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3.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4.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comment5.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comment6.xml" ContentType="application/vnd.openxmlformats-officedocument.presentationml.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7.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8.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9.xml" ContentType="application/vnd.openxmlformats-officedocument.presentationml.comments+xml"/>
  <Override PartName="/ppt/notesSlides/notesSlide44.xml" ContentType="application/vnd.openxmlformats-officedocument.presentationml.notesSlide+xml"/>
  <Override PartName="/ppt/comments/comment10.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omments/comment11.xml" ContentType="application/vnd.openxmlformats-officedocument.presentationml.comments+xml"/>
  <Override PartName="/ppt/notesSlides/notesSlide48.xml" ContentType="application/vnd.openxmlformats-officedocument.presentationml.notesSlide+xml"/>
  <Override PartName="/ppt/comments/comment12.xml" ContentType="application/vnd.openxmlformats-officedocument.presentationml.comments+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0" r:id="rId3"/>
    <p:sldMasterId id="2147483693" r:id="rId4"/>
    <p:sldMasterId id="2147483712" r:id="rId5"/>
  </p:sldMasterIdLst>
  <p:notesMasterIdLst>
    <p:notesMasterId r:id="rId5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Lst>
  <p:sldSz cx="9144000" cy="5715000" type="screen16x10"/>
  <p:notesSz cx="6858000" cy="9144000"/>
  <p:embeddedFontLst>
    <p:embeddedFont>
      <p:font typeface="Calibri" panose="020F0502020204030204" pitchFamily="34" charset="0"/>
      <p:regular r:id="rId56"/>
      <p:bold r:id="rId57"/>
      <p:italic r:id="rId58"/>
      <p:boldItalic r:id="rId59"/>
    </p:embeddedFont>
    <p:embeddedFont>
      <p:font typeface="Roboto" panose="02000000000000000000" pitchFamily="2" charset="0"/>
      <p:regular r:id="rId60"/>
      <p:bold r:id="rId61"/>
      <p:italic r:id="rId62"/>
      <p:boldItalic r:id="rId63"/>
    </p:embeddedFont>
    <p:embeddedFont>
      <p:font typeface="Segoe UI" panose="020B0502040204020203" pitchFamily="34" charset="0"/>
      <p:regular r:id="rId64"/>
      <p:bold r:id="rId65"/>
      <p:italic r:id="rId66"/>
      <p:boldItalic r:id="rId67"/>
    </p:embeddedFont>
    <p:embeddedFont>
      <p:font typeface="Trebuchet MS" panose="020B0603020202020204" pitchFamily="34" charset="0"/>
      <p:regular r:id="rId68"/>
      <p:bold r:id="rId69"/>
      <p:italic r:id="rId70"/>
      <p:boldItalic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pos="135" userDrawn="1">
          <p15:clr>
            <a:srgbClr val="747775"/>
          </p15:clr>
        </p15:guide>
        <p15:guide id="2" orient="horz" pos="734" userDrawn="1">
          <p15:clr>
            <a:srgbClr val="747775"/>
          </p15:clr>
        </p15:guide>
        <p15:guide id="3" orient="horz" pos="45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ina Kelley - HCPF" initials="" lastIdx="10" clrIdx="0"/>
  <p:cmAuthor id="1" name="Ryan Lazo - HCPF He Him" initials="" lastIdx="3" clrIdx="1"/>
  <p:cmAuthor id="2" name="Morgan Anderson - HCPF She Her" initials="" lastIdx="2" clrIdx="2"/>
  <p:cmAuthor id="3" name="Sarah Davis - HCPF She Her" initials="" lastIdx="4"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34" d="100"/>
          <a:sy n="134" d="100"/>
        </p:scale>
        <p:origin x="954" y="126"/>
      </p:cViewPr>
      <p:guideLst>
        <p:guide pos="135"/>
        <p:guide orient="horz" pos="734"/>
        <p:guide orient="horz" pos="45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8.fntdata"/><Relationship Id="rId68" Type="http://schemas.openxmlformats.org/officeDocument/2006/relationships/font" Target="fonts/font13.fntdata"/><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6.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1.fntdata"/><Relationship Id="rId64" Type="http://schemas.openxmlformats.org/officeDocument/2006/relationships/font" Target="fonts/font9.fntdata"/><Relationship Id="rId69" Type="http://schemas.openxmlformats.org/officeDocument/2006/relationships/font" Target="fonts/font14.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7.fntdata"/><Relationship Id="rId70" Type="http://schemas.openxmlformats.org/officeDocument/2006/relationships/font" Target="fonts/font15.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notesMaster" Target="notesMasters/notesMaster1.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font" Target="fonts/font16.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5-06-03T16:42:36.247" idx="1">
    <p:pos x="6000" y="0"/>
    <p:text>@morgan.anderson@state.co.us 
I filled in the content and left comments on some slides. Feel free to make edits/comments!</p:text>
  </p:cm>
</p:cmLst>
</file>

<file path=ppt/comments/comment10.xml><?xml version="1.0" encoding="utf-8"?>
<p:cmLst xmlns:a="http://schemas.openxmlformats.org/drawingml/2006/main" xmlns:r="http://schemas.openxmlformats.org/officeDocument/2006/relationships" xmlns:p="http://schemas.openxmlformats.org/presentationml/2006/main">
  <p:cm authorId="0" dt="2025-06-18T20:03:23.735" idx="9">
    <p:pos x="6000" y="0"/>
    <p:text>Different title?</p:text>
  </p:cm>
</p:cmLst>
</file>

<file path=ppt/comments/comment11.xml><?xml version="1.0" encoding="utf-8"?>
<p:cmLst xmlns:a="http://schemas.openxmlformats.org/drawingml/2006/main" xmlns:r="http://schemas.openxmlformats.org/officeDocument/2006/relationships" xmlns:p="http://schemas.openxmlformats.org/presentationml/2006/main">
  <p:cm authorId="0" dt="2025-07-08T17:55:01.912" idx="10">
    <p:pos x="6000" y="0"/>
    <p:text>drop sign up link in chat</p:text>
  </p:cm>
</p:cmLst>
</file>

<file path=ppt/comments/comment12.xml><?xml version="1.0" encoding="utf-8"?>
<p:cmLst xmlns:a="http://schemas.openxmlformats.org/drawingml/2006/main" xmlns:r="http://schemas.openxmlformats.org/officeDocument/2006/relationships" xmlns:p="http://schemas.openxmlformats.org/presentationml/2006/main">
  <p:cm authorId="3" dt="2025-02-10T19:52:59.605" idx="3">
    <p:pos x="2856" y="961"/>
    <p:text>add link</p:text>
  </p:cm>
  <p:cm authorId="3" dt="2025-02-14T20:02:30.521" idx="2">
    <p:pos x="2856" y="861"/>
    <p:text>website</p:text>
  </p:cm>
  <p:cm authorId="3" dt="2025-02-14T20:02:46.753" idx="1">
    <p:pos x="2856" y="761"/>
    <p:text>subscribe to our newsletter</p:text>
  </p:cm>
  <p:cm authorId="3" dt="2025-02-14T20:02:52.519" idx="4">
    <p:pos x="2856" y="1061"/>
    <p:text>questions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25-06-02T16:40:17.595" idx="2">
    <p:pos x="6000" y="0"/>
    <p:text>I added this slide to give stakeholders an overview of what to expect and if they weren't interested in the first session, it would at least give them an idea of when we would cover the other areas.
We can also include this in the announcement</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25-07-07T18:21:07.675" idx="1">
    <p:pos x="283" y="555"/>
    <p:text>_Marked as resolved_</p:text>
  </p:cm>
  <p:cm authorId="1" dt="2025-07-07T18:22:03.260" idx="2">
    <p:pos x="283" y="555"/>
    <p:text>_Re-opened_</p:text>
  </p:cm>
  <p:cm authorId="0" dt="2025-07-07T18:23:26.961" idx="3">
    <p:pos x="283" y="555"/>
    <p:text>Can this be an open field on the zoom poll?</p:text>
  </p:cm>
  <p:cm authorId="1" dt="2025-07-07T18:23:26.961" idx="3">
    <p:pos x="283" y="555"/>
    <p:text>I can make this a poll however, Zoom doesn't allow for an 'other' fillable option. It's either multiple choice, single selection, or open-ended options (no mix). So, we could just have 'other' as an option without qualifiers</p:text>
  </p:cm>
</p:cmLst>
</file>

<file path=ppt/comments/comment4.xml><?xml version="1.0" encoding="utf-8"?>
<p:cmLst xmlns:a="http://schemas.openxmlformats.org/drawingml/2006/main" xmlns:r="http://schemas.openxmlformats.org/officeDocument/2006/relationships" xmlns:p="http://schemas.openxmlformats.org/presentationml/2006/main">
  <p:cm authorId="0" dt="2025-06-02T20:40:38.798" idx="4">
    <p:pos x="6000" y="0"/>
    <p:text>Double check names</p:text>
  </p:cm>
</p:cmLst>
</file>

<file path=ppt/comments/comment5.xml><?xml version="1.0" encoding="utf-8"?>
<p:cmLst xmlns:a="http://schemas.openxmlformats.org/drawingml/2006/main" xmlns:r="http://schemas.openxmlformats.org/officeDocument/2006/relationships" xmlns:p="http://schemas.openxmlformats.org/presentationml/2006/main">
  <p:cm authorId="0" dt="2025-07-09T20:15:44.463" idx="5">
    <p:pos x="396" y="916"/>
    <p:text>Drop email address in chat</p:text>
  </p:cm>
</p:cmLst>
</file>

<file path=ppt/comments/comment6.xml><?xml version="1.0" encoding="utf-8"?>
<p:cmLst xmlns:a="http://schemas.openxmlformats.org/drawingml/2006/main" xmlns:r="http://schemas.openxmlformats.org/officeDocument/2006/relationships" xmlns:p="http://schemas.openxmlformats.org/presentationml/2006/main">
  <p:cm authorId="0" dt="2025-06-03T16:22:18.794" idx="6">
    <p:pos x="6000" y="0"/>
    <p:text>Drop fee schedule link in chat</p:text>
  </p:cm>
</p:cmLst>
</file>

<file path=ppt/comments/comment7.xml><?xml version="1.0" encoding="utf-8"?>
<p:cmLst xmlns:a="http://schemas.openxmlformats.org/drawingml/2006/main" xmlns:r="http://schemas.openxmlformats.org/officeDocument/2006/relationships" xmlns:p="http://schemas.openxmlformats.org/presentationml/2006/main">
  <p:cm authorId="0" dt="2025-06-03T16:22:55.533" idx="7">
    <p:pos x="6000" y="0"/>
    <p:text>Drop fee schedule link in chat</p:text>
  </p:cm>
</p:cmLst>
</file>

<file path=ppt/comments/comment8.xml><?xml version="1.0" encoding="utf-8"?>
<p:cmLst xmlns:a="http://schemas.openxmlformats.org/drawingml/2006/main" xmlns:r="http://schemas.openxmlformats.org/officeDocument/2006/relationships" xmlns:p="http://schemas.openxmlformats.org/presentationml/2006/main">
  <p:cm authorId="2" dt="2025-06-03T17:13:44.564" idx="1">
    <p:pos x="6000" y="0"/>
    <p:text>I vote both! Maybe three polls (one for each question) and we draft options for responses. And then we also invite people to come off mute and give more context/info!
1 total reaction
Alaina Kelley - HCPF reacted with 👍 at 2025-06-18 20:13 PM</p:text>
  </p:cm>
  <p:cm authorId="0" dt="2025-06-18T20:13:11.079" idx="8">
    <p:pos x="6000" y="0"/>
    <p:text>Should we make these poll questions? Or should we invite people to come off mute?</p:text>
  </p:cm>
</p:cmLst>
</file>

<file path=ppt/comments/comment9.xml><?xml version="1.0" encoding="utf-8"?>
<p:cmLst xmlns:a="http://schemas.openxmlformats.org/drawingml/2006/main" xmlns:r="http://schemas.openxmlformats.org/officeDocument/2006/relationships" xmlns:p="http://schemas.openxmlformats.org/presentationml/2006/main">
  <p:cm authorId="2" dt="2025-07-09T18:39:04.249" idx="2">
    <p:pos x="134" y="779"/>
    <p:text>Do we want to add a poll or just discussion on RDs here? I'd love to know how many of the organizations are using RDs. And if they aren't, what kind of providers are doing nutrition services currently at their orgs? No worries if we think don't want another poll - I'll trust everyone judgement on this!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410817" y="4904133"/>
            <a:ext cx="6042992" cy="29013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 name="Google Shape;5;n"/>
          <p:cNvSpPr txBox="1">
            <a:spLocks noGrp="1"/>
          </p:cNvSpPr>
          <p:nvPr>
            <p:ph type="sldNum" idx="12"/>
          </p:nvPr>
        </p:nvSpPr>
        <p:spPr>
          <a:xfrm>
            <a:off x="3482009" y="8053180"/>
            <a:ext cx="2971800" cy="4587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a:t>
            </a:fld>
            <a:endPara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5976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support.zoom.com/hc/en/article?id=zm_kb&amp;sysparm_article=KB006084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5:notes"/>
          <p:cNvSpPr>
            <a:spLocks noGrp="1" noRot="1" noChangeAspect="1"/>
          </p:cNvSpPr>
          <p:nvPr>
            <p:ph type="sldImg" idx="2"/>
          </p:nvPr>
        </p:nvSpPr>
        <p:spPr>
          <a:xfrm>
            <a:off x="960438" y="1143000"/>
            <a:ext cx="49371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5: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Sarah</a:t>
            </a:r>
          </a:p>
        </p:txBody>
      </p:sp>
      <p:sp>
        <p:nvSpPr>
          <p:cNvPr id="369" name="Google Shape;369;p5: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2117f6e667_0_3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panose="020B0604020202020204"/>
              <a:buNone/>
            </a:pPr>
            <a:r>
              <a:rPr lang="en-US"/>
              <a:t>Sarah</a:t>
            </a:r>
          </a:p>
        </p:txBody>
      </p:sp>
      <p:sp>
        <p:nvSpPr>
          <p:cNvPr id="460" name="Google Shape;460;g32117f6e667_0_320: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32117f6e667_0_208:notes"/>
          <p:cNvSpPr>
            <a:spLocks noGrp="1" noRot="1" noChangeAspect="1"/>
          </p:cNvSpPr>
          <p:nvPr>
            <p:ph type="sldImg" idx="2"/>
          </p:nvPr>
        </p:nvSpPr>
        <p:spPr>
          <a:xfrm>
            <a:off x="-193478" y="279953"/>
            <a:ext cx="72513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g32117f6e667_0_208: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Sarah</a:t>
            </a:r>
          </a:p>
        </p:txBody>
      </p:sp>
      <p:sp>
        <p:nvSpPr>
          <p:cNvPr id="470" name="Google Shape;470;g32117f6e667_0_208: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5fb3b8f9f0_0_40:notes"/>
          <p:cNvSpPr>
            <a:spLocks noGrp="1" noRot="1" noChangeAspect="1"/>
          </p:cNvSpPr>
          <p:nvPr>
            <p:ph type="sldImg" idx="2"/>
          </p:nvPr>
        </p:nvSpPr>
        <p:spPr>
          <a:xfrm>
            <a:off x="-193478" y="279953"/>
            <a:ext cx="72513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9" name="Google Shape;479;g35fb3b8f9f0_0_40: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Sarah</a:t>
            </a:r>
          </a:p>
        </p:txBody>
      </p:sp>
      <p:sp>
        <p:nvSpPr>
          <p:cNvPr id="480" name="Google Shape;480;g35fb3b8f9f0_0_40: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32117f6e667_0_2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panose="020B0604020202020204"/>
              <a:buNone/>
            </a:pPr>
            <a:r>
              <a:rPr lang="en-US"/>
              <a:t>Sarah. Hand off to Kristen. </a:t>
            </a:r>
          </a:p>
        </p:txBody>
      </p:sp>
      <p:sp>
        <p:nvSpPr>
          <p:cNvPr id="489" name="Google Shape;489;g32117f6e667_0_217: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5bf4e1ea44_1_7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498" name="Google Shape;498;g35bf4e1ea44_1_78: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5fb3b8f9f0_0_5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507" name="Google Shape;507;g35fb3b8f9f0_0_5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bf4e1ea44_1_0: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g35bf4e1ea44_1_0: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517" name="Google Shape;517;g35bf4e1ea44_1_0: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5fb3b8f9f0_0_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Char char="●"/>
            </a:pPr>
            <a:r>
              <a:rPr lang="en-US" b="0"/>
              <a:t>Federal rules govern Medicaid and CHP+ eligibility, required benefits</a:t>
            </a:r>
            <a:endParaRPr b="0"/>
          </a:p>
          <a:p>
            <a:pPr marL="914400" lvl="1" indent="-317500" algn="l" rtl="0">
              <a:lnSpc>
                <a:spcPct val="100000"/>
              </a:lnSpc>
              <a:spcBef>
                <a:spcPts val="0"/>
              </a:spcBef>
              <a:spcAft>
                <a:spcPts val="0"/>
              </a:spcAft>
              <a:buSzPts val="1400"/>
              <a:buChar char="○"/>
            </a:pPr>
            <a:r>
              <a:rPr lang="en-US"/>
              <a:t>Services in the State Plan must meet all these requirements</a:t>
            </a:r>
          </a:p>
          <a:p>
            <a:pPr marL="457200" lvl="0" indent="-317500" algn="l" rtl="0">
              <a:lnSpc>
                <a:spcPct val="100000"/>
              </a:lnSpc>
              <a:spcBef>
                <a:spcPts val="0"/>
              </a:spcBef>
              <a:spcAft>
                <a:spcPts val="0"/>
              </a:spcAft>
              <a:buSzPts val="1400"/>
              <a:buChar char="●"/>
            </a:pPr>
            <a:r>
              <a:rPr lang="en-US" b="0"/>
              <a:t>States can request to waive some federal rules to have more flexibility to offer more coverage to more people and cover more services for certain populations or settings</a:t>
            </a:r>
            <a:endParaRPr b="0"/>
          </a:p>
          <a:p>
            <a:pPr marL="457200" lvl="0" indent="-317500" algn="l" rtl="0">
              <a:lnSpc>
                <a:spcPct val="100000"/>
              </a:lnSpc>
              <a:spcBef>
                <a:spcPts val="0"/>
              </a:spcBef>
              <a:spcAft>
                <a:spcPts val="0"/>
              </a:spcAft>
              <a:buSzPts val="1400"/>
              <a:buChar char="●"/>
            </a:pPr>
            <a:r>
              <a:rPr lang="en-US" b="0"/>
              <a:t>Waivers require federal approval and additional reporting to the Centers of Medicaid and Medicare Services (CMS) and an evaluation component to demonstrate the waiver’s effectiveness</a:t>
            </a:r>
            <a:endParaRPr b="0"/>
          </a:p>
          <a:p>
            <a:pPr marL="457200" lvl="0" indent="-317500" algn="l" rtl="0">
              <a:lnSpc>
                <a:spcPct val="100000"/>
              </a:lnSpc>
              <a:spcBef>
                <a:spcPts val="0"/>
              </a:spcBef>
              <a:spcAft>
                <a:spcPts val="0"/>
              </a:spcAft>
              <a:buSzPts val="1400"/>
              <a:buChar char="●"/>
            </a:pPr>
            <a:r>
              <a:rPr lang="en-US" b="0"/>
              <a:t>1115 Demonstration Waivers last five years, must be renewed, and can be amended to change what the waiver does.</a:t>
            </a:r>
            <a:endParaRPr b="0"/>
          </a:p>
          <a:p>
            <a:pPr marL="457200" lvl="0" indent="-317500" algn="l" rtl="0">
              <a:lnSpc>
                <a:spcPct val="100000"/>
              </a:lnSpc>
              <a:spcBef>
                <a:spcPts val="0"/>
              </a:spcBef>
              <a:spcAft>
                <a:spcPts val="0"/>
              </a:spcAft>
              <a:buSzPts val="1400"/>
              <a:buChar char="●"/>
            </a:pPr>
            <a:r>
              <a:rPr lang="en-US" b="0"/>
              <a:t>Health-Related Social Needs (HRSN) amendment to Colorado’s current 1115 waiver was approved in January 2025. </a:t>
            </a:r>
            <a:endParaRPr b="0"/>
          </a:p>
        </p:txBody>
      </p:sp>
      <p:sp>
        <p:nvSpPr>
          <p:cNvPr id="524" name="Google Shape;524;g35fb3b8f9f0_0_1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5fb3b8f9f0_0_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533" name="Google Shape;533;g35fb3b8f9f0_0_8: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fb3b8f9f0_0_49: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g35fb3b8f9f0_0_49: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543" name="Google Shape;543;g35fb3b8f9f0_0_49: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36fe059189_0_39: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5" name="Google Shape;375;g336fe059189_0_3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Clr>
                <a:schemeClr val="dk1"/>
              </a:buClr>
              <a:buSzPts val="1400"/>
              <a:buFont typeface="Arial" panose="020B0604020202020204"/>
              <a:buNone/>
            </a:pPr>
            <a:r>
              <a:rPr lang="en-US" b="0"/>
              <a:t>Welcome to the meeting. </a:t>
            </a:r>
            <a:endParaRPr b="0"/>
          </a:p>
          <a:p>
            <a:pPr marL="0" lvl="0" indent="0" algn="l" rtl="0">
              <a:lnSpc>
                <a:spcPct val="100000"/>
              </a:lnSpc>
              <a:spcBef>
                <a:spcPts val="0"/>
              </a:spcBef>
              <a:spcAft>
                <a:spcPts val="0"/>
              </a:spcAft>
              <a:buClr>
                <a:schemeClr val="dk1"/>
              </a:buClr>
              <a:buSzPts val="1400"/>
              <a:buFont typeface="Arial" panose="020B0604020202020204"/>
              <a:buNone/>
            </a:pPr>
            <a:endParaRPr b="0"/>
          </a:p>
          <a:p>
            <a:pPr marL="0" lvl="0" indent="0" algn="l" rtl="0">
              <a:lnSpc>
                <a:spcPct val="100000"/>
              </a:lnSpc>
              <a:spcBef>
                <a:spcPts val="0"/>
              </a:spcBef>
              <a:spcAft>
                <a:spcPts val="0"/>
              </a:spcAft>
              <a:buClr>
                <a:schemeClr val="dk1"/>
              </a:buClr>
              <a:buSzPts val="1400"/>
              <a:buFont typeface="Arial" panose="020B0604020202020204"/>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panose="020B0604020202020204"/>
              <a:buNone/>
            </a:pPr>
            <a:endParaRPr b="0"/>
          </a:p>
          <a:p>
            <a:pPr marL="457200" lvl="0" indent="-304800" algn="l" rtl="0">
              <a:lnSpc>
                <a:spcPct val="100000"/>
              </a:lnSpc>
              <a:spcBef>
                <a:spcPts val="0"/>
              </a:spcBef>
              <a:spcAft>
                <a:spcPts val="0"/>
              </a:spcAft>
              <a:buClr>
                <a:srgbClr val="202124"/>
              </a:buClr>
              <a:buSzPts val="1200"/>
              <a:buFont typeface="Trebuchet MS" panose="020B0603020202020204"/>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panose="020B0604020202020204"/>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panose="020B0604020202020204"/>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panose="020B0604020202020204"/>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panose="020B0604020202020204"/>
              <a:buNone/>
            </a:pPr>
            <a:endParaRPr b="0"/>
          </a:p>
          <a:p>
            <a:pPr marL="0" lvl="0" indent="0" algn="l" rtl="0">
              <a:lnSpc>
                <a:spcPct val="100000"/>
              </a:lnSpc>
              <a:spcBef>
                <a:spcPts val="0"/>
              </a:spcBef>
              <a:spcAft>
                <a:spcPts val="0"/>
              </a:spcAft>
              <a:buClr>
                <a:schemeClr val="dk1"/>
              </a:buClr>
              <a:buSzPts val="1400"/>
              <a:buFont typeface="Arial" panose="020B0604020202020204"/>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panose="020B0604020202020204"/>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00000"/>
              </a:lnSpc>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317500" algn="l" rtl="0">
              <a:lnSpc>
                <a:spcPct val="100000"/>
              </a:lnSpc>
              <a:spcBef>
                <a:spcPts val="0"/>
              </a:spcBef>
              <a:spcAft>
                <a:spcPts val="0"/>
              </a:spcAft>
              <a:buSzPts val="1400"/>
              <a:buAutoNum type="arabicPeriod"/>
            </a:pPr>
            <a:endParaRPr b="0"/>
          </a:p>
          <a:p>
            <a:pPr marL="457200" lvl="0" indent="-317500" algn="l" rtl="0">
              <a:lnSpc>
                <a:spcPct val="100000"/>
              </a:lnSpc>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lnSpc>
                <a:spcPct val="100000"/>
              </a:lnSpc>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SzPts val="1400"/>
              <a:buNone/>
            </a:pPr>
            <a:endParaRPr b="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35fb3b8f9f0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550" name="Google Shape;550;g35fb3b8f9f0_0_0: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5fb3b8f9f0_0_24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panose="020B0604020202020204"/>
              <a:buNone/>
            </a:pPr>
            <a:r>
              <a:rPr lang="en-US"/>
              <a:t>CFS Voucher Involvement: individuals must have prior foster care or kinship care involvement in one of the following ways</a:t>
            </a:r>
          </a:p>
          <a:p>
            <a:pPr marL="457200" lvl="0" indent="-317500" algn="l" rtl="0">
              <a:spcBef>
                <a:spcPts val="0"/>
              </a:spcBef>
              <a:spcAft>
                <a:spcPts val="0"/>
              </a:spcAft>
              <a:buClr>
                <a:schemeClr val="dk1"/>
              </a:buClr>
              <a:buSzPts val="1400"/>
              <a:buChar char="-"/>
            </a:pPr>
            <a:r>
              <a:rPr lang="en-US"/>
              <a:t>Have been in foster care on or after the youth’s 14th birthday</a:t>
            </a:r>
          </a:p>
          <a:p>
            <a:pPr marL="457200" lvl="0" indent="-317500" algn="l" rtl="0">
              <a:spcBef>
                <a:spcPts val="0"/>
              </a:spcBef>
              <a:spcAft>
                <a:spcPts val="0"/>
              </a:spcAft>
              <a:buClr>
                <a:schemeClr val="dk1"/>
              </a:buClr>
              <a:buSzPts val="1400"/>
              <a:buChar char="-"/>
            </a:pPr>
            <a:r>
              <a:rPr lang="en-US"/>
              <a:t>Have been non-certified kinship care on or after the youth’s 14th birthday and have been adjudicated dependent and neglected</a:t>
            </a:r>
          </a:p>
          <a:p>
            <a:pPr marL="457200" lvl="0" indent="-317500" algn="l" rtl="0">
              <a:spcBef>
                <a:spcPts val="0"/>
              </a:spcBef>
              <a:spcAft>
                <a:spcPts val="0"/>
              </a:spcAft>
              <a:buClr>
                <a:schemeClr val="dk1"/>
              </a:buClr>
              <a:buSzPts val="1400"/>
              <a:buChar char="-"/>
            </a:pPr>
            <a:r>
              <a:rPr lang="en-US"/>
              <a:t>Have turned 18 years of age when the youth was named a child or youth in dependency and neglect case</a:t>
            </a:r>
          </a:p>
          <a:p>
            <a:pPr marL="0" lvl="0" indent="0" algn="l" rtl="0">
              <a:lnSpc>
                <a:spcPct val="100000"/>
              </a:lnSpc>
              <a:spcBef>
                <a:spcPts val="0"/>
              </a:spcBef>
              <a:spcAft>
                <a:spcPts val="0"/>
              </a:spcAft>
              <a:buSzPts val="1400"/>
              <a:buNone/>
            </a:pPr>
            <a:endParaRPr b="0"/>
          </a:p>
        </p:txBody>
      </p:sp>
      <p:sp>
        <p:nvSpPr>
          <p:cNvPr id="559" name="Google Shape;559;g35fb3b8f9f0_0_24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5fb3b8f9f0_0_2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panose="020B0604020202020204"/>
              <a:buNone/>
            </a:pPr>
            <a:r>
              <a:rPr lang="en-US"/>
              <a:t>CFS Voucher Involvement: individuals must have prior foster care or kinship care involvement in one of the following ways</a:t>
            </a:r>
          </a:p>
          <a:p>
            <a:pPr marL="457200" lvl="0" indent="-317500" algn="l" rtl="0">
              <a:spcBef>
                <a:spcPts val="0"/>
              </a:spcBef>
              <a:spcAft>
                <a:spcPts val="0"/>
              </a:spcAft>
              <a:buClr>
                <a:schemeClr val="dk1"/>
              </a:buClr>
              <a:buSzPts val="1400"/>
              <a:buChar char="-"/>
            </a:pPr>
            <a:r>
              <a:rPr lang="en-US"/>
              <a:t>Have been in foster care on or after the youth’s 14th birthday</a:t>
            </a:r>
          </a:p>
          <a:p>
            <a:pPr marL="457200" lvl="0" indent="-317500" algn="l" rtl="0">
              <a:spcBef>
                <a:spcPts val="0"/>
              </a:spcBef>
              <a:spcAft>
                <a:spcPts val="0"/>
              </a:spcAft>
              <a:buClr>
                <a:schemeClr val="dk1"/>
              </a:buClr>
              <a:buSzPts val="1400"/>
              <a:buChar char="-"/>
            </a:pPr>
            <a:r>
              <a:rPr lang="en-US"/>
              <a:t>Have been non-certified kinship care on or after the youth’s 14th birthday and have been adjudicated dependent and neglected</a:t>
            </a:r>
          </a:p>
          <a:p>
            <a:pPr marL="457200" lvl="0" indent="-317500" algn="l" rtl="0">
              <a:spcBef>
                <a:spcPts val="0"/>
              </a:spcBef>
              <a:spcAft>
                <a:spcPts val="0"/>
              </a:spcAft>
              <a:buClr>
                <a:schemeClr val="dk1"/>
              </a:buClr>
              <a:buSzPts val="1400"/>
              <a:buChar char="-"/>
            </a:pPr>
            <a:r>
              <a:rPr lang="en-US"/>
              <a:t>Have turned 18 years of age when the youth was named a child or youth in dependency and neglect case</a:t>
            </a:r>
          </a:p>
          <a:p>
            <a:pPr marL="0" lvl="0" indent="0" algn="l" rtl="0">
              <a:lnSpc>
                <a:spcPct val="100000"/>
              </a:lnSpc>
              <a:spcBef>
                <a:spcPts val="0"/>
              </a:spcBef>
              <a:spcAft>
                <a:spcPts val="0"/>
              </a:spcAft>
              <a:buSzPts val="1400"/>
              <a:buNone/>
            </a:pPr>
            <a:endParaRPr b="0"/>
          </a:p>
        </p:txBody>
      </p:sp>
      <p:sp>
        <p:nvSpPr>
          <p:cNvPr id="568" name="Google Shape;568;g35fb3b8f9f0_0_254: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5fb3b8f9f0_0_26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577" name="Google Shape;577;g35fb3b8f9f0_0_262: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35ff2c67c92_0_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586" name="Google Shape;586;g35ff2c67c92_0_0: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5fb3b8f9f0_0_110: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35fb3b8f9f0_0_110: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596" name="Google Shape;596;g35fb3b8f9f0_0_110: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5fb3b8f9f0_0_8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02" name="Google Shape;602;g35fb3b8f9f0_0_80: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5ff2c67c92_0_8: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1" name="Google Shape;611;g35ff2c67c92_0_8: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612" name="Google Shape;612;g35ff2c67c92_0_8: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35ff2c67c92_0_1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18" name="Google Shape;618;g35ff2c67c92_0_14: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5fb3b8f9f0_0_8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27" name="Google Shape;627;g35fb3b8f9f0_0_88: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32117f6e667_0_106: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0" name="Google Shape;390;g32117f6e667_0_10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3"/>
              </a:rPr>
              <a:t>https://support.zoom.com/hc/en/article?id=zm_kb&amp;sysparm_article=KB0059762</a:t>
            </a:r>
            <a:endParaRPr lang="en-US" u="sng">
              <a:solidFill>
                <a:schemeClr val="hlink"/>
              </a:solidFill>
            </a:endParaRPr>
          </a:p>
          <a:p>
            <a:pPr marL="0" lvl="0" indent="0" algn="l" rtl="0">
              <a:lnSpc>
                <a:spcPct val="100000"/>
              </a:lnSpc>
              <a:spcBef>
                <a:spcPts val="0"/>
              </a:spcBef>
              <a:spcAft>
                <a:spcPts val="0"/>
              </a:spcAft>
              <a:buSzPts val="1400"/>
              <a:buNone/>
            </a:pPr>
            <a:endParaRPr lang="en-US" u="sng">
              <a:solidFill>
                <a:schemeClr val="hlink"/>
              </a:solidFill>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4"/>
              </a:rPr>
              <a:t>https://support.zoom.com/hc/en/article?id=zm_kb&amp;sysparm_article=KB0060844</a:t>
            </a:r>
            <a:r>
              <a:rPr lang="en-US"/>
              <a:t> </a:t>
            </a:r>
          </a:p>
          <a:p>
            <a:pPr marL="0" lvl="0" indent="0" algn="l" rtl="0">
              <a:lnSpc>
                <a:spcPct val="100000"/>
              </a:lnSpc>
              <a:spcBef>
                <a:spcPts val="0"/>
              </a:spcBef>
              <a:spcAft>
                <a:spcPts val="0"/>
              </a:spcAft>
              <a:buSzPts val="1400"/>
              <a:buNone/>
            </a:pPr>
            <a:endParaRPr lang="en-US"/>
          </a:p>
          <a:p>
            <a:pPr marL="0" lvl="0" indent="0" algn="l" rtl="0">
              <a:lnSpc>
                <a:spcPct val="100000"/>
              </a:lnSpc>
              <a:spcBef>
                <a:spcPts val="0"/>
              </a:spcBef>
              <a:spcAft>
                <a:spcPts val="0"/>
              </a:spcAft>
              <a:buSzPts val="1400"/>
              <a:buNone/>
            </a:pPr>
            <a:endParaRPr b="0"/>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Closed Captions are available in the meeting controls toolbar at the bottom of your screen. To turn them on, click the Show Captions icon.</a:t>
            </a: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marL="91440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35fb3b8f9f0_0_1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36" name="Google Shape;636;g35fb3b8f9f0_0_11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35fb3b8f9f0_0_12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45" name="Google Shape;645;g35fb3b8f9f0_0_124: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35fb3b8f9f0_0_13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54" name="Google Shape;654;g35fb3b8f9f0_0_132: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5fb3b8f9f0_0_140: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g35fb3b8f9f0_0_140: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664" name="Google Shape;664;g35fb3b8f9f0_0_140: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5fb3b8f9f0_0_14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70" name="Google Shape;670;g35fb3b8f9f0_0_14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35fb3b8f9f0_0_15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79" name="Google Shape;679;g35fb3b8f9f0_0_154: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35ff2c67c92_0_2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88" name="Google Shape;688;g35ff2c67c92_0_22: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5fb3b8f9f0_0_170: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97" name="Google Shape;697;g35fb3b8f9f0_0_170: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5fb3b8f9f0_0_178: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06" name="Google Shape;706;g35fb3b8f9f0_0_178: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5fb3b8f9f0_0_96: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g35fb3b8f9f0_0_96: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717" name="Google Shape;717;g35fb3b8f9f0_0_96: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373e6cec9ab_0_92: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1" name="Google Shape;401;g373e6cec9ab_0_9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35fb3b8f9f0_0_216: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24" name="Google Shape;724;g35fb3b8f9f0_0_216: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35fb3b8f9f0_0_231: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33" name="Google Shape;733;g35fb3b8f9f0_0_231: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5fb3b8f9f0_0_103: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2" name="Google Shape;742;g35fb3b8f9f0_0_103: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743" name="Google Shape;743;g35fb3b8f9f0_0_103: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35fb3b8f9f0_0_72: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49" name="Google Shape;749;g35fb3b8f9f0_0_72: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g3695b6060c6_1_3: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g3695b6060c6_1_3: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Kristen</a:t>
            </a:r>
          </a:p>
        </p:txBody>
      </p:sp>
      <p:sp>
        <p:nvSpPr>
          <p:cNvPr id="759" name="Google Shape;759;g3695b6060c6_1_3: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g3695b6060c6_1_9: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65" name="Google Shape;765;g3695b6060c6_1_9: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10: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4" name="Google Shape;774;p10: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Sarah</a:t>
            </a:r>
          </a:p>
          <a:p>
            <a:pPr marL="0" lvl="0" indent="0" algn="l" rtl="0">
              <a:lnSpc>
                <a:spcPct val="100000"/>
              </a:lnSpc>
              <a:spcBef>
                <a:spcPts val="0"/>
              </a:spcBef>
              <a:spcAft>
                <a:spcPts val="0"/>
              </a:spcAft>
              <a:buSzPts val="1400"/>
              <a:buNone/>
            </a:pPr>
            <a:r>
              <a:rPr lang="en-US"/>
              <a:t>Address Q&amp;A questions left unanswered</a:t>
            </a:r>
          </a:p>
        </p:txBody>
      </p:sp>
      <p:sp>
        <p:nvSpPr>
          <p:cNvPr id="775" name="Google Shape;775;p10: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36e341cd9b5_0_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781" name="Google Shape;781;g36e341cd9b5_0_7:notes"/>
          <p:cNvSpPr>
            <a:spLocks noGrp="1" noRot="1" noChangeAspect="1"/>
          </p:cNvSpPr>
          <p:nvPr>
            <p:ph type="sldImg" idx="2"/>
          </p:nvPr>
        </p:nvSpPr>
        <p:spPr>
          <a:xfrm>
            <a:off x="671638" y="185599"/>
            <a:ext cx="5514600" cy="3446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32117f6e667_0_520: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90" name="Google Shape;790;g32117f6e667_0_52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0">
              <a:solidFill>
                <a:srgbClr val="444746"/>
              </a:solidFill>
              <a:latin typeface="Roboto" panose="02000000000000000000"/>
              <a:ea typeface="Roboto" panose="02000000000000000000"/>
              <a:cs typeface="Roboto" panose="02000000000000000000"/>
              <a:sym typeface="Roboto" panose="0200000000000000000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12:notes"/>
          <p:cNvSpPr>
            <a:spLocks noGrp="1" noRot="1" noChangeAspect="1"/>
          </p:cNvSpPr>
          <p:nvPr>
            <p:ph type="sldImg" idx="2"/>
          </p:nvPr>
        </p:nvSpPr>
        <p:spPr>
          <a:xfrm>
            <a:off x="960120" y="1143000"/>
            <a:ext cx="493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p12:notes"/>
          <p:cNvSpPr txBox="1">
            <a:spLocks noGrp="1"/>
          </p:cNvSpPr>
          <p:nvPr>
            <p:ph type="body" idx="1"/>
          </p:nvPr>
        </p:nvSpPr>
        <p:spPr>
          <a:xfrm>
            <a:off x="410817" y="4904133"/>
            <a:ext cx="6042900" cy="290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Sarah</a:t>
            </a:r>
          </a:p>
        </p:txBody>
      </p:sp>
      <p:sp>
        <p:nvSpPr>
          <p:cNvPr id="800" name="Google Shape;800;p12:notes"/>
          <p:cNvSpPr txBox="1">
            <a:spLocks noGrp="1"/>
          </p:cNvSpPr>
          <p:nvPr>
            <p:ph type="sldNum" idx="12"/>
          </p:nvPr>
        </p:nvSpPr>
        <p:spPr>
          <a:xfrm>
            <a:off x="3482009" y="8053180"/>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73e6cec9ab_0_278: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0" name="Google Shape;410;g373e6cec9ab_0_27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73e6cec9ab_0_184: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9" name="Google Shape;419;g373e6cec9ab_0_18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a:solidFill>
                  <a:srgbClr val="444444"/>
                </a:solidFill>
              </a:rPr>
              <a:t>[Presenter]: </a:t>
            </a:r>
            <a:r>
              <a:rPr lang="en-US" b="0">
                <a:solidFill>
                  <a:srgbClr val="444444"/>
                </a:solidFill>
              </a:rPr>
              <a:t>for those calling in you may mute and unmute using *6 and raise your hand using *9</a:t>
            </a:r>
            <a:endParaRPr b="0">
              <a:solidFill>
                <a:srgbClr val="444444"/>
              </a:solidFill>
            </a:endParaRPr>
          </a:p>
          <a:p>
            <a:pPr marL="0" lvl="0" indent="0" algn="l" rtl="0">
              <a:lnSpc>
                <a:spcPct val="115000"/>
              </a:lnSpc>
              <a:spcBef>
                <a:spcPts val="0"/>
              </a:spcBef>
              <a:spcAft>
                <a:spcPts val="0"/>
              </a:spcAft>
              <a:buNone/>
            </a:pPr>
            <a:endParaRPr>
              <a:solidFill>
                <a:srgbClr val="444444"/>
              </a:solidFill>
            </a:endParaRPr>
          </a:p>
          <a:p>
            <a:pPr marL="0" lvl="0" indent="0" algn="l" rtl="0">
              <a:lnSpc>
                <a:spcPct val="115000"/>
              </a:lnSpc>
              <a:spcBef>
                <a:spcPts val="0"/>
              </a:spcBef>
              <a:spcAft>
                <a:spcPts val="0"/>
              </a:spcAft>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None/>
            </a:pPr>
            <a:endParaRPr b="0" u="sng">
              <a:solidFill>
                <a:srgbClr val="444444"/>
              </a:solidFill>
            </a:endParaRPr>
          </a:p>
          <a:p>
            <a:pPr marL="0" lvl="0" indent="0" algn="l" rtl="0">
              <a:lnSpc>
                <a:spcPct val="115000"/>
              </a:lnSpc>
              <a:spcBef>
                <a:spcPts val="0"/>
              </a:spcBef>
              <a:spcAft>
                <a:spcPts val="0"/>
              </a:spcAft>
              <a:buNone/>
            </a:pPr>
            <a:endParaRPr b="0" u="sng">
              <a:solidFill>
                <a:srgbClr val="444444"/>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73e6cec9ab_0_370: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73e6cec9ab_0_3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373e6cec9ab_0_3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73e6cec9ab_0_463:notes"/>
          <p:cNvSpPr>
            <a:spLocks noGrp="1" noRot="1" noChangeAspect="1"/>
          </p:cNvSpPr>
          <p:nvPr>
            <p:ph type="sldImg" idx="2"/>
          </p:nvPr>
        </p:nvSpPr>
        <p:spPr>
          <a:xfrm>
            <a:off x="-193478" y="279953"/>
            <a:ext cx="7251600" cy="4532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373e6cec9ab_0_463: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g373e6cec9ab_0_463: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2117f6e667_0_30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panose="020B0604020202020204"/>
              <a:buNone/>
            </a:pPr>
            <a:r>
              <a:rPr lang="en-US"/>
              <a:t>Sarah</a:t>
            </a:r>
          </a:p>
        </p:txBody>
      </p:sp>
      <p:sp>
        <p:nvSpPr>
          <p:cNvPr id="450" name="Google Shape;450;g32117f6e667_0_309:notes"/>
          <p:cNvSpPr>
            <a:spLocks noGrp="1" noRot="1" noChangeAspect="1"/>
          </p:cNvSpPr>
          <p:nvPr>
            <p:ph type="sldImg" idx="2"/>
          </p:nvPr>
        </p:nvSpPr>
        <p:spPr>
          <a:xfrm>
            <a:off x="1371600" y="685800"/>
            <a:ext cx="41148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2"/>
        <p:cNvGrpSpPr/>
        <p:nvPr/>
      </p:nvGrpSpPr>
      <p:grpSpPr>
        <a:xfrm>
          <a:off x="0" y="0"/>
          <a:ext cx="0" cy="0"/>
          <a:chOff x="0" y="0"/>
          <a:chExt cx="0" cy="0"/>
        </a:xfrm>
      </p:grpSpPr>
      <p:sp>
        <p:nvSpPr>
          <p:cNvPr id="13" name="Google Shape;13;p17"/>
          <p:cNvSpPr txBox="1">
            <a:spLocks noGrp="1"/>
          </p:cNvSpPr>
          <p:nvPr>
            <p:ph type="ctrTitle"/>
          </p:nvPr>
        </p:nvSpPr>
        <p:spPr>
          <a:xfrm>
            <a:off x="780393" y="1176412"/>
            <a:ext cx="7583100" cy="8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panose="020B0603020202020204"/>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7"/>
          <p:cNvSpPr txBox="1">
            <a:spLocks noGrp="1"/>
          </p:cNvSpPr>
          <p:nvPr>
            <p:ph type="subTitle" idx="1"/>
          </p:nvPr>
        </p:nvSpPr>
        <p:spPr>
          <a:xfrm>
            <a:off x="1143000" y="2074973"/>
            <a:ext cx="6858000" cy="615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panose="020B0604020202020204"/>
              <a:buNone/>
              <a:defRPr sz="3715"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375"/>
              </a:spcBef>
              <a:spcAft>
                <a:spcPts val="0"/>
              </a:spcAft>
              <a:buClr>
                <a:schemeClr val="lt1"/>
              </a:buClr>
              <a:buSzPts val="1350"/>
              <a:buFont typeface="Arial" panose="020B0604020202020204"/>
              <a:buNone/>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 name="Google Shape;15;p17"/>
          <p:cNvSpPr txBox="1">
            <a:spLocks noGrp="1"/>
          </p:cNvSpPr>
          <p:nvPr>
            <p:ph type="body" idx="2"/>
          </p:nvPr>
        </p:nvSpPr>
        <p:spPr>
          <a:xfrm>
            <a:off x="1435396" y="2988803"/>
            <a:ext cx="6273300" cy="762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panose="020B0604020202020204"/>
              <a:buNone/>
              <a:defRPr sz="24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375"/>
              </a:spcBef>
              <a:spcAft>
                <a:spcPts val="0"/>
              </a:spcAft>
              <a:buClr>
                <a:schemeClr val="lt1"/>
              </a:buClr>
              <a:buSzPts val="15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6" name="Google Shape;16;p17"/>
          <p:cNvSpPr txBox="1">
            <a:spLocks noGrp="1"/>
          </p:cNvSpPr>
          <p:nvPr>
            <p:ph type="dt" idx="10"/>
          </p:nvPr>
        </p:nvSpPr>
        <p:spPr>
          <a:xfrm>
            <a:off x="3543300" y="4097964"/>
            <a:ext cx="2057400" cy="304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8"/>
        <p:cNvGrpSpPr/>
        <p:nvPr/>
      </p:nvGrpSpPr>
      <p:grpSpPr>
        <a:xfrm>
          <a:off x="0" y="0"/>
          <a:ext cx="0" cy="0"/>
          <a:chOff x="0" y="0"/>
          <a:chExt cx="0" cy="0"/>
        </a:xfrm>
      </p:grpSpPr>
      <p:sp>
        <p:nvSpPr>
          <p:cNvPr id="49" name="Google Shape;49;p24"/>
          <p:cNvSpPr txBox="1">
            <a:spLocks noGrp="1"/>
          </p:cNvSpPr>
          <p:nvPr>
            <p:ph type="title"/>
          </p:nvPr>
        </p:nvSpPr>
        <p:spPr>
          <a:xfrm>
            <a:off x="605659" y="1505115"/>
            <a:ext cx="3602400" cy="2475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Trebuchet MS" panose="020B0603020202020204"/>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4"/>
          <p:cNvSpPr txBox="1">
            <a:spLocks noGrp="1"/>
          </p:cNvSpPr>
          <p:nvPr>
            <p:ph type="body" idx="1"/>
          </p:nvPr>
        </p:nvSpPr>
        <p:spPr>
          <a:xfrm>
            <a:off x="4857421" y="1505113"/>
            <a:ext cx="3641700" cy="24756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panose="020B0604020202020204"/>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5280" algn="l" rtl="0">
              <a:lnSpc>
                <a:spcPct val="90000"/>
              </a:lnSpc>
              <a:spcBef>
                <a:spcPts val="375"/>
              </a:spcBef>
              <a:spcAft>
                <a:spcPts val="0"/>
              </a:spcAft>
              <a:buClr>
                <a:schemeClr val="lt1"/>
              </a:buClr>
              <a:buSzPts val="1680"/>
              <a:buFont typeface="Noto Sans Symbols"/>
              <a:buChar char="⮚"/>
              <a:defRPr sz="24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375"/>
              </a:spcBef>
              <a:spcAft>
                <a:spcPts val="0"/>
              </a:spcAft>
              <a:buClr>
                <a:schemeClr val="lt1"/>
              </a:buClr>
              <a:buSzPts val="2100"/>
              <a:buFont typeface="Noto Sans Symbols"/>
              <a:buChar char="▪"/>
              <a:defRPr sz="21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rtl="0">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51" name="Google Shape;51;p24"/>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52" name="Google Shape;52;p24"/>
          <p:cNvCxnSpPr/>
          <p:nvPr/>
        </p:nvCxnSpPr>
        <p:spPr>
          <a:xfrm>
            <a:off x="4572000" y="1105958"/>
            <a:ext cx="0" cy="35031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3"/>
        <p:cNvGrpSpPr/>
        <p:nvPr/>
      </p:nvGrpSpPr>
      <p:grpSpPr>
        <a:xfrm>
          <a:off x="0" y="0"/>
          <a:ext cx="0" cy="0"/>
          <a:chOff x="0" y="0"/>
          <a:chExt cx="0" cy="0"/>
        </a:xfrm>
      </p:grpSpPr>
      <p:sp>
        <p:nvSpPr>
          <p:cNvPr id="54" name="Google Shape;54;p27"/>
          <p:cNvSpPr txBox="1">
            <a:spLocks noGrp="1"/>
          </p:cNvSpPr>
          <p:nvPr>
            <p:ph type="title"/>
          </p:nvPr>
        </p:nvSpPr>
        <p:spPr>
          <a:xfrm>
            <a:off x="4592091" y="1878212"/>
            <a:ext cx="4319700" cy="1958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panose="020B0603020202020204"/>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7"/>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56" name="Google Shape;56;p27"/>
          <p:cNvPicPr preferRelativeResize="0"/>
          <p:nvPr/>
        </p:nvPicPr>
        <p:blipFill rotWithShape="1">
          <a:blip r:embed="rId2"/>
          <a:srcRect/>
          <a:stretch>
            <a:fillRect/>
          </a:stretch>
        </p:blipFill>
        <p:spPr>
          <a:xfrm>
            <a:off x="-159245" y="706967"/>
            <a:ext cx="3706824" cy="370682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sp>
        <p:nvSpPr>
          <p:cNvPr id="58" name="Google Shape;58;g2f646aa875e_0_203"/>
          <p:cNvSpPr txBox="1">
            <a:spLocks noGrp="1"/>
          </p:cNvSpPr>
          <p:nvPr>
            <p:ph type="title"/>
          </p:nvPr>
        </p:nvSpPr>
        <p:spPr>
          <a:xfrm>
            <a:off x="417328" y="304271"/>
            <a:ext cx="83094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59" name="Google Shape;59;g2f646aa875e_0_203"/>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6"/>
        <p:cNvGrpSpPr/>
        <p:nvPr/>
      </p:nvGrpSpPr>
      <p:grpSpPr>
        <a:xfrm>
          <a:off x="0" y="0"/>
          <a:ext cx="0" cy="0"/>
          <a:chOff x="0" y="0"/>
          <a:chExt cx="0" cy="0"/>
        </a:xfrm>
      </p:grpSpPr>
      <p:sp>
        <p:nvSpPr>
          <p:cNvPr id="67" name="Google Shape;67;g32117f6e667_0_178"/>
          <p:cNvSpPr txBox="1">
            <a:spLocks noGrp="1"/>
          </p:cNvSpPr>
          <p:nvPr>
            <p:ph type="title"/>
          </p:nvPr>
        </p:nvSpPr>
        <p:spPr>
          <a:xfrm>
            <a:off x="311700" y="494473"/>
            <a:ext cx="8520600" cy="636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g32117f6e667_0_178"/>
          <p:cNvSpPr txBox="1">
            <a:spLocks noGrp="1"/>
          </p:cNvSpPr>
          <p:nvPr>
            <p:ph type="body" idx="1"/>
          </p:nvPr>
        </p:nvSpPr>
        <p:spPr>
          <a:xfrm>
            <a:off x="311700" y="1280528"/>
            <a:ext cx="8520600" cy="3795900"/>
          </a:xfrm>
          <a:prstGeom prst="rect">
            <a:avLst/>
          </a:prstGeom>
          <a:noFill/>
          <a:ln>
            <a:noFill/>
          </a:ln>
        </p:spPr>
        <p:txBody>
          <a:bodyPr spcFirstLastPara="1" wrap="square" lIns="121900" tIns="121900" rIns="121900" bIns="121900" anchor="ctr" anchorCtr="0">
            <a:noAutofit/>
          </a:bodyPr>
          <a:lstStyle>
            <a:lvl1pPr marL="457200" marR="0" lvl="0"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69" name="Google Shape;69;g32117f6e667_0_178"/>
          <p:cNvSpPr txBox="1">
            <a:spLocks noGrp="1"/>
          </p:cNvSpPr>
          <p:nvPr>
            <p:ph type="sldNum" idx="12"/>
          </p:nvPr>
        </p:nvSpPr>
        <p:spPr>
          <a:xfrm>
            <a:off x="8472458" y="5181352"/>
            <a:ext cx="548700" cy="437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0"/>
        <p:cNvGrpSpPr/>
        <p:nvPr/>
      </p:nvGrpSpPr>
      <p:grpSpPr>
        <a:xfrm>
          <a:off x="0" y="0"/>
          <a:ext cx="0" cy="0"/>
          <a:chOff x="0" y="0"/>
          <a:chExt cx="0" cy="0"/>
        </a:xfrm>
      </p:grpSpPr>
      <p:sp>
        <p:nvSpPr>
          <p:cNvPr id="71" name="Google Shape;71;g32117f6e667_0_130"/>
          <p:cNvSpPr txBox="1">
            <a:spLocks noGrp="1"/>
          </p:cNvSpPr>
          <p:nvPr>
            <p:ph type="ctrTitle"/>
          </p:nvPr>
        </p:nvSpPr>
        <p:spPr>
          <a:xfrm>
            <a:off x="780393" y="1254298"/>
            <a:ext cx="7583100" cy="8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32117f6e667_0_130"/>
          <p:cNvSpPr txBox="1">
            <a:spLocks noGrp="1"/>
          </p:cNvSpPr>
          <p:nvPr>
            <p:ph type="subTitle" idx="1"/>
          </p:nvPr>
        </p:nvSpPr>
        <p:spPr>
          <a:xfrm>
            <a:off x="1143000" y="2152858"/>
            <a:ext cx="6858000" cy="615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panose="020B0604020202020204"/>
              <a:buNone/>
              <a:defRPr sz="4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3" name="Google Shape;73;g32117f6e667_0_130"/>
          <p:cNvSpPr txBox="1">
            <a:spLocks noGrp="1"/>
          </p:cNvSpPr>
          <p:nvPr>
            <p:ph type="dt" idx="10"/>
          </p:nvPr>
        </p:nvSpPr>
        <p:spPr>
          <a:xfrm>
            <a:off x="3543300" y="4097963"/>
            <a:ext cx="2057400" cy="304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32117f6e667_0_13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75" name="Google Shape;75;g32117f6e667_0_130"/>
          <p:cNvSpPr txBox="1">
            <a:spLocks noGrp="1"/>
          </p:cNvSpPr>
          <p:nvPr>
            <p:ph type="body" idx="2"/>
          </p:nvPr>
        </p:nvSpPr>
        <p:spPr>
          <a:xfrm>
            <a:off x="1435396" y="3066690"/>
            <a:ext cx="6273300" cy="7620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76"/>
        <p:cNvGrpSpPr/>
        <p:nvPr/>
      </p:nvGrpSpPr>
      <p:grpSpPr>
        <a:xfrm>
          <a:off x="0" y="0"/>
          <a:ext cx="0" cy="0"/>
          <a:chOff x="0" y="0"/>
          <a:chExt cx="0" cy="0"/>
        </a:xfrm>
      </p:grpSpPr>
      <p:sp>
        <p:nvSpPr>
          <p:cNvPr id="77" name="Google Shape;77;g32117f6e667_0_13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32117f6e667_0_136"/>
          <p:cNvSpPr txBox="1">
            <a:spLocks noGrp="1"/>
          </p:cNvSpPr>
          <p:nvPr>
            <p:ph type="body" idx="1"/>
          </p:nvPr>
        </p:nvSpPr>
        <p:spPr>
          <a:xfrm>
            <a:off x="628650" y="1083325"/>
            <a:ext cx="3943200" cy="39531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150000"/>
              </a:lnSpc>
              <a:spcBef>
                <a:spcPts val="1000"/>
              </a:spcBef>
              <a:spcAft>
                <a:spcPts val="0"/>
              </a:spcAft>
              <a:buClr>
                <a:schemeClr val="dk1"/>
              </a:buClr>
              <a:buSzPts val="3600"/>
              <a:buFont typeface="Trebuchet MS" panose="020B0603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79" name="Google Shape;79;g32117f6e667_0_13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0"/>
        <p:cNvGrpSpPr/>
        <p:nvPr/>
      </p:nvGrpSpPr>
      <p:grpSpPr>
        <a:xfrm>
          <a:off x="0" y="0"/>
          <a:ext cx="0" cy="0"/>
          <a:chOff x="0" y="0"/>
          <a:chExt cx="0" cy="0"/>
        </a:xfrm>
      </p:grpSpPr>
      <p:sp>
        <p:nvSpPr>
          <p:cNvPr id="81" name="Google Shape;81;g32117f6e667_0_14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2" name="Google Shape;82;g32117f6e667_0_140"/>
          <p:cNvSpPr/>
          <p:nvPr/>
        </p:nvSpPr>
        <p:spPr>
          <a:xfrm>
            <a:off x="628649" y="1561228"/>
            <a:ext cx="7825200" cy="19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83" name="Google Shape;83;g32117f6e667_0_140"/>
          <p:cNvSpPr/>
          <p:nvPr/>
        </p:nvSpPr>
        <p:spPr>
          <a:xfrm>
            <a:off x="658793" y="348243"/>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8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84"/>
        <p:cNvGrpSpPr/>
        <p:nvPr/>
      </p:nvGrpSpPr>
      <p:grpSpPr>
        <a:xfrm>
          <a:off x="0" y="0"/>
          <a:ext cx="0" cy="0"/>
          <a:chOff x="0" y="0"/>
          <a:chExt cx="0" cy="0"/>
        </a:xfrm>
      </p:grpSpPr>
      <p:sp>
        <p:nvSpPr>
          <p:cNvPr id="85" name="Google Shape;85;g32117f6e667_0_144"/>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86" name="Google Shape;86;g32117f6e667_0_144"/>
          <p:cNvSpPr txBox="1"/>
          <p:nvPr/>
        </p:nvSpPr>
        <p:spPr>
          <a:xfrm>
            <a:off x="10221314" y="7281127"/>
            <a:ext cx="1629000" cy="328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panose="020B0604020202020204"/>
              <a:buNone/>
            </a:pPr>
            <a:fld id="{00000000-1234-1234-1234-123412341234}" type="slidenum">
              <a:rPr lang="en-US" sz="1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87" name="Google Shape;87;g32117f6e667_0_144" descr="Father points out something on laptop to family, seated on couch, as wife, son and daughter look on."/>
          <p:cNvPicPr preferRelativeResize="0"/>
          <p:nvPr/>
        </p:nvPicPr>
        <p:blipFill rotWithShape="1">
          <a:blip r:embed="rId2"/>
          <a:srcRect l="1681" t="12786" b="4826"/>
          <a:stretch>
            <a:fillRect/>
          </a:stretch>
        </p:blipFill>
        <p:spPr>
          <a:xfrm>
            <a:off x="0" y="-1"/>
            <a:ext cx="9143994" cy="5216768"/>
          </a:xfrm>
          <a:prstGeom prst="rect">
            <a:avLst/>
          </a:prstGeom>
          <a:noFill/>
          <a:ln>
            <a:noFill/>
          </a:ln>
        </p:spPr>
      </p:pic>
      <p:sp>
        <p:nvSpPr>
          <p:cNvPr id="88" name="Google Shape;88;g32117f6e667_0_144"/>
          <p:cNvSpPr/>
          <p:nvPr/>
        </p:nvSpPr>
        <p:spPr>
          <a:xfrm>
            <a:off x="0" y="2871455"/>
            <a:ext cx="9162300" cy="21324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89"/>
        <p:cNvGrpSpPr/>
        <p:nvPr/>
      </p:nvGrpSpPr>
      <p:grpSpPr>
        <a:xfrm>
          <a:off x="0" y="0"/>
          <a:ext cx="0" cy="0"/>
          <a:chOff x="0" y="0"/>
          <a:chExt cx="0" cy="0"/>
        </a:xfrm>
      </p:grpSpPr>
      <p:sp>
        <p:nvSpPr>
          <p:cNvPr id="90" name="Google Shape;90;g32117f6e667_0_149"/>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1" name="Google Shape;91;g32117f6e667_0_149"/>
          <p:cNvSpPr/>
          <p:nvPr/>
        </p:nvSpPr>
        <p:spPr>
          <a:xfrm>
            <a:off x="628649" y="1561228"/>
            <a:ext cx="7825200" cy="2385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92" name="Google Shape;92;g32117f6e667_0_149"/>
          <p:cNvSpPr/>
          <p:nvPr/>
        </p:nvSpPr>
        <p:spPr>
          <a:xfrm>
            <a:off x="628650" y="318510"/>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3"/>
        <p:cNvGrpSpPr/>
        <p:nvPr/>
      </p:nvGrpSpPr>
      <p:grpSpPr>
        <a:xfrm>
          <a:off x="0" y="0"/>
          <a:ext cx="0" cy="0"/>
          <a:chOff x="0" y="0"/>
          <a:chExt cx="0" cy="0"/>
        </a:xfrm>
      </p:grpSpPr>
      <p:sp>
        <p:nvSpPr>
          <p:cNvPr id="94" name="Google Shape;94;g32117f6e667_0_153"/>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g32117f6e667_0_153"/>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8"/>
        <p:cNvGrpSpPr/>
        <p:nvPr/>
      </p:nvGrpSpPr>
      <p:grpSpPr>
        <a:xfrm>
          <a:off x="0" y="0"/>
          <a:ext cx="0" cy="0"/>
          <a:chOff x="0" y="0"/>
          <a:chExt cx="0" cy="0"/>
        </a:xfrm>
      </p:grpSpPr>
      <p:sp>
        <p:nvSpPr>
          <p:cNvPr id="19" name="Google Shape;19;g32117f6e667_0_412"/>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panose="020F0502020204030204"/>
              <a:buNone/>
            </a:pPr>
            <a:endParaRPr sz="1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0" name="Google Shape;20;g32117f6e667_0_412" descr="Google Shape;76;p17"/>
          <p:cNvPicPr preferRelativeResize="0"/>
          <p:nvPr/>
        </p:nvPicPr>
        <p:blipFill rotWithShape="1">
          <a:blip r:embed="rId2"/>
          <a:srcRect/>
          <a:stretch>
            <a:fillRect/>
          </a:stretch>
        </p:blipFill>
        <p:spPr>
          <a:xfrm>
            <a:off x="206005" y="5288964"/>
            <a:ext cx="1947297" cy="327145"/>
          </a:xfrm>
          <a:prstGeom prst="rect">
            <a:avLst/>
          </a:prstGeom>
          <a:noFill/>
          <a:ln>
            <a:noFill/>
          </a:ln>
        </p:spPr>
      </p:pic>
      <p:sp>
        <p:nvSpPr>
          <p:cNvPr id="21" name="Google Shape;21;g32117f6e667_0_412"/>
          <p:cNvSpPr txBox="1">
            <a:spLocks noGrp="1"/>
          </p:cNvSpPr>
          <p:nvPr>
            <p:ph type="title"/>
          </p:nvPr>
        </p:nvSpPr>
        <p:spPr>
          <a:xfrm>
            <a:off x="628650" y="364987"/>
            <a:ext cx="7886700" cy="8001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rgbClr val="FFFFFF"/>
              </a:buClr>
              <a:buSzPts val="3500"/>
              <a:buFont typeface="Trebuchet MS" panose="020B0603020202020204"/>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2" name="Google Shape;22;g32117f6e667_0_412"/>
          <p:cNvSpPr txBox="1">
            <a:spLocks noGrp="1"/>
          </p:cNvSpPr>
          <p:nvPr>
            <p:ph type="body" idx="1"/>
          </p:nvPr>
        </p:nvSpPr>
        <p:spPr>
          <a:xfrm>
            <a:off x="628650" y="1543585"/>
            <a:ext cx="7886700" cy="3504900"/>
          </a:xfrm>
          <a:prstGeom prst="rect">
            <a:avLst/>
          </a:prstGeom>
          <a:noFill/>
          <a:ln>
            <a:noFill/>
          </a:ln>
        </p:spPr>
        <p:txBody>
          <a:bodyPr spcFirstLastPara="1" wrap="square" lIns="35525" tIns="35525" rIns="35525" bIns="35525" anchor="t" anchorCtr="0">
            <a:normAutofit/>
          </a:bodyPr>
          <a:lstStyle>
            <a:lvl1pPr marL="457200" marR="0" lvl="0"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3" name="Google Shape;23;g32117f6e667_0_412"/>
          <p:cNvSpPr txBox="1">
            <a:spLocks noGrp="1"/>
          </p:cNvSpPr>
          <p:nvPr>
            <p:ph type="sldNum" idx="12"/>
          </p:nvPr>
        </p:nvSpPr>
        <p:spPr>
          <a:xfrm>
            <a:off x="8770009" y="5370087"/>
            <a:ext cx="168000" cy="1794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sz="900">
              <a:solidFill>
                <a:schemeClr val="dk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96"/>
        <p:cNvGrpSpPr/>
        <p:nvPr/>
      </p:nvGrpSpPr>
      <p:grpSpPr>
        <a:xfrm>
          <a:off x="0" y="0"/>
          <a:ext cx="0" cy="0"/>
          <a:chOff x="0" y="0"/>
          <a:chExt cx="0" cy="0"/>
        </a:xfrm>
      </p:grpSpPr>
      <p:sp>
        <p:nvSpPr>
          <p:cNvPr id="97" name="Google Shape;97;g32117f6e667_0_15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98" name="Google Shape;98;g32117f6e667_0_15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32117f6e667_0_156"/>
          <p:cNvSpPr txBox="1">
            <a:spLocks noGrp="1"/>
          </p:cNvSpPr>
          <p:nvPr>
            <p:ph type="body" idx="1"/>
          </p:nvPr>
        </p:nvSpPr>
        <p:spPr>
          <a:xfrm>
            <a:off x="1665111" y="1801678"/>
            <a:ext cx="5813700" cy="31833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0"/>
        <p:cNvGrpSpPr/>
        <p:nvPr/>
      </p:nvGrpSpPr>
      <p:grpSpPr>
        <a:xfrm>
          <a:off x="0" y="0"/>
          <a:ext cx="0" cy="0"/>
          <a:chOff x="0" y="0"/>
          <a:chExt cx="0" cy="0"/>
        </a:xfrm>
      </p:grpSpPr>
      <p:sp>
        <p:nvSpPr>
          <p:cNvPr id="101" name="Google Shape;101;g32117f6e667_0_160"/>
          <p:cNvSpPr txBox="1">
            <a:spLocks noGrp="1"/>
          </p:cNvSpPr>
          <p:nvPr>
            <p:ph type="title"/>
          </p:nvPr>
        </p:nvSpPr>
        <p:spPr>
          <a:xfrm>
            <a:off x="605660" y="1505114"/>
            <a:ext cx="3602400" cy="2475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g32117f6e667_0_160"/>
          <p:cNvSpPr txBox="1">
            <a:spLocks noGrp="1"/>
          </p:cNvSpPr>
          <p:nvPr>
            <p:ph type="body" idx="1"/>
          </p:nvPr>
        </p:nvSpPr>
        <p:spPr>
          <a:xfrm>
            <a:off x="4857422" y="1505113"/>
            <a:ext cx="3642000" cy="2475600"/>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03" name="Google Shape;103;g32117f6e667_0_16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104" name="Google Shape;104;g32117f6e667_0_160"/>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5"/>
        <p:cNvGrpSpPr/>
        <p:nvPr/>
      </p:nvGrpSpPr>
      <p:grpSpPr>
        <a:xfrm>
          <a:off x="0" y="0"/>
          <a:ext cx="0" cy="0"/>
          <a:chOff x="0" y="0"/>
          <a:chExt cx="0" cy="0"/>
        </a:xfrm>
      </p:grpSpPr>
      <p:sp>
        <p:nvSpPr>
          <p:cNvPr id="106" name="Google Shape;106;g32117f6e667_0_16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07"/>
        <p:cNvGrpSpPr/>
        <p:nvPr/>
      </p:nvGrpSpPr>
      <p:grpSpPr>
        <a:xfrm>
          <a:off x="0" y="0"/>
          <a:ext cx="0" cy="0"/>
          <a:chOff x="0" y="0"/>
          <a:chExt cx="0" cy="0"/>
        </a:xfrm>
      </p:grpSpPr>
      <p:sp>
        <p:nvSpPr>
          <p:cNvPr id="108" name="Google Shape;108;g32117f6e667_0_167"/>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32117f6e667_0_167"/>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10" name="Google Shape;110;g32117f6e667_0_167" descr="Icon of two people with a word bubble between them containing a question mark."/>
          <p:cNvPicPr preferRelativeResize="0"/>
          <p:nvPr/>
        </p:nvPicPr>
        <p:blipFill rotWithShape="1">
          <a:blip r:embed="rId2"/>
          <a:srcRect/>
          <a:stretch>
            <a:fillRect/>
          </a:stretch>
        </p:blipFill>
        <p:spPr>
          <a:xfrm>
            <a:off x="-714374" y="-248708"/>
            <a:ext cx="4179094" cy="417909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1"/>
        <p:cNvGrpSpPr/>
        <p:nvPr/>
      </p:nvGrpSpPr>
      <p:grpSpPr>
        <a:xfrm>
          <a:off x="0" y="0"/>
          <a:ext cx="0" cy="0"/>
          <a:chOff x="0" y="0"/>
          <a:chExt cx="0" cy="0"/>
        </a:xfrm>
      </p:grpSpPr>
      <p:sp>
        <p:nvSpPr>
          <p:cNvPr id="112" name="Google Shape;112;g32117f6e667_0_171"/>
          <p:cNvSpPr txBox="1">
            <a:spLocks noGrp="1"/>
          </p:cNvSpPr>
          <p:nvPr>
            <p:ph type="title"/>
          </p:nvPr>
        </p:nvSpPr>
        <p:spPr>
          <a:xfrm>
            <a:off x="4592091" y="1878212"/>
            <a:ext cx="4319400" cy="1958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g32117f6e667_0_171"/>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14" name="Google Shape;114;g32117f6e667_0_171" descr="Chat icon"/>
          <p:cNvPicPr preferRelativeResize="0"/>
          <p:nvPr/>
        </p:nvPicPr>
        <p:blipFill rotWithShape="1">
          <a:blip r:embed="rId2"/>
          <a:srcRect/>
          <a:stretch>
            <a:fillRect/>
          </a:stretch>
        </p:blipFill>
        <p:spPr>
          <a:xfrm>
            <a:off x="-169519" y="89297"/>
            <a:ext cx="3706824" cy="3706937"/>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15"/>
        <p:cNvGrpSpPr/>
        <p:nvPr/>
      </p:nvGrpSpPr>
      <p:grpSpPr>
        <a:xfrm>
          <a:off x="0" y="0"/>
          <a:ext cx="0" cy="0"/>
          <a:chOff x="0" y="0"/>
          <a:chExt cx="0" cy="0"/>
        </a:xfrm>
      </p:grpSpPr>
      <p:sp>
        <p:nvSpPr>
          <p:cNvPr id="116" name="Google Shape;116;g32117f6e667_0_175"/>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panose="020B0603020202020204"/>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g32117f6e667_0_17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18"/>
        <p:cNvGrpSpPr/>
        <p:nvPr/>
      </p:nvGrpSpPr>
      <p:grpSpPr>
        <a:xfrm>
          <a:off x="0" y="0"/>
          <a:ext cx="0" cy="0"/>
          <a:chOff x="0" y="0"/>
          <a:chExt cx="0" cy="0"/>
        </a:xfrm>
      </p:grpSpPr>
      <p:sp>
        <p:nvSpPr>
          <p:cNvPr id="119" name="Google Shape;119;g32117f6e667_0_182"/>
          <p:cNvSpPr txBox="1">
            <a:spLocks noGrp="1"/>
          </p:cNvSpPr>
          <p:nvPr>
            <p:ph type="title"/>
          </p:nvPr>
        </p:nvSpPr>
        <p:spPr>
          <a:xfrm>
            <a:off x="417328" y="304271"/>
            <a:ext cx="83094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20" name="Google Shape;120;g32117f6e667_0_182"/>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1"/>
        <p:cNvGrpSpPr/>
        <p:nvPr/>
      </p:nvGrpSpPr>
      <p:grpSpPr>
        <a:xfrm>
          <a:off x="0" y="0"/>
          <a:ext cx="0" cy="0"/>
          <a:chOff x="0" y="0"/>
          <a:chExt cx="0" cy="0"/>
        </a:xfrm>
      </p:grpSpPr>
      <p:sp>
        <p:nvSpPr>
          <p:cNvPr id="122" name="Google Shape;122;g32117f6e667_0_185"/>
          <p:cNvSpPr txBox="1">
            <a:spLocks noGrp="1"/>
          </p:cNvSpPr>
          <p:nvPr>
            <p:ph type="body" idx="1"/>
          </p:nvPr>
        </p:nvSpPr>
        <p:spPr>
          <a:xfrm>
            <a:off x="232304" y="1428750"/>
            <a:ext cx="8679300" cy="3616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123" name="Google Shape;123;g32117f6e667_0_185"/>
          <p:cNvSpPr txBox="1">
            <a:spLocks noGrp="1"/>
          </p:cNvSpPr>
          <p:nvPr>
            <p:ph type="sldNum" idx="12"/>
          </p:nvPr>
        </p:nvSpPr>
        <p:spPr>
          <a:xfrm>
            <a:off x="7384771" y="5354280"/>
            <a:ext cx="1509000" cy="3042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24" name="Google Shape;124;g32117f6e667_0_185"/>
          <p:cNvSpPr txBox="1">
            <a:spLocks noGrp="1"/>
          </p:cNvSpPr>
          <p:nvPr>
            <p:ph type="title"/>
          </p:nvPr>
        </p:nvSpPr>
        <p:spPr>
          <a:xfrm>
            <a:off x="232304" y="365932"/>
            <a:ext cx="8679300" cy="680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25"/>
        <p:cNvGrpSpPr/>
        <p:nvPr/>
      </p:nvGrpSpPr>
      <p:grpSpPr>
        <a:xfrm>
          <a:off x="0" y="0"/>
          <a:ext cx="0" cy="0"/>
          <a:chOff x="0" y="0"/>
          <a:chExt cx="0" cy="0"/>
        </a:xfrm>
      </p:grpSpPr>
      <p:sp>
        <p:nvSpPr>
          <p:cNvPr id="126" name="Google Shape;126;g32117f6e667_0_189"/>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127" name="Google Shape;127;g32117f6e667_0_189" descr="Google Shape;11;p1"/>
          <p:cNvPicPr preferRelativeResize="0"/>
          <p:nvPr/>
        </p:nvPicPr>
        <p:blipFill rotWithShape="1">
          <a:blip r:embed="rId2"/>
          <a:srcRect/>
          <a:stretch>
            <a:fillRect/>
          </a:stretch>
        </p:blipFill>
        <p:spPr>
          <a:xfrm>
            <a:off x="205740" y="5303519"/>
            <a:ext cx="1275785" cy="216028"/>
          </a:xfrm>
          <a:prstGeom prst="rect">
            <a:avLst/>
          </a:prstGeom>
          <a:noFill/>
          <a:ln>
            <a:noFill/>
          </a:ln>
        </p:spPr>
      </p:pic>
      <p:sp>
        <p:nvSpPr>
          <p:cNvPr id="128" name="Google Shape;128;g32117f6e667_0_189"/>
          <p:cNvSpPr txBox="1">
            <a:spLocks noGrp="1"/>
          </p:cNvSpPr>
          <p:nvPr>
            <p:ph type="title"/>
          </p:nvPr>
        </p:nvSpPr>
        <p:spPr>
          <a:xfrm>
            <a:off x="780392" y="1254298"/>
            <a:ext cx="7583100" cy="825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29" name="Google Shape;129;g32117f6e667_0_189"/>
          <p:cNvSpPr txBox="1">
            <a:spLocks noGrp="1"/>
          </p:cNvSpPr>
          <p:nvPr>
            <p:ph type="body" idx="1"/>
          </p:nvPr>
        </p:nvSpPr>
        <p:spPr>
          <a:xfrm>
            <a:off x="1143000" y="2152858"/>
            <a:ext cx="6858000" cy="615600"/>
          </a:xfrm>
          <a:prstGeom prst="rect">
            <a:avLst/>
          </a:prstGeom>
          <a:noFill/>
          <a:ln>
            <a:noFill/>
          </a:ln>
        </p:spPr>
        <p:txBody>
          <a:bodyPr spcFirstLastPara="1" wrap="square" lIns="45675" tIns="45675" rIns="45675" bIns="45675" anchor="ctr" anchorCtr="0">
            <a:normAutofit/>
          </a:bodyPr>
          <a:lstStyle>
            <a:lvl1pPr marL="457200" marR="0" lvl="0" indent="-539750" algn="ctr" rtl="0">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914400" marR="0" lvl="1" indent="-539750" algn="ctr" rtl="0">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539750" algn="ctr" rtl="0">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539750" algn="ctr" rtl="0">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539750" algn="ctr" rtl="0">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30" name="Google Shape;130;g32117f6e667_0_189"/>
          <p:cNvSpPr txBox="1">
            <a:spLocks noGrp="1"/>
          </p:cNvSpPr>
          <p:nvPr>
            <p:ph type="sldNum" idx="12"/>
          </p:nvPr>
        </p:nvSpPr>
        <p:spPr>
          <a:xfrm>
            <a:off x="8740038" y="5351373"/>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31" name="Google Shape;131;g32117f6e667_0_189"/>
          <p:cNvSpPr txBox="1">
            <a:spLocks noGrp="1"/>
          </p:cNvSpPr>
          <p:nvPr>
            <p:ph type="body" idx="2"/>
          </p:nvPr>
        </p:nvSpPr>
        <p:spPr>
          <a:xfrm>
            <a:off x="1435395" y="3066690"/>
            <a:ext cx="6273300" cy="762000"/>
          </a:xfrm>
          <a:prstGeom prst="rect">
            <a:avLst/>
          </a:prstGeom>
          <a:noFill/>
          <a:ln>
            <a:noFill/>
          </a:ln>
        </p:spPr>
        <p:txBody>
          <a:bodyPr spcFirstLastPara="1" wrap="square" lIns="45675" tIns="45675" rIns="45675" bIns="45675" anchor="ctr" anchorCtr="0">
            <a:normAutofit/>
          </a:bodyPr>
          <a:lstStyle>
            <a:lvl1pPr marL="457200" marR="0" lvl="0"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32"/>
        <p:cNvGrpSpPr/>
        <p:nvPr/>
      </p:nvGrpSpPr>
      <p:grpSpPr>
        <a:xfrm>
          <a:off x="0" y="0"/>
          <a:ext cx="0" cy="0"/>
          <a:chOff x="0" y="0"/>
          <a:chExt cx="0" cy="0"/>
        </a:xfrm>
      </p:grpSpPr>
      <p:sp>
        <p:nvSpPr>
          <p:cNvPr id="133" name="Google Shape;133;g32117f6e667_0_196"/>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panose="020F0502020204030204"/>
              <a:buNone/>
            </a:pPr>
            <a:endParaRPr sz="13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134" name="Google Shape;134;g32117f6e667_0_196" descr="Google Shape;76;p17"/>
          <p:cNvPicPr preferRelativeResize="0"/>
          <p:nvPr/>
        </p:nvPicPr>
        <p:blipFill rotWithShape="1">
          <a:blip r:embed="rId2"/>
          <a:srcRect/>
          <a:stretch>
            <a:fillRect/>
          </a:stretch>
        </p:blipFill>
        <p:spPr>
          <a:xfrm>
            <a:off x="206005" y="5288964"/>
            <a:ext cx="1460472" cy="245359"/>
          </a:xfrm>
          <a:prstGeom prst="rect">
            <a:avLst/>
          </a:prstGeom>
          <a:noFill/>
          <a:ln>
            <a:noFill/>
          </a:ln>
        </p:spPr>
      </p:pic>
      <p:sp>
        <p:nvSpPr>
          <p:cNvPr id="135" name="Google Shape;135;g32117f6e667_0_196"/>
          <p:cNvSpPr txBox="1">
            <a:spLocks noGrp="1"/>
          </p:cNvSpPr>
          <p:nvPr>
            <p:ph type="title"/>
          </p:nvPr>
        </p:nvSpPr>
        <p:spPr>
          <a:xfrm>
            <a:off x="628650" y="364987"/>
            <a:ext cx="7886700" cy="8001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rgbClr val="FFFFFF"/>
              </a:buClr>
              <a:buSzPts val="4500"/>
              <a:buFont typeface="Trebuchet MS" panose="020B0603020202020204"/>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36" name="Google Shape;136;g32117f6e667_0_196"/>
          <p:cNvSpPr txBox="1">
            <a:spLocks noGrp="1"/>
          </p:cNvSpPr>
          <p:nvPr>
            <p:ph type="body" idx="1"/>
          </p:nvPr>
        </p:nvSpPr>
        <p:spPr>
          <a:xfrm>
            <a:off x="628650" y="1543585"/>
            <a:ext cx="7886700" cy="3504600"/>
          </a:xfrm>
          <a:prstGeom prst="rect">
            <a:avLst/>
          </a:prstGeom>
          <a:noFill/>
          <a:ln>
            <a:noFill/>
          </a:ln>
        </p:spPr>
        <p:txBody>
          <a:bodyPr spcFirstLastPara="1" wrap="square" lIns="45675" tIns="45675" rIns="45675" bIns="45675" anchor="t" anchorCtr="0">
            <a:normAutofit/>
          </a:bodyPr>
          <a:lstStyle>
            <a:lvl1pPr marL="457200" marR="0" lvl="0" indent="-400050" algn="l" rtl="0">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400050" algn="l" rtl="0">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rtl="0">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1828800" marR="0" lvl="3" indent="-400050" algn="l" rtl="0">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2286000" marR="0" lvl="4" indent="-400050" algn="l" rtl="0">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37" name="Google Shape;137;g32117f6e667_0_196"/>
          <p:cNvSpPr txBox="1">
            <a:spLocks noGrp="1"/>
          </p:cNvSpPr>
          <p:nvPr>
            <p:ph type="sldNum" idx="12"/>
          </p:nvPr>
        </p:nvSpPr>
        <p:spPr>
          <a:xfrm>
            <a:off x="8770009" y="5370087"/>
            <a:ext cx="168000" cy="2307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4"/>
        <p:cNvGrpSpPr/>
        <p:nvPr/>
      </p:nvGrpSpPr>
      <p:grpSpPr>
        <a:xfrm>
          <a:off x="0" y="0"/>
          <a:ext cx="0" cy="0"/>
          <a:chOff x="0" y="0"/>
          <a:chExt cx="0" cy="0"/>
        </a:xfrm>
      </p:grpSpPr>
      <p:sp>
        <p:nvSpPr>
          <p:cNvPr id="25" name="Google Shape;25;p18"/>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500"/>
              <a:buFont typeface="Trebuchet MS" panose="020B060302020202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body" idx="1"/>
          </p:nvPr>
        </p:nvSpPr>
        <p:spPr>
          <a:xfrm>
            <a:off x="628650" y="1543585"/>
            <a:ext cx="7886700" cy="35046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lt1"/>
              </a:buClr>
              <a:buSzPts val="2700"/>
              <a:buFont typeface="Arial" panose="020B0604020202020204"/>
              <a:buChar char="•"/>
              <a:defRPr sz="27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8455" algn="l" rtl="0">
              <a:lnSpc>
                <a:spcPct val="90000"/>
              </a:lnSpc>
              <a:spcBef>
                <a:spcPts val="375"/>
              </a:spcBef>
              <a:spcAft>
                <a:spcPts val="0"/>
              </a:spcAft>
              <a:buClr>
                <a:schemeClr val="lt1"/>
              </a:buClr>
              <a:buSzPts val="1733"/>
              <a:buFont typeface="Noto Sans Symbols"/>
              <a:buChar char="⮚"/>
              <a:defRPr sz="247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56870" algn="l" rtl="0">
              <a:lnSpc>
                <a:spcPct val="90000"/>
              </a:lnSpc>
              <a:spcBef>
                <a:spcPts val="375"/>
              </a:spcBef>
              <a:spcAft>
                <a:spcPts val="0"/>
              </a:spcAft>
              <a:buClr>
                <a:schemeClr val="lt1"/>
              </a:buClr>
              <a:buSzPts val="2025"/>
              <a:buFont typeface="Noto Sans Symbols"/>
              <a:buChar char="▪"/>
              <a:defRPr sz="2025"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2900" algn="l" rtl="0">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375"/>
              </a:spcBef>
              <a:spcAft>
                <a:spcPts val="0"/>
              </a:spcAft>
              <a:buClr>
                <a:schemeClr val="lt1"/>
              </a:buClr>
              <a:buSzPts val="1200"/>
              <a:buFont typeface="Arial" panose="020B0604020202020204"/>
              <a:buNone/>
              <a:defRPr sz="12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7" name="Google Shape;27;p18"/>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38"/>
        <p:cNvGrpSpPr/>
        <p:nvPr/>
      </p:nvGrpSpPr>
      <p:grpSpPr>
        <a:xfrm>
          <a:off x="0" y="0"/>
          <a:ext cx="0" cy="0"/>
          <a:chOff x="0" y="0"/>
          <a:chExt cx="0" cy="0"/>
        </a:xfrm>
      </p:grpSpPr>
      <p:sp>
        <p:nvSpPr>
          <p:cNvPr id="139" name="Google Shape;139;g32117f6e667_0_202"/>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140" name="Google Shape;140;g32117f6e667_0_202" descr="Google Shape;11;p1"/>
          <p:cNvPicPr preferRelativeResize="0"/>
          <p:nvPr/>
        </p:nvPicPr>
        <p:blipFill rotWithShape="1">
          <a:blip r:embed="rId2"/>
          <a:srcRect/>
          <a:stretch>
            <a:fillRect/>
          </a:stretch>
        </p:blipFill>
        <p:spPr>
          <a:xfrm>
            <a:off x="205740" y="5303519"/>
            <a:ext cx="1275785" cy="216028"/>
          </a:xfrm>
          <a:prstGeom prst="rect">
            <a:avLst/>
          </a:prstGeom>
          <a:noFill/>
          <a:ln>
            <a:noFill/>
          </a:ln>
        </p:spPr>
      </p:pic>
      <p:sp>
        <p:nvSpPr>
          <p:cNvPr id="141" name="Google Shape;141;g32117f6e667_0_202"/>
          <p:cNvSpPr txBox="1">
            <a:spLocks noGrp="1"/>
          </p:cNvSpPr>
          <p:nvPr>
            <p:ph type="title"/>
          </p:nvPr>
        </p:nvSpPr>
        <p:spPr>
          <a:xfrm>
            <a:off x="311700" y="494472"/>
            <a:ext cx="8520600" cy="636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42" name="Google Shape;142;g32117f6e667_0_202"/>
          <p:cNvSpPr txBox="1">
            <a:spLocks noGrp="1"/>
          </p:cNvSpPr>
          <p:nvPr>
            <p:ph type="body" idx="1"/>
          </p:nvPr>
        </p:nvSpPr>
        <p:spPr>
          <a:xfrm>
            <a:off x="311700" y="1280528"/>
            <a:ext cx="8520600" cy="3795900"/>
          </a:xfrm>
          <a:prstGeom prst="rect">
            <a:avLst/>
          </a:prstGeom>
          <a:noFill/>
          <a:ln>
            <a:noFill/>
          </a:ln>
        </p:spPr>
        <p:txBody>
          <a:bodyPr spcFirstLastPara="1" wrap="square" lIns="121875" tIns="121875" rIns="121875" bIns="121875" anchor="ctr" anchorCtr="0">
            <a:normAutofit/>
          </a:bodyPr>
          <a:lstStyle>
            <a:lvl1pPr marL="457200" marR="0" lvl="0"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rtl="0">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rtl="0">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43" name="Google Shape;143;g32117f6e667_0_202"/>
          <p:cNvSpPr txBox="1">
            <a:spLocks noGrp="1"/>
          </p:cNvSpPr>
          <p:nvPr>
            <p:ph type="sldNum" idx="12"/>
          </p:nvPr>
        </p:nvSpPr>
        <p:spPr>
          <a:xfrm>
            <a:off x="8823276" y="5287809"/>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50"/>
        <p:cNvGrpSpPr/>
        <p:nvPr/>
      </p:nvGrpSpPr>
      <p:grpSpPr>
        <a:xfrm>
          <a:off x="0" y="0"/>
          <a:ext cx="0" cy="0"/>
          <a:chOff x="0" y="0"/>
          <a:chExt cx="0" cy="0"/>
        </a:xfrm>
      </p:grpSpPr>
      <p:sp>
        <p:nvSpPr>
          <p:cNvPr id="151" name="Google Shape;151;g35bf4e1ea44_1_92"/>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2" name="Google Shape;152;g35bf4e1ea44_1_92"/>
          <p:cNvSpPr txBox="1">
            <a:spLocks noGrp="1"/>
          </p:cNvSpPr>
          <p:nvPr>
            <p:ph type="body" idx="1"/>
          </p:nvPr>
        </p:nvSpPr>
        <p:spPr>
          <a:xfrm>
            <a:off x="628650" y="1543585"/>
            <a:ext cx="7886700" cy="35049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90000"/>
              </a:lnSpc>
              <a:spcBef>
                <a:spcPts val="800"/>
              </a:spcBef>
              <a:spcAft>
                <a:spcPts val="0"/>
              </a:spcAft>
              <a:buClr>
                <a:schemeClr val="dk1"/>
              </a:buClr>
              <a:buSzPts val="2800"/>
              <a:buFont typeface="Arial" panose="020B0604020202020204"/>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3" name="Google Shape;153;g35bf4e1ea44_1_9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4"/>
        <p:cNvGrpSpPr/>
        <p:nvPr/>
      </p:nvGrpSpPr>
      <p:grpSpPr>
        <a:xfrm>
          <a:off x="0" y="0"/>
          <a:ext cx="0" cy="0"/>
          <a:chOff x="0" y="0"/>
          <a:chExt cx="0" cy="0"/>
        </a:xfrm>
      </p:grpSpPr>
      <p:sp>
        <p:nvSpPr>
          <p:cNvPr id="155" name="Google Shape;155;g35bf4e1ea44_1_9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6"/>
        <p:cNvGrpSpPr/>
        <p:nvPr/>
      </p:nvGrpSpPr>
      <p:grpSpPr>
        <a:xfrm>
          <a:off x="0" y="0"/>
          <a:ext cx="0" cy="0"/>
          <a:chOff x="0" y="0"/>
          <a:chExt cx="0" cy="0"/>
        </a:xfrm>
      </p:grpSpPr>
      <p:sp>
        <p:nvSpPr>
          <p:cNvPr id="157" name="Google Shape;157;g35bf4e1ea44_1_96"/>
          <p:cNvSpPr txBox="1">
            <a:spLocks noGrp="1"/>
          </p:cNvSpPr>
          <p:nvPr>
            <p:ph type="ctrTitle"/>
          </p:nvPr>
        </p:nvSpPr>
        <p:spPr>
          <a:xfrm>
            <a:off x="780393" y="1254298"/>
            <a:ext cx="7583100" cy="825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8" name="Google Shape;158;g35bf4e1ea44_1_96"/>
          <p:cNvSpPr txBox="1">
            <a:spLocks noGrp="1"/>
          </p:cNvSpPr>
          <p:nvPr>
            <p:ph type="subTitle" idx="1"/>
          </p:nvPr>
        </p:nvSpPr>
        <p:spPr>
          <a:xfrm>
            <a:off x="1143000" y="2152858"/>
            <a:ext cx="6858000" cy="6156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800"/>
              </a:spcBef>
              <a:spcAft>
                <a:spcPts val="0"/>
              </a:spcAft>
              <a:buClr>
                <a:schemeClr val="dk1"/>
              </a:buClr>
              <a:buSzPts val="3900"/>
              <a:buFont typeface="Arial" panose="020B0604020202020204"/>
              <a:buNone/>
              <a:defRPr sz="3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59" name="Google Shape;159;g35bf4e1ea44_1_96"/>
          <p:cNvSpPr txBox="1">
            <a:spLocks noGrp="1"/>
          </p:cNvSpPr>
          <p:nvPr>
            <p:ph type="dt" idx="10"/>
          </p:nvPr>
        </p:nvSpPr>
        <p:spPr>
          <a:xfrm>
            <a:off x="3543300" y="4097963"/>
            <a:ext cx="20574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0" name="Google Shape;160;g35bf4e1ea44_1_9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61" name="Google Shape;161;g35bf4e1ea44_1_96"/>
          <p:cNvSpPr txBox="1">
            <a:spLocks noGrp="1"/>
          </p:cNvSpPr>
          <p:nvPr>
            <p:ph type="body" idx="2"/>
          </p:nvPr>
        </p:nvSpPr>
        <p:spPr>
          <a:xfrm>
            <a:off x="1435396" y="3066690"/>
            <a:ext cx="6273300" cy="762000"/>
          </a:xfrm>
          <a:prstGeom prst="rect">
            <a:avLst/>
          </a:prstGeom>
          <a:noFill/>
          <a:ln>
            <a:noFill/>
          </a:ln>
        </p:spPr>
        <p:txBody>
          <a:bodyPr spcFirstLastPara="1" wrap="square" lIns="71100" tIns="35550" rIns="71100" bIns="35550" anchor="ctr" anchorCtr="0">
            <a:noAutofit/>
          </a:bodyPr>
          <a:lstStyle>
            <a:lvl1pPr marL="457200" marR="0" lvl="0" indent="-228600" algn="ctr" rtl="0">
              <a:lnSpc>
                <a:spcPct val="90000"/>
              </a:lnSpc>
              <a:spcBef>
                <a:spcPts val="800"/>
              </a:spcBef>
              <a:spcAft>
                <a:spcPts val="0"/>
              </a:spcAft>
              <a:buClr>
                <a:schemeClr val="dk1"/>
              </a:buClr>
              <a:buSzPts val="2600"/>
              <a:buFont typeface="Arial" panose="020B0604020202020204"/>
              <a:buNone/>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62"/>
        <p:cNvGrpSpPr/>
        <p:nvPr/>
      </p:nvGrpSpPr>
      <p:grpSpPr>
        <a:xfrm>
          <a:off x="0" y="0"/>
          <a:ext cx="0" cy="0"/>
          <a:chOff x="0" y="0"/>
          <a:chExt cx="0" cy="0"/>
        </a:xfrm>
      </p:grpSpPr>
      <p:sp>
        <p:nvSpPr>
          <p:cNvPr id="163" name="Google Shape;163;g35bf4e1ea44_1_10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64" name="Google Shape;164;g35bf4e1ea44_1_102"/>
          <p:cNvSpPr/>
          <p:nvPr/>
        </p:nvSpPr>
        <p:spPr>
          <a:xfrm>
            <a:off x="628649" y="1561228"/>
            <a:ext cx="7825200" cy="19236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panose="020B0603020202020204"/>
              <a:buNone/>
            </a:pP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65" name="Google Shape;165;g35bf4e1ea44_1_102"/>
          <p:cNvSpPr/>
          <p:nvPr/>
        </p:nvSpPr>
        <p:spPr>
          <a:xfrm>
            <a:off x="658793" y="348243"/>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panose="020B0604020202020204"/>
              <a:buNone/>
            </a:pPr>
            <a:r>
              <a:rPr lang="en-US" sz="4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66"/>
        <p:cNvGrpSpPr/>
        <p:nvPr/>
      </p:nvGrpSpPr>
      <p:grpSpPr>
        <a:xfrm>
          <a:off x="0" y="0"/>
          <a:ext cx="0" cy="0"/>
          <a:chOff x="0" y="0"/>
          <a:chExt cx="0" cy="0"/>
        </a:xfrm>
      </p:grpSpPr>
      <p:sp>
        <p:nvSpPr>
          <p:cNvPr id="167" name="Google Shape;167;g35bf4e1ea44_1_10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68" name="Google Shape;168;g35bf4e1ea44_1_106"/>
          <p:cNvSpPr txBox="1"/>
          <p:nvPr/>
        </p:nvSpPr>
        <p:spPr>
          <a:xfrm>
            <a:off x="10221314" y="7281127"/>
            <a:ext cx="1629000" cy="328500"/>
          </a:xfrm>
          <a:prstGeom prst="rect">
            <a:avLst/>
          </a:prstGeom>
          <a:noFill/>
          <a:ln>
            <a:noFill/>
          </a:ln>
        </p:spPr>
        <p:txBody>
          <a:bodyPr spcFirstLastPara="1" wrap="square" lIns="71100" tIns="35550" rIns="71100" bIns="35550" anchor="t" anchorCtr="0">
            <a:noAutofit/>
          </a:bodyPr>
          <a:lstStyle/>
          <a:p>
            <a:pPr marL="0" marR="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169" name="Google Shape;169;g35bf4e1ea44_1_106" descr="Father points out something on laptop to family, seated on couch, as wife, son and daughter look on."/>
          <p:cNvPicPr preferRelativeResize="0"/>
          <p:nvPr/>
        </p:nvPicPr>
        <p:blipFill rotWithShape="1">
          <a:blip r:embed="rId2"/>
          <a:srcRect l="1681" t="12786" b="4826"/>
          <a:stretch>
            <a:fillRect/>
          </a:stretch>
        </p:blipFill>
        <p:spPr>
          <a:xfrm>
            <a:off x="0" y="-1"/>
            <a:ext cx="9143996" cy="5216768"/>
          </a:xfrm>
          <a:prstGeom prst="rect">
            <a:avLst/>
          </a:prstGeom>
          <a:noFill/>
          <a:ln>
            <a:noFill/>
          </a:ln>
        </p:spPr>
      </p:pic>
      <p:sp>
        <p:nvSpPr>
          <p:cNvPr id="170" name="Google Shape;170;g35bf4e1ea44_1_106"/>
          <p:cNvSpPr/>
          <p:nvPr/>
        </p:nvSpPr>
        <p:spPr>
          <a:xfrm>
            <a:off x="0" y="2871455"/>
            <a:ext cx="9162300" cy="2132400"/>
          </a:xfrm>
          <a:prstGeom prst="rect">
            <a:avLst/>
          </a:prstGeom>
          <a:solidFill>
            <a:srgbClr val="001970">
              <a:alpha val="80000"/>
            </a:srgbClr>
          </a:solidFill>
          <a:ln>
            <a:noFill/>
          </a:ln>
        </p:spPr>
        <p:txBody>
          <a:bodyPr spcFirstLastPara="1" wrap="square" lIns="101125" tIns="50550" rIns="101125" bIns="142225" anchor="ctr" anchorCtr="0">
            <a:noAutofit/>
          </a:bodyPr>
          <a:lstStyle/>
          <a:p>
            <a:pPr marL="127000" marR="0" lvl="0" indent="0" algn="l" rtl="0">
              <a:lnSpc>
                <a:spcPct val="100000"/>
              </a:lnSpc>
              <a:spcBef>
                <a:spcPts val="0"/>
              </a:spcBef>
              <a:spcAft>
                <a:spcPts val="0"/>
              </a:spcAft>
              <a:buClr>
                <a:srgbClr val="FFFFFF"/>
              </a:buClr>
              <a:buSzPts val="4200"/>
              <a:buFont typeface="Trebuchet MS" panose="020B0603020202020204"/>
              <a:buNone/>
            </a:pPr>
            <a:r>
              <a:rPr lang="en-US" sz="42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500"/>
              <a:buFont typeface="Trebuchet MS" panose="020B0603020202020204"/>
              <a:buNone/>
            </a:pPr>
            <a:r>
              <a:rPr lang="en-US" sz="25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5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71"/>
        <p:cNvGrpSpPr/>
        <p:nvPr/>
      </p:nvGrpSpPr>
      <p:grpSpPr>
        <a:xfrm>
          <a:off x="0" y="0"/>
          <a:ext cx="0" cy="0"/>
          <a:chOff x="0" y="0"/>
          <a:chExt cx="0" cy="0"/>
        </a:xfrm>
      </p:grpSpPr>
      <p:sp>
        <p:nvSpPr>
          <p:cNvPr id="172" name="Google Shape;172;g35bf4e1ea44_1_11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73" name="Google Shape;173;g35bf4e1ea44_1_111"/>
          <p:cNvSpPr/>
          <p:nvPr/>
        </p:nvSpPr>
        <p:spPr>
          <a:xfrm>
            <a:off x="628649" y="1561228"/>
            <a:ext cx="7825200" cy="23853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panose="020B0603020202020204"/>
              <a:buNone/>
            </a:pP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28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8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174" name="Google Shape;174;g35bf4e1ea44_1_111"/>
          <p:cNvSpPr/>
          <p:nvPr/>
        </p:nvSpPr>
        <p:spPr>
          <a:xfrm>
            <a:off x="628650" y="318510"/>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panose="020B0604020202020204"/>
              <a:buNone/>
            </a:pPr>
            <a:r>
              <a:rPr lang="en-US" sz="47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5"/>
        <p:cNvGrpSpPr/>
        <p:nvPr/>
      </p:nvGrpSpPr>
      <p:grpSpPr>
        <a:xfrm>
          <a:off x="0" y="0"/>
          <a:ext cx="0" cy="0"/>
          <a:chOff x="0" y="0"/>
          <a:chExt cx="0" cy="0"/>
        </a:xfrm>
      </p:grpSpPr>
      <p:sp>
        <p:nvSpPr>
          <p:cNvPr id="176" name="Google Shape;176;g35bf4e1ea44_1_115"/>
          <p:cNvSpPr txBox="1">
            <a:spLocks noGrp="1"/>
          </p:cNvSpPr>
          <p:nvPr>
            <p:ph type="title"/>
          </p:nvPr>
        </p:nvSpPr>
        <p:spPr>
          <a:xfrm>
            <a:off x="605660" y="1505114"/>
            <a:ext cx="3602400" cy="2475900"/>
          </a:xfrm>
          <a:prstGeom prst="rect">
            <a:avLst/>
          </a:prstGeom>
          <a:noFill/>
          <a:ln>
            <a:noFill/>
          </a:ln>
        </p:spPr>
        <p:txBody>
          <a:bodyPr spcFirstLastPara="1" wrap="square" lIns="71100" tIns="35550" rIns="71100" bIns="35550" anchor="ctr" anchorCtr="0">
            <a:noAutofit/>
          </a:bodyPr>
          <a:lstStyle>
            <a:lvl1pPr lvl="0" algn="l">
              <a:lnSpc>
                <a:spcPct val="90000"/>
              </a:lnSpc>
              <a:spcBef>
                <a:spcPts val="0"/>
              </a:spcBef>
              <a:spcAft>
                <a:spcPts val="0"/>
              </a:spcAft>
              <a:buClr>
                <a:schemeClr val="dk2"/>
              </a:buClr>
              <a:buSzPts val="5600"/>
              <a:buFont typeface="Trebuchet MS" panose="020B0603020202020204"/>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77" name="Google Shape;177;g35bf4e1ea44_1_115"/>
          <p:cNvSpPr txBox="1">
            <a:spLocks noGrp="1"/>
          </p:cNvSpPr>
          <p:nvPr>
            <p:ph type="body" idx="1"/>
          </p:nvPr>
        </p:nvSpPr>
        <p:spPr>
          <a:xfrm>
            <a:off x="4857422" y="1505113"/>
            <a:ext cx="3642000" cy="24759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90000"/>
              </a:lnSpc>
              <a:spcBef>
                <a:spcPts val="800"/>
              </a:spcBef>
              <a:spcAft>
                <a:spcPts val="0"/>
              </a:spcAft>
              <a:buClr>
                <a:schemeClr val="dk1"/>
              </a:buClr>
              <a:buSzPts val="2800"/>
              <a:buFont typeface="Arial" panose="020B0604020202020204"/>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8300" algn="l" rtl="0">
              <a:lnSpc>
                <a:spcPct val="90000"/>
              </a:lnSpc>
              <a:spcBef>
                <a:spcPts val="4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78" name="Google Shape;178;g35bf4e1ea44_1_11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179" name="Google Shape;179;g35bf4e1ea44_1_115"/>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0"/>
        <p:cNvGrpSpPr/>
        <p:nvPr/>
      </p:nvGrpSpPr>
      <p:grpSpPr>
        <a:xfrm>
          <a:off x="0" y="0"/>
          <a:ext cx="0" cy="0"/>
          <a:chOff x="0" y="0"/>
          <a:chExt cx="0" cy="0"/>
        </a:xfrm>
      </p:grpSpPr>
      <p:sp>
        <p:nvSpPr>
          <p:cNvPr id="181" name="Google Shape;181;g35bf4e1ea44_1_120"/>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2" name="Google Shape;182;g35bf4e1ea44_1_12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83"/>
        <p:cNvGrpSpPr/>
        <p:nvPr/>
      </p:nvGrpSpPr>
      <p:grpSpPr>
        <a:xfrm>
          <a:off x="0" y="0"/>
          <a:ext cx="0" cy="0"/>
          <a:chOff x="0" y="0"/>
          <a:chExt cx="0" cy="0"/>
        </a:xfrm>
      </p:grpSpPr>
      <p:sp>
        <p:nvSpPr>
          <p:cNvPr id="184" name="Google Shape;184;g35bf4e1ea44_1_123"/>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panose="020B0603020202020204"/>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5" name="Google Shape;185;g35bf4e1ea44_1_12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86" name="Google Shape;186;g35bf4e1ea44_1_123" descr="Icon of two people with a word bubble between them containing a question mark."/>
          <p:cNvPicPr preferRelativeResize="0"/>
          <p:nvPr/>
        </p:nvPicPr>
        <p:blipFill rotWithShape="1">
          <a:blip r:embed="rId2"/>
          <a:srcRect/>
          <a:stretch>
            <a:fillRect/>
          </a:stretch>
        </p:blipFill>
        <p:spPr>
          <a:xfrm>
            <a:off x="-714374" y="-248708"/>
            <a:ext cx="5572125" cy="55721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4592092"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6065"/>
              <a:buFont typeface="Trebuchet MS" panose="020B0603020202020204"/>
              <a:buNone/>
              <a:defRPr sz="6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0" name="Google Shape;30;p21"/>
          <p:cNvPicPr preferRelativeResize="0"/>
          <p:nvPr/>
        </p:nvPicPr>
        <p:blipFill rotWithShape="1">
          <a:blip r:embed="rId2"/>
          <a:srcRect/>
          <a:stretch>
            <a:fillRect/>
          </a:stretch>
        </p:blipFill>
        <p:spPr>
          <a:xfrm>
            <a:off x="-498616" y="956838"/>
            <a:ext cx="4179094" cy="4179094"/>
          </a:xfrm>
          <a:prstGeom prst="rect">
            <a:avLst/>
          </a:prstGeom>
          <a:noFill/>
          <a:ln>
            <a:noFill/>
          </a:ln>
        </p:spPr>
      </p:pic>
      <p:sp>
        <p:nvSpPr>
          <p:cNvPr id="31" name="Google Shape;31;p21"/>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87"/>
        <p:cNvGrpSpPr/>
        <p:nvPr/>
      </p:nvGrpSpPr>
      <p:grpSpPr>
        <a:xfrm>
          <a:off x="0" y="0"/>
          <a:ext cx="0" cy="0"/>
          <a:chOff x="0" y="0"/>
          <a:chExt cx="0" cy="0"/>
        </a:xfrm>
      </p:grpSpPr>
      <p:sp>
        <p:nvSpPr>
          <p:cNvPr id="188" name="Google Shape;188;g35bf4e1ea44_1_127"/>
          <p:cNvSpPr txBox="1">
            <a:spLocks noGrp="1"/>
          </p:cNvSpPr>
          <p:nvPr>
            <p:ph type="title"/>
          </p:nvPr>
        </p:nvSpPr>
        <p:spPr>
          <a:xfrm>
            <a:off x="4592091" y="1878212"/>
            <a:ext cx="4319400" cy="195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panose="020B0603020202020204"/>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89" name="Google Shape;189;g35bf4e1ea44_1_12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90" name="Google Shape;190;g35bf4e1ea44_1_127" descr="Chat icon"/>
          <p:cNvPicPr preferRelativeResize="0"/>
          <p:nvPr/>
        </p:nvPicPr>
        <p:blipFill rotWithShape="1">
          <a:blip r:embed="rId2"/>
          <a:srcRect/>
          <a:stretch>
            <a:fillRect/>
          </a:stretch>
        </p:blipFill>
        <p:spPr>
          <a:xfrm>
            <a:off x="-169519" y="89297"/>
            <a:ext cx="4942432" cy="4942583"/>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91"/>
        <p:cNvGrpSpPr/>
        <p:nvPr/>
      </p:nvGrpSpPr>
      <p:grpSpPr>
        <a:xfrm>
          <a:off x="0" y="0"/>
          <a:ext cx="0" cy="0"/>
          <a:chOff x="0" y="0"/>
          <a:chExt cx="0" cy="0"/>
        </a:xfrm>
      </p:grpSpPr>
      <p:sp>
        <p:nvSpPr>
          <p:cNvPr id="192" name="Google Shape;192;g35bf4e1ea44_1_13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193" name="Google Shape;193;g35bf4e1ea44_1_131"/>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4" name="Google Shape;194;g35bf4e1ea44_1_131"/>
          <p:cNvSpPr txBox="1">
            <a:spLocks noGrp="1"/>
          </p:cNvSpPr>
          <p:nvPr>
            <p:ph type="body" idx="1"/>
          </p:nvPr>
        </p:nvSpPr>
        <p:spPr>
          <a:xfrm>
            <a:off x="1665111" y="1801678"/>
            <a:ext cx="5813700" cy="3183300"/>
          </a:xfrm>
          <a:prstGeom prst="rect">
            <a:avLst/>
          </a:prstGeom>
          <a:noFill/>
          <a:ln>
            <a:noFill/>
          </a:ln>
        </p:spPr>
        <p:txBody>
          <a:bodyPr spcFirstLastPara="1" wrap="square" lIns="71100" tIns="35550" rIns="71100" bIns="35550" anchor="t" anchorCtr="0">
            <a:noAutofit/>
          </a:bodyPr>
          <a:lstStyle>
            <a:lvl1pPr marL="457200" marR="0" lvl="0" indent="-228600" algn="l" rtl="0">
              <a:lnSpc>
                <a:spcPct val="90000"/>
              </a:lnSpc>
              <a:spcBef>
                <a:spcPts val="800"/>
              </a:spcBef>
              <a:spcAft>
                <a:spcPts val="0"/>
              </a:spcAft>
              <a:buClr>
                <a:schemeClr val="dk1"/>
              </a:buClr>
              <a:buSzPts val="2200"/>
              <a:buFont typeface="Arial" panose="020B0604020202020204"/>
              <a:buNone/>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30200" algn="l" rtl="0">
              <a:lnSpc>
                <a:spcPct val="90000"/>
              </a:lnSpc>
              <a:spcBef>
                <a:spcPts val="400"/>
              </a:spcBef>
              <a:spcAft>
                <a:spcPts val="0"/>
              </a:spcAft>
              <a:buClr>
                <a:schemeClr val="dk1"/>
              </a:buClr>
              <a:buSzPts val="1600"/>
              <a:buFont typeface="Arial" panose="020B0604020202020204"/>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95"/>
        <p:cNvGrpSpPr/>
        <p:nvPr/>
      </p:nvGrpSpPr>
      <p:grpSpPr>
        <a:xfrm>
          <a:off x="0" y="0"/>
          <a:ext cx="0" cy="0"/>
          <a:chOff x="0" y="0"/>
          <a:chExt cx="0" cy="0"/>
        </a:xfrm>
      </p:grpSpPr>
      <p:sp>
        <p:nvSpPr>
          <p:cNvPr id="196" name="Google Shape;196;g35bf4e1ea44_1_135"/>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300"/>
              <a:buFont typeface="Trebuchet MS" panose="020B0603020202020204"/>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7" name="Google Shape;197;g35bf4e1ea44_1_13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04"/>
        <p:cNvGrpSpPr/>
        <p:nvPr/>
      </p:nvGrpSpPr>
      <p:grpSpPr>
        <a:xfrm>
          <a:off x="0" y="0"/>
          <a:ext cx="0" cy="0"/>
          <a:chOff x="0" y="0"/>
          <a:chExt cx="0" cy="0"/>
        </a:xfrm>
      </p:grpSpPr>
      <p:sp>
        <p:nvSpPr>
          <p:cNvPr id="205" name="Google Shape;205;g32117f6e667_0_56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06" name="Google Shape;206;g32117f6e667_0_560"/>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7" name="Google Shape;207;g32117f6e667_0_560"/>
          <p:cNvSpPr txBox="1">
            <a:spLocks noGrp="1"/>
          </p:cNvSpPr>
          <p:nvPr>
            <p:ph type="body" idx="1"/>
          </p:nvPr>
        </p:nvSpPr>
        <p:spPr>
          <a:xfrm>
            <a:off x="1665111" y="1801678"/>
            <a:ext cx="5813700" cy="3183300"/>
          </a:xfrm>
          <a:prstGeom prst="rect">
            <a:avLst/>
          </a:prstGeom>
          <a:noFill/>
          <a:ln>
            <a:noFill/>
          </a:ln>
        </p:spPr>
        <p:txBody>
          <a:bodyPr spcFirstLastPara="1" wrap="square" lIns="71100" tIns="35550" rIns="71100" bIns="35550" anchor="t" anchorCtr="0">
            <a:noAutofit/>
          </a:bodyPr>
          <a:lstStyle>
            <a:lvl1pPr marL="457200" marR="0" lvl="0" indent="-228600" algn="l" rtl="0">
              <a:lnSpc>
                <a:spcPct val="90000"/>
              </a:lnSpc>
              <a:spcBef>
                <a:spcPts val="800"/>
              </a:spcBef>
              <a:spcAft>
                <a:spcPts val="0"/>
              </a:spcAft>
              <a:buClr>
                <a:schemeClr val="dk1"/>
              </a:buClr>
              <a:buSzPts val="2200"/>
              <a:buFont typeface="Arial" panose="020B0604020202020204"/>
              <a:buNone/>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30200" algn="l" rtl="0">
              <a:lnSpc>
                <a:spcPct val="90000"/>
              </a:lnSpc>
              <a:spcBef>
                <a:spcPts val="400"/>
              </a:spcBef>
              <a:spcAft>
                <a:spcPts val="0"/>
              </a:spcAft>
              <a:buClr>
                <a:schemeClr val="dk1"/>
              </a:buClr>
              <a:buSzPts val="1600"/>
              <a:buFont typeface="Arial" panose="020B0604020202020204"/>
              <a:buChar char="•"/>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8"/>
        <p:cNvGrpSpPr/>
        <p:nvPr/>
      </p:nvGrpSpPr>
      <p:grpSpPr>
        <a:xfrm>
          <a:off x="0" y="0"/>
          <a:ext cx="0" cy="0"/>
          <a:chOff x="0" y="0"/>
          <a:chExt cx="0" cy="0"/>
        </a:xfrm>
      </p:grpSpPr>
      <p:sp>
        <p:nvSpPr>
          <p:cNvPr id="209" name="Google Shape;209;g32117f6e667_0_534"/>
          <p:cNvSpPr txBox="1">
            <a:spLocks noGrp="1"/>
          </p:cNvSpPr>
          <p:nvPr>
            <p:ph type="ctrTitle"/>
          </p:nvPr>
        </p:nvSpPr>
        <p:spPr>
          <a:xfrm>
            <a:off x="780393" y="1254298"/>
            <a:ext cx="7583100" cy="825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0" name="Google Shape;210;g32117f6e667_0_534"/>
          <p:cNvSpPr txBox="1">
            <a:spLocks noGrp="1"/>
          </p:cNvSpPr>
          <p:nvPr>
            <p:ph type="subTitle" idx="1"/>
          </p:nvPr>
        </p:nvSpPr>
        <p:spPr>
          <a:xfrm>
            <a:off x="1143000" y="2152858"/>
            <a:ext cx="6858000" cy="6156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800"/>
              </a:spcBef>
              <a:spcAft>
                <a:spcPts val="0"/>
              </a:spcAft>
              <a:buClr>
                <a:schemeClr val="dk1"/>
              </a:buClr>
              <a:buSzPts val="3900"/>
              <a:buFont typeface="Arial" panose="020B0604020202020204"/>
              <a:buNone/>
              <a:defRPr sz="39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rtl="0">
              <a:lnSpc>
                <a:spcPct val="90000"/>
              </a:lnSpc>
              <a:spcBef>
                <a:spcPts val="400"/>
              </a:spcBef>
              <a:spcAft>
                <a:spcPts val="0"/>
              </a:spcAft>
              <a:buClr>
                <a:schemeClr val="dk1"/>
              </a:buClr>
              <a:buSzPts val="14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rtl="0">
              <a:lnSpc>
                <a:spcPct val="90000"/>
              </a:lnSpc>
              <a:spcBef>
                <a:spcPts val="400"/>
              </a:spcBef>
              <a:spcAft>
                <a:spcPts val="0"/>
              </a:spcAft>
              <a:buClr>
                <a:schemeClr val="dk1"/>
              </a:buClr>
              <a:buSzPts val="12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11" name="Google Shape;211;g32117f6e667_0_534"/>
          <p:cNvSpPr txBox="1">
            <a:spLocks noGrp="1"/>
          </p:cNvSpPr>
          <p:nvPr>
            <p:ph type="dt" idx="10"/>
          </p:nvPr>
        </p:nvSpPr>
        <p:spPr>
          <a:xfrm>
            <a:off x="3543300" y="4097963"/>
            <a:ext cx="2057400" cy="304200"/>
          </a:xfrm>
          <a:prstGeom prst="rect">
            <a:avLst/>
          </a:prstGeom>
          <a:noFill/>
          <a:ln>
            <a:noFill/>
          </a:ln>
        </p:spPr>
        <p:txBody>
          <a:bodyPr spcFirstLastPara="1" wrap="square" lIns="71100" tIns="35550" rIns="71100" bIns="35550" anchor="ctr" anchorCtr="0">
            <a:noAutofit/>
          </a:bodyPr>
          <a:lstStyle>
            <a:lvl1pPr lvl="0" algn="ctr">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2" name="Google Shape;212;g32117f6e667_0_53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13" name="Google Shape;213;g32117f6e667_0_534"/>
          <p:cNvSpPr txBox="1">
            <a:spLocks noGrp="1"/>
          </p:cNvSpPr>
          <p:nvPr>
            <p:ph type="body" idx="2"/>
          </p:nvPr>
        </p:nvSpPr>
        <p:spPr>
          <a:xfrm>
            <a:off x="1435396" y="3066690"/>
            <a:ext cx="6273300" cy="762000"/>
          </a:xfrm>
          <a:prstGeom prst="rect">
            <a:avLst/>
          </a:prstGeom>
          <a:noFill/>
          <a:ln>
            <a:noFill/>
          </a:ln>
        </p:spPr>
        <p:txBody>
          <a:bodyPr spcFirstLastPara="1" wrap="square" lIns="71100" tIns="35550" rIns="71100" bIns="35550" anchor="ctr" anchorCtr="0">
            <a:noAutofit/>
          </a:bodyPr>
          <a:lstStyle>
            <a:lvl1pPr marL="457200" marR="0" lvl="0" indent="-228600" algn="ctr" rtl="0">
              <a:lnSpc>
                <a:spcPct val="90000"/>
              </a:lnSpc>
              <a:spcBef>
                <a:spcPts val="800"/>
              </a:spcBef>
              <a:spcAft>
                <a:spcPts val="0"/>
              </a:spcAft>
              <a:buClr>
                <a:schemeClr val="dk1"/>
              </a:buClr>
              <a:buSzPts val="2600"/>
              <a:buFont typeface="Arial" panose="020B0604020202020204"/>
              <a:buNone/>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rtl="0">
              <a:lnSpc>
                <a:spcPct val="90000"/>
              </a:lnSpc>
              <a:spcBef>
                <a:spcPts val="400"/>
              </a:spcBef>
              <a:spcAft>
                <a:spcPts val="0"/>
              </a:spcAft>
              <a:buClr>
                <a:schemeClr val="dk1"/>
              </a:buClr>
              <a:buSzPts val="16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14"/>
        <p:cNvGrpSpPr/>
        <p:nvPr/>
      </p:nvGrpSpPr>
      <p:grpSpPr>
        <a:xfrm>
          <a:off x="0" y="0"/>
          <a:ext cx="0" cy="0"/>
          <a:chOff x="0" y="0"/>
          <a:chExt cx="0" cy="0"/>
        </a:xfrm>
      </p:grpSpPr>
      <p:sp>
        <p:nvSpPr>
          <p:cNvPr id="215" name="Google Shape;215;g32117f6e667_0_540"/>
          <p:cNvSpPr txBox="1">
            <a:spLocks noGrp="1"/>
          </p:cNvSpPr>
          <p:nvPr>
            <p:ph type="title"/>
          </p:nvPr>
        </p:nvSpPr>
        <p:spPr>
          <a:xfrm>
            <a:off x="628650" y="364988"/>
            <a:ext cx="7886700" cy="800100"/>
          </a:xfrm>
          <a:prstGeom prst="rect">
            <a:avLst/>
          </a:prstGeom>
          <a:noFill/>
          <a:ln>
            <a:noFill/>
          </a:ln>
        </p:spPr>
        <p:txBody>
          <a:bodyPr spcFirstLastPara="1" wrap="square" lIns="71100" tIns="35550" rIns="71100" bIns="35550" anchor="b" anchorCtr="0">
            <a:noAutofit/>
          </a:bodyPr>
          <a:lstStyle>
            <a:lvl1pPr lvl="0" algn="ctr">
              <a:lnSpc>
                <a:spcPct val="90000"/>
              </a:lnSpc>
              <a:spcBef>
                <a:spcPts val="0"/>
              </a:spcBef>
              <a:spcAft>
                <a:spcPts val="0"/>
              </a:spcAft>
              <a:buClr>
                <a:schemeClr val="dk2"/>
              </a:buClr>
              <a:buSzPts val="4700"/>
              <a:buFont typeface="Trebuchet MS" panose="020B0603020202020204"/>
              <a:buNone/>
              <a:defRPr sz="4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16" name="Google Shape;216;g32117f6e667_0_540"/>
          <p:cNvSpPr txBox="1">
            <a:spLocks noGrp="1"/>
          </p:cNvSpPr>
          <p:nvPr>
            <p:ph type="body" idx="1"/>
          </p:nvPr>
        </p:nvSpPr>
        <p:spPr>
          <a:xfrm>
            <a:off x="628650" y="1083325"/>
            <a:ext cx="3943200" cy="39531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150000"/>
              </a:lnSpc>
              <a:spcBef>
                <a:spcPts val="800"/>
              </a:spcBef>
              <a:spcAft>
                <a:spcPts val="0"/>
              </a:spcAft>
              <a:buClr>
                <a:schemeClr val="dk1"/>
              </a:buClr>
              <a:buSzPts val="2800"/>
              <a:buFont typeface="Trebuchet MS" panose="020B0603020202020204"/>
              <a:buChar char="•"/>
              <a:defRPr sz="1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17" name="Google Shape;217;g32117f6e667_0_54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18"/>
        <p:cNvGrpSpPr/>
        <p:nvPr/>
      </p:nvGrpSpPr>
      <p:grpSpPr>
        <a:xfrm>
          <a:off x="0" y="0"/>
          <a:ext cx="0" cy="0"/>
          <a:chOff x="0" y="0"/>
          <a:chExt cx="0" cy="0"/>
        </a:xfrm>
      </p:grpSpPr>
      <p:sp>
        <p:nvSpPr>
          <p:cNvPr id="219" name="Google Shape;219;g32117f6e667_0_54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20" name="Google Shape;220;g32117f6e667_0_544"/>
          <p:cNvSpPr/>
          <p:nvPr/>
        </p:nvSpPr>
        <p:spPr>
          <a:xfrm>
            <a:off x="628649" y="1561228"/>
            <a:ext cx="7825200" cy="19236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panose="020B0603020202020204"/>
              <a:buNone/>
            </a:pP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21" name="Google Shape;221;g32117f6e667_0_544"/>
          <p:cNvSpPr/>
          <p:nvPr/>
        </p:nvSpPr>
        <p:spPr>
          <a:xfrm>
            <a:off x="658793" y="348243"/>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panose="020B0604020202020204"/>
              <a:buNone/>
            </a:pPr>
            <a:r>
              <a:rPr lang="en-US" sz="4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4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22"/>
        <p:cNvGrpSpPr/>
        <p:nvPr/>
      </p:nvGrpSpPr>
      <p:grpSpPr>
        <a:xfrm>
          <a:off x="0" y="0"/>
          <a:ext cx="0" cy="0"/>
          <a:chOff x="0" y="0"/>
          <a:chExt cx="0" cy="0"/>
        </a:xfrm>
      </p:grpSpPr>
      <p:sp>
        <p:nvSpPr>
          <p:cNvPr id="223" name="Google Shape;223;g32117f6e667_0_54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24" name="Google Shape;224;g32117f6e667_0_548"/>
          <p:cNvSpPr txBox="1"/>
          <p:nvPr/>
        </p:nvSpPr>
        <p:spPr>
          <a:xfrm>
            <a:off x="10221314" y="7281127"/>
            <a:ext cx="1629000" cy="328500"/>
          </a:xfrm>
          <a:prstGeom prst="rect">
            <a:avLst/>
          </a:prstGeom>
          <a:noFill/>
          <a:ln>
            <a:noFill/>
          </a:ln>
        </p:spPr>
        <p:txBody>
          <a:bodyPr spcFirstLastPara="1" wrap="square" lIns="71100" tIns="35550" rIns="71100" bIns="35550" anchor="t" anchorCtr="0">
            <a:noAutofit/>
          </a:bodyPr>
          <a:lstStyle/>
          <a:p>
            <a:pPr marL="0" marR="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4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225" name="Google Shape;225;g32117f6e667_0_548" descr="Father points out something on laptop to family, seated on couch, as wife, son and daughter look on."/>
          <p:cNvPicPr preferRelativeResize="0"/>
          <p:nvPr/>
        </p:nvPicPr>
        <p:blipFill rotWithShape="1">
          <a:blip r:embed="rId2"/>
          <a:srcRect l="1681" t="12786" b="4826"/>
          <a:stretch>
            <a:fillRect/>
          </a:stretch>
        </p:blipFill>
        <p:spPr>
          <a:xfrm>
            <a:off x="0" y="-1"/>
            <a:ext cx="9143994" cy="5216768"/>
          </a:xfrm>
          <a:prstGeom prst="rect">
            <a:avLst/>
          </a:prstGeom>
          <a:noFill/>
          <a:ln>
            <a:noFill/>
          </a:ln>
        </p:spPr>
      </p:pic>
      <p:sp>
        <p:nvSpPr>
          <p:cNvPr id="226" name="Google Shape;226;g32117f6e667_0_548"/>
          <p:cNvSpPr/>
          <p:nvPr/>
        </p:nvSpPr>
        <p:spPr>
          <a:xfrm>
            <a:off x="0" y="2871455"/>
            <a:ext cx="9162300" cy="2132400"/>
          </a:xfrm>
          <a:prstGeom prst="rect">
            <a:avLst/>
          </a:prstGeom>
          <a:solidFill>
            <a:srgbClr val="001970">
              <a:alpha val="80000"/>
            </a:srgbClr>
          </a:solidFill>
          <a:ln>
            <a:noFill/>
          </a:ln>
        </p:spPr>
        <p:txBody>
          <a:bodyPr spcFirstLastPara="1" wrap="square" lIns="101125" tIns="50550" rIns="101125" bIns="142225" anchor="ctr" anchorCtr="0">
            <a:noAutofit/>
          </a:bodyPr>
          <a:lstStyle/>
          <a:p>
            <a:pPr marL="127000" marR="0" lvl="0" indent="0" algn="l" rtl="0">
              <a:lnSpc>
                <a:spcPct val="100000"/>
              </a:lnSpc>
              <a:spcBef>
                <a:spcPts val="0"/>
              </a:spcBef>
              <a:spcAft>
                <a:spcPts val="0"/>
              </a:spcAft>
              <a:buClr>
                <a:srgbClr val="FFFFFF"/>
              </a:buClr>
              <a:buSzPts val="4200"/>
              <a:buFont typeface="Trebuchet MS" panose="020B0603020202020204"/>
              <a:buNone/>
            </a:pPr>
            <a:r>
              <a:rPr lang="en-US" sz="42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4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27000" marR="0" lvl="0" indent="0" algn="l" rtl="0">
              <a:lnSpc>
                <a:spcPct val="100000"/>
              </a:lnSpc>
              <a:spcBef>
                <a:spcPts val="0"/>
              </a:spcBef>
              <a:spcAft>
                <a:spcPts val="0"/>
              </a:spcAft>
              <a:buClr>
                <a:srgbClr val="FFFFFF"/>
              </a:buClr>
              <a:buSzPts val="2500"/>
              <a:buFont typeface="Trebuchet MS" panose="020B0603020202020204"/>
              <a:buNone/>
            </a:pPr>
            <a:r>
              <a:rPr lang="en-US" sz="25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25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227"/>
        <p:cNvGrpSpPr/>
        <p:nvPr/>
      </p:nvGrpSpPr>
      <p:grpSpPr>
        <a:xfrm>
          <a:off x="0" y="0"/>
          <a:ext cx="0" cy="0"/>
          <a:chOff x="0" y="0"/>
          <a:chExt cx="0" cy="0"/>
        </a:xfrm>
      </p:grpSpPr>
      <p:sp>
        <p:nvSpPr>
          <p:cNvPr id="228" name="Google Shape;228;g32117f6e667_0_553"/>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29" name="Google Shape;229;g32117f6e667_0_553"/>
          <p:cNvSpPr/>
          <p:nvPr/>
        </p:nvSpPr>
        <p:spPr>
          <a:xfrm>
            <a:off x="628649" y="1561228"/>
            <a:ext cx="7825200" cy="2385300"/>
          </a:xfrm>
          <a:prstGeom prst="rect">
            <a:avLst/>
          </a:prstGeom>
          <a:noFill/>
          <a:ln>
            <a:noFill/>
          </a:ln>
        </p:spPr>
        <p:txBody>
          <a:bodyPr spcFirstLastPara="1" wrap="square" lIns="71100" tIns="35550" rIns="71100" bIns="35550" anchor="t" anchorCtr="0">
            <a:noAutofit/>
          </a:bodyPr>
          <a:lstStyle/>
          <a:p>
            <a:pPr marL="0" marR="0" lvl="0" indent="0" algn="l" rtl="0">
              <a:lnSpc>
                <a:spcPct val="100000"/>
              </a:lnSpc>
              <a:spcBef>
                <a:spcPts val="0"/>
              </a:spcBef>
              <a:spcAft>
                <a:spcPts val="0"/>
              </a:spcAft>
              <a:buClr>
                <a:schemeClr val="dk1"/>
              </a:buClr>
              <a:buSzPts val="2800"/>
              <a:buFont typeface="Trebuchet MS" panose="020B0603020202020204"/>
              <a:buNone/>
            </a:pP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28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28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230" name="Google Shape;230;g32117f6e667_0_553"/>
          <p:cNvSpPr/>
          <p:nvPr/>
        </p:nvSpPr>
        <p:spPr>
          <a:xfrm>
            <a:off x="628650" y="318510"/>
            <a:ext cx="7825200" cy="846600"/>
          </a:xfrm>
          <a:prstGeom prst="rect">
            <a:avLst/>
          </a:prstGeom>
          <a:noFill/>
          <a:ln>
            <a:noFill/>
          </a:ln>
        </p:spPr>
        <p:txBody>
          <a:bodyPr spcFirstLastPara="1" wrap="square" lIns="71100" tIns="35550" rIns="71100" bIns="35550" anchor="t" anchorCtr="0">
            <a:noAutofit/>
          </a:bodyPr>
          <a:lstStyle/>
          <a:p>
            <a:pPr marL="0" marR="0" lvl="0" indent="0" algn="ctr" rtl="0">
              <a:lnSpc>
                <a:spcPct val="100000"/>
              </a:lnSpc>
              <a:spcBef>
                <a:spcPts val="0"/>
              </a:spcBef>
              <a:spcAft>
                <a:spcPts val="0"/>
              </a:spcAft>
              <a:buClr>
                <a:srgbClr val="000000"/>
              </a:buClr>
              <a:buSzPts val="4700"/>
              <a:buFont typeface="Arial" panose="020B0604020202020204"/>
              <a:buNone/>
            </a:pPr>
            <a:r>
              <a:rPr lang="en-US" sz="47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4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1"/>
        <p:cNvGrpSpPr/>
        <p:nvPr/>
      </p:nvGrpSpPr>
      <p:grpSpPr>
        <a:xfrm>
          <a:off x="0" y="0"/>
          <a:ext cx="0" cy="0"/>
          <a:chOff x="0" y="0"/>
          <a:chExt cx="0" cy="0"/>
        </a:xfrm>
      </p:grpSpPr>
      <p:sp>
        <p:nvSpPr>
          <p:cNvPr id="232" name="Google Shape;232;g32117f6e667_0_557"/>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Clr>
                <a:schemeClr val="dk2"/>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3" name="Google Shape;233;g32117f6e667_0_55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2"/>
        <p:cNvGrpSpPr/>
        <p:nvPr/>
      </p:nvGrpSpPr>
      <p:grpSpPr>
        <a:xfrm>
          <a:off x="0" y="0"/>
          <a:ext cx="0" cy="0"/>
          <a:chOff x="0" y="0"/>
          <a:chExt cx="0" cy="0"/>
        </a:xfrm>
      </p:grpSpPr>
      <p:sp>
        <p:nvSpPr>
          <p:cNvPr id="33" name="Google Shape;33;p22"/>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4500"/>
              <a:buFont typeface="Trebuchet MS" panose="020B0603020202020204"/>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1952714" y="1840549"/>
            <a:ext cx="5238600" cy="25464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chemeClr val="lt1"/>
              </a:buClr>
              <a:buSzPts val="2100"/>
              <a:buFont typeface="Arial" panose="020B0604020202020204"/>
              <a:buNone/>
              <a:defRPr sz="21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1pPr>
            <a:lvl2pPr marL="914400" marR="0" lvl="1" indent="-342900" algn="l" rtl="0">
              <a:lnSpc>
                <a:spcPct val="90000"/>
              </a:lnSpc>
              <a:spcBef>
                <a:spcPts val="375"/>
              </a:spcBef>
              <a:spcAft>
                <a:spcPts val="0"/>
              </a:spcAft>
              <a:buClr>
                <a:schemeClr val="lt1"/>
              </a:buClr>
              <a:buSzPts val="1800"/>
              <a:buFont typeface="Arial" panose="020B0604020202020204"/>
              <a:buChar char="•"/>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L="1371600" marR="0" lvl="2" indent="-323850" algn="l" rtl="0">
              <a:lnSpc>
                <a:spcPct val="90000"/>
              </a:lnSpc>
              <a:spcBef>
                <a:spcPts val="375"/>
              </a:spcBef>
              <a:spcAft>
                <a:spcPts val="0"/>
              </a:spcAft>
              <a:buClr>
                <a:schemeClr val="lt1"/>
              </a:buClr>
              <a:buSzPts val="1500"/>
              <a:buFont typeface="Arial" panose="020B0604020202020204"/>
              <a:buChar char="•"/>
              <a:defRPr sz="15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L="1828800" marR="0" lvl="3"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L="2286000" marR="0" lvl="4"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L="2743200" marR="0" lvl="5"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L="3200400" marR="0" lvl="6"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L="3657600" marR="0" lvl="7"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L="4114800" marR="0" lvl="8" indent="-314325" algn="l" rtl="0">
              <a:lnSpc>
                <a:spcPct val="90000"/>
              </a:lnSpc>
              <a:spcBef>
                <a:spcPts val="375"/>
              </a:spcBef>
              <a:spcAft>
                <a:spcPts val="0"/>
              </a:spcAft>
              <a:buClr>
                <a:schemeClr val="lt1"/>
              </a:buClr>
              <a:buSzPts val="1350"/>
              <a:buFont typeface="Arial" panose="020B0604020202020204"/>
              <a:buChar char="•"/>
              <a:defRPr sz="135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5" name="Google Shape;35;p22"/>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4"/>
        <p:cNvGrpSpPr/>
        <p:nvPr/>
      </p:nvGrpSpPr>
      <p:grpSpPr>
        <a:xfrm>
          <a:off x="0" y="0"/>
          <a:ext cx="0" cy="0"/>
          <a:chOff x="0" y="0"/>
          <a:chExt cx="0" cy="0"/>
        </a:xfrm>
      </p:grpSpPr>
      <p:sp>
        <p:nvSpPr>
          <p:cNvPr id="235" name="Google Shape;235;g32117f6e667_0_564"/>
          <p:cNvSpPr txBox="1">
            <a:spLocks noGrp="1"/>
          </p:cNvSpPr>
          <p:nvPr>
            <p:ph type="title"/>
          </p:nvPr>
        </p:nvSpPr>
        <p:spPr>
          <a:xfrm>
            <a:off x="605660" y="1505114"/>
            <a:ext cx="3602400" cy="2475900"/>
          </a:xfrm>
          <a:prstGeom prst="rect">
            <a:avLst/>
          </a:prstGeom>
          <a:noFill/>
          <a:ln>
            <a:noFill/>
          </a:ln>
        </p:spPr>
        <p:txBody>
          <a:bodyPr spcFirstLastPara="1" wrap="square" lIns="71100" tIns="35550" rIns="71100" bIns="35550" anchor="ctr" anchorCtr="0">
            <a:noAutofit/>
          </a:bodyPr>
          <a:lstStyle>
            <a:lvl1pPr lvl="0" algn="l">
              <a:lnSpc>
                <a:spcPct val="90000"/>
              </a:lnSpc>
              <a:spcBef>
                <a:spcPts val="0"/>
              </a:spcBef>
              <a:spcAft>
                <a:spcPts val="0"/>
              </a:spcAft>
              <a:buClr>
                <a:schemeClr val="dk2"/>
              </a:buClr>
              <a:buSzPts val="5600"/>
              <a:buFont typeface="Trebuchet MS" panose="020B0603020202020204"/>
              <a:buNone/>
              <a:defRPr sz="5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36" name="Google Shape;236;g32117f6e667_0_564"/>
          <p:cNvSpPr txBox="1">
            <a:spLocks noGrp="1"/>
          </p:cNvSpPr>
          <p:nvPr>
            <p:ph type="body" idx="1"/>
          </p:nvPr>
        </p:nvSpPr>
        <p:spPr>
          <a:xfrm>
            <a:off x="4857422" y="1505113"/>
            <a:ext cx="3642000" cy="2475900"/>
          </a:xfrm>
          <a:prstGeom prst="rect">
            <a:avLst/>
          </a:prstGeom>
          <a:noFill/>
          <a:ln>
            <a:noFill/>
          </a:ln>
        </p:spPr>
        <p:txBody>
          <a:bodyPr spcFirstLastPara="1" wrap="square" lIns="71100" tIns="35550" rIns="71100" bIns="35550" anchor="t" anchorCtr="0">
            <a:noAutofit/>
          </a:bodyPr>
          <a:lstStyle>
            <a:lvl1pPr marL="457200" marR="0" lvl="0" indent="-406400" algn="l" rtl="0">
              <a:lnSpc>
                <a:spcPct val="90000"/>
              </a:lnSpc>
              <a:spcBef>
                <a:spcPts val="800"/>
              </a:spcBef>
              <a:spcAft>
                <a:spcPts val="0"/>
              </a:spcAft>
              <a:buClr>
                <a:schemeClr val="dk1"/>
              </a:buClr>
              <a:buSzPts val="2800"/>
              <a:buFont typeface="Arial" panose="020B0604020202020204"/>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36550" algn="l" rtl="0">
              <a:lnSpc>
                <a:spcPct val="90000"/>
              </a:lnSpc>
              <a:spcBef>
                <a:spcPts val="400"/>
              </a:spcBef>
              <a:spcAft>
                <a:spcPts val="0"/>
              </a:spcAft>
              <a:buClr>
                <a:schemeClr val="dk1"/>
              </a:buClr>
              <a:buSzPts val="1700"/>
              <a:buFont typeface="Noto Sans Symbols"/>
              <a:buChar char="⮚"/>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8300" algn="l" rtl="0">
              <a:lnSpc>
                <a:spcPct val="90000"/>
              </a:lnSpc>
              <a:spcBef>
                <a:spcPts val="4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37" name="Google Shape;237;g32117f6e667_0_56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238" name="Google Shape;238;g32117f6e667_0_564"/>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9"/>
        <p:cNvGrpSpPr/>
        <p:nvPr/>
      </p:nvGrpSpPr>
      <p:grpSpPr>
        <a:xfrm>
          <a:off x="0" y="0"/>
          <a:ext cx="0" cy="0"/>
          <a:chOff x="0" y="0"/>
          <a:chExt cx="0" cy="0"/>
        </a:xfrm>
      </p:grpSpPr>
      <p:sp>
        <p:nvSpPr>
          <p:cNvPr id="240" name="Google Shape;240;g32117f6e667_0_56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41"/>
        <p:cNvGrpSpPr/>
        <p:nvPr/>
      </p:nvGrpSpPr>
      <p:grpSpPr>
        <a:xfrm>
          <a:off x="0" y="0"/>
          <a:ext cx="0" cy="0"/>
          <a:chOff x="0" y="0"/>
          <a:chExt cx="0" cy="0"/>
        </a:xfrm>
      </p:grpSpPr>
      <p:sp>
        <p:nvSpPr>
          <p:cNvPr id="242" name="Google Shape;242;g32117f6e667_0_571"/>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panose="020B0603020202020204"/>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3" name="Google Shape;243;g32117f6e667_0_57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44" name="Google Shape;244;g32117f6e667_0_571" descr="Icon of two people with a word bubble between them containing a question mark."/>
          <p:cNvPicPr preferRelativeResize="0"/>
          <p:nvPr/>
        </p:nvPicPr>
        <p:blipFill rotWithShape="1">
          <a:blip r:embed="rId2"/>
          <a:srcRect/>
          <a:stretch>
            <a:fillRect/>
          </a:stretch>
        </p:blipFill>
        <p:spPr>
          <a:xfrm>
            <a:off x="-714374" y="-248708"/>
            <a:ext cx="5572125" cy="557212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245"/>
        <p:cNvGrpSpPr/>
        <p:nvPr/>
      </p:nvGrpSpPr>
      <p:grpSpPr>
        <a:xfrm>
          <a:off x="0" y="0"/>
          <a:ext cx="0" cy="0"/>
          <a:chOff x="0" y="0"/>
          <a:chExt cx="0" cy="0"/>
        </a:xfrm>
      </p:grpSpPr>
      <p:sp>
        <p:nvSpPr>
          <p:cNvPr id="246" name="Google Shape;246;g32117f6e667_0_575"/>
          <p:cNvSpPr txBox="1">
            <a:spLocks noGrp="1"/>
          </p:cNvSpPr>
          <p:nvPr>
            <p:ph type="title"/>
          </p:nvPr>
        </p:nvSpPr>
        <p:spPr>
          <a:xfrm>
            <a:off x="4592091" y="1878212"/>
            <a:ext cx="4319400" cy="195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6300"/>
              <a:buFont typeface="Trebuchet MS" panose="020B0603020202020204"/>
              <a:buNone/>
              <a:defRPr sz="6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47" name="Google Shape;247;g32117f6e667_0_575"/>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48" name="Google Shape;248;g32117f6e667_0_575" descr="Chat icon"/>
          <p:cNvPicPr preferRelativeResize="0"/>
          <p:nvPr/>
        </p:nvPicPr>
        <p:blipFill rotWithShape="1">
          <a:blip r:embed="rId2"/>
          <a:srcRect/>
          <a:stretch>
            <a:fillRect/>
          </a:stretch>
        </p:blipFill>
        <p:spPr>
          <a:xfrm>
            <a:off x="-169519" y="89297"/>
            <a:ext cx="4942432" cy="494258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49"/>
        <p:cNvGrpSpPr/>
        <p:nvPr/>
      </p:nvGrpSpPr>
      <p:grpSpPr>
        <a:xfrm>
          <a:off x="0" y="0"/>
          <a:ext cx="0" cy="0"/>
          <a:chOff x="0" y="0"/>
          <a:chExt cx="0" cy="0"/>
        </a:xfrm>
      </p:grpSpPr>
      <p:sp>
        <p:nvSpPr>
          <p:cNvPr id="250" name="Google Shape;250;g32117f6e667_0_579"/>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5300"/>
              <a:buFont typeface="Trebuchet MS" panose="020B0603020202020204"/>
              <a:buNone/>
              <a:defRPr sz="53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1" name="Google Shape;251;g32117f6e667_0_57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2"/>
        <p:cNvGrpSpPr/>
        <p:nvPr/>
      </p:nvGrpSpPr>
      <p:grpSpPr>
        <a:xfrm>
          <a:off x="0" y="0"/>
          <a:ext cx="0" cy="0"/>
          <a:chOff x="0" y="0"/>
          <a:chExt cx="0" cy="0"/>
        </a:xfrm>
      </p:grpSpPr>
      <p:sp>
        <p:nvSpPr>
          <p:cNvPr id="253" name="Google Shape;253;g32117f6e667_0_582"/>
          <p:cNvSpPr txBox="1">
            <a:spLocks noGrp="1"/>
          </p:cNvSpPr>
          <p:nvPr>
            <p:ph type="title"/>
          </p:nvPr>
        </p:nvSpPr>
        <p:spPr>
          <a:xfrm>
            <a:off x="311700" y="494473"/>
            <a:ext cx="8520600" cy="636300"/>
          </a:xfrm>
          <a:prstGeom prst="rect">
            <a:avLst/>
          </a:prstGeom>
          <a:noFill/>
          <a:ln>
            <a:noFill/>
          </a:ln>
        </p:spPr>
        <p:txBody>
          <a:bodyPr spcFirstLastPara="1" wrap="square" lIns="71100" tIns="35550" rIns="71100" bIns="35550" anchor="ctr" anchorCtr="0">
            <a:noAutofit/>
          </a:bodyPr>
          <a:lstStyle>
            <a:lvl1pPr lvl="0" algn="ctr">
              <a:lnSpc>
                <a:spcPct val="90000"/>
              </a:lnSpc>
              <a:spcBef>
                <a:spcPts val="0"/>
              </a:spcBef>
              <a:spcAft>
                <a:spcPts val="0"/>
              </a:spcAft>
              <a:buSzPts val="47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54" name="Google Shape;254;g32117f6e667_0_582"/>
          <p:cNvSpPr txBox="1">
            <a:spLocks noGrp="1"/>
          </p:cNvSpPr>
          <p:nvPr>
            <p:ph type="body" idx="1"/>
          </p:nvPr>
        </p:nvSpPr>
        <p:spPr>
          <a:xfrm>
            <a:off x="311700" y="1280528"/>
            <a:ext cx="8520600" cy="3795900"/>
          </a:xfrm>
          <a:prstGeom prst="rect">
            <a:avLst/>
          </a:prstGeom>
          <a:noFill/>
          <a:ln>
            <a:noFill/>
          </a:ln>
        </p:spPr>
        <p:txBody>
          <a:bodyPr spcFirstLastPara="1" wrap="square" lIns="94800" tIns="94800" rIns="94800" bIns="94800" anchor="ctr" anchorCtr="0">
            <a:noAutofit/>
          </a:bodyPr>
          <a:lstStyle>
            <a:lvl1pPr marL="457200" marR="0" lvl="0"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55" name="Google Shape;255;g32117f6e667_0_582"/>
          <p:cNvSpPr txBox="1">
            <a:spLocks noGrp="1"/>
          </p:cNvSpPr>
          <p:nvPr>
            <p:ph type="sldNum" idx="12"/>
          </p:nvPr>
        </p:nvSpPr>
        <p:spPr>
          <a:xfrm>
            <a:off x="8472458" y="5181352"/>
            <a:ext cx="548700" cy="4374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56"/>
        <p:cNvGrpSpPr/>
        <p:nvPr/>
      </p:nvGrpSpPr>
      <p:grpSpPr>
        <a:xfrm>
          <a:off x="0" y="0"/>
          <a:ext cx="0" cy="0"/>
          <a:chOff x="0" y="0"/>
          <a:chExt cx="0" cy="0"/>
        </a:xfrm>
      </p:grpSpPr>
      <p:sp>
        <p:nvSpPr>
          <p:cNvPr id="257" name="Google Shape;257;g32117f6e667_0_586"/>
          <p:cNvSpPr txBox="1">
            <a:spLocks noGrp="1"/>
          </p:cNvSpPr>
          <p:nvPr>
            <p:ph type="title"/>
          </p:nvPr>
        </p:nvSpPr>
        <p:spPr>
          <a:xfrm>
            <a:off x="417328" y="304271"/>
            <a:ext cx="8309400" cy="1104900"/>
          </a:xfrm>
          <a:prstGeom prst="rect">
            <a:avLst/>
          </a:prstGeom>
          <a:noFill/>
          <a:ln>
            <a:noFill/>
          </a:ln>
        </p:spPr>
        <p:txBody>
          <a:bodyPr spcFirstLastPara="1" wrap="square" lIns="71100" tIns="35550" rIns="71100" bIns="35550" anchor="ctr" anchorCtr="0">
            <a:noAutofit/>
          </a:bodyPr>
          <a:lstStyle>
            <a:lvl1pPr marR="0" lvl="0" algn="ctr">
              <a:lnSpc>
                <a:spcPct val="90000"/>
              </a:lnSpc>
              <a:spcBef>
                <a:spcPts val="0"/>
              </a:spcBef>
              <a:spcAft>
                <a:spcPts val="0"/>
              </a:spcAft>
              <a:buClr>
                <a:schemeClr val="dk2"/>
              </a:buClr>
              <a:buSzPts val="4700"/>
              <a:buFont typeface="Trebuchet MS" panose="020B0603020202020204"/>
              <a:buNone/>
              <a:defRPr sz="4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58" name="Google Shape;258;g32117f6e667_0_58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59"/>
        <p:cNvGrpSpPr/>
        <p:nvPr/>
      </p:nvGrpSpPr>
      <p:grpSpPr>
        <a:xfrm>
          <a:off x="0" y="0"/>
          <a:ext cx="0" cy="0"/>
          <a:chOff x="0" y="0"/>
          <a:chExt cx="0" cy="0"/>
        </a:xfrm>
      </p:grpSpPr>
      <p:sp>
        <p:nvSpPr>
          <p:cNvPr id="260" name="Google Shape;260;g32117f6e667_0_589"/>
          <p:cNvSpPr txBox="1">
            <a:spLocks noGrp="1"/>
          </p:cNvSpPr>
          <p:nvPr>
            <p:ph type="body" idx="1"/>
          </p:nvPr>
        </p:nvSpPr>
        <p:spPr>
          <a:xfrm>
            <a:off x="232304" y="1428750"/>
            <a:ext cx="8679300" cy="3616500"/>
          </a:xfrm>
          <a:prstGeom prst="rect">
            <a:avLst/>
          </a:prstGeom>
          <a:noFill/>
          <a:ln>
            <a:noFill/>
          </a:ln>
        </p:spPr>
        <p:txBody>
          <a:bodyPr spcFirstLastPara="1" wrap="square" lIns="50000" tIns="24975" rIns="50000" bIns="24975" anchor="t" anchorCtr="0">
            <a:noAutofit/>
          </a:bodyPr>
          <a:lstStyle>
            <a:lvl1pPr marL="457200" marR="0" lvl="0" indent="-228600" algn="l" rtl="0">
              <a:lnSpc>
                <a:spcPct val="100000"/>
              </a:lnSpc>
              <a:spcBef>
                <a:spcPts val="3000"/>
              </a:spcBef>
              <a:spcAft>
                <a:spcPts val="0"/>
              </a:spcAft>
              <a:buClr>
                <a:srgbClr val="000000"/>
              </a:buClr>
              <a:buSzPts val="800"/>
              <a:buFont typeface="Arial" panose="020B0604020202020204"/>
              <a:buNone/>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000"/>
              </a:spcBef>
              <a:spcAft>
                <a:spcPts val="0"/>
              </a:spcAft>
              <a:buClr>
                <a:srgbClr val="000000"/>
              </a:buClr>
              <a:buSzPts val="800"/>
              <a:buFont typeface="Arial" panose="020B0604020202020204"/>
              <a:buNone/>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000"/>
              </a:spcBef>
              <a:spcAft>
                <a:spcPts val="0"/>
              </a:spcAft>
              <a:buClr>
                <a:srgbClr val="000000"/>
              </a:buClr>
              <a:buSzPts val="800"/>
              <a:buFont typeface="Arial" panose="020B0604020202020204"/>
              <a:buNone/>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36550" algn="l" rtl="0">
              <a:lnSpc>
                <a:spcPct val="100000"/>
              </a:lnSpc>
              <a:spcBef>
                <a:spcPts val="3000"/>
              </a:spcBef>
              <a:spcAft>
                <a:spcPts val="0"/>
              </a:spcAft>
              <a:buClr>
                <a:schemeClr val="dk1"/>
              </a:buClr>
              <a:buSzPts val="1700"/>
              <a:buFont typeface="Noto Sans Symbols"/>
              <a:buChar char="❖"/>
              <a:defRPr sz="1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000"/>
              </a:spcBef>
              <a:spcAft>
                <a:spcPts val="0"/>
              </a:spcAft>
              <a:buClr>
                <a:srgbClr val="000000"/>
              </a:buClr>
              <a:buSzPts val="800"/>
              <a:buFont typeface="Arial" panose="020B0604020202020204"/>
              <a:buNone/>
              <a:defRPr sz="2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000"/>
              </a:spcBef>
              <a:spcAft>
                <a:spcPts val="0"/>
              </a:spcAft>
              <a:buClr>
                <a:srgbClr val="000000"/>
              </a:buClr>
              <a:buSzPts val="800"/>
              <a:buFont typeface="Arial" panose="020B0604020202020204"/>
              <a:buNone/>
              <a:defRPr sz="2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000"/>
              </a:spcBef>
              <a:spcAft>
                <a:spcPts val="0"/>
              </a:spcAft>
              <a:buClr>
                <a:srgbClr val="000000"/>
              </a:buClr>
              <a:buSzPts val="800"/>
              <a:buFont typeface="Arial" panose="020B0604020202020204"/>
              <a:buNone/>
              <a:defRPr sz="2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000"/>
              </a:spcBef>
              <a:spcAft>
                <a:spcPts val="0"/>
              </a:spcAft>
              <a:buClr>
                <a:srgbClr val="000000"/>
              </a:buClr>
              <a:buSzPts val="800"/>
              <a:buFont typeface="Arial" panose="020B0604020202020204"/>
              <a:buNone/>
              <a:defRPr sz="2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000"/>
              </a:spcBef>
              <a:spcAft>
                <a:spcPts val="0"/>
              </a:spcAft>
              <a:buClr>
                <a:srgbClr val="000000"/>
              </a:buClr>
              <a:buSzPts val="800"/>
              <a:buFont typeface="Arial" panose="020B0604020202020204"/>
              <a:buNone/>
              <a:defRPr sz="22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261" name="Google Shape;261;g32117f6e667_0_589"/>
          <p:cNvSpPr txBox="1">
            <a:spLocks noGrp="1"/>
          </p:cNvSpPr>
          <p:nvPr>
            <p:ph type="sldNum" idx="12"/>
          </p:nvPr>
        </p:nvSpPr>
        <p:spPr>
          <a:xfrm>
            <a:off x="7384771" y="5354280"/>
            <a:ext cx="1509000" cy="304200"/>
          </a:xfrm>
          <a:prstGeom prst="rect">
            <a:avLst/>
          </a:prstGeom>
          <a:noFill/>
          <a:ln>
            <a:noFill/>
          </a:ln>
        </p:spPr>
        <p:txBody>
          <a:bodyPr spcFirstLastPara="1" wrap="square" lIns="50000" tIns="24975" rIns="50000" bIns="24975"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62" name="Google Shape;262;g32117f6e667_0_589"/>
          <p:cNvSpPr txBox="1">
            <a:spLocks noGrp="1"/>
          </p:cNvSpPr>
          <p:nvPr>
            <p:ph type="title"/>
          </p:nvPr>
        </p:nvSpPr>
        <p:spPr>
          <a:xfrm>
            <a:off x="232304" y="365932"/>
            <a:ext cx="8679300" cy="6804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100"/>
              <a:buFont typeface="Arial" panose="020B0604020202020204"/>
              <a:buNone/>
              <a:defRPr sz="48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100"/>
              <a:buFont typeface="Arial" panose="020B0604020202020204"/>
              <a:buNone/>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263"/>
        <p:cNvGrpSpPr/>
        <p:nvPr/>
      </p:nvGrpSpPr>
      <p:grpSpPr>
        <a:xfrm>
          <a:off x="0" y="0"/>
          <a:ext cx="0" cy="0"/>
          <a:chOff x="0" y="0"/>
          <a:chExt cx="0" cy="0"/>
        </a:xfrm>
      </p:grpSpPr>
      <p:sp>
        <p:nvSpPr>
          <p:cNvPr id="264" name="Google Shape;264;g32117f6e667_0_593"/>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panose="020F0502020204030204"/>
              <a:buNone/>
            </a:pPr>
            <a:endParaRPr sz="14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65" name="Google Shape;265;g32117f6e667_0_593" descr="Google Shape;11;p1"/>
          <p:cNvPicPr preferRelativeResize="0"/>
          <p:nvPr/>
        </p:nvPicPr>
        <p:blipFill rotWithShape="1">
          <a:blip r:embed="rId2"/>
          <a:srcRect/>
          <a:stretch>
            <a:fillRect/>
          </a:stretch>
        </p:blipFill>
        <p:spPr>
          <a:xfrm>
            <a:off x="205740" y="5303519"/>
            <a:ext cx="1701045" cy="288037"/>
          </a:xfrm>
          <a:prstGeom prst="rect">
            <a:avLst/>
          </a:prstGeom>
          <a:noFill/>
          <a:ln>
            <a:noFill/>
          </a:ln>
        </p:spPr>
      </p:pic>
      <p:sp>
        <p:nvSpPr>
          <p:cNvPr id="266" name="Google Shape;266;g32117f6e667_0_593"/>
          <p:cNvSpPr txBox="1">
            <a:spLocks noGrp="1"/>
          </p:cNvSpPr>
          <p:nvPr>
            <p:ph type="title"/>
          </p:nvPr>
        </p:nvSpPr>
        <p:spPr>
          <a:xfrm>
            <a:off x="780392" y="1254298"/>
            <a:ext cx="7583100" cy="8253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67" name="Google Shape;267;g32117f6e667_0_593"/>
          <p:cNvSpPr txBox="1">
            <a:spLocks noGrp="1"/>
          </p:cNvSpPr>
          <p:nvPr>
            <p:ph type="body" idx="1"/>
          </p:nvPr>
        </p:nvSpPr>
        <p:spPr>
          <a:xfrm>
            <a:off x="1143000" y="2152858"/>
            <a:ext cx="6858000" cy="615600"/>
          </a:xfrm>
          <a:prstGeom prst="rect">
            <a:avLst/>
          </a:prstGeom>
          <a:noFill/>
          <a:ln>
            <a:noFill/>
          </a:ln>
        </p:spPr>
        <p:txBody>
          <a:bodyPr spcFirstLastPara="1" wrap="square" lIns="35525" tIns="35525" rIns="35525" bIns="35525" anchor="ctr" anchorCtr="0">
            <a:normAutofit/>
          </a:bodyPr>
          <a:lstStyle>
            <a:lvl1pPr marL="457200" marR="0" lvl="0" indent="-469900" algn="ctr" rtl="0">
              <a:lnSpc>
                <a:spcPct val="90000"/>
              </a:lnSpc>
              <a:spcBef>
                <a:spcPts val="800"/>
              </a:spcBef>
              <a:spcAft>
                <a:spcPts val="0"/>
              </a:spcAft>
              <a:buClr>
                <a:srgbClr val="000000"/>
              </a:buClr>
              <a:buSzPts val="3800"/>
              <a:buFont typeface="Trebuchet MS" panose="020B0603020202020204"/>
              <a:buChar char="●"/>
              <a:defRPr sz="3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914400" marR="0" lvl="1" indent="-469900" algn="ctr" rtl="0">
              <a:lnSpc>
                <a:spcPct val="90000"/>
              </a:lnSpc>
              <a:spcBef>
                <a:spcPts val="800"/>
              </a:spcBef>
              <a:spcAft>
                <a:spcPts val="0"/>
              </a:spcAft>
              <a:buClr>
                <a:srgbClr val="000000"/>
              </a:buClr>
              <a:buSzPts val="3800"/>
              <a:buFont typeface="Trebuchet MS" panose="020B0603020202020204"/>
              <a:buChar char="○"/>
              <a:defRPr sz="3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69900" algn="ctr" rtl="0">
              <a:lnSpc>
                <a:spcPct val="90000"/>
              </a:lnSpc>
              <a:spcBef>
                <a:spcPts val="800"/>
              </a:spcBef>
              <a:spcAft>
                <a:spcPts val="0"/>
              </a:spcAft>
              <a:buClr>
                <a:srgbClr val="000000"/>
              </a:buClr>
              <a:buSzPts val="3800"/>
              <a:buFont typeface="Trebuchet MS" panose="020B0603020202020204"/>
              <a:buChar char="■"/>
              <a:defRPr sz="3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469900" algn="ctr" rtl="0">
              <a:lnSpc>
                <a:spcPct val="90000"/>
              </a:lnSpc>
              <a:spcBef>
                <a:spcPts val="800"/>
              </a:spcBef>
              <a:spcAft>
                <a:spcPts val="0"/>
              </a:spcAft>
              <a:buClr>
                <a:srgbClr val="000000"/>
              </a:buClr>
              <a:buSzPts val="3800"/>
              <a:buFont typeface="Trebuchet MS" panose="020B0603020202020204"/>
              <a:buChar char="●"/>
              <a:defRPr sz="3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469900" algn="ctr" rtl="0">
              <a:lnSpc>
                <a:spcPct val="90000"/>
              </a:lnSpc>
              <a:spcBef>
                <a:spcPts val="800"/>
              </a:spcBef>
              <a:spcAft>
                <a:spcPts val="0"/>
              </a:spcAft>
              <a:buClr>
                <a:srgbClr val="000000"/>
              </a:buClr>
              <a:buSzPts val="3800"/>
              <a:buFont typeface="Trebuchet MS" panose="020B0603020202020204"/>
              <a:buChar char="○"/>
              <a:defRPr sz="3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68" name="Google Shape;268;g32117f6e667_0_593"/>
          <p:cNvSpPr txBox="1">
            <a:spLocks noGrp="1"/>
          </p:cNvSpPr>
          <p:nvPr>
            <p:ph type="sldNum" idx="12"/>
          </p:nvPr>
        </p:nvSpPr>
        <p:spPr>
          <a:xfrm>
            <a:off x="8740038" y="5351373"/>
            <a:ext cx="198000" cy="2103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269" name="Google Shape;269;g32117f6e667_0_593"/>
          <p:cNvSpPr txBox="1">
            <a:spLocks noGrp="1"/>
          </p:cNvSpPr>
          <p:nvPr>
            <p:ph type="body" idx="2"/>
          </p:nvPr>
        </p:nvSpPr>
        <p:spPr>
          <a:xfrm>
            <a:off x="1435395" y="3066690"/>
            <a:ext cx="6273300" cy="762000"/>
          </a:xfrm>
          <a:prstGeom prst="rect">
            <a:avLst/>
          </a:prstGeom>
          <a:noFill/>
          <a:ln>
            <a:noFill/>
          </a:ln>
        </p:spPr>
        <p:txBody>
          <a:bodyPr spcFirstLastPara="1" wrap="square" lIns="35525" tIns="35525" rIns="35525" bIns="35525" anchor="ctr" anchorCtr="0">
            <a:normAutofit/>
          </a:bodyPr>
          <a:lstStyle>
            <a:lvl1pPr marL="457200" marR="0" lvl="0"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270"/>
        <p:cNvGrpSpPr/>
        <p:nvPr/>
      </p:nvGrpSpPr>
      <p:grpSpPr>
        <a:xfrm>
          <a:off x="0" y="0"/>
          <a:ext cx="0" cy="0"/>
          <a:chOff x="0" y="0"/>
          <a:chExt cx="0" cy="0"/>
        </a:xfrm>
      </p:grpSpPr>
      <p:sp>
        <p:nvSpPr>
          <p:cNvPr id="271" name="Google Shape;271;g32117f6e667_0_600"/>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000"/>
              <a:buFont typeface="Calibri" panose="020F0502020204030204"/>
              <a:buNone/>
            </a:pPr>
            <a:endParaRPr sz="1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72" name="Google Shape;272;g32117f6e667_0_600" descr="Google Shape;76;p17"/>
          <p:cNvPicPr preferRelativeResize="0"/>
          <p:nvPr/>
        </p:nvPicPr>
        <p:blipFill rotWithShape="1">
          <a:blip r:embed="rId2"/>
          <a:srcRect/>
          <a:stretch>
            <a:fillRect/>
          </a:stretch>
        </p:blipFill>
        <p:spPr>
          <a:xfrm>
            <a:off x="206005" y="5288964"/>
            <a:ext cx="1947297" cy="327145"/>
          </a:xfrm>
          <a:prstGeom prst="rect">
            <a:avLst/>
          </a:prstGeom>
          <a:noFill/>
          <a:ln>
            <a:noFill/>
          </a:ln>
        </p:spPr>
      </p:pic>
      <p:sp>
        <p:nvSpPr>
          <p:cNvPr id="273" name="Google Shape;273;g32117f6e667_0_600"/>
          <p:cNvSpPr txBox="1">
            <a:spLocks noGrp="1"/>
          </p:cNvSpPr>
          <p:nvPr>
            <p:ph type="title"/>
          </p:nvPr>
        </p:nvSpPr>
        <p:spPr>
          <a:xfrm>
            <a:off x="628650" y="364987"/>
            <a:ext cx="7886700" cy="8001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rgbClr val="FFFFFF"/>
              </a:buClr>
              <a:buSzPts val="3500"/>
              <a:buFont typeface="Trebuchet MS" panose="020B0603020202020204"/>
              <a:buNone/>
              <a:defRPr sz="3500">
                <a:solidFill>
                  <a:srgbClr val="FFFFFF"/>
                </a:solidFill>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74" name="Google Shape;274;g32117f6e667_0_600"/>
          <p:cNvSpPr txBox="1">
            <a:spLocks noGrp="1"/>
          </p:cNvSpPr>
          <p:nvPr>
            <p:ph type="body" idx="1"/>
          </p:nvPr>
        </p:nvSpPr>
        <p:spPr>
          <a:xfrm>
            <a:off x="628650" y="1543585"/>
            <a:ext cx="7886700" cy="3504900"/>
          </a:xfrm>
          <a:prstGeom prst="rect">
            <a:avLst/>
          </a:prstGeom>
          <a:noFill/>
          <a:ln>
            <a:noFill/>
          </a:ln>
        </p:spPr>
        <p:txBody>
          <a:bodyPr spcFirstLastPara="1" wrap="square" lIns="35525" tIns="35525" rIns="35525" bIns="35525" anchor="t" anchorCtr="0">
            <a:normAutofit/>
          </a:bodyPr>
          <a:lstStyle>
            <a:lvl1pPr marL="457200" marR="0" lvl="0"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61950" algn="l" rtl="0">
              <a:lnSpc>
                <a:spcPct val="90000"/>
              </a:lnSpc>
              <a:spcBef>
                <a:spcPts val="500"/>
              </a:spcBef>
              <a:spcAft>
                <a:spcPts val="0"/>
              </a:spcAft>
              <a:buClr>
                <a:srgbClr val="FFFFFF"/>
              </a:buClr>
              <a:buSzPts val="2100"/>
              <a:buFont typeface="Arial" panose="020B0604020202020204"/>
              <a:buChar char="○"/>
              <a:defRPr sz="21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75" name="Google Shape;275;g32117f6e667_0_600"/>
          <p:cNvSpPr txBox="1">
            <a:spLocks noGrp="1"/>
          </p:cNvSpPr>
          <p:nvPr>
            <p:ph type="sldNum" idx="12"/>
          </p:nvPr>
        </p:nvSpPr>
        <p:spPr>
          <a:xfrm>
            <a:off x="8770009" y="5370087"/>
            <a:ext cx="168000" cy="1794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700"/>
              <a:buFont typeface="Trebuchet MS" panose="020B0603020202020204"/>
              <a:buNone/>
              <a:defRPr sz="7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sz="900">
              <a:solidFill>
                <a:schemeClr val="lt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446484" y="176682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5063"/>
              <a:buFont typeface="Trebuchet MS" panose="020B0603020202020204"/>
              <a:buNone/>
              <a:defRPr sz="506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276"/>
        <p:cNvGrpSpPr/>
        <p:nvPr/>
      </p:nvGrpSpPr>
      <p:grpSpPr>
        <a:xfrm>
          <a:off x="0" y="0"/>
          <a:ext cx="0" cy="0"/>
          <a:chOff x="0" y="0"/>
          <a:chExt cx="0" cy="0"/>
        </a:xfrm>
      </p:grpSpPr>
      <p:sp>
        <p:nvSpPr>
          <p:cNvPr id="277" name="Google Shape;277;g32117f6e667_0_606"/>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panose="020F0502020204030204"/>
              <a:buNone/>
            </a:pPr>
            <a:endParaRPr sz="14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278" name="Google Shape;278;g32117f6e667_0_606" descr="Google Shape;11;p1"/>
          <p:cNvPicPr preferRelativeResize="0"/>
          <p:nvPr/>
        </p:nvPicPr>
        <p:blipFill rotWithShape="1">
          <a:blip r:embed="rId2"/>
          <a:srcRect/>
          <a:stretch>
            <a:fillRect/>
          </a:stretch>
        </p:blipFill>
        <p:spPr>
          <a:xfrm>
            <a:off x="205740" y="5303519"/>
            <a:ext cx="1701045" cy="288037"/>
          </a:xfrm>
          <a:prstGeom prst="rect">
            <a:avLst/>
          </a:prstGeom>
          <a:noFill/>
          <a:ln>
            <a:noFill/>
          </a:ln>
        </p:spPr>
      </p:pic>
      <p:sp>
        <p:nvSpPr>
          <p:cNvPr id="279" name="Google Shape;279;g32117f6e667_0_606"/>
          <p:cNvSpPr txBox="1">
            <a:spLocks noGrp="1"/>
          </p:cNvSpPr>
          <p:nvPr>
            <p:ph type="title"/>
          </p:nvPr>
        </p:nvSpPr>
        <p:spPr>
          <a:xfrm>
            <a:off x="311700" y="494472"/>
            <a:ext cx="8520600" cy="636300"/>
          </a:xfrm>
          <a:prstGeom prst="rect">
            <a:avLst/>
          </a:prstGeom>
          <a:noFill/>
          <a:ln>
            <a:noFill/>
          </a:ln>
        </p:spPr>
        <p:txBody>
          <a:bodyPr spcFirstLastPara="1" wrap="square" lIns="35525" tIns="35525" rIns="35525" bIns="35525" anchor="ctr" anchorCtr="0">
            <a:normAutofit/>
          </a:bodyPr>
          <a:lstStyle>
            <a:lvl1pPr lvl="0" algn="ctr">
              <a:lnSpc>
                <a:spcPct val="90000"/>
              </a:lnSpc>
              <a:spcBef>
                <a:spcPts val="0"/>
              </a:spcBef>
              <a:spcAft>
                <a:spcPts val="0"/>
              </a:spcAft>
              <a:buClr>
                <a:schemeClr val="accent1"/>
              </a:buClr>
              <a:buSzPts val="1400"/>
              <a:buNone/>
              <a:defRPr/>
            </a:lvl1pPr>
            <a:lvl2pPr lvl="1" algn="ctr">
              <a:lnSpc>
                <a:spcPct val="90000"/>
              </a:lnSpc>
              <a:spcBef>
                <a:spcPts val="0"/>
              </a:spcBef>
              <a:spcAft>
                <a:spcPts val="0"/>
              </a:spcAft>
              <a:buClr>
                <a:schemeClr val="accent1"/>
              </a:buClr>
              <a:buSzPts val="1400"/>
              <a:buNone/>
              <a:defRPr/>
            </a:lvl2pPr>
            <a:lvl3pPr lvl="2" algn="ctr">
              <a:lnSpc>
                <a:spcPct val="90000"/>
              </a:lnSpc>
              <a:spcBef>
                <a:spcPts val="0"/>
              </a:spcBef>
              <a:spcAft>
                <a:spcPts val="0"/>
              </a:spcAft>
              <a:buClr>
                <a:schemeClr val="accent1"/>
              </a:buClr>
              <a:buSzPts val="1400"/>
              <a:buNone/>
              <a:defRPr/>
            </a:lvl3pPr>
            <a:lvl4pPr lvl="3" algn="ctr">
              <a:lnSpc>
                <a:spcPct val="90000"/>
              </a:lnSpc>
              <a:spcBef>
                <a:spcPts val="0"/>
              </a:spcBef>
              <a:spcAft>
                <a:spcPts val="0"/>
              </a:spcAft>
              <a:buClr>
                <a:schemeClr val="accent1"/>
              </a:buClr>
              <a:buSzPts val="1400"/>
              <a:buNone/>
              <a:defRPr/>
            </a:lvl4pPr>
            <a:lvl5pPr lvl="4" algn="ctr">
              <a:lnSpc>
                <a:spcPct val="90000"/>
              </a:lnSpc>
              <a:spcBef>
                <a:spcPts val="0"/>
              </a:spcBef>
              <a:spcAft>
                <a:spcPts val="0"/>
              </a:spcAft>
              <a:buClr>
                <a:schemeClr val="accent1"/>
              </a:buClr>
              <a:buSzPts val="1400"/>
              <a:buNone/>
              <a:defRPr/>
            </a:lvl5pPr>
            <a:lvl6pPr lvl="5" algn="ctr">
              <a:lnSpc>
                <a:spcPct val="90000"/>
              </a:lnSpc>
              <a:spcBef>
                <a:spcPts val="0"/>
              </a:spcBef>
              <a:spcAft>
                <a:spcPts val="0"/>
              </a:spcAft>
              <a:buClr>
                <a:schemeClr val="accent1"/>
              </a:buClr>
              <a:buSzPts val="1400"/>
              <a:buNone/>
              <a:defRPr/>
            </a:lvl6pPr>
            <a:lvl7pPr lvl="6" algn="ctr">
              <a:lnSpc>
                <a:spcPct val="90000"/>
              </a:lnSpc>
              <a:spcBef>
                <a:spcPts val="0"/>
              </a:spcBef>
              <a:spcAft>
                <a:spcPts val="0"/>
              </a:spcAft>
              <a:buClr>
                <a:schemeClr val="accent1"/>
              </a:buClr>
              <a:buSzPts val="1400"/>
              <a:buNone/>
              <a:defRPr/>
            </a:lvl7pPr>
            <a:lvl8pPr lvl="7" algn="ctr">
              <a:lnSpc>
                <a:spcPct val="90000"/>
              </a:lnSpc>
              <a:spcBef>
                <a:spcPts val="0"/>
              </a:spcBef>
              <a:spcAft>
                <a:spcPts val="0"/>
              </a:spcAft>
              <a:buClr>
                <a:schemeClr val="accent1"/>
              </a:buClr>
              <a:buSzPts val="1400"/>
              <a:buNone/>
              <a:defRPr/>
            </a:lvl8pPr>
            <a:lvl9pPr lvl="8" algn="ctr">
              <a:lnSpc>
                <a:spcPct val="90000"/>
              </a:lnSpc>
              <a:spcBef>
                <a:spcPts val="0"/>
              </a:spcBef>
              <a:spcAft>
                <a:spcPts val="0"/>
              </a:spcAft>
              <a:buClr>
                <a:schemeClr val="accent1"/>
              </a:buClr>
              <a:buSzPts val="1400"/>
              <a:buNone/>
              <a:defRPr/>
            </a:lvl9pPr>
          </a:lstStyle>
          <a:p>
            <a:endParaRPr/>
          </a:p>
        </p:txBody>
      </p:sp>
      <p:sp>
        <p:nvSpPr>
          <p:cNvPr id="280" name="Google Shape;280;g32117f6e667_0_606"/>
          <p:cNvSpPr txBox="1">
            <a:spLocks noGrp="1"/>
          </p:cNvSpPr>
          <p:nvPr>
            <p:ph type="body" idx="1"/>
          </p:nvPr>
        </p:nvSpPr>
        <p:spPr>
          <a:xfrm>
            <a:off x="311700" y="1280528"/>
            <a:ext cx="8520600" cy="3795900"/>
          </a:xfrm>
          <a:prstGeom prst="rect">
            <a:avLst/>
          </a:prstGeom>
          <a:noFill/>
          <a:ln>
            <a:noFill/>
          </a:ln>
        </p:spPr>
        <p:txBody>
          <a:bodyPr spcFirstLastPara="1" wrap="square" lIns="94800" tIns="94800" rIns="94800" bIns="94800" anchor="ctr" anchorCtr="0">
            <a:normAutofit/>
          </a:bodyPr>
          <a:lstStyle>
            <a:lvl1pPr marL="457200" marR="0" lvl="0"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23850" algn="l" rtl="0">
              <a:lnSpc>
                <a:spcPct val="100000"/>
              </a:lnSpc>
              <a:spcBef>
                <a:spcPts val="0"/>
              </a:spcBef>
              <a:spcAft>
                <a:spcPts val="0"/>
              </a:spcAft>
              <a:buClr>
                <a:srgbClr val="000000"/>
              </a:buClr>
              <a:buSzPts val="1500"/>
              <a:buFont typeface="Arial" panose="020B0604020202020204"/>
              <a:buChar char="○"/>
              <a:defRPr sz="15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100000"/>
              </a:lnSpc>
              <a:spcBef>
                <a:spcPts val="0"/>
              </a:spcBef>
              <a:spcAft>
                <a:spcPts val="0"/>
              </a:spcAft>
              <a:buClr>
                <a:srgbClr val="000000"/>
              </a:buClr>
              <a:buSzPts val="1400"/>
              <a:buFont typeface="Arial" panose="020B0604020202020204"/>
              <a:buChar char="■"/>
              <a:defRPr sz="11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81" name="Google Shape;281;g32117f6e667_0_606"/>
          <p:cNvSpPr txBox="1">
            <a:spLocks noGrp="1"/>
          </p:cNvSpPr>
          <p:nvPr>
            <p:ph type="sldNum" idx="12"/>
          </p:nvPr>
        </p:nvSpPr>
        <p:spPr>
          <a:xfrm>
            <a:off x="8823276" y="5287809"/>
            <a:ext cx="198000" cy="210300"/>
          </a:xfrm>
          <a:prstGeom prst="rect">
            <a:avLst/>
          </a:prstGeom>
          <a:noFill/>
          <a:ln>
            <a:noFill/>
          </a:ln>
        </p:spPr>
        <p:txBody>
          <a:bodyPr spcFirstLastPara="1" wrap="square" lIns="35525" tIns="35525" rIns="35525" bIns="35525" anchor="ctr" anchorCtr="0">
            <a:spAutoFit/>
          </a:bodyPr>
          <a:lstStyle>
            <a:lvl1pPr marL="0" marR="0" lvl="0"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900"/>
              <a:buFont typeface="Trebuchet MS" panose="020B0603020202020204"/>
              <a:buNone/>
              <a:defRPr sz="9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8"/>
        <p:cNvGrpSpPr/>
        <p:nvPr/>
      </p:nvGrpSpPr>
      <p:grpSpPr>
        <a:xfrm>
          <a:off x="0" y="0"/>
          <a:ext cx="0" cy="0"/>
          <a:chOff x="0" y="0"/>
          <a:chExt cx="0" cy="0"/>
        </a:xfrm>
      </p:grpSpPr>
      <p:sp>
        <p:nvSpPr>
          <p:cNvPr id="289" name="Google Shape;289;g373e6cec9ab_0_106"/>
          <p:cNvSpPr txBox="1">
            <a:spLocks noGrp="1"/>
          </p:cNvSpPr>
          <p:nvPr>
            <p:ph type="title"/>
          </p:nvPr>
        </p:nvSpPr>
        <p:spPr>
          <a:xfrm>
            <a:off x="311700" y="494473"/>
            <a:ext cx="8520600" cy="636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SzPts val="6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0" name="Google Shape;290;g373e6cec9ab_0_106"/>
          <p:cNvSpPr txBox="1">
            <a:spLocks noGrp="1"/>
          </p:cNvSpPr>
          <p:nvPr>
            <p:ph type="body" idx="1"/>
          </p:nvPr>
        </p:nvSpPr>
        <p:spPr>
          <a:xfrm>
            <a:off x="311700" y="1280528"/>
            <a:ext cx="8520600" cy="3795900"/>
          </a:xfrm>
          <a:prstGeom prst="rect">
            <a:avLst/>
          </a:prstGeom>
          <a:noFill/>
          <a:ln>
            <a:noFill/>
          </a:ln>
        </p:spPr>
        <p:txBody>
          <a:bodyPr spcFirstLastPara="1" wrap="square" lIns="121900" tIns="121900" rIns="121900" bIns="121900" anchor="ctr" anchorCtr="0">
            <a:no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91" name="Google Shape;291;g373e6cec9ab_0_106"/>
          <p:cNvSpPr txBox="1">
            <a:spLocks noGrp="1"/>
          </p:cNvSpPr>
          <p:nvPr>
            <p:ph type="sldNum" idx="12"/>
          </p:nvPr>
        </p:nvSpPr>
        <p:spPr>
          <a:xfrm>
            <a:off x="8472458" y="5181352"/>
            <a:ext cx="548700" cy="437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2"/>
        <p:cNvGrpSpPr/>
        <p:nvPr/>
      </p:nvGrpSpPr>
      <p:grpSpPr>
        <a:xfrm>
          <a:off x="0" y="0"/>
          <a:ext cx="0" cy="0"/>
          <a:chOff x="0" y="0"/>
          <a:chExt cx="0" cy="0"/>
        </a:xfrm>
      </p:grpSpPr>
      <p:sp>
        <p:nvSpPr>
          <p:cNvPr id="293" name="Google Shape;293;g373e6cec9ab_0_110"/>
          <p:cNvSpPr txBox="1">
            <a:spLocks noGrp="1"/>
          </p:cNvSpPr>
          <p:nvPr>
            <p:ph type="ctrTitle"/>
          </p:nvPr>
        </p:nvSpPr>
        <p:spPr>
          <a:xfrm>
            <a:off x="780393" y="1254298"/>
            <a:ext cx="7583100" cy="8253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g373e6cec9ab_0_110"/>
          <p:cNvSpPr txBox="1">
            <a:spLocks noGrp="1"/>
          </p:cNvSpPr>
          <p:nvPr>
            <p:ph type="subTitle" idx="1"/>
          </p:nvPr>
        </p:nvSpPr>
        <p:spPr>
          <a:xfrm>
            <a:off x="1143000" y="2152858"/>
            <a:ext cx="6858000" cy="615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1000"/>
              </a:spcBef>
              <a:spcAft>
                <a:spcPts val="0"/>
              </a:spcAft>
              <a:buClr>
                <a:schemeClr val="dk1"/>
              </a:buClr>
              <a:buSzPts val="4950"/>
              <a:buFont typeface="Arial" panose="020B0604020202020204"/>
              <a:buNone/>
              <a:defRPr sz="495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ctr">
              <a:lnSpc>
                <a:spcPct val="90000"/>
              </a:lnSpc>
              <a:spcBef>
                <a:spcPts val="500"/>
              </a:spcBef>
              <a:spcAft>
                <a:spcPts val="0"/>
              </a:spcAft>
              <a:buClr>
                <a:schemeClr val="dk1"/>
              </a:buClr>
              <a:buSzPts val="18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ctr">
              <a:lnSpc>
                <a:spcPct val="90000"/>
              </a:lnSpc>
              <a:spcBef>
                <a:spcPts val="500"/>
              </a:spcBef>
              <a:spcAft>
                <a:spcPts val="0"/>
              </a:spcAft>
              <a:buClr>
                <a:schemeClr val="dk1"/>
              </a:buClr>
              <a:buSzPts val="1600"/>
              <a:buFont typeface="Arial" panose="020B0604020202020204"/>
              <a:buNone/>
              <a:defRPr sz="16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95" name="Google Shape;295;g373e6cec9ab_0_110"/>
          <p:cNvSpPr txBox="1">
            <a:spLocks noGrp="1"/>
          </p:cNvSpPr>
          <p:nvPr>
            <p:ph type="dt" idx="10"/>
          </p:nvPr>
        </p:nvSpPr>
        <p:spPr>
          <a:xfrm>
            <a:off x="3543300" y="4097963"/>
            <a:ext cx="2057400" cy="304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6" name="Google Shape;296;g373e6cec9ab_0_11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297" name="Google Shape;297;g373e6cec9ab_0_110"/>
          <p:cNvSpPr txBox="1">
            <a:spLocks noGrp="1"/>
          </p:cNvSpPr>
          <p:nvPr>
            <p:ph type="body" idx="2"/>
          </p:nvPr>
        </p:nvSpPr>
        <p:spPr>
          <a:xfrm>
            <a:off x="1435396" y="3066690"/>
            <a:ext cx="6273300" cy="762000"/>
          </a:xfrm>
          <a:prstGeom prst="rect">
            <a:avLst/>
          </a:prstGeom>
          <a:noFill/>
          <a:ln>
            <a:noFill/>
          </a:ln>
        </p:spPr>
        <p:txBody>
          <a:bodyPr spcFirstLastPara="1" wrap="square" lIns="91425" tIns="45700" rIns="91425" bIns="45700" anchor="ctr" anchorCtr="0">
            <a:noAutofit/>
          </a:bodyPr>
          <a:lstStyle>
            <a:lvl1pPr marL="457200" marR="0" lvl="0" indent="-228600" algn="ctr">
              <a:lnSpc>
                <a:spcPct val="90000"/>
              </a:lnSpc>
              <a:spcBef>
                <a:spcPts val="1000"/>
              </a:spcBef>
              <a:spcAft>
                <a:spcPts val="0"/>
              </a:spcAft>
              <a:buClr>
                <a:schemeClr val="dk1"/>
              </a:buClr>
              <a:buSzPts val="3300"/>
              <a:buFont typeface="Arial" panose="020B0604020202020204"/>
              <a:buNone/>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ctr">
              <a:lnSpc>
                <a:spcPct val="90000"/>
              </a:lnSpc>
              <a:spcBef>
                <a:spcPts val="500"/>
              </a:spcBef>
              <a:spcAft>
                <a:spcPts val="0"/>
              </a:spcAft>
              <a:buClr>
                <a:schemeClr val="dk1"/>
              </a:buClr>
              <a:buSzPts val="20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98"/>
        <p:cNvGrpSpPr/>
        <p:nvPr/>
      </p:nvGrpSpPr>
      <p:grpSpPr>
        <a:xfrm>
          <a:off x="0" y="0"/>
          <a:ext cx="0" cy="0"/>
          <a:chOff x="0" y="0"/>
          <a:chExt cx="0" cy="0"/>
        </a:xfrm>
      </p:grpSpPr>
      <p:sp>
        <p:nvSpPr>
          <p:cNvPr id="299" name="Google Shape;299;g373e6cec9ab_0_11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g373e6cec9ab_0_116"/>
          <p:cNvSpPr txBox="1">
            <a:spLocks noGrp="1"/>
          </p:cNvSpPr>
          <p:nvPr>
            <p:ph type="body" idx="1"/>
          </p:nvPr>
        </p:nvSpPr>
        <p:spPr>
          <a:xfrm>
            <a:off x="628650" y="1083325"/>
            <a:ext cx="3943200" cy="3953100"/>
          </a:xfrm>
          <a:prstGeom prst="rect">
            <a:avLst/>
          </a:prstGeom>
          <a:noFill/>
          <a:ln>
            <a:noFill/>
          </a:ln>
        </p:spPr>
        <p:txBody>
          <a:bodyPr spcFirstLastPara="1" wrap="square" lIns="91425" tIns="45700" rIns="91425" bIns="45700" anchor="t" anchorCtr="0">
            <a:noAutofit/>
          </a:bodyPr>
          <a:lstStyle>
            <a:lvl1pPr marL="457200" marR="0" lvl="0" indent="-457200" algn="l">
              <a:lnSpc>
                <a:spcPct val="150000"/>
              </a:lnSpc>
              <a:spcBef>
                <a:spcPts val="1000"/>
              </a:spcBef>
              <a:spcAft>
                <a:spcPts val="0"/>
              </a:spcAft>
              <a:buClr>
                <a:schemeClr val="dk1"/>
              </a:buClr>
              <a:buSzPts val="3600"/>
              <a:buFont typeface="Trebuchet MS" panose="020B0603020202020204"/>
              <a:buChar char="•"/>
              <a:defRPr sz="1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5285" algn="l">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a:lnSpc>
                <a:spcPct val="90000"/>
              </a:lnSpc>
              <a:spcBef>
                <a:spcPts val="500"/>
              </a:spcBef>
              <a:spcAft>
                <a:spcPts val="0"/>
              </a:spcAft>
              <a:buClr>
                <a:srgbClr val="888888"/>
              </a:buClr>
              <a:buSzPts val="1600"/>
              <a:buFont typeface="Arial" panose="020B0604020202020204"/>
              <a:buNone/>
              <a:defRPr sz="16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01" name="Google Shape;301;g373e6cec9ab_0_11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302"/>
        <p:cNvGrpSpPr/>
        <p:nvPr/>
      </p:nvGrpSpPr>
      <p:grpSpPr>
        <a:xfrm>
          <a:off x="0" y="0"/>
          <a:ext cx="0" cy="0"/>
          <a:chOff x="0" y="0"/>
          <a:chExt cx="0" cy="0"/>
        </a:xfrm>
      </p:grpSpPr>
      <p:sp>
        <p:nvSpPr>
          <p:cNvPr id="303" name="Google Shape;303;g373e6cec9ab_0_12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04" name="Google Shape;304;g373e6cec9ab_0_120"/>
          <p:cNvSpPr/>
          <p:nvPr/>
        </p:nvSpPr>
        <p:spPr>
          <a:xfrm>
            <a:off x="628649" y="1561228"/>
            <a:ext cx="7825200" cy="1923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305" name="Google Shape;305;g373e6cec9ab_0_120"/>
          <p:cNvSpPr/>
          <p:nvPr/>
        </p:nvSpPr>
        <p:spPr>
          <a:xfrm>
            <a:off x="658793" y="348243"/>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Our Mission</a:t>
            </a:r>
            <a:endParaRPr sz="1800" b="0" i="0" u="none" strike="noStrike" cap="none">
              <a:solidFill>
                <a:schemeClr val="dk2"/>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306"/>
        <p:cNvGrpSpPr/>
        <p:nvPr/>
      </p:nvGrpSpPr>
      <p:grpSpPr>
        <a:xfrm>
          <a:off x="0" y="0"/>
          <a:ext cx="0" cy="0"/>
          <a:chOff x="0" y="0"/>
          <a:chExt cx="0" cy="0"/>
        </a:xfrm>
      </p:grpSpPr>
      <p:sp>
        <p:nvSpPr>
          <p:cNvPr id="307" name="Google Shape;307;g373e6cec9ab_0_124"/>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08" name="Google Shape;308;g373e6cec9ab_0_124"/>
          <p:cNvSpPr txBox="1"/>
          <p:nvPr/>
        </p:nvSpPr>
        <p:spPr>
          <a:xfrm>
            <a:off x="10221314" y="7281127"/>
            <a:ext cx="1629000" cy="328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801"/>
              <a:buFont typeface="Arial" panose="020B0604020202020204"/>
              <a:buNone/>
            </a:pPr>
            <a:fld id="{00000000-1234-1234-1234-123412341234}" type="slidenum">
              <a:rPr lang="en-US" sz="1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rPr>
              <a:t>‹#›</a:t>
            </a:fld>
            <a:endParaRPr sz="18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pic>
        <p:nvPicPr>
          <p:cNvPr id="309" name="Google Shape;309;g373e6cec9ab_0_124" descr="Father points out something on laptop to family, seated on couch, as wife, son and daughter look on."/>
          <p:cNvPicPr preferRelativeResize="0"/>
          <p:nvPr/>
        </p:nvPicPr>
        <p:blipFill rotWithShape="1">
          <a:blip r:embed="rId2"/>
          <a:srcRect l="1681" t="12786" b="4827"/>
          <a:stretch>
            <a:fillRect/>
          </a:stretch>
        </p:blipFill>
        <p:spPr>
          <a:xfrm>
            <a:off x="0" y="-1"/>
            <a:ext cx="9143994" cy="5216768"/>
          </a:xfrm>
          <a:prstGeom prst="rect">
            <a:avLst/>
          </a:prstGeom>
          <a:noFill/>
          <a:ln>
            <a:noFill/>
          </a:ln>
        </p:spPr>
      </p:pic>
      <p:sp>
        <p:nvSpPr>
          <p:cNvPr id="310" name="Google Shape;310;g373e6cec9ab_0_124"/>
          <p:cNvSpPr/>
          <p:nvPr/>
        </p:nvSpPr>
        <p:spPr>
          <a:xfrm>
            <a:off x="0" y="2871455"/>
            <a:ext cx="9162300" cy="2132400"/>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panose="020B0603020202020204"/>
              <a:buNone/>
            </a:pPr>
            <a:r>
              <a:rPr lang="en-US" sz="54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Our Mission: </a:t>
            </a:r>
            <a:endParaRPr sz="54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endParaRPr>
          </a:p>
          <a:p>
            <a:pPr marL="161925" marR="0" lvl="0" indent="0" algn="l" rtl="0">
              <a:lnSpc>
                <a:spcPct val="100000"/>
              </a:lnSpc>
              <a:spcBef>
                <a:spcPts val="0"/>
              </a:spcBef>
              <a:spcAft>
                <a:spcPts val="0"/>
              </a:spcAft>
              <a:buClr>
                <a:srgbClr val="FFFFFF"/>
              </a:buClr>
              <a:buSzPts val="3200"/>
              <a:buFont typeface="Trebuchet MS" panose="020B0603020202020204"/>
              <a:buNone/>
            </a:pPr>
            <a:r>
              <a:rPr lang="en-US"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11"/>
        <p:cNvGrpSpPr/>
        <p:nvPr/>
      </p:nvGrpSpPr>
      <p:grpSpPr>
        <a:xfrm>
          <a:off x="0" y="0"/>
          <a:ext cx="0" cy="0"/>
          <a:chOff x="0" y="0"/>
          <a:chExt cx="0" cy="0"/>
        </a:xfrm>
      </p:grpSpPr>
      <p:sp>
        <p:nvSpPr>
          <p:cNvPr id="312" name="Google Shape;312;g373e6cec9ab_0_129"/>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13" name="Google Shape;313;g373e6cec9ab_0_129"/>
          <p:cNvSpPr/>
          <p:nvPr/>
        </p:nvSpPr>
        <p:spPr>
          <a:xfrm>
            <a:off x="628649" y="1561228"/>
            <a:ext cx="7825200" cy="2385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panose="020B0603020202020204"/>
              <a:buNone/>
            </a:pP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The Department of Health Care Policy &amp; Financing administers Health First Colorado (Colorado’s Medicaid program), Child Health Plan </a:t>
            </a:r>
            <a:r>
              <a:rPr lang="en-US" sz="3600" b="0" i="1"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Plus </a:t>
            </a:r>
            <a:r>
              <a:rPr lang="en-US"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rPr>
              <a:t>(CHP+) and other health care programs for Coloradans who qualify. </a:t>
            </a:r>
            <a:endParaRPr sz="3600" b="1"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314" name="Google Shape;314;g373e6cec9ab_0_129"/>
          <p:cNvSpPr/>
          <p:nvPr/>
        </p:nvSpPr>
        <p:spPr>
          <a:xfrm>
            <a:off x="628650" y="318510"/>
            <a:ext cx="78252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6000"/>
              <a:buFont typeface="Arial" panose="020B0604020202020204"/>
              <a:buNone/>
            </a:pPr>
            <a:r>
              <a:rPr lang="en-US" sz="6000" b="1" i="0" u="none" strike="noStrike" cap="none">
                <a:solidFill>
                  <a:srgbClr val="232C68"/>
                </a:solidFill>
                <a:latin typeface="Trebuchet MS" panose="020B0603020202020204"/>
                <a:ea typeface="Trebuchet MS" panose="020B0603020202020204"/>
                <a:cs typeface="Trebuchet MS" panose="020B0603020202020204"/>
                <a:sym typeface="Trebuchet MS" panose="020B0603020202020204"/>
              </a:rPr>
              <a:t>What We Do</a:t>
            </a:r>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5"/>
        <p:cNvGrpSpPr/>
        <p:nvPr/>
      </p:nvGrpSpPr>
      <p:grpSpPr>
        <a:xfrm>
          <a:off x="0" y="0"/>
          <a:ext cx="0" cy="0"/>
          <a:chOff x="0" y="0"/>
          <a:chExt cx="0" cy="0"/>
        </a:xfrm>
      </p:grpSpPr>
      <p:sp>
        <p:nvSpPr>
          <p:cNvPr id="316" name="Google Shape;316;g373e6cec9ab_0_133"/>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7" name="Google Shape;317;g373e6cec9ab_0_133"/>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318"/>
        <p:cNvGrpSpPr/>
        <p:nvPr/>
      </p:nvGrpSpPr>
      <p:grpSpPr>
        <a:xfrm>
          <a:off x="0" y="0"/>
          <a:ext cx="0" cy="0"/>
          <a:chOff x="0" y="0"/>
          <a:chExt cx="0" cy="0"/>
        </a:xfrm>
      </p:grpSpPr>
      <p:sp>
        <p:nvSpPr>
          <p:cNvPr id="319" name="Google Shape;319;g373e6cec9ab_0_136"/>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20" name="Google Shape;320;g373e6cec9ab_0_136"/>
          <p:cNvSpPr txBox="1">
            <a:spLocks noGrp="1"/>
          </p:cNvSpPr>
          <p:nvPr>
            <p:ph type="title"/>
          </p:nvPr>
        </p:nvSpPr>
        <p:spPr>
          <a:xfrm>
            <a:off x="628650" y="364988"/>
            <a:ext cx="7886700" cy="8001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panose="020B0603020202020204"/>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1" name="Google Shape;321;g373e6cec9ab_0_136"/>
          <p:cNvSpPr txBox="1">
            <a:spLocks noGrp="1"/>
          </p:cNvSpPr>
          <p:nvPr>
            <p:ph type="body" idx="1"/>
          </p:nvPr>
        </p:nvSpPr>
        <p:spPr>
          <a:xfrm>
            <a:off x="1665111" y="1801678"/>
            <a:ext cx="5813700" cy="3183300"/>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chemeClr val="dk1"/>
              </a:buClr>
              <a:buSzPts val="2800"/>
              <a:buFont typeface="Arial" panose="020B0604020202020204"/>
              <a:buNone/>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22"/>
        <p:cNvGrpSpPr/>
        <p:nvPr/>
      </p:nvGrpSpPr>
      <p:grpSpPr>
        <a:xfrm>
          <a:off x="0" y="0"/>
          <a:ext cx="0" cy="0"/>
          <a:chOff x="0" y="0"/>
          <a:chExt cx="0" cy="0"/>
        </a:xfrm>
      </p:grpSpPr>
      <p:sp>
        <p:nvSpPr>
          <p:cNvPr id="323" name="Google Shape;323;g373e6cec9ab_0_140"/>
          <p:cNvSpPr txBox="1">
            <a:spLocks noGrp="1"/>
          </p:cNvSpPr>
          <p:nvPr>
            <p:ph type="title"/>
          </p:nvPr>
        </p:nvSpPr>
        <p:spPr>
          <a:xfrm>
            <a:off x="605660" y="1505114"/>
            <a:ext cx="3602400" cy="24756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panose="020B0603020202020204"/>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4" name="Google Shape;324;g373e6cec9ab_0_140"/>
          <p:cNvSpPr txBox="1">
            <a:spLocks noGrp="1"/>
          </p:cNvSpPr>
          <p:nvPr>
            <p:ph type="body" idx="1"/>
          </p:nvPr>
        </p:nvSpPr>
        <p:spPr>
          <a:xfrm>
            <a:off x="4857422" y="1505113"/>
            <a:ext cx="3642000" cy="2475600"/>
          </a:xfrm>
          <a:prstGeom prst="rect">
            <a:avLst/>
          </a:prstGeom>
          <a:noFill/>
          <a:ln>
            <a:noFill/>
          </a:ln>
        </p:spPr>
        <p:txBody>
          <a:bodyPr spcFirstLastPara="1" wrap="square" lIns="91425" tIns="45700" rIns="91425" bIns="45700" anchor="t" anchorCtr="0">
            <a:noAutofit/>
          </a:bodyPr>
          <a:lstStyle>
            <a:lvl1pPr marL="457200" marR="0" lvl="0" indent="-457200" algn="l">
              <a:lnSpc>
                <a:spcPct val="90000"/>
              </a:lnSpc>
              <a:spcBef>
                <a:spcPts val="1000"/>
              </a:spcBef>
              <a:spcAft>
                <a:spcPts val="0"/>
              </a:spcAft>
              <a:buClr>
                <a:schemeClr val="dk1"/>
              </a:buClr>
              <a:buSzPts val="3600"/>
              <a:buFont typeface="Arial" panose="020B0604020202020204"/>
              <a:buChar char="•"/>
              <a:defRPr sz="3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70840" algn="l">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6400" algn="l">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81000" algn="l">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325" name="Google Shape;325;g373e6cec9ab_0_14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cxnSp>
        <p:nvCxnSpPr>
          <p:cNvPr id="326" name="Google Shape;326;g373e6cec9ab_0_140"/>
          <p:cNvCxnSpPr/>
          <p:nvPr/>
        </p:nvCxnSpPr>
        <p:spPr>
          <a:xfrm>
            <a:off x="4572000" y="1105958"/>
            <a:ext cx="0" cy="35031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
        <p:cNvGrpSpPr/>
        <p:nvPr/>
      </p:nvGrpSpPr>
      <p:grpSpPr>
        <a:xfrm>
          <a:off x="0" y="0"/>
          <a:ext cx="0" cy="0"/>
          <a:chOff x="0" y="0"/>
          <a:chExt cx="0" cy="0"/>
        </a:xfrm>
      </p:grpSpPr>
      <p:sp>
        <p:nvSpPr>
          <p:cNvPr id="40" name="Google Shape;40;p25"/>
          <p:cNvSpPr txBox="1">
            <a:spLocks noGrp="1"/>
          </p:cNvSpPr>
          <p:nvPr>
            <p:ph type="title"/>
          </p:nvPr>
        </p:nvSpPr>
        <p:spPr>
          <a:xfrm>
            <a:off x="68974" y="1764177"/>
            <a:ext cx="9006000" cy="11046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7"/>
        <p:cNvGrpSpPr/>
        <p:nvPr/>
      </p:nvGrpSpPr>
      <p:grpSpPr>
        <a:xfrm>
          <a:off x="0" y="0"/>
          <a:ext cx="0" cy="0"/>
          <a:chOff x="0" y="0"/>
          <a:chExt cx="0" cy="0"/>
        </a:xfrm>
      </p:grpSpPr>
      <p:sp>
        <p:nvSpPr>
          <p:cNvPr id="328" name="Google Shape;328;g373e6cec9ab_0_14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329"/>
        <p:cNvGrpSpPr/>
        <p:nvPr/>
      </p:nvGrpSpPr>
      <p:grpSpPr>
        <a:xfrm>
          <a:off x="0" y="0"/>
          <a:ext cx="0" cy="0"/>
          <a:chOff x="0" y="0"/>
          <a:chExt cx="0" cy="0"/>
        </a:xfrm>
      </p:grpSpPr>
      <p:sp>
        <p:nvSpPr>
          <p:cNvPr id="330" name="Google Shape;330;g373e6cec9ab_0_147"/>
          <p:cNvSpPr txBox="1">
            <a:spLocks noGrp="1"/>
          </p:cNvSpPr>
          <p:nvPr>
            <p:ph type="title"/>
          </p:nvPr>
        </p:nvSpPr>
        <p:spPr>
          <a:xfrm>
            <a:off x="4592091" y="2187773"/>
            <a:ext cx="4036200" cy="19284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1" name="Google Shape;331;g373e6cec9ab_0_147"/>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332" name="Google Shape;332;g373e6cec9ab_0_147" descr="Icon of two people with a word bubble between them containing a question mark."/>
          <p:cNvPicPr preferRelativeResize="0"/>
          <p:nvPr/>
        </p:nvPicPr>
        <p:blipFill rotWithShape="1">
          <a:blip r:embed="rId2"/>
          <a:srcRect/>
          <a:stretch>
            <a:fillRect/>
          </a:stretch>
        </p:blipFill>
        <p:spPr>
          <a:xfrm>
            <a:off x="-714374" y="-248708"/>
            <a:ext cx="4179094" cy="4179094"/>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33"/>
        <p:cNvGrpSpPr/>
        <p:nvPr/>
      </p:nvGrpSpPr>
      <p:grpSpPr>
        <a:xfrm>
          <a:off x="0" y="0"/>
          <a:ext cx="0" cy="0"/>
          <a:chOff x="0" y="0"/>
          <a:chExt cx="0" cy="0"/>
        </a:xfrm>
      </p:grpSpPr>
      <p:sp>
        <p:nvSpPr>
          <p:cNvPr id="334" name="Google Shape;334;g373e6cec9ab_0_151"/>
          <p:cNvSpPr txBox="1">
            <a:spLocks noGrp="1"/>
          </p:cNvSpPr>
          <p:nvPr>
            <p:ph type="title"/>
          </p:nvPr>
        </p:nvSpPr>
        <p:spPr>
          <a:xfrm>
            <a:off x="4592091" y="1878212"/>
            <a:ext cx="4319400" cy="19587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panose="020B0603020202020204"/>
              <a:buNone/>
              <a:defRPr sz="8085"/>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g373e6cec9ab_0_151"/>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336" name="Google Shape;336;g373e6cec9ab_0_151" descr="Chat icon"/>
          <p:cNvPicPr preferRelativeResize="0"/>
          <p:nvPr/>
        </p:nvPicPr>
        <p:blipFill rotWithShape="1">
          <a:blip r:embed="rId2"/>
          <a:srcRect/>
          <a:stretch>
            <a:fillRect/>
          </a:stretch>
        </p:blipFill>
        <p:spPr>
          <a:xfrm>
            <a:off x="-169519" y="89297"/>
            <a:ext cx="3706824" cy="3706937"/>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37"/>
        <p:cNvGrpSpPr/>
        <p:nvPr/>
      </p:nvGrpSpPr>
      <p:grpSpPr>
        <a:xfrm>
          <a:off x="0" y="0"/>
          <a:ext cx="0" cy="0"/>
          <a:chOff x="0" y="0"/>
          <a:chExt cx="0" cy="0"/>
        </a:xfrm>
      </p:grpSpPr>
      <p:sp>
        <p:nvSpPr>
          <p:cNvPr id="338" name="Google Shape;338;g373e6cec9ab_0_155"/>
          <p:cNvSpPr txBox="1">
            <a:spLocks noGrp="1"/>
          </p:cNvSpPr>
          <p:nvPr>
            <p:ph type="title"/>
          </p:nvPr>
        </p:nvSpPr>
        <p:spPr>
          <a:xfrm>
            <a:off x="446484" y="1816672"/>
            <a:ext cx="8250900" cy="13554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panose="020B0603020202020204"/>
              <a:buNone/>
              <a:defRPr sz="675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g373e6cec9ab_0_155"/>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40"/>
        <p:cNvGrpSpPr/>
        <p:nvPr/>
      </p:nvGrpSpPr>
      <p:grpSpPr>
        <a:xfrm>
          <a:off x="0" y="0"/>
          <a:ext cx="0" cy="0"/>
          <a:chOff x="0" y="0"/>
          <a:chExt cx="0" cy="0"/>
        </a:xfrm>
      </p:grpSpPr>
      <p:sp>
        <p:nvSpPr>
          <p:cNvPr id="341" name="Google Shape;341;g373e6cec9ab_0_158"/>
          <p:cNvSpPr txBox="1">
            <a:spLocks noGrp="1"/>
          </p:cNvSpPr>
          <p:nvPr>
            <p:ph type="title"/>
          </p:nvPr>
        </p:nvSpPr>
        <p:spPr>
          <a:xfrm>
            <a:off x="417328" y="304271"/>
            <a:ext cx="83094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42" name="Google Shape;342;g373e6cec9ab_0_158"/>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43"/>
        <p:cNvGrpSpPr/>
        <p:nvPr/>
      </p:nvGrpSpPr>
      <p:grpSpPr>
        <a:xfrm>
          <a:off x="0" y="0"/>
          <a:ext cx="0" cy="0"/>
          <a:chOff x="0" y="0"/>
          <a:chExt cx="0" cy="0"/>
        </a:xfrm>
      </p:grpSpPr>
      <p:sp>
        <p:nvSpPr>
          <p:cNvPr id="344" name="Google Shape;344;g373e6cec9ab_0_161"/>
          <p:cNvSpPr txBox="1">
            <a:spLocks noGrp="1"/>
          </p:cNvSpPr>
          <p:nvPr>
            <p:ph type="body" idx="1"/>
          </p:nvPr>
        </p:nvSpPr>
        <p:spPr>
          <a:xfrm>
            <a:off x="232304" y="1428750"/>
            <a:ext cx="8679300" cy="3616800"/>
          </a:xfrm>
          <a:prstGeom prst="rect">
            <a:avLst/>
          </a:prstGeom>
          <a:noFill/>
          <a:ln>
            <a:noFill/>
          </a:ln>
        </p:spPr>
        <p:txBody>
          <a:bodyPr spcFirstLastPara="1" wrap="square" lIns="64275" tIns="32125" rIns="64275" bIns="32125" anchor="t" anchorCtr="0">
            <a:noAutofit/>
          </a:bodyPr>
          <a:lstStyle>
            <a:lvl1pPr marL="457200" marR="0" lvl="0" indent="-228600" algn="l">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345" name="Google Shape;345;g373e6cec9ab_0_161"/>
          <p:cNvSpPr txBox="1">
            <a:spLocks noGrp="1"/>
          </p:cNvSpPr>
          <p:nvPr>
            <p:ph type="sldNum" idx="12"/>
          </p:nvPr>
        </p:nvSpPr>
        <p:spPr>
          <a:xfrm>
            <a:off x="7384771" y="5354280"/>
            <a:ext cx="1509000" cy="3042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346" name="Google Shape;346;g373e6cec9ab_0_161"/>
          <p:cNvSpPr txBox="1">
            <a:spLocks noGrp="1"/>
          </p:cNvSpPr>
          <p:nvPr>
            <p:ph type="title"/>
          </p:nvPr>
        </p:nvSpPr>
        <p:spPr>
          <a:xfrm>
            <a:off x="232304" y="365932"/>
            <a:ext cx="8679300" cy="680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347"/>
        <p:cNvGrpSpPr/>
        <p:nvPr/>
      </p:nvGrpSpPr>
      <p:grpSpPr>
        <a:xfrm>
          <a:off x="0" y="0"/>
          <a:ext cx="0" cy="0"/>
          <a:chOff x="0" y="0"/>
          <a:chExt cx="0" cy="0"/>
        </a:xfrm>
      </p:grpSpPr>
      <p:sp>
        <p:nvSpPr>
          <p:cNvPr id="348" name="Google Shape;348;g373e6cec9ab_0_165"/>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349" name="Google Shape;349;g373e6cec9ab_0_165" descr="Google Shape;11;p1"/>
          <p:cNvPicPr preferRelativeResize="0"/>
          <p:nvPr/>
        </p:nvPicPr>
        <p:blipFill rotWithShape="1">
          <a:blip r:embed="rId2"/>
          <a:srcRect/>
          <a:stretch>
            <a:fillRect/>
          </a:stretch>
        </p:blipFill>
        <p:spPr>
          <a:xfrm>
            <a:off x="205740" y="5303519"/>
            <a:ext cx="1275785" cy="216028"/>
          </a:xfrm>
          <a:prstGeom prst="rect">
            <a:avLst/>
          </a:prstGeom>
          <a:noFill/>
          <a:ln>
            <a:noFill/>
          </a:ln>
        </p:spPr>
      </p:pic>
      <p:sp>
        <p:nvSpPr>
          <p:cNvPr id="350" name="Google Shape;350;g373e6cec9ab_0_165"/>
          <p:cNvSpPr txBox="1">
            <a:spLocks noGrp="1"/>
          </p:cNvSpPr>
          <p:nvPr>
            <p:ph type="title"/>
          </p:nvPr>
        </p:nvSpPr>
        <p:spPr>
          <a:xfrm>
            <a:off x="780392" y="1254298"/>
            <a:ext cx="7583100" cy="825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351" name="Google Shape;351;g373e6cec9ab_0_165"/>
          <p:cNvSpPr txBox="1">
            <a:spLocks noGrp="1"/>
          </p:cNvSpPr>
          <p:nvPr>
            <p:ph type="body" idx="1"/>
          </p:nvPr>
        </p:nvSpPr>
        <p:spPr>
          <a:xfrm>
            <a:off x="1143000" y="2152858"/>
            <a:ext cx="6858000" cy="615600"/>
          </a:xfrm>
          <a:prstGeom prst="rect">
            <a:avLst/>
          </a:prstGeom>
          <a:noFill/>
          <a:ln>
            <a:noFill/>
          </a:ln>
        </p:spPr>
        <p:txBody>
          <a:bodyPr spcFirstLastPara="1" wrap="square" lIns="45675" tIns="45675" rIns="45675" bIns="45675" anchor="ctr" anchorCtr="0">
            <a:normAutofit/>
          </a:bodyPr>
          <a:lstStyle>
            <a:lvl1pPr marL="457200" marR="0" lvl="0" indent="-539750" algn="ctr">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914400" marR="0" lvl="1" indent="-539750" algn="ctr">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1371600" marR="0" lvl="2" indent="-539750" algn="ctr">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1828800" marR="0" lvl="3" indent="-539750" algn="ctr">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2286000" marR="0" lvl="4" indent="-539750" algn="ctr">
              <a:lnSpc>
                <a:spcPct val="90000"/>
              </a:lnSpc>
              <a:spcBef>
                <a:spcPts val="1000"/>
              </a:spcBef>
              <a:spcAft>
                <a:spcPts val="0"/>
              </a:spcAft>
              <a:buClr>
                <a:srgbClr val="000000"/>
              </a:buClr>
              <a:buSzPts val="4900"/>
              <a:buFont typeface="Trebuchet MS" panose="020B0603020202020204"/>
              <a:buChar char="○"/>
              <a:defRPr sz="4900" b="1"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52" name="Google Shape;352;g373e6cec9ab_0_165"/>
          <p:cNvSpPr txBox="1">
            <a:spLocks noGrp="1"/>
          </p:cNvSpPr>
          <p:nvPr>
            <p:ph type="sldNum" idx="12"/>
          </p:nvPr>
        </p:nvSpPr>
        <p:spPr>
          <a:xfrm>
            <a:off x="8740038" y="5351373"/>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353" name="Google Shape;353;g373e6cec9ab_0_165"/>
          <p:cNvSpPr txBox="1">
            <a:spLocks noGrp="1"/>
          </p:cNvSpPr>
          <p:nvPr>
            <p:ph type="body" idx="2"/>
          </p:nvPr>
        </p:nvSpPr>
        <p:spPr>
          <a:xfrm>
            <a:off x="1435395" y="3066690"/>
            <a:ext cx="6273300" cy="762000"/>
          </a:xfrm>
          <a:prstGeom prst="rect">
            <a:avLst/>
          </a:prstGeom>
          <a:noFill/>
          <a:ln>
            <a:noFill/>
          </a:ln>
        </p:spPr>
        <p:txBody>
          <a:bodyPr spcFirstLastPara="1" wrap="square" lIns="45675" tIns="45675" rIns="45675" bIns="45675" anchor="ctr" anchorCtr="0">
            <a:normAutofit/>
          </a:bodyPr>
          <a:lstStyle>
            <a:lvl1pPr marL="457200" marR="0" lvl="0"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354"/>
        <p:cNvGrpSpPr/>
        <p:nvPr/>
      </p:nvGrpSpPr>
      <p:grpSpPr>
        <a:xfrm>
          <a:off x="0" y="0"/>
          <a:ext cx="0" cy="0"/>
          <a:chOff x="0" y="0"/>
          <a:chExt cx="0" cy="0"/>
        </a:xfrm>
      </p:grpSpPr>
      <p:sp>
        <p:nvSpPr>
          <p:cNvPr id="355" name="Google Shape;355;g373e6cec9ab_0_172"/>
          <p:cNvSpPr/>
          <p:nvPr/>
        </p:nvSpPr>
        <p:spPr>
          <a:xfrm>
            <a:off x="0" y="5213843"/>
            <a:ext cx="9144000" cy="5079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panose="020F0502020204030204"/>
              <a:buNone/>
            </a:pPr>
            <a:endParaRPr sz="13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356" name="Google Shape;356;g373e6cec9ab_0_172" descr="Google Shape;76;p17"/>
          <p:cNvPicPr preferRelativeResize="0"/>
          <p:nvPr/>
        </p:nvPicPr>
        <p:blipFill rotWithShape="1">
          <a:blip r:embed="rId2"/>
          <a:srcRect/>
          <a:stretch>
            <a:fillRect/>
          </a:stretch>
        </p:blipFill>
        <p:spPr>
          <a:xfrm>
            <a:off x="206005" y="5288964"/>
            <a:ext cx="1460472" cy="245359"/>
          </a:xfrm>
          <a:prstGeom prst="rect">
            <a:avLst/>
          </a:prstGeom>
          <a:noFill/>
          <a:ln>
            <a:noFill/>
          </a:ln>
        </p:spPr>
      </p:pic>
      <p:sp>
        <p:nvSpPr>
          <p:cNvPr id="357" name="Google Shape;357;g373e6cec9ab_0_172"/>
          <p:cNvSpPr txBox="1">
            <a:spLocks noGrp="1"/>
          </p:cNvSpPr>
          <p:nvPr>
            <p:ph type="title"/>
          </p:nvPr>
        </p:nvSpPr>
        <p:spPr>
          <a:xfrm>
            <a:off x="628650" y="364987"/>
            <a:ext cx="7886700" cy="8001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rgbClr val="FFFFFF"/>
              </a:buClr>
              <a:buSzPts val="4500"/>
              <a:buFont typeface="Trebuchet MS" panose="020B0603020202020204"/>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358" name="Google Shape;358;g373e6cec9ab_0_172"/>
          <p:cNvSpPr txBox="1">
            <a:spLocks noGrp="1"/>
          </p:cNvSpPr>
          <p:nvPr>
            <p:ph type="body" idx="1"/>
          </p:nvPr>
        </p:nvSpPr>
        <p:spPr>
          <a:xfrm>
            <a:off x="628650" y="1543585"/>
            <a:ext cx="7886700" cy="3504600"/>
          </a:xfrm>
          <a:prstGeom prst="rect">
            <a:avLst/>
          </a:prstGeom>
          <a:noFill/>
          <a:ln>
            <a:noFill/>
          </a:ln>
        </p:spPr>
        <p:txBody>
          <a:bodyPr spcFirstLastPara="1" wrap="square" lIns="45675" tIns="45675" rIns="45675" bIns="45675" anchor="t" anchorCtr="0">
            <a:normAutofit/>
          </a:bodyPr>
          <a:lstStyle>
            <a:lvl1pPr marL="457200" marR="0" lvl="0" indent="-400050" algn="l">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914400" marR="0" lvl="1" indent="-400050" algn="l">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1371600" marR="0" lvl="2" indent="-400050" algn="l">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1828800" marR="0" lvl="3" indent="-400050" algn="l">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2286000" marR="0" lvl="4" indent="-400050" algn="l">
              <a:lnSpc>
                <a:spcPct val="90000"/>
              </a:lnSpc>
              <a:spcBef>
                <a:spcPts val="700"/>
              </a:spcBef>
              <a:spcAft>
                <a:spcPts val="0"/>
              </a:spcAft>
              <a:buClr>
                <a:srgbClr val="FFFFFF"/>
              </a:buClr>
              <a:buSzPts val="2700"/>
              <a:buFont typeface="Arial" panose="020B0604020202020204"/>
              <a:buChar char="○"/>
              <a:defRPr sz="27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59" name="Google Shape;359;g373e6cec9ab_0_172"/>
          <p:cNvSpPr txBox="1">
            <a:spLocks noGrp="1"/>
          </p:cNvSpPr>
          <p:nvPr>
            <p:ph type="sldNum" idx="12"/>
          </p:nvPr>
        </p:nvSpPr>
        <p:spPr>
          <a:xfrm>
            <a:off x="8770009" y="5370087"/>
            <a:ext cx="168000" cy="2307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Trebuchet MS" panose="020B0603020202020204"/>
              <a:buNone/>
              <a:defRPr sz="9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sz="1200">
              <a:solidFill>
                <a:schemeClr val="lt1"/>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360"/>
        <p:cNvGrpSpPr/>
        <p:nvPr/>
      </p:nvGrpSpPr>
      <p:grpSpPr>
        <a:xfrm>
          <a:off x="0" y="0"/>
          <a:ext cx="0" cy="0"/>
          <a:chOff x="0" y="0"/>
          <a:chExt cx="0" cy="0"/>
        </a:xfrm>
      </p:grpSpPr>
      <p:sp>
        <p:nvSpPr>
          <p:cNvPr id="361" name="Google Shape;361;g373e6cec9ab_0_178"/>
          <p:cNvSpPr/>
          <p:nvPr/>
        </p:nvSpPr>
        <p:spPr>
          <a:xfrm>
            <a:off x="0" y="5213843"/>
            <a:ext cx="9144000" cy="5079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800"/>
              <a:buFont typeface="Calibri" panose="020F050202020403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pic>
        <p:nvPicPr>
          <p:cNvPr id="362" name="Google Shape;362;g373e6cec9ab_0_178" descr="Google Shape;11;p1"/>
          <p:cNvPicPr preferRelativeResize="0"/>
          <p:nvPr/>
        </p:nvPicPr>
        <p:blipFill rotWithShape="1">
          <a:blip r:embed="rId2"/>
          <a:srcRect/>
          <a:stretch>
            <a:fillRect/>
          </a:stretch>
        </p:blipFill>
        <p:spPr>
          <a:xfrm>
            <a:off x="205740" y="5303519"/>
            <a:ext cx="1275785" cy="216028"/>
          </a:xfrm>
          <a:prstGeom prst="rect">
            <a:avLst/>
          </a:prstGeom>
          <a:noFill/>
          <a:ln>
            <a:noFill/>
          </a:ln>
        </p:spPr>
      </p:pic>
      <p:sp>
        <p:nvSpPr>
          <p:cNvPr id="363" name="Google Shape;363;g373e6cec9ab_0_178"/>
          <p:cNvSpPr txBox="1">
            <a:spLocks noGrp="1"/>
          </p:cNvSpPr>
          <p:nvPr>
            <p:ph type="title"/>
          </p:nvPr>
        </p:nvSpPr>
        <p:spPr>
          <a:xfrm>
            <a:off x="311700" y="494472"/>
            <a:ext cx="8520600" cy="636300"/>
          </a:xfrm>
          <a:prstGeom prst="rect">
            <a:avLst/>
          </a:prstGeom>
          <a:noFill/>
          <a:ln>
            <a:noFill/>
          </a:ln>
        </p:spPr>
        <p:txBody>
          <a:bodyPr spcFirstLastPara="1" wrap="square" lIns="45675" tIns="45675" rIns="45675" bIns="45675" anchor="ctr" anchorCtr="0">
            <a:normAutofit/>
          </a:bodyPr>
          <a:lstStyle>
            <a:lvl1pPr lvl="0" algn="ctr">
              <a:lnSpc>
                <a:spcPct val="90000"/>
              </a:lnSpc>
              <a:spcBef>
                <a:spcPts val="0"/>
              </a:spcBef>
              <a:spcAft>
                <a:spcPts val="0"/>
              </a:spcAft>
              <a:buClr>
                <a:schemeClr val="accent1"/>
              </a:buClr>
              <a:buSzPts val="1800"/>
              <a:buNone/>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364" name="Google Shape;364;g373e6cec9ab_0_178"/>
          <p:cNvSpPr txBox="1">
            <a:spLocks noGrp="1"/>
          </p:cNvSpPr>
          <p:nvPr>
            <p:ph type="body" idx="1"/>
          </p:nvPr>
        </p:nvSpPr>
        <p:spPr>
          <a:xfrm>
            <a:off x="311700" y="1280528"/>
            <a:ext cx="8520600" cy="3795900"/>
          </a:xfrm>
          <a:prstGeom prst="rect">
            <a:avLst/>
          </a:prstGeom>
          <a:noFill/>
          <a:ln>
            <a:noFill/>
          </a:ln>
        </p:spPr>
        <p:txBody>
          <a:bodyPr spcFirstLastPara="1" wrap="square" lIns="121875" tIns="121875" rIns="121875" bIns="121875" anchor="ctr" anchorCtr="0">
            <a:normAutofit/>
          </a:bodyPr>
          <a:lstStyle>
            <a:lvl1pPr marL="457200" marR="0" lvl="0"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914400" marR="0" lvl="1"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1371600" marR="0" lvl="2"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828800" marR="0" lvl="3"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2286000" marR="0" lvl="4" indent="-349250" algn="l">
              <a:lnSpc>
                <a:spcPct val="100000"/>
              </a:lnSpc>
              <a:spcBef>
                <a:spcPts val="0"/>
              </a:spcBef>
              <a:spcAft>
                <a:spcPts val="0"/>
              </a:spcAft>
              <a:buClr>
                <a:srgbClr val="000000"/>
              </a:buClr>
              <a:buSzPts val="1900"/>
              <a:buFont typeface="Arial" panose="020B0604020202020204"/>
              <a:buChar char="○"/>
              <a:defRPr sz="19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743200" marR="0" lvl="5"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3200400" marR="0" lvl="6"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657600" marR="0" lvl="7"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4114800" marR="0" lvl="8" indent="-342900" algn="l">
              <a:lnSpc>
                <a:spcPct val="100000"/>
              </a:lnSpc>
              <a:spcBef>
                <a:spcPts val="0"/>
              </a:spcBef>
              <a:spcAft>
                <a:spcPts val="0"/>
              </a:spcAft>
              <a:buClr>
                <a:srgbClr val="000000"/>
              </a:buClr>
              <a:buSzPts val="1800"/>
              <a:buFont typeface="Arial" panose="020B0604020202020204"/>
              <a:buChar char="■"/>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365" name="Google Shape;365;g373e6cec9ab_0_178"/>
          <p:cNvSpPr txBox="1">
            <a:spLocks noGrp="1"/>
          </p:cNvSpPr>
          <p:nvPr>
            <p:ph type="sldNum" idx="12"/>
          </p:nvPr>
        </p:nvSpPr>
        <p:spPr>
          <a:xfrm>
            <a:off x="8823276" y="5287809"/>
            <a:ext cx="198000" cy="276900"/>
          </a:xfrm>
          <a:prstGeom prst="rect">
            <a:avLst/>
          </a:prstGeom>
          <a:noFill/>
          <a:ln>
            <a:noFill/>
          </a:ln>
        </p:spPr>
        <p:txBody>
          <a:bodyPr spcFirstLastPara="1" wrap="square" lIns="45675" tIns="45675" rIns="45675" bIns="45675" anchor="ctr" anchorCtr="0">
            <a:spAutoFit/>
          </a:bodyPr>
          <a:lstStyle>
            <a:lvl1pPr marL="0" marR="0" lvl="0"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FFFFFF"/>
              </a:buClr>
              <a:buSzPts val="1200"/>
              <a:buFont typeface="Trebuchet MS" panose="020B0603020202020204"/>
              <a:buNone/>
              <a:defRPr sz="1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42"/>
        <p:cNvGrpSpPr/>
        <p:nvPr/>
      </p:nvGrpSpPr>
      <p:grpSpPr>
        <a:xfrm>
          <a:off x="0" y="0"/>
          <a:ext cx="0" cy="0"/>
          <a:chOff x="0" y="0"/>
          <a:chExt cx="0" cy="0"/>
        </a:xfrm>
      </p:grpSpPr>
      <p:sp>
        <p:nvSpPr>
          <p:cNvPr id="43" name="Google Shape;43;g28377f75a64_1_75"/>
          <p:cNvSpPr txBox="1">
            <a:spLocks noGrp="1"/>
          </p:cNvSpPr>
          <p:nvPr>
            <p:ph type="body" idx="1"/>
          </p:nvPr>
        </p:nvSpPr>
        <p:spPr>
          <a:xfrm>
            <a:off x="232304" y="1428750"/>
            <a:ext cx="8679300" cy="3616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panose="020B0604020202020204"/>
              <a:buNone/>
              <a:defRPr sz="34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228600" algn="l" rtl="0">
              <a:lnSpc>
                <a:spcPct val="100000"/>
              </a:lnSpc>
              <a:spcBef>
                <a:spcPts val="3900"/>
              </a:spcBef>
              <a:spcAft>
                <a:spcPts val="0"/>
              </a:spcAft>
              <a:buClr>
                <a:srgbClr val="000000"/>
              </a:buClr>
              <a:buSzPts val="1000"/>
              <a:buFont typeface="Arial" panose="020B0604020202020204"/>
              <a:buNone/>
              <a:defRPr sz="3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228600" algn="l" rtl="0">
              <a:lnSpc>
                <a:spcPct val="100000"/>
              </a:lnSpc>
              <a:spcBef>
                <a:spcPts val="3900"/>
              </a:spcBef>
              <a:spcAft>
                <a:spcPts val="0"/>
              </a:spcAft>
              <a:buClr>
                <a:srgbClr val="000000"/>
              </a:buClr>
              <a:buSzPts val="1000"/>
              <a:buFont typeface="Arial" panose="020B0604020202020204"/>
              <a:buNone/>
              <a:defRPr sz="25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5pPr>
            <a:lvl6pPr marL="2743200" marR="0" lvl="5"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6pPr>
            <a:lvl7pPr marL="3200400" marR="0" lvl="6"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7pPr>
            <a:lvl8pPr marL="3657600" marR="0" lvl="7"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8pPr>
            <a:lvl9pPr marL="4114800" marR="0" lvl="8" indent="-228600" algn="l" rtl="0">
              <a:lnSpc>
                <a:spcPct val="100000"/>
              </a:lnSpc>
              <a:spcBef>
                <a:spcPts val="3900"/>
              </a:spcBef>
              <a:spcAft>
                <a:spcPts val="0"/>
              </a:spcAft>
              <a:buClr>
                <a:srgbClr val="000000"/>
              </a:buClr>
              <a:buSzPts val="1000"/>
              <a:buFont typeface="Arial" panose="020B0604020202020204"/>
              <a:buNone/>
              <a:defRPr sz="2800" b="0" i="0" u="none" strike="noStrike" cap="none">
                <a:solidFill>
                  <a:srgbClr val="5C6670"/>
                </a:solidFill>
                <a:latin typeface="Trebuchet MS" panose="020B0603020202020204"/>
                <a:ea typeface="Trebuchet MS" panose="020B0603020202020204"/>
                <a:cs typeface="Trebuchet MS" panose="020B0603020202020204"/>
                <a:sym typeface="Trebuchet MS" panose="020B0603020202020204"/>
              </a:defRPr>
            </a:lvl9pPr>
          </a:lstStyle>
          <a:p>
            <a:endParaRPr/>
          </a:p>
        </p:txBody>
      </p:sp>
      <p:sp>
        <p:nvSpPr>
          <p:cNvPr id="44" name="Google Shape;44;g28377f75a64_1_75"/>
          <p:cNvSpPr txBox="1">
            <a:spLocks noGrp="1"/>
          </p:cNvSpPr>
          <p:nvPr>
            <p:ph type="sldNum" idx="12"/>
          </p:nvPr>
        </p:nvSpPr>
        <p:spPr>
          <a:xfrm>
            <a:off x="7384771" y="5354280"/>
            <a:ext cx="1509000" cy="3042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
        <p:nvSpPr>
          <p:cNvPr id="45" name="Google Shape;45;g28377f75a64_1_75"/>
          <p:cNvSpPr txBox="1">
            <a:spLocks noGrp="1"/>
          </p:cNvSpPr>
          <p:nvPr>
            <p:ph type="title"/>
          </p:nvPr>
        </p:nvSpPr>
        <p:spPr>
          <a:xfrm>
            <a:off x="232304" y="365932"/>
            <a:ext cx="8679300" cy="6807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6200" b="0" i="0" u="none" strike="noStrike" cap="none">
                <a:solidFill>
                  <a:srgbClr val="001254"/>
                </a:solidFill>
                <a:latin typeface="Arial" panose="020B0604020202020204"/>
                <a:ea typeface="Arial" panose="020B0604020202020204"/>
                <a:cs typeface="Arial" panose="020B0604020202020204"/>
                <a:sym typeface="Arial" panose="020B0604020202020204"/>
              </a:defRPr>
            </a:lvl1pPr>
            <a:lvl2pPr marR="0" lvl="1"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ctr">
              <a:lnSpc>
                <a:spcPct val="100000"/>
              </a:lnSpc>
              <a:spcBef>
                <a:spcPts val="0"/>
              </a:spcBef>
              <a:spcAft>
                <a:spcPts val="0"/>
              </a:spcAft>
              <a:buClr>
                <a:srgbClr val="000000"/>
              </a:buClr>
              <a:buSzPts val="14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26"/>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image" Target="../media/image4.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image" Target="../media/image4.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19" Type="http://schemas.openxmlformats.org/officeDocument/2006/relationships/theme" Target="../theme/theme5.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
        <p:cNvGrpSpPr/>
        <p:nvPr/>
      </p:nvGrpSpPr>
      <p:grpSpPr>
        <a:xfrm>
          <a:off x="0" y="0"/>
          <a:ext cx="0" cy="0"/>
          <a:chOff x="0" y="0"/>
          <a:chExt cx="0" cy="0"/>
        </a:xfrm>
      </p:grpSpPr>
      <p:sp>
        <p:nvSpPr>
          <p:cNvPr id="7" name="Google Shape;7;p16"/>
          <p:cNvSpPr txBox="1">
            <a:spLocks noGrp="1"/>
          </p:cNvSpPr>
          <p:nvPr>
            <p:ph type="title"/>
          </p:nvPr>
        </p:nvSpPr>
        <p:spPr>
          <a:xfrm>
            <a:off x="68974" y="1764177"/>
            <a:ext cx="9006000" cy="1104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4800"/>
              <a:buFont typeface="Trebuchet MS" panose="020B0603020202020204"/>
              <a:buNone/>
              <a:defRPr sz="48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Google Shape;8;p16"/>
          <p:cNvSpPr txBox="1">
            <a:spLocks noGrp="1"/>
          </p:cNvSpPr>
          <p:nvPr>
            <p:ph type="dt" idx="10"/>
          </p:nvPr>
        </p:nvSpPr>
        <p:spPr>
          <a:xfrm>
            <a:off x="3543300" y="4089613"/>
            <a:ext cx="2057400" cy="304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5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lt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9" name="Google Shape;9;p16"/>
          <p:cNvSpPr/>
          <p:nvPr/>
        </p:nvSpPr>
        <p:spPr>
          <a:xfrm>
            <a:off x="0" y="5213843"/>
            <a:ext cx="9144000" cy="507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0" name="Google Shape;10;p16"/>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1" name="Google Shape;11;p16" descr="Colorado Department of Health Care Policy and Financing"/>
          <p:cNvPicPr preferRelativeResize="0"/>
          <p:nvPr/>
        </p:nvPicPr>
        <p:blipFill rotWithShape="1">
          <a:blip r:embed="rId14"/>
          <a:srcRect/>
          <a:stretch>
            <a:fillRect/>
          </a:stretch>
        </p:blipFill>
        <p:spPr>
          <a:xfrm>
            <a:off x="206005" y="5288965"/>
            <a:ext cx="1947297" cy="32714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sp>
        <p:nvSpPr>
          <p:cNvPr id="61" name="Google Shape;61;g32117f6e667_0_124"/>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62" name="Google Shape;62;g32117f6e667_0_124"/>
          <p:cNvSpPr txBox="1">
            <a:spLocks noGrp="1"/>
          </p:cNvSpPr>
          <p:nvPr>
            <p:ph type="dt" idx="10"/>
          </p:nvPr>
        </p:nvSpPr>
        <p:spPr>
          <a:xfrm>
            <a:off x="3543300" y="4089613"/>
            <a:ext cx="2057400" cy="304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63" name="Google Shape;63;g32117f6e667_0_124"/>
          <p:cNvSpPr/>
          <p:nvPr/>
        </p:nvSpPr>
        <p:spPr>
          <a:xfrm>
            <a:off x="0" y="5213843"/>
            <a:ext cx="9144000" cy="5079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64" name="Google Shape;64;g32117f6e667_0_124"/>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65" name="Google Shape;65;g32117f6e667_0_124" descr="Colorado Department of Health Care Policy &amp; Financing"/>
          <p:cNvPicPr preferRelativeResize="0"/>
          <p:nvPr/>
        </p:nvPicPr>
        <p:blipFill rotWithShape="1">
          <a:blip r:embed="rId20"/>
          <a:srcRect/>
          <a:stretch>
            <a:fillRect/>
          </a:stretch>
        </p:blipFill>
        <p:spPr>
          <a:xfrm>
            <a:off x="205740" y="5303520"/>
            <a:ext cx="1275783" cy="2160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g35bf4e1ea44_1_84"/>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0"/>
              </a:spcBef>
              <a:spcAft>
                <a:spcPts val="0"/>
              </a:spcAft>
              <a:buClr>
                <a:schemeClr val="dk2"/>
              </a:buClr>
              <a:buSzPts val="4700"/>
              <a:buFont typeface="Trebuchet MS" panose="020B0603020202020204"/>
              <a:buNone/>
              <a:defRPr sz="4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146" name="Google Shape;146;g35bf4e1ea44_1_84"/>
          <p:cNvSpPr txBox="1">
            <a:spLocks noGrp="1"/>
          </p:cNvSpPr>
          <p:nvPr>
            <p:ph type="dt" idx="10"/>
          </p:nvPr>
        </p:nvSpPr>
        <p:spPr>
          <a:xfrm>
            <a:off x="3543300" y="4089613"/>
            <a:ext cx="2057400" cy="304200"/>
          </a:xfrm>
          <a:prstGeom prst="rect">
            <a:avLst/>
          </a:prstGeom>
          <a:noFill/>
          <a:ln>
            <a:noFill/>
          </a:ln>
        </p:spPr>
        <p:txBody>
          <a:bodyPr spcFirstLastPara="1" wrap="square" lIns="71100" tIns="35550" rIns="71100" bIns="35550" anchor="ctr" anchorCtr="0">
            <a:noAutofit/>
          </a:bodyPr>
          <a:lstStyle>
            <a:lvl1pPr marR="0" lvl="0" algn="ctr" rtl="0">
              <a:lnSpc>
                <a:spcPct val="100000"/>
              </a:lnSpc>
              <a:spcBef>
                <a:spcPts val="0"/>
              </a:spcBef>
              <a:spcAft>
                <a:spcPts val="0"/>
              </a:spcAft>
              <a:buClr>
                <a:srgbClr val="000000"/>
              </a:buClr>
              <a:buSzPts val="11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147" name="Google Shape;147;g35bf4e1ea44_1_84"/>
          <p:cNvSpPr/>
          <p:nvPr/>
        </p:nvSpPr>
        <p:spPr>
          <a:xfrm>
            <a:off x="0" y="5213843"/>
            <a:ext cx="9144000" cy="507900"/>
          </a:xfrm>
          <a:prstGeom prst="rect">
            <a:avLst/>
          </a:prstGeom>
          <a:solidFill>
            <a:schemeClr val="dk2"/>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endParaRPr sz="14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148" name="Google Shape;148;g35bf4e1ea44_1_8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149" name="Google Shape;149;g35bf4e1ea44_1_84" descr="Colorado Department of Health Care Policy &amp; Financing"/>
          <p:cNvPicPr preferRelativeResize="0"/>
          <p:nvPr/>
        </p:nvPicPr>
        <p:blipFill rotWithShape="1">
          <a:blip r:embed="rId14"/>
          <a:srcRect/>
          <a:stretch>
            <a:fillRect/>
          </a:stretch>
        </p:blipFill>
        <p:spPr>
          <a:xfrm>
            <a:off x="205740" y="5303520"/>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g32117f6e667_0_528"/>
          <p:cNvSpPr txBox="1">
            <a:spLocks noGrp="1"/>
          </p:cNvSpPr>
          <p:nvPr>
            <p:ph type="title"/>
          </p:nvPr>
        </p:nvSpPr>
        <p:spPr>
          <a:xfrm>
            <a:off x="137948" y="1828271"/>
            <a:ext cx="8868300" cy="1104900"/>
          </a:xfrm>
          <a:prstGeom prst="rect">
            <a:avLst/>
          </a:prstGeom>
          <a:noFill/>
          <a:ln>
            <a:noFill/>
          </a:ln>
        </p:spPr>
        <p:txBody>
          <a:bodyPr spcFirstLastPara="1" wrap="square" lIns="71100" tIns="35550" rIns="71100" bIns="35550" anchor="ctr" anchorCtr="0">
            <a:noAutofit/>
          </a:bodyPr>
          <a:lstStyle>
            <a:lvl1pPr marR="0" lvl="0" algn="ctr" rtl="0">
              <a:lnSpc>
                <a:spcPct val="90000"/>
              </a:lnSpc>
              <a:spcBef>
                <a:spcPts val="0"/>
              </a:spcBef>
              <a:spcAft>
                <a:spcPts val="0"/>
              </a:spcAft>
              <a:buClr>
                <a:schemeClr val="dk2"/>
              </a:buClr>
              <a:buSzPts val="4700"/>
              <a:buFont typeface="Trebuchet MS" panose="020B0603020202020204"/>
              <a:buNone/>
              <a:defRPr sz="4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100"/>
              <a:buFont typeface="Arial" panose="020B0604020202020204"/>
              <a:buNone/>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00" name="Google Shape;200;g32117f6e667_0_528"/>
          <p:cNvSpPr txBox="1">
            <a:spLocks noGrp="1"/>
          </p:cNvSpPr>
          <p:nvPr>
            <p:ph type="dt" idx="10"/>
          </p:nvPr>
        </p:nvSpPr>
        <p:spPr>
          <a:xfrm>
            <a:off x="3543300" y="4089613"/>
            <a:ext cx="2057400" cy="304200"/>
          </a:xfrm>
          <a:prstGeom prst="rect">
            <a:avLst/>
          </a:prstGeom>
          <a:noFill/>
          <a:ln>
            <a:noFill/>
          </a:ln>
        </p:spPr>
        <p:txBody>
          <a:bodyPr spcFirstLastPara="1" wrap="square" lIns="71100" tIns="35550" rIns="71100" bIns="35550" anchor="ctr" anchorCtr="0">
            <a:noAutofit/>
          </a:bodyPr>
          <a:lstStyle>
            <a:lvl1pPr marR="0" lvl="0" algn="ctr" rtl="0">
              <a:lnSpc>
                <a:spcPct val="100000"/>
              </a:lnSpc>
              <a:spcBef>
                <a:spcPts val="0"/>
              </a:spcBef>
              <a:spcAft>
                <a:spcPts val="0"/>
              </a:spcAft>
              <a:buClr>
                <a:srgbClr val="000000"/>
              </a:buClr>
              <a:buSzPts val="1100"/>
              <a:buFont typeface="Arial" panose="020B0604020202020204"/>
              <a:buNone/>
              <a:defRPr sz="1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100"/>
              <a:buFont typeface="Arial" panose="020B0604020202020204"/>
              <a:buNone/>
              <a:defRPr sz="1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01" name="Google Shape;201;g32117f6e667_0_528"/>
          <p:cNvSpPr/>
          <p:nvPr/>
        </p:nvSpPr>
        <p:spPr>
          <a:xfrm>
            <a:off x="0" y="5213843"/>
            <a:ext cx="9144000" cy="507900"/>
          </a:xfrm>
          <a:prstGeom prst="rect">
            <a:avLst/>
          </a:prstGeom>
          <a:solidFill>
            <a:schemeClr val="dk2"/>
          </a:solidFill>
          <a:ln>
            <a:noFill/>
          </a:ln>
        </p:spPr>
        <p:txBody>
          <a:bodyPr spcFirstLastPara="1" wrap="square" lIns="71100" tIns="35550" rIns="71100" bIns="3555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endParaRPr sz="14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02" name="Google Shape;202;g32117f6e667_0_52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lvl1pPr marL="0" marR="0" lvl="0"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rtl="0">
              <a:lnSpc>
                <a:spcPct val="100000"/>
              </a:lnSpc>
              <a:spcBef>
                <a:spcPts val="0"/>
              </a:spcBef>
              <a:spcAft>
                <a:spcPts val="0"/>
              </a:spcAft>
              <a:buClr>
                <a:srgbClr val="000000"/>
              </a:buClr>
              <a:buSzPts val="900"/>
              <a:buFont typeface="Arial" panose="020B0604020202020204"/>
              <a:buNone/>
              <a:defRPr sz="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03" name="Google Shape;203;g32117f6e667_0_528" descr="Colorado Department of Health Care Policy &amp; Financing"/>
          <p:cNvPicPr preferRelativeResize="0"/>
          <p:nvPr/>
        </p:nvPicPr>
        <p:blipFill rotWithShape="1">
          <a:blip r:embed="rId20"/>
          <a:srcRect/>
          <a:stretch>
            <a:fillRect/>
          </a:stretch>
        </p:blipFill>
        <p:spPr>
          <a:xfrm>
            <a:off x="205740" y="5303520"/>
            <a:ext cx="1701044" cy="2880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2"/>
        <p:cNvGrpSpPr/>
        <p:nvPr/>
      </p:nvGrpSpPr>
      <p:grpSpPr>
        <a:xfrm>
          <a:off x="0" y="0"/>
          <a:ext cx="0" cy="0"/>
          <a:chOff x="0" y="0"/>
          <a:chExt cx="0" cy="0"/>
        </a:xfrm>
      </p:grpSpPr>
      <p:sp>
        <p:nvSpPr>
          <p:cNvPr id="283" name="Google Shape;283;g373e6cec9ab_0_100"/>
          <p:cNvSpPr txBox="1">
            <a:spLocks noGrp="1"/>
          </p:cNvSpPr>
          <p:nvPr>
            <p:ph type="title"/>
          </p:nvPr>
        </p:nvSpPr>
        <p:spPr>
          <a:xfrm>
            <a:off x="137948" y="1828271"/>
            <a:ext cx="8868300" cy="1104600"/>
          </a:xfrm>
          <a:prstGeom prst="rect">
            <a:avLst/>
          </a:prstGeom>
          <a:noFill/>
          <a:ln>
            <a:noFill/>
          </a:ln>
        </p:spPr>
        <p:txBody>
          <a:bodyPr spcFirstLastPara="1" wrap="square" lIns="91425" tIns="45700" rIns="91425" bIns="45700" anchor="ctr" anchorCtr="0">
            <a:noAutofit/>
          </a:bodyPr>
          <a:lstStyle>
            <a:lvl1pPr marR="0" lvl="0" algn="ctr">
              <a:lnSpc>
                <a:spcPct val="90000"/>
              </a:lnSpc>
              <a:spcBef>
                <a:spcPts val="0"/>
              </a:spcBef>
              <a:spcAft>
                <a:spcPts val="0"/>
              </a:spcAft>
              <a:buClr>
                <a:schemeClr val="dk2"/>
              </a:buClr>
              <a:buSzPts val="6000"/>
              <a:buFont typeface="Trebuchet MS" panose="020B0603020202020204"/>
              <a:buNone/>
              <a:defRPr sz="60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endParaRPr/>
          </a:p>
        </p:txBody>
      </p:sp>
      <p:sp>
        <p:nvSpPr>
          <p:cNvPr id="284" name="Google Shape;284;g373e6cec9ab_0_100"/>
          <p:cNvSpPr txBox="1">
            <a:spLocks noGrp="1"/>
          </p:cNvSpPr>
          <p:nvPr>
            <p:ph type="dt" idx="10"/>
          </p:nvPr>
        </p:nvSpPr>
        <p:spPr>
          <a:xfrm>
            <a:off x="3543300" y="4089613"/>
            <a:ext cx="2057400" cy="3042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panose="020B0604020202020204"/>
              <a:buNone/>
              <a:defRPr sz="20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R="0" lvl="1"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a:endParaRPr/>
          </a:p>
        </p:txBody>
      </p:sp>
      <p:sp>
        <p:nvSpPr>
          <p:cNvPr id="285" name="Google Shape;285;g373e6cec9ab_0_100"/>
          <p:cNvSpPr/>
          <p:nvPr/>
        </p:nvSpPr>
        <p:spPr>
          <a:xfrm>
            <a:off x="0" y="5213843"/>
            <a:ext cx="9144000" cy="5079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86" name="Google Shape;286;g373e6cec9ab_0_100"/>
          <p:cNvSpPr txBox="1">
            <a:spLocks noGrp="1"/>
          </p:cNvSpPr>
          <p:nvPr>
            <p:ph type="sldNum" idx="12"/>
          </p:nvPr>
        </p:nvSpPr>
        <p:spPr>
          <a:xfrm>
            <a:off x="6880595" y="5311405"/>
            <a:ext cx="2057400" cy="304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1pPr>
            <a:lvl2pPr marL="0" marR="0" lvl="1"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2pPr>
            <a:lvl3pPr marL="0" marR="0" lvl="2"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3pPr>
            <a:lvl4pPr marL="0" marR="0" lvl="3"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4pPr>
            <a:lvl5pPr marL="0" marR="0" lvl="4"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5pPr>
            <a:lvl6pPr marL="0" marR="0" lvl="5"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6pPr>
            <a:lvl7pPr marL="0" marR="0" lvl="6"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7pPr>
            <a:lvl8pPr marL="0" marR="0" lvl="7"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8pPr>
            <a:lvl9pPr marL="0" marR="0" lvl="8" indent="0" algn="r">
              <a:lnSpc>
                <a:spcPct val="100000"/>
              </a:lnSpc>
              <a:spcBef>
                <a:spcPts val="0"/>
              </a:spcBef>
              <a:spcAft>
                <a:spcPts val="0"/>
              </a:spcAft>
              <a:buClr>
                <a:srgbClr val="000000"/>
              </a:buClr>
              <a:buSzPts val="1200"/>
              <a:buFont typeface="Arial" panose="020B0604020202020204"/>
              <a:buNone/>
              <a:defRPr sz="12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defRPr>
            </a:lvl9pPr>
          </a:lstStyle>
          <a:p>
            <a:pPr marL="0" lvl="0" indent="0" algn="r" rtl="0">
              <a:spcBef>
                <a:spcPts val="0"/>
              </a:spcBef>
              <a:spcAft>
                <a:spcPts val="0"/>
              </a:spcAft>
              <a:buNone/>
            </a:pPr>
            <a:fld id="{00000000-1234-1234-1234-123412341234}" type="slidenum">
              <a:rPr lang="en-US"/>
              <a:t>‹#›</a:t>
            </a:fld>
            <a:endParaRPr lang="en-US"/>
          </a:p>
        </p:txBody>
      </p:sp>
      <p:pic>
        <p:nvPicPr>
          <p:cNvPr id="287" name="Google Shape;287;g373e6cec9ab_0_100" descr="Colorado Department of Health Care Policy &amp; Financing"/>
          <p:cNvPicPr preferRelativeResize="0"/>
          <p:nvPr/>
        </p:nvPicPr>
        <p:blipFill rotWithShape="1">
          <a:blip r:embed="rId20"/>
          <a:srcRect/>
          <a:stretch>
            <a:fillRect/>
          </a:stretch>
        </p:blipFill>
        <p:spPr>
          <a:xfrm>
            <a:off x="205740" y="5303520"/>
            <a:ext cx="1275783" cy="21602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18.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3" Type="http://schemas.openxmlformats.org/officeDocument/2006/relationships/hyperlink" Target="mailto:HCPF_housing_supports@state.co.us" TargetMode="External"/><Relationship Id="rId2" Type="http://schemas.openxmlformats.org/officeDocument/2006/relationships/notesSlide" Target="../notesSlides/notesSlide24.xml"/><Relationship Id="rId1" Type="http://schemas.openxmlformats.org/officeDocument/2006/relationships/slideLayout" Target="../slideLayouts/slideLayout31.xml"/><Relationship Id="rId4" Type="http://schemas.openxmlformats.org/officeDocument/2006/relationships/comments" Target="../comments/commen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32.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38.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41.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43.xml"/><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notesSlide" Target="../notesSlides/notesSlide47.xml"/><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hyperlink" Target="mailto:hcpf_hrsn@state.co.us" TargetMode="External"/><Relationship Id="rId2" Type="http://schemas.openxmlformats.org/officeDocument/2006/relationships/notesSlide" Target="../notesSlides/notesSlide48.xml"/><Relationship Id="rId1" Type="http://schemas.openxmlformats.org/officeDocument/2006/relationships/slideLayout" Target="../slideLayouts/slideLayout43.xml"/><Relationship Id="rId5" Type="http://schemas.openxmlformats.org/officeDocument/2006/relationships/comments" Target="../comments/comment12.xml"/><Relationship Id="rId4" Type="http://schemas.openxmlformats.org/officeDocument/2006/relationships/hyperlink" Target="https://lp.constantcontactpages.com/su/lkRAYPu/hrsn"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
          <p:cNvSpPr txBox="1">
            <a:spLocks noGrp="1"/>
          </p:cNvSpPr>
          <p:nvPr>
            <p:ph type="ctrTitle"/>
          </p:nvPr>
        </p:nvSpPr>
        <p:spPr>
          <a:xfrm>
            <a:off x="561250" y="939778"/>
            <a:ext cx="7938600" cy="309372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3700"/>
              <a:buFont typeface="Arial" panose="020B0604020202020204"/>
              <a:buNone/>
            </a:pPr>
            <a:r>
              <a:rPr lang="en-US" sz="3600"/>
              <a:t>Health Related Social Needs- 1115 Waiver</a:t>
            </a:r>
            <a:endParaRPr sz="3600"/>
          </a:p>
          <a:p>
            <a:pPr marL="0" lvl="0" indent="0" algn="ctr" rtl="0">
              <a:lnSpc>
                <a:spcPct val="90000"/>
              </a:lnSpc>
              <a:spcBef>
                <a:spcPts val="0"/>
              </a:spcBef>
              <a:spcAft>
                <a:spcPts val="0"/>
              </a:spcAft>
              <a:buClr>
                <a:schemeClr val="lt1"/>
              </a:buClr>
              <a:buSzPts val="3700"/>
              <a:buFont typeface="Arial" panose="020B0604020202020204"/>
              <a:buNone/>
            </a:pPr>
            <a:r>
              <a:rPr lang="en-US" altLang="en-GB" sz="3200"/>
              <a:t>Necesidades sociales relacionadas con la salud: exenci</a:t>
            </a:r>
            <a:r>
              <a:rPr lang="en-US" altLang="en-US" sz="3200"/>
              <a:t>ó</a:t>
            </a:r>
            <a:r>
              <a:rPr lang="en-US" altLang="en-GB" sz="3200"/>
              <a:t>n 1115</a:t>
            </a:r>
            <a:endParaRPr lang="en-US" altLang="en-GB" sz="3600"/>
          </a:p>
          <a:p>
            <a:pPr marL="0" lvl="0" indent="0" algn="ctr" rtl="0">
              <a:lnSpc>
                <a:spcPct val="90000"/>
              </a:lnSpc>
              <a:spcBef>
                <a:spcPts val="0"/>
              </a:spcBef>
              <a:spcAft>
                <a:spcPts val="0"/>
              </a:spcAft>
              <a:buClr>
                <a:schemeClr val="lt1"/>
              </a:buClr>
              <a:buSzPts val="3700"/>
              <a:buFont typeface="Arial" panose="020B0604020202020204"/>
              <a:buNone/>
            </a:pPr>
            <a:endParaRPr sz="2700" b="0"/>
          </a:p>
          <a:p>
            <a:pPr marL="0" lvl="0" indent="0" algn="ctr" rtl="0">
              <a:lnSpc>
                <a:spcPct val="90000"/>
              </a:lnSpc>
              <a:spcBef>
                <a:spcPts val="0"/>
              </a:spcBef>
              <a:spcAft>
                <a:spcPts val="0"/>
              </a:spcAft>
              <a:buClr>
                <a:schemeClr val="lt1"/>
              </a:buClr>
              <a:buSzPts val="3700"/>
              <a:buFont typeface="Arial" panose="020B0604020202020204"/>
              <a:buNone/>
            </a:pPr>
            <a:r>
              <a:rPr lang="en-US" sz="2700" b="0"/>
              <a:t>Nutrition</a:t>
            </a:r>
            <a:endParaRPr sz="3200" b="0"/>
          </a:p>
          <a:p>
            <a:pPr marL="0" lvl="0" indent="0" algn="ctr" rtl="0">
              <a:lnSpc>
                <a:spcPct val="90000"/>
              </a:lnSpc>
              <a:spcBef>
                <a:spcPts val="0"/>
              </a:spcBef>
              <a:spcAft>
                <a:spcPts val="0"/>
              </a:spcAft>
              <a:buSzPts val="3700"/>
              <a:buNone/>
            </a:pPr>
            <a:r>
              <a:rPr lang="en-US" altLang="en-GB" sz="2700" b="0"/>
              <a:t>Nutrici</a:t>
            </a:r>
            <a:r>
              <a:rPr lang="en-US" altLang="en-US" sz="2700" b="0"/>
              <a:t>ó</a:t>
            </a:r>
            <a:r>
              <a:rPr lang="en-US" altLang="en-GB" sz="2700" b="0"/>
              <a:t>n</a:t>
            </a:r>
          </a:p>
        </p:txBody>
      </p:sp>
      <p:sp>
        <p:nvSpPr>
          <p:cNvPr id="372" name="Google Shape;372;p5"/>
          <p:cNvSpPr txBox="1">
            <a:spLocks noGrp="1"/>
          </p:cNvSpPr>
          <p:nvPr>
            <p:ph type="body" idx="2"/>
          </p:nvPr>
        </p:nvSpPr>
        <p:spPr>
          <a:xfrm>
            <a:off x="561258" y="4322398"/>
            <a:ext cx="7938600" cy="9732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400"/>
              <a:buNone/>
            </a:pPr>
            <a:r>
              <a:rPr lang="en-US" altLang="en-GB" dirty="0" err="1"/>
              <a:t>Fecha</a:t>
            </a:r>
            <a:r>
              <a:rPr lang="en-US" dirty="0"/>
              <a:t>: </a:t>
            </a:r>
          </a:p>
          <a:p>
            <a:pPr marL="0" lvl="0" indent="0" algn="ctr" rtl="0">
              <a:lnSpc>
                <a:spcPct val="90000"/>
              </a:lnSpc>
              <a:spcBef>
                <a:spcPts val="0"/>
              </a:spcBef>
              <a:spcAft>
                <a:spcPts val="0"/>
              </a:spcAft>
              <a:buClr>
                <a:schemeClr val="lt1"/>
              </a:buClr>
              <a:buSzPts val="2400"/>
              <a:buNone/>
            </a:pPr>
            <a:r>
              <a:rPr lang="en-US" dirty="0"/>
              <a:t>xx de </a:t>
            </a:r>
            <a:r>
              <a:rPr lang="en-US" dirty="0" err="1"/>
              <a:t>agosto</a:t>
            </a:r>
            <a:r>
              <a:rPr lang="en-US" dirty="0"/>
              <a:t> de 2025</a:t>
            </a:r>
          </a:p>
          <a:p>
            <a:pPr marL="0" lvl="0" indent="0" algn="l" rtl="0">
              <a:lnSpc>
                <a:spcPct val="90000"/>
              </a:lnSpc>
              <a:spcBef>
                <a:spcPts val="750"/>
              </a:spcBef>
              <a:spcAft>
                <a:spcPts val="0"/>
              </a:spcAft>
              <a:buClr>
                <a:schemeClr val="lt1"/>
              </a:buClr>
              <a:buSzPts val="1800"/>
              <a:buNone/>
            </a:pPr>
            <a:endParaRPr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2117f6e667_0_320"/>
          <p:cNvSpPr txBox="1">
            <a:spLocks noGrp="1"/>
          </p:cNvSpPr>
          <p:nvPr>
            <p:ph type="title"/>
          </p:nvPr>
        </p:nvSpPr>
        <p:spPr>
          <a:xfrm>
            <a:off x="533000" y="407425"/>
            <a:ext cx="3263700" cy="57060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rgbClr val="FFFFFF"/>
              </a:buClr>
              <a:buSzPts val="2700"/>
              <a:buFont typeface="Trebuchet MS" panose="020B0603020202020204"/>
              <a:buNone/>
            </a:pPr>
            <a:r>
              <a:rPr lang="en-US" sz="3600"/>
              <a:t>What We Do</a:t>
            </a:r>
            <a:endParaRPr sz="3600"/>
          </a:p>
        </p:txBody>
      </p:sp>
      <p:sp>
        <p:nvSpPr>
          <p:cNvPr id="463" name="Google Shape;463;g32117f6e667_0_320"/>
          <p:cNvSpPr txBox="1">
            <a:spLocks noGrp="1"/>
          </p:cNvSpPr>
          <p:nvPr>
            <p:ph type="body" idx="1"/>
          </p:nvPr>
        </p:nvSpPr>
        <p:spPr>
          <a:xfrm>
            <a:off x="262150" y="1207521"/>
            <a:ext cx="3909900" cy="3681300"/>
          </a:xfrm>
          <a:prstGeom prst="rect">
            <a:avLst/>
          </a:prstGeom>
          <a:noFill/>
          <a:ln>
            <a:noFill/>
          </a:ln>
        </p:spPr>
        <p:txBody>
          <a:bodyPr spcFirstLastPara="1" wrap="square" lIns="35525" tIns="35525" rIns="35525" bIns="35525" anchor="t" anchorCtr="0">
            <a:normAutofit/>
          </a:bodyPr>
          <a:lstStyle/>
          <a:p>
            <a:pPr marL="0" lvl="0" indent="0" algn="l" rtl="0">
              <a:lnSpc>
                <a:spcPct val="90000"/>
              </a:lnSpc>
              <a:spcBef>
                <a:spcPts val="0"/>
              </a:spcBef>
              <a:spcAft>
                <a:spcPts val="0"/>
              </a:spcAft>
              <a:buSzPts val="1900"/>
              <a:buNone/>
            </a:pPr>
            <a:r>
              <a:rPr lang="en-US" sz="2200"/>
              <a:t>The Department of Health Care Policy and Financing (HCPF) administers Health First Colorado (Colorado’s Medicaid program), Child Health Plan </a:t>
            </a:r>
            <a:r>
              <a:rPr lang="en-US" sz="2200" i="1"/>
              <a:t>Plus </a:t>
            </a:r>
            <a:r>
              <a:rPr lang="en-US" sz="2200"/>
              <a:t>(CHP+) and other health care programs for Coloradans who qualify. </a:t>
            </a:r>
            <a:endParaRPr sz="2200"/>
          </a:p>
        </p:txBody>
      </p:sp>
      <p:sp>
        <p:nvSpPr>
          <p:cNvPr id="464" name="Google Shape;464;g32117f6e667_0_320"/>
          <p:cNvSpPr txBox="1">
            <a:spLocks noGrp="1"/>
          </p:cNvSpPr>
          <p:nvPr>
            <p:ph type="sldNum" idx="12"/>
          </p:nvPr>
        </p:nvSpPr>
        <p:spPr>
          <a:xfrm>
            <a:off x="8790650" y="5370083"/>
            <a:ext cx="123000" cy="1794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700"/>
              <a:buFont typeface="Trebuchet MS" panose="020B0603020202020204"/>
              <a:buNone/>
            </a:pPr>
            <a:fld id="{00000000-1234-1234-1234-123412341234}" type="slidenum">
              <a:rPr lang="en-US" sz="700">
                <a:solidFill>
                  <a:srgbClr val="000000"/>
                </a:solidFill>
              </a:rPr>
              <a:t>10</a:t>
            </a:fld>
            <a:endParaRPr lang="en-US" sz="700">
              <a:solidFill>
                <a:srgbClr val="000000"/>
              </a:solidFill>
            </a:endParaRPr>
          </a:p>
        </p:txBody>
      </p:sp>
      <p:sp>
        <p:nvSpPr>
          <p:cNvPr id="465" name="Google Shape;465;g32117f6e667_0_320"/>
          <p:cNvSpPr txBox="1"/>
          <p:nvPr/>
        </p:nvSpPr>
        <p:spPr>
          <a:xfrm>
            <a:off x="4672225" y="1207525"/>
            <a:ext cx="4329600" cy="3760200"/>
          </a:xfrm>
          <a:prstGeom prst="rect">
            <a:avLst/>
          </a:prstGeom>
          <a:noFill/>
          <a:ln>
            <a:noFill/>
          </a:ln>
        </p:spPr>
        <p:txBody>
          <a:bodyPr spcFirstLastPara="1" wrap="square" lIns="35525" tIns="35525" rIns="35525" bIns="35525" anchor="t" anchorCtr="0">
            <a:noAutofit/>
          </a:bodyPr>
          <a:lstStyle/>
          <a:p>
            <a:pPr marL="0" marR="0" lvl="0" indent="0" algn="l" rtl="0">
              <a:lnSpc>
                <a:spcPct val="90000"/>
              </a:lnSpc>
              <a:spcBef>
                <a:spcPts val="0"/>
              </a:spcBef>
              <a:spcAft>
                <a:spcPts val="0"/>
              </a:spcAft>
              <a:buClr>
                <a:srgbClr val="FFFFFF"/>
              </a:buClr>
              <a:buSzPts val="1800"/>
              <a:buFont typeface="Trebuchet MS" panose="020B0603020202020204"/>
              <a:buNone/>
            </a:pPr>
            <a:r>
              <a:rPr 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El </a:t>
            </a:r>
            <a:r>
              <a:rPr lang="en-US" altLang="en-GB"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Departamento de Pol</a:t>
            </a:r>
            <a:r>
              <a:rPr lang="en-US" alt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í</a:t>
            </a:r>
            <a:r>
              <a:rPr lang="en-US" altLang="en-GB"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tica Sanitaria y Financiaci</a:t>
            </a:r>
            <a:r>
              <a:rPr lang="en-US" alt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ó</a:t>
            </a:r>
            <a:r>
              <a:rPr lang="en-US" altLang="en-GB"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n de Colorado</a:t>
            </a:r>
            <a:r>
              <a:rPr 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200" b="0"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Department of Health Care Policy &amp; Financing - HCPF</a:t>
            </a:r>
            <a:r>
              <a:rPr 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administra Health First Colorado (el programa de Medicaid de Colorado), </a:t>
            </a:r>
            <a:r>
              <a:rPr lang="en-US" sz="2200" b="0" i="1"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Child Health Plan Plus (CHP</a:t>
            </a:r>
            <a:r>
              <a:rPr lang="en-US" sz="22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y otros programas de asistencia sanitaria para los residentes de Colorado que reúnan las condiciones. </a:t>
            </a:r>
            <a:endParaRPr sz="2200" b="0" i="0" u="none" strike="noStrike" cap="none">
              <a:solidFill>
                <a:srgbClr val="000000"/>
              </a:solidFill>
              <a:latin typeface="Trebuchet MS" panose="020B0603020202020204"/>
              <a:ea typeface="Trebuchet MS" panose="020B0603020202020204"/>
              <a:cs typeface="Trebuchet MS" panose="020B0603020202020204"/>
              <a:sym typeface="Trebuchet MS" panose="020B0603020202020204"/>
            </a:endParaRPr>
          </a:p>
        </p:txBody>
      </p:sp>
      <p:sp>
        <p:nvSpPr>
          <p:cNvPr id="466" name="Google Shape;466;g32117f6e667_0_320"/>
          <p:cNvSpPr txBox="1"/>
          <p:nvPr/>
        </p:nvSpPr>
        <p:spPr>
          <a:xfrm>
            <a:off x="4916437" y="410339"/>
            <a:ext cx="3841200" cy="56769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rgbClr val="FFFFFF"/>
              </a:buClr>
              <a:buSzPts val="2700"/>
              <a:buFont typeface="Trebuchet MS" panose="020B0603020202020204"/>
              <a:buNone/>
            </a:pPr>
            <a:r>
              <a:rPr lang="" altLang="en-US" sz="36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Lo que</a:t>
            </a:r>
            <a:r>
              <a:rPr lang="en-US" sz="36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hacemos</a:t>
            </a:r>
            <a:endParaRPr sz="3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g32117f6e667_0_208"/>
          <p:cNvSpPr txBox="1">
            <a:spLocks noGrp="1"/>
          </p:cNvSpPr>
          <p:nvPr>
            <p:ph type="title"/>
          </p:nvPr>
        </p:nvSpPr>
        <p:spPr>
          <a:xfrm>
            <a:off x="731525" y="158475"/>
            <a:ext cx="3184500" cy="10896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4500"/>
              <a:buNone/>
            </a:pPr>
            <a:r>
              <a:rPr lang="en-US" sz="3600"/>
              <a:t>Today’s Agenda</a:t>
            </a:r>
            <a:endParaRPr sz="3600"/>
          </a:p>
        </p:txBody>
      </p:sp>
      <p:sp>
        <p:nvSpPr>
          <p:cNvPr id="473" name="Google Shape;473;g32117f6e667_0_208"/>
          <p:cNvSpPr txBox="1">
            <a:spLocks noGrp="1"/>
          </p:cNvSpPr>
          <p:nvPr>
            <p:ph type="body" idx="1"/>
          </p:nvPr>
        </p:nvSpPr>
        <p:spPr>
          <a:xfrm>
            <a:off x="261950" y="1374725"/>
            <a:ext cx="3917700" cy="3840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a:t>Introduction to 1115 Waivers</a:t>
            </a:r>
            <a:endParaRPr sz="2500"/>
          </a:p>
          <a:p>
            <a:pPr marL="457200" lvl="0" indent="-387350" algn="l" rtl="0">
              <a:lnSpc>
                <a:spcPct val="90000"/>
              </a:lnSpc>
              <a:spcBef>
                <a:spcPts val="0"/>
              </a:spcBef>
              <a:spcAft>
                <a:spcPts val="0"/>
              </a:spcAft>
              <a:buSzPts val="2500"/>
              <a:buChar char="•"/>
            </a:pPr>
            <a:r>
              <a:rPr lang="en-US" sz="2500"/>
              <a:t>Housing and Nutrition</a:t>
            </a:r>
            <a:endParaRPr sz="2500"/>
          </a:p>
          <a:p>
            <a:pPr marL="457200" lvl="0" indent="-387350" algn="l" rtl="0">
              <a:lnSpc>
                <a:spcPct val="90000"/>
              </a:lnSpc>
              <a:spcBef>
                <a:spcPts val="0"/>
              </a:spcBef>
              <a:spcAft>
                <a:spcPts val="0"/>
              </a:spcAft>
              <a:buSzPts val="2500"/>
              <a:buChar char="•"/>
            </a:pPr>
            <a:r>
              <a:rPr lang="en-US" sz="2500"/>
              <a:t>Screening Requirements</a:t>
            </a:r>
            <a:endParaRPr sz="2500"/>
          </a:p>
          <a:p>
            <a:pPr marL="457200" lvl="0" indent="-387350" algn="l" rtl="0">
              <a:lnSpc>
                <a:spcPct val="90000"/>
              </a:lnSpc>
              <a:spcBef>
                <a:spcPts val="0"/>
              </a:spcBef>
              <a:spcAft>
                <a:spcPts val="0"/>
              </a:spcAft>
              <a:buSzPts val="2500"/>
              <a:buChar char="•"/>
            </a:pPr>
            <a:r>
              <a:rPr lang="en-US" sz="2500"/>
              <a:t>Provider Qualifications</a:t>
            </a:r>
            <a:endParaRPr sz="2500"/>
          </a:p>
          <a:p>
            <a:pPr marL="457200" lvl="0" indent="-387350" algn="l" rtl="0">
              <a:lnSpc>
                <a:spcPct val="90000"/>
              </a:lnSpc>
              <a:spcBef>
                <a:spcPts val="0"/>
              </a:spcBef>
              <a:spcAft>
                <a:spcPts val="0"/>
              </a:spcAft>
              <a:buSzPts val="2500"/>
              <a:buChar char="•"/>
            </a:pPr>
            <a:r>
              <a:rPr lang="en-US" sz="2500"/>
              <a:t>Nutrition Counseling and Education</a:t>
            </a:r>
            <a:endParaRPr sz="2500"/>
          </a:p>
          <a:p>
            <a:pPr marL="457200" lvl="0" indent="-387350" algn="l" rtl="0">
              <a:lnSpc>
                <a:spcPct val="90000"/>
              </a:lnSpc>
              <a:spcBef>
                <a:spcPts val="0"/>
              </a:spcBef>
              <a:spcAft>
                <a:spcPts val="0"/>
              </a:spcAft>
              <a:buSzPts val="2500"/>
              <a:buChar char="•"/>
            </a:pPr>
            <a:r>
              <a:rPr lang="en-US" sz="2500"/>
              <a:t>Pantry Stocking &amp; Home-Delivered Meals</a:t>
            </a:r>
            <a:endParaRPr sz="2500"/>
          </a:p>
        </p:txBody>
      </p:sp>
      <p:sp>
        <p:nvSpPr>
          <p:cNvPr id="474" name="Google Shape;474;g32117f6e667_0_208"/>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panose="020B0604020202020204"/>
              <a:buNone/>
            </a:pPr>
            <a:fld id="{00000000-1234-1234-1234-123412341234}" type="slidenum">
              <a:rPr lang="en-US"/>
              <a:t>11</a:t>
            </a:fld>
            <a:endParaRPr lang="en-US"/>
          </a:p>
        </p:txBody>
      </p:sp>
      <p:sp>
        <p:nvSpPr>
          <p:cNvPr id="475" name="Google Shape;475;g32117f6e667_0_208"/>
          <p:cNvSpPr txBox="1">
            <a:spLocks noGrp="1"/>
          </p:cNvSpPr>
          <p:nvPr>
            <p:ph type="title"/>
          </p:nvPr>
        </p:nvSpPr>
        <p:spPr>
          <a:xfrm>
            <a:off x="5019450" y="407425"/>
            <a:ext cx="3495900" cy="80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 sz="3600"/>
              <a:t>Agenda de hoy</a:t>
            </a:r>
          </a:p>
        </p:txBody>
      </p:sp>
      <p:sp>
        <p:nvSpPr>
          <p:cNvPr id="476" name="Google Shape;476;g32117f6e667_0_208"/>
          <p:cNvSpPr txBox="1">
            <a:spLocks noGrp="1"/>
          </p:cNvSpPr>
          <p:nvPr>
            <p:ph type="body" idx="1"/>
          </p:nvPr>
        </p:nvSpPr>
        <p:spPr>
          <a:xfrm>
            <a:off x="4838250" y="1374530"/>
            <a:ext cx="3849900" cy="3701700"/>
          </a:xfrm>
          <a:prstGeom prst="rect">
            <a:avLst/>
          </a:prstGeom>
          <a:noFill/>
          <a:ln>
            <a:noFill/>
          </a:ln>
        </p:spPr>
        <p:txBody>
          <a:bodyPr spcFirstLastPara="1" wrap="square" lIns="91425" tIns="45700" rIns="91425" bIns="45700" anchor="t" anchorCtr="0">
            <a:noAutofit/>
          </a:bodyPr>
          <a:lstStyle/>
          <a:p>
            <a:pPr marL="457200" lvl="0" indent="-400050" algn="l" rtl="0">
              <a:lnSpc>
                <a:spcPct val="90000"/>
              </a:lnSpc>
              <a:spcBef>
                <a:spcPts val="750"/>
              </a:spcBef>
              <a:spcAft>
                <a:spcPts val="0"/>
              </a:spcAft>
              <a:buSzPts val="2700"/>
              <a:buChar char="•"/>
            </a:pPr>
            <a:r>
              <a:rPr lang="en-US" altLang="en-GB" sz="2100"/>
              <a:t>Introducci</a:t>
            </a:r>
            <a:r>
              <a:rPr lang="en-US" altLang="en-US" sz="2100"/>
              <a:t>ó</a:t>
            </a:r>
            <a:r>
              <a:rPr lang="en-US" altLang="en-GB" sz="2100"/>
              <a:t>n a las exenciones 1115</a:t>
            </a:r>
          </a:p>
          <a:p>
            <a:pPr marL="457200" lvl="0" indent="-400050" algn="l" rtl="0">
              <a:lnSpc>
                <a:spcPct val="90000"/>
              </a:lnSpc>
              <a:spcBef>
                <a:spcPts val="750"/>
              </a:spcBef>
              <a:spcAft>
                <a:spcPts val="0"/>
              </a:spcAft>
              <a:buSzPts val="2700"/>
              <a:buChar char="•"/>
            </a:pPr>
            <a:r>
              <a:rPr lang="en-US" altLang="en-GB" sz="2100"/>
              <a:t>Vivienda y nutrici</a:t>
            </a:r>
            <a:r>
              <a:rPr lang="en-US" altLang="en-US" sz="2100"/>
              <a:t>ó</a:t>
            </a:r>
            <a:r>
              <a:rPr lang="en-US" altLang="en-GB" sz="2100"/>
              <a:t>n</a:t>
            </a:r>
          </a:p>
          <a:p>
            <a:pPr marL="457200" lvl="0" indent="-400050" algn="l" rtl="0">
              <a:lnSpc>
                <a:spcPct val="90000"/>
              </a:lnSpc>
              <a:spcBef>
                <a:spcPts val="750"/>
              </a:spcBef>
              <a:spcAft>
                <a:spcPts val="0"/>
              </a:spcAft>
              <a:buSzPts val="2700"/>
              <a:buChar char="•"/>
            </a:pPr>
            <a:r>
              <a:rPr lang="en-US" altLang="en-GB" sz="2100"/>
              <a:t>Requisitos de selecci</a:t>
            </a:r>
            <a:r>
              <a:rPr lang="en-US" altLang="en-US" sz="2100"/>
              <a:t>ó</a:t>
            </a:r>
            <a:r>
              <a:rPr lang="en-US" altLang="en-GB" sz="2100"/>
              <a:t>n</a:t>
            </a:r>
          </a:p>
          <a:p>
            <a:pPr marL="457200" lvl="0" indent="-400050" algn="l" rtl="0">
              <a:lnSpc>
                <a:spcPct val="90000"/>
              </a:lnSpc>
              <a:spcBef>
                <a:spcPts val="750"/>
              </a:spcBef>
              <a:spcAft>
                <a:spcPts val="0"/>
              </a:spcAft>
              <a:buSzPts val="2700"/>
              <a:buChar char="•"/>
            </a:pPr>
            <a:r>
              <a:rPr lang="en-US" altLang="en-GB" sz="2100"/>
              <a:t>Calificaciones de los proveedores</a:t>
            </a:r>
          </a:p>
          <a:p>
            <a:pPr marL="457200" lvl="0" indent="-400050" algn="l" rtl="0">
              <a:lnSpc>
                <a:spcPct val="90000"/>
              </a:lnSpc>
              <a:spcBef>
                <a:spcPts val="750"/>
              </a:spcBef>
              <a:spcAft>
                <a:spcPts val="0"/>
              </a:spcAft>
              <a:buSzPts val="2700"/>
              <a:buChar char="•"/>
            </a:pPr>
            <a:r>
              <a:rPr lang="en-US" altLang="en-GB" sz="2100"/>
              <a:t>Asesoramiento y educaci</a:t>
            </a:r>
            <a:r>
              <a:rPr lang="en-US" altLang="en-US" sz="2100"/>
              <a:t>ó</a:t>
            </a:r>
            <a:r>
              <a:rPr lang="en-US" altLang="en-GB" sz="2100"/>
              <a:t>n nutricional</a:t>
            </a:r>
          </a:p>
          <a:p>
            <a:pPr marL="457200" lvl="0" indent="-400050" algn="l" rtl="0">
              <a:lnSpc>
                <a:spcPct val="90000"/>
              </a:lnSpc>
              <a:spcBef>
                <a:spcPts val="750"/>
              </a:spcBef>
              <a:spcAft>
                <a:spcPts val="0"/>
              </a:spcAft>
              <a:buSzPts val="2700"/>
              <a:buChar char="•"/>
            </a:pPr>
            <a:r>
              <a:rPr lang="" altLang="en-US" sz="2100"/>
              <a:t>Abastecimiento</a:t>
            </a:r>
            <a:r>
              <a:rPr lang="en-US" altLang="en-GB" sz="2100"/>
              <a:t> de despensa y comidas a domicilio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35fb3b8f9f0_0_40"/>
          <p:cNvSpPr txBox="1">
            <a:spLocks noGrp="1"/>
          </p:cNvSpPr>
          <p:nvPr>
            <p:ph type="title"/>
          </p:nvPr>
        </p:nvSpPr>
        <p:spPr>
          <a:xfrm>
            <a:off x="731525" y="312775"/>
            <a:ext cx="3184500" cy="5910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SzPts val="4500"/>
              <a:buNone/>
            </a:pPr>
            <a:r>
              <a:rPr lang="en-US" sz="3600"/>
              <a:t>Series Agenda</a:t>
            </a:r>
            <a:endParaRPr sz="3600"/>
          </a:p>
        </p:txBody>
      </p:sp>
      <p:sp>
        <p:nvSpPr>
          <p:cNvPr id="483" name="Google Shape;483;g35fb3b8f9f0_0_40"/>
          <p:cNvSpPr txBox="1">
            <a:spLocks noGrp="1"/>
          </p:cNvSpPr>
          <p:nvPr>
            <p:ph type="body" idx="1"/>
          </p:nvPr>
        </p:nvSpPr>
        <p:spPr>
          <a:xfrm>
            <a:off x="261950" y="1137925"/>
            <a:ext cx="3917700" cy="38409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sz="2500" b="1"/>
              <a:t>Session 1 (Aug 13):</a:t>
            </a:r>
            <a:r>
              <a:rPr lang="en-US" sz="2500"/>
              <a:t> Nutrition Education &amp; Counseling, Pantry Stocking and Home-Delivered Meals</a:t>
            </a:r>
            <a:endParaRPr sz="2500"/>
          </a:p>
          <a:p>
            <a:pPr marL="457200" lvl="0" indent="-387350" algn="l" rtl="0">
              <a:lnSpc>
                <a:spcPct val="90000"/>
              </a:lnSpc>
              <a:spcBef>
                <a:spcPts val="0"/>
              </a:spcBef>
              <a:spcAft>
                <a:spcPts val="0"/>
              </a:spcAft>
              <a:buSzPts val="2500"/>
              <a:buChar char="•"/>
            </a:pPr>
            <a:r>
              <a:rPr lang="en-US" sz="2500" b="1"/>
              <a:t>Session 2 (Sep 10): </a:t>
            </a:r>
            <a:r>
              <a:rPr lang="en-US" sz="2500"/>
              <a:t>Medically Tailored Meals</a:t>
            </a:r>
            <a:endParaRPr sz="2500"/>
          </a:p>
          <a:p>
            <a:pPr marL="457200" lvl="0" indent="-387350" algn="l" rtl="0">
              <a:lnSpc>
                <a:spcPct val="90000"/>
              </a:lnSpc>
              <a:spcBef>
                <a:spcPts val="0"/>
              </a:spcBef>
              <a:spcAft>
                <a:spcPts val="0"/>
              </a:spcAft>
              <a:buSzPts val="2500"/>
              <a:buChar char="•"/>
            </a:pPr>
            <a:r>
              <a:rPr lang="en-US" sz="2500" b="1"/>
              <a:t>Session 3 (Oct 15):</a:t>
            </a:r>
            <a:r>
              <a:rPr lang="en-US" sz="2500"/>
              <a:t> Other Benefit Details</a:t>
            </a:r>
            <a:endParaRPr sz="2500"/>
          </a:p>
        </p:txBody>
      </p:sp>
      <p:sp>
        <p:nvSpPr>
          <p:cNvPr id="484" name="Google Shape;484;g35fb3b8f9f0_0_40"/>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panose="020B0604020202020204"/>
              <a:buNone/>
            </a:pPr>
            <a:fld id="{00000000-1234-1234-1234-123412341234}" type="slidenum">
              <a:rPr lang="en-US"/>
              <a:t>12</a:t>
            </a:fld>
            <a:endParaRPr lang="en-US"/>
          </a:p>
        </p:txBody>
      </p:sp>
      <p:sp>
        <p:nvSpPr>
          <p:cNvPr id="485" name="Google Shape;485;g35fb3b8f9f0_0_40"/>
          <p:cNvSpPr txBox="1">
            <a:spLocks noGrp="1"/>
          </p:cNvSpPr>
          <p:nvPr>
            <p:ph type="title"/>
          </p:nvPr>
        </p:nvSpPr>
        <p:spPr>
          <a:xfrm>
            <a:off x="4701540" y="0"/>
            <a:ext cx="4235450" cy="120777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500"/>
              <a:buNone/>
            </a:pPr>
            <a:r>
              <a:rPr lang="en-US" altLang="en-GB" sz="3600"/>
              <a:t>Agenda de la serie</a:t>
            </a:r>
          </a:p>
        </p:txBody>
      </p:sp>
      <p:sp>
        <p:nvSpPr>
          <p:cNvPr id="486" name="Google Shape;486;g35fb3b8f9f0_0_40"/>
          <p:cNvSpPr txBox="1">
            <a:spLocks noGrp="1"/>
          </p:cNvSpPr>
          <p:nvPr>
            <p:ph type="body" idx="1"/>
          </p:nvPr>
        </p:nvSpPr>
        <p:spPr>
          <a:xfrm>
            <a:off x="4701540" y="1207770"/>
            <a:ext cx="4359910" cy="3701415"/>
          </a:xfrm>
          <a:prstGeom prst="rect">
            <a:avLst/>
          </a:prstGeom>
          <a:noFill/>
          <a:ln>
            <a:noFill/>
          </a:ln>
        </p:spPr>
        <p:txBody>
          <a:bodyPr spcFirstLastPara="1" wrap="square" lIns="91425" tIns="45700" rIns="91425" bIns="45700" anchor="t" anchorCtr="0">
            <a:noAutofit/>
          </a:bodyPr>
          <a:lstStyle/>
          <a:p>
            <a:pPr marL="457200" lvl="0" indent="-400050" algn="l" rtl="0">
              <a:lnSpc>
                <a:spcPct val="90000"/>
              </a:lnSpc>
              <a:spcBef>
                <a:spcPts val="750"/>
              </a:spcBef>
              <a:spcAft>
                <a:spcPts val="0"/>
              </a:spcAft>
              <a:buSzPts val="2700"/>
              <a:buChar char="•"/>
            </a:pPr>
            <a:r>
              <a:rPr lang="en-US" altLang="en-GB" sz="2250"/>
              <a:t>Sesi</a:t>
            </a:r>
            <a:r>
              <a:rPr lang="en-US" altLang="en-US" sz="2250"/>
              <a:t>ó</a:t>
            </a:r>
            <a:r>
              <a:rPr lang="en-US" altLang="en-GB" sz="2250"/>
              <a:t>n 1 (13 de agosto): Educaci</a:t>
            </a:r>
            <a:r>
              <a:rPr lang="en-US" altLang="en-US" sz="2250"/>
              <a:t>ó</a:t>
            </a:r>
            <a:r>
              <a:rPr lang="en-US" altLang="en-GB" sz="2250"/>
              <a:t>n y asesoramiento nutricional, a</a:t>
            </a:r>
            <a:r>
              <a:rPr lang="" altLang="en-US" sz="2250"/>
              <a:t>basteci</a:t>
            </a:r>
            <a:r>
              <a:rPr lang="en-US" altLang="en-GB" sz="2250"/>
              <a:t>miento de despensa y comidas a domicilio</a:t>
            </a:r>
          </a:p>
          <a:p>
            <a:pPr marL="457200" lvl="0" indent="-400050" algn="l" rtl="0">
              <a:lnSpc>
                <a:spcPct val="90000"/>
              </a:lnSpc>
              <a:spcBef>
                <a:spcPts val="750"/>
              </a:spcBef>
              <a:spcAft>
                <a:spcPts val="0"/>
              </a:spcAft>
              <a:buSzPts val="2700"/>
              <a:buChar char="•"/>
            </a:pPr>
            <a:r>
              <a:rPr lang="en-US" altLang="en-GB" sz="2250"/>
              <a:t>Sesi</a:t>
            </a:r>
            <a:r>
              <a:rPr lang="en-US" altLang="en-US" sz="2250"/>
              <a:t>ó</a:t>
            </a:r>
            <a:r>
              <a:rPr lang="en-US" altLang="en-GB" sz="2250"/>
              <a:t>n 2 (10 de septiembre):</a:t>
            </a:r>
            <a:r>
              <a:rPr lang="" altLang="en-US" sz="2250"/>
              <a:t> </a:t>
            </a:r>
            <a:r>
              <a:rPr lang="en-US" altLang="en-GB" sz="2250"/>
              <a:t>Comidas m</a:t>
            </a:r>
            <a:r>
              <a:rPr lang="en-US" altLang="en-US" sz="2250"/>
              <a:t>é</a:t>
            </a:r>
            <a:r>
              <a:rPr lang="en-US" altLang="en-GB" sz="2250"/>
              <a:t>dicamente adaptadas</a:t>
            </a:r>
          </a:p>
          <a:p>
            <a:pPr marL="457200" lvl="0" indent="-400050" algn="l" rtl="0">
              <a:lnSpc>
                <a:spcPct val="90000"/>
              </a:lnSpc>
              <a:spcBef>
                <a:spcPts val="750"/>
              </a:spcBef>
              <a:spcAft>
                <a:spcPts val="0"/>
              </a:spcAft>
              <a:buSzPts val="2700"/>
              <a:buChar char="•"/>
            </a:pPr>
            <a:r>
              <a:rPr lang="en-US" altLang="en-GB" sz="2250"/>
              <a:t>Sesi</a:t>
            </a:r>
            <a:r>
              <a:rPr lang="en-US" altLang="en-US" sz="2250"/>
              <a:t>ó</a:t>
            </a:r>
            <a:r>
              <a:rPr lang="en-US" altLang="en-GB" sz="2250"/>
              <a:t>n 3 (15 de octubre)</a:t>
            </a:r>
            <a:r>
              <a:rPr lang="" altLang="en-US" sz="2250"/>
              <a:t>: </a:t>
            </a:r>
            <a:r>
              <a:rPr lang="en-US" altLang="en-GB" sz="2250"/>
              <a:t>Otros detalles de beneficios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32117f6e667_0_217"/>
          <p:cNvSpPr txBox="1">
            <a:spLocks noGrp="1"/>
          </p:cNvSpPr>
          <p:nvPr>
            <p:ph type="title"/>
          </p:nvPr>
        </p:nvSpPr>
        <p:spPr>
          <a:xfrm>
            <a:off x="628675" y="513025"/>
            <a:ext cx="2831700" cy="800100"/>
          </a:xfrm>
          <a:prstGeom prst="rect">
            <a:avLst/>
          </a:prstGeom>
          <a:noFill/>
          <a:ln>
            <a:noFill/>
          </a:ln>
        </p:spPr>
        <p:txBody>
          <a:bodyPr spcFirstLastPara="1" wrap="square" lIns="35525" tIns="35525" rIns="35525" bIns="35525" anchor="b" anchorCtr="0">
            <a:normAutofit/>
          </a:bodyPr>
          <a:lstStyle/>
          <a:p>
            <a:pPr marL="0" lvl="0" indent="0" algn="ctr" rtl="0">
              <a:lnSpc>
                <a:spcPct val="90000"/>
              </a:lnSpc>
              <a:spcBef>
                <a:spcPts val="0"/>
              </a:spcBef>
              <a:spcAft>
                <a:spcPts val="0"/>
              </a:spcAft>
              <a:buClr>
                <a:schemeClr val="accent1"/>
              </a:buClr>
              <a:buSzPts val="4700"/>
              <a:buFont typeface="Trebuchet MS" panose="020B0603020202020204"/>
              <a:buNone/>
            </a:pPr>
            <a:r>
              <a:rPr lang="en-US" sz="3600" b="1" i="0" u="none" strike="noStrike" cap="none">
                <a:latin typeface="Trebuchet MS" panose="020B0603020202020204"/>
                <a:ea typeface="Trebuchet MS" panose="020B0603020202020204"/>
                <a:cs typeface="Trebuchet MS" panose="020B0603020202020204"/>
                <a:sym typeface="Trebuchet MS" panose="020B0603020202020204"/>
              </a:rPr>
              <a:t>Speakers</a:t>
            </a:r>
            <a:endParaRPr sz="3600"/>
          </a:p>
        </p:txBody>
      </p:sp>
      <p:sp>
        <p:nvSpPr>
          <p:cNvPr id="492" name="Google Shape;492;g32117f6e667_0_217"/>
          <p:cNvSpPr txBox="1">
            <a:spLocks noGrp="1"/>
          </p:cNvSpPr>
          <p:nvPr>
            <p:ph type="sldNum" idx="12"/>
          </p:nvPr>
        </p:nvSpPr>
        <p:spPr>
          <a:xfrm>
            <a:off x="8799979" y="5351363"/>
            <a:ext cx="1380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panose="020B0604020202020204"/>
              <a:buNone/>
            </a:pPr>
            <a:fld id="{00000000-1234-1234-1234-123412341234}" type="slidenum">
              <a:rPr lang="en-US"/>
              <a:t>13</a:t>
            </a:fld>
            <a:endParaRPr lang="en-US"/>
          </a:p>
        </p:txBody>
      </p:sp>
      <p:sp>
        <p:nvSpPr>
          <p:cNvPr id="493" name="Google Shape;493;g32117f6e667_0_217"/>
          <p:cNvSpPr txBox="1"/>
          <p:nvPr/>
        </p:nvSpPr>
        <p:spPr>
          <a:xfrm>
            <a:off x="328300" y="1431400"/>
            <a:ext cx="3962100" cy="4095900"/>
          </a:xfrm>
          <a:prstGeom prst="rect">
            <a:avLst/>
          </a:prstGeom>
          <a:noFill/>
          <a:ln>
            <a:noFill/>
          </a:ln>
        </p:spPr>
        <p:txBody>
          <a:bodyPr spcFirstLastPara="1" wrap="square" lIns="71100" tIns="71100" rIns="71100" bIns="71100" anchor="t" anchorCtr="0">
            <a:spAutoFit/>
          </a:bodyPr>
          <a:lstStyle/>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Ryan Lazo</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Stakeholder Engagement Coordinator</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Adela Flores-Brennan</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Medicaid Director</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Alaina Kelley, </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DME Policy Specialist</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2000">
                <a:solidFill>
                  <a:schemeClr val="lt1"/>
                </a:solidFill>
                <a:latin typeface="Trebuchet MS" panose="020B0603020202020204"/>
                <a:ea typeface="Trebuchet MS" panose="020B0603020202020204"/>
                <a:cs typeface="Trebuchet MS" panose="020B0603020202020204"/>
                <a:sym typeface="Trebuchet MS" panose="020B0603020202020204"/>
              </a:rPr>
              <a:t>Morgan Anderson, </a:t>
            </a:r>
            <a:endParaRPr sz="20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800">
                <a:solidFill>
                  <a:schemeClr val="lt1"/>
                </a:solidFill>
                <a:latin typeface="Trebuchet MS" panose="020B0603020202020204"/>
                <a:ea typeface="Trebuchet MS" panose="020B0603020202020204"/>
                <a:cs typeface="Trebuchet MS" panose="020B0603020202020204"/>
                <a:sym typeface="Trebuchet MS" panose="020B0603020202020204"/>
              </a:rPr>
              <a:t>Primary Care Unit Supervisor</a:t>
            </a:r>
            <a:endParaRPr sz="18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0" algn="l" rtl="0">
              <a:lnSpc>
                <a:spcPct val="100000"/>
              </a:lnSpc>
              <a:spcBef>
                <a:spcPts val="375"/>
              </a:spcBef>
              <a:spcAft>
                <a:spcPts val="0"/>
              </a:spcAft>
              <a:buClr>
                <a:schemeClr val="dk1"/>
              </a:buClr>
              <a:buSzPts val="2700"/>
              <a:buFont typeface="Arial" panose="020B0604020202020204"/>
              <a:buNone/>
            </a:pPr>
            <a:endParaRPr sz="20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0" marR="0" lvl="0" indent="0" algn="ctr" rtl="0">
              <a:lnSpc>
                <a:spcPct val="90000"/>
              </a:lnSpc>
              <a:spcBef>
                <a:spcPts val="800"/>
              </a:spcBef>
              <a:spcAft>
                <a:spcPts val="0"/>
              </a:spcAft>
              <a:buClr>
                <a:schemeClr val="accent1"/>
              </a:buClr>
              <a:buSzPts val="1900"/>
              <a:buFont typeface="Trebuchet MS" panose="020B0603020202020204"/>
              <a:buNone/>
            </a:pPr>
            <a:endParaRPr sz="19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94" name="Google Shape;494;g32117f6e667_0_217"/>
          <p:cNvSpPr txBox="1"/>
          <p:nvPr/>
        </p:nvSpPr>
        <p:spPr>
          <a:xfrm>
            <a:off x="4828375" y="1473825"/>
            <a:ext cx="3962100" cy="3693795"/>
          </a:xfrm>
          <a:prstGeom prst="rect">
            <a:avLst/>
          </a:prstGeom>
          <a:noFill/>
          <a:ln>
            <a:noFill/>
          </a:ln>
        </p:spPr>
        <p:txBody>
          <a:bodyPr spcFirstLastPara="1" wrap="square" lIns="71100" tIns="71100" rIns="71100" bIns="71100" anchor="t" anchorCtr="0">
            <a:spAutoFit/>
          </a:bodyPr>
          <a:lstStyle/>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Ryan Lazo</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Coordina</a:t>
            </a: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d</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or</a:t>
            </a: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 de las partes interesadas</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Adela Flores-Brennan</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Director</a:t>
            </a: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a de Medicaid</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Alaina Kelley, </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Es</a:t>
            </a: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pecialist</a:t>
            </a: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a en políticas de DME</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257175" marR="0" lvl="0" indent="-212725" algn="l" rtl="0">
              <a:lnSpc>
                <a:spcPct val="100000"/>
              </a:lnSpc>
              <a:spcBef>
                <a:spcPts val="375"/>
              </a:spcBef>
              <a:spcAft>
                <a:spcPts val="0"/>
              </a:spcAft>
              <a:buClr>
                <a:schemeClr val="lt1"/>
              </a:buClr>
              <a:buSzPts val="20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Morgan Anderson, </a:t>
            </a:r>
            <a:endParaRPr sz="1900">
              <a:solidFill>
                <a:schemeClr val="lt1"/>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375"/>
              </a:spcBef>
              <a:spcAft>
                <a:spcPts val="0"/>
              </a:spcAft>
              <a:buClr>
                <a:schemeClr val="lt1"/>
              </a:buClr>
              <a:buSzPts val="1800"/>
              <a:buFont typeface="Trebuchet MS" panose="020B0603020202020204"/>
              <a:buChar char="○"/>
            </a:pPr>
            <a:r>
              <a:rPr lang="en-US" sz="1900">
                <a:solidFill>
                  <a:schemeClr val="lt1"/>
                </a:solidFill>
                <a:latin typeface="Trebuchet MS" panose="020B0603020202020204"/>
                <a:ea typeface="Trebuchet MS" panose="020B0603020202020204"/>
                <a:cs typeface="Trebuchet MS" panose="020B0603020202020204"/>
                <a:sym typeface="Trebuchet MS" panose="020B0603020202020204"/>
              </a:rPr>
              <a:t>Supervisor</a:t>
            </a:r>
            <a:r>
              <a:rPr lang="" altLang="en-US" sz="1900">
                <a:solidFill>
                  <a:schemeClr val="lt1"/>
                </a:solidFill>
                <a:latin typeface="Trebuchet MS" panose="020B0603020202020204"/>
                <a:ea typeface="Trebuchet MS" panose="020B0603020202020204"/>
                <a:cs typeface="Trebuchet MS" panose="020B0603020202020204"/>
                <a:sym typeface="Trebuchet MS" panose="020B0603020202020204"/>
              </a:rPr>
              <a:t>a de Atención Primaria</a:t>
            </a:r>
            <a:endParaRPr lang="" altLang="en-US" sz="1900" b="0"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endParaRPr>
          </a:p>
        </p:txBody>
      </p:sp>
      <p:sp>
        <p:nvSpPr>
          <p:cNvPr id="495" name="Google Shape;495;g32117f6e667_0_217"/>
          <p:cNvSpPr txBox="1"/>
          <p:nvPr/>
        </p:nvSpPr>
        <p:spPr>
          <a:xfrm>
            <a:off x="5012868" y="508520"/>
            <a:ext cx="3593400" cy="809100"/>
          </a:xfrm>
          <a:prstGeom prst="rect">
            <a:avLst/>
          </a:prstGeom>
          <a:noFill/>
          <a:ln>
            <a:noFill/>
          </a:ln>
        </p:spPr>
        <p:txBody>
          <a:bodyPr spcFirstLastPara="1" wrap="square" lIns="35525" tIns="35525" rIns="35525" bIns="35525" anchor="b" anchorCtr="0">
            <a:normAutofit/>
          </a:bodyPr>
          <a:lstStyle/>
          <a:p>
            <a:pPr marL="0" marR="0" lvl="0" indent="0" algn="ctr" rtl="0">
              <a:lnSpc>
                <a:spcPct val="90000"/>
              </a:lnSpc>
              <a:spcBef>
                <a:spcPts val="0"/>
              </a:spcBef>
              <a:spcAft>
                <a:spcPts val="0"/>
              </a:spcAft>
              <a:buClr>
                <a:schemeClr val="accent1"/>
              </a:buClr>
              <a:buSzPts val="4700"/>
              <a:buFont typeface="Trebuchet MS" panose="020B0603020202020204"/>
              <a:buNone/>
            </a:pPr>
            <a:r>
              <a:rPr lang="en-US" sz="36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Oradores</a:t>
            </a:r>
            <a:endParaRPr sz="3600" b="0" i="0" u="none" strike="noStrike" cap="none">
              <a:solidFill>
                <a:schemeClr val="lt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5bf4e1ea44_1_78"/>
          <p:cNvSpPr txBox="1">
            <a:spLocks noGrp="1"/>
          </p:cNvSpPr>
          <p:nvPr>
            <p:ph type="title"/>
          </p:nvPr>
        </p:nvSpPr>
        <p:spPr>
          <a:xfrm>
            <a:off x="550050" y="820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Poll</a:t>
            </a:r>
            <a:endParaRPr sz="4400"/>
          </a:p>
        </p:txBody>
      </p:sp>
      <p:sp>
        <p:nvSpPr>
          <p:cNvPr id="501" name="Google Shape;501;g35bf4e1ea44_1_78"/>
          <p:cNvSpPr txBox="1">
            <a:spLocks noGrp="1"/>
          </p:cNvSpPr>
          <p:nvPr>
            <p:ph type="body" idx="1"/>
          </p:nvPr>
        </p:nvSpPr>
        <p:spPr>
          <a:xfrm>
            <a:off x="450625" y="882175"/>
            <a:ext cx="36036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Who is attending today?</a:t>
            </a:r>
            <a:endParaRPr sz="2300"/>
          </a:p>
          <a:p>
            <a:pPr marL="533400" lvl="1" indent="-209550" algn="l" rtl="0">
              <a:lnSpc>
                <a:spcPct val="90000"/>
              </a:lnSpc>
              <a:spcBef>
                <a:spcPts val="400"/>
              </a:spcBef>
              <a:spcAft>
                <a:spcPts val="0"/>
              </a:spcAft>
              <a:buSzPts val="2300"/>
              <a:buChar char="⮚"/>
            </a:pPr>
            <a:r>
              <a:rPr lang="en-US" sz="2300"/>
              <a:t>Housing Services Provider</a:t>
            </a:r>
            <a:endParaRPr sz="2300"/>
          </a:p>
          <a:p>
            <a:pPr marL="533400" lvl="1" indent="-209550" algn="l" rtl="0">
              <a:lnSpc>
                <a:spcPct val="90000"/>
              </a:lnSpc>
              <a:spcBef>
                <a:spcPts val="400"/>
              </a:spcBef>
              <a:spcAft>
                <a:spcPts val="0"/>
              </a:spcAft>
              <a:buSzPts val="2300"/>
              <a:buChar char="⮚"/>
            </a:pPr>
            <a:r>
              <a:rPr lang="en-US" sz="2300"/>
              <a:t>Pantry Stocking Provider</a:t>
            </a:r>
            <a:endParaRPr sz="2300"/>
          </a:p>
          <a:p>
            <a:pPr marL="533400" lvl="1" indent="-209550" algn="l" rtl="0">
              <a:lnSpc>
                <a:spcPct val="90000"/>
              </a:lnSpc>
              <a:spcBef>
                <a:spcPts val="400"/>
              </a:spcBef>
              <a:spcAft>
                <a:spcPts val="0"/>
              </a:spcAft>
              <a:buSzPts val="2300"/>
              <a:buChar char="⮚"/>
            </a:pPr>
            <a:r>
              <a:rPr lang="en-US" sz="2300"/>
              <a:t>Meal Delivery Provider</a:t>
            </a:r>
            <a:endParaRPr sz="2300"/>
          </a:p>
          <a:p>
            <a:pPr marL="533400" lvl="1" indent="-209550" algn="l" rtl="0">
              <a:lnSpc>
                <a:spcPct val="90000"/>
              </a:lnSpc>
              <a:spcBef>
                <a:spcPts val="400"/>
              </a:spcBef>
              <a:spcAft>
                <a:spcPts val="0"/>
              </a:spcAft>
              <a:buSzPts val="2300"/>
              <a:buChar char="⮚"/>
            </a:pPr>
            <a:r>
              <a:rPr lang="en-US" sz="2300"/>
              <a:t>Nutrition Education &amp; Counseling Provider</a:t>
            </a:r>
            <a:endParaRPr sz="2300"/>
          </a:p>
          <a:p>
            <a:pPr marL="533400" lvl="1" indent="-209550" algn="l" rtl="0">
              <a:lnSpc>
                <a:spcPct val="90000"/>
              </a:lnSpc>
              <a:spcBef>
                <a:spcPts val="400"/>
              </a:spcBef>
              <a:spcAft>
                <a:spcPts val="0"/>
              </a:spcAft>
              <a:buSzPts val="2300"/>
              <a:buChar char="⮚"/>
            </a:pPr>
            <a:r>
              <a:rPr lang="en-US" sz="2300"/>
              <a:t>Community-based organization</a:t>
            </a:r>
            <a:endParaRPr sz="2300"/>
          </a:p>
          <a:p>
            <a:pPr marL="533400" lvl="1" indent="-209550" algn="l" rtl="0">
              <a:lnSpc>
                <a:spcPct val="90000"/>
              </a:lnSpc>
              <a:spcBef>
                <a:spcPts val="400"/>
              </a:spcBef>
              <a:spcAft>
                <a:spcPts val="0"/>
              </a:spcAft>
              <a:buSzPts val="2300"/>
              <a:buChar char="⮚"/>
            </a:pPr>
            <a:r>
              <a:rPr lang="en-US" sz="2300"/>
              <a:t>Other, please specify</a:t>
            </a:r>
            <a:endParaRPr sz="2300"/>
          </a:p>
        </p:txBody>
      </p:sp>
      <p:sp>
        <p:nvSpPr>
          <p:cNvPr id="502" name="Google Shape;502;g35bf4e1ea44_1_7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14</a:t>
            </a:fld>
            <a:endParaRPr lang="en-US"/>
          </a:p>
        </p:txBody>
      </p:sp>
      <p:sp>
        <p:nvSpPr>
          <p:cNvPr id="503" name="Google Shape;503;g35bf4e1ea44_1_78"/>
          <p:cNvSpPr txBox="1">
            <a:spLocks noGrp="1"/>
          </p:cNvSpPr>
          <p:nvPr>
            <p:ph type="title"/>
          </p:nvPr>
        </p:nvSpPr>
        <p:spPr>
          <a:xfrm>
            <a:off x="4299400" y="82075"/>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 altLang="en-US" sz="4400"/>
              <a:t>Encuesta</a:t>
            </a:r>
            <a:r>
              <a:rPr lang="en-US" sz="4400"/>
              <a:t> </a:t>
            </a:r>
            <a:endParaRPr sz="4400"/>
          </a:p>
        </p:txBody>
      </p:sp>
      <p:sp>
        <p:nvSpPr>
          <p:cNvPr id="504" name="Google Shape;504;g35bf4e1ea44_1_78"/>
          <p:cNvSpPr txBox="1">
            <a:spLocks noGrp="1"/>
          </p:cNvSpPr>
          <p:nvPr>
            <p:ph type="body" idx="1"/>
          </p:nvPr>
        </p:nvSpPr>
        <p:spPr>
          <a:xfrm>
            <a:off x="4572000" y="882650"/>
            <a:ext cx="4252595" cy="393954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 altLang="en-US" sz="2150">
                <a:sym typeface="+mn-ea"/>
              </a:rPr>
              <a:t>¿Quién asistirá hoy</a:t>
            </a:r>
            <a:r>
              <a:rPr lang="en-US" sz="2150">
                <a:sym typeface="+mn-ea"/>
              </a:rPr>
              <a:t>?</a:t>
            </a:r>
            <a:endParaRPr sz="2150"/>
          </a:p>
          <a:p>
            <a:pPr marL="533400" lvl="1" indent="-209550" algn="l" rtl="0">
              <a:lnSpc>
                <a:spcPct val="90000"/>
              </a:lnSpc>
              <a:spcBef>
                <a:spcPts val="400"/>
              </a:spcBef>
              <a:spcAft>
                <a:spcPts val="0"/>
              </a:spcAft>
              <a:buSzPts val="2300"/>
              <a:buChar char="⮚"/>
            </a:pPr>
            <a:r>
              <a:rPr lang="" altLang="en-US" sz="2150"/>
              <a:t>Proveedor de s</a:t>
            </a:r>
            <a:r>
              <a:rPr lang="en-US" altLang="en-GB" sz="2150"/>
              <a:t>ervicios de </a:t>
            </a:r>
            <a:r>
              <a:rPr lang="" altLang="en-US" sz="2150"/>
              <a:t>v</a:t>
            </a:r>
            <a:r>
              <a:rPr lang="en-US" altLang="en-GB" sz="2150"/>
              <a:t>ivienda</a:t>
            </a:r>
          </a:p>
          <a:p>
            <a:pPr marL="533400" lvl="1" indent="-209550" algn="l" rtl="0">
              <a:lnSpc>
                <a:spcPct val="90000"/>
              </a:lnSpc>
              <a:spcBef>
                <a:spcPts val="400"/>
              </a:spcBef>
              <a:spcAft>
                <a:spcPts val="0"/>
              </a:spcAft>
              <a:buSzPts val="2300"/>
              <a:buChar char="⮚"/>
            </a:pPr>
            <a:r>
              <a:rPr lang="en-US" altLang="en-US" sz="2150">
                <a:sym typeface="+mn-ea"/>
              </a:rPr>
              <a:t>Proveedor de</a:t>
            </a:r>
            <a:r>
              <a:rPr lang="" altLang="en-US" sz="2150">
                <a:sym typeface="+mn-ea"/>
              </a:rPr>
              <a:t> abastecimiento de despensa</a:t>
            </a:r>
            <a:endParaRPr sz="2150"/>
          </a:p>
          <a:p>
            <a:pPr marL="533400" lvl="1" indent="-209550" algn="l" rtl="0">
              <a:lnSpc>
                <a:spcPct val="90000"/>
              </a:lnSpc>
              <a:spcBef>
                <a:spcPts val="400"/>
              </a:spcBef>
              <a:spcAft>
                <a:spcPts val="0"/>
              </a:spcAft>
              <a:buSzPts val="2300"/>
              <a:buChar char="⮚"/>
            </a:pPr>
            <a:r>
              <a:rPr lang="en-US" altLang="en-GB" sz="2150"/>
              <a:t>Proveedor de entrega de comida</a:t>
            </a:r>
          </a:p>
          <a:p>
            <a:pPr marL="533400" lvl="1" indent="-209550" algn="l" rtl="0">
              <a:lnSpc>
                <a:spcPct val="90000"/>
              </a:lnSpc>
              <a:spcBef>
                <a:spcPts val="400"/>
              </a:spcBef>
              <a:spcAft>
                <a:spcPts val="0"/>
              </a:spcAft>
              <a:buSzPts val="2300"/>
              <a:buChar char="⮚"/>
            </a:pPr>
            <a:r>
              <a:rPr lang="en-US" altLang="en-GB" sz="2150">
                <a:sym typeface="+mn-ea"/>
              </a:rPr>
              <a:t>Proveedor de</a:t>
            </a:r>
            <a:r>
              <a:rPr lang="" altLang="en-US" sz="2150">
                <a:sym typeface="+mn-ea"/>
              </a:rPr>
              <a:t> Educación nutricional y asesoramiento</a:t>
            </a:r>
            <a:endParaRPr sz="2150"/>
          </a:p>
          <a:p>
            <a:pPr marL="533400" lvl="1" indent="-209550" algn="l" rtl="0">
              <a:lnSpc>
                <a:spcPct val="90000"/>
              </a:lnSpc>
              <a:spcBef>
                <a:spcPts val="400"/>
              </a:spcBef>
              <a:spcAft>
                <a:spcPts val="0"/>
              </a:spcAft>
              <a:buSzPts val="2300"/>
              <a:buChar char="⮚"/>
            </a:pPr>
            <a:r>
              <a:rPr lang="en-US" altLang="en-GB" sz="2150"/>
              <a:t>Organizaci</a:t>
            </a:r>
            <a:r>
              <a:rPr lang="en-US" altLang="en-US" sz="2150"/>
              <a:t>ó</a:t>
            </a:r>
            <a:r>
              <a:rPr lang="en-US" altLang="en-GB" sz="2150"/>
              <a:t>n comunitari</a:t>
            </a:r>
            <a:r>
              <a:rPr lang="" altLang="en-US" sz="2150"/>
              <a:t>a</a:t>
            </a:r>
            <a:endParaRPr lang="en-US" altLang="en-GB" sz="2150"/>
          </a:p>
          <a:p>
            <a:pPr marL="533400" lvl="1" indent="-209550" algn="l" rtl="0">
              <a:lnSpc>
                <a:spcPct val="90000"/>
              </a:lnSpc>
              <a:spcBef>
                <a:spcPts val="400"/>
              </a:spcBef>
              <a:spcAft>
                <a:spcPts val="0"/>
              </a:spcAft>
              <a:buSzPts val="2300"/>
              <a:buChar char="⮚"/>
            </a:pPr>
            <a:r>
              <a:rPr lang="en-US" altLang="en-GB" sz="2150"/>
              <a:t>Otros, por favor especifique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35fb3b8f9f0_0_56"/>
          <p:cNvSpPr txBox="1">
            <a:spLocks noGrp="1"/>
          </p:cNvSpPr>
          <p:nvPr>
            <p:ph type="title"/>
          </p:nvPr>
        </p:nvSpPr>
        <p:spPr>
          <a:xfrm>
            <a:off x="550050" y="820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Poll</a:t>
            </a:r>
            <a:endParaRPr sz="4400"/>
          </a:p>
        </p:txBody>
      </p:sp>
      <p:sp>
        <p:nvSpPr>
          <p:cNvPr id="510" name="Google Shape;510;g35fb3b8f9f0_0_56"/>
          <p:cNvSpPr txBox="1">
            <a:spLocks noGrp="1"/>
          </p:cNvSpPr>
          <p:nvPr>
            <p:ph type="body" idx="1"/>
          </p:nvPr>
        </p:nvSpPr>
        <p:spPr>
          <a:xfrm>
            <a:off x="450625" y="988250"/>
            <a:ext cx="3603600" cy="3507300"/>
          </a:xfrm>
          <a:prstGeom prst="rect">
            <a:avLst/>
          </a:prstGeom>
          <a:noFill/>
          <a:ln>
            <a:noFill/>
          </a:ln>
        </p:spPr>
        <p:txBody>
          <a:bodyPr spcFirstLastPara="1" wrap="square" lIns="71100" tIns="35550" rIns="71100" bIns="35550" anchor="t" anchorCtr="0">
            <a:noAutofit/>
          </a:bodyPr>
          <a:lstStyle/>
          <a:p>
            <a:pPr marL="266700" lvl="0" indent="-190500" algn="l" rtl="0">
              <a:lnSpc>
                <a:spcPct val="90000"/>
              </a:lnSpc>
              <a:spcBef>
                <a:spcPts val="800"/>
              </a:spcBef>
              <a:spcAft>
                <a:spcPts val="0"/>
              </a:spcAft>
              <a:buSzPts val="1600"/>
              <a:buChar char="•"/>
            </a:pPr>
            <a:r>
              <a:rPr lang="en-US" sz="1600"/>
              <a:t>What is your interest level in providing and being reimbursed for nutrition-related services?</a:t>
            </a:r>
            <a:endParaRPr sz="1600"/>
          </a:p>
          <a:p>
            <a:pPr marL="533400" lvl="1" indent="-165100" algn="l" rtl="0">
              <a:lnSpc>
                <a:spcPct val="90000"/>
              </a:lnSpc>
              <a:spcBef>
                <a:spcPts val="400"/>
              </a:spcBef>
              <a:spcAft>
                <a:spcPts val="0"/>
              </a:spcAft>
              <a:buSzPts val="1600"/>
              <a:buChar char="⮚"/>
            </a:pPr>
            <a:r>
              <a:rPr lang="en-US" sz="1600"/>
              <a:t>We are interested in enrolling with Health First Colorado to receive direct reimbursement for nutrition services.</a:t>
            </a:r>
            <a:endParaRPr sz="1600"/>
          </a:p>
          <a:p>
            <a:pPr marL="533400" lvl="1" indent="-165100" algn="l" rtl="0">
              <a:lnSpc>
                <a:spcPct val="90000"/>
              </a:lnSpc>
              <a:spcBef>
                <a:spcPts val="400"/>
              </a:spcBef>
              <a:spcAft>
                <a:spcPts val="0"/>
              </a:spcAft>
              <a:buSzPts val="1600"/>
              <a:buChar char="⮚"/>
            </a:pPr>
            <a:r>
              <a:rPr lang="en-US" sz="1600"/>
              <a:t>We are currently enrolled with Health First Colorado to provide nutrition related services (ex. home delivered meals)</a:t>
            </a:r>
            <a:endParaRPr sz="1600"/>
          </a:p>
          <a:p>
            <a:pPr marL="533400" lvl="1" indent="-165100" algn="l" rtl="0">
              <a:lnSpc>
                <a:spcPct val="90000"/>
              </a:lnSpc>
              <a:spcBef>
                <a:spcPts val="400"/>
              </a:spcBef>
              <a:spcAft>
                <a:spcPts val="0"/>
              </a:spcAft>
              <a:buSzPts val="1600"/>
              <a:buChar char="⮚"/>
            </a:pPr>
            <a:r>
              <a:rPr lang="en-US" sz="1600"/>
              <a:t>We are not interested in enrollment and would like an organization to bill on our behalf.</a:t>
            </a:r>
            <a:endParaRPr sz="1600"/>
          </a:p>
          <a:p>
            <a:pPr marL="533400" lvl="1" indent="-165100" algn="l" rtl="0">
              <a:lnSpc>
                <a:spcPct val="90000"/>
              </a:lnSpc>
              <a:spcBef>
                <a:spcPts val="400"/>
              </a:spcBef>
              <a:spcAft>
                <a:spcPts val="0"/>
              </a:spcAft>
              <a:buSzPts val="1600"/>
              <a:buChar char="⮚"/>
            </a:pPr>
            <a:r>
              <a:rPr lang="en-US" sz="1600"/>
              <a:t>Undecided, we would need more information</a:t>
            </a:r>
            <a:endParaRPr sz="1600"/>
          </a:p>
        </p:txBody>
      </p:sp>
      <p:sp>
        <p:nvSpPr>
          <p:cNvPr id="511" name="Google Shape;511;g35fb3b8f9f0_0_5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15</a:t>
            </a:fld>
            <a:endParaRPr lang="en-US"/>
          </a:p>
        </p:txBody>
      </p:sp>
      <p:sp>
        <p:nvSpPr>
          <p:cNvPr id="512" name="Google Shape;512;g35fb3b8f9f0_0_56"/>
          <p:cNvSpPr txBox="1">
            <a:spLocks noGrp="1"/>
          </p:cNvSpPr>
          <p:nvPr>
            <p:ph type="title"/>
          </p:nvPr>
        </p:nvSpPr>
        <p:spPr>
          <a:xfrm>
            <a:off x="4299400" y="82075"/>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US" sz="4400">
                <a:sym typeface="+mn-ea"/>
              </a:rPr>
              <a:t>Encuesta</a:t>
            </a:r>
            <a:r>
              <a:rPr lang="en-US" sz="4400"/>
              <a:t> </a:t>
            </a:r>
            <a:endParaRPr sz="4400"/>
          </a:p>
        </p:txBody>
      </p:sp>
      <p:sp>
        <p:nvSpPr>
          <p:cNvPr id="513" name="Google Shape;513;g35fb3b8f9f0_0_56"/>
          <p:cNvSpPr txBox="1">
            <a:spLocks noGrp="1"/>
          </p:cNvSpPr>
          <p:nvPr>
            <p:ph type="body" idx="1"/>
          </p:nvPr>
        </p:nvSpPr>
        <p:spPr>
          <a:xfrm>
            <a:off x="4572000" y="1025525"/>
            <a:ext cx="4128770" cy="3507105"/>
          </a:xfrm>
          <a:prstGeom prst="rect">
            <a:avLst/>
          </a:prstGeom>
          <a:noFill/>
          <a:ln>
            <a:noFill/>
          </a:ln>
        </p:spPr>
        <p:txBody>
          <a:bodyPr spcFirstLastPara="1" wrap="square" lIns="71100" tIns="35550" rIns="71100" bIns="35550" anchor="t" anchorCtr="0">
            <a:noAutofit/>
          </a:bodyPr>
          <a:lstStyle/>
          <a:p>
            <a:pPr marL="266700" lvl="0" indent="-190500" algn="l" rtl="0">
              <a:lnSpc>
                <a:spcPct val="90000"/>
              </a:lnSpc>
              <a:spcBef>
                <a:spcPts val="800"/>
              </a:spcBef>
              <a:spcAft>
                <a:spcPts val="0"/>
              </a:spcAft>
              <a:buSzPts val="1600"/>
              <a:buChar char="•"/>
            </a:pPr>
            <a:r>
              <a:rPr lang="en-US" altLang="en-US" sz="1550">
                <a:sym typeface="+mn-ea"/>
              </a:rPr>
              <a:t>¿</a:t>
            </a:r>
            <a:r>
              <a:rPr lang="en-US" altLang="en-GB" sz="1550">
                <a:sym typeface="+mn-ea"/>
              </a:rPr>
              <a:t>Cu</a:t>
            </a:r>
            <a:r>
              <a:rPr lang="en-US" altLang="en-US" sz="1550">
                <a:sym typeface="+mn-ea"/>
              </a:rPr>
              <a:t>á</a:t>
            </a:r>
            <a:r>
              <a:rPr lang="en-US" altLang="en-GB" sz="1550">
                <a:sym typeface="+mn-ea"/>
              </a:rPr>
              <a:t>l es su nivel de inter</a:t>
            </a:r>
            <a:r>
              <a:rPr lang="en-US" altLang="en-US" sz="1550">
                <a:sym typeface="+mn-ea"/>
              </a:rPr>
              <a:t>é</a:t>
            </a:r>
            <a:r>
              <a:rPr lang="en-US" altLang="en-GB" sz="1550">
                <a:sym typeface="+mn-ea"/>
              </a:rPr>
              <a:t>s en proporcionar y recibir un reembolso por los servicios relacionados con la nutrici</a:t>
            </a:r>
            <a:r>
              <a:rPr lang="en-US" altLang="en-US" sz="1550">
                <a:sym typeface="+mn-ea"/>
              </a:rPr>
              <a:t>ó</a:t>
            </a:r>
            <a:r>
              <a:rPr lang="en-US" altLang="en-GB" sz="1550">
                <a:sym typeface="+mn-ea"/>
              </a:rPr>
              <a:t>n?</a:t>
            </a:r>
            <a:endParaRPr sz="1550"/>
          </a:p>
          <a:p>
            <a:pPr marL="533400" lvl="1" indent="-165100" algn="l" rtl="0">
              <a:lnSpc>
                <a:spcPct val="90000"/>
              </a:lnSpc>
              <a:spcBef>
                <a:spcPts val="400"/>
              </a:spcBef>
              <a:spcAft>
                <a:spcPts val="0"/>
              </a:spcAft>
              <a:buSzPts val="1600"/>
              <a:buChar char="⮚"/>
            </a:pPr>
            <a:r>
              <a:rPr lang="en-US" altLang="en-GB" sz="1550">
                <a:sym typeface="+mn-ea"/>
              </a:rPr>
              <a:t>Estamos interesados en inscribirnos en Health First Colorado para recibir un reembolso directo por los servicios de nutrici</a:t>
            </a:r>
            <a:r>
              <a:rPr lang="en-US" altLang="en-US" sz="1550">
                <a:sym typeface="+mn-ea"/>
              </a:rPr>
              <a:t>ó</a:t>
            </a:r>
            <a:r>
              <a:rPr lang="en-US" altLang="en-GB" sz="1550">
                <a:sym typeface="+mn-ea"/>
              </a:rPr>
              <a:t>n</a:t>
            </a:r>
            <a:r>
              <a:rPr lang="en-US" sz="1550">
                <a:sym typeface="+mn-ea"/>
              </a:rPr>
              <a:t>.</a:t>
            </a:r>
            <a:endParaRPr sz="1550"/>
          </a:p>
          <a:p>
            <a:pPr marL="533400" lvl="1" indent="-165100" algn="l" rtl="0">
              <a:lnSpc>
                <a:spcPct val="90000"/>
              </a:lnSpc>
              <a:spcBef>
                <a:spcPts val="400"/>
              </a:spcBef>
              <a:spcAft>
                <a:spcPts val="0"/>
              </a:spcAft>
              <a:buSzPts val="1600"/>
              <a:buChar char="⮚"/>
            </a:pPr>
            <a:r>
              <a:rPr lang="en-US" altLang="en-GB" sz="1550">
                <a:sym typeface="+mn-ea"/>
              </a:rPr>
              <a:t>Actualmente estamos inscritos en Health First Colorado para brindar servicios relacionados con la nutrici</a:t>
            </a:r>
            <a:r>
              <a:rPr lang="en-US" altLang="en-US" sz="1550">
                <a:sym typeface="+mn-ea"/>
              </a:rPr>
              <a:t>ó</a:t>
            </a:r>
            <a:r>
              <a:rPr lang="en-US" altLang="en-GB" sz="1550">
                <a:sym typeface="+mn-ea"/>
              </a:rPr>
              <a:t>n (por ejemplo, comidas a domicilio</a:t>
            </a:r>
            <a:r>
              <a:rPr lang="en-US" sz="1550">
                <a:sym typeface="+mn-ea"/>
              </a:rPr>
              <a:t>)</a:t>
            </a:r>
            <a:endParaRPr sz="1550"/>
          </a:p>
          <a:p>
            <a:pPr marL="533400" lvl="1" indent="-165100" algn="l" rtl="0">
              <a:lnSpc>
                <a:spcPct val="90000"/>
              </a:lnSpc>
              <a:spcBef>
                <a:spcPts val="400"/>
              </a:spcBef>
              <a:spcAft>
                <a:spcPts val="0"/>
              </a:spcAft>
              <a:buSzPts val="1600"/>
              <a:buChar char="⮚"/>
            </a:pPr>
            <a:r>
              <a:rPr lang="en-US" altLang="en-GB" sz="1550">
                <a:sym typeface="+mn-ea"/>
              </a:rPr>
              <a:t>No estamos interesados en la inscripci</a:t>
            </a:r>
            <a:r>
              <a:rPr lang="en-US" altLang="en-US" sz="1550">
                <a:sym typeface="+mn-ea"/>
              </a:rPr>
              <a:t>ó</a:t>
            </a:r>
            <a:r>
              <a:rPr lang="en-US" altLang="en-GB" sz="1550">
                <a:sym typeface="+mn-ea"/>
              </a:rPr>
              <a:t>n y nos gustar</a:t>
            </a:r>
            <a:r>
              <a:rPr lang="en-US" altLang="en-US" sz="1550">
                <a:sym typeface="+mn-ea"/>
              </a:rPr>
              <a:t>í</a:t>
            </a:r>
            <a:r>
              <a:rPr lang="en-US" altLang="en-GB" sz="1550">
                <a:sym typeface="+mn-ea"/>
              </a:rPr>
              <a:t>a que una organizaci</a:t>
            </a:r>
            <a:r>
              <a:rPr lang="en-US" altLang="en-US" sz="1550">
                <a:sym typeface="+mn-ea"/>
              </a:rPr>
              <a:t>ó</a:t>
            </a:r>
            <a:r>
              <a:rPr lang="en-US" altLang="en-GB" sz="1550">
                <a:sym typeface="+mn-ea"/>
              </a:rPr>
              <a:t>n facture en nuestro nombre</a:t>
            </a:r>
            <a:r>
              <a:rPr lang="en-US" sz="1550">
                <a:sym typeface="+mn-ea"/>
              </a:rPr>
              <a:t>.</a:t>
            </a:r>
            <a:endParaRPr sz="1550"/>
          </a:p>
          <a:p>
            <a:pPr marL="533400" lvl="1" indent="-165100" algn="l" rtl="0">
              <a:lnSpc>
                <a:spcPct val="90000"/>
              </a:lnSpc>
              <a:spcBef>
                <a:spcPts val="400"/>
              </a:spcBef>
              <a:spcAft>
                <a:spcPts val="0"/>
              </a:spcAft>
              <a:buSzPts val="1600"/>
              <a:buChar char="⮚"/>
            </a:pPr>
            <a:r>
              <a:rPr lang="" sz="1550"/>
              <a:t>Indecisos, necesitariamos más información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g35bf4e1ea44_1_0"/>
          <p:cNvSpPr txBox="1">
            <a:spLocks noGrp="1"/>
          </p:cNvSpPr>
          <p:nvPr>
            <p:ph type="title"/>
          </p:nvPr>
        </p:nvSpPr>
        <p:spPr>
          <a:xfrm>
            <a:off x="557775" y="187342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1115 Waiver Overview</a:t>
            </a:r>
            <a:endParaRPr sz="4400"/>
          </a:p>
        </p:txBody>
      </p:sp>
      <p:sp>
        <p:nvSpPr>
          <p:cNvPr id="520" name="Google Shape;520;g35bf4e1ea44_1_0"/>
          <p:cNvSpPr txBox="1">
            <a:spLocks noGrp="1"/>
          </p:cNvSpPr>
          <p:nvPr>
            <p:ph type="title"/>
          </p:nvPr>
        </p:nvSpPr>
        <p:spPr>
          <a:xfrm>
            <a:off x="4299585" y="885190"/>
            <a:ext cx="4638675" cy="1787525"/>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00"/>
              <a:t>Descripci</a:t>
            </a:r>
            <a:r>
              <a:rPr lang="en-US" altLang="en-US" sz="4200"/>
              <a:t>ó</a:t>
            </a:r>
            <a:r>
              <a:rPr lang="en-US" altLang="en-GB" sz="4200"/>
              <a:t>n general de la exenci</a:t>
            </a:r>
            <a:r>
              <a:rPr lang="en-US" altLang="en-US" sz="4200"/>
              <a:t>ó</a:t>
            </a:r>
            <a:r>
              <a:rPr lang="en-US" altLang="en-GB" sz="4200"/>
              <a:t>n</a:t>
            </a:r>
            <a:r>
              <a:rPr lang="" altLang="en-US" sz="4200"/>
              <a:t> 1115</a:t>
            </a:r>
            <a:r>
              <a:rPr lang="en-US" sz="4400"/>
              <a:t> </a:t>
            </a:r>
            <a:endParaRPr sz="4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35fb3b8f9f0_0_16"/>
          <p:cNvSpPr txBox="1">
            <a:spLocks noGrp="1"/>
          </p:cNvSpPr>
          <p:nvPr>
            <p:ph type="title"/>
          </p:nvPr>
        </p:nvSpPr>
        <p:spPr>
          <a:xfrm>
            <a:off x="391200" y="202825"/>
            <a:ext cx="3612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2900"/>
              <a:t>What is a Medicaid Waiver? </a:t>
            </a:r>
            <a:endParaRPr sz="2900"/>
          </a:p>
        </p:txBody>
      </p:sp>
      <p:sp>
        <p:nvSpPr>
          <p:cNvPr id="527" name="Google Shape;527;g35fb3b8f9f0_0_16"/>
          <p:cNvSpPr txBox="1">
            <a:spLocks noGrp="1"/>
          </p:cNvSpPr>
          <p:nvPr>
            <p:ph type="body" idx="1"/>
          </p:nvPr>
        </p:nvSpPr>
        <p:spPr>
          <a:xfrm>
            <a:off x="391200" y="1165100"/>
            <a:ext cx="38424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Federal rules &amp; required benefits</a:t>
            </a:r>
            <a:endParaRPr sz="2300"/>
          </a:p>
          <a:p>
            <a:pPr marL="266700" lvl="0" indent="-234950" algn="l" rtl="0">
              <a:lnSpc>
                <a:spcPct val="90000"/>
              </a:lnSpc>
              <a:spcBef>
                <a:spcPts val="800"/>
              </a:spcBef>
              <a:spcAft>
                <a:spcPts val="0"/>
              </a:spcAft>
              <a:buSzPts val="2300"/>
              <a:buChar char="•"/>
            </a:pPr>
            <a:r>
              <a:rPr lang="en-US" sz="2300"/>
              <a:t>States can waive some federal rules to cover more services</a:t>
            </a:r>
            <a:endParaRPr sz="2300"/>
          </a:p>
          <a:p>
            <a:pPr marL="914400" lvl="1" indent="-374650" algn="l" rtl="0">
              <a:lnSpc>
                <a:spcPct val="90000"/>
              </a:lnSpc>
              <a:spcBef>
                <a:spcPts val="800"/>
              </a:spcBef>
              <a:spcAft>
                <a:spcPts val="0"/>
              </a:spcAft>
              <a:buSzPts val="2300"/>
              <a:buChar char="⮚"/>
            </a:pPr>
            <a:r>
              <a:rPr lang="en-US" sz="2300"/>
              <a:t>Specific populations &amp; settings</a:t>
            </a:r>
            <a:endParaRPr sz="2300"/>
          </a:p>
          <a:p>
            <a:pPr marL="266700" lvl="0" indent="-234950" algn="l" rtl="0">
              <a:lnSpc>
                <a:spcPct val="90000"/>
              </a:lnSpc>
              <a:spcBef>
                <a:spcPts val="800"/>
              </a:spcBef>
              <a:spcAft>
                <a:spcPts val="0"/>
              </a:spcAft>
              <a:buSzPts val="2300"/>
              <a:buChar char="•"/>
            </a:pPr>
            <a:r>
              <a:rPr lang="en-US" sz="2300"/>
              <a:t>Additional Reporting to CMS</a:t>
            </a:r>
            <a:endParaRPr sz="2300"/>
          </a:p>
          <a:p>
            <a:pPr marL="266700" lvl="0" indent="-234950" algn="l" rtl="0">
              <a:lnSpc>
                <a:spcPct val="90000"/>
              </a:lnSpc>
              <a:spcBef>
                <a:spcPts val="800"/>
              </a:spcBef>
              <a:spcAft>
                <a:spcPts val="0"/>
              </a:spcAft>
              <a:buSzPts val="2300"/>
              <a:buChar char="•"/>
            </a:pPr>
            <a:r>
              <a:rPr lang="en-US" sz="2300"/>
              <a:t>CO’s approval: Jan 2025</a:t>
            </a:r>
            <a:endParaRPr sz="2300"/>
          </a:p>
        </p:txBody>
      </p:sp>
      <p:sp>
        <p:nvSpPr>
          <p:cNvPr id="528" name="Google Shape;528;g35fb3b8f9f0_0_1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17</a:t>
            </a:fld>
            <a:endParaRPr lang="en-US"/>
          </a:p>
        </p:txBody>
      </p:sp>
      <p:sp>
        <p:nvSpPr>
          <p:cNvPr id="529" name="Google Shape;529;g35fb3b8f9f0_0_16"/>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US" sz="2900"/>
              <a:t>¿</a:t>
            </a:r>
            <a:r>
              <a:rPr lang="en-US" altLang="en-GB" sz="2900"/>
              <a:t>Qu</a:t>
            </a:r>
            <a:r>
              <a:rPr lang="en-US" altLang="en-US" sz="2900"/>
              <a:t>é</a:t>
            </a:r>
            <a:r>
              <a:rPr lang="en-US" altLang="en-GB" sz="2900"/>
              <a:t> es una exenci</a:t>
            </a:r>
            <a:r>
              <a:rPr lang="en-US" altLang="en-US" sz="2900"/>
              <a:t>ó</a:t>
            </a:r>
            <a:r>
              <a:rPr lang="en-US" altLang="en-GB" sz="2900"/>
              <a:t>n de Medicaid?</a:t>
            </a:r>
            <a:r>
              <a:rPr lang="en-US" sz="4400"/>
              <a:t> </a:t>
            </a:r>
            <a:endParaRPr sz="4400"/>
          </a:p>
        </p:txBody>
      </p:sp>
      <p:sp>
        <p:nvSpPr>
          <p:cNvPr id="530" name="Google Shape;530;g35fb3b8f9f0_0_16"/>
          <p:cNvSpPr txBox="1">
            <a:spLocks noGrp="1"/>
          </p:cNvSpPr>
          <p:nvPr>
            <p:ph type="body" idx="1"/>
          </p:nvPr>
        </p:nvSpPr>
        <p:spPr>
          <a:xfrm>
            <a:off x="4572000" y="1165225"/>
            <a:ext cx="421005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250">
                <a:sym typeface="+mn-ea"/>
              </a:rPr>
              <a:t>Reglas federales y beneficios requerido</a:t>
            </a:r>
            <a:r>
              <a:rPr lang="en-US" sz="2250">
                <a:sym typeface="+mn-ea"/>
              </a:rPr>
              <a:t>s</a:t>
            </a:r>
            <a:endParaRPr sz="2250"/>
          </a:p>
          <a:p>
            <a:pPr marL="266700" lvl="0" indent="-234950" algn="l" rtl="0">
              <a:lnSpc>
                <a:spcPct val="90000"/>
              </a:lnSpc>
              <a:spcBef>
                <a:spcPts val="800"/>
              </a:spcBef>
              <a:spcAft>
                <a:spcPts val="0"/>
              </a:spcAft>
              <a:buSzPts val="2300"/>
              <a:buChar char="•"/>
            </a:pPr>
            <a:r>
              <a:rPr lang="en-US" altLang="en-GB" sz="2250">
                <a:sym typeface="+mn-ea"/>
              </a:rPr>
              <a:t>Los estados pueden renunciar a algunas reglas federales para cubrir m</a:t>
            </a:r>
            <a:r>
              <a:rPr lang="en-US" altLang="en-US" sz="2250">
                <a:sym typeface="+mn-ea"/>
              </a:rPr>
              <a:t>á</a:t>
            </a:r>
            <a:r>
              <a:rPr lang="en-US" altLang="en-GB" sz="2250">
                <a:sym typeface="+mn-ea"/>
              </a:rPr>
              <a:t>s servicio</a:t>
            </a:r>
            <a:r>
              <a:rPr lang="en-US" sz="2250">
                <a:sym typeface="+mn-ea"/>
              </a:rPr>
              <a:t>s</a:t>
            </a:r>
            <a:endParaRPr sz="2250"/>
          </a:p>
          <a:p>
            <a:pPr marL="914400" lvl="1" indent="-374650" algn="l" rtl="0">
              <a:lnSpc>
                <a:spcPct val="90000"/>
              </a:lnSpc>
              <a:spcBef>
                <a:spcPts val="800"/>
              </a:spcBef>
              <a:spcAft>
                <a:spcPts val="0"/>
              </a:spcAft>
              <a:buSzPts val="2300"/>
              <a:buChar char="⮚"/>
            </a:pPr>
            <a:r>
              <a:rPr lang="" altLang="en-US" sz="2250">
                <a:sym typeface="+mn-ea"/>
              </a:rPr>
              <a:t>Poblacione</a:t>
            </a:r>
            <a:r>
              <a:rPr lang="en-US" sz="2250">
                <a:sym typeface="+mn-ea"/>
              </a:rPr>
              <a:t>s</a:t>
            </a:r>
            <a:r>
              <a:rPr lang="" altLang="en-US" sz="2250">
                <a:sym typeface="+mn-ea"/>
              </a:rPr>
              <a:t> específicas y configuraciones</a:t>
            </a:r>
            <a:endParaRPr sz="2250"/>
          </a:p>
          <a:p>
            <a:pPr marL="266700" lvl="0" indent="-234950" algn="l" rtl="0">
              <a:lnSpc>
                <a:spcPct val="90000"/>
              </a:lnSpc>
              <a:spcBef>
                <a:spcPts val="800"/>
              </a:spcBef>
              <a:spcAft>
                <a:spcPts val="0"/>
              </a:spcAft>
              <a:buSzPts val="2300"/>
              <a:buChar char="•"/>
            </a:pPr>
            <a:r>
              <a:rPr lang="en-US" altLang="en-GB" sz="2250"/>
              <a:t>Informes adicionales a CMS</a:t>
            </a:r>
          </a:p>
          <a:p>
            <a:pPr marL="266700" lvl="0" indent="-234950" algn="l" rtl="0">
              <a:lnSpc>
                <a:spcPct val="90000"/>
              </a:lnSpc>
              <a:spcBef>
                <a:spcPts val="800"/>
              </a:spcBef>
              <a:spcAft>
                <a:spcPts val="0"/>
              </a:spcAft>
              <a:buSzPts val="2300"/>
              <a:buChar char="•"/>
            </a:pPr>
            <a:r>
              <a:rPr lang="en-US" altLang="en-GB" sz="2250">
                <a:sym typeface="+mn-ea"/>
              </a:rPr>
              <a:t>Aprobaci</a:t>
            </a:r>
            <a:r>
              <a:rPr lang="en-US" altLang="en-US" sz="2250">
                <a:sym typeface="+mn-ea"/>
              </a:rPr>
              <a:t>ó</a:t>
            </a:r>
            <a:r>
              <a:rPr lang="en-US" altLang="en-GB" sz="2250">
                <a:sym typeface="+mn-ea"/>
              </a:rPr>
              <a:t>n de CO: enero de 202</a:t>
            </a:r>
            <a:r>
              <a:rPr lang="en-US" sz="2250">
                <a:sym typeface="+mn-ea"/>
              </a:rPr>
              <a:t>5</a:t>
            </a:r>
            <a:endParaRPr sz="225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35fb3b8f9f0_0_8"/>
          <p:cNvSpPr txBox="1">
            <a:spLocks noGrp="1"/>
          </p:cNvSpPr>
          <p:nvPr>
            <p:ph type="title"/>
          </p:nvPr>
        </p:nvSpPr>
        <p:spPr>
          <a:xfrm>
            <a:off x="471450" y="36500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2500"/>
              <a:t>Colorado Comprehensive Care Waiver</a:t>
            </a:r>
            <a:endParaRPr sz="2500"/>
          </a:p>
        </p:txBody>
      </p:sp>
      <p:sp>
        <p:nvSpPr>
          <p:cNvPr id="536" name="Google Shape;536;g35fb3b8f9f0_0_8"/>
          <p:cNvSpPr txBox="1">
            <a:spLocks noGrp="1"/>
          </p:cNvSpPr>
          <p:nvPr>
            <p:ph type="body" idx="1"/>
          </p:nvPr>
        </p:nvSpPr>
        <p:spPr>
          <a:xfrm>
            <a:off x="471450" y="1292100"/>
            <a:ext cx="36708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4 components</a:t>
            </a:r>
            <a:endParaRPr sz="2300"/>
          </a:p>
          <a:p>
            <a:pPr marL="533400" lvl="1" indent="-209550" algn="l" rtl="0">
              <a:lnSpc>
                <a:spcPct val="90000"/>
              </a:lnSpc>
              <a:spcBef>
                <a:spcPts val="400"/>
              </a:spcBef>
              <a:spcAft>
                <a:spcPts val="0"/>
              </a:spcAft>
              <a:buSzPts val="2300"/>
              <a:buChar char="⮚"/>
            </a:pPr>
            <a:r>
              <a:rPr lang="en-US" sz="2300"/>
              <a:t>Continuous Eligibility (ages 0-3, Adults leaving incarceration)</a:t>
            </a:r>
            <a:endParaRPr sz="2300"/>
          </a:p>
          <a:p>
            <a:pPr marL="533400" lvl="1" indent="-209550" algn="l" rtl="0">
              <a:lnSpc>
                <a:spcPct val="90000"/>
              </a:lnSpc>
              <a:spcBef>
                <a:spcPts val="400"/>
              </a:spcBef>
              <a:spcAft>
                <a:spcPts val="0"/>
              </a:spcAft>
              <a:buSzPts val="2300"/>
              <a:buChar char="⮚"/>
            </a:pPr>
            <a:r>
              <a:rPr lang="en-US" sz="2300"/>
              <a:t>Health Related Social Needs (Housing and Nutrition)</a:t>
            </a:r>
            <a:endParaRPr sz="2300"/>
          </a:p>
          <a:p>
            <a:pPr marL="533400" lvl="1" indent="-209550" algn="l" rtl="0">
              <a:lnSpc>
                <a:spcPct val="90000"/>
              </a:lnSpc>
              <a:spcBef>
                <a:spcPts val="400"/>
              </a:spcBef>
              <a:spcAft>
                <a:spcPts val="0"/>
              </a:spcAft>
              <a:buSzPts val="2300"/>
              <a:buChar char="⮚"/>
            </a:pPr>
            <a:r>
              <a:rPr lang="en-US" sz="2300"/>
              <a:t>Re-entry Services</a:t>
            </a:r>
            <a:endParaRPr sz="2300"/>
          </a:p>
          <a:p>
            <a:pPr marL="533400" lvl="1" indent="-209550" algn="l" rtl="0">
              <a:lnSpc>
                <a:spcPct val="90000"/>
              </a:lnSpc>
              <a:spcBef>
                <a:spcPts val="400"/>
              </a:spcBef>
              <a:spcAft>
                <a:spcPts val="0"/>
              </a:spcAft>
              <a:buSzPts val="2300"/>
              <a:buChar char="⮚"/>
            </a:pPr>
            <a:r>
              <a:rPr lang="en-US" sz="2300"/>
              <a:t>Serious Mental Illness and Emotional Disturbance</a:t>
            </a:r>
            <a:endParaRPr sz="2300"/>
          </a:p>
        </p:txBody>
      </p:sp>
      <p:sp>
        <p:nvSpPr>
          <p:cNvPr id="537" name="Google Shape;537;g35fb3b8f9f0_0_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18</a:t>
            </a:fld>
            <a:endParaRPr lang="en-US"/>
          </a:p>
        </p:txBody>
      </p:sp>
      <p:sp>
        <p:nvSpPr>
          <p:cNvPr id="538" name="Google Shape;538;g35fb3b8f9f0_0_8"/>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60000"/>
              </a:lnSpc>
              <a:buClr>
                <a:schemeClr val="dk2"/>
              </a:buClr>
              <a:buSzPts val="4700"/>
              <a:buFont typeface="Trebuchet MS" panose="020B0603020202020204"/>
              <a:buNone/>
            </a:pPr>
            <a:r>
              <a:rPr lang="en-US" altLang="en-GB" sz="2500"/>
              <a:t>Exenci</a:t>
            </a:r>
            <a:r>
              <a:rPr lang="en-US" altLang="en-US" sz="2500"/>
              <a:t>ó</a:t>
            </a:r>
            <a:r>
              <a:rPr lang="en-US" altLang="en-GB" sz="2500"/>
              <a:t>n de atenci</a:t>
            </a:r>
            <a:r>
              <a:rPr lang="en-US" altLang="en-US" sz="2500"/>
              <a:t>ó</a:t>
            </a:r>
            <a:r>
              <a:rPr lang="en-US" altLang="en-GB" sz="2500"/>
              <a:t>n integral de Colorado</a:t>
            </a:r>
            <a:r>
              <a:rPr lang="en-US" sz="4400"/>
              <a:t> </a:t>
            </a:r>
            <a:endParaRPr sz="4400"/>
          </a:p>
        </p:txBody>
      </p:sp>
      <p:sp>
        <p:nvSpPr>
          <p:cNvPr id="539" name="Google Shape;539;g35fb3b8f9f0_0_8"/>
          <p:cNvSpPr txBox="1">
            <a:spLocks noGrp="1"/>
          </p:cNvSpPr>
          <p:nvPr>
            <p:ph type="body" idx="1"/>
          </p:nvPr>
        </p:nvSpPr>
        <p:spPr>
          <a:xfrm>
            <a:off x="4572000" y="1292225"/>
            <a:ext cx="419862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sym typeface="+mn-ea"/>
              </a:rPr>
              <a:t>4 component</a:t>
            </a:r>
            <a:r>
              <a:rPr lang="" altLang="en-US" sz="2300">
                <a:sym typeface="+mn-ea"/>
              </a:rPr>
              <a:t>e</a:t>
            </a:r>
            <a:r>
              <a:rPr lang="en-US" sz="2300">
                <a:sym typeface="+mn-ea"/>
              </a:rPr>
              <a:t>s</a:t>
            </a:r>
            <a:endParaRPr sz="2300"/>
          </a:p>
          <a:p>
            <a:pPr marL="533400" lvl="1" indent="-209550" algn="l" rtl="0">
              <a:lnSpc>
                <a:spcPct val="90000"/>
              </a:lnSpc>
              <a:spcBef>
                <a:spcPts val="400"/>
              </a:spcBef>
              <a:spcAft>
                <a:spcPts val="0"/>
              </a:spcAft>
              <a:buSzPts val="2300"/>
              <a:buChar char="⮚"/>
            </a:pPr>
            <a:r>
              <a:rPr lang="en-US" altLang="en-GB" sz="2300">
                <a:sym typeface="+mn-ea"/>
              </a:rPr>
              <a:t>Elegibilidad continua (de 0 a 3 a</a:t>
            </a:r>
            <a:r>
              <a:rPr lang="en-US" altLang="en-US" sz="2300">
                <a:sym typeface="+mn-ea"/>
              </a:rPr>
              <a:t>ñ</a:t>
            </a:r>
            <a:r>
              <a:rPr lang="en-US" altLang="en-GB" sz="2300">
                <a:sym typeface="+mn-ea"/>
              </a:rPr>
              <a:t>os, adultos que salen de la c</a:t>
            </a:r>
            <a:r>
              <a:rPr lang="en-US" altLang="en-US" sz="2300">
                <a:sym typeface="+mn-ea"/>
              </a:rPr>
              <a:t>á</a:t>
            </a:r>
            <a:r>
              <a:rPr lang="en-US" altLang="en-GB" sz="2300">
                <a:sym typeface="+mn-ea"/>
              </a:rPr>
              <a:t>rcel</a:t>
            </a:r>
            <a:r>
              <a:rPr lang="en-US" sz="2300">
                <a:sym typeface="+mn-ea"/>
              </a:rPr>
              <a:t>)</a:t>
            </a:r>
            <a:endParaRPr sz="2300"/>
          </a:p>
          <a:p>
            <a:pPr marL="533400" lvl="1" indent="-209550" algn="l" rtl="0">
              <a:lnSpc>
                <a:spcPct val="90000"/>
              </a:lnSpc>
              <a:spcBef>
                <a:spcPts val="400"/>
              </a:spcBef>
              <a:spcAft>
                <a:spcPts val="0"/>
              </a:spcAft>
              <a:buSzPts val="2300"/>
              <a:buChar char="⮚"/>
            </a:pPr>
            <a:r>
              <a:rPr lang="en-US" altLang="en-GB" sz="2300">
                <a:sym typeface="+mn-ea"/>
              </a:rPr>
              <a:t>Necesidades sociales relacionadas con la salud (vivienda y nutrici</a:t>
            </a:r>
            <a:r>
              <a:rPr lang="en-US" altLang="en-US" sz="2300">
                <a:sym typeface="+mn-ea"/>
              </a:rPr>
              <a:t>ó</a:t>
            </a:r>
            <a:r>
              <a:rPr lang="en-US" altLang="en-GB" sz="2300">
                <a:sym typeface="+mn-ea"/>
              </a:rPr>
              <a:t>n</a:t>
            </a:r>
            <a:r>
              <a:rPr lang="en-US" sz="2300">
                <a:sym typeface="+mn-ea"/>
              </a:rPr>
              <a:t>)</a:t>
            </a:r>
            <a:endParaRPr sz="2300"/>
          </a:p>
          <a:p>
            <a:pPr marL="533400" lvl="1" indent="-209550" algn="l" rtl="0">
              <a:lnSpc>
                <a:spcPct val="90000"/>
              </a:lnSpc>
              <a:spcBef>
                <a:spcPts val="400"/>
              </a:spcBef>
              <a:spcAft>
                <a:spcPts val="0"/>
              </a:spcAft>
              <a:buSzPts val="2300"/>
              <a:buChar char="⮚"/>
            </a:pPr>
            <a:r>
              <a:rPr lang="en-US" altLang="en-GB" sz="2300"/>
              <a:t>Servicios de reingres</a:t>
            </a:r>
            <a:r>
              <a:rPr lang="" altLang="en-US" sz="2300"/>
              <a:t>o</a:t>
            </a:r>
            <a:endParaRPr lang="en-US" altLang="en-GB" sz="2300"/>
          </a:p>
          <a:p>
            <a:pPr marL="533400" lvl="1" indent="-209550" algn="l" rtl="0">
              <a:lnSpc>
                <a:spcPct val="90000"/>
              </a:lnSpc>
              <a:spcBef>
                <a:spcPts val="400"/>
              </a:spcBef>
              <a:spcAft>
                <a:spcPts val="0"/>
              </a:spcAft>
              <a:buSzPts val="2300"/>
              <a:buChar char="⮚"/>
            </a:pPr>
            <a:r>
              <a:rPr lang="en-US" altLang="en-GB" sz="2300"/>
              <a:t>Enfermedad mental grave y trastornos emocionale</a:t>
            </a:r>
            <a:r>
              <a:rPr lang="" altLang="en-US" sz="2300"/>
              <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g35fb3b8f9f0_0_49"/>
          <p:cNvSpPr txBox="1">
            <a:spLocks noGrp="1"/>
          </p:cNvSpPr>
          <p:nvPr>
            <p:ph type="title"/>
          </p:nvPr>
        </p:nvSpPr>
        <p:spPr>
          <a:xfrm>
            <a:off x="639650" y="204145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HRSN Nutrition Eligibility</a:t>
            </a:r>
            <a:endParaRPr sz="4400"/>
          </a:p>
        </p:txBody>
      </p:sp>
      <p:sp>
        <p:nvSpPr>
          <p:cNvPr id="546" name="Google Shape;546;g35fb3b8f9f0_0_49"/>
          <p:cNvSpPr txBox="1">
            <a:spLocks noGrp="1"/>
          </p:cNvSpPr>
          <p:nvPr>
            <p:ph type="title"/>
          </p:nvPr>
        </p:nvSpPr>
        <p:spPr>
          <a:xfrm>
            <a:off x="4299585" y="365125"/>
            <a:ext cx="4638675" cy="2477135"/>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Elegibilidad nutricional</a:t>
            </a:r>
            <a:br>
              <a:rPr lang="en-US" altLang="en-GB" sz="4400"/>
            </a:br>
            <a:r>
              <a:rPr lang="en-US" altLang="en-GB" sz="4400">
                <a:sym typeface="+mn-ea"/>
              </a:rPr>
              <a:t>HRSN</a:t>
            </a:r>
            <a:r>
              <a:rPr lang="en-US" sz="4400"/>
              <a:t> </a:t>
            </a:r>
            <a:endParaRPr sz="4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36fe059189_0_39"/>
          <p:cNvSpPr txBox="1">
            <a:spLocks noGrp="1"/>
          </p:cNvSpPr>
          <p:nvPr>
            <p:ph type="sldNum" idx="12"/>
          </p:nvPr>
        </p:nvSpPr>
        <p:spPr>
          <a:xfrm>
            <a:off x="8775967" y="5405550"/>
            <a:ext cx="117600" cy="249600"/>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2</a:t>
            </a:fld>
            <a:endParaRPr lang="en-US"/>
          </a:p>
        </p:txBody>
      </p:sp>
      <p:sp>
        <p:nvSpPr>
          <p:cNvPr id="378" name="Google Shape;378;g336fe059189_0_39"/>
          <p:cNvSpPr txBox="1">
            <a:spLocks noGrp="1"/>
          </p:cNvSpPr>
          <p:nvPr>
            <p:ph type="title"/>
          </p:nvPr>
        </p:nvSpPr>
        <p:spPr>
          <a:xfrm>
            <a:off x="4361500" y="197850"/>
            <a:ext cx="4699200" cy="6807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3150"/>
              <a:buFont typeface="Trebuchet MS" panose="020B0603020202020204"/>
              <a:buNone/>
            </a:pPr>
            <a:r>
              <a:rPr lang="en-US" sz="2700"/>
              <a:t>Interpretación de idiomas</a:t>
            </a:r>
            <a:endParaRPr sz="2700"/>
          </a:p>
        </p:txBody>
      </p:sp>
      <p:sp>
        <p:nvSpPr>
          <p:cNvPr id="379" name="Google Shape;379;g336fe059189_0_39"/>
          <p:cNvSpPr txBox="1"/>
          <p:nvPr/>
        </p:nvSpPr>
        <p:spPr>
          <a:xfrm>
            <a:off x="262475" y="1207525"/>
            <a:ext cx="4132800" cy="41508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To access language interpretation, click Interpretation      in your meeting/webinar controls.  </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If you do not see the Interpretation button, click More, then Interpretation.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00000"/>
              </a:lnSpc>
              <a:spcBef>
                <a:spcPts val="100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Click the language that you would like to hear.</a:t>
            </a:r>
            <a:endParaRPr sz="18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380" name="Google Shape;380;g336fe059189_0_39"/>
          <p:cNvSpPr txBox="1"/>
          <p:nvPr/>
        </p:nvSpPr>
        <p:spPr>
          <a:xfrm>
            <a:off x="4361500" y="952500"/>
            <a:ext cx="4782600" cy="3679825"/>
          </a:xfrm>
          <a:prstGeom prst="rect">
            <a:avLst/>
          </a:prstGeom>
          <a:noFill/>
          <a:ln>
            <a:noFill/>
          </a:ln>
        </p:spPr>
        <p:txBody>
          <a:bodyPr spcFirstLastPara="1" wrap="square" lIns="91400" tIns="91400" rIns="91400" bIns="91400" anchor="t" anchorCtr="0">
            <a:spAutoFit/>
          </a:bodyPr>
          <a:lstStyle/>
          <a:p>
            <a:pPr marL="584200" marR="0" lvl="0" indent="-4064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Para acceder a la Interpretación de idiomas, haga click en Interpretaciónen los controles de su reunión/seminario web.</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chemeClr val="dk1"/>
              </a:buClr>
              <a:buSzPts val="1100"/>
              <a:buFont typeface="Arial" panose="020B0604020202020204"/>
              <a:buNone/>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  </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584200" marR="0" lvl="0" indent="-4064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Si usted no ve el botón de interpretación, haga click en más y luego en interpretación</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584200" marR="0" lvl="0" indent="-406400" algn="l" rtl="0">
              <a:lnSpc>
                <a:spcPct val="115000"/>
              </a:lnSpc>
              <a:spcBef>
                <a:spcPts val="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Haga click en el idioma que a usted le gustaría escuchar.  </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381" name="Google Shape;381;g336fe059189_0_39"/>
          <p:cNvSpPr txBox="1"/>
          <p:nvPr/>
        </p:nvSpPr>
        <p:spPr>
          <a:xfrm>
            <a:off x="2875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Language Interpretation</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pic>
        <p:nvPicPr>
          <p:cNvPr id="382" name="Google Shape;382;g336fe059189_0_39"/>
          <p:cNvPicPr preferRelativeResize="0"/>
          <p:nvPr/>
        </p:nvPicPr>
        <p:blipFill rotWithShape="1">
          <a:blip r:embed="rId3"/>
          <a:srcRect/>
          <a:stretch>
            <a:fillRect/>
          </a:stretch>
        </p:blipFill>
        <p:spPr>
          <a:xfrm>
            <a:off x="2866730" y="1612670"/>
            <a:ext cx="249600" cy="249600"/>
          </a:xfrm>
          <a:prstGeom prst="rect">
            <a:avLst/>
          </a:prstGeom>
          <a:noFill/>
          <a:ln>
            <a:noFill/>
          </a:ln>
        </p:spPr>
      </p:pic>
      <p:pic>
        <p:nvPicPr>
          <p:cNvPr id="383" name="Google Shape;383;g336fe059189_0_39"/>
          <p:cNvPicPr preferRelativeResize="0"/>
          <p:nvPr/>
        </p:nvPicPr>
        <p:blipFill rotWithShape="1">
          <a:blip r:embed="rId4"/>
          <a:srcRect r="45048"/>
          <a:stretch>
            <a:fillRect/>
          </a:stretch>
        </p:blipFill>
        <p:spPr>
          <a:xfrm>
            <a:off x="2026959" y="2289174"/>
            <a:ext cx="1271850" cy="666741"/>
          </a:xfrm>
          <a:prstGeom prst="rect">
            <a:avLst/>
          </a:prstGeom>
          <a:noFill/>
          <a:ln>
            <a:noFill/>
          </a:ln>
        </p:spPr>
      </p:pic>
      <p:pic>
        <p:nvPicPr>
          <p:cNvPr id="384" name="Google Shape;384;g336fe059189_0_39"/>
          <p:cNvPicPr preferRelativeResize="0"/>
          <p:nvPr/>
        </p:nvPicPr>
        <p:blipFill rotWithShape="1">
          <a:blip r:embed="rId4"/>
          <a:srcRect r="45048"/>
          <a:stretch>
            <a:fillRect/>
          </a:stretch>
        </p:blipFill>
        <p:spPr>
          <a:xfrm>
            <a:off x="7550690" y="1988048"/>
            <a:ext cx="1022625" cy="536075"/>
          </a:xfrm>
          <a:prstGeom prst="rect">
            <a:avLst/>
          </a:prstGeom>
          <a:noFill/>
          <a:ln>
            <a:noFill/>
          </a:ln>
        </p:spPr>
      </p:pic>
      <p:pic>
        <p:nvPicPr>
          <p:cNvPr id="385" name="Google Shape;385;g336fe059189_0_39"/>
          <p:cNvPicPr preferRelativeResize="0"/>
          <p:nvPr/>
        </p:nvPicPr>
        <p:blipFill rotWithShape="1">
          <a:blip r:embed="rId4"/>
          <a:srcRect l="65019"/>
          <a:stretch>
            <a:fillRect/>
          </a:stretch>
        </p:blipFill>
        <p:spPr>
          <a:xfrm>
            <a:off x="7697538" y="3249349"/>
            <a:ext cx="728913" cy="600300"/>
          </a:xfrm>
          <a:prstGeom prst="rect">
            <a:avLst/>
          </a:prstGeom>
          <a:noFill/>
          <a:ln>
            <a:noFill/>
          </a:ln>
        </p:spPr>
      </p:pic>
      <p:pic>
        <p:nvPicPr>
          <p:cNvPr id="386" name="Google Shape;386;g336fe059189_0_39"/>
          <p:cNvPicPr preferRelativeResize="0"/>
          <p:nvPr/>
        </p:nvPicPr>
        <p:blipFill rotWithShape="1">
          <a:blip r:embed="rId4"/>
          <a:srcRect l="65019"/>
          <a:stretch>
            <a:fillRect/>
          </a:stretch>
        </p:blipFill>
        <p:spPr>
          <a:xfrm>
            <a:off x="2955348" y="3702367"/>
            <a:ext cx="603800" cy="497275"/>
          </a:xfrm>
          <a:prstGeom prst="rect">
            <a:avLst/>
          </a:prstGeom>
          <a:noFill/>
          <a:ln>
            <a:noFill/>
          </a:ln>
        </p:spPr>
      </p:pic>
      <p:pic>
        <p:nvPicPr>
          <p:cNvPr id="387" name="Google Shape;387;g336fe059189_0_39"/>
          <p:cNvPicPr preferRelativeResize="0"/>
          <p:nvPr/>
        </p:nvPicPr>
        <p:blipFill rotWithShape="1">
          <a:blip r:embed="rId3"/>
          <a:srcRect/>
          <a:stretch>
            <a:fillRect/>
          </a:stretch>
        </p:blipFill>
        <p:spPr>
          <a:xfrm>
            <a:off x="7477175" y="1392275"/>
            <a:ext cx="249600" cy="249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g35fb3b8f9f0_0_0"/>
          <p:cNvSpPr txBox="1">
            <a:spLocks noGrp="1"/>
          </p:cNvSpPr>
          <p:nvPr>
            <p:ph type="title"/>
          </p:nvPr>
        </p:nvSpPr>
        <p:spPr>
          <a:xfrm>
            <a:off x="550050" y="2562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Eligibility</a:t>
            </a:r>
            <a:endParaRPr sz="4400"/>
          </a:p>
        </p:txBody>
      </p:sp>
      <p:sp>
        <p:nvSpPr>
          <p:cNvPr id="553" name="Google Shape;553;g35fb3b8f9f0_0_0"/>
          <p:cNvSpPr txBox="1">
            <a:spLocks noGrp="1"/>
          </p:cNvSpPr>
          <p:nvPr>
            <p:ph type="body" idx="1"/>
          </p:nvPr>
        </p:nvSpPr>
        <p:spPr>
          <a:xfrm>
            <a:off x="628650" y="1208100"/>
            <a:ext cx="34107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Eligibility is based on housing vouchers that are provided by Department of Local Affairs (DOLA)</a:t>
            </a:r>
            <a:endParaRPr sz="2300"/>
          </a:p>
          <a:p>
            <a:pPr marL="533400" lvl="1" indent="-209550" algn="l" rtl="0">
              <a:lnSpc>
                <a:spcPct val="90000"/>
              </a:lnSpc>
              <a:spcBef>
                <a:spcPts val="400"/>
              </a:spcBef>
              <a:spcAft>
                <a:spcPts val="0"/>
              </a:spcAft>
              <a:buSzPts val="2300"/>
              <a:buChar char="⮚"/>
            </a:pPr>
            <a:r>
              <a:rPr lang="en-US" sz="2300"/>
              <a:t>Permanent Supporting Housing (PSH)</a:t>
            </a:r>
            <a:endParaRPr sz="2300"/>
          </a:p>
          <a:p>
            <a:pPr marL="533400" lvl="1" indent="-209550" algn="l" rtl="0">
              <a:lnSpc>
                <a:spcPct val="90000"/>
              </a:lnSpc>
              <a:spcBef>
                <a:spcPts val="400"/>
              </a:spcBef>
              <a:spcAft>
                <a:spcPts val="0"/>
              </a:spcAft>
              <a:buSzPts val="2300"/>
              <a:buChar char="⮚"/>
            </a:pPr>
            <a:r>
              <a:rPr lang="en-US" sz="2300"/>
              <a:t>Colorado Fostering Success (CFS)</a:t>
            </a:r>
            <a:endParaRPr sz="2300"/>
          </a:p>
          <a:p>
            <a:pPr marL="533400" lvl="1" indent="-209550" algn="l" rtl="0">
              <a:lnSpc>
                <a:spcPct val="90000"/>
              </a:lnSpc>
              <a:spcBef>
                <a:spcPts val="400"/>
              </a:spcBef>
              <a:spcAft>
                <a:spcPts val="0"/>
              </a:spcAft>
              <a:buSzPts val="2300"/>
              <a:buChar char="⮚"/>
            </a:pPr>
            <a:r>
              <a:rPr lang="en-US" sz="2300"/>
              <a:t>Community Access Team (CAT) </a:t>
            </a:r>
            <a:endParaRPr sz="2300"/>
          </a:p>
        </p:txBody>
      </p:sp>
      <p:sp>
        <p:nvSpPr>
          <p:cNvPr id="554" name="Google Shape;554;g35fb3b8f9f0_0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20</a:t>
            </a:fld>
            <a:endParaRPr lang="en-US"/>
          </a:p>
        </p:txBody>
      </p:sp>
      <p:sp>
        <p:nvSpPr>
          <p:cNvPr id="555" name="Google Shape;555;g35fb3b8f9f0_0_0"/>
          <p:cNvSpPr txBox="1">
            <a:spLocks noGrp="1"/>
          </p:cNvSpPr>
          <p:nvPr>
            <p:ph type="title"/>
          </p:nvPr>
        </p:nvSpPr>
        <p:spPr>
          <a:xfrm>
            <a:off x="4299400" y="256275"/>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Elegibilidad</a:t>
            </a:r>
            <a:r>
              <a:rPr lang="en-US" sz="4400"/>
              <a:t> </a:t>
            </a:r>
            <a:endParaRPr sz="4400"/>
          </a:p>
        </p:txBody>
      </p:sp>
      <p:sp>
        <p:nvSpPr>
          <p:cNvPr id="556" name="Google Shape;556;g35fb3b8f9f0_0_0"/>
          <p:cNvSpPr txBox="1">
            <a:spLocks noGrp="1"/>
          </p:cNvSpPr>
          <p:nvPr>
            <p:ph type="body" idx="1"/>
          </p:nvPr>
        </p:nvSpPr>
        <p:spPr>
          <a:xfrm>
            <a:off x="4879340" y="1208405"/>
            <a:ext cx="365633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sym typeface="+mn-ea"/>
              </a:rPr>
              <a:t>La elegibilidad se basa en los vales de vivienda proporcionados por el Departamento de Asuntos Locales</a:t>
            </a:r>
            <a:r>
              <a:rPr lang="en-US" sz="2300">
                <a:sym typeface="+mn-ea"/>
              </a:rPr>
              <a:t> (DOLA)</a:t>
            </a:r>
            <a:endParaRPr sz="2300"/>
          </a:p>
          <a:p>
            <a:pPr marL="533400" lvl="1" indent="-209550" algn="l" rtl="0">
              <a:lnSpc>
                <a:spcPct val="90000"/>
              </a:lnSpc>
              <a:spcBef>
                <a:spcPts val="400"/>
              </a:spcBef>
              <a:spcAft>
                <a:spcPts val="0"/>
              </a:spcAft>
              <a:buSzPts val="2300"/>
              <a:buChar char="⮚"/>
            </a:pPr>
            <a:r>
              <a:rPr lang="en-US" altLang="en-GB" sz="2300">
                <a:sym typeface="+mn-ea"/>
              </a:rPr>
              <a:t>Vivienda de apoyo permanent</a:t>
            </a:r>
            <a:r>
              <a:rPr lang="en-US" sz="2300">
                <a:sym typeface="+mn-ea"/>
              </a:rPr>
              <a:t> (PSH)</a:t>
            </a:r>
            <a:endParaRPr sz="2300"/>
          </a:p>
          <a:p>
            <a:pPr marL="533400" lvl="1" indent="-209550" algn="l" rtl="0">
              <a:lnSpc>
                <a:spcPct val="90000"/>
              </a:lnSpc>
              <a:spcBef>
                <a:spcPts val="400"/>
              </a:spcBef>
              <a:spcAft>
                <a:spcPts val="0"/>
              </a:spcAft>
              <a:buSzPts val="2300"/>
              <a:buChar char="⮚"/>
            </a:pPr>
            <a:r>
              <a:rPr lang="en-US" sz="2300">
                <a:sym typeface="+mn-ea"/>
              </a:rPr>
              <a:t>Colorado Fo</a:t>
            </a:r>
            <a:r>
              <a:rPr lang="" altLang="en-US" sz="2300">
                <a:sym typeface="+mn-ea"/>
              </a:rPr>
              <a:t>mentando el Éxito</a:t>
            </a:r>
            <a:r>
              <a:rPr lang="en-US" sz="2300">
                <a:sym typeface="+mn-ea"/>
              </a:rPr>
              <a:t> (CFS)</a:t>
            </a:r>
            <a:endParaRPr sz="2300"/>
          </a:p>
          <a:p>
            <a:pPr marL="533400" lvl="1" indent="-209550" algn="l" rtl="0">
              <a:lnSpc>
                <a:spcPct val="90000"/>
              </a:lnSpc>
              <a:spcBef>
                <a:spcPts val="400"/>
              </a:spcBef>
              <a:spcAft>
                <a:spcPts val="0"/>
              </a:spcAft>
              <a:buSzPts val="2300"/>
              <a:buChar char="⮚"/>
            </a:pPr>
            <a:r>
              <a:rPr lang="en-US" altLang="en-GB" sz="2300">
                <a:sym typeface="+mn-ea"/>
              </a:rPr>
              <a:t>Equipo de Acceso Comunitario</a:t>
            </a:r>
            <a:r>
              <a:rPr lang="en-US" sz="2300">
                <a:sym typeface="+mn-ea"/>
              </a:rPr>
              <a:t> (CAT)</a:t>
            </a:r>
            <a:endParaRPr sz="23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35fb3b8f9f0_0_246"/>
          <p:cNvSpPr txBox="1">
            <a:spLocks noGrp="1"/>
          </p:cNvSpPr>
          <p:nvPr>
            <p:ph type="title"/>
          </p:nvPr>
        </p:nvSpPr>
        <p:spPr>
          <a:xfrm>
            <a:off x="550050" y="36500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2400"/>
              <a:t>Permanent Supportive Housing (PSH)</a:t>
            </a:r>
            <a:endParaRPr sz="2400"/>
          </a:p>
        </p:txBody>
      </p:sp>
      <p:sp>
        <p:nvSpPr>
          <p:cNvPr id="562" name="Google Shape;562;g35fb3b8f9f0_0_246"/>
          <p:cNvSpPr txBox="1">
            <a:spLocks noGrp="1"/>
          </p:cNvSpPr>
          <p:nvPr>
            <p:ph type="body" idx="1"/>
          </p:nvPr>
        </p:nvSpPr>
        <p:spPr>
          <a:xfrm>
            <a:off x="628650" y="1323950"/>
            <a:ext cx="3137700" cy="3507300"/>
          </a:xfrm>
          <a:prstGeom prst="rect">
            <a:avLst/>
          </a:prstGeom>
          <a:noFill/>
          <a:ln>
            <a:noFill/>
          </a:ln>
        </p:spPr>
        <p:txBody>
          <a:bodyPr spcFirstLastPara="1" wrap="square" lIns="71100" tIns="35550" rIns="71100" bIns="35550" anchor="t" anchorCtr="0">
            <a:noAutofit/>
          </a:bodyPr>
          <a:lstStyle/>
          <a:p>
            <a:pPr marL="266700" lvl="0" indent="-203200" algn="l" rtl="0">
              <a:lnSpc>
                <a:spcPct val="90000"/>
              </a:lnSpc>
              <a:spcBef>
                <a:spcPts val="800"/>
              </a:spcBef>
              <a:spcAft>
                <a:spcPts val="0"/>
              </a:spcAft>
              <a:buSzPts val="1800"/>
              <a:buChar char="•"/>
            </a:pPr>
            <a:r>
              <a:rPr lang="en-US" sz="1800"/>
              <a:t>Must be 18 years of age or older</a:t>
            </a:r>
            <a:endParaRPr sz="1800"/>
          </a:p>
          <a:p>
            <a:pPr marL="266700" lvl="0" indent="-203200" algn="l" rtl="0">
              <a:lnSpc>
                <a:spcPct val="90000"/>
              </a:lnSpc>
              <a:spcBef>
                <a:spcPts val="800"/>
              </a:spcBef>
              <a:spcAft>
                <a:spcPts val="0"/>
              </a:spcAft>
              <a:buSzPts val="1800"/>
              <a:buChar char="•"/>
            </a:pPr>
            <a:r>
              <a:rPr lang="en-US" sz="1800"/>
              <a:t>Have a disabling condition</a:t>
            </a:r>
            <a:endParaRPr sz="1800"/>
          </a:p>
          <a:p>
            <a:pPr marL="266700" lvl="0" indent="-203200" algn="l" rtl="0">
              <a:lnSpc>
                <a:spcPct val="90000"/>
              </a:lnSpc>
              <a:spcBef>
                <a:spcPts val="800"/>
              </a:spcBef>
              <a:spcAft>
                <a:spcPts val="0"/>
              </a:spcAft>
              <a:buSzPts val="1800"/>
              <a:buChar char="•"/>
            </a:pPr>
            <a:r>
              <a:rPr lang="en-US" sz="1800"/>
              <a:t>Have a history of homelessness or be at risk for homelessness</a:t>
            </a:r>
            <a:endParaRPr sz="1800"/>
          </a:p>
          <a:p>
            <a:pPr marL="266700" lvl="0" indent="-203200" algn="l" rtl="0">
              <a:lnSpc>
                <a:spcPct val="90000"/>
              </a:lnSpc>
              <a:spcBef>
                <a:spcPts val="800"/>
              </a:spcBef>
              <a:spcAft>
                <a:spcPts val="0"/>
              </a:spcAft>
              <a:buSzPts val="1800"/>
              <a:buChar char="•"/>
            </a:pPr>
            <a:r>
              <a:rPr lang="en-US" sz="1800"/>
              <a:t>Must be at or below 30% of the area median income</a:t>
            </a:r>
            <a:endParaRPr sz="1800"/>
          </a:p>
          <a:p>
            <a:pPr marL="266700" lvl="0" indent="-203200" algn="l" rtl="0">
              <a:lnSpc>
                <a:spcPct val="90000"/>
              </a:lnSpc>
              <a:spcBef>
                <a:spcPts val="800"/>
              </a:spcBef>
              <a:spcAft>
                <a:spcPts val="0"/>
              </a:spcAft>
              <a:buSzPts val="1800"/>
              <a:buChar char="•"/>
            </a:pPr>
            <a:r>
              <a:rPr lang="en-US" sz="1800"/>
              <a:t>Must have or be experiencing a behavioral health need and/or chronic condition</a:t>
            </a:r>
            <a:endParaRPr sz="1800"/>
          </a:p>
        </p:txBody>
      </p:sp>
      <p:sp>
        <p:nvSpPr>
          <p:cNvPr id="563" name="Google Shape;563;g35fb3b8f9f0_0_24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21</a:t>
            </a:fld>
            <a:endParaRPr lang="en-US"/>
          </a:p>
        </p:txBody>
      </p:sp>
      <p:sp>
        <p:nvSpPr>
          <p:cNvPr id="564" name="Google Shape;564;g35fb3b8f9f0_0_246"/>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50000"/>
              </a:lnSpc>
              <a:buClr>
                <a:schemeClr val="dk2"/>
              </a:buClr>
              <a:buSzPts val="4700"/>
              <a:buFont typeface="Trebuchet MS" panose="020B0603020202020204"/>
              <a:buNone/>
            </a:pPr>
            <a:r>
              <a:rPr lang="en-US" altLang="en-GB" sz="2400"/>
              <a:t>Vivienda de apoyo </a:t>
            </a:r>
            <a:r>
              <a:rPr lang="" altLang="en-US" sz="2400"/>
              <a:t> </a:t>
            </a:r>
            <a:r>
              <a:rPr lang="en-US" altLang="en-GB" sz="2400"/>
              <a:t>permanente (PSH)</a:t>
            </a:r>
            <a:r>
              <a:rPr lang="en-US" sz="4400"/>
              <a:t> </a:t>
            </a:r>
            <a:endParaRPr sz="4400"/>
          </a:p>
        </p:txBody>
      </p:sp>
      <p:sp>
        <p:nvSpPr>
          <p:cNvPr id="2" name="Google Shape;562;g35fb3b8f9f0_0_246"/>
          <p:cNvSpPr txBox="1"/>
          <p:nvPr/>
        </p:nvSpPr>
        <p:spPr>
          <a:xfrm>
            <a:off x="4950460" y="1323975"/>
            <a:ext cx="3630930" cy="3507105"/>
          </a:xfrm>
          <a:prstGeom prst="rect">
            <a:avLst/>
          </a:prstGeom>
          <a:noFill/>
          <a:ln>
            <a:noFill/>
          </a:ln>
        </p:spPr>
        <p:txBody>
          <a:bodyPr wrap="square" lIns="71100" tIns="35550" rIns="71100" bIns="3555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800"/>
              </a:spcBef>
              <a:spcAft>
                <a:spcPts val="0"/>
              </a:spcAft>
              <a:buClr>
                <a:schemeClr val="dk1"/>
              </a:buClr>
              <a:buSzPts val="2800"/>
              <a:buFont typeface="Arial" panose="020B0604020202020204"/>
              <a:buChar char="•"/>
              <a:defRPr sz="28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1pPr>
            <a:lvl2pPr marL="914400" marR="0" lvl="1" indent="-342900" algn="l" rtl="0">
              <a:lnSpc>
                <a:spcPct val="90000"/>
              </a:lnSpc>
              <a:spcBef>
                <a:spcPts val="400"/>
              </a:spcBef>
              <a:spcAft>
                <a:spcPts val="0"/>
              </a:spcAft>
              <a:buClr>
                <a:schemeClr val="dk1"/>
              </a:buClr>
              <a:buSzPts val="1800"/>
              <a:buFont typeface="Noto Sans Symbols"/>
              <a:buChar char="⮚"/>
              <a:defRPr sz="26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2pPr>
            <a:lvl3pPr marL="1371600" marR="0" lvl="2" indent="-361950" algn="l" rtl="0">
              <a:lnSpc>
                <a:spcPct val="90000"/>
              </a:lnSpc>
              <a:spcBef>
                <a:spcPts val="400"/>
              </a:spcBef>
              <a:spcAft>
                <a:spcPts val="0"/>
              </a:spcAft>
              <a:buClr>
                <a:schemeClr val="dk1"/>
              </a:buClr>
              <a:buSzPts val="2100"/>
              <a:buFont typeface="Noto Sans Symbols"/>
              <a:buChar char="▪"/>
              <a:defRPr sz="21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3pPr>
            <a:lvl4pPr marL="1828800" marR="0" lvl="3" indent="-349250" algn="l" rtl="0">
              <a:lnSpc>
                <a:spcPct val="90000"/>
              </a:lnSpc>
              <a:spcBef>
                <a:spcPts val="400"/>
              </a:spcBef>
              <a:spcAft>
                <a:spcPts val="0"/>
              </a:spcAft>
              <a:buClr>
                <a:schemeClr val="dk1"/>
              </a:buClr>
              <a:buSzPts val="1900"/>
              <a:buFont typeface="Arial" panose="020B0604020202020204"/>
              <a:buChar char="•"/>
              <a:defRPr sz="1900" b="0" i="0" u="none" strike="noStrike" cap="none">
                <a:solidFill>
                  <a:schemeClr val="dk1"/>
                </a:solidFill>
                <a:latin typeface="Trebuchet MS" panose="020B0603020202020204"/>
                <a:ea typeface="Trebuchet MS" panose="020B0603020202020204"/>
                <a:cs typeface="Trebuchet MS" panose="020B0603020202020204"/>
                <a:sym typeface="Trebuchet MS" panose="020B0603020202020204"/>
              </a:defRPr>
            </a:lvl4pPr>
            <a:lvl5pPr marL="2286000" marR="0" lvl="4"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90000"/>
              </a:lnSpc>
              <a:spcBef>
                <a:spcPts val="400"/>
              </a:spcBef>
              <a:spcAft>
                <a:spcPts val="0"/>
              </a:spcAft>
              <a:buClr>
                <a:srgbClr val="888888"/>
              </a:buClr>
              <a:buSzPts val="1200"/>
              <a:buFont typeface="Arial" panose="020B0604020202020204"/>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266700" lvl="0" indent="-203200" algn="l" rtl="0">
              <a:lnSpc>
                <a:spcPct val="90000"/>
              </a:lnSpc>
              <a:spcBef>
                <a:spcPts val="800"/>
              </a:spcBef>
              <a:spcAft>
                <a:spcPts val="0"/>
              </a:spcAft>
              <a:buSzPts val="1800"/>
              <a:buChar char="•"/>
            </a:pPr>
            <a:r>
              <a:rPr lang="en-US" altLang="en-GB" sz="1800"/>
              <a:t>Debe tener 18 a</a:t>
            </a:r>
            <a:r>
              <a:rPr lang="en-US" altLang="en-US" sz="1800"/>
              <a:t>ñ</a:t>
            </a:r>
            <a:r>
              <a:rPr lang="en-US" altLang="en-GB" sz="1800"/>
              <a:t>os de edad o m</a:t>
            </a:r>
            <a:r>
              <a:rPr lang="en-US" altLang="en-US" sz="1800"/>
              <a:t>á</a:t>
            </a:r>
            <a:r>
              <a:rPr lang="en-US" altLang="en-GB" sz="1800"/>
              <a:t>s</a:t>
            </a:r>
          </a:p>
          <a:p>
            <a:pPr marL="266700" lvl="0" indent="-203200" algn="l" rtl="0">
              <a:lnSpc>
                <a:spcPct val="90000"/>
              </a:lnSpc>
              <a:spcBef>
                <a:spcPts val="800"/>
              </a:spcBef>
              <a:spcAft>
                <a:spcPts val="0"/>
              </a:spcAft>
              <a:buSzPts val="1800"/>
              <a:buChar char="•"/>
            </a:pPr>
            <a:r>
              <a:rPr lang="en-US" altLang="en-GB" sz="1800"/>
              <a:t>Tene</a:t>
            </a:r>
            <a:r>
              <a:rPr lang="" altLang="en-US" sz="1800"/>
              <a:t>r</a:t>
            </a:r>
            <a:r>
              <a:rPr lang="en-US" altLang="en-GB" sz="1800"/>
              <a:t> una condici</a:t>
            </a:r>
            <a:r>
              <a:rPr lang="en-US" altLang="en-US" sz="1800"/>
              <a:t>ó</a:t>
            </a:r>
            <a:r>
              <a:rPr lang="en-US" altLang="en-GB" sz="1800"/>
              <a:t>n incapacitante</a:t>
            </a:r>
          </a:p>
          <a:p>
            <a:pPr marL="266700" lvl="0" indent="-203200" algn="l" rtl="0">
              <a:lnSpc>
                <a:spcPct val="90000"/>
              </a:lnSpc>
              <a:spcBef>
                <a:spcPts val="800"/>
              </a:spcBef>
              <a:spcAft>
                <a:spcPts val="0"/>
              </a:spcAft>
              <a:buSzPts val="1800"/>
              <a:buChar char="•"/>
            </a:pPr>
            <a:r>
              <a:rPr lang="en-US" altLang="en-GB" sz="1800"/>
              <a:t>Tener antecedentes de falta de vivienda o estar en riesgo de quedarse sin hogar</a:t>
            </a:r>
          </a:p>
          <a:p>
            <a:pPr marL="266700" lvl="0" indent="-203200" algn="l" rtl="0">
              <a:lnSpc>
                <a:spcPct val="90000"/>
              </a:lnSpc>
              <a:spcBef>
                <a:spcPts val="800"/>
              </a:spcBef>
              <a:spcAft>
                <a:spcPts val="0"/>
              </a:spcAft>
              <a:buSzPts val="1800"/>
              <a:buChar char="•"/>
            </a:pPr>
            <a:r>
              <a:rPr lang="en-US" altLang="en-GB" sz="1800"/>
              <a:t>Debe </a:t>
            </a:r>
            <a:r>
              <a:rPr lang="" altLang="en-US" sz="1800"/>
              <a:t>estar</a:t>
            </a:r>
            <a:r>
              <a:rPr lang="en-US" altLang="en-GB" sz="1800"/>
              <a:t> igual o inferior al 30% del ingreso medio del </a:t>
            </a:r>
            <a:r>
              <a:rPr lang="en-US" altLang="en-US" sz="1800"/>
              <a:t>á</a:t>
            </a:r>
            <a:r>
              <a:rPr lang="en-US" altLang="en-GB" sz="1800"/>
              <a:t>rea</a:t>
            </a:r>
          </a:p>
          <a:p>
            <a:pPr marL="266700" lvl="0" indent="-203200" algn="l" rtl="0">
              <a:lnSpc>
                <a:spcPct val="90000"/>
              </a:lnSpc>
              <a:spcBef>
                <a:spcPts val="800"/>
              </a:spcBef>
              <a:spcAft>
                <a:spcPts val="0"/>
              </a:spcAft>
              <a:buSzPts val="1800"/>
              <a:buChar char="•"/>
            </a:pPr>
            <a:r>
              <a:rPr lang="en-US" altLang="en-GB" sz="1800"/>
              <a:t>Debe tener o estar experimentando una necesidad de salud </a:t>
            </a:r>
            <a:r>
              <a:rPr lang="" altLang="en-US" sz="1800"/>
              <a:t>del comportamiento</a:t>
            </a:r>
            <a:r>
              <a:rPr lang="en-US" altLang="en-GB" sz="1800"/>
              <a:t> y / o una condici</a:t>
            </a:r>
            <a:r>
              <a:rPr lang="en-US" altLang="en-US" sz="1800"/>
              <a:t>ó</a:t>
            </a:r>
            <a:r>
              <a:rPr lang="en-US" altLang="en-GB" sz="1800"/>
              <a:t>n cr</a:t>
            </a:r>
            <a:r>
              <a:rPr lang="en-US" altLang="en-US" sz="1800"/>
              <a:t>ó</a:t>
            </a:r>
            <a:r>
              <a:rPr lang="en-US" altLang="en-GB" sz="1800"/>
              <a:t>nic</a:t>
            </a:r>
            <a:r>
              <a:rPr lang="" altLang="en-US" sz="1800"/>
              <a:t>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35fb3b8f9f0_0_254"/>
          <p:cNvSpPr txBox="1">
            <a:spLocks noGrp="1"/>
          </p:cNvSpPr>
          <p:nvPr>
            <p:ph type="title"/>
          </p:nvPr>
        </p:nvSpPr>
        <p:spPr>
          <a:xfrm>
            <a:off x="550050" y="36500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000"/>
              <a:t>Colorado Fostering Success</a:t>
            </a:r>
            <a:endParaRPr sz="3000"/>
          </a:p>
        </p:txBody>
      </p:sp>
      <p:sp>
        <p:nvSpPr>
          <p:cNvPr id="571" name="Google Shape;571;g35fb3b8f9f0_0_254"/>
          <p:cNvSpPr txBox="1">
            <a:spLocks noGrp="1"/>
          </p:cNvSpPr>
          <p:nvPr>
            <p:ph type="body" idx="1"/>
          </p:nvPr>
        </p:nvSpPr>
        <p:spPr>
          <a:xfrm>
            <a:off x="628650" y="1304175"/>
            <a:ext cx="3137700" cy="3507300"/>
          </a:xfrm>
          <a:prstGeom prst="rect">
            <a:avLst/>
          </a:prstGeom>
          <a:noFill/>
          <a:ln>
            <a:noFill/>
          </a:ln>
        </p:spPr>
        <p:txBody>
          <a:bodyPr spcFirstLastPara="1" wrap="square" lIns="71100" tIns="35550" rIns="71100" bIns="35550" anchor="t" anchorCtr="0">
            <a:noAutofit/>
          </a:bodyPr>
          <a:lstStyle/>
          <a:p>
            <a:pPr marL="266700" lvl="0" indent="-196850" algn="l" rtl="0">
              <a:lnSpc>
                <a:spcPct val="90000"/>
              </a:lnSpc>
              <a:spcBef>
                <a:spcPts val="800"/>
              </a:spcBef>
              <a:spcAft>
                <a:spcPts val="0"/>
              </a:spcAft>
              <a:buSzPts val="1700"/>
              <a:buChar char="•"/>
            </a:pPr>
            <a:r>
              <a:rPr lang="en-US" sz="1700"/>
              <a:t>Young adults ages 18 through 26 years old, who left foster care on or after their 18th birthday, and are transitioning out of the foster care system</a:t>
            </a:r>
            <a:endParaRPr sz="1700"/>
          </a:p>
          <a:p>
            <a:pPr marL="266700" lvl="0" indent="-196850" algn="l" rtl="0">
              <a:lnSpc>
                <a:spcPct val="90000"/>
              </a:lnSpc>
              <a:spcBef>
                <a:spcPts val="800"/>
              </a:spcBef>
              <a:spcAft>
                <a:spcPts val="0"/>
              </a:spcAft>
              <a:buSzPts val="1700"/>
              <a:buChar char="•"/>
            </a:pPr>
            <a:r>
              <a:rPr lang="en-US" sz="1700"/>
              <a:t>Have certain prior foster car or kinship care involvement</a:t>
            </a:r>
            <a:endParaRPr sz="1700"/>
          </a:p>
          <a:p>
            <a:pPr marL="266700" lvl="0" indent="-196850" algn="l" rtl="0">
              <a:lnSpc>
                <a:spcPct val="90000"/>
              </a:lnSpc>
              <a:spcBef>
                <a:spcPts val="800"/>
              </a:spcBef>
              <a:spcAft>
                <a:spcPts val="0"/>
              </a:spcAft>
              <a:buSzPts val="1700"/>
              <a:buChar char="•"/>
            </a:pPr>
            <a:r>
              <a:rPr lang="en-US" sz="1700"/>
              <a:t>Reside in Colorado</a:t>
            </a:r>
            <a:endParaRPr sz="1700"/>
          </a:p>
          <a:p>
            <a:pPr marL="266700" lvl="0" indent="-196850" algn="l" rtl="0">
              <a:lnSpc>
                <a:spcPct val="90000"/>
              </a:lnSpc>
              <a:spcBef>
                <a:spcPts val="800"/>
              </a:spcBef>
              <a:spcAft>
                <a:spcPts val="0"/>
              </a:spcAft>
              <a:buSzPts val="1700"/>
              <a:buChar char="•"/>
            </a:pPr>
            <a:r>
              <a:rPr lang="en-US" sz="1700"/>
              <a:t>Have an income level at or below 50% of the area median income based on where the young adult resides. </a:t>
            </a:r>
            <a:endParaRPr sz="1700"/>
          </a:p>
        </p:txBody>
      </p:sp>
      <p:sp>
        <p:nvSpPr>
          <p:cNvPr id="572" name="Google Shape;572;g35fb3b8f9f0_0_25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22</a:t>
            </a:fld>
            <a:endParaRPr lang="en-US"/>
          </a:p>
        </p:txBody>
      </p:sp>
      <p:sp>
        <p:nvSpPr>
          <p:cNvPr id="573" name="Google Shape;573;g35fb3b8f9f0_0_254"/>
          <p:cNvSpPr txBox="1">
            <a:spLocks noGrp="1"/>
          </p:cNvSpPr>
          <p:nvPr>
            <p:ph type="title"/>
          </p:nvPr>
        </p:nvSpPr>
        <p:spPr>
          <a:xfrm>
            <a:off x="4299350" y="41453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60000"/>
              </a:lnSpc>
              <a:buClr>
                <a:schemeClr val="dk2"/>
              </a:buClr>
              <a:buSzPts val="4700"/>
              <a:buFont typeface="Trebuchet MS" panose="020B0603020202020204"/>
              <a:buNone/>
            </a:pPr>
            <a:r>
              <a:rPr lang="en-US" altLang="en-GB" sz="2900"/>
              <a:t>Colorado </a:t>
            </a:r>
            <a:r>
              <a:rPr lang="" altLang="en-US" sz="2900"/>
              <a:t>         </a:t>
            </a:r>
            <a:r>
              <a:rPr lang="en-US" altLang="en-GB" sz="2900"/>
              <a:t>fomentando el </a:t>
            </a:r>
            <a:r>
              <a:rPr lang="en-US" altLang="en-US" sz="2900"/>
              <a:t>é</a:t>
            </a:r>
            <a:r>
              <a:rPr lang="en-US" altLang="en-GB" sz="2900"/>
              <a:t>xito</a:t>
            </a:r>
            <a:r>
              <a:rPr lang="en-US" sz="4400"/>
              <a:t> </a:t>
            </a:r>
            <a:endParaRPr sz="4400"/>
          </a:p>
        </p:txBody>
      </p:sp>
      <p:sp>
        <p:nvSpPr>
          <p:cNvPr id="574" name="Google Shape;574;g35fb3b8f9f0_0_254"/>
          <p:cNvSpPr txBox="1">
            <a:spLocks noGrp="1"/>
          </p:cNvSpPr>
          <p:nvPr>
            <p:ph type="body" idx="1"/>
          </p:nvPr>
        </p:nvSpPr>
        <p:spPr>
          <a:xfrm>
            <a:off x="4767580" y="1304290"/>
            <a:ext cx="3669030" cy="3507105"/>
          </a:xfrm>
          <a:prstGeom prst="rect">
            <a:avLst/>
          </a:prstGeom>
          <a:noFill/>
          <a:ln>
            <a:noFill/>
          </a:ln>
        </p:spPr>
        <p:txBody>
          <a:bodyPr spcFirstLastPara="1" wrap="square" lIns="71100" tIns="35550" rIns="71100" bIns="35550" anchor="t" anchorCtr="0">
            <a:noAutofit/>
          </a:bodyPr>
          <a:lstStyle/>
          <a:p>
            <a:pPr marL="266700" lvl="0" indent="-196850" algn="l" rtl="0">
              <a:lnSpc>
                <a:spcPct val="90000"/>
              </a:lnSpc>
              <a:spcBef>
                <a:spcPts val="800"/>
              </a:spcBef>
              <a:spcAft>
                <a:spcPts val="0"/>
              </a:spcAft>
              <a:buSzPts val="1700"/>
              <a:buChar char="•"/>
            </a:pPr>
            <a:r>
              <a:rPr lang="en-US" altLang="en-GB" sz="1700">
                <a:sym typeface="+mn-ea"/>
              </a:rPr>
              <a:t>Adultos j</a:t>
            </a:r>
            <a:r>
              <a:rPr lang="en-US" altLang="en-US" sz="1700">
                <a:sym typeface="+mn-ea"/>
              </a:rPr>
              <a:t>ó</a:t>
            </a:r>
            <a:r>
              <a:rPr lang="en-US" altLang="en-GB" sz="1700">
                <a:sym typeface="+mn-ea"/>
              </a:rPr>
              <a:t>venes de 18 a 26 a</a:t>
            </a:r>
            <a:r>
              <a:rPr lang="en-US" altLang="en-US" sz="1700">
                <a:sym typeface="+mn-ea"/>
              </a:rPr>
              <a:t>ñ</a:t>
            </a:r>
            <a:r>
              <a:rPr lang="en-US" altLang="en-GB" sz="1700">
                <a:sym typeface="+mn-ea"/>
              </a:rPr>
              <a:t>os, que abandonaron el cuidado de crianza en o despu</a:t>
            </a:r>
            <a:r>
              <a:rPr lang="en-US" altLang="en-US" sz="1700">
                <a:sym typeface="+mn-ea"/>
              </a:rPr>
              <a:t>é</a:t>
            </a:r>
            <a:r>
              <a:rPr lang="en-US" altLang="en-GB" sz="1700">
                <a:sym typeface="+mn-ea"/>
              </a:rPr>
              <a:t>s de cumplir 18 a</a:t>
            </a:r>
            <a:r>
              <a:rPr lang="en-US" altLang="en-US" sz="1700">
                <a:sym typeface="+mn-ea"/>
              </a:rPr>
              <a:t>ñ</a:t>
            </a:r>
            <a:r>
              <a:rPr lang="en-US" altLang="en-GB" sz="1700">
                <a:sym typeface="+mn-ea"/>
              </a:rPr>
              <a:t>os, y est</a:t>
            </a:r>
            <a:r>
              <a:rPr lang="en-US" altLang="en-US" sz="1700">
                <a:sym typeface="+mn-ea"/>
              </a:rPr>
              <a:t>á</a:t>
            </a:r>
            <a:r>
              <a:rPr lang="en-US" altLang="en-GB" sz="1700">
                <a:sym typeface="+mn-ea"/>
              </a:rPr>
              <a:t>n en transici</a:t>
            </a:r>
            <a:r>
              <a:rPr lang="en-US" altLang="en-US" sz="1700">
                <a:sym typeface="+mn-ea"/>
              </a:rPr>
              <a:t>ó</a:t>
            </a:r>
            <a:r>
              <a:rPr lang="en-US" altLang="en-GB" sz="1700">
                <a:sym typeface="+mn-ea"/>
              </a:rPr>
              <a:t>n fuera del sistema de cuidado de crianza</a:t>
            </a:r>
          </a:p>
          <a:p>
            <a:pPr marL="266700" lvl="0" indent="-196850" algn="l" rtl="0">
              <a:lnSpc>
                <a:spcPct val="90000"/>
              </a:lnSpc>
              <a:spcBef>
                <a:spcPts val="800"/>
              </a:spcBef>
              <a:spcAft>
                <a:spcPts val="0"/>
              </a:spcAft>
              <a:buSzPts val="1700"/>
              <a:buChar char="•"/>
            </a:pPr>
            <a:r>
              <a:rPr lang="en-US" altLang="en-GB" sz="1700">
                <a:sym typeface="+mn-ea"/>
              </a:rPr>
              <a:t>Tener cierta participaci</a:t>
            </a:r>
            <a:r>
              <a:rPr lang="en-US" altLang="en-US" sz="1700">
                <a:sym typeface="+mn-ea"/>
              </a:rPr>
              <a:t>ó</a:t>
            </a:r>
            <a:r>
              <a:rPr lang="en-US" altLang="en-GB" sz="1700">
                <a:sym typeface="+mn-ea"/>
              </a:rPr>
              <a:t>n previa en el cuidado de crianza o en el cuidado de familiares</a:t>
            </a:r>
          </a:p>
          <a:p>
            <a:pPr marL="266700" lvl="0" indent="-196850" algn="l" rtl="0">
              <a:lnSpc>
                <a:spcPct val="90000"/>
              </a:lnSpc>
              <a:spcBef>
                <a:spcPts val="800"/>
              </a:spcBef>
              <a:spcAft>
                <a:spcPts val="0"/>
              </a:spcAft>
              <a:buSzPts val="1700"/>
              <a:buChar char="•"/>
            </a:pPr>
            <a:r>
              <a:rPr lang="en-US" altLang="en-GB" sz="1700">
                <a:sym typeface="+mn-ea"/>
              </a:rPr>
              <a:t>Residir en Colorado</a:t>
            </a:r>
          </a:p>
          <a:p>
            <a:pPr marL="266700" lvl="0" indent="-196850" algn="l" rtl="0">
              <a:lnSpc>
                <a:spcPct val="90000"/>
              </a:lnSpc>
              <a:spcBef>
                <a:spcPts val="800"/>
              </a:spcBef>
              <a:spcAft>
                <a:spcPts val="0"/>
              </a:spcAft>
              <a:buSzPts val="1700"/>
              <a:buChar char="•"/>
            </a:pPr>
            <a:r>
              <a:rPr lang="en-US" altLang="en-GB" sz="1700">
                <a:sym typeface="+mn-ea"/>
              </a:rPr>
              <a:t>Tener un nivel de ingresos igual o inferior al 50% del ingreso medio del </a:t>
            </a:r>
            <a:r>
              <a:rPr lang="en-US" altLang="en-US" sz="1700">
                <a:sym typeface="+mn-ea"/>
              </a:rPr>
              <a:t>á</a:t>
            </a:r>
            <a:r>
              <a:rPr lang="en-US" altLang="en-GB" sz="1700">
                <a:sym typeface="+mn-ea"/>
              </a:rPr>
              <a:t>rea seg</a:t>
            </a:r>
            <a:r>
              <a:rPr lang="en-US" altLang="en-US" sz="1700">
                <a:sym typeface="+mn-ea"/>
              </a:rPr>
              <a:t>ú</a:t>
            </a:r>
            <a:r>
              <a:rPr lang="en-US" altLang="en-GB" sz="1700">
                <a:sym typeface="+mn-ea"/>
              </a:rPr>
              <a:t>n el lugar donde reside el adulto joven</a:t>
            </a:r>
            <a:r>
              <a:rPr lang="en-US" sz="1700">
                <a:sym typeface="+mn-ea"/>
              </a:rPr>
              <a:t>.</a:t>
            </a:r>
            <a:endParaRPr sz="17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35fb3b8f9f0_0_262"/>
          <p:cNvSpPr txBox="1">
            <a:spLocks noGrp="1"/>
          </p:cNvSpPr>
          <p:nvPr>
            <p:ph type="title"/>
          </p:nvPr>
        </p:nvSpPr>
        <p:spPr>
          <a:xfrm>
            <a:off x="550050" y="30322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2700"/>
              <a:t>Community Access Team (CAT)</a:t>
            </a:r>
            <a:endParaRPr sz="2700"/>
          </a:p>
        </p:txBody>
      </p:sp>
      <p:sp>
        <p:nvSpPr>
          <p:cNvPr id="580" name="Google Shape;580;g35fb3b8f9f0_0_262"/>
          <p:cNvSpPr txBox="1">
            <a:spLocks noGrp="1"/>
          </p:cNvSpPr>
          <p:nvPr>
            <p:ph type="body" idx="1"/>
          </p:nvPr>
        </p:nvSpPr>
        <p:spPr>
          <a:xfrm>
            <a:off x="628650" y="1208100"/>
            <a:ext cx="3137700" cy="3507300"/>
          </a:xfrm>
          <a:prstGeom prst="rect">
            <a:avLst/>
          </a:prstGeom>
          <a:noFill/>
          <a:ln>
            <a:noFill/>
          </a:ln>
        </p:spPr>
        <p:txBody>
          <a:bodyPr spcFirstLastPara="1" wrap="square" lIns="71100" tIns="35550" rIns="71100" bIns="35550" anchor="t" anchorCtr="0">
            <a:noAutofit/>
          </a:bodyPr>
          <a:lstStyle/>
          <a:p>
            <a:pPr marL="266700" lvl="0" indent="-196850" algn="l" rtl="0">
              <a:lnSpc>
                <a:spcPct val="90000"/>
              </a:lnSpc>
              <a:spcBef>
                <a:spcPts val="800"/>
              </a:spcBef>
              <a:spcAft>
                <a:spcPts val="0"/>
              </a:spcAft>
              <a:buSzPts val="1700"/>
              <a:buChar char="•"/>
            </a:pPr>
            <a:r>
              <a:rPr lang="en-US" sz="1700"/>
              <a:t>Be 18 years of age or older</a:t>
            </a:r>
            <a:endParaRPr sz="1700"/>
          </a:p>
          <a:p>
            <a:pPr marL="266700" lvl="0" indent="-196850" algn="l" rtl="0">
              <a:lnSpc>
                <a:spcPct val="90000"/>
              </a:lnSpc>
              <a:spcBef>
                <a:spcPts val="800"/>
              </a:spcBef>
              <a:spcAft>
                <a:spcPts val="0"/>
              </a:spcAft>
              <a:buSzPts val="1700"/>
              <a:buChar char="•"/>
            </a:pPr>
            <a:r>
              <a:rPr lang="en-US" sz="1700"/>
              <a:t>Be at or below 30% of the area median income</a:t>
            </a:r>
            <a:endParaRPr sz="1700"/>
          </a:p>
          <a:p>
            <a:pPr marL="266700" lvl="0" indent="-196850" algn="l" rtl="0">
              <a:lnSpc>
                <a:spcPct val="90000"/>
              </a:lnSpc>
              <a:spcBef>
                <a:spcPts val="800"/>
              </a:spcBef>
              <a:spcAft>
                <a:spcPts val="0"/>
              </a:spcAft>
              <a:buSzPts val="1700"/>
              <a:buChar char="•"/>
            </a:pPr>
            <a:r>
              <a:rPr lang="en-US" sz="1700"/>
              <a:t>Meet the U.S. Department of Housing and Urban Development (HUD) definition of a disability</a:t>
            </a:r>
            <a:endParaRPr sz="1700"/>
          </a:p>
          <a:p>
            <a:pPr marL="266700" lvl="0" indent="-196850" algn="l" rtl="0">
              <a:lnSpc>
                <a:spcPct val="90000"/>
              </a:lnSpc>
              <a:spcBef>
                <a:spcPts val="800"/>
              </a:spcBef>
              <a:spcAft>
                <a:spcPts val="0"/>
              </a:spcAft>
              <a:buSzPts val="1700"/>
              <a:buChar char="•"/>
            </a:pPr>
            <a:r>
              <a:rPr lang="en-US" sz="1700"/>
              <a:t>Receive HCBS-based Medicaid services, or State Plan services, or be eligible for such services </a:t>
            </a:r>
            <a:endParaRPr sz="1700"/>
          </a:p>
          <a:p>
            <a:pPr marL="266700" lvl="0" indent="-196850" algn="l" rtl="0">
              <a:lnSpc>
                <a:spcPct val="90000"/>
              </a:lnSpc>
              <a:spcBef>
                <a:spcPts val="800"/>
              </a:spcBef>
              <a:spcAft>
                <a:spcPts val="0"/>
              </a:spcAft>
              <a:buSzPts val="1700"/>
              <a:buChar char="•"/>
            </a:pPr>
            <a:r>
              <a:rPr lang="en-US" sz="1700"/>
              <a:t>Transitioning out of a nursing facility or at risk of institutionalization to remain in the community</a:t>
            </a:r>
            <a:endParaRPr sz="1700"/>
          </a:p>
        </p:txBody>
      </p:sp>
      <p:sp>
        <p:nvSpPr>
          <p:cNvPr id="581" name="Google Shape;581;g35fb3b8f9f0_0_26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23</a:t>
            </a:fld>
            <a:endParaRPr lang="en-US"/>
          </a:p>
        </p:txBody>
      </p:sp>
      <p:sp>
        <p:nvSpPr>
          <p:cNvPr id="582" name="Google Shape;582;g35fb3b8f9f0_0_262"/>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Spanish Content </a:t>
            </a:r>
            <a:endParaRPr sz="4400"/>
          </a:p>
        </p:txBody>
      </p:sp>
      <p:sp>
        <p:nvSpPr>
          <p:cNvPr id="583" name="Google Shape;583;g35fb3b8f9f0_0_262"/>
          <p:cNvSpPr txBox="1">
            <a:spLocks noGrp="1"/>
          </p:cNvSpPr>
          <p:nvPr>
            <p:ph type="body" idx="1"/>
          </p:nvPr>
        </p:nvSpPr>
        <p:spPr>
          <a:xfrm>
            <a:off x="4572000" y="1208405"/>
            <a:ext cx="3952240" cy="3507105"/>
          </a:xfrm>
          <a:prstGeom prst="rect">
            <a:avLst/>
          </a:prstGeom>
          <a:noFill/>
          <a:ln>
            <a:noFill/>
          </a:ln>
        </p:spPr>
        <p:txBody>
          <a:bodyPr spcFirstLastPara="1" wrap="square" lIns="71100" tIns="35550" rIns="71100" bIns="35550" anchor="t" anchorCtr="0">
            <a:noAutofit/>
          </a:bodyPr>
          <a:lstStyle/>
          <a:p>
            <a:pPr marL="266700" lvl="0" indent="-196850" algn="l" rtl="0">
              <a:lnSpc>
                <a:spcPct val="90000"/>
              </a:lnSpc>
              <a:spcBef>
                <a:spcPts val="800"/>
              </a:spcBef>
              <a:spcAft>
                <a:spcPts val="0"/>
              </a:spcAft>
              <a:buSzPts val="1700"/>
              <a:buChar char="•"/>
            </a:pPr>
            <a:r>
              <a:rPr lang="en-US" altLang="en-GB" sz="1700">
                <a:sym typeface="+mn-ea"/>
              </a:rPr>
              <a:t>Tener 18 a</a:t>
            </a:r>
            <a:r>
              <a:rPr lang="en-US" altLang="en-US" sz="1700">
                <a:sym typeface="+mn-ea"/>
              </a:rPr>
              <a:t>ñ</a:t>
            </a:r>
            <a:r>
              <a:rPr lang="en-US" altLang="en-GB" sz="1700">
                <a:sym typeface="+mn-ea"/>
              </a:rPr>
              <a:t>os de edad o m</a:t>
            </a:r>
            <a:r>
              <a:rPr lang="en-US" altLang="en-US" sz="1700">
                <a:sym typeface="+mn-ea"/>
              </a:rPr>
              <a:t>á</a:t>
            </a:r>
            <a:r>
              <a:rPr lang="en-US" altLang="en-GB" sz="1700">
                <a:sym typeface="+mn-ea"/>
              </a:rPr>
              <a:t>s</a:t>
            </a:r>
          </a:p>
          <a:p>
            <a:pPr marL="266700" lvl="0" indent="-196850" algn="l" rtl="0">
              <a:lnSpc>
                <a:spcPct val="90000"/>
              </a:lnSpc>
              <a:spcBef>
                <a:spcPts val="800"/>
              </a:spcBef>
              <a:spcAft>
                <a:spcPts val="0"/>
              </a:spcAft>
              <a:buSzPts val="1700"/>
              <a:buChar char="•"/>
            </a:pPr>
            <a:r>
              <a:rPr lang="en-US" altLang="en-GB" sz="1700">
                <a:sym typeface="+mn-ea"/>
              </a:rPr>
              <a:t>Estar en o por debajo del 30% del ingreso medio del </a:t>
            </a:r>
            <a:r>
              <a:rPr lang="en-US" altLang="en-US" sz="1700">
                <a:sym typeface="+mn-ea"/>
              </a:rPr>
              <a:t>á</a:t>
            </a:r>
            <a:r>
              <a:rPr lang="en-US" altLang="en-GB" sz="1700">
                <a:sym typeface="+mn-ea"/>
              </a:rPr>
              <a:t>rea</a:t>
            </a:r>
          </a:p>
          <a:p>
            <a:pPr marL="266700" lvl="0" indent="-196850" algn="l" rtl="0">
              <a:lnSpc>
                <a:spcPct val="90000"/>
              </a:lnSpc>
              <a:spcBef>
                <a:spcPts val="800"/>
              </a:spcBef>
              <a:spcAft>
                <a:spcPts val="0"/>
              </a:spcAft>
              <a:buSzPts val="1700"/>
              <a:buChar char="•"/>
            </a:pPr>
            <a:r>
              <a:rPr lang="en-US" altLang="en-GB" sz="1700">
                <a:sym typeface="+mn-ea"/>
              </a:rPr>
              <a:t>Cumplir con la definici</a:t>
            </a:r>
            <a:r>
              <a:rPr lang="en-US" altLang="en-US" sz="1700">
                <a:sym typeface="+mn-ea"/>
              </a:rPr>
              <a:t>ó</a:t>
            </a:r>
            <a:r>
              <a:rPr lang="en-US" altLang="en-GB" sz="1700">
                <a:sym typeface="+mn-ea"/>
              </a:rPr>
              <a:t>n de discapacidad del Departamento de Vivienda y Desarrollo Urbano de EE. UU. (HUD)</a:t>
            </a:r>
          </a:p>
          <a:p>
            <a:pPr marL="266700" lvl="0" indent="-196850" algn="l" rtl="0">
              <a:lnSpc>
                <a:spcPct val="90000"/>
              </a:lnSpc>
              <a:spcBef>
                <a:spcPts val="800"/>
              </a:spcBef>
              <a:spcAft>
                <a:spcPts val="0"/>
              </a:spcAft>
              <a:buSzPts val="1700"/>
              <a:buChar char="•"/>
            </a:pPr>
            <a:r>
              <a:rPr lang="en-US" altLang="en-GB" sz="1700">
                <a:sym typeface="+mn-ea"/>
              </a:rPr>
              <a:t>Recibir servicios de Medicaid basados en HCBS, o servicios del Plan Estatal, o ser elegible para dichos servicios</a:t>
            </a:r>
          </a:p>
          <a:p>
            <a:pPr marL="266700" lvl="0" indent="-196850" algn="l" rtl="0">
              <a:lnSpc>
                <a:spcPct val="90000"/>
              </a:lnSpc>
              <a:spcBef>
                <a:spcPts val="800"/>
              </a:spcBef>
              <a:spcAft>
                <a:spcPts val="0"/>
              </a:spcAft>
              <a:buSzPts val="1700"/>
              <a:buChar char="•"/>
            </a:pPr>
            <a:r>
              <a:rPr lang="en-US" altLang="en-GB" sz="1700">
                <a:sym typeface="+mn-ea"/>
              </a:rPr>
              <a:t>Hacer la transici</a:t>
            </a:r>
            <a:r>
              <a:rPr lang="en-US" altLang="en-US" sz="1700">
                <a:sym typeface="+mn-ea"/>
              </a:rPr>
              <a:t>ó</a:t>
            </a:r>
            <a:r>
              <a:rPr lang="en-US" altLang="en-GB" sz="1700">
                <a:sym typeface="+mn-ea"/>
              </a:rPr>
              <a:t>n fuera de un centro de enfermer</a:t>
            </a:r>
            <a:r>
              <a:rPr lang="en-US" altLang="en-US" sz="1700">
                <a:sym typeface="+mn-ea"/>
              </a:rPr>
              <a:t>í</a:t>
            </a:r>
            <a:r>
              <a:rPr lang="en-US" altLang="en-GB" sz="1700">
                <a:sym typeface="+mn-ea"/>
              </a:rPr>
              <a:t>a o en riesgo de institucionalizaci</a:t>
            </a:r>
            <a:r>
              <a:rPr lang="en-US" altLang="en-US" sz="1700">
                <a:sym typeface="+mn-ea"/>
              </a:rPr>
              <a:t>ó</a:t>
            </a:r>
            <a:r>
              <a:rPr lang="en-US" altLang="en-GB" sz="1700">
                <a:sym typeface="+mn-ea"/>
              </a:rPr>
              <a:t>n para permanecer en la comunidad</a:t>
            </a:r>
            <a:endParaRPr sz="17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g35ff2c67c92_0_0"/>
          <p:cNvSpPr txBox="1">
            <a:spLocks noGrp="1"/>
          </p:cNvSpPr>
          <p:nvPr>
            <p:ph type="title"/>
          </p:nvPr>
        </p:nvSpPr>
        <p:spPr>
          <a:xfrm>
            <a:off x="550050" y="365000"/>
            <a:ext cx="35082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200"/>
              <a:t>Supportive Housing Services</a:t>
            </a:r>
            <a:endParaRPr sz="3200"/>
          </a:p>
        </p:txBody>
      </p:sp>
      <p:sp>
        <p:nvSpPr>
          <p:cNvPr id="589" name="Google Shape;589;g35ff2c67c92_0_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24</a:t>
            </a:fld>
            <a:endParaRPr lang="en-US"/>
          </a:p>
        </p:txBody>
      </p:sp>
      <p:sp>
        <p:nvSpPr>
          <p:cNvPr id="590" name="Google Shape;590;g35ff2c67c92_0_0"/>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55000"/>
              </a:lnSpc>
              <a:buClr>
                <a:schemeClr val="dk2"/>
              </a:buClr>
              <a:buSzPts val="4700"/>
              <a:buFont typeface="Trebuchet MS" panose="020B0603020202020204"/>
              <a:buNone/>
            </a:pPr>
            <a:r>
              <a:rPr lang="en-US" altLang="en-GB" sz="3000"/>
              <a:t>Servicios de Vivienda</a:t>
            </a:r>
            <a:r>
              <a:rPr lang="" altLang="en-US" sz="3000"/>
              <a:t> de apoyo</a:t>
            </a:r>
            <a:r>
              <a:rPr lang="en-US" sz="4400"/>
              <a:t> </a:t>
            </a:r>
            <a:endParaRPr sz="4400"/>
          </a:p>
        </p:txBody>
      </p:sp>
      <p:sp>
        <p:nvSpPr>
          <p:cNvPr id="591" name="Google Shape;591;g35ff2c67c92_0_0"/>
          <p:cNvSpPr txBox="1">
            <a:spLocks noGrp="1"/>
          </p:cNvSpPr>
          <p:nvPr>
            <p:ph type="body" idx="1"/>
          </p:nvPr>
        </p:nvSpPr>
        <p:spPr>
          <a:xfrm>
            <a:off x="4572000" y="1358265"/>
            <a:ext cx="4186555" cy="3507105"/>
          </a:xfrm>
          <a:prstGeom prst="rect">
            <a:avLst/>
          </a:prstGeom>
          <a:noFill/>
          <a:ln>
            <a:noFill/>
          </a:ln>
        </p:spPr>
        <p:txBody>
          <a:bodyPr spcFirstLastPara="1" wrap="square" lIns="71100" tIns="35550" rIns="71100" bIns="35550" anchor="t" anchorCtr="0">
            <a:noAutofit/>
          </a:bodyPr>
          <a:lstStyle/>
          <a:p>
            <a:pPr marL="457200" lvl="0" indent="-336550" algn="l" rtl="0">
              <a:spcBef>
                <a:spcPts val="800"/>
              </a:spcBef>
              <a:spcAft>
                <a:spcPts val="0"/>
              </a:spcAft>
              <a:buSzPts val="1700"/>
              <a:buChar char="●"/>
            </a:pPr>
            <a:r>
              <a:rPr lang="en-US" altLang="en-GB" sz="1600" b="1"/>
              <a:t>Gesti</a:t>
            </a:r>
            <a:r>
              <a:rPr lang="en-US" altLang="en-US" sz="1600" b="1"/>
              <a:t>ó</a:t>
            </a:r>
            <a:r>
              <a:rPr lang="en-US" altLang="en-GB" sz="1600" b="1"/>
              <a:t>n de casos espec</a:t>
            </a:r>
            <a:r>
              <a:rPr lang="en-US" altLang="en-US" sz="1600" b="1"/>
              <a:t>í</a:t>
            </a:r>
            <a:r>
              <a:rPr lang="en-US" altLang="en-GB" sz="1600" b="1"/>
              <a:t>ficos para apoyos de vivienda</a:t>
            </a:r>
          </a:p>
          <a:p>
            <a:pPr marL="457200" lvl="0" indent="-336550" algn="l" rtl="0">
              <a:spcBef>
                <a:spcPts val="800"/>
              </a:spcBef>
              <a:spcAft>
                <a:spcPts val="0"/>
              </a:spcAft>
              <a:buSzPts val="1700"/>
              <a:buChar char="●"/>
            </a:pPr>
            <a:r>
              <a:rPr lang="en-US" altLang="en-GB" sz="1600" b="1"/>
              <a:t>Navegaci</a:t>
            </a:r>
            <a:r>
              <a:rPr lang="en-US" altLang="en-US" sz="1600" b="1"/>
              <a:t>ó</a:t>
            </a:r>
            <a:r>
              <a:rPr lang="en-US" altLang="en-GB" sz="1600" b="1"/>
              <a:t>n previa a la tenencia</a:t>
            </a:r>
            <a:r>
              <a:rPr lang="" altLang="en-US" sz="1600" b="1"/>
              <a:t> </a:t>
            </a:r>
            <a:r>
              <a:rPr lang="en-US" altLang="en-GB" sz="1600" b="1"/>
              <a:t>servicios</a:t>
            </a:r>
          </a:p>
          <a:p>
            <a:pPr marL="457200" lvl="0" indent="-336550" algn="l" rtl="0">
              <a:spcBef>
                <a:spcPts val="800"/>
              </a:spcBef>
              <a:spcAft>
                <a:spcPts val="0"/>
              </a:spcAft>
              <a:buSzPts val="1700"/>
              <a:buChar char="●"/>
            </a:pPr>
            <a:r>
              <a:rPr lang="en-US" altLang="en-GB" sz="1600" b="1"/>
              <a:t>Servicios de mantenimiento de arrendamiento</a:t>
            </a:r>
          </a:p>
          <a:p>
            <a:pPr marL="457200" lvl="0" indent="-336550" algn="l" rtl="0">
              <a:spcBef>
                <a:spcPts val="800"/>
              </a:spcBef>
              <a:spcAft>
                <a:spcPts val="0"/>
              </a:spcAft>
              <a:buSzPts val="1700"/>
              <a:buChar char="●"/>
            </a:pPr>
            <a:r>
              <a:rPr lang="en-US" altLang="en-GB" sz="1600" b="1"/>
              <a:t>Costos </a:t>
            </a:r>
            <a:r>
              <a:rPr lang="en-US" altLang="en-US" sz="1600" b="1"/>
              <a:t>ú</a:t>
            </a:r>
            <a:r>
              <a:rPr lang="en-US" altLang="en-GB" sz="1600" b="1"/>
              <a:t>nicos de transici</a:t>
            </a:r>
            <a:r>
              <a:rPr lang="en-US" altLang="en-US" sz="1600" b="1"/>
              <a:t>ó</a:t>
            </a:r>
            <a:r>
              <a:rPr lang="en-US" altLang="en-GB" sz="1600" b="1"/>
              <a:t>n y mudanza</a:t>
            </a:r>
          </a:p>
          <a:p>
            <a:pPr marL="457200" lvl="0" indent="-336550" algn="l" rtl="0">
              <a:spcBef>
                <a:spcPts val="800"/>
              </a:spcBef>
              <a:spcAft>
                <a:spcPts val="0"/>
              </a:spcAft>
              <a:buSzPts val="1700"/>
              <a:buChar char="●"/>
            </a:pPr>
            <a:r>
              <a:rPr lang="en-US" altLang="en-GB" sz="1600" b="1"/>
              <a:t>Asistencia para el alquiler y servicios p</a:t>
            </a:r>
            <a:r>
              <a:rPr lang="en-US" altLang="en-US" sz="1600" b="1"/>
              <a:t>ú</a:t>
            </a:r>
            <a:r>
              <a:rPr lang="en-US" altLang="en-GB" sz="1600" b="1"/>
              <a:t>blicosasistencia</a:t>
            </a:r>
          </a:p>
          <a:p>
            <a:pPr marL="457200" lvl="0" indent="-336550" algn="l" rtl="0">
              <a:spcBef>
                <a:spcPts val="800"/>
              </a:spcBef>
              <a:spcAft>
                <a:spcPts val="0"/>
              </a:spcAft>
              <a:buSzPts val="1700"/>
              <a:buChar char="●"/>
            </a:pPr>
            <a:r>
              <a:rPr lang="en-US" altLang="en-US" sz="1600" b="1"/>
              <a:t>¿</a:t>
            </a:r>
            <a:r>
              <a:rPr lang="en-US" altLang="en-GB" sz="1600" b="1"/>
              <a:t>Preguntas</a:t>
            </a:r>
          </a:p>
          <a:p>
            <a:pPr marL="863600" lvl="1" indent="-285750" algn="l" rtl="0">
              <a:spcBef>
                <a:spcPts val="800"/>
              </a:spcBef>
              <a:spcAft>
                <a:spcPts val="0"/>
              </a:spcAft>
              <a:buSzPts val="1700"/>
              <a:buFont typeface="Segoe UI" panose="020B0502040204020203" charset="0"/>
              <a:buChar char="◌"/>
            </a:pPr>
            <a:r>
              <a:rPr lang="" altLang="en-US" sz="1600" b="1"/>
              <a:t> </a:t>
            </a:r>
            <a:r>
              <a:rPr lang="en-US" sz="1600" b="1" u="sng">
                <a:solidFill>
                  <a:schemeClr val="hlink"/>
                </a:solidFill>
                <a:sym typeface="+mn-ea"/>
                <a:hlinkClick r:id="rId3"/>
              </a:rPr>
              <a:t>HCPF_housing_supp</a:t>
            </a:r>
            <a:r>
              <a:rPr lang="" altLang="en-US" sz="1600" b="1" u="sng">
                <a:solidFill>
                  <a:schemeClr val="hlink"/>
                </a:solidFill>
                <a:sym typeface="+mn-ea"/>
                <a:hlinkClick r:id="rId3"/>
              </a:rPr>
              <a:t>orts@state.co.us</a:t>
            </a:r>
          </a:p>
        </p:txBody>
      </p:sp>
      <p:sp>
        <p:nvSpPr>
          <p:cNvPr id="592" name="Google Shape;592;g35ff2c67c92_0_0"/>
          <p:cNvSpPr txBox="1">
            <a:spLocks noGrp="1"/>
          </p:cNvSpPr>
          <p:nvPr>
            <p:ph type="body" idx="1"/>
          </p:nvPr>
        </p:nvSpPr>
        <p:spPr>
          <a:xfrm>
            <a:off x="628650" y="1454725"/>
            <a:ext cx="3508200" cy="3507300"/>
          </a:xfrm>
          <a:prstGeom prst="rect">
            <a:avLst/>
          </a:prstGeom>
          <a:noFill/>
          <a:ln>
            <a:noFill/>
          </a:ln>
        </p:spPr>
        <p:txBody>
          <a:bodyPr spcFirstLastPara="1" wrap="square" lIns="71100" tIns="35550" rIns="71100" bIns="35550" anchor="t" anchorCtr="0">
            <a:noAutofit/>
          </a:bodyPr>
          <a:lstStyle/>
          <a:p>
            <a:pPr marL="457200" lvl="0" indent="-336550" algn="l" rtl="0">
              <a:spcBef>
                <a:spcPts val="800"/>
              </a:spcBef>
              <a:spcAft>
                <a:spcPts val="0"/>
              </a:spcAft>
              <a:buSzPts val="1700"/>
              <a:buChar char="●"/>
            </a:pPr>
            <a:r>
              <a:rPr lang="en-US" sz="1700"/>
              <a:t>Targeted Case Management for housing supports</a:t>
            </a:r>
            <a:endParaRPr sz="1700"/>
          </a:p>
          <a:p>
            <a:pPr marL="457200" lvl="0" indent="-336550" algn="l" rtl="0">
              <a:spcBef>
                <a:spcPts val="0"/>
              </a:spcBef>
              <a:spcAft>
                <a:spcPts val="0"/>
              </a:spcAft>
              <a:buSzPts val="1700"/>
              <a:buChar char="●"/>
            </a:pPr>
            <a:r>
              <a:rPr lang="en-US" sz="1700"/>
              <a:t>Pre-tenancy navigation services</a:t>
            </a:r>
            <a:endParaRPr sz="1700"/>
          </a:p>
          <a:p>
            <a:pPr marL="457200" lvl="0" indent="-336550" algn="l" rtl="0">
              <a:spcBef>
                <a:spcPts val="0"/>
              </a:spcBef>
              <a:spcAft>
                <a:spcPts val="0"/>
              </a:spcAft>
              <a:buSzPts val="1700"/>
              <a:buChar char="●"/>
            </a:pPr>
            <a:r>
              <a:rPr lang="en-US" sz="1700"/>
              <a:t>Tenancy sustaining services</a:t>
            </a:r>
            <a:endParaRPr sz="1700"/>
          </a:p>
          <a:p>
            <a:pPr marL="457200" lvl="0" indent="-336550" algn="l" rtl="0">
              <a:spcBef>
                <a:spcPts val="0"/>
              </a:spcBef>
              <a:spcAft>
                <a:spcPts val="0"/>
              </a:spcAft>
              <a:buSzPts val="1700"/>
              <a:buChar char="●"/>
            </a:pPr>
            <a:r>
              <a:rPr lang="en-US" sz="1700"/>
              <a:t>One-time transition and moving costs</a:t>
            </a:r>
            <a:endParaRPr sz="1700"/>
          </a:p>
          <a:p>
            <a:pPr marL="457200" lvl="0" indent="-336550" algn="l" rtl="0">
              <a:spcBef>
                <a:spcPts val="0"/>
              </a:spcBef>
              <a:spcAft>
                <a:spcPts val="0"/>
              </a:spcAft>
              <a:buSzPts val="1700"/>
              <a:buChar char="●"/>
            </a:pPr>
            <a:r>
              <a:rPr lang="en-US" sz="1700"/>
              <a:t>Rental assistance and utility assistance</a:t>
            </a:r>
            <a:endParaRPr sz="1700"/>
          </a:p>
          <a:p>
            <a:pPr marL="457200" lvl="0" indent="-336550" algn="l" rtl="0">
              <a:spcBef>
                <a:spcPts val="0"/>
              </a:spcBef>
              <a:spcAft>
                <a:spcPts val="0"/>
              </a:spcAft>
              <a:buSzPts val="1700"/>
              <a:buChar char="●"/>
            </a:pPr>
            <a:r>
              <a:rPr lang="en-US" sz="1700"/>
              <a:t>Questions?</a:t>
            </a:r>
            <a:endParaRPr sz="1700"/>
          </a:p>
          <a:p>
            <a:pPr marL="914400" lvl="1" indent="-336550" algn="l" rtl="0">
              <a:spcBef>
                <a:spcPts val="800"/>
              </a:spcBef>
              <a:spcAft>
                <a:spcPts val="0"/>
              </a:spcAft>
              <a:buSzPts val="1700"/>
              <a:buChar char="○"/>
            </a:pPr>
            <a:r>
              <a:rPr lang="en-US" sz="1700" u="sng">
                <a:solidFill>
                  <a:schemeClr val="hlink"/>
                </a:solidFill>
                <a:hlinkClick r:id="rId3"/>
              </a:rPr>
              <a:t>HCPF_housing_supports@state.co.us</a:t>
            </a:r>
            <a:r>
              <a:rPr lang="en-US" sz="1700"/>
              <a:t> </a:t>
            </a:r>
            <a:endParaRPr sz="1700"/>
          </a:p>
          <a:p>
            <a:pPr marL="914400" lvl="0" indent="0" algn="l" rtl="0">
              <a:spcBef>
                <a:spcPts val="800"/>
              </a:spcBef>
              <a:spcAft>
                <a:spcPts val="0"/>
              </a:spcAft>
              <a:buNone/>
            </a:pPr>
            <a:endParaRPr sz="1700">
              <a:solidFill>
                <a:srgbClr val="444746"/>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35fb3b8f9f0_0_110"/>
          <p:cNvSpPr txBox="1">
            <a:spLocks noGrp="1"/>
          </p:cNvSpPr>
          <p:nvPr>
            <p:ph type="title"/>
          </p:nvPr>
        </p:nvSpPr>
        <p:spPr>
          <a:xfrm>
            <a:off x="261950" y="1781125"/>
            <a:ext cx="44865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Phased Implementation</a:t>
            </a:r>
            <a:endParaRPr sz="4400"/>
          </a:p>
        </p:txBody>
      </p:sp>
      <p:sp>
        <p:nvSpPr>
          <p:cNvPr id="599" name="Google Shape;599;g35fb3b8f9f0_0_110"/>
          <p:cNvSpPr txBox="1">
            <a:spLocks noGrp="1"/>
          </p:cNvSpPr>
          <p:nvPr>
            <p:ph type="title"/>
          </p:nvPr>
        </p:nvSpPr>
        <p:spPr>
          <a:xfrm>
            <a:off x="4782075" y="1781125"/>
            <a:ext cx="42018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00"/>
              <a:t>Implementaci</a:t>
            </a:r>
            <a:r>
              <a:rPr lang="en-US" altLang="en-US" sz="4200"/>
              <a:t>ó</a:t>
            </a:r>
            <a:r>
              <a:rPr lang="en-US" altLang="en-GB" sz="4200"/>
              <a:t>n por fase</a:t>
            </a:r>
            <a:r>
              <a:rPr lang="" altLang="en-US" sz="4200"/>
              <a:t>s</a:t>
            </a:r>
            <a:r>
              <a:rPr lang="en-US" sz="4400"/>
              <a:t> </a:t>
            </a:r>
            <a:endParaRPr sz="4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35fb3b8f9f0_0_80"/>
          <p:cNvSpPr txBox="1">
            <a:spLocks noGrp="1"/>
          </p:cNvSpPr>
          <p:nvPr>
            <p:ph type="title"/>
          </p:nvPr>
        </p:nvSpPr>
        <p:spPr>
          <a:xfrm>
            <a:off x="550050" y="2284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300"/>
              <a:t>Implementation</a:t>
            </a:r>
            <a:endParaRPr sz="3300"/>
          </a:p>
        </p:txBody>
      </p:sp>
      <p:sp>
        <p:nvSpPr>
          <p:cNvPr id="605" name="Google Shape;605;g35fb3b8f9f0_0_80"/>
          <p:cNvSpPr txBox="1">
            <a:spLocks noGrp="1"/>
          </p:cNvSpPr>
          <p:nvPr>
            <p:ph type="body" idx="1"/>
          </p:nvPr>
        </p:nvSpPr>
        <p:spPr>
          <a:xfrm>
            <a:off x="443400" y="1296450"/>
            <a:ext cx="3508200" cy="3507300"/>
          </a:xfrm>
          <a:prstGeom prst="rect">
            <a:avLst/>
          </a:prstGeom>
          <a:noFill/>
          <a:ln>
            <a:noFill/>
          </a:ln>
        </p:spPr>
        <p:txBody>
          <a:bodyPr spcFirstLastPara="1" wrap="square" lIns="71100" tIns="35550" rIns="71100" bIns="35550" anchor="t" anchorCtr="0">
            <a:noAutofit/>
          </a:bodyPr>
          <a:lstStyle/>
          <a:p>
            <a:pPr marL="266700" lvl="0" indent="-209550" algn="l" rtl="0">
              <a:lnSpc>
                <a:spcPct val="90000"/>
              </a:lnSpc>
              <a:spcBef>
                <a:spcPts val="800"/>
              </a:spcBef>
              <a:spcAft>
                <a:spcPts val="0"/>
              </a:spcAft>
              <a:buSzPts val="1900"/>
              <a:buChar char="•"/>
            </a:pPr>
            <a:r>
              <a:rPr lang="en-US" sz="1900"/>
              <a:t>Phase 1 </a:t>
            </a:r>
            <a:r>
              <a:rPr lang="en-US" sz="1900" i="1"/>
              <a:t>(no sooner than </a:t>
            </a:r>
            <a:r>
              <a:rPr lang="en-US" sz="1900" b="1" i="1"/>
              <a:t>July 1, 2025</a:t>
            </a:r>
            <a:r>
              <a:rPr lang="en-US" sz="1900" i="1"/>
              <a:t>)</a:t>
            </a:r>
            <a:endParaRPr sz="1900" i="1"/>
          </a:p>
          <a:p>
            <a:pPr marL="914400" lvl="1" indent="-349250" algn="l" rtl="0">
              <a:lnSpc>
                <a:spcPct val="90000"/>
              </a:lnSpc>
              <a:spcBef>
                <a:spcPts val="400"/>
              </a:spcBef>
              <a:spcAft>
                <a:spcPts val="0"/>
              </a:spcAft>
              <a:buSzPts val="1900"/>
              <a:buChar char="⮚"/>
            </a:pPr>
            <a:r>
              <a:rPr lang="en-US" sz="1900"/>
              <a:t>Housing Services</a:t>
            </a:r>
            <a:endParaRPr sz="1900"/>
          </a:p>
          <a:p>
            <a:pPr marL="457200" lvl="0" indent="-349250" algn="l" rtl="0">
              <a:lnSpc>
                <a:spcPct val="90000"/>
              </a:lnSpc>
              <a:spcBef>
                <a:spcPts val="400"/>
              </a:spcBef>
              <a:spcAft>
                <a:spcPts val="0"/>
              </a:spcAft>
              <a:buSzPts val="1900"/>
              <a:buChar char="•"/>
            </a:pPr>
            <a:r>
              <a:rPr lang="en-US" sz="1900"/>
              <a:t>Phase 2 </a:t>
            </a:r>
            <a:r>
              <a:rPr lang="en-US" sz="1900" i="1"/>
              <a:t>(no sooner than </a:t>
            </a:r>
            <a:r>
              <a:rPr lang="en-US" sz="1900" b="1" i="1"/>
              <a:t>January 1, 2026</a:t>
            </a:r>
            <a:r>
              <a:rPr lang="en-US" sz="1900" i="1"/>
              <a:t>)</a:t>
            </a:r>
            <a:endParaRPr sz="1900" i="1"/>
          </a:p>
          <a:p>
            <a:pPr marL="914400" lvl="1" indent="-349250" algn="l" rtl="0">
              <a:lnSpc>
                <a:spcPct val="90000"/>
              </a:lnSpc>
              <a:spcBef>
                <a:spcPts val="400"/>
              </a:spcBef>
              <a:spcAft>
                <a:spcPts val="0"/>
              </a:spcAft>
              <a:buSzPts val="1900"/>
              <a:buChar char="⮚"/>
            </a:pPr>
            <a:r>
              <a:rPr lang="en-US" sz="1900"/>
              <a:t>Nutrition Counseling &amp; pantry stocking or home delivered meals</a:t>
            </a:r>
            <a:endParaRPr sz="1900"/>
          </a:p>
          <a:p>
            <a:pPr marL="457200" lvl="0" indent="-349250" algn="l" rtl="0">
              <a:lnSpc>
                <a:spcPct val="90000"/>
              </a:lnSpc>
              <a:spcBef>
                <a:spcPts val="400"/>
              </a:spcBef>
              <a:spcAft>
                <a:spcPts val="0"/>
              </a:spcAft>
              <a:buSzPts val="1900"/>
              <a:buChar char="•"/>
            </a:pPr>
            <a:r>
              <a:rPr lang="en-US" sz="1900"/>
              <a:t>Phase 3 </a:t>
            </a:r>
            <a:r>
              <a:rPr lang="en-US" sz="1900" i="1"/>
              <a:t>(no sooner than </a:t>
            </a:r>
            <a:r>
              <a:rPr lang="en-US" sz="1900" b="1" i="1"/>
              <a:t>January 1, 2027</a:t>
            </a:r>
            <a:r>
              <a:rPr lang="en-US" sz="1900" i="1"/>
              <a:t>)</a:t>
            </a:r>
            <a:endParaRPr sz="1900" i="1"/>
          </a:p>
          <a:p>
            <a:pPr marL="914400" lvl="1" indent="-349250" algn="l" rtl="0">
              <a:lnSpc>
                <a:spcPct val="90000"/>
              </a:lnSpc>
              <a:spcBef>
                <a:spcPts val="400"/>
              </a:spcBef>
              <a:spcAft>
                <a:spcPts val="0"/>
              </a:spcAft>
              <a:buSzPts val="1900"/>
              <a:buChar char="⮚"/>
            </a:pPr>
            <a:r>
              <a:rPr lang="en-US" sz="1900"/>
              <a:t>Medically tailored meals</a:t>
            </a:r>
            <a:endParaRPr sz="1900"/>
          </a:p>
        </p:txBody>
      </p:sp>
      <p:sp>
        <p:nvSpPr>
          <p:cNvPr id="606" name="Google Shape;606;g35fb3b8f9f0_0_8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26</a:t>
            </a:fld>
            <a:endParaRPr lang="en-US"/>
          </a:p>
        </p:txBody>
      </p:sp>
      <p:sp>
        <p:nvSpPr>
          <p:cNvPr id="607" name="Google Shape;607;g35fb3b8f9f0_0_80"/>
          <p:cNvSpPr txBox="1">
            <a:spLocks noGrp="1"/>
          </p:cNvSpPr>
          <p:nvPr>
            <p:ph type="title"/>
          </p:nvPr>
        </p:nvSpPr>
        <p:spPr>
          <a:xfrm>
            <a:off x="4299585" y="228600"/>
            <a:ext cx="4638675" cy="799465"/>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300"/>
              <a:t>Implementaci</a:t>
            </a:r>
            <a:r>
              <a:rPr lang="en-US" altLang="en-US" sz="3300"/>
              <a:t>ó</a:t>
            </a:r>
            <a:r>
              <a:rPr lang="en-US" altLang="en-GB" sz="3300"/>
              <a:t>n</a:t>
            </a:r>
            <a:r>
              <a:rPr lang="en-US" sz="4400"/>
              <a:t> </a:t>
            </a:r>
            <a:endParaRPr sz="4400"/>
          </a:p>
        </p:txBody>
      </p:sp>
      <p:sp>
        <p:nvSpPr>
          <p:cNvPr id="608" name="Google Shape;608;g35fb3b8f9f0_0_80"/>
          <p:cNvSpPr txBox="1">
            <a:spLocks noGrp="1"/>
          </p:cNvSpPr>
          <p:nvPr>
            <p:ph type="body" idx="1"/>
          </p:nvPr>
        </p:nvSpPr>
        <p:spPr>
          <a:xfrm>
            <a:off x="4572000" y="1296670"/>
            <a:ext cx="4137025" cy="3507105"/>
          </a:xfrm>
          <a:prstGeom prst="rect">
            <a:avLst/>
          </a:prstGeom>
          <a:noFill/>
          <a:ln>
            <a:noFill/>
          </a:ln>
        </p:spPr>
        <p:txBody>
          <a:bodyPr spcFirstLastPara="1" wrap="square" lIns="71100" tIns="35550" rIns="71100" bIns="35550" anchor="t" anchorCtr="0">
            <a:noAutofit/>
          </a:bodyPr>
          <a:lstStyle/>
          <a:p>
            <a:pPr marL="266700" lvl="0" indent="-209550" algn="l" rtl="0">
              <a:lnSpc>
                <a:spcPct val="90000"/>
              </a:lnSpc>
              <a:spcBef>
                <a:spcPts val="800"/>
              </a:spcBef>
              <a:spcAft>
                <a:spcPts val="0"/>
              </a:spcAft>
              <a:buSzPts val="1900"/>
              <a:buChar char="•"/>
            </a:pPr>
            <a:r>
              <a:rPr lang="en-US" altLang="en-GB" sz="1850">
                <a:sym typeface="+mn-ea"/>
              </a:rPr>
              <a:t>Fase 1</a:t>
            </a:r>
            <a:r>
              <a:rPr lang="en-US" altLang="en-GB" sz="1850" b="1" i="1">
                <a:sym typeface="+mn-ea"/>
              </a:rPr>
              <a:t> (</a:t>
            </a:r>
            <a:r>
              <a:rPr lang="en-US" altLang="en-GB" sz="1850" i="1">
                <a:sym typeface="+mn-ea"/>
              </a:rPr>
              <a:t>no antes de</a:t>
            </a:r>
            <a:r>
              <a:rPr lang="" altLang="en-US" sz="1850" i="1">
                <a:sym typeface="+mn-ea"/>
              </a:rPr>
              <a:t>l </a:t>
            </a:r>
            <a:r>
              <a:rPr lang="en-US" altLang="en-GB" sz="1850" b="1" i="1">
                <a:sym typeface="+mn-ea"/>
              </a:rPr>
              <a:t>1</a:t>
            </a:r>
            <a:r>
              <a:rPr lang="" altLang="en-US" sz="1850" b="1" i="1">
                <a:sym typeface="+mn-ea"/>
              </a:rPr>
              <a:t>ro</a:t>
            </a:r>
            <a:r>
              <a:rPr lang="en-US" altLang="en-GB" sz="1850" b="1" i="1">
                <a:sym typeface="+mn-ea"/>
              </a:rPr>
              <a:t> de julio de</a:t>
            </a:r>
            <a:r>
              <a:rPr lang="en-US" sz="1850" b="1" i="1">
                <a:sym typeface="+mn-ea"/>
              </a:rPr>
              <a:t> 2025</a:t>
            </a:r>
            <a:r>
              <a:rPr lang="en-US" sz="1850" i="1">
                <a:sym typeface="+mn-ea"/>
              </a:rPr>
              <a:t>)</a:t>
            </a:r>
            <a:endParaRPr sz="1850" i="1"/>
          </a:p>
          <a:p>
            <a:pPr marL="914400" lvl="1" indent="-349250" algn="l" rtl="0">
              <a:lnSpc>
                <a:spcPct val="90000"/>
              </a:lnSpc>
              <a:spcBef>
                <a:spcPts val="400"/>
              </a:spcBef>
              <a:spcAft>
                <a:spcPts val="0"/>
              </a:spcAft>
              <a:buSzPts val="1900"/>
              <a:buChar char="⮚"/>
            </a:pPr>
            <a:r>
              <a:rPr lang="en-US" altLang="en-GB" sz="1850"/>
              <a:t>Servicios de Vivienda</a:t>
            </a:r>
          </a:p>
          <a:p>
            <a:pPr marL="457200" lvl="0" indent="-349250" algn="l" rtl="0">
              <a:lnSpc>
                <a:spcPct val="90000"/>
              </a:lnSpc>
              <a:spcBef>
                <a:spcPts val="400"/>
              </a:spcBef>
              <a:spcAft>
                <a:spcPts val="0"/>
              </a:spcAft>
              <a:buSzPts val="1900"/>
              <a:buChar char="•"/>
            </a:pPr>
            <a:r>
              <a:rPr lang="en-US" altLang="en-GB" sz="1850">
                <a:sym typeface="+mn-ea"/>
              </a:rPr>
              <a:t>Fase 2</a:t>
            </a:r>
            <a:r>
              <a:rPr lang="en-US" altLang="en-GB" sz="1850" b="1" i="1">
                <a:sym typeface="+mn-ea"/>
              </a:rPr>
              <a:t> (</a:t>
            </a:r>
            <a:r>
              <a:rPr lang="en-US" altLang="en-GB" sz="1850" i="1">
                <a:sym typeface="+mn-ea"/>
              </a:rPr>
              <a:t>no antes de</a:t>
            </a:r>
            <a:r>
              <a:rPr lang="" altLang="en-US" sz="1850" i="1">
                <a:sym typeface="+mn-ea"/>
              </a:rPr>
              <a:t>l </a:t>
            </a:r>
            <a:r>
              <a:rPr lang="en-US" altLang="en-GB" sz="1850" b="1" i="1">
                <a:sym typeface="+mn-ea"/>
              </a:rPr>
              <a:t>1</a:t>
            </a:r>
            <a:r>
              <a:rPr lang="" altLang="en-US" sz="1850" b="1" i="1">
                <a:sym typeface="+mn-ea"/>
              </a:rPr>
              <a:t>ro</a:t>
            </a:r>
            <a:r>
              <a:rPr lang="en-US" altLang="en-GB" sz="1850" b="1" i="1">
                <a:sym typeface="+mn-ea"/>
              </a:rPr>
              <a:t> de enero de</a:t>
            </a:r>
            <a:r>
              <a:rPr lang="en-US" sz="1850" b="1" i="1">
                <a:sym typeface="+mn-ea"/>
              </a:rPr>
              <a:t> 2026</a:t>
            </a:r>
            <a:r>
              <a:rPr lang="en-US" sz="1850" i="1">
                <a:sym typeface="+mn-ea"/>
              </a:rPr>
              <a:t>)</a:t>
            </a:r>
            <a:endParaRPr sz="1850" i="1"/>
          </a:p>
          <a:p>
            <a:pPr marL="914400" lvl="1" indent="-349250" algn="l" rtl="0">
              <a:lnSpc>
                <a:spcPct val="90000"/>
              </a:lnSpc>
              <a:spcBef>
                <a:spcPts val="400"/>
              </a:spcBef>
              <a:spcAft>
                <a:spcPts val="0"/>
              </a:spcAft>
              <a:buSzPts val="1900"/>
              <a:buChar char="⮚"/>
            </a:pPr>
            <a:r>
              <a:rPr lang="en-US" altLang="en-GB" sz="1850">
                <a:sym typeface="+mn-ea"/>
              </a:rPr>
              <a:t>Asesoramiento nutricional y a</a:t>
            </a:r>
            <a:r>
              <a:rPr lang="" altLang="en-US" sz="1850">
                <a:sym typeface="+mn-ea"/>
              </a:rPr>
              <a:t>basteci</a:t>
            </a:r>
            <a:r>
              <a:rPr lang="en-US" altLang="en-GB" sz="1850">
                <a:sym typeface="+mn-ea"/>
              </a:rPr>
              <a:t>miento de despensa o comidas a domicilio</a:t>
            </a:r>
            <a:r>
              <a:rPr lang="en-US" sz="1850">
                <a:sym typeface="+mn-ea"/>
              </a:rPr>
              <a:t>s</a:t>
            </a:r>
            <a:endParaRPr sz="1850"/>
          </a:p>
          <a:p>
            <a:pPr marL="457200" lvl="0" indent="-349250" algn="l" rtl="0">
              <a:lnSpc>
                <a:spcPct val="90000"/>
              </a:lnSpc>
              <a:spcBef>
                <a:spcPts val="400"/>
              </a:spcBef>
              <a:spcAft>
                <a:spcPts val="0"/>
              </a:spcAft>
              <a:buSzPts val="1900"/>
              <a:buChar char="•"/>
            </a:pPr>
            <a:r>
              <a:rPr lang="en-US" altLang="en-GB" sz="1850">
                <a:sym typeface="+mn-ea"/>
              </a:rPr>
              <a:t>Fase 3</a:t>
            </a:r>
            <a:r>
              <a:rPr lang="en-US" altLang="en-GB" sz="1850" b="1" i="1">
                <a:sym typeface="+mn-ea"/>
              </a:rPr>
              <a:t> (</a:t>
            </a:r>
            <a:r>
              <a:rPr lang="en-US" altLang="en-GB" sz="1850" i="1">
                <a:sym typeface="+mn-ea"/>
              </a:rPr>
              <a:t>no antes de</a:t>
            </a:r>
            <a:r>
              <a:rPr lang="" altLang="en-US" sz="1850" i="1">
                <a:sym typeface="+mn-ea"/>
              </a:rPr>
              <a:t>l</a:t>
            </a:r>
            <a:r>
              <a:rPr lang="" altLang="en-US" sz="1850" b="1" i="1">
                <a:sym typeface="+mn-ea"/>
              </a:rPr>
              <a:t> </a:t>
            </a:r>
            <a:r>
              <a:rPr lang="en-US" altLang="en-GB" sz="1850" b="1" i="1">
                <a:sym typeface="+mn-ea"/>
              </a:rPr>
              <a:t>1</a:t>
            </a:r>
            <a:r>
              <a:rPr lang="" altLang="en-US" sz="1850" b="1" i="1">
                <a:sym typeface="+mn-ea"/>
              </a:rPr>
              <a:t>ro</a:t>
            </a:r>
            <a:r>
              <a:rPr lang="en-US" altLang="en-GB" sz="1850" b="1" i="1">
                <a:sym typeface="+mn-ea"/>
              </a:rPr>
              <a:t> de enero de</a:t>
            </a:r>
            <a:r>
              <a:rPr lang="en-US" sz="1850" b="1" i="1">
                <a:sym typeface="+mn-ea"/>
              </a:rPr>
              <a:t> 2027</a:t>
            </a:r>
            <a:r>
              <a:rPr lang="en-US" sz="1850" i="1">
                <a:sym typeface="+mn-ea"/>
              </a:rPr>
              <a:t>)</a:t>
            </a:r>
            <a:endParaRPr sz="1850" i="1"/>
          </a:p>
          <a:p>
            <a:pPr marL="914400" lvl="1" indent="-349250" algn="l" rtl="0">
              <a:lnSpc>
                <a:spcPct val="90000"/>
              </a:lnSpc>
              <a:spcBef>
                <a:spcPts val="400"/>
              </a:spcBef>
              <a:spcAft>
                <a:spcPts val="0"/>
              </a:spcAft>
              <a:buSzPts val="1900"/>
              <a:buChar char="⮚"/>
            </a:pPr>
            <a:r>
              <a:rPr lang="" altLang="en-US" sz="1850">
                <a:sym typeface="+mn-ea"/>
              </a:rPr>
              <a:t>Comidas m</a:t>
            </a:r>
            <a:r>
              <a:rPr lang="en-US" sz="1850">
                <a:sym typeface="+mn-ea"/>
              </a:rPr>
              <a:t>edica</a:t>
            </a:r>
            <a:r>
              <a:rPr lang="" altLang="en-US" sz="1850">
                <a:sym typeface="+mn-ea"/>
              </a:rPr>
              <a:t>mente adaptadas</a:t>
            </a:r>
            <a:endParaRPr sz="185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g35ff2c67c92_0_8"/>
          <p:cNvSpPr txBox="1">
            <a:spLocks noGrp="1"/>
          </p:cNvSpPr>
          <p:nvPr>
            <p:ph type="title"/>
          </p:nvPr>
        </p:nvSpPr>
        <p:spPr>
          <a:xfrm>
            <a:off x="261950" y="2117700"/>
            <a:ext cx="39465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Nutrition Education &amp; Counseling</a:t>
            </a:r>
            <a:endParaRPr sz="4400"/>
          </a:p>
        </p:txBody>
      </p:sp>
      <p:sp>
        <p:nvSpPr>
          <p:cNvPr id="615" name="Google Shape;615;g35ff2c67c92_0_8"/>
          <p:cNvSpPr txBox="1">
            <a:spLocks noGrp="1"/>
          </p:cNvSpPr>
          <p:nvPr>
            <p:ph type="title"/>
          </p:nvPr>
        </p:nvSpPr>
        <p:spPr>
          <a:xfrm>
            <a:off x="4571365" y="1781175"/>
            <a:ext cx="4201795" cy="113665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Educaci</a:t>
            </a:r>
            <a:r>
              <a:rPr lang="en-US" altLang="en-US" sz="4400"/>
              <a:t>ó</a:t>
            </a:r>
            <a:r>
              <a:rPr lang="en-US" altLang="en-GB" sz="4400"/>
              <a:t>n </a:t>
            </a:r>
            <a:r>
              <a:rPr lang="en-US" altLang="en-GB" sz="4400">
                <a:sym typeface="+mn-ea"/>
              </a:rPr>
              <a:t>nutricional</a:t>
            </a:r>
            <a:r>
              <a:rPr lang="" altLang="en-US" sz="4400">
                <a:sym typeface="+mn-ea"/>
              </a:rPr>
              <a:t> </a:t>
            </a:r>
            <a:r>
              <a:rPr lang="en-US" altLang="en-GB" sz="4400"/>
              <a:t>y asesoramiento</a:t>
            </a:r>
            <a:r>
              <a:rPr lang="en-US" sz="4400"/>
              <a:t> </a:t>
            </a:r>
            <a:endParaRPr sz="4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35ff2c67c92_0_14"/>
          <p:cNvSpPr txBox="1">
            <a:spLocks noGrp="1"/>
          </p:cNvSpPr>
          <p:nvPr>
            <p:ph type="title"/>
          </p:nvPr>
        </p:nvSpPr>
        <p:spPr>
          <a:xfrm>
            <a:off x="550050" y="55035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Service Definition</a:t>
            </a:r>
            <a:endParaRPr sz="4400"/>
          </a:p>
        </p:txBody>
      </p:sp>
      <p:sp>
        <p:nvSpPr>
          <p:cNvPr id="621" name="Google Shape;621;g35ff2c67c92_0_14"/>
          <p:cNvSpPr txBox="1">
            <a:spLocks noGrp="1"/>
          </p:cNvSpPr>
          <p:nvPr>
            <p:ph type="body" idx="1"/>
          </p:nvPr>
        </p:nvSpPr>
        <p:spPr>
          <a:xfrm>
            <a:off x="400925" y="1543575"/>
            <a:ext cx="37020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Any combination of educational strategies designed to motivate and facilitate voluntary adoption of food choices and other food and nutrition-related behaviors conducive to health and wellbeing</a:t>
            </a:r>
            <a:endParaRPr sz="2300"/>
          </a:p>
        </p:txBody>
      </p:sp>
      <p:sp>
        <p:nvSpPr>
          <p:cNvPr id="622" name="Google Shape;622;g35ff2c67c92_0_1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28</a:t>
            </a:fld>
            <a:endParaRPr lang="en-US"/>
          </a:p>
        </p:txBody>
      </p:sp>
      <p:sp>
        <p:nvSpPr>
          <p:cNvPr id="623" name="Google Shape;623;g35ff2c67c92_0_14"/>
          <p:cNvSpPr txBox="1">
            <a:spLocks noGrp="1"/>
          </p:cNvSpPr>
          <p:nvPr>
            <p:ph type="title"/>
          </p:nvPr>
        </p:nvSpPr>
        <p:spPr>
          <a:xfrm>
            <a:off x="4299585" y="365125"/>
            <a:ext cx="4638675" cy="986155"/>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00"/>
              <a:t>Definici</a:t>
            </a:r>
            <a:r>
              <a:rPr lang="en-US" altLang="en-US" sz="4200"/>
              <a:t>ó</a:t>
            </a:r>
            <a:r>
              <a:rPr lang="en-US" altLang="en-GB" sz="4200"/>
              <a:t>n de servicio</a:t>
            </a:r>
            <a:r>
              <a:rPr lang="en-US" sz="4400"/>
              <a:t> </a:t>
            </a:r>
            <a:endParaRPr sz="4400"/>
          </a:p>
        </p:txBody>
      </p:sp>
      <p:sp>
        <p:nvSpPr>
          <p:cNvPr id="624" name="Google Shape;624;g35ff2c67c92_0_14"/>
          <p:cNvSpPr txBox="1">
            <a:spLocks noGrp="1"/>
          </p:cNvSpPr>
          <p:nvPr>
            <p:ph type="body" idx="1"/>
          </p:nvPr>
        </p:nvSpPr>
        <p:spPr>
          <a:xfrm>
            <a:off x="4473575" y="1543685"/>
            <a:ext cx="435864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250"/>
              <a:t>Cualquier combinaci</a:t>
            </a:r>
            <a:r>
              <a:rPr lang="en-US" altLang="en-US" sz="2250"/>
              <a:t>ó</a:t>
            </a:r>
            <a:r>
              <a:rPr lang="en-US" altLang="en-GB" sz="2250"/>
              <a:t>n de estrategias educativas dise</a:t>
            </a:r>
            <a:r>
              <a:rPr lang="en-US" altLang="en-US" sz="2250"/>
              <a:t>ñ</a:t>
            </a:r>
            <a:r>
              <a:rPr lang="en-US" altLang="en-GB" sz="2250"/>
              <a:t>adas para motivar y facilitar la adopci</a:t>
            </a:r>
            <a:r>
              <a:rPr lang="en-US" altLang="en-US" sz="2250"/>
              <a:t>ó</a:t>
            </a:r>
            <a:r>
              <a:rPr lang="en-US" altLang="en-GB" sz="2250"/>
              <a:t>n voluntaria de opciones alimentarias y otros comportamientos relacionados con la alimentaci</a:t>
            </a:r>
            <a:r>
              <a:rPr lang="en-US" altLang="en-US" sz="2250"/>
              <a:t>ó</a:t>
            </a:r>
            <a:r>
              <a:rPr lang="en-US" altLang="en-GB" sz="2250"/>
              <a:t>n y la nutrici</a:t>
            </a:r>
            <a:r>
              <a:rPr lang="en-US" altLang="en-US" sz="2250"/>
              <a:t>ó</a:t>
            </a:r>
            <a:r>
              <a:rPr lang="en-US" altLang="en-GB" sz="2250"/>
              <a:t>n que conduzcan a la salud y el bienestar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5fb3b8f9f0_0_88"/>
          <p:cNvSpPr txBox="1">
            <a:spLocks noGrp="1"/>
          </p:cNvSpPr>
          <p:nvPr>
            <p:ph type="title"/>
          </p:nvPr>
        </p:nvSpPr>
        <p:spPr>
          <a:xfrm>
            <a:off x="550050" y="7032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Eligible Population </a:t>
            </a:r>
            <a:endParaRPr sz="4400"/>
          </a:p>
        </p:txBody>
      </p:sp>
      <p:sp>
        <p:nvSpPr>
          <p:cNvPr id="630" name="Google Shape;630;g35fb3b8f9f0_0_88"/>
          <p:cNvSpPr txBox="1">
            <a:spLocks noGrp="1"/>
          </p:cNvSpPr>
          <p:nvPr>
            <p:ph type="body" idx="1"/>
          </p:nvPr>
        </p:nvSpPr>
        <p:spPr>
          <a:xfrm>
            <a:off x="628650" y="1720250"/>
            <a:ext cx="3137700" cy="2853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Permanent Supportive Housing (PSH) voucher recipients</a:t>
            </a:r>
            <a:endParaRPr sz="2300"/>
          </a:p>
          <a:p>
            <a:pPr marL="266700" lvl="0" indent="-234950" algn="l" rtl="0">
              <a:lnSpc>
                <a:spcPct val="90000"/>
              </a:lnSpc>
              <a:spcBef>
                <a:spcPts val="800"/>
              </a:spcBef>
              <a:spcAft>
                <a:spcPts val="0"/>
              </a:spcAft>
              <a:buSzPts val="2300"/>
              <a:buChar char="•"/>
            </a:pPr>
            <a:r>
              <a:rPr lang="en-US" sz="2300"/>
              <a:t>Colorado Fostering Success (CFS)</a:t>
            </a:r>
            <a:r>
              <a:rPr lang="en-US" sz="2300" b="1"/>
              <a:t> </a:t>
            </a:r>
            <a:r>
              <a:rPr lang="en-US" sz="2300"/>
              <a:t>voucher recipients </a:t>
            </a:r>
            <a:endParaRPr sz="2300"/>
          </a:p>
          <a:p>
            <a:pPr marL="266700" lvl="0" indent="-234950" algn="l" rtl="0">
              <a:lnSpc>
                <a:spcPct val="90000"/>
              </a:lnSpc>
              <a:spcBef>
                <a:spcPts val="800"/>
              </a:spcBef>
              <a:spcAft>
                <a:spcPts val="0"/>
              </a:spcAft>
              <a:buSzPts val="2300"/>
              <a:buChar char="•"/>
            </a:pPr>
            <a:r>
              <a:rPr lang="en-US" sz="2300"/>
              <a:t>Community Access Team (CAT) voucher recipients </a:t>
            </a:r>
            <a:endParaRPr sz="2300"/>
          </a:p>
        </p:txBody>
      </p:sp>
      <p:sp>
        <p:nvSpPr>
          <p:cNvPr id="631" name="Google Shape;631;g35fb3b8f9f0_0_8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29</a:t>
            </a:fld>
            <a:endParaRPr lang="en-US"/>
          </a:p>
        </p:txBody>
      </p:sp>
      <p:sp>
        <p:nvSpPr>
          <p:cNvPr id="632" name="Google Shape;632;g35fb3b8f9f0_0_88"/>
          <p:cNvSpPr txBox="1">
            <a:spLocks noGrp="1"/>
          </p:cNvSpPr>
          <p:nvPr>
            <p:ph type="title"/>
          </p:nvPr>
        </p:nvSpPr>
        <p:spPr>
          <a:xfrm>
            <a:off x="4299585" y="365125"/>
            <a:ext cx="4638675" cy="113919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50"/>
              <a:t>Poblaci</a:t>
            </a:r>
            <a:r>
              <a:rPr lang="en-US" altLang="en-US" sz="4250"/>
              <a:t>ó</a:t>
            </a:r>
            <a:r>
              <a:rPr lang="en-US" altLang="en-GB" sz="4250"/>
              <a:t>n elegible</a:t>
            </a:r>
            <a:r>
              <a:rPr lang="en-US" sz="4400"/>
              <a:t> </a:t>
            </a:r>
            <a:endParaRPr sz="4400"/>
          </a:p>
        </p:txBody>
      </p:sp>
      <p:sp>
        <p:nvSpPr>
          <p:cNvPr id="633" name="Google Shape;633;g35fb3b8f9f0_0_88"/>
          <p:cNvSpPr txBox="1">
            <a:spLocks noGrp="1"/>
          </p:cNvSpPr>
          <p:nvPr>
            <p:ph type="body" idx="1"/>
          </p:nvPr>
        </p:nvSpPr>
        <p:spPr>
          <a:xfrm>
            <a:off x="4928525" y="1543575"/>
            <a:ext cx="35082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t>Beneficiarios de vales de </a:t>
            </a:r>
            <a:r>
              <a:rPr lang="" altLang="en-US" sz="2300"/>
              <a:t>V</a:t>
            </a:r>
            <a:r>
              <a:rPr lang="en-US" altLang="en-GB" sz="2300"/>
              <a:t>ivienda de </a:t>
            </a:r>
            <a:r>
              <a:rPr lang="" altLang="en-US" sz="2300"/>
              <a:t>A</a:t>
            </a:r>
            <a:r>
              <a:rPr lang="en-US" altLang="en-GB" sz="2300"/>
              <a:t>poyo </a:t>
            </a:r>
            <a:r>
              <a:rPr lang="" altLang="en-US" sz="2300"/>
              <a:t>P</a:t>
            </a:r>
            <a:r>
              <a:rPr lang="en-US" altLang="en-GB" sz="2300"/>
              <a:t>ermanente (PSH)</a:t>
            </a:r>
          </a:p>
          <a:p>
            <a:pPr marL="266700" lvl="0" indent="-234950" algn="l" rtl="0">
              <a:lnSpc>
                <a:spcPct val="90000"/>
              </a:lnSpc>
              <a:spcBef>
                <a:spcPts val="800"/>
              </a:spcBef>
              <a:spcAft>
                <a:spcPts val="0"/>
              </a:spcAft>
              <a:buSzPts val="2300"/>
              <a:buChar char="•"/>
            </a:pPr>
            <a:r>
              <a:rPr lang="en-US" altLang="en-GB" sz="2300"/>
              <a:t>Beneficiarios de vales de Colorado Fo</a:t>
            </a:r>
            <a:r>
              <a:rPr lang="" altLang="en-US" sz="2300"/>
              <a:t>mentando el Éxito</a:t>
            </a:r>
            <a:r>
              <a:rPr lang="en-US" altLang="en-GB" sz="2300"/>
              <a:t> (CFS)</a:t>
            </a:r>
          </a:p>
          <a:p>
            <a:pPr marL="266700" lvl="0" indent="-234950" algn="l" rtl="0">
              <a:lnSpc>
                <a:spcPct val="90000"/>
              </a:lnSpc>
              <a:spcBef>
                <a:spcPts val="800"/>
              </a:spcBef>
              <a:spcAft>
                <a:spcPts val="0"/>
              </a:spcAft>
              <a:buSzPts val="2300"/>
              <a:buChar char="•"/>
            </a:pPr>
            <a:r>
              <a:rPr lang="en-US" altLang="en-GB" sz="2300"/>
              <a:t>Beneficiarios del cup</a:t>
            </a:r>
            <a:r>
              <a:rPr lang="en-US" altLang="en-US" sz="2300"/>
              <a:t>ó</a:t>
            </a:r>
            <a:r>
              <a:rPr lang="en-US" altLang="en-GB" sz="2300"/>
              <a:t>n del Equipo de Acceso Comunitario (CAT)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g32117f6e667_0_106"/>
          <p:cNvSpPr txBox="1">
            <a:spLocks noGrp="1"/>
          </p:cNvSpPr>
          <p:nvPr>
            <p:ph type="sldNum" idx="12"/>
          </p:nvPr>
        </p:nvSpPr>
        <p:spPr>
          <a:xfrm>
            <a:off x="8775967" y="5405550"/>
            <a:ext cx="117600" cy="249600"/>
          </a:xfrm>
          <a:prstGeom prst="rect">
            <a:avLst/>
          </a:prstGeom>
          <a:noFill/>
          <a:ln>
            <a:noFill/>
          </a:ln>
        </p:spPr>
        <p:txBody>
          <a:bodyPr spcFirstLastPara="1" wrap="square" lIns="32125" tIns="32125" rIns="32125" bIns="32125" anchor="ctr" anchorCtr="0">
            <a:spAutoFit/>
          </a:bodyPr>
          <a:lstStyle/>
          <a:p>
            <a:pPr marL="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a:t>3</a:t>
            </a:fld>
            <a:endParaRPr lang="en-US"/>
          </a:p>
        </p:txBody>
      </p:sp>
      <p:sp>
        <p:nvSpPr>
          <p:cNvPr id="393" name="Google Shape;393;g32117f6e667_0_106"/>
          <p:cNvSpPr txBox="1">
            <a:spLocks noGrp="1"/>
          </p:cNvSpPr>
          <p:nvPr>
            <p:ph type="title"/>
          </p:nvPr>
        </p:nvSpPr>
        <p:spPr>
          <a:xfrm>
            <a:off x="4478700" y="491279"/>
            <a:ext cx="4665300" cy="4233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3150"/>
              <a:buFont typeface="Trebuchet MS" panose="020B0603020202020204"/>
              <a:buNone/>
            </a:pPr>
            <a:r>
              <a:rPr lang="en-US" sz="2750"/>
              <a:t>Subtítulos cerrados</a:t>
            </a:r>
            <a:endParaRPr sz="5000"/>
          </a:p>
        </p:txBody>
      </p:sp>
      <p:sp>
        <p:nvSpPr>
          <p:cNvPr id="394" name="Google Shape;394;g32117f6e667_0_106"/>
          <p:cNvSpPr txBox="1"/>
          <p:nvPr/>
        </p:nvSpPr>
        <p:spPr>
          <a:xfrm>
            <a:off x="262450" y="1207525"/>
            <a:ext cx="4243800" cy="41763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Closed Captions are available in the meeting controls toolbar at the bottom of your screen. To turn them on, click the Show Captions icon. </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800"/>
              <a:buFont typeface="Arial" panose="020B0604020202020204"/>
              <a:buNone/>
            </a:pP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Captions can be translated into different languages by clicking on the up arrow next to the Closed Captions button and then selecting your preferred language. </a:t>
            </a:r>
            <a:endParaRPr sz="1800" b="0"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Clr>
                <a:srgbClr val="000000"/>
              </a:buClr>
              <a:buSzPts val="1000"/>
              <a:buFont typeface="Arial" panose="020B0604020202020204"/>
              <a:buNone/>
            </a:pPr>
            <a:endParaRPr sz="1000" b="0" i="0" u="none" strike="noStrike" cap="none">
              <a:solidFill>
                <a:schemeClr val="dk2"/>
              </a:solidFill>
              <a:highlight>
                <a:schemeClr val="lt2"/>
              </a:highlight>
              <a:latin typeface="Arial" panose="020B0604020202020204"/>
              <a:ea typeface="Arial" panose="020B0604020202020204"/>
              <a:cs typeface="Arial" panose="020B0604020202020204"/>
              <a:sym typeface="Arial" panose="020B0604020202020204"/>
            </a:endParaRPr>
          </a:p>
        </p:txBody>
      </p:sp>
      <p:sp>
        <p:nvSpPr>
          <p:cNvPr id="395" name="Google Shape;395;g32117f6e667_0_106"/>
          <p:cNvSpPr txBox="1"/>
          <p:nvPr/>
        </p:nvSpPr>
        <p:spPr>
          <a:xfrm>
            <a:off x="343013" y="402779"/>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Closed Captions</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pic>
        <p:nvPicPr>
          <p:cNvPr id="396" name="Google Shape;396;g32117f6e667_0_106" descr="Screenshot of Zoom toolbar showing the "/>
          <p:cNvPicPr preferRelativeResize="0"/>
          <p:nvPr/>
        </p:nvPicPr>
        <p:blipFill rotWithShape="1">
          <a:blip r:embed="rId3"/>
          <a:srcRect/>
          <a:stretch>
            <a:fillRect/>
          </a:stretch>
        </p:blipFill>
        <p:spPr>
          <a:xfrm>
            <a:off x="1548439" y="2572075"/>
            <a:ext cx="1671825" cy="841675"/>
          </a:xfrm>
          <a:prstGeom prst="rect">
            <a:avLst/>
          </a:prstGeom>
          <a:noFill/>
          <a:ln>
            <a:noFill/>
          </a:ln>
        </p:spPr>
      </p:pic>
      <p:sp>
        <p:nvSpPr>
          <p:cNvPr id="397" name="Google Shape;397;g32117f6e667_0_106"/>
          <p:cNvSpPr txBox="1"/>
          <p:nvPr/>
        </p:nvSpPr>
        <p:spPr>
          <a:xfrm>
            <a:off x="4312596" y="1033335"/>
            <a:ext cx="4845300" cy="4338900"/>
          </a:xfrm>
          <a:prstGeom prst="rect">
            <a:avLst/>
          </a:prstGeom>
          <a:noFill/>
          <a:ln>
            <a:noFill/>
          </a:ln>
        </p:spPr>
        <p:txBody>
          <a:bodyPr spcFirstLastPara="1" wrap="square" lIns="117800" tIns="117800" rIns="117800" bIns="117800" anchor="t" anchorCtr="0">
            <a:spAutoFit/>
          </a:bodyPr>
          <a:lstStyle/>
          <a:p>
            <a:pPr marL="584200" marR="0" lvl="0" indent="-406400" algn="l" rtl="0">
              <a:lnSpc>
                <a:spcPct val="115000"/>
              </a:lnSpc>
              <a:spcBef>
                <a:spcPts val="0"/>
              </a:spcBef>
              <a:spcAft>
                <a:spcPts val="0"/>
              </a:spcAft>
              <a:buClr>
                <a:srgbClr val="001970"/>
              </a:buClr>
              <a:buSzPts val="1800"/>
              <a:buFont typeface="Trebuchet MS" panose="020B0603020202020204"/>
              <a:buChar char="●"/>
            </a:pPr>
            <a:r>
              <a:rPr lang="en-US"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rPr>
              <a:t>Los subtítulos cerrados están disponibles en la barra de herramientas de controles de la reunión en la parte inferior de su pantalla. Para activarlos, haga click en el ícono Mostrar subtítulos.</a:t>
            </a:r>
            <a:endParaRPr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0"/>
              </a:spcBef>
              <a:spcAft>
                <a:spcPts val="0"/>
              </a:spcAft>
              <a:buClr>
                <a:srgbClr val="000000"/>
              </a:buClr>
              <a:buSzPts val="2100"/>
              <a:buFont typeface="Arial" panose="020B0604020202020204"/>
              <a:buNone/>
            </a:pPr>
            <a:endParaRPr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0"/>
              </a:spcBef>
              <a:spcAft>
                <a:spcPts val="0"/>
              </a:spcAft>
              <a:buClr>
                <a:srgbClr val="000000"/>
              </a:buClr>
              <a:buSzPts val="2100"/>
              <a:buFont typeface="Arial" panose="020B0604020202020204"/>
              <a:buNone/>
            </a:pPr>
            <a:endParaRPr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endParaRPr>
          </a:p>
          <a:p>
            <a:pPr marL="584200" marR="0" lvl="0" indent="-406400" algn="l" rtl="0">
              <a:lnSpc>
                <a:spcPct val="100000"/>
              </a:lnSpc>
              <a:spcBef>
                <a:spcPts val="1300"/>
              </a:spcBef>
              <a:spcAft>
                <a:spcPts val="0"/>
              </a:spcAft>
              <a:buClr>
                <a:srgbClr val="001970"/>
              </a:buClr>
              <a:buSzPts val="1800"/>
              <a:buFont typeface="Trebuchet MS" panose="020B0603020202020204"/>
              <a:buChar char="●"/>
            </a:pPr>
            <a:r>
              <a:rPr lang="en-US"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rPr>
              <a:t>Los subtítulos pueden ser traducidos en diferentes idiomas haciendo click en la flecha hacia arriba junto al botón de subtítulos cerrados y luego seleccionando su idioma preferido.</a:t>
            </a:r>
            <a:endParaRPr sz="1800" b="0" i="0" u="none" strike="noStrike" cap="none">
              <a:solidFill>
                <a:srgbClr val="001970"/>
              </a:solidFill>
              <a:latin typeface="Trebuchet MS" panose="020B0603020202020204"/>
              <a:ea typeface="Trebuchet MS" panose="020B0603020202020204"/>
              <a:cs typeface="Trebuchet MS" panose="020B0603020202020204"/>
              <a:sym typeface="Trebuchet MS" panose="020B0603020202020204"/>
            </a:endParaRPr>
          </a:p>
        </p:txBody>
      </p:sp>
      <p:pic>
        <p:nvPicPr>
          <p:cNvPr id="398" name="Google Shape;398;g32117f6e667_0_106" descr="Screenshot of Zoom toolbar showing the "/>
          <p:cNvPicPr preferRelativeResize="0"/>
          <p:nvPr/>
        </p:nvPicPr>
        <p:blipFill rotWithShape="1">
          <a:blip r:embed="rId3"/>
          <a:srcRect/>
          <a:stretch>
            <a:fillRect/>
          </a:stretch>
        </p:blipFill>
        <p:spPr>
          <a:xfrm>
            <a:off x="6132373" y="3080025"/>
            <a:ext cx="1357950" cy="6836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g35fb3b8f9f0_0_116"/>
          <p:cNvSpPr txBox="1">
            <a:spLocks noGrp="1"/>
          </p:cNvSpPr>
          <p:nvPr>
            <p:ph type="title"/>
          </p:nvPr>
        </p:nvSpPr>
        <p:spPr>
          <a:xfrm>
            <a:off x="412675" y="30322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600"/>
              <a:t>May consist of</a:t>
            </a:r>
            <a:endParaRPr sz="3600"/>
          </a:p>
        </p:txBody>
      </p:sp>
      <p:sp>
        <p:nvSpPr>
          <p:cNvPr id="639" name="Google Shape;639;g35fb3b8f9f0_0_116"/>
          <p:cNvSpPr txBox="1">
            <a:spLocks noGrp="1"/>
          </p:cNvSpPr>
          <p:nvPr>
            <p:ph type="body" idx="1"/>
          </p:nvPr>
        </p:nvSpPr>
        <p:spPr>
          <a:xfrm>
            <a:off x="227725" y="1208100"/>
            <a:ext cx="3664800" cy="3507300"/>
          </a:xfrm>
          <a:prstGeom prst="rect">
            <a:avLst/>
          </a:prstGeom>
          <a:noFill/>
          <a:ln>
            <a:noFill/>
          </a:ln>
        </p:spPr>
        <p:txBody>
          <a:bodyPr spcFirstLastPara="1" wrap="square" lIns="71100" tIns="35550" rIns="71100" bIns="35550" anchor="t" anchorCtr="0">
            <a:noAutofit/>
          </a:bodyPr>
          <a:lstStyle/>
          <a:p>
            <a:pPr marL="266700" lvl="0" indent="-209550" algn="l" rtl="0">
              <a:lnSpc>
                <a:spcPct val="90000"/>
              </a:lnSpc>
              <a:spcBef>
                <a:spcPts val="800"/>
              </a:spcBef>
              <a:spcAft>
                <a:spcPts val="0"/>
              </a:spcAft>
              <a:buSzPts val="1900"/>
              <a:buChar char="•"/>
            </a:pPr>
            <a:r>
              <a:rPr lang="en-US" sz="1900"/>
              <a:t>Medical nutritional therapy assessment or reassessment</a:t>
            </a:r>
            <a:endParaRPr sz="1900"/>
          </a:p>
          <a:p>
            <a:pPr marL="266700" lvl="0" indent="-209550" algn="l" rtl="0">
              <a:lnSpc>
                <a:spcPct val="90000"/>
              </a:lnSpc>
              <a:spcBef>
                <a:spcPts val="800"/>
              </a:spcBef>
              <a:spcAft>
                <a:spcPts val="0"/>
              </a:spcAft>
              <a:buSzPts val="1900"/>
              <a:buChar char="•"/>
            </a:pPr>
            <a:r>
              <a:rPr lang="en-US" sz="1900"/>
              <a:t>Nutrition education or information (evidence-based)</a:t>
            </a:r>
            <a:endParaRPr sz="1900"/>
          </a:p>
          <a:p>
            <a:pPr marL="266700" lvl="0" indent="-209550" algn="l" rtl="0">
              <a:lnSpc>
                <a:spcPct val="90000"/>
              </a:lnSpc>
              <a:spcBef>
                <a:spcPts val="800"/>
              </a:spcBef>
              <a:spcAft>
                <a:spcPts val="0"/>
              </a:spcAft>
              <a:buSzPts val="1900"/>
              <a:buChar char="•"/>
            </a:pPr>
            <a:r>
              <a:rPr lang="en-US" sz="1900"/>
              <a:t>Meal preparation education in an individual or group setting</a:t>
            </a:r>
            <a:endParaRPr sz="1900"/>
          </a:p>
          <a:p>
            <a:pPr marL="266700" lvl="0" indent="-209550" algn="l" rtl="0">
              <a:lnSpc>
                <a:spcPct val="90000"/>
              </a:lnSpc>
              <a:spcBef>
                <a:spcPts val="800"/>
              </a:spcBef>
              <a:spcAft>
                <a:spcPts val="0"/>
              </a:spcAft>
              <a:buSzPts val="1900"/>
              <a:buChar char="•"/>
            </a:pPr>
            <a:r>
              <a:rPr lang="en-US" sz="1900"/>
              <a:t>Can be supplemented with handouts, take-home materials, and other informational resources that support health and wellbeing</a:t>
            </a:r>
            <a:endParaRPr sz="1900"/>
          </a:p>
        </p:txBody>
      </p:sp>
      <p:sp>
        <p:nvSpPr>
          <p:cNvPr id="640" name="Google Shape;640;g35fb3b8f9f0_0_11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30</a:t>
            </a:fld>
            <a:endParaRPr lang="en-US"/>
          </a:p>
        </p:txBody>
      </p:sp>
      <p:sp>
        <p:nvSpPr>
          <p:cNvPr id="641" name="Google Shape;641;g35fb3b8f9f0_0_116"/>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600"/>
              <a:t>Puede consistir en</a:t>
            </a:r>
            <a:r>
              <a:rPr lang="en-US" sz="4400"/>
              <a:t> </a:t>
            </a:r>
            <a:endParaRPr sz="4400"/>
          </a:p>
        </p:txBody>
      </p:sp>
      <p:sp>
        <p:nvSpPr>
          <p:cNvPr id="642" name="Google Shape;642;g35fb3b8f9f0_0_116"/>
          <p:cNvSpPr txBox="1">
            <a:spLocks noGrp="1"/>
          </p:cNvSpPr>
          <p:nvPr>
            <p:ph type="body" idx="1"/>
          </p:nvPr>
        </p:nvSpPr>
        <p:spPr>
          <a:xfrm>
            <a:off x="4572000" y="1208405"/>
            <a:ext cx="412496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1850"/>
              <a:t>Evaluaci</a:t>
            </a:r>
            <a:r>
              <a:rPr lang="en-US" altLang="en-US" sz="1850"/>
              <a:t>ó</a:t>
            </a:r>
            <a:r>
              <a:rPr lang="en-US" altLang="en-GB" sz="1850"/>
              <a:t>n o reevaluaci</a:t>
            </a:r>
            <a:r>
              <a:rPr lang="en-US" altLang="en-US" sz="1850"/>
              <a:t>ó</a:t>
            </a:r>
            <a:r>
              <a:rPr lang="en-US" altLang="en-GB" sz="1850"/>
              <a:t>n de la terapia nutricional m</a:t>
            </a:r>
            <a:r>
              <a:rPr lang="en-US" altLang="en-US" sz="1850"/>
              <a:t>é</a:t>
            </a:r>
            <a:r>
              <a:rPr lang="en-US" altLang="en-GB" sz="1850"/>
              <a:t>dica</a:t>
            </a:r>
          </a:p>
          <a:p>
            <a:pPr marL="266700" lvl="0" indent="-234950" algn="l" rtl="0">
              <a:lnSpc>
                <a:spcPct val="90000"/>
              </a:lnSpc>
              <a:spcBef>
                <a:spcPts val="800"/>
              </a:spcBef>
              <a:spcAft>
                <a:spcPts val="0"/>
              </a:spcAft>
              <a:buSzPts val="2300"/>
              <a:buChar char="•"/>
            </a:pPr>
            <a:r>
              <a:rPr lang="en-US" altLang="en-GB" sz="1850"/>
              <a:t>Educaci</a:t>
            </a:r>
            <a:r>
              <a:rPr lang="en-US" altLang="en-US" sz="1850"/>
              <a:t>ó</a:t>
            </a:r>
            <a:r>
              <a:rPr lang="en-US" altLang="en-GB" sz="1850"/>
              <a:t>n nutricional o</a:t>
            </a:r>
            <a:r>
              <a:rPr lang="" altLang="en-US" sz="1850"/>
              <a:t> </a:t>
            </a:r>
            <a:r>
              <a:rPr lang="en-US" altLang="en-GB" sz="1850"/>
              <a:t>Informaci</a:t>
            </a:r>
            <a:r>
              <a:rPr lang="en-US" altLang="en-US" sz="1850"/>
              <a:t>ó</a:t>
            </a:r>
            <a:r>
              <a:rPr lang="en-US" altLang="en-GB" sz="1850"/>
              <a:t>n (basada en evidencia)</a:t>
            </a:r>
          </a:p>
          <a:p>
            <a:pPr marL="266700" lvl="0" indent="-234950" algn="l" rtl="0">
              <a:lnSpc>
                <a:spcPct val="90000"/>
              </a:lnSpc>
              <a:spcBef>
                <a:spcPts val="800"/>
              </a:spcBef>
              <a:spcAft>
                <a:spcPts val="0"/>
              </a:spcAft>
              <a:buSzPts val="2300"/>
              <a:buChar char="•"/>
            </a:pPr>
            <a:r>
              <a:rPr lang="en-US" altLang="en-GB" sz="1850"/>
              <a:t>Educaci</a:t>
            </a:r>
            <a:r>
              <a:rPr lang="en-US" altLang="en-US" sz="1850"/>
              <a:t>ó</a:t>
            </a:r>
            <a:r>
              <a:rPr lang="en-US" altLang="en-GB" sz="1850"/>
              <a:t>n sobre la preparaci</a:t>
            </a:r>
            <a:r>
              <a:rPr lang="en-US" altLang="en-US" sz="1850"/>
              <a:t>ó</a:t>
            </a:r>
            <a:r>
              <a:rPr lang="en-US" altLang="en-GB" sz="1850"/>
              <a:t>n de comidas en un entorno individual o grupal</a:t>
            </a:r>
          </a:p>
          <a:p>
            <a:pPr marL="266700" lvl="0" indent="-234950" algn="l" rtl="0">
              <a:lnSpc>
                <a:spcPct val="90000"/>
              </a:lnSpc>
              <a:spcBef>
                <a:spcPts val="800"/>
              </a:spcBef>
              <a:spcAft>
                <a:spcPts val="0"/>
              </a:spcAft>
              <a:buSzPts val="2300"/>
              <a:buChar char="•"/>
            </a:pPr>
            <a:r>
              <a:rPr lang="en-US" altLang="en-GB" sz="1850"/>
              <a:t>Se puede complementar con folletos, materiales para llevar a casa y otros recursos informativos que apoyan la salud y el bienestar.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35fb3b8f9f0_0_124"/>
          <p:cNvSpPr txBox="1">
            <a:spLocks noGrp="1"/>
          </p:cNvSpPr>
          <p:nvPr>
            <p:ph type="title"/>
          </p:nvPr>
        </p:nvSpPr>
        <p:spPr>
          <a:xfrm>
            <a:off x="132375" y="408000"/>
            <a:ext cx="39138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Must consider</a:t>
            </a:r>
            <a:endParaRPr sz="4400"/>
          </a:p>
        </p:txBody>
      </p:sp>
      <p:sp>
        <p:nvSpPr>
          <p:cNvPr id="648" name="Google Shape;648;g35fb3b8f9f0_0_124"/>
          <p:cNvSpPr txBox="1">
            <a:spLocks noGrp="1"/>
          </p:cNvSpPr>
          <p:nvPr>
            <p:ph type="body" idx="1"/>
          </p:nvPr>
        </p:nvSpPr>
        <p:spPr>
          <a:xfrm>
            <a:off x="520425" y="1339725"/>
            <a:ext cx="31377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Be provided in accordance with evidence-based nutrition guidelines</a:t>
            </a:r>
            <a:endParaRPr sz="2300"/>
          </a:p>
          <a:p>
            <a:pPr marL="266700" lvl="0" indent="-234950" algn="l" rtl="0">
              <a:lnSpc>
                <a:spcPct val="90000"/>
              </a:lnSpc>
              <a:spcBef>
                <a:spcPts val="800"/>
              </a:spcBef>
              <a:spcAft>
                <a:spcPts val="0"/>
              </a:spcAft>
              <a:buSzPts val="2300"/>
              <a:buChar char="•"/>
            </a:pPr>
            <a:r>
              <a:rPr lang="en-US" sz="2300"/>
              <a:t>Follow food safety standards</a:t>
            </a:r>
            <a:endParaRPr sz="2300"/>
          </a:p>
          <a:p>
            <a:pPr marL="266700" lvl="0" indent="-234950" algn="l" rtl="0">
              <a:lnSpc>
                <a:spcPct val="90000"/>
              </a:lnSpc>
              <a:spcBef>
                <a:spcPts val="800"/>
              </a:spcBef>
              <a:spcAft>
                <a:spcPts val="0"/>
              </a:spcAft>
              <a:buSzPts val="2300"/>
              <a:buChar char="•"/>
            </a:pPr>
            <a:r>
              <a:rPr lang="en-US" sz="2300"/>
              <a:t>Be person-centered, consider dietary preferences, and be culturally appropriate</a:t>
            </a:r>
            <a:endParaRPr sz="2300"/>
          </a:p>
        </p:txBody>
      </p:sp>
      <p:sp>
        <p:nvSpPr>
          <p:cNvPr id="649" name="Google Shape;649;g35fb3b8f9f0_0_12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31</a:t>
            </a:fld>
            <a:endParaRPr lang="en-US"/>
          </a:p>
        </p:txBody>
      </p:sp>
      <p:sp>
        <p:nvSpPr>
          <p:cNvPr id="650" name="Google Shape;650;g35fb3b8f9f0_0_124"/>
          <p:cNvSpPr txBox="1">
            <a:spLocks noGrp="1"/>
          </p:cNvSpPr>
          <p:nvPr>
            <p:ph type="title"/>
          </p:nvPr>
        </p:nvSpPr>
        <p:spPr>
          <a:xfrm>
            <a:off x="4435875" y="408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50"/>
              <a:t>Debe considerar</a:t>
            </a:r>
            <a:r>
              <a:rPr lang="en-US" sz="4400"/>
              <a:t> </a:t>
            </a:r>
            <a:endParaRPr sz="4400"/>
          </a:p>
        </p:txBody>
      </p:sp>
      <p:sp>
        <p:nvSpPr>
          <p:cNvPr id="651" name="Google Shape;651;g35fb3b8f9f0_0_124"/>
          <p:cNvSpPr txBox="1">
            <a:spLocks noGrp="1"/>
          </p:cNvSpPr>
          <p:nvPr>
            <p:ph type="body" idx="1"/>
          </p:nvPr>
        </p:nvSpPr>
        <p:spPr>
          <a:xfrm>
            <a:off x="4667885" y="1339850"/>
            <a:ext cx="385445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t>Ser proporcionado de acuerdo con las pautas de nutrici</a:t>
            </a:r>
            <a:r>
              <a:rPr lang="en-US" altLang="en-US" sz="2300"/>
              <a:t>ó</a:t>
            </a:r>
            <a:r>
              <a:rPr lang="en-US" altLang="en-GB" sz="2300"/>
              <a:t>n basadas en evidencia</a:t>
            </a:r>
          </a:p>
          <a:p>
            <a:pPr marL="266700" lvl="0" indent="-234950" algn="l" rtl="0">
              <a:lnSpc>
                <a:spcPct val="90000"/>
              </a:lnSpc>
              <a:spcBef>
                <a:spcPts val="800"/>
              </a:spcBef>
              <a:spcAft>
                <a:spcPts val="0"/>
              </a:spcAft>
              <a:buSzPts val="2300"/>
              <a:buChar char="•"/>
            </a:pPr>
            <a:r>
              <a:rPr lang="en-US" altLang="en-GB" sz="2300"/>
              <a:t>Seguir los est</a:t>
            </a:r>
            <a:r>
              <a:rPr lang="en-US" altLang="en-US" sz="2300"/>
              <a:t>á</a:t>
            </a:r>
            <a:r>
              <a:rPr lang="en-US" altLang="en-GB" sz="2300"/>
              <a:t>ndares de seguridad alimentaria</a:t>
            </a:r>
          </a:p>
          <a:p>
            <a:pPr marL="266700" lvl="0" indent="-234950" algn="l" rtl="0">
              <a:lnSpc>
                <a:spcPct val="90000"/>
              </a:lnSpc>
              <a:spcBef>
                <a:spcPts val="800"/>
              </a:spcBef>
              <a:spcAft>
                <a:spcPts val="0"/>
              </a:spcAft>
              <a:buSzPts val="2300"/>
              <a:buChar char="•"/>
            </a:pPr>
            <a:r>
              <a:rPr lang="en-US" altLang="en-GB" sz="2300"/>
              <a:t>Estar centrado en la persona, considerar las preferencias diet</a:t>
            </a:r>
            <a:r>
              <a:rPr lang="en-US" altLang="en-US" sz="2300"/>
              <a:t>é</a:t>
            </a:r>
            <a:r>
              <a:rPr lang="en-US" altLang="en-GB" sz="2300"/>
              <a:t>ticas y ser culturalmente apropiado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g35fb3b8f9f0_0_132"/>
          <p:cNvSpPr txBox="1">
            <a:spLocks noGrp="1"/>
          </p:cNvSpPr>
          <p:nvPr>
            <p:ph type="title"/>
          </p:nvPr>
        </p:nvSpPr>
        <p:spPr>
          <a:xfrm>
            <a:off x="148450" y="465875"/>
            <a:ext cx="40992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800"/>
              <a:t>Potential Procedure Codes</a:t>
            </a:r>
            <a:endParaRPr sz="3800"/>
          </a:p>
        </p:txBody>
      </p:sp>
      <p:sp>
        <p:nvSpPr>
          <p:cNvPr id="657" name="Google Shape;657;g35fb3b8f9f0_0_132"/>
          <p:cNvSpPr txBox="1">
            <a:spLocks noGrp="1"/>
          </p:cNvSpPr>
          <p:nvPr>
            <p:ph type="body" idx="1"/>
          </p:nvPr>
        </p:nvSpPr>
        <p:spPr>
          <a:xfrm>
            <a:off x="203975" y="1265975"/>
            <a:ext cx="4309500" cy="3507300"/>
          </a:xfrm>
          <a:prstGeom prst="rect">
            <a:avLst/>
          </a:prstGeom>
          <a:noFill/>
          <a:ln>
            <a:noFill/>
          </a:ln>
        </p:spPr>
        <p:txBody>
          <a:bodyPr spcFirstLastPara="1" wrap="square" lIns="71100" tIns="35550" rIns="71100" bIns="35550" anchor="t" anchorCtr="0">
            <a:noAutofit/>
          </a:bodyPr>
          <a:lstStyle/>
          <a:p>
            <a:pPr marL="266700" lvl="0" indent="-247650" algn="l" rtl="0">
              <a:lnSpc>
                <a:spcPct val="90000"/>
              </a:lnSpc>
              <a:spcBef>
                <a:spcPts val="800"/>
              </a:spcBef>
              <a:spcAft>
                <a:spcPts val="0"/>
              </a:spcAft>
              <a:buSzPts val="2500"/>
              <a:buChar char="•"/>
            </a:pPr>
            <a:r>
              <a:rPr lang="en-US" sz="2500"/>
              <a:t>Nutrition Classes </a:t>
            </a:r>
            <a:r>
              <a:rPr lang="en-US" sz="2500" i="1"/>
              <a:t>(not open on HCPF fee schedule)</a:t>
            </a:r>
            <a:endParaRPr sz="2500" i="1"/>
          </a:p>
          <a:p>
            <a:pPr marL="914400" lvl="1" indent="-387350" algn="l" rtl="0">
              <a:lnSpc>
                <a:spcPct val="90000"/>
              </a:lnSpc>
              <a:spcBef>
                <a:spcPts val="800"/>
              </a:spcBef>
              <a:spcAft>
                <a:spcPts val="0"/>
              </a:spcAft>
              <a:buSzPts val="2500"/>
              <a:buChar char="⮚"/>
            </a:pPr>
            <a:r>
              <a:rPr lang="en-US" sz="2500"/>
              <a:t> S9452, per session</a:t>
            </a:r>
            <a:endParaRPr sz="2500"/>
          </a:p>
          <a:p>
            <a:pPr marL="266700" lvl="0" indent="-247650" algn="l" rtl="0">
              <a:lnSpc>
                <a:spcPct val="90000"/>
              </a:lnSpc>
              <a:spcBef>
                <a:spcPts val="800"/>
              </a:spcBef>
              <a:spcAft>
                <a:spcPts val="0"/>
              </a:spcAft>
              <a:buSzPts val="2500"/>
              <a:buChar char="•"/>
            </a:pPr>
            <a:r>
              <a:rPr lang="en-US" sz="2500"/>
              <a:t>Medical Nutritional Therapy </a:t>
            </a:r>
            <a:r>
              <a:rPr lang="en-US" sz="2500" i="1"/>
              <a:t>(open on HCPF Fee Schedule)</a:t>
            </a:r>
            <a:endParaRPr sz="2500" i="1"/>
          </a:p>
          <a:p>
            <a:pPr marL="914400" lvl="1" indent="-387350" algn="l" rtl="0">
              <a:lnSpc>
                <a:spcPct val="90000"/>
              </a:lnSpc>
              <a:spcBef>
                <a:spcPts val="800"/>
              </a:spcBef>
              <a:spcAft>
                <a:spcPts val="0"/>
              </a:spcAft>
              <a:buSzPts val="2500"/>
              <a:buChar char="⮚"/>
            </a:pPr>
            <a:r>
              <a:rPr lang="en-US" sz="2500"/>
              <a:t>97802 (15 minutes)</a:t>
            </a:r>
            <a:endParaRPr sz="2500"/>
          </a:p>
          <a:p>
            <a:pPr marL="914400" lvl="1" indent="-387350" algn="l" rtl="0">
              <a:lnSpc>
                <a:spcPct val="90000"/>
              </a:lnSpc>
              <a:spcBef>
                <a:spcPts val="800"/>
              </a:spcBef>
              <a:spcAft>
                <a:spcPts val="0"/>
              </a:spcAft>
              <a:buSzPts val="2500"/>
              <a:buChar char="⮚"/>
            </a:pPr>
            <a:r>
              <a:rPr lang="en-US" sz="2500"/>
              <a:t>97803 (15 minutes)</a:t>
            </a:r>
            <a:endParaRPr sz="2500"/>
          </a:p>
          <a:p>
            <a:pPr marL="914400" lvl="1" indent="-387350" algn="l" rtl="0">
              <a:lnSpc>
                <a:spcPct val="90000"/>
              </a:lnSpc>
              <a:spcBef>
                <a:spcPts val="800"/>
              </a:spcBef>
              <a:spcAft>
                <a:spcPts val="0"/>
              </a:spcAft>
              <a:buSzPts val="2500"/>
              <a:buChar char="⮚"/>
            </a:pPr>
            <a:r>
              <a:rPr lang="en-US" sz="2500"/>
              <a:t>97804 (30 minutes)</a:t>
            </a:r>
            <a:endParaRPr sz="2500"/>
          </a:p>
        </p:txBody>
      </p:sp>
      <p:sp>
        <p:nvSpPr>
          <p:cNvPr id="658" name="Google Shape;658;g35fb3b8f9f0_0_13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32</a:t>
            </a:fld>
            <a:endParaRPr lang="en-US"/>
          </a:p>
        </p:txBody>
      </p:sp>
      <p:sp>
        <p:nvSpPr>
          <p:cNvPr id="659" name="Google Shape;659;g35fb3b8f9f0_0_132"/>
          <p:cNvSpPr txBox="1">
            <a:spLocks noGrp="1"/>
          </p:cNvSpPr>
          <p:nvPr>
            <p:ph type="title"/>
          </p:nvPr>
        </p:nvSpPr>
        <p:spPr>
          <a:xfrm>
            <a:off x="4435875" y="408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500"/>
              <a:t>Posibles c</a:t>
            </a:r>
            <a:r>
              <a:rPr lang="en-US" altLang="en-US" sz="3500"/>
              <a:t>ó</a:t>
            </a:r>
            <a:r>
              <a:rPr lang="en-US" altLang="en-GB" sz="3500"/>
              <a:t>digos de procedimiento</a:t>
            </a:r>
            <a:r>
              <a:rPr lang="en-US" sz="3500"/>
              <a:t> </a:t>
            </a:r>
            <a:endParaRPr sz="3500"/>
          </a:p>
        </p:txBody>
      </p:sp>
      <p:sp>
        <p:nvSpPr>
          <p:cNvPr id="660" name="Google Shape;660;g35fb3b8f9f0_0_132"/>
          <p:cNvSpPr txBox="1">
            <a:spLocks noGrp="1"/>
          </p:cNvSpPr>
          <p:nvPr>
            <p:ph type="body" idx="1"/>
          </p:nvPr>
        </p:nvSpPr>
        <p:spPr>
          <a:xfrm>
            <a:off x="4743450" y="1266190"/>
            <a:ext cx="4064635" cy="3507105"/>
          </a:xfrm>
          <a:prstGeom prst="rect">
            <a:avLst/>
          </a:prstGeom>
          <a:noFill/>
          <a:ln>
            <a:noFill/>
          </a:ln>
        </p:spPr>
        <p:txBody>
          <a:bodyPr spcFirstLastPara="1" wrap="square" lIns="71100" tIns="35550" rIns="71100" bIns="35550" anchor="t" anchorCtr="0">
            <a:noAutofit/>
          </a:bodyPr>
          <a:lstStyle/>
          <a:p>
            <a:pPr marL="266700" lvl="0" indent="-247650" algn="l" rtl="0">
              <a:lnSpc>
                <a:spcPct val="90000"/>
              </a:lnSpc>
              <a:spcBef>
                <a:spcPts val="800"/>
              </a:spcBef>
              <a:spcAft>
                <a:spcPts val="0"/>
              </a:spcAft>
              <a:buSzPts val="2500"/>
              <a:buChar char="•"/>
            </a:pPr>
            <a:r>
              <a:rPr lang="en-US" altLang="en-GB" sz="2300" i="1">
                <a:sym typeface="+mn-ea"/>
              </a:rPr>
              <a:t>Clases de nutrici</a:t>
            </a:r>
            <a:r>
              <a:rPr lang="en-US" altLang="en-US" sz="2300" i="1">
                <a:sym typeface="+mn-ea"/>
              </a:rPr>
              <a:t>ó</a:t>
            </a:r>
            <a:r>
              <a:rPr lang="en-US" altLang="en-GB" sz="2300" i="1">
                <a:sym typeface="+mn-ea"/>
              </a:rPr>
              <a:t>n (no abiertas en el programa de tarifas de HCPF</a:t>
            </a:r>
            <a:r>
              <a:rPr lang="en-US" sz="2300" i="1">
                <a:sym typeface="+mn-ea"/>
              </a:rPr>
              <a:t>)</a:t>
            </a:r>
            <a:endParaRPr sz="2300" i="1"/>
          </a:p>
          <a:p>
            <a:pPr marL="914400" lvl="1" indent="-387350" algn="l" rtl="0">
              <a:lnSpc>
                <a:spcPct val="90000"/>
              </a:lnSpc>
              <a:spcBef>
                <a:spcPts val="800"/>
              </a:spcBef>
              <a:spcAft>
                <a:spcPts val="0"/>
              </a:spcAft>
              <a:buSzPts val="2500"/>
              <a:buChar char="⮚"/>
            </a:pPr>
            <a:r>
              <a:rPr lang="en-US" sz="2300">
                <a:sym typeface="+mn-ea"/>
              </a:rPr>
              <a:t> S9452, </a:t>
            </a:r>
            <a:r>
              <a:rPr lang="en-US" altLang="en-GB" sz="2300">
                <a:sym typeface="+mn-ea"/>
              </a:rPr>
              <a:t> por sesi</a:t>
            </a:r>
            <a:r>
              <a:rPr lang="en-US" altLang="en-US" sz="2300">
                <a:sym typeface="+mn-ea"/>
              </a:rPr>
              <a:t>ó</a:t>
            </a:r>
            <a:r>
              <a:rPr lang="en-US" sz="2300">
                <a:sym typeface="+mn-ea"/>
              </a:rPr>
              <a:t>n</a:t>
            </a:r>
            <a:endParaRPr sz="2300"/>
          </a:p>
          <a:p>
            <a:pPr marL="266700" lvl="0" indent="-247650" algn="l" rtl="0">
              <a:lnSpc>
                <a:spcPct val="90000"/>
              </a:lnSpc>
              <a:spcBef>
                <a:spcPts val="800"/>
              </a:spcBef>
              <a:spcAft>
                <a:spcPts val="0"/>
              </a:spcAft>
              <a:buSzPts val="2500"/>
              <a:buChar char="•"/>
            </a:pPr>
            <a:r>
              <a:rPr lang="en-US" altLang="en-GB" sz="2300" i="1">
                <a:sym typeface="+mn-ea"/>
              </a:rPr>
              <a:t>Terapia Nutricional M</a:t>
            </a:r>
            <a:r>
              <a:rPr lang="en-US" altLang="en-US" sz="2300" i="1">
                <a:sym typeface="+mn-ea"/>
              </a:rPr>
              <a:t>é</a:t>
            </a:r>
            <a:r>
              <a:rPr lang="en-US" altLang="en-GB" sz="2300" i="1">
                <a:sym typeface="+mn-ea"/>
              </a:rPr>
              <a:t>dica (abierto en el Programa de Tarifas de HCP</a:t>
            </a:r>
            <a:r>
              <a:rPr lang="en-US" sz="2300" i="1">
                <a:sym typeface="+mn-ea"/>
              </a:rPr>
              <a:t>)</a:t>
            </a:r>
            <a:endParaRPr sz="2300" i="1"/>
          </a:p>
          <a:p>
            <a:pPr marL="914400" lvl="1" indent="-387350" algn="l" rtl="0">
              <a:lnSpc>
                <a:spcPct val="90000"/>
              </a:lnSpc>
              <a:spcBef>
                <a:spcPts val="800"/>
              </a:spcBef>
              <a:spcAft>
                <a:spcPts val="0"/>
              </a:spcAft>
              <a:buSzPts val="2500"/>
              <a:buChar char="⮚"/>
            </a:pPr>
            <a:r>
              <a:rPr lang="en-US" sz="2300">
                <a:sym typeface="+mn-ea"/>
              </a:rPr>
              <a:t>97802 (15 </a:t>
            </a:r>
            <a:r>
              <a:rPr lang="en-US" altLang="en-GB" sz="2300">
                <a:sym typeface="+mn-ea"/>
              </a:rPr>
              <a:t>minutos</a:t>
            </a:r>
            <a:r>
              <a:rPr lang="en-US" sz="2300">
                <a:sym typeface="+mn-ea"/>
              </a:rPr>
              <a:t>)</a:t>
            </a:r>
            <a:endParaRPr sz="2300"/>
          </a:p>
          <a:p>
            <a:pPr marL="914400" lvl="1" indent="-387350" algn="l" rtl="0">
              <a:lnSpc>
                <a:spcPct val="90000"/>
              </a:lnSpc>
              <a:spcBef>
                <a:spcPts val="800"/>
              </a:spcBef>
              <a:spcAft>
                <a:spcPts val="0"/>
              </a:spcAft>
              <a:buSzPts val="2500"/>
              <a:buChar char="⮚"/>
            </a:pPr>
            <a:r>
              <a:rPr lang="en-US" sz="2300">
                <a:sym typeface="+mn-ea"/>
              </a:rPr>
              <a:t>97803 (15 </a:t>
            </a:r>
            <a:r>
              <a:rPr lang="en-US" altLang="en-GB" sz="2300">
                <a:sym typeface="+mn-ea"/>
              </a:rPr>
              <a:t>minutos</a:t>
            </a:r>
            <a:r>
              <a:rPr lang="en-US" sz="2300">
                <a:sym typeface="+mn-ea"/>
              </a:rPr>
              <a:t>)</a:t>
            </a:r>
            <a:endParaRPr sz="2300"/>
          </a:p>
          <a:p>
            <a:pPr marL="914400" lvl="1" indent="-387350" algn="l" rtl="0">
              <a:lnSpc>
                <a:spcPct val="90000"/>
              </a:lnSpc>
              <a:spcBef>
                <a:spcPts val="800"/>
              </a:spcBef>
              <a:spcAft>
                <a:spcPts val="0"/>
              </a:spcAft>
              <a:buSzPts val="2500"/>
              <a:buChar char="⮚"/>
            </a:pPr>
            <a:r>
              <a:rPr lang="en-US" sz="2300">
                <a:sym typeface="+mn-ea"/>
              </a:rPr>
              <a:t>97804 (30 </a:t>
            </a:r>
            <a:r>
              <a:rPr lang="en-US" altLang="en-GB" sz="2300">
                <a:sym typeface="+mn-ea"/>
              </a:rPr>
              <a:t>minutos</a:t>
            </a:r>
            <a:r>
              <a:rPr lang="en-US" sz="2300">
                <a:sym typeface="+mn-ea"/>
              </a:rPr>
              <a:t>)</a:t>
            </a:r>
            <a:endParaRPr sz="23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g35fb3b8f9f0_0_140"/>
          <p:cNvSpPr txBox="1">
            <a:spLocks noGrp="1"/>
          </p:cNvSpPr>
          <p:nvPr>
            <p:ph type="title"/>
          </p:nvPr>
        </p:nvSpPr>
        <p:spPr>
          <a:xfrm>
            <a:off x="139325" y="2983900"/>
            <a:ext cx="39465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Pantry Stocking &amp; Home Delivered Meals</a:t>
            </a:r>
            <a:endParaRPr sz="4400"/>
          </a:p>
        </p:txBody>
      </p:sp>
      <p:sp>
        <p:nvSpPr>
          <p:cNvPr id="667" name="Google Shape;667;g35fb3b8f9f0_0_140"/>
          <p:cNvSpPr txBox="1">
            <a:spLocks noGrp="1"/>
          </p:cNvSpPr>
          <p:nvPr>
            <p:ph type="title"/>
          </p:nvPr>
        </p:nvSpPr>
        <p:spPr>
          <a:xfrm>
            <a:off x="4571365" y="1781175"/>
            <a:ext cx="4201795" cy="185166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Abastecimiento de despensa y comidas a domicilio</a:t>
            </a:r>
            <a:r>
              <a:rPr lang="en-US" sz="4400"/>
              <a:t> </a:t>
            </a:r>
            <a:endParaRPr sz="44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g35fb3b8f9f0_0_146"/>
          <p:cNvSpPr txBox="1">
            <a:spLocks noGrp="1"/>
          </p:cNvSpPr>
          <p:nvPr>
            <p:ph type="title"/>
          </p:nvPr>
        </p:nvSpPr>
        <p:spPr>
          <a:xfrm>
            <a:off x="550050" y="55035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Service Definitions</a:t>
            </a:r>
            <a:endParaRPr sz="4400"/>
          </a:p>
        </p:txBody>
      </p:sp>
      <p:sp>
        <p:nvSpPr>
          <p:cNvPr id="673" name="Google Shape;673;g35fb3b8f9f0_0_146"/>
          <p:cNvSpPr txBox="1">
            <a:spLocks noGrp="1"/>
          </p:cNvSpPr>
          <p:nvPr>
            <p:ph type="body" idx="1"/>
          </p:nvPr>
        </p:nvSpPr>
        <p:spPr>
          <a:xfrm>
            <a:off x="469700" y="1495975"/>
            <a:ext cx="3564300" cy="3507300"/>
          </a:xfrm>
          <a:prstGeom prst="rect">
            <a:avLst/>
          </a:prstGeom>
          <a:noFill/>
          <a:ln>
            <a:noFill/>
          </a:ln>
        </p:spPr>
        <p:txBody>
          <a:bodyPr spcFirstLastPara="1" wrap="square" lIns="71100" tIns="35550" rIns="71100" bIns="35550" anchor="t" anchorCtr="0">
            <a:noAutofit/>
          </a:bodyPr>
          <a:lstStyle/>
          <a:p>
            <a:pPr marL="266700" lvl="0" indent="-222250" algn="l" rtl="0">
              <a:lnSpc>
                <a:spcPct val="90000"/>
              </a:lnSpc>
              <a:spcBef>
                <a:spcPts val="800"/>
              </a:spcBef>
              <a:spcAft>
                <a:spcPts val="0"/>
              </a:spcAft>
              <a:buSzPts val="2100"/>
              <a:buChar char="•"/>
            </a:pPr>
            <a:r>
              <a:rPr lang="en-US" sz="2100" b="1"/>
              <a:t>Pantry Stocking: </a:t>
            </a:r>
            <a:r>
              <a:rPr lang="en-US" sz="2100"/>
              <a:t>Groceries that may be picked up or delivered to the member’s home</a:t>
            </a:r>
            <a:endParaRPr sz="2100"/>
          </a:p>
          <a:p>
            <a:pPr marL="457200" lvl="0" indent="0" algn="ctr" rtl="0">
              <a:lnSpc>
                <a:spcPct val="90000"/>
              </a:lnSpc>
              <a:spcBef>
                <a:spcPts val="800"/>
              </a:spcBef>
              <a:spcAft>
                <a:spcPts val="0"/>
              </a:spcAft>
              <a:buNone/>
            </a:pPr>
            <a:r>
              <a:rPr lang="en-US" sz="2100" b="1"/>
              <a:t>OR</a:t>
            </a:r>
            <a:endParaRPr sz="2100" b="1"/>
          </a:p>
          <a:p>
            <a:pPr marL="266700" lvl="0" indent="-222250" algn="l" rtl="0">
              <a:lnSpc>
                <a:spcPct val="90000"/>
              </a:lnSpc>
              <a:spcBef>
                <a:spcPts val="800"/>
              </a:spcBef>
              <a:spcAft>
                <a:spcPts val="0"/>
              </a:spcAft>
              <a:buSzPts val="2100"/>
              <a:buChar char="•"/>
            </a:pPr>
            <a:r>
              <a:rPr lang="en-US" sz="2100" b="1"/>
              <a:t>Home Delivered Meals:</a:t>
            </a:r>
            <a:r>
              <a:rPr lang="en-US" sz="2100"/>
              <a:t> receipt of prepared hot foods, meal kits, or restaurant meals, may replace pantry stocking depending on member means </a:t>
            </a:r>
            <a:endParaRPr sz="2100"/>
          </a:p>
        </p:txBody>
      </p:sp>
      <p:sp>
        <p:nvSpPr>
          <p:cNvPr id="674" name="Google Shape;674;g35fb3b8f9f0_0_14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34</a:t>
            </a:fld>
            <a:endParaRPr lang="en-US"/>
          </a:p>
        </p:txBody>
      </p:sp>
      <p:sp>
        <p:nvSpPr>
          <p:cNvPr id="675" name="Google Shape;675;g35fb3b8f9f0_0_146"/>
          <p:cNvSpPr txBox="1">
            <a:spLocks noGrp="1"/>
          </p:cNvSpPr>
          <p:nvPr>
            <p:ph type="title"/>
          </p:nvPr>
        </p:nvSpPr>
        <p:spPr>
          <a:xfrm>
            <a:off x="4299585" y="365125"/>
            <a:ext cx="4638675" cy="98552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250"/>
              <a:t>Definiciones de servicio</a:t>
            </a:r>
            <a:r>
              <a:rPr lang="en-US" sz="4400"/>
              <a:t> </a:t>
            </a:r>
            <a:endParaRPr sz="4400"/>
          </a:p>
        </p:txBody>
      </p:sp>
      <p:sp>
        <p:nvSpPr>
          <p:cNvPr id="676" name="Google Shape;676;g35fb3b8f9f0_0_146"/>
          <p:cNvSpPr txBox="1">
            <a:spLocks noGrp="1"/>
          </p:cNvSpPr>
          <p:nvPr>
            <p:ph type="body" idx="1"/>
          </p:nvPr>
        </p:nvSpPr>
        <p:spPr>
          <a:xfrm>
            <a:off x="4572000" y="1350645"/>
            <a:ext cx="411226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050" b="1"/>
              <a:t>Abastecimiento</a:t>
            </a:r>
            <a:r>
              <a:rPr lang="" altLang="en-US" sz="2050" b="1"/>
              <a:t> </a:t>
            </a:r>
            <a:r>
              <a:rPr lang="en-US" altLang="en-GB" sz="2050" b="1"/>
              <a:t>de despensa:</a:t>
            </a:r>
            <a:r>
              <a:rPr lang="en-US" altLang="en-GB" sz="2050"/>
              <a:t> comestibles que se pueden recoger o entregar en el hogar del miembro</a:t>
            </a:r>
          </a:p>
          <a:p>
            <a:pPr marL="31750" lvl="0" indent="0" algn="ctr" rtl="0">
              <a:lnSpc>
                <a:spcPct val="90000"/>
              </a:lnSpc>
              <a:spcBef>
                <a:spcPts val="800"/>
              </a:spcBef>
              <a:spcAft>
                <a:spcPts val="0"/>
              </a:spcAft>
              <a:buSzPts val="2300"/>
              <a:buNone/>
            </a:pPr>
            <a:r>
              <a:rPr lang="en-US" altLang="en-GB" sz="2050" b="1"/>
              <a:t>O</a:t>
            </a:r>
          </a:p>
          <a:p>
            <a:pPr marL="266700" lvl="0" indent="-234950" algn="l" rtl="0">
              <a:lnSpc>
                <a:spcPct val="90000"/>
              </a:lnSpc>
              <a:spcBef>
                <a:spcPts val="800"/>
              </a:spcBef>
              <a:spcAft>
                <a:spcPts val="0"/>
              </a:spcAft>
              <a:buSzPts val="2300"/>
              <a:buChar char="•"/>
            </a:pPr>
            <a:r>
              <a:rPr lang="en-US" altLang="en-GB" sz="2050" b="1"/>
              <a:t>Comidas a domicilio:</a:t>
            </a:r>
            <a:r>
              <a:rPr lang="en-US" altLang="en-GB" sz="2050"/>
              <a:t> la recepci</a:t>
            </a:r>
            <a:r>
              <a:rPr lang="en-US" altLang="en-US" sz="2050"/>
              <a:t>ó</a:t>
            </a:r>
            <a:r>
              <a:rPr lang="en-US" altLang="en-GB" sz="2050"/>
              <a:t>n de alimentos calientes preparados, kits de comida o comidas en restaurantes puede reemplazar las existencias de la despensa seg</a:t>
            </a:r>
            <a:r>
              <a:rPr lang="en-US" altLang="en-US" sz="2050"/>
              <a:t>ú</a:t>
            </a:r>
            <a:r>
              <a:rPr lang="en-US" altLang="en-GB" sz="2050"/>
              <a:t>n los medios del miembro.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g35fb3b8f9f0_0_154"/>
          <p:cNvSpPr txBox="1">
            <a:spLocks noGrp="1"/>
          </p:cNvSpPr>
          <p:nvPr>
            <p:ph type="title"/>
          </p:nvPr>
        </p:nvSpPr>
        <p:spPr>
          <a:xfrm>
            <a:off x="550050" y="6661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Eligible Population </a:t>
            </a:r>
            <a:endParaRPr sz="4400"/>
          </a:p>
        </p:txBody>
      </p:sp>
      <p:sp>
        <p:nvSpPr>
          <p:cNvPr id="682" name="Google Shape;682;g35fb3b8f9f0_0_154"/>
          <p:cNvSpPr txBox="1">
            <a:spLocks noGrp="1"/>
          </p:cNvSpPr>
          <p:nvPr>
            <p:ph type="body" idx="1"/>
          </p:nvPr>
        </p:nvSpPr>
        <p:spPr>
          <a:xfrm>
            <a:off x="628650" y="1624100"/>
            <a:ext cx="3137700" cy="27675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Permanent Supportive Housing (PSH) voucher recipients</a:t>
            </a:r>
            <a:endParaRPr sz="2300"/>
          </a:p>
          <a:p>
            <a:pPr marL="266700" lvl="0" indent="-234950" algn="l" rtl="0">
              <a:lnSpc>
                <a:spcPct val="90000"/>
              </a:lnSpc>
              <a:spcBef>
                <a:spcPts val="800"/>
              </a:spcBef>
              <a:spcAft>
                <a:spcPts val="0"/>
              </a:spcAft>
              <a:buSzPts val="2300"/>
              <a:buChar char="•"/>
            </a:pPr>
            <a:r>
              <a:rPr lang="en-US" sz="2300"/>
              <a:t>Colorado Fostering Success (CFS) voucher recipients</a:t>
            </a:r>
            <a:endParaRPr sz="2300"/>
          </a:p>
        </p:txBody>
      </p:sp>
      <p:sp>
        <p:nvSpPr>
          <p:cNvPr id="683" name="Google Shape;683;g35fb3b8f9f0_0_154"/>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35</a:t>
            </a:fld>
            <a:endParaRPr lang="en-US"/>
          </a:p>
        </p:txBody>
      </p:sp>
      <p:sp>
        <p:nvSpPr>
          <p:cNvPr id="684" name="Google Shape;684;g35fb3b8f9f0_0_154"/>
          <p:cNvSpPr txBox="1">
            <a:spLocks noGrp="1"/>
          </p:cNvSpPr>
          <p:nvPr>
            <p:ph type="title"/>
          </p:nvPr>
        </p:nvSpPr>
        <p:spPr>
          <a:xfrm>
            <a:off x="4299350" y="66599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Poblaci</a:t>
            </a:r>
            <a:r>
              <a:rPr lang="en-US" altLang="en-US" sz="4400"/>
              <a:t>ó</a:t>
            </a:r>
            <a:r>
              <a:rPr lang="en-US" altLang="en-GB" sz="4400"/>
              <a:t>n elegible</a:t>
            </a:r>
            <a:r>
              <a:rPr lang="en-US" sz="4400"/>
              <a:t> </a:t>
            </a:r>
            <a:endParaRPr sz="4400"/>
          </a:p>
        </p:txBody>
      </p:sp>
      <p:sp>
        <p:nvSpPr>
          <p:cNvPr id="685" name="Google Shape;685;g35fb3b8f9f0_0_154"/>
          <p:cNvSpPr txBox="1">
            <a:spLocks noGrp="1"/>
          </p:cNvSpPr>
          <p:nvPr>
            <p:ph type="body" idx="1"/>
          </p:nvPr>
        </p:nvSpPr>
        <p:spPr>
          <a:xfrm>
            <a:off x="4928235" y="1635125"/>
            <a:ext cx="3719195"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t>Beneficiarios de vales de </a:t>
            </a:r>
            <a:r>
              <a:rPr lang="" altLang="en-US" sz="2300"/>
              <a:t>V</a:t>
            </a:r>
            <a:r>
              <a:rPr lang="en-US" altLang="en-GB" sz="2300"/>
              <a:t>ivienda de </a:t>
            </a:r>
            <a:r>
              <a:rPr lang="" altLang="en-US" sz="2300"/>
              <a:t>A</a:t>
            </a:r>
            <a:r>
              <a:rPr lang="en-US" altLang="en-GB" sz="2300"/>
              <a:t>poyo </a:t>
            </a:r>
            <a:r>
              <a:rPr lang="" altLang="en-US" sz="2300"/>
              <a:t>P</a:t>
            </a:r>
            <a:r>
              <a:rPr lang="en-US" altLang="en-GB" sz="2300"/>
              <a:t>ermanente (PSH)</a:t>
            </a:r>
          </a:p>
          <a:p>
            <a:pPr marL="266700" lvl="0" indent="-234950" algn="l" rtl="0">
              <a:lnSpc>
                <a:spcPct val="90000"/>
              </a:lnSpc>
              <a:spcBef>
                <a:spcPts val="800"/>
              </a:spcBef>
              <a:spcAft>
                <a:spcPts val="0"/>
              </a:spcAft>
              <a:buSzPts val="2300"/>
              <a:buChar char="•"/>
            </a:pPr>
            <a:r>
              <a:rPr lang="en-US" altLang="en-GB" sz="2300"/>
              <a:t>Beneficiarios de vales de Colorado Fo</a:t>
            </a:r>
            <a:r>
              <a:rPr lang="" altLang="en-US" sz="2300"/>
              <a:t>mentando el Éxito</a:t>
            </a:r>
            <a:r>
              <a:rPr lang="en-US" altLang="en-GB" sz="2300"/>
              <a:t> (CFS)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g35ff2c67c92_0_22"/>
          <p:cNvSpPr txBox="1">
            <a:spLocks noGrp="1"/>
          </p:cNvSpPr>
          <p:nvPr>
            <p:ph type="title"/>
          </p:nvPr>
        </p:nvSpPr>
        <p:spPr>
          <a:xfrm>
            <a:off x="412675" y="46237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800"/>
              <a:t>May consist of</a:t>
            </a:r>
            <a:endParaRPr sz="3800"/>
          </a:p>
        </p:txBody>
      </p:sp>
      <p:sp>
        <p:nvSpPr>
          <p:cNvPr id="691" name="Google Shape;691;g35ff2c67c92_0_22"/>
          <p:cNvSpPr txBox="1">
            <a:spLocks noGrp="1"/>
          </p:cNvSpPr>
          <p:nvPr>
            <p:ph type="body" idx="1"/>
          </p:nvPr>
        </p:nvSpPr>
        <p:spPr>
          <a:xfrm>
            <a:off x="227725" y="1384800"/>
            <a:ext cx="3664800" cy="3507300"/>
          </a:xfrm>
          <a:prstGeom prst="rect">
            <a:avLst/>
          </a:prstGeom>
          <a:noFill/>
          <a:ln>
            <a:noFill/>
          </a:ln>
        </p:spPr>
        <p:txBody>
          <a:bodyPr spcFirstLastPara="1" wrap="square" lIns="71100" tIns="35550" rIns="71100" bIns="35550" anchor="t" anchorCtr="0">
            <a:noAutofit/>
          </a:bodyPr>
          <a:lstStyle/>
          <a:p>
            <a:pPr marL="266700" lvl="0" indent="-228600" algn="l" rtl="0">
              <a:lnSpc>
                <a:spcPct val="90000"/>
              </a:lnSpc>
              <a:spcBef>
                <a:spcPts val="800"/>
              </a:spcBef>
              <a:spcAft>
                <a:spcPts val="0"/>
              </a:spcAft>
              <a:buSzPts val="2200"/>
              <a:buChar char="•"/>
            </a:pPr>
            <a:r>
              <a:rPr lang="en-US" sz="2200"/>
              <a:t>Take into account a member’s household size</a:t>
            </a:r>
            <a:endParaRPr sz="2200"/>
          </a:p>
          <a:p>
            <a:pPr marL="266700" lvl="0" indent="-228600" algn="l" rtl="0">
              <a:lnSpc>
                <a:spcPct val="90000"/>
              </a:lnSpc>
              <a:spcBef>
                <a:spcPts val="800"/>
              </a:spcBef>
              <a:spcAft>
                <a:spcPts val="0"/>
              </a:spcAft>
              <a:buSzPts val="2200"/>
              <a:buChar char="•"/>
            </a:pPr>
            <a:r>
              <a:rPr lang="en-US" sz="2200"/>
              <a:t>Be administered through a voucher or prepaid card to be used only at a retail store for allowable purchases</a:t>
            </a:r>
            <a:endParaRPr sz="2200"/>
          </a:p>
          <a:p>
            <a:pPr marL="266700" lvl="0" indent="-228600" algn="l" rtl="0">
              <a:lnSpc>
                <a:spcPct val="90000"/>
              </a:lnSpc>
              <a:spcBef>
                <a:spcPts val="800"/>
              </a:spcBef>
              <a:spcAft>
                <a:spcPts val="0"/>
              </a:spcAft>
              <a:buSzPts val="2200"/>
              <a:buChar char="•"/>
            </a:pPr>
            <a:r>
              <a:rPr lang="en-US" sz="2200"/>
              <a:t>Be consistent with Dietary Guidelines for Americans</a:t>
            </a:r>
            <a:endParaRPr sz="2200"/>
          </a:p>
          <a:p>
            <a:pPr marL="0" lvl="0" indent="0" algn="l" rtl="0">
              <a:lnSpc>
                <a:spcPct val="90000"/>
              </a:lnSpc>
              <a:spcBef>
                <a:spcPts val="800"/>
              </a:spcBef>
              <a:spcAft>
                <a:spcPts val="0"/>
              </a:spcAft>
              <a:buNone/>
            </a:pPr>
            <a:endParaRPr sz="1900"/>
          </a:p>
        </p:txBody>
      </p:sp>
      <p:sp>
        <p:nvSpPr>
          <p:cNvPr id="692" name="Google Shape;692;g35ff2c67c92_0_2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36</a:t>
            </a:fld>
            <a:endParaRPr lang="en-US"/>
          </a:p>
        </p:txBody>
      </p:sp>
      <p:sp>
        <p:nvSpPr>
          <p:cNvPr id="693" name="Google Shape;693;g35ff2c67c92_0_22"/>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600"/>
              <a:t>Puede consistir en</a:t>
            </a:r>
            <a:r>
              <a:rPr lang="en-US" sz="4400"/>
              <a:t> </a:t>
            </a:r>
            <a:endParaRPr sz="4400"/>
          </a:p>
        </p:txBody>
      </p:sp>
      <p:sp>
        <p:nvSpPr>
          <p:cNvPr id="694" name="Google Shape;694;g35ff2c67c92_0_22"/>
          <p:cNvSpPr txBox="1">
            <a:spLocks noGrp="1"/>
          </p:cNvSpPr>
          <p:nvPr>
            <p:ph type="body" idx="1"/>
          </p:nvPr>
        </p:nvSpPr>
        <p:spPr>
          <a:xfrm>
            <a:off x="4572000" y="1384935"/>
            <a:ext cx="386461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100"/>
              <a:t>Ten</a:t>
            </a:r>
            <a:r>
              <a:rPr lang="" altLang="en-US" sz="2100"/>
              <a:t>er</a:t>
            </a:r>
            <a:r>
              <a:rPr lang="en-US" altLang="en-GB" sz="2100"/>
              <a:t> en cuenta el tama</a:t>
            </a:r>
            <a:r>
              <a:rPr lang="en-US" altLang="en-US" sz="2100"/>
              <a:t>ñ</a:t>
            </a:r>
            <a:r>
              <a:rPr lang="en-US" altLang="en-GB" sz="2100"/>
              <a:t>o del hogar de un miembro</a:t>
            </a:r>
          </a:p>
          <a:p>
            <a:pPr marL="266700" lvl="0" indent="-234950" algn="l" rtl="0">
              <a:lnSpc>
                <a:spcPct val="90000"/>
              </a:lnSpc>
              <a:spcBef>
                <a:spcPts val="800"/>
              </a:spcBef>
              <a:spcAft>
                <a:spcPts val="0"/>
              </a:spcAft>
              <a:buSzPts val="2300"/>
              <a:buChar char="•"/>
            </a:pPr>
            <a:r>
              <a:rPr lang="en-US" altLang="en-GB" sz="2100"/>
              <a:t>Administrarse a trav</a:t>
            </a:r>
            <a:r>
              <a:rPr lang="en-US" altLang="en-US" sz="2100"/>
              <a:t>é</a:t>
            </a:r>
            <a:r>
              <a:rPr lang="en-US" altLang="en-GB" sz="2100"/>
              <a:t>s de un cup</a:t>
            </a:r>
            <a:r>
              <a:rPr lang="en-US" altLang="en-US" sz="2100"/>
              <a:t>ó</a:t>
            </a:r>
            <a:r>
              <a:rPr lang="en-US" altLang="en-GB" sz="2100"/>
              <a:t>n o tarjeta prepagada para ser utilizado solo en una tienda minorista para compras permitidas</a:t>
            </a:r>
          </a:p>
          <a:p>
            <a:pPr marL="266700" lvl="0" indent="-234950" algn="l" rtl="0">
              <a:lnSpc>
                <a:spcPct val="90000"/>
              </a:lnSpc>
              <a:spcBef>
                <a:spcPts val="800"/>
              </a:spcBef>
              <a:spcAft>
                <a:spcPts val="0"/>
              </a:spcAft>
              <a:buSzPts val="2300"/>
              <a:buChar char="•"/>
            </a:pPr>
            <a:r>
              <a:rPr lang="en-US" altLang="en-GB" sz="2100"/>
              <a:t>Se</a:t>
            </a:r>
            <a:r>
              <a:rPr lang="" altLang="en-US" sz="2100"/>
              <a:t>r</a:t>
            </a:r>
            <a:r>
              <a:rPr lang="en-US" altLang="en-GB" sz="2100"/>
              <a:t> consistente con las Pautas diet</a:t>
            </a:r>
            <a:r>
              <a:rPr lang="en-US" altLang="en-US" sz="2100"/>
              <a:t>é</a:t>
            </a:r>
            <a:r>
              <a:rPr lang="en-US" altLang="en-GB" sz="2100"/>
              <a:t>ticas para estadounidens</a:t>
            </a:r>
            <a:r>
              <a:rPr lang="" altLang="en-US" sz="2100"/>
              <a:t>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35fb3b8f9f0_0_170"/>
          <p:cNvSpPr txBox="1">
            <a:spLocks noGrp="1"/>
          </p:cNvSpPr>
          <p:nvPr>
            <p:ph type="title"/>
          </p:nvPr>
        </p:nvSpPr>
        <p:spPr>
          <a:xfrm>
            <a:off x="71225" y="408000"/>
            <a:ext cx="39138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Must consider</a:t>
            </a:r>
            <a:endParaRPr sz="4400"/>
          </a:p>
        </p:txBody>
      </p:sp>
      <p:sp>
        <p:nvSpPr>
          <p:cNvPr id="700" name="Google Shape;700;g35fb3b8f9f0_0_170"/>
          <p:cNvSpPr txBox="1">
            <a:spLocks noGrp="1"/>
          </p:cNvSpPr>
          <p:nvPr>
            <p:ph type="body" idx="1"/>
          </p:nvPr>
        </p:nvSpPr>
        <p:spPr>
          <a:xfrm>
            <a:off x="635450" y="1371200"/>
            <a:ext cx="31377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Be provided in accordance with evidence-based nutrition guidelines</a:t>
            </a:r>
            <a:endParaRPr sz="2300"/>
          </a:p>
          <a:p>
            <a:pPr marL="266700" lvl="0" indent="-234950" algn="l" rtl="0">
              <a:lnSpc>
                <a:spcPct val="90000"/>
              </a:lnSpc>
              <a:spcBef>
                <a:spcPts val="800"/>
              </a:spcBef>
              <a:spcAft>
                <a:spcPts val="0"/>
              </a:spcAft>
              <a:buSzPts val="2300"/>
              <a:buChar char="•"/>
            </a:pPr>
            <a:r>
              <a:rPr lang="en-US" sz="2300"/>
              <a:t>Follow food safety standards</a:t>
            </a:r>
            <a:endParaRPr sz="2300"/>
          </a:p>
          <a:p>
            <a:pPr marL="266700" lvl="0" indent="-234950" algn="l" rtl="0">
              <a:lnSpc>
                <a:spcPct val="90000"/>
              </a:lnSpc>
              <a:spcBef>
                <a:spcPts val="800"/>
              </a:spcBef>
              <a:spcAft>
                <a:spcPts val="0"/>
              </a:spcAft>
              <a:buSzPts val="2300"/>
              <a:buChar char="•"/>
            </a:pPr>
            <a:r>
              <a:rPr lang="en-US" sz="2300"/>
              <a:t>Be person centered, consider dietary preferences, and be culturally appropriate</a:t>
            </a:r>
            <a:endParaRPr sz="2300"/>
          </a:p>
        </p:txBody>
      </p:sp>
      <p:sp>
        <p:nvSpPr>
          <p:cNvPr id="701" name="Google Shape;701;g35fb3b8f9f0_0_170"/>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37</a:t>
            </a:fld>
            <a:endParaRPr lang="en-US"/>
          </a:p>
        </p:txBody>
      </p:sp>
      <p:sp>
        <p:nvSpPr>
          <p:cNvPr id="702" name="Google Shape;702;g35fb3b8f9f0_0_170"/>
          <p:cNvSpPr txBox="1">
            <a:spLocks noGrp="1"/>
          </p:cNvSpPr>
          <p:nvPr>
            <p:ph type="title"/>
          </p:nvPr>
        </p:nvSpPr>
        <p:spPr>
          <a:xfrm>
            <a:off x="4435875" y="408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Debe considerar</a:t>
            </a:r>
            <a:r>
              <a:rPr lang="en-US" sz="4400"/>
              <a:t> </a:t>
            </a:r>
            <a:endParaRPr sz="4400"/>
          </a:p>
        </p:txBody>
      </p:sp>
      <p:sp>
        <p:nvSpPr>
          <p:cNvPr id="703" name="Google Shape;703;g35fb3b8f9f0_0_170"/>
          <p:cNvSpPr txBox="1">
            <a:spLocks noGrp="1"/>
          </p:cNvSpPr>
          <p:nvPr>
            <p:ph type="body" idx="1"/>
          </p:nvPr>
        </p:nvSpPr>
        <p:spPr>
          <a:xfrm>
            <a:off x="4572000" y="1370965"/>
            <a:ext cx="4173855"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t>Ser proporcionado de acuerdo con las pautas de nutrici</a:t>
            </a:r>
            <a:r>
              <a:rPr lang="en-US" altLang="en-US" sz="2300"/>
              <a:t>ó</a:t>
            </a:r>
            <a:r>
              <a:rPr lang="en-US" altLang="en-GB" sz="2300"/>
              <a:t>n basadas en evidencia</a:t>
            </a:r>
          </a:p>
          <a:p>
            <a:pPr marL="266700" lvl="0" indent="-234950" algn="l" rtl="0">
              <a:lnSpc>
                <a:spcPct val="90000"/>
              </a:lnSpc>
              <a:spcBef>
                <a:spcPts val="800"/>
              </a:spcBef>
              <a:spcAft>
                <a:spcPts val="0"/>
              </a:spcAft>
              <a:buSzPts val="2300"/>
              <a:buChar char="•"/>
            </a:pPr>
            <a:r>
              <a:rPr lang="en-US" altLang="en-GB" sz="2300"/>
              <a:t>S</a:t>
            </a:r>
            <a:r>
              <a:rPr lang="" altLang="en-US" sz="2300"/>
              <a:t>eguir</a:t>
            </a:r>
            <a:r>
              <a:rPr lang="en-US" altLang="en-GB" sz="2300"/>
              <a:t> la</a:t>
            </a:r>
            <a:r>
              <a:rPr lang="" altLang="en-US" sz="2300"/>
              <a:t>s normas de</a:t>
            </a:r>
            <a:r>
              <a:rPr lang="en-US" altLang="en-GB" sz="2300"/>
              <a:t> seguridad alimentaria</a:t>
            </a:r>
          </a:p>
          <a:p>
            <a:pPr marL="266700" lvl="0" indent="-234950" algn="l" rtl="0">
              <a:lnSpc>
                <a:spcPct val="90000"/>
              </a:lnSpc>
              <a:spcBef>
                <a:spcPts val="800"/>
              </a:spcBef>
              <a:spcAft>
                <a:spcPts val="0"/>
              </a:spcAft>
              <a:buSzPts val="2300"/>
              <a:buChar char="•"/>
            </a:pPr>
            <a:r>
              <a:rPr lang="en-US" altLang="en-GB" sz="2300"/>
              <a:t>Estar centrado en la persona, considerar las preferencias diet</a:t>
            </a:r>
            <a:r>
              <a:rPr lang="en-US" altLang="en-US" sz="2300"/>
              <a:t>é</a:t>
            </a:r>
            <a:r>
              <a:rPr lang="en-US" altLang="en-GB" sz="2300"/>
              <a:t>ticas y ser culturalmente apropiado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g35fb3b8f9f0_0_178"/>
          <p:cNvSpPr txBox="1">
            <a:spLocks noGrp="1"/>
          </p:cNvSpPr>
          <p:nvPr>
            <p:ph type="title"/>
          </p:nvPr>
        </p:nvSpPr>
        <p:spPr>
          <a:xfrm>
            <a:off x="148450" y="662875"/>
            <a:ext cx="40992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800"/>
              <a:t>Potential Procedure Codes</a:t>
            </a:r>
            <a:endParaRPr sz="3800"/>
          </a:p>
        </p:txBody>
      </p:sp>
      <p:sp>
        <p:nvSpPr>
          <p:cNvPr id="709" name="Google Shape;709;g35fb3b8f9f0_0_178"/>
          <p:cNvSpPr txBox="1">
            <a:spLocks noGrp="1"/>
          </p:cNvSpPr>
          <p:nvPr>
            <p:ph type="body" idx="1"/>
          </p:nvPr>
        </p:nvSpPr>
        <p:spPr>
          <a:xfrm>
            <a:off x="628650" y="1543575"/>
            <a:ext cx="31377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Home Delivered Meals</a:t>
            </a:r>
            <a:endParaRPr sz="2300"/>
          </a:p>
          <a:p>
            <a:pPr marL="533400" lvl="1" indent="-209550" algn="l" rtl="0">
              <a:lnSpc>
                <a:spcPct val="90000"/>
              </a:lnSpc>
              <a:spcBef>
                <a:spcPts val="400"/>
              </a:spcBef>
              <a:spcAft>
                <a:spcPts val="0"/>
              </a:spcAft>
              <a:buSzPts val="2300"/>
              <a:buChar char="⮚"/>
            </a:pPr>
            <a:r>
              <a:rPr lang="en-US" sz="2300"/>
              <a:t>S5170 + U1* modifier</a:t>
            </a:r>
            <a:endParaRPr sz="2300"/>
          </a:p>
          <a:p>
            <a:pPr marL="457200" lvl="0" indent="-374650" algn="l" rtl="0">
              <a:lnSpc>
                <a:spcPct val="90000"/>
              </a:lnSpc>
              <a:spcBef>
                <a:spcPts val="400"/>
              </a:spcBef>
              <a:spcAft>
                <a:spcPts val="0"/>
              </a:spcAft>
              <a:buSzPts val="2300"/>
              <a:buChar char="•"/>
            </a:pPr>
            <a:r>
              <a:rPr lang="en-US" sz="2300"/>
              <a:t>Pantry Stocking</a:t>
            </a:r>
            <a:endParaRPr sz="2300"/>
          </a:p>
          <a:p>
            <a:pPr marL="914400" lvl="1" indent="-374650" algn="l" rtl="0">
              <a:lnSpc>
                <a:spcPct val="90000"/>
              </a:lnSpc>
              <a:spcBef>
                <a:spcPts val="400"/>
              </a:spcBef>
              <a:spcAft>
                <a:spcPts val="0"/>
              </a:spcAft>
              <a:buSzPts val="2300"/>
              <a:buChar char="⮚"/>
            </a:pPr>
            <a:r>
              <a:rPr lang="en-US" sz="2300"/>
              <a:t>S5170 + U2* modifier</a:t>
            </a:r>
            <a:endParaRPr sz="2300"/>
          </a:p>
        </p:txBody>
      </p:sp>
      <p:sp>
        <p:nvSpPr>
          <p:cNvPr id="710" name="Google Shape;710;g35fb3b8f9f0_0_178"/>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38</a:t>
            </a:fld>
            <a:endParaRPr lang="en-US"/>
          </a:p>
        </p:txBody>
      </p:sp>
      <p:sp>
        <p:nvSpPr>
          <p:cNvPr id="711" name="Google Shape;711;g35fb3b8f9f0_0_178"/>
          <p:cNvSpPr txBox="1">
            <a:spLocks noGrp="1"/>
          </p:cNvSpPr>
          <p:nvPr>
            <p:ph type="title"/>
          </p:nvPr>
        </p:nvSpPr>
        <p:spPr>
          <a:xfrm>
            <a:off x="4436110" y="408305"/>
            <a:ext cx="4638675" cy="1054735"/>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600"/>
              <a:t>Posibles c</a:t>
            </a:r>
            <a:r>
              <a:rPr lang="en-US" altLang="en-US" sz="3600"/>
              <a:t>ó</a:t>
            </a:r>
            <a:r>
              <a:rPr lang="en-US" altLang="en-GB" sz="3600"/>
              <a:t>digos de procedimiento</a:t>
            </a:r>
            <a:r>
              <a:rPr lang="en-US" sz="3600"/>
              <a:t> </a:t>
            </a:r>
            <a:endParaRPr sz="3600"/>
          </a:p>
        </p:txBody>
      </p:sp>
      <p:sp>
        <p:nvSpPr>
          <p:cNvPr id="712" name="Google Shape;712;g35fb3b8f9f0_0_178"/>
          <p:cNvSpPr txBox="1">
            <a:spLocks noGrp="1"/>
          </p:cNvSpPr>
          <p:nvPr>
            <p:ph type="body" idx="1"/>
          </p:nvPr>
        </p:nvSpPr>
        <p:spPr>
          <a:xfrm>
            <a:off x="5075555" y="1543685"/>
            <a:ext cx="3089275"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2300">
                <a:sym typeface="+mn-ea"/>
              </a:rPr>
              <a:t>•Comidas a domicilio</a:t>
            </a:r>
            <a:endParaRPr sz="2300"/>
          </a:p>
          <a:p>
            <a:pPr marL="533400" lvl="1" indent="-209550" algn="l" rtl="0">
              <a:lnSpc>
                <a:spcPct val="90000"/>
              </a:lnSpc>
              <a:spcBef>
                <a:spcPts val="400"/>
              </a:spcBef>
              <a:spcAft>
                <a:spcPts val="0"/>
              </a:spcAft>
              <a:buSzPts val="2300"/>
              <a:buChar char="⮚"/>
            </a:pPr>
            <a:r>
              <a:rPr lang="" altLang="en-US" sz="2300">
                <a:sym typeface="+mn-ea"/>
              </a:rPr>
              <a:t>M</a:t>
            </a:r>
            <a:r>
              <a:rPr lang="en-US" sz="2300">
                <a:sym typeface="+mn-ea"/>
              </a:rPr>
              <a:t>odifi</a:t>
            </a:r>
            <a:r>
              <a:rPr lang="" altLang="en-US" sz="2300">
                <a:sym typeface="+mn-ea"/>
              </a:rPr>
              <a:t>cado</a:t>
            </a:r>
            <a:r>
              <a:rPr lang="en-US" sz="2300">
                <a:sym typeface="+mn-ea"/>
              </a:rPr>
              <a:t>r</a:t>
            </a:r>
            <a:r>
              <a:rPr lang="" altLang="en-US" sz="2300">
                <a:sym typeface="+mn-ea"/>
              </a:rPr>
              <a:t> </a:t>
            </a:r>
            <a:r>
              <a:rPr lang="en-US" sz="2300">
                <a:sym typeface="+mn-ea"/>
              </a:rPr>
              <a:t>S5170 + U1* </a:t>
            </a:r>
            <a:endParaRPr sz="2300"/>
          </a:p>
          <a:p>
            <a:pPr marL="457200" lvl="0" indent="-374650" algn="l" rtl="0">
              <a:lnSpc>
                <a:spcPct val="90000"/>
              </a:lnSpc>
              <a:spcBef>
                <a:spcPts val="400"/>
              </a:spcBef>
              <a:spcAft>
                <a:spcPts val="0"/>
              </a:spcAft>
              <a:buSzPts val="2300"/>
              <a:buChar char="•"/>
            </a:pPr>
            <a:r>
              <a:rPr lang="en-US" altLang="en-US" sz="2300">
                <a:sym typeface="+mn-ea"/>
              </a:rPr>
              <a:t>M</a:t>
            </a:r>
            <a:r>
              <a:rPr lang="en-US" sz="2300">
                <a:sym typeface="+mn-ea"/>
              </a:rPr>
              <a:t>odifi</a:t>
            </a:r>
            <a:r>
              <a:rPr lang="en-US" altLang="en-US" sz="2300">
                <a:sym typeface="+mn-ea"/>
              </a:rPr>
              <a:t>cado</a:t>
            </a:r>
            <a:r>
              <a:rPr lang="en-US" sz="2300">
                <a:sym typeface="+mn-ea"/>
              </a:rPr>
              <a:t>r</a:t>
            </a:r>
            <a:endParaRPr sz="2300"/>
          </a:p>
          <a:p>
            <a:pPr marL="914400" lvl="1" indent="-374650" algn="l" rtl="0">
              <a:lnSpc>
                <a:spcPct val="90000"/>
              </a:lnSpc>
              <a:spcBef>
                <a:spcPts val="400"/>
              </a:spcBef>
              <a:spcAft>
                <a:spcPts val="0"/>
              </a:spcAft>
              <a:buSzPts val="2300"/>
              <a:buChar char="⮚"/>
            </a:pPr>
            <a:r>
              <a:rPr lang="en-US" sz="2300">
                <a:sym typeface="+mn-ea"/>
              </a:rPr>
              <a:t>S5170 + U2* </a:t>
            </a:r>
            <a:r>
              <a:rPr lang="" altLang="en-US" sz="2300">
                <a:sym typeface="+mn-ea"/>
              </a:rPr>
              <a:t>de </a:t>
            </a:r>
            <a:r>
              <a:rPr lang="en-US" altLang="en-GB" sz="2300"/>
              <a:t>Abastecimientode despensa</a:t>
            </a:r>
          </a:p>
          <a:p>
            <a:pPr marL="31750" lvl="0" indent="0" algn="l" rtl="0">
              <a:lnSpc>
                <a:spcPct val="90000"/>
              </a:lnSpc>
              <a:spcBef>
                <a:spcPts val="800"/>
              </a:spcBef>
              <a:spcAft>
                <a:spcPts val="0"/>
              </a:spcAft>
              <a:buSzPts val="2300"/>
              <a:buNone/>
            </a:pPr>
            <a:endParaRPr sz="2300"/>
          </a:p>
        </p:txBody>
      </p:sp>
      <p:sp>
        <p:nvSpPr>
          <p:cNvPr id="713" name="Google Shape;713;g35fb3b8f9f0_0_178"/>
          <p:cNvSpPr txBox="1"/>
          <p:nvPr/>
        </p:nvSpPr>
        <p:spPr>
          <a:xfrm>
            <a:off x="546725" y="4636825"/>
            <a:ext cx="3613200" cy="24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i="1"/>
              <a:t>*final modifier TBD, these codes should not be billed as these are not active services</a:t>
            </a:r>
            <a:endParaRPr i="1"/>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g35fb3b8f9f0_0_96"/>
          <p:cNvSpPr txBox="1">
            <a:spLocks noGrp="1"/>
          </p:cNvSpPr>
          <p:nvPr>
            <p:ph type="title"/>
          </p:nvPr>
        </p:nvSpPr>
        <p:spPr>
          <a:xfrm>
            <a:off x="529650" y="233515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Screening for Insecurity</a:t>
            </a:r>
            <a:endParaRPr sz="4400"/>
          </a:p>
        </p:txBody>
      </p:sp>
      <p:sp>
        <p:nvSpPr>
          <p:cNvPr id="720" name="Google Shape;720;g35fb3b8f9f0_0_96"/>
          <p:cNvSpPr txBox="1">
            <a:spLocks noGrp="1"/>
          </p:cNvSpPr>
          <p:nvPr>
            <p:ph type="title"/>
          </p:nvPr>
        </p:nvSpPr>
        <p:spPr>
          <a:xfrm>
            <a:off x="4299585" y="365125"/>
            <a:ext cx="4638675" cy="249301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Detecci</a:t>
            </a:r>
            <a:r>
              <a:rPr lang="en-US" altLang="en-US" sz="4400"/>
              <a:t>ó</a:t>
            </a:r>
            <a:r>
              <a:rPr lang="en-US" altLang="en-GB" sz="4400"/>
              <a:t>n de inseguridad</a:t>
            </a:r>
            <a:r>
              <a:rPr lang="en-US" sz="4400"/>
              <a:t> </a:t>
            </a:r>
            <a:endParaRPr sz="4400"/>
          </a:p>
        </p:txBody>
      </p:sp>
      <p:sp>
        <p:nvSpPr>
          <p:cNvPr id="2" name="Text Box 1"/>
          <p:cNvSpPr txBox="1"/>
          <p:nvPr/>
        </p:nvSpPr>
        <p:spPr>
          <a:xfrm>
            <a:off x="9353550" y="-1784985"/>
            <a:ext cx="3048000" cy="306705"/>
          </a:xfrm>
          <a:prstGeom prst="rect">
            <a:avLst/>
          </a:prstGeom>
          <a:noFill/>
        </p:spPr>
        <p:txBody>
          <a:bodyPr wrap="square" rtlCol="0">
            <a:spAutoFit/>
          </a:bodyPr>
          <a:lstStyle/>
          <a:p>
            <a:endParaRPr lang="en-GB"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373e6cec9ab_0_92"/>
          <p:cNvSpPr txBox="1">
            <a:spLocks noGrp="1"/>
          </p:cNvSpPr>
          <p:nvPr>
            <p:ph type="sldNum" idx="12"/>
          </p:nvPr>
        </p:nvSpPr>
        <p:spPr>
          <a:xfrm>
            <a:off x="8775967" y="5405550"/>
            <a:ext cx="117600" cy="249600"/>
          </a:xfrm>
          <a:prstGeom prst="rect">
            <a:avLst/>
          </a:prstGeom>
          <a:noFill/>
          <a:ln>
            <a:noFill/>
          </a:ln>
        </p:spPr>
        <p:txBody>
          <a:bodyPr spcFirstLastPara="1" wrap="square" lIns="32125" tIns="32125" rIns="32125" bIns="32125" anchor="ctr" anchorCtr="0">
            <a:sp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4</a:t>
            </a:fld>
            <a:endParaRPr lang="en-US"/>
          </a:p>
        </p:txBody>
      </p:sp>
      <p:sp>
        <p:nvSpPr>
          <p:cNvPr id="404" name="Google Shape;404;g373e6cec9ab_0_92"/>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2700"/>
              <a:t>Logística de la reunión</a:t>
            </a:r>
            <a:endParaRPr sz="2700"/>
          </a:p>
        </p:txBody>
      </p:sp>
      <p:sp>
        <p:nvSpPr>
          <p:cNvPr id="405" name="Google Shape;405;g373e6cec9ab_0_92"/>
          <p:cNvSpPr txBox="1"/>
          <p:nvPr/>
        </p:nvSpPr>
        <p:spPr>
          <a:xfrm>
            <a:off x="262475" y="952500"/>
            <a:ext cx="4243800" cy="34890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We are recording: avoid specific details about medical history or insurance/membership status in comments as this is considered Protected Health Information (PHI) and/or personally identifiable information (PII).</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00000"/>
              </a:lnSpc>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If PHI or PII is identified, it will need to be removed from the meeting recording. </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00000"/>
              </a:lnSpc>
              <a:spcBef>
                <a:spcPts val="100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06" name="Google Shape;406;g373e6cec9ab_0_92"/>
          <p:cNvSpPr txBox="1"/>
          <p:nvPr/>
        </p:nvSpPr>
        <p:spPr>
          <a:xfrm>
            <a:off x="4395400" y="960025"/>
            <a:ext cx="4631400" cy="348869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Estamos grabando: evita incluir detalles específicos sobre historial médico o el estado de</a:t>
            </a:r>
            <a:r>
              <a:rPr lang="" altLang="en-US" sz="1700">
                <a:solidFill>
                  <a:schemeClr val="dk2"/>
                </a:solidFill>
                <a:latin typeface="Trebuchet MS" panose="020B0603020202020204"/>
                <a:ea typeface="Trebuchet MS" panose="020B0603020202020204"/>
                <a:cs typeface="Trebuchet MS" panose="020B0603020202020204"/>
                <a:sym typeface="Trebuchet MS" panose="020B0603020202020204"/>
              </a:rPr>
              <a:t> </a:t>
            </a: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seguro/membresía en los comentarios, ya que esto se considera información sanitaria protegida (PHI, por sus siglas en inglés) y/o información personal identificable (PII).</a:t>
            </a:r>
            <a:endParaRPr sz="17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914400" marR="0" lvl="1" indent="-342900" algn="l" rtl="0">
              <a:lnSpc>
                <a:spcPct val="115000"/>
              </a:lnSpc>
              <a:spcBef>
                <a:spcPts val="0"/>
              </a:spcBef>
              <a:spcAft>
                <a:spcPts val="0"/>
              </a:spcAft>
              <a:buClr>
                <a:schemeClr val="dk2"/>
              </a:buClr>
              <a:buSzPts val="1800"/>
              <a:buFont typeface="Trebuchet MS" panose="020B0603020202020204"/>
              <a:buChar char="○"/>
            </a:pP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Si se identifica PHI o PII, deberá ser eliminada de la grabación de la reunión.</a:t>
            </a: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 </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15000"/>
              </a:lnSpc>
              <a:spcBef>
                <a:spcPts val="0"/>
              </a:spcBef>
              <a:spcAft>
                <a:spcPts val="0"/>
              </a:spcAft>
              <a:buNone/>
            </a:pPr>
            <a:endParaRPr sz="16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07" name="Google Shape;407;g373e6cec9ab_0_92"/>
          <p:cNvSpPr txBox="1"/>
          <p:nvPr/>
        </p:nvSpPr>
        <p:spPr>
          <a:xfrm>
            <a:off x="3430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a:solidFill>
                  <a:schemeClr val="dk2"/>
                </a:solidFill>
                <a:latin typeface="Trebuchet MS" panose="020B0603020202020204"/>
                <a:ea typeface="Trebuchet MS" panose="020B0603020202020204"/>
                <a:cs typeface="Trebuchet MS" panose="020B0603020202020204"/>
                <a:sym typeface="Trebuchet MS" panose="020B0603020202020204"/>
              </a:rPr>
              <a:t>Meeting Logistics</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g35fb3b8f9f0_0_216"/>
          <p:cNvSpPr txBox="1">
            <a:spLocks noGrp="1"/>
          </p:cNvSpPr>
          <p:nvPr>
            <p:ph type="title"/>
          </p:nvPr>
        </p:nvSpPr>
        <p:spPr>
          <a:xfrm>
            <a:off x="550050" y="44810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800"/>
              <a:t>Tools for Screening</a:t>
            </a:r>
            <a:endParaRPr sz="3800"/>
          </a:p>
        </p:txBody>
      </p:sp>
      <p:sp>
        <p:nvSpPr>
          <p:cNvPr id="727" name="Google Shape;727;g35fb3b8f9f0_0_216"/>
          <p:cNvSpPr txBox="1">
            <a:spLocks noGrp="1"/>
          </p:cNvSpPr>
          <p:nvPr>
            <p:ph type="body" idx="1"/>
          </p:nvPr>
        </p:nvSpPr>
        <p:spPr>
          <a:xfrm>
            <a:off x="443400" y="1329750"/>
            <a:ext cx="3508200" cy="3507300"/>
          </a:xfrm>
          <a:prstGeom prst="rect">
            <a:avLst/>
          </a:prstGeom>
          <a:noFill/>
          <a:ln>
            <a:noFill/>
          </a:ln>
        </p:spPr>
        <p:txBody>
          <a:bodyPr spcFirstLastPara="1" wrap="square" lIns="71100" tIns="35550" rIns="71100" bIns="35550" anchor="t" anchorCtr="0">
            <a:noAutofit/>
          </a:bodyPr>
          <a:lstStyle/>
          <a:p>
            <a:pPr marL="266700" lvl="0" indent="-228600" algn="l" rtl="0">
              <a:lnSpc>
                <a:spcPct val="90000"/>
              </a:lnSpc>
              <a:spcBef>
                <a:spcPts val="800"/>
              </a:spcBef>
              <a:spcAft>
                <a:spcPts val="0"/>
              </a:spcAft>
              <a:buSzPts val="2200"/>
              <a:buChar char="•"/>
            </a:pPr>
            <a:r>
              <a:rPr lang="en-US" sz="2200"/>
              <a:t>U.S. Department of Agriculture (USDA) Tools</a:t>
            </a:r>
            <a:endParaRPr sz="2200"/>
          </a:p>
          <a:p>
            <a:pPr marL="533400" lvl="1" indent="-203200" algn="l" rtl="0">
              <a:lnSpc>
                <a:spcPct val="90000"/>
              </a:lnSpc>
              <a:spcBef>
                <a:spcPts val="400"/>
              </a:spcBef>
              <a:spcAft>
                <a:spcPts val="0"/>
              </a:spcAft>
              <a:buSzPts val="2200"/>
              <a:buChar char="⮚"/>
            </a:pPr>
            <a:r>
              <a:rPr lang="en-US" sz="2200"/>
              <a:t>Household Survey</a:t>
            </a:r>
            <a:endParaRPr sz="2200"/>
          </a:p>
          <a:p>
            <a:pPr marL="533400" lvl="1" indent="-203200" algn="l" rtl="0">
              <a:lnSpc>
                <a:spcPct val="90000"/>
              </a:lnSpc>
              <a:spcBef>
                <a:spcPts val="400"/>
              </a:spcBef>
              <a:spcAft>
                <a:spcPts val="0"/>
              </a:spcAft>
              <a:buSzPts val="2200"/>
              <a:buChar char="⮚"/>
            </a:pPr>
            <a:r>
              <a:rPr lang="en-US" sz="2200"/>
              <a:t>Adult Food Security Survey</a:t>
            </a:r>
            <a:endParaRPr sz="2200"/>
          </a:p>
          <a:p>
            <a:pPr marL="533400" lvl="1" indent="-203200" algn="l" rtl="0">
              <a:lnSpc>
                <a:spcPct val="90000"/>
              </a:lnSpc>
              <a:spcBef>
                <a:spcPts val="400"/>
              </a:spcBef>
              <a:spcAft>
                <a:spcPts val="0"/>
              </a:spcAft>
              <a:buSzPts val="2200"/>
              <a:buChar char="⮚"/>
            </a:pPr>
            <a:r>
              <a:rPr lang="en-US" sz="2200"/>
              <a:t>Six Item Short Form Survey</a:t>
            </a:r>
            <a:endParaRPr sz="2200"/>
          </a:p>
          <a:p>
            <a:pPr marL="457200" lvl="0" indent="-368300" algn="l" rtl="0">
              <a:spcBef>
                <a:spcPts val="400"/>
              </a:spcBef>
              <a:spcAft>
                <a:spcPts val="0"/>
              </a:spcAft>
              <a:buSzPts val="2200"/>
              <a:buChar char="•"/>
            </a:pPr>
            <a:r>
              <a:rPr lang="en-US" sz="2200"/>
              <a:t>Social Determinants of Health Screening w/ food security questions</a:t>
            </a:r>
            <a:endParaRPr sz="2200"/>
          </a:p>
          <a:p>
            <a:pPr marL="457200" lvl="0" indent="-368300" algn="l" rtl="0">
              <a:spcBef>
                <a:spcPts val="400"/>
              </a:spcBef>
              <a:spcAft>
                <a:spcPts val="0"/>
              </a:spcAft>
              <a:buSzPts val="2200"/>
              <a:buChar char="•"/>
            </a:pPr>
            <a:r>
              <a:rPr lang="en-US" sz="2200"/>
              <a:t>Other Tools</a:t>
            </a:r>
            <a:endParaRPr sz="2200"/>
          </a:p>
          <a:p>
            <a:pPr marL="457200" lvl="0" indent="0" algn="l" rtl="0">
              <a:lnSpc>
                <a:spcPct val="90000"/>
              </a:lnSpc>
              <a:spcBef>
                <a:spcPts val="400"/>
              </a:spcBef>
              <a:spcAft>
                <a:spcPts val="0"/>
              </a:spcAft>
              <a:buNone/>
            </a:pPr>
            <a:endParaRPr sz="2300"/>
          </a:p>
        </p:txBody>
      </p:sp>
      <p:sp>
        <p:nvSpPr>
          <p:cNvPr id="728" name="Google Shape;728;g35fb3b8f9f0_0_216"/>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40</a:t>
            </a:fld>
            <a:endParaRPr lang="en-US"/>
          </a:p>
        </p:txBody>
      </p:sp>
      <p:sp>
        <p:nvSpPr>
          <p:cNvPr id="729" name="Google Shape;729;g35fb3b8f9f0_0_216"/>
          <p:cNvSpPr txBox="1">
            <a:spLocks noGrp="1"/>
          </p:cNvSpPr>
          <p:nvPr>
            <p:ph type="title"/>
          </p:nvPr>
        </p:nvSpPr>
        <p:spPr>
          <a:xfrm>
            <a:off x="4299585" y="365125"/>
            <a:ext cx="4638675" cy="883285"/>
          </a:xfrm>
          <a:prstGeom prst="rect">
            <a:avLst/>
          </a:prstGeom>
          <a:noFill/>
          <a:ln>
            <a:noFill/>
          </a:ln>
        </p:spPr>
        <p:txBody>
          <a:bodyPr spcFirstLastPara="1" wrap="square" lIns="71100" tIns="35550" rIns="71100" bIns="35550" anchor="b" anchorCtr="0">
            <a:noAutofit/>
          </a:bodyPr>
          <a:lstStyle/>
          <a:p>
            <a:pPr marL="0" lvl="0" indent="0" algn="ctr" rtl="0">
              <a:lnSpc>
                <a:spcPct val="60000"/>
              </a:lnSpc>
              <a:buClr>
                <a:schemeClr val="dk2"/>
              </a:buClr>
              <a:buSzPts val="4700"/>
              <a:buFont typeface="Trebuchet MS" panose="020B0603020202020204"/>
              <a:buNone/>
            </a:pPr>
            <a:r>
              <a:rPr lang="en-US" altLang="en-GB" sz="3400"/>
              <a:t>Herramientas para la detecci</a:t>
            </a:r>
            <a:r>
              <a:rPr lang="en-US" altLang="en-US" sz="3400"/>
              <a:t>ó</a:t>
            </a:r>
            <a:r>
              <a:rPr lang="en-US" altLang="en-GB" sz="3400"/>
              <a:t>n</a:t>
            </a:r>
            <a:r>
              <a:rPr lang="en-US" sz="4400"/>
              <a:t> </a:t>
            </a:r>
            <a:endParaRPr sz="4400"/>
          </a:p>
        </p:txBody>
      </p:sp>
      <p:sp>
        <p:nvSpPr>
          <p:cNvPr id="730" name="Google Shape;730;g35fb3b8f9f0_0_216"/>
          <p:cNvSpPr txBox="1">
            <a:spLocks noGrp="1"/>
          </p:cNvSpPr>
          <p:nvPr>
            <p:ph type="body" idx="1"/>
          </p:nvPr>
        </p:nvSpPr>
        <p:spPr>
          <a:xfrm>
            <a:off x="4572000" y="1329690"/>
            <a:ext cx="4210050" cy="3507105"/>
          </a:xfrm>
          <a:prstGeom prst="rect">
            <a:avLst/>
          </a:prstGeom>
          <a:noFill/>
          <a:ln>
            <a:noFill/>
          </a:ln>
        </p:spPr>
        <p:txBody>
          <a:bodyPr spcFirstLastPara="1" wrap="square" lIns="71100" tIns="35550" rIns="71100" bIns="35550" anchor="t" anchorCtr="0">
            <a:noAutofit/>
          </a:bodyPr>
          <a:lstStyle/>
          <a:p>
            <a:pPr marL="266700" lvl="0" indent="-228600" algn="l" rtl="0">
              <a:lnSpc>
                <a:spcPct val="90000"/>
              </a:lnSpc>
              <a:spcBef>
                <a:spcPts val="800"/>
              </a:spcBef>
              <a:spcAft>
                <a:spcPts val="0"/>
              </a:spcAft>
              <a:buSzPts val="2200"/>
              <a:buChar char="•"/>
            </a:pPr>
            <a:r>
              <a:rPr lang="en-US" altLang="en-GB" sz="2100">
                <a:sym typeface="+mn-ea"/>
              </a:rPr>
              <a:t>Herramientas del Departamento de Agricultura de EE. UU. (USDA)</a:t>
            </a:r>
            <a:endParaRPr sz="2100"/>
          </a:p>
          <a:p>
            <a:pPr marL="533400" lvl="1" indent="-203200" algn="l" rtl="0">
              <a:lnSpc>
                <a:spcPct val="90000"/>
              </a:lnSpc>
              <a:spcBef>
                <a:spcPts val="400"/>
              </a:spcBef>
              <a:spcAft>
                <a:spcPts val="0"/>
              </a:spcAft>
              <a:buSzPts val="2200"/>
              <a:buChar char="⮚"/>
            </a:pPr>
            <a:r>
              <a:rPr lang="en-US" altLang="en-GB" sz="2100"/>
              <a:t>Encuesta de hogare</a:t>
            </a:r>
            <a:r>
              <a:rPr lang="" altLang="en-US" sz="2100"/>
              <a:t>s</a:t>
            </a:r>
            <a:endParaRPr lang="en-US" altLang="en-GB" sz="2100"/>
          </a:p>
          <a:p>
            <a:pPr marL="533400" lvl="1" indent="-203200" algn="l" rtl="0">
              <a:lnSpc>
                <a:spcPct val="90000"/>
              </a:lnSpc>
              <a:spcBef>
                <a:spcPts val="400"/>
              </a:spcBef>
              <a:spcAft>
                <a:spcPts val="0"/>
              </a:spcAft>
              <a:buSzPts val="2200"/>
              <a:buChar char="⮚"/>
            </a:pPr>
            <a:r>
              <a:rPr lang="en-US" altLang="en-GB" sz="2100"/>
              <a:t>Encuesta de seguridad alimentaria de adulto</a:t>
            </a:r>
            <a:r>
              <a:rPr lang="" altLang="en-US" sz="2100"/>
              <a:t>s</a:t>
            </a:r>
            <a:endParaRPr lang="en-US" altLang="en-GB" sz="2100"/>
          </a:p>
          <a:p>
            <a:pPr marL="533400" lvl="1" indent="-203200" algn="l" rtl="0">
              <a:lnSpc>
                <a:spcPct val="90000"/>
              </a:lnSpc>
              <a:spcBef>
                <a:spcPts val="400"/>
              </a:spcBef>
              <a:spcAft>
                <a:spcPts val="0"/>
              </a:spcAft>
              <a:buSzPts val="2200"/>
              <a:buChar char="⮚"/>
            </a:pPr>
            <a:r>
              <a:rPr lang="en-US" sz="2100">
                <a:sym typeface="+mn-ea"/>
              </a:rPr>
              <a:t>Six Item Short Form Survey</a:t>
            </a:r>
            <a:endParaRPr sz="2100"/>
          </a:p>
          <a:p>
            <a:pPr marL="457200" lvl="0" indent="-368300" algn="l" rtl="0">
              <a:spcBef>
                <a:spcPts val="400"/>
              </a:spcBef>
              <a:spcAft>
                <a:spcPts val="0"/>
              </a:spcAft>
              <a:buSzPts val="2200"/>
              <a:buChar char="•"/>
            </a:pPr>
            <a:r>
              <a:rPr lang="en-US" altLang="en-GB" sz="2100">
                <a:sym typeface="+mn-ea"/>
              </a:rPr>
              <a:t>Determinantes sociales de la evaluaci</a:t>
            </a:r>
            <a:r>
              <a:rPr lang="en-US" altLang="en-US" sz="2100">
                <a:sym typeface="+mn-ea"/>
              </a:rPr>
              <a:t>ó</a:t>
            </a:r>
            <a:r>
              <a:rPr lang="en-US" altLang="en-GB" sz="2100">
                <a:sym typeface="+mn-ea"/>
              </a:rPr>
              <a:t>n de la salud con preguntas de seguridad alimentaria</a:t>
            </a:r>
            <a:endParaRPr sz="2100"/>
          </a:p>
          <a:p>
            <a:pPr marL="457200" lvl="0" indent="-368300" algn="l" rtl="0">
              <a:spcBef>
                <a:spcPts val="400"/>
              </a:spcBef>
              <a:spcAft>
                <a:spcPts val="0"/>
              </a:spcAft>
              <a:buSzPts val="2200"/>
              <a:buChar char="•"/>
            </a:pPr>
            <a:r>
              <a:rPr lang="en-US" altLang="en-GB" sz="2100">
                <a:sym typeface="+mn-ea"/>
              </a:rPr>
              <a:t>Otras herramientas</a:t>
            </a:r>
            <a:endParaRPr sz="21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g35fb3b8f9f0_0_231"/>
          <p:cNvSpPr txBox="1">
            <a:spLocks noGrp="1"/>
          </p:cNvSpPr>
          <p:nvPr>
            <p:ph type="title"/>
          </p:nvPr>
        </p:nvSpPr>
        <p:spPr>
          <a:xfrm>
            <a:off x="209700" y="808050"/>
            <a:ext cx="3975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300"/>
              <a:t>How does screening work currently?</a:t>
            </a:r>
            <a:endParaRPr sz="3300"/>
          </a:p>
        </p:txBody>
      </p:sp>
      <p:sp>
        <p:nvSpPr>
          <p:cNvPr id="736" name="Google Shape;736;g35fb3b8f9f0_0_231"/>
          <p:cNvSpPr txBox="1">
            <a:spLocks noGrp="1"/>
          </p:cNvSpPr>
          <p:nvPr>
            <p:ph type="body" idx="1"/>
          </p:nvPr>
        </p:nvSpPr>
        <p:spPr>
          <a:xfrm>
            <a:off x="628650" y="1804100"/>
            <a:ext cx="3137700" cy="3507300"/>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sz="2300"/>
              <a:t>Who does the screening?</a:t>
            </a:r>
            <a:endParaRPr sz="2300"/>
          </a:p>
          <a:p>
            <a:pPr marL="266700" lvl="0" indent="-234950" algn="l" rtl="0">
              <a:lnSpc>
                <a:spcPct val="90000"/>
              </a:lnSpc>
              <a:spcBef>
                <a:spcPts val="800"/>
              </a:spcBef>
              <a:spcAft>
                <a:spcPts val="0"/>
              </a:spcAft>
              <a:buSzPts val="2300"/>
              <a:buChar char="•"/>
            </a:pPr>
            <a:r>
              <a:rPr lang="en-US" sz="2300"/>
              <a:t>When does the screening occur?</a:t>
            </a:r>
            <a:endParaRPr sz="2300"/>
          </a:p>
          <a:p>
            <a:pPr marL="266700" lvl="0" indent="-234950" algn="l" rtl="0">
              <a:lnSpc>
                <a:spcPct val="90000"/>
              </a:lnSpc>
              <a:spcBef>
                <a:spcPts val="800"/>
              </a:spcBef>
              <a:spcAft>
                <a:spcPts val="0"/>
              </a:spcAft>
              <a:buSzPts val="2300"/>
              <a:buChar char="•"/>
            </a:pPr>
            <a:r>
              <a:rPr lang="en-US" sz="2300"/>
              <a:t>What questions are asked/what tools are used? </a:t>
            </a:r>
            <a:endParaRPr sz="2300"/>
          </a:p>
        </p:txBody>
      </p:sp>
      <p:sp>
        <p:nvSpPr>
          <p:cNvPr id="737" name="Google Shape;737;g35fb3b8f9f0_0_231"/>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41</a:t>
            </a:fld>
            <a:endParaRPr lang="en-US"/>
          </a:p>
        </p:txBody>
      </p:sp>
      <p:sp>
        <p:nvSpPr>
          <p:cNvPr id="738" name="Google Shape;738;g35fb3b8f9f0_0_231"/>
          <p:cNvSpPr txBox="1">
            <a:spLocks noGrp="1"/>
          </p:cNvSpPr>
          <p:nvPr>
            <p:ph type="title"/>
          </p:nvPr>
        </p:nvSpPr>
        <p:spPr>
          <a:xfrm>
            <a:off x="4299585" y="365125"/>
            <a:ext cx="4638675" cy="117856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US" sz="3200"/>
              <a:t>¿</a:t>
            </a:r>
            <a:r>
              <a:rPr lang="en-US" altLang="en-GB" sz="3200"/>
              <a:t>C</a:t>
            </a:r>
            <a:r>
              <a:rPr lang="en-US" altLang="en-US" sz="3200"/>
              <a:t>ó</a:t>
            </a:r>
            <a:r>
              <a:rPr lang="en-US" altLang="en-GB" sz="3200"/>
              <a:t>mo funciona la detecci</a:t>
            </a:r>
            <a:r>
              <a:rPr lang="en-US" altLang="en-US" sz="3200"/>
              <a:t>ó</a:t>
            </a:r>
            <a:r>
              <a:rPr lang="en-US" altLang="en-GB" sz="3200"/>
              <a:t>n actualmente?</a:t>
            </a:r>
            <a:r>
              <a:rPr lang="en-US" sz="4400"/>
              <a:t> </a:t>
            </a:r>
            <a:endParaRPr sz="4400"/>
          </a:p>
        </p:txBody>
      </p:sp>
      <p:sp>
        <p:nvSpPr>
          <p:cNvPr id="739" name="Google Shape;739;g35fb3b8f9f0_0_231"/>
          <p:cNvSpPr txBox="1">
            <a:spLocks noGrp="1"/>
          </p:cNvSpPr>
          <p:nvPr>
            <p:ph type="body" idx="1"/>
          </p:nvPr>
        </p:nvSpPr>
        <p:spPr>
          <a:xfrm>
            <a:off x="4572000" y="1804035"/>
            <a:ext cx="3864610"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US" sz="2300"/>
              <a:t>¿</a:t>
            </a:r>
            <a:r>
              <a:rPr lang="en-US" altLang="en-GB" sz="2300"/>
              <a:t>Qui</a:t>
            </a:r>
            <a:r>
              <a:rPr lang="en-US" altLang="en-US" sz="2300"/>
              <a:t>é</a:t>
            </a:r>
            <a:r>
              <a:rPr lang="en-US" altLang="en-GB" sz="2300"/>
              <a:t>n realiza la </a:t>
            </a:r>
            <a:r>
              <a:rPr lang="en-US" altLang="en-GB" sz="2300">
                <a:sym typeface="+mn-ea"/>
              </a:rPr>
              <a:t>detecci</a:t>
            </a:r>
            <a:r>
              <a:rPr lang="en-US" altLang="en-US" sz="2300">
                <a:sym typeface="+mn-ea"/>
              </a:rPr>
              <a:t>ó</a:t>
            </a:r>
            <a:r>
              <a:rPr lang="en-US" altLang="en-GB" sz="2300">
                <a:sym typeface="+mn-ea"/>
              </a:rPr>
              <a:t>n</a:t>
            </a:r>
            <a:r>
              <a:rPr lang="en-US" altLang="en-GB" sz="2300"/>
              <a:t>?</a:t>
            </a:r>
          </a:p>
          <a:p>
            <a:pPr marL="266700" lvl="0" indent="-234950" algn="l" rtl="0">
              <a:lnSpc>
                <a:spcPct val="90000"/>
              </a:lnSpc>
              <a:spcBef>
                <a:spcPts val="800"/>
              </a:spcBef>
              <a:spcAft>
                <a:spcPts val="0"/>
              </a:spcAft>
              <a:buSzPts val="2300"/>
              <a:buChar char="•"/>
            </a:pPr>
            <a:r>
              <a:rPr lang="en-US" altLang="en-US" sz="2300"/>
              <a:t>¿</a:t>
            </a:r>
            <a:r>
              <a:rPr lang="en-US" altLang="en-GB" sz="2300"/>
              <a:t>Cu</a:t>
            </a:r>
            <a:r>
              <a:rPr lang="en-US" altLang="en-US" sz="2300"/>
              <a:t>á</a:t>
            </a:r>
            <a:r>
              <a:rPr lang="en-US" altLang="en-GB" sz="2300"/>
              <a:t>ndo se realizan los ex</a:t>
            </a:r>
            <a:r>
              <a:rPr lang="en-US" altLang="en-US" sz="2300"/>
              <a:t>á</a:t>
            </a:r>
            <a:r>
              <a:rPr lang="en-US" altLang="en-GB" sz="2300"/>
              <a:t>menes de detecci</a:t>
            </a:r>
            <a:r>
              <a:rPr lang="en-US" altLang="en-US" sz="2300"/>
              <a:t>ó</a:t>
            </a:r>
            <a:r>
              <a:rPr lang="en-US" altLang="en-GB" sz="2300"/>
              <a:t>n?</a:t>
            </a:r>
          </a:p>
          <a:p>
            <a:pPr marL="266700" lvl="0" indent="-234950" algn="l" rtl="0">
              <a:lnSpc>
                <a:spcPct val="90000"/>
              </a:lnSpc>
              <a:spcBef>
                <a:spcPts val="800"/>
              </a:spcBef>
              <a:spcAft>
                <a:spcPts val="0"/>
              </a:spcAft>
              <a:buSzPts val="2300"/>
              <a:buChar char="•"/>
            </a:pPr>
            <a:r>
              <a:rPr lang="en-US" altLang="en-US" sz="2300"/>
              <a:t>¿</a:t>
            </a:r>
            <a:r>
              <a:rPr lang="en-US" altLang="en-GB" sz="2300"/>
              <a:t>Qu</a:t>
            </a:r>
            <a:r>
              <a:rPr lang="en-US" altLang="en-US" sz="2300"/>
              <a:t>é</a:t>
            </a:r>
            <a:r>
              <a:rPr lang="en-US" altLang="en-GB" sz="2300"/>
              <a:t> preguntas se hacen/qu</a:t>
            </a:r>
            <a:r>
              <a:rPr lang="en-US" altLang="en-US" sz="2300"/>
              <a:t>é</a:t>
            </a:r>
            <a:r>
              <a:rPr lang="en-US" altLang="en-GB" sz="2300"/>
              <a:t> herramientas se utilizan</a:t>
            </a:r>
            <a:r>
              <a:rPr lang="" altLang="en-US" sz="2300"/>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g35fb3b8f9f0_0_103"/>
          <p:cNvSpPr txBox="1">
            <a:spLocks noGrp="1"/>
          </p:cNvSpPr>
          <p:nvPr>
            <p:ph type="title"/>
          </p:nvPr>
        </p:nvSpPr>
        <p:spPr>
          <a:xfrm>
            <a:off x="261950" y="1781125"/>
            <a:ext cx="39465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Provider Qualifications</a:t>
            </a:r>
            <a:endParaRPr sz="4400"/>
          </a:p>
        </p:txBody>
      </p:sp>
      <p:sp>
        <p:nvSpPr>
          <p:cNvPr id="746" name="Google Shape;746;g35fb3b8f9f0_0_103"/>
          <p:cNvSpPr txBox="1">
            <a:spLocks noGrp="1"/>
          </p:cNvSpPr>
          <p:nvPr>
            <p:ph type="title"/>
          </p:nvPr>
        </p:nvSpPr>
        <p:spPr>
          <a:xfrm>
            <a:off x="4571365" y="1781175"/>
            <a:ext cx="4201795"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br>
              <a:rPr lang="en-US" altLang="en-GB" sz="4400"/>
            </a:br>
            <a:br>
              <a:rPr lang="en-US" altLang="en-GB" sz="4400"/>
            </a:br>
            <a:br>
              <a:rPr lang="en-US" altLang="en-GB" sz="4400"/>
            </a:br>
            <a:r>
              <a:rPr lang="en-US" altLang="en-GB" sz="4000"/>
              <a:t>Calificaciones de los proveedores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g35fb3b8f9f0_0_72"/>
          <p:cNvSpPr txBox="1">
            <a:spLocks noGrp="1"/>
          </p:cNvSpPr>
          <p:nvPr>
            <p:ph type="title"/>
          </p:nvPr>
        </p:nvSpPr>
        <p:spPr>
          <a:xfrm>
            <a:off x="550050" y="303225"/>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200"/>
              <a:t>Submitted to CMS</a:t>
            </a:r>
            <a:endParaRPr sz="3200"/>
          </a:p>
        </p:txBody>
      </p:sp>
      <p:sp>
        <p:nvSpPr>
          <p:cNvPr id="752" name="Google Shape;752;g35fb3b8f9f0_0_72"/>
          <p:cNvSpPr txBox="1">
            <a:spLocks noGrp="1"/>
          </p:cNvSpPr>
          <p:nvPr>
            <p:ph type="body" idx="1"/>
          </p:nvPr>
        </p:nvSpPr>
        <p:spPr>
          <a:xfrm>
            <a:off x="214125" y="1237675"/>
            <a:ext cx="3890400" cy="3507300"/>
          </a:xfrm>
          <a:prstGeom prst="rect">
            <a:avLst/>
          </a:prstGeom>
          <a:noFill/>
          <a:ln>
            <a:noFill/>
          </a:ln>
        </p:spPr>
        <p:txBody>
          <a:bodyPr spcFirstLastPara="1" wrap="square" lIns="71100" tIns="35550" rIns="71100" bIns="35550" anchor="t" anchorCtr="0">
            <a:noAutofit/>
          </a:bodyPr>
          <a:lstStyle/>
          <a:p>
            <a:pPr marL="266700" lvl="0" indent="-222250" algn="l" rtl="0">
              <a:lnSpc>
                <a:spcPct val="90000"/>
              </a:lnSpc>
              <a:spcBef>
                <a:spcPts val="800"/>
              </a:spcBef>
              <a:spcAft>
                <a:spcPts val="0"/>
              </a:spcAft>
              <a:buSzPts val="2100"/>
              <a:buChar char="•"/>
            </a:pPr>
            <a:r>
              <a:rPr lang="en-US" sz="2100"/>
              <a:t>Must have knowledge of principles, methods, and procedures of the nutrition services covered under the waiver, or comparable services </a:t>
            </a:r>
            <a:endParaRPr sz="2100"/>
          </a:p>
          <a:p>
            <a:pPr marL="266700" lvl="0" indent="-222250" algn="l" rtl="0">
              <a:lnSpc>
                <a:spcPct val="90000"/>
              </a:lnSpc>
              <a:spcBef>
                <a:spcPts val="800"/>
              </a:spcBef>
              <a:spcAft>
                <a:spcPts val="0"/>
              </a:spcAft>
              <a:buSzPts val="2100"/>
              <a:buChar char="•"/>
            </a:pPr>
            <a:r>
              <a:rPr lang="en-US" sz="2100"/>
              <a:t>Must follow best practice guidelines and industry standards for food safety</a:t>
            </a:r>
            <a:endParaRPr sz="2100"/>
          </a:p>
          <a:p>
            <a:pPr marL="266700" lvl="0" indent="-222250" algn="l" rtl="0">
              <a:lnSpc>
                <a:spcPct val="90000"/>
              </a:lnSpc>
              <a:spcBef>
                <a:spcPts val="800"/>
              </a:spcBef>
              <a:spcAft>
                <a:spcPts val="0"/>
              </a:spcAft>
              <a:buSzPts val="2100"/>
              <a:buChar char="•"/>
            </a:pPr>
            <a:r>
              <a:rPr lang="en-US" sz="2100"/>
              <a:t>1 year experience in delivering nutrition services, emphasis on food insecurity</a:t>
            </a:r>
            <a:endParaRPr sz="2100"/>
          </a:p>
        </p:txBody>
      </p:sp>
      <p:sp>
        <p:nvSpPr>
          <p:cNvPr id="753" name="Google Shape;753;g35fb3b8f9f0_0_72"/>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43</a:t>
            </a:fld>
            <a:endParaRPr lang="en-US"/>
          </a:p>
        </p:txBody>
      </p:sp>
      <p:sp>
        <p:nvSpPr>
          <p:cNvPr id="754" name="Google Shape;754;g35fb3b8f9f0_0_72"/>
          <p:cNvSpPr txBox="1">
            <a:spLocks noGrp="1"/>
          </p:cNvSpPr>
          <p:nvPr>
            <p:ph type="title"/>
          </p:nvPr>
        </p:nvSpPr>
        <p:spPr>
          <a:xfrm>
            <a:off x="4299350" y="365000"/>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200"/>
              <a:t>Enviado a CMS</a:t>
            </a:r>
            <a:r>
              <a:rPr lang="en-US" sz="4400"/>
              <a:t> </a:t>
            </a:r>
            <a:endParaRPr sz="4400"/>
          </a:p>
        </p:txBody>
      </p:sp>
      <p:sp>
        <p:nvSpPr>
          <p:cNvPr id="755" name="Google Shape;755;g35fb3b8f9f0_0_72"/>
          <p:cNvSpPr txBox="1">
            <a:spLocks noGrp="1"/>
          </p:cNvSpPr>
          <p:nvPr>
            <p:ph type="body" idx="1"/>
          </p:nvPr>
        </p:nvSpPr>
        <p:spPr>
          <a:xfrm>
            <a:off x="4572635" y="1237615"/>
            <a:ext cx="4185285" cy="3507105"/>
          </a:xfrm>
          <a:prstGeom prst="rect">
            <a:avLst/>
          </a:prstGeom>
          <a:noFill/>
          <a:ln>
            <a:noFill/>
          </a:ln>
        </p:spPr>
        <p:txBody>
          <a:bodyPr spcFirstLastPara="1" wrap="square" lIns="71100" tIns="35550" rIns="71100" bIns="35550" anchor="t" anchorCtr="0">
            <a:noAutofit/>
          </a:bodyPr>
          <a:lstStyle/>
          <a:p>
            <a:pPr marL="266700" lvl="0" indent="-234950" algn="l" rtl="0">
              <a:lnSpc>
                <a:spcPct val="90000"/>
              </a:lnSpc>
              <a:spcBef>
                <a:spcPts val="800"/>
              </a:spcBef>
              <a:spcAft>
                <a:spcPts val="0"/>
              </a:spcAft>
              <a:buSzPts val="2300"/>
              <a:buChar char="•"/>
            </a:pPr>
            <a:r>
              <a:rPr lang="en-US" altLang="en-GB" sz="1950"/>
              <a:t>Debe tener conocimiento de los principios, m</a:t>
            </a:r>
            <a:r>
              <a:rPr lang="en-US" altLang="en-US" sz="1950"/>
              <a:t>é</a:t>
            </a:r>
            <a:r>
              <a:rPr lang="en-US" altLang="en-GB" sz="1950"/>
              <a:t>todos y procedimientos de los servicios de nutrici</a:t>
            </a:r>
            <a:r>
              <a:rPr lang="en-US" altLang="en-US" sz="1950"/>
              <a:t>ó</a:t>
            </a:r>
            <a:r>
              <a:rPr lang="en-US" altLang="en-GB" sz="1950"/>
              <a:t>n cubiertos por la exenci</a:t>
            </a:r>
            <a:r>
              <a:rPr lang="en-US" altLang="en-US" sz="1950"/>
              <a:t>ó</a:t>
            </a:r>
            <a:r>
              <a:rPr lang="en-US" altLang="en-GB" sz="1950"/>
              <a:t>n o servicios comparables</a:t>
            </a:r>
          </a:p>
          <a:p>
            <a:pPr marL="266700" lvl="0" indent="-234950" algn="l" rtl="0">
              <a:lnSpc>
                <a:spcPct val="90000"/>
              </a:lnSpc>
              <a:spcBef>
                <a:spcPts val="800"/>
              </a:spcBef>
              <a:spcAft>
                <a:spcPts val="0"/>
              </a:spcAft>
              <a:buSzPts val="2300"/>
              <a:buChar char="•"/>
            </a:pPr>
            <a:r>
              <a:rPr lang="en-US" altLang="en-GB" sz="1950"/>
              <a:t>Debe seguir las pautas de mejores pr</a:t>
            </a:r>
            <a:r>
              <a:rPr lang="en-US" altLang="en-US" sz="1950"/>
              <a:t>á</a:t>
            </a:r>
            <a:r>
              <a:rPr lang="en-US" altLang="en-GB" sz="1950"/>
              <a:t>cticas y los est</a:t>
            </a:r>
            <a:r>
              <a:rPr lang="en-US" altLang="en-US" sz="1950"/>
              <a:t>á</a:t>
            </a:r>
            <a:r>
              <a:rPr lang="en-US" altLang="en-GB" sz="1950"/>
              <a:t>ndares de la industria para la seguridad alimentaria</a:t>
            </a:r>
          </a:p>
          <a:p>
            <a:pPr marL="266700" lvl="0" indent="-234950" algn="l" rtl="0">
              <a:lnSpc>
                <a:spcPct val="90000"/>
              </a:lnSpc>
              <a:spcBef>
                <a:spcPts val="800"/>
              </a:spcBef>
              <a:spcAft>
                <a:spcPts val="0"/>
              </a:spcAft>
              <a:buSzPts val="2300"/>
              <a:buChar char="•"/>
            </a:pPr>
            <a:r>
              <a:rPr lang="en-US" altLang="en-GB" sz="1950"/>
              <a:t>1 a</a:t>
            </a:r>
            <a:r>
              <a:rPr lang="en-US" altLang="en-US" sz="1950"/>
              <a:t>ñ</a:t>
            </a:r>
            <a:r>
              <a:rPr lang="en-US" altLang="en-GB" sz="1950"/>
              <a:t>o de experiencia en la prestaci</a:t>
            </a:r>
            <a:r>
              <a:rPr lang="en-US" altLang="en-US" sz="1950"/>
              <a:t>ó</a:t>
            </a:r>
            <a:r>
              <a:rPr lang="en-US" altLang="en-GB" sz="1950"/>
              <a:t>n de servicios de nutrici</a:t>
            </a:r>
            <a:r>
              <a:rPr lang="en-US" altLang="en-US" sz="1950"/>
              <a:t>ó</a:t>
            </a:r>
            <a:r>
              <a:rPr lang="en-US" altLang="en-GB" sz="1950"/>
              <a:t>n, </a:t>
            </a:r>
            <a:r>
              <a:rPr lang="en-US" altLang="en-US" sz="1950"/>
              <a:t>é</a:t>
            </a:r>
            <a:r>
              <a:rPr lang="en-US" altLang="en-GB" sz="1950"/>
              <a:t>nfasis en la inseguridad alimentaria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Google Shape;761;g3695b6060c6_1_3"/>
          <p:cNvSpPr txBox="1">
            <a:spLocks noGrp="1"/>
          </p:cNvSpPr>
          <p:nvPr>
            <p:ph type="title"/>
          </p:nvPr>
        </p:nvSpPr>
        <p:spPr>
          <a:xfrm>
            <a:off x="261950" y="1781125"/>
            <a:ext cx="39465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400"/>
              <a:t>Check in and wrapping up</a:t>
            </a:r>
            <a:endParaRPr sz="4400"/>
          </a:p>
        </p:txBody>
      </p:sp>
      <p:sp>
        <p:nvSpPr>
          <p:cNvPr id="762" name="Google Shape;762;g3695b6060c6_1_3"/>
          <p:cNvSpPr txBox="1">
            <a:spLocks noGrp="1"/>
          </p:cNvSpPr>
          <p:nvPr>
            <p:ph type="title"/>
          </p:nvPr>
        </p:nvSpPr>
        <p:spPr>
          <a:xfrm>
            <a:off x="4571400" y="1781125"/>
            <a:ext cx="42018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4400"/>
              <a:t>Registrarse y terminar</a:t>
            </a:r>
            <a:r>
              <a:rPr lang="en-US" sz="4400"/>
              <a:t> </a:t>
            </a:r>
            <a:endParaRPr sz="4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g3695b6060c6_1_9"/>
          <p:cNvSpPr txBox="1">
            <a:spLocks noGrp="1"/>
          </p:cNvSpPr>
          <p:nvPr>
            <p:ph type="title"/>
          </p:nvPr>
        </p:nvSpPr>
        <p:spPr>
          <a:xfrm>
            <a:off x="550050" y="0"/>
            <a:ext cx="32949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4100"/>
              <a:t>Wrap up Poll</a:t>
            </a:r>
            <a:endParaRPr sz="4100"/>
          </a:p>
        </p:txBody>
      </p:sp>
      <p:sp>
        <p:nvSpPr>
          <p:cNvPr id="768" name="Google Shape;768;g3695b6060c6_1_9"/>
          <p:cNvSpPr txBox="1">
            <a:spLocks noGrp="1"/>
          </p:cNvSpPr>
          <p:nvPr>
            <p:ph type="body" idx="1"/>
          </p:nvPr>
        </p:nvSpPr>
        <p:spPr>
          <a:xfrm>
            <a:off x="437925" y="800100"/>
            <a:ext cx="3861600" cy="3507300"/>
          </a:xfrm>
          <a:prstGeom prst="rect">
            <a:avLst/>
          </a:prstGeom>
          <a:noFill/>
          <a:ln>
            <a:noFill/>
          </a:ln>
        </p:spPr>
        <p:txBody>
          <a:bodyPr spcFirstLastPara="1" wrap="square" lIns="71100" tIns="35550" rIns="71100" bIns="35550" anchor="t" anchorCtr="0">
            <a:noAutofit/>
          </a:bodyPr>
          <a:lstStyle/>
          <a:p>
            <a:pPr marL="266700" lvl="0" indent="-190500" algn="l" rtl="0">
              <a:lnSpc>
                <a:spcPct val="90000"/>
              </a:lnSpc>
              <a:spcBef>
                <a:spcPts val="800"/>
              </a:spcBef>
              <a:spcAft>
                <a:spcPts val="0"/>
              </a:spcAft>
              <a:buSzPts val="1600"/>
              <a:buChar char="•"/>
            </a:pPr>
            <a:r>
              <a:rPr lang="en-US" sz="1600"/>
              <a:t>Now that you have learned more about phase 2 services, what is your interest level in providing and being reimbursed for nutrition-related services?</a:t>
            </a:r>
            <a:endParaRPr sz="1600"/>
          </a:p>
          <a:p>
            <a:pPr marL="533400" lvl="1" indent="-165100" algn="l" rtl="0">
              <a:lnSpc>
                <a:spcPct val="90000"/>
              </a:lnSpc>
              <a:spcBef>
                <a:spcPts val="400"/>
              </a:spcBef>
              <a:spcAft>
                <a:spcPts val="0"/>
              </a:spcAft>
              <a:buSzPts val="1600"/>
              <a:buChar char="⮚"/>
            </a:pPr>
            <a:r>
              <a:rPr lang="en-US" sz="1600"/>
              <a:t>We are interested in enrolling with Health First Colorado to receive direct reimbursement for nutrition services.</a:t>
            </a:r>
            <a:endParaRPr sz="1600"/>
          </a:p>
          <a:p>
            <a:pPr marL="533400" lvl="1" indent="-165100" algn="l" rtl="0">
              <a:lnSpc>
                <a:spcPct val="90000"/>
              </a:lnSpc>
              <a:spcBef>
                <a:spcPts val="400"/>
              </a:spcBef>
              <a:spcAft>
                <a:spcPts val="0"/>
              </a:spcAft>
              <a:buSzPts val="1600"/>
              <a:buChar char="⮚"/>
            </a:pPr>
            <a:r>
              <a:rPr lang="en-US" sz="1600"/>
              <a:t>We are currently enrolled with Health First Colorado to provide nutrition related services (ex. home delivered meals)</a:t>
            </a:r>
            <a:endParaRPr sz="1600"/>
          </a:p>
          <a:p>
            <a:pPr marL="533400" lvl="1" indent="-165100" algn="l" rtl="0">
              <a:lnSpc>
                <a:spcPct val="90000"/>
              </a:lnSpc>
              <a:spcBef>
                <a:spcPts val="400"/>
              </a:spcBef>
              <a:spcAft>
                <a:spcPts val="0"/>
              </a:spcAft>
              <a:buSzPts val="1600"/>
              <a:buChar char="⮚"/>
            </a:pPr>
            <a:r>
              <a:rPr lang="en-US" sz="1600"/>
              <a:t>We are not interested in enrollment and would like an organization to bill on our behalf.</a:t>
            </a:r>
            <a:endParaRPr sz="1600"/>
          </a:p>
          <a:p>
            <a:pPr marL="533400" lvl="1" indent="-165100" algn="l" rtl="0">
              <a:lnSpc>
                <a:spcPct val="90000"/>
              </a:lnSpc>
              <a:spcBef>
                <a:spcPts val="400"/>
              </a:spcBef>
              <a:spcAft>
                <a:spcPts val="0"/>
              </a:spcAft>
              <a:buSzPts val="1600"/>
              <a:buChar char="⮚"/>
            </a:pPr>
            <a:r>
              <a:rPr lang="en-US" sz="1600"/>
              <a:t>Still undecided, we would need more information</a:t>
            </a:r>
            <a:endParaRPr sz="1600"/>
          </a:p>
        </p:txBody>
      </p:sp>
      <p:sp>
        <p:nvSpPr>
          <p:cNvPr id="769" name="Google Shape;769;g3695b6060c6_1_9"/>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45</a:t>
            </a:fld>
            <a:endParaRPr lang="en-US"/>
          </a:p>
        </p:txBody>
      </p:sp>
      <p:sp>
        <p:nvSpPr>
          <p:cNvPr id="770" name="Google Shape;770;g3695b6060c6_1_9"/>
          <p:cNvSpPr txBox="1">
            <a:spLocks noGrp="1"/>
          </p:cNvSpPr>
          <p:nvPr>
            <p:ph type="title"/>
          </p:nvPr>
        </p:nvSpPr>
        <p:spPr>
          <a:xfrm>
            <a:off x="4298950" y="81915"/>
            <a:ext cx="4639310" cy="94361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GB" sz="3600"/>
              <a:t>Encuesta de conclusi</a:t>
            </a:r>
            <a:r>
              <a:rPr lang="en-US" altLang="en-US" sz="3600"/>
              <a:t>ó</a:t>
            </a:r>
            <a:r>
              <a:rPr lang="en-US" altLang="en-GB" sz="3600"/>
              <a:t>n</a:t>
            </a:r>
            <a:r>
              <a:rPr lang="en-US" sz="3600"/>
              <a:t> </a:t>
            </a:r>
            <a:endParaRPr sz="3600"/>
          </a:p>
        </p:txBody>
      </p:sp>
      <p:sp>
        <p:nvSpPr>
          <p:cNvPr id="771" name="Google Shape;771;g3695b6060c6_1_9"/>
          <p:cNvSpPr txBox="1">
            <a:spLocks noGrp="1"/>
          </p:cNvSpPr>
          <p:nvPr>
            <p:ph type="body" idx="1"/>
          </p:nvPr>
        </p:nvSpPr>
        <p:spPr>
          <a:xfrm>
            <a:off x="4572000" y="1025525"/>
            <a:ext cx="4228465" cy="3507105"/>
          </a:xfrm>
          <a:prstGeom prst="rect">
            <a:avLst/>
          </a:prstGeom>
          <a:noFill/>
          <a:ln>
            <a:noFill/>
          </a:ln>
        </p:spPr>
        <p:txBody>
          <a:bodyPr spcFirstLastPara="1" wrap="square" lIns="71100" tIns="35550" rIns="71100" bIns="35550" anchor="t" anchorCtr="0">
            <a:noAutofit/>
          </a:bodyPr>
          <a:lstStyle/>
          <a:p>
            <a:pPr marL="266700" lvl="0" indent="-190500" algn="l" rtl="0">
              <a:lnSpc>
                <a:spcPct val="90000"/>
              </a:lnSpc>
              <a:spcBef>
                <a:spcPts val="800"/>
              </a:spcBef>
              <a:spcAft>
                <a:spcPts val="0"/>
              </a:spcAft>
              <a:buSzPts val="1600"/>
              <a:buChar char="•"/>
            </a:pPr>
            <a:r>
              <a:rPr lang="en-US" altLang="en-GB" sz="1500">
                <a:sym typeface="+mn-ea"/>
              </a:rPr>
              <a:t>Ahora que ha aprendido m</a:t>
            </a:r>
            <a:r>
              <a:rPr lang="en-US" altLang="en-US" sz="1500">
                <a:sym typeface="+mn-ea"/>
              </a:rPr>
              <a:t>á</a:t>
            </a:r>
            <a:r>
              <a:rPr lang="en-US" altLang="en-GB" sz="1500">
                <a:sym typeface="+mn-ea"/>
              </a:rPr>
              <a:t>s sobre los servicios de la fase 2, </a:t>
            </a:r>
            <a:r>
              <a:rPr lang="en-US" altLang="en-US" sz="1500">
                <a:sym typeface="+mn-ea"/>
              </a:rPr>
              <a:t>¿</a:t>
            </a:r>
            <a:r>
              <a:rPr lang="en-US" altLang="en-GB" sz="1500">
                <a:sym typeface="+mn-ea"/>
              </a:rPr>
              <a:t>cu</a:t>
            </a:r>
            <a:r>
              <a:rPr lang="en-US" altLang="en-US" sz="1500">
                <a:sym typeface="+mn-ea"/>
              </a:rPr>
              <a:t>á</a:t>
            </a:r>
            <a:r>
              <a:rPr lang="en-US" altLang="en-GB" sz="1500">
                <a:sym typeface="+mn-ea"/>
              </a:rPr>
              <a:t>l es su nivel de inter</a:t>
            </a:r>
            <a:r>
              <a:rPr lang="en-US" altLang="en-US" sz="1500">
                <a:sym typeface="+mn-ea"/>
              </a:rPr>
              <a:t>é</a:t>
            </a:r>
            <a:r>
              <a:rPr lang="en-US" altLang="en-GB" sz="1500">
                <a:sym typeface="+mn-ea"/>
              </a:rPr>
              <a:t>s en proporcionar y recibir un reembolso por los servicios relacionados con la nutrici</a:t>
            </a:r>
            <a:r>
              <a:rPr lang="en-US" altLang="en-US" sz="1500">
                <a:sym typeface="+mn-ea"/>
              </a:rPr>
              <a:t>ó</a:t>
            </a:r>
            <a:r>
              <a:rPr lang="en-US" altLang="en-GB" sz="1500">
                <a:sym typeface="+mn-ea"/>
              </a:rPr>
              <a:t>n</a:t>
            </a:r>
            <a:r>
              <a:rPr lang="" altLang="en-US" sz="1500">
                <a:sym typeface="+mn-ea"/>
              </a:rPr>
              <a:t>?</a:t>
            </a:r>
            <a:endParaRPr sz="1500"/>
          </a:p>
          <a:p>
            <a:pPr marL="533400" lvl="1" indent="-165100" algn="l" rtl="0">
              <a:lnSpc>
                <a:spcPct val="90000"/>
              </a:lnSpc>
              <a:spcBef>
                <a:spcPts val="400"/>
              </a:spcBef>
              <a:spcAft>
                <a:spcPts val="0"/>
              </a:spcAft>
              <a:buSzPts val="1600"/>
              <a:buChar char="⮚"/>
            </a:pPr>
            <a:r>
              <a:rPr lang="en-US" altLang="en-GB" sz="1500">
                <a:sym typeface="+mn-ea"/>
              </a:rPr>
              <a:t>Estamos interesados en inscribirnos en Health First Colorado para recibir un reembolso directo por los servicios de nutrici</a:t>
            </a:r>
            <a:r>
              <a:rPr lang="en-US" altLang="en-US" sz="1500">
                <a:sym typeface="+mn-ea"/>
              </a:rPr>
              <a:t>ó</a:t>
            </a:r>
            <a:r>
              <a:rPr lang="en-US" altLang="en-GB" sz="1500">
                <a:sym typeface="+mn-ea"/>
              </a:rPr>
              <a:t>n</a:t>
            </a:r>
            <a:r>
              <a:rPr lang="en-US" sz="1500">
                <a:sym typeface="+mn-ea"/>
              </a:rPr>
              <a:t>.</a:t>
            </a:r>
            <a:endParaRPr sz="1500"/>
          </a:p>
          <a:p>
            <a:pPr marL="533400" lvl="1" indent="-165100" algn="l" rtl="0">
              <a:lnSpc>
                <a:spcPct val="90000"/>
              </a:lnSpc>
              <a:spcBef>
                <a:spcPts val="400"/>
              </a:spcBef>
              <a:spcAft>
                <a:spcPts val="0"/>
              </a:spcAft>
              <a:buSzPts val="1600"/>
              <a:buChar char="⮚"/>
            </a:pPr>
            <a:r>
              <a:rPr lang="en-US" altLang="en-GB" sz="1500"/>
              <a:t>Actualmente estamos inscritos en Health First Colorado para brindar servicios relacionados con la nutrici</a:t>
            </a:r>
            <a:r>
              <a:rPr lang="en-US" altLang="en-US" sz="1500"/>
              <a:t>ó</a:t>
            </a:r>
            <a:r>
              <a:rPr lang="en-US" altLang="en-GB" sz="1500"/>
              <a:t>n (por ejemplo, comidas a domicilio)</a:t>
            </a:r>
          </a:p>
          <a:p>
            <a:pPr marL="533400" lvl="1" indent="-165100" algn="l" rtl="0">
              <a:lnSpc>
                <a:spcPct val="90000"/>
              </a:lnSpc>
              <a:spcBef>
                <a:spcPts val="400"/>
              </a:spcBef>
              <a:spcAft>
                <a:spcPts val="0"/>
              </a:spcAft>
              <a:buSzPts val="1600"/>
              <a:buChar char="⮚"/>
            </a:pPr>
            <a:r>
              <a:rPr lang="en-US" altLang="en-GB" sz="1500"/>
              <a:t>No estamos interesados en la inscripci</a:t>
            </a:r>
            <a:r>
              <a:rPr lang="en-US" altLang="en-US" sz="1500"/>
              <a:t>ó</a:t>
            </a:r>
            <a:r>
              <a:rPr lang="en-US" altLang="en-GB" sz="1500"/>
              <a:t>n y nos gustar</a:t>
            </a:r>
            <a:r>
              <a:rPr lang="en-US" altLang="en-US" sz="1500"/>
              <a:t>í</a:t>
            </a:r>
            <a:r>
              <a:rPr lang="en-US" altLang="en-GB" sz="1500"/>
              <a:t>a que una organizaci</a:t>
            </a:r>
            <a:r>
              <a:rPr lang="en-US" altLang="en-US" sz="1500"/>
              <a:t>ó</a:t>
            </a:r>
            <a:r>
              <a:rPr lang="en-US" altLang="en-GB" sz="1500"/>
              <a:t>n facture en nuestro nombre.</a:t>
            </a:r>
          </a:p>
          <a:p>
            <a:pPr marL="533400" lvl="1" indent="-165100" algn="l" rtl="0">
              <a:lnSpc>
                <a:spcPct val="90000"/>
              </a:lnSpc>
              <a:spcBef>
                <a:spcPts val="400"/>
              </a:spcBef>
              <a:spcAft>
                <a:spcPts val="0"/>
              </a:spcAft>
              <a:buSzPts val="1600"/>
              <a:buChar char="⮚"/>
            </a:pPr>
            <a:r>
              <a:rPr lang="en-US" altLang="en-GB" sz="1500"/>
              <a:t>A</a:t>
            </a:r>
            <a:r>
              <a:rPr lang="en-US" altLang="en-US" sz="1500"/>
              <a:t>ú</a:t>
            </a:r>
            <a:r>
              <a:rPr lang="en-US" altLang="en-GB" sz="1500"/>
              <a:t>n indecisos, necesitar</a:t>
            </a:r>
            <a:r>
              <a:rPr lang="en-US" altLang="en-US" sz="1500"/>
              <a:t>í</a:t>
            </a:r>
            <a:r>
              <a:rPr lang="en-US" altLang="en-GB" sz="1500"/>
              <a:t>amos m</a:t>
            </a:r>
            <a:r>
              <a:rPr lang="en-US" altLang="en-US" sz="1500"/>
              <a:t>á</a:t>
            </a:r>
            <a:r>
              <a:rPr lang="en-US" altLang="en-GB" sz="1500"/>
              <a:t>s informaci</a:t>
            </a:r>
            <a:r>
              <a:rPr lang="en-US" altLang="en-US" sz="1500"/>
              <a:t>ó</a:t>
            </a:r>
            <a:r>
              <a:rPr lang="en-US" altLang="en-GB" sz="1500"/>
              <a:t>n</a:t>
            </a:r>
          </a:p>
        </p:txBody>
      </p:sp>
      <p:sp>
        <p:nvSpPr>
          <p:cNvPr id="2" name="Text Box 0"/>
          <p:cNvSpPr txBox="1"/>
          <p:nvPr/>
        </p:nvSpPr>
        <p:spPr>
          <a:xfrm>
            <a:off x="9019540" y="408940"/>
            <a:ext cx="3048000" cy="306705"/>
          </a:xfrm>
          <a:prstGeom prst="rect">
            <a:avLst/>
          </a:prstGeom>
          <a:noFill/>
        </p:spPr>
        <p:txBody>
          <a:bodyPr wrap="square" rtlCol="0">
            <a:spAutoFit/>
          </a:bodyPr>
          <a:lstStyle/>
          <a:p>
            <a:endParaRPr lang="en-GB"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10"/>
          <p:cNvSpPr txBox="1">
            <a:spLocks noGrp="1"/>
          </p:cNvSpPr>
          <p:nvPr>
            <p:ph type="title"/>
          </p:nvPr>
        </p:nvSpPr>
        <p:spPr>
          <a:xfrm>
            <a:off x="4113951" y="2187775"/>
            <a:ext cx="4514400" cy="1928400"/>
          </a:xfrm>
          <a:prstGeom prst="rect">
            <a:avLst/>
          </a:prstGeom>
          <a:noFill/>
          <a:ln>
            <a:noFill/>
          </a:ln>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6000"/>
              <a:buFont typeface="Trebuchet MS" panose="020B0603020202020204"/>
              <a:buNone/>
            </a:pPr>
            <a:r>
              <a:rPr lang="en-US" sz="6000"/>
              <a:t>Questions?</a:t>
            </a:r>
            <a:endParaRPr sz="6000"/>
          </a:p>
          <a:p>
            <a:pPr marL="0" lvl="0" indent="0" algn="ctr" rtl="0">
              <a:lnSpc>
                <a:spcPct val="90000"/>
              </a:lnSpc>
              <a:spcBef>
                <a:spcPts val="0"/>
              </a:spcBef>
              <a:spcAft>
                <a:spcPts val="0"/>
              </a:spcAft>
              <a:buClr>
                <a:schemeClr val="dk2"/>
              </a:buClr>
              <a:buSzPts val="3400"/>
              <a:buFont typeface="Trebuchet MS" panose="020B0603020202020204"/>
              <a:buNone/>
            </a:pPr>
            <a:r>
              <a:rPr lang="en-US" sz="6000"/>
              <a:t>¿Preguntas?</a:t>
            </a:r>
            <a:endParaRPr sz="6000"/>
          </a:p>
        </p:txBody>
      </p:sp>
      <p:sp>
        <p:nvSpPr>
          <p:cNvPr id="778" name="Google Shape;778;p10"/>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g36e341cd9b5_0_7"/>
          <p:cNvSpPr txBox="1">
            <a:spLocks noGrp="1"/>
          </p:cNvSpPr>
          <p:nvPr>
            <p:ph type="title"/>
          </p:nvPr>
        </p:nvSpPr>
        <p:spPr>
          <a:xfrm>
            <a:off x="550050" y="0"/>
            <a:ext cx="32997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sz="3600"/>
              <a:t>Save the Date!</a:t>
            </a:r>
            <a:endParaRPr sz="3600"/>
          </a:p>
        </p:txBody>
      </p:sp>
      <p:sp>
        <p:nvSpPr>
          <p:cNvPr id="784" name="Google Shape;784;g36e341cd9b5_0_7"/>
          <p:cNvSpPr txBox="1">
            <a:spLocks noGrp="1"/>
          </p:cNvSpPr>
          <p:nvPr>
            <p:ph type="body" idx="1"/>
          </p:nvPr>
        </p:nvSpPr>
        <p:spPr>
          <a:xfrm>
            <a:off x="437925" y="800100"/>
            <a:ext cx="3861600" cy="3507300"/>
          </a:xfrm>
          <a:prstGeom prst="rect">
            <a:avLst/>
          </a:prstGeom>
          <a:noFill/>
          <a:ln>
            <a:noFill/>
          </a:ln>
        </p:spPr>
        <p:txBody>
          <a:bodyPr spcFirstLastPara="1" wrap="square" lIns="71100" tIns="35550" rIns="71100" bIns="35550" anchor="t" anchorCtr="0">
            <a:noAutofit/>
          </a:bodyPr>
          <a:lstStyle/>
          <a:p>
            <a:pPr marL="0" lvl="0" indent="0" algn="l" rtl="0">
              <a:lnSpc>
                <a:spcPct val="90000"/>
              </a:lnSpc>
              <a:spcBef>
                <a:spcPts val="800"/>
              </a:spcBef>
              <a:spcAft>
                <a:spcPts val="0"/>
              </a:spcAft>
              <a:buNone/>
            </a:pPr>
            <a:endParaRPr sz="1600"/>
          </a:p>
          <a:p>
            <a:pPr marL="0" lvl="0" indent="0" algn="l" rtl="0">
              <a:lnSpc>
                <a:spcPct val="90000"/>
              </a:lnSpc>
              <a:spcBef>
                <a:spcPts val="800"/>
              </a:spcBef>
              <a:spcAft>
                <a:spcPts val="0"/>
              </a:spcAft>
              <a:buNone/>
            </a:pPr>
            <a:endParaRPr sz="1600"/>
          </a:p>
          <a:p>
            <a:pPr marL="0" lvl="0" indent="0" algn="l" rtl="0">
              <a:lnSpc>
                <a:spcPct val="90000"/>
              </a:lnSpc>
              <a:spcBef>
                <a:spcPts val="800"/>
              </a:spcBef>
              <a:spcAft>
                <a:spcPts val="0"/>
              </a:spcAft>
              <a:buNone/>
            </a:pPr>
            <a:endParaRPr sz="1600"/>
          </a:p>
          <a:p>
            <a:pPr marL="0" lvl="0" indent="0" algn="ctr" rtl="0">
              <a:lnSpc>
                <a:spcPct val="90000"/>
              </a:lnSpc>
              <a:spcBef>
                <a:spcPts val="800"/>
              </a:spcBef>
              <a:spcAft>
                <a:spcPts val="0"/>
              </a:spcAft>
              <a:buNone/>
            </a:pPr>
            <a:r>
              <a:rPr lang="en-US" sz="2400"/>
              <a:t>Join us on </a:t>
            </a:r>
            <a:r>
              <a:rPr lang="en-US" sz="2400" b="1"/>
              <a:t>September 10, 2025</a:t>
            </a:r>
            <a:r>
              <a:rPr lang="en-US" sz="2400"/>
              <a:t> for information on </a:t>
            </a:r>
            <a:r>
              <a:rPr lang="en-US" sz="2400" b="1"/>
              <a:t>Medically Tailored Meals </a:t>
            </a:r>
            <a:endParaRPr sz="2400" b="1"/>
          </a:p>
        </p:txBody>
      </p:sp>
      <p:sp>
        <p:nvSpPr>
          <p:cNvPr id="785" name="Google Shape;785;g36e341cd9b5_0_7"/>
          <p:cNvSpPr txBox="1">
            <a:spLocks noGrp="1"/>
          </p:cNvSpPr>
          <p:nvPr>
            <p:ph type="sldNum" idx="12"/>
          </p:nvPr>
        </p:nvSpPr>
        <p:spPr>
          <a:xfrm>
            <a:off x="6880595" y="5311405"/>
            <a:ext cx="2057400" cy="304200"/>
          </a:xfrm>
          <a:prstGeom prst="rect">
            <a:avLst/>
          </a:prstGeom>
          <a:noFill/>
          <a:ln>
            <a:noFill/>
          </a:ln>
        </p:spPr>
        <p:txBody>
          <a:bodyPr spcFirstLastPara="1" wrap="square" lIns="71100" tIns="35550" rIns="71100" bIns="35550" anchor="ctr" anchorCtr="0">
            <a:noAutofit/>
          </a:bodyPr>
          <a:lstStyle/>
          <a:p>
            <a:pPr marL="0" lvl="0" indent="0" algn="r" rtl="0">
              <a:lnSpc>
                <a:spcPct val="100000"/>
              </a:lnSpc>
              <a:spcBef>
                <a:spcPts val="0"/>
              </a:spcBef>
              <a:spcAft>
                <a:spcPts val="0"/>
              </a:spcAft>
              <a:buSzPts val="900"/>
              <a:buNone/>
            </a:pPr>
            <a:fld id="{00000000-1234-1234-1234-123412341234}" type="slidenum">
              <a:rPr lang="en-US"/>
              <a:t>47</a:t>
            </a:fld>
            <a:endParaRPr lang="en-US"/>
          </a:p>
        </p:txBody>
      </p:sp>
      <p:sp>
        <p:nvSpPr>
          <p:cNvPr id="786" name="Google Shape;786;g36e341cd9b5_0_7"/>
          <p:cNvSpPr txBox="1">
            <a:spLocks noGrp="1"/>
          </p:cNvSpPr>
          <p:nvPr>
            <p:ph type="title"/>
          </p:nvPr>
        </p:nvSpPr>
        <p:spPr>
          <a:xfrm>
            <a:off x="4299400" y="82075"/>
            <a:ext cx="4638600" cy="800100"/>
          </a:xfrm>
          <a:prstGeom prst="rect">
            <a:avLst/>
          </a:prstGeom>
          <a:noFill/>
          <a:ln>
            <a:noFill/>
          </a:ln>
        </p:spPr>
        <p:txBody>
          <a:bodyPr spcFirstLastPara="1" wrap="square" lIns="71100" tIns="35550" rIns="71100" bIns="35550" anchor="b" anchorCtr="0">
            <a:noAutofit/>
          </a:bodyPr>
          <a:lstStyle/>
          <a:p>
            <a:pPr marL="0" lvl="0" indent="0" algn="ctr" rtl="0">
              <a:lnSpc>
                <a:spcPct val="90000"/>
              </a:lnSpc>
              <a:spcBef>
                <a:spcPts val="0"/>
              </a:spcBef>
              <a:spcAft>
                <a:spcPts val="0"/>
              </a:spcAft>
              <a:buClr>
                <a:schemeClr val="dk2"/>
              </a:buClr>
              <a:buSzPts val="4700"/>
              <a:buFont typeface="Trebuchet MS" panose="020B0603020202020204"/>
              <a:buNone/>
            </a:pPr>
            <a:r>
              <a:rPr lang="en-US" altLang="en-US" sz="3300"/>
              <a:t>¡</a:t>
            </a:r>
            <a:r>
              <a:rPr lang="en-US" altLang="en-GB" sz="3300"/>
              <a:t>Reserve la fecha!</a:t>
            </a:r>
            <a:r>
              <a:rPr lang="en-US" sz="4400"/>
              <a:t> </a:t>
            </a:r>
            <a:endParaRPr sz="4400"/>
          </a:p>
        </p:txBody>
      </p:sp>
      <p:sp>
        <p:nvSpPr>
          <p:cNvPr id="787" name="Google Shape;787;g36e341cd9b5_0_7"/>
          <p:cNvSpPr txBox="1">
            <a:spLocks noGrp="1"/>
          </p:cNvSpPr>
          <p:nvPr>
            <p:ph type="body" idx="1"/>
          </p:nvPr>
        </p:nvSpPr>
        <p:spPr>
          <a:xfrm>
            <a:off x="4572000" y="1689100"/>
            <a:ext cx="4289425" cy="2843530"/>
          </a:xfrm>
          <a:prstGeom prst="rect">
            <a:avLst/>
          </a:prstGeom>
          <a:noFill/>
          <a:ln>
            <a:noFill/>
          </a:ln>
        </p:spPr>
        <p:txBody>
          <a:bodyPr spcFirstLastPara="1" wrap="square" lIns="71100" tIns="35550" rIns="71100" bIns="35550" anchor="t" anchorCtr="0">
            <a:noAutofit/>
          </a:bodyPr>
          <a:lstStyle/>
          <a:p>
            <a:pPr marL="31750" lvl="0" indent="0" algn="l" rtl="0">
              <a:lnSpc>
                <a:spcPct val="90000"/>
              </a:lnSpc>
              <a:spcBef>
                <a:spcPts val="800"/>
              </a:spcBef>
              <a:spcAft>
                <a:spcPts val="0"/>
              </a:spcAft>
              <a:buSzPts val="2300"/>
              <a:buNone/>
            </a:pPr>
            <a:r>
              <a:rPr lang="" altLang="en-US" sz="2300"/>
              <a:t>Ú</a:t>
            </a:r>
            <a:r>
              <a:rPr lang="en-US" altLang="en-GB" sz="2300"/>
              <a:t>nase a nosotros el </a:t>
            </a:r>
            <a:r>
              <a:rPr lang="en-US" altLang="en-GB" sz="2300" b="1"/>
              <a:t>10 de septiembre de 2025</a:t>
            </a:r>
            <a:r>
              <a:rPr lang="en-US" altLang="en-GB" sz="2300"/>
              <a:t> para obtener informaci</a:t>
            </a:r>
            <a:r>
              <a:rPr lang="en-US" altLang="en-US" sz="2300"/>
              <a:t>ó</a:t>
            </a:r>
            <a:r>
              <a:rPr lang="en-US" altLang="en-GB" sz="2300"/>
              <a:t>n sobre </a:t>
            </a:r>
            <a:r>
              <a:rPr lang="en-US" altLang="en-GB" sz="2300" b="1"/>
              <a:t>comidas m</a:t>
            </a:r>
            <a:r>
              <a:rPr lang="en-US" altLang="en-US" sz="2300" b="1"/>
              <a:t>é</a:t>
            </a:r>
            <a:r>
              <a:rPr lang="en-US" altLang="en-GB" sz="2300" b="1"/>
              <a:t>dicamente adaptadas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g32117f6e667_0_520"/>
          <p:cNvSpPr txBox="1">
            <a:spLocks noGrp="1"/>
          </p:cNvSpPr>
          <p:nvPr>
            <p:ph type="sldNum" idx="12"/>
          </p:nvPr>
        </p:nvSpPr>
        <p:spPr>
          <a:xfrm>
            <a:off x="6880595" y="5311405"/>
            <a:ext cx="2057400" cy="2103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900"/>
              <a:buFont typeface="Arial" panose="020B0604020202020204"/>
              <a:buNone/>
            </a:pPr>
            <a:fld id="{00000000-1234-1234-1234-123412341234}" type="slidenum">
              <a:rPr lang="en-US"/>
              <a:t>48</a:t>
            </a:fld>
            <a:endParaRPr lang="en-US"/>
          </a:p>
        </p:txBody>
      </p:sp>
      <p:sp>
        <p:nvSpPr>
          <p:cNvPr id="793" name="Google Shape;793;g32117f6e667_0_520"/>
          <p:cNvSpPr txBox="1">
            <a:spLocks noGrp="1"/>
          </p:cNvSpPr>
          <p:nvPr>
            <p:ph type="title"/>
          </p:nvPr>
        </p:nvSpPr>
        <p:spPr>
          <a:xfrm>
            <a:off x="566494" y="307292"/>
            <a:ext cx="3968700" cy="570600"/>
          </a:xfrm>
          <a:prstGeom prst="rect">
            <a:avLst/>
          </a:prstGeom>
          <a:noFill/>
          <a:ln>
            <a:noFill/>
          </a:ln>
        </p:spPr>
        <p:txBody>
          <a:bodyPr spcFirstLastPara="1" wrap="square" lIns="35525" tIns="35525" rIns="35525" bIns="35525" anchor="b" anchorCtr="0">
            <a:spAutoFit/>
          </a:bodyPr>
          <a:lstStyle/>
          <a:p>
            <a:pPr marL="0" marR="0" lvl="0" indent="0" algn="ctr" rtl="0">
              <a:lnSpc>
                <a:spcPct val="90000"/>
              </a:lnSpc>
              <a:spcBef>
                <a:spcPts val="0"/>
              </a:spcBef>
              <a:spcAft>
                <a:spcPts val="0"/>
              </a:spcAft>
              <a:buClr>
                <a:schemeClr val="accent1"/>
              </a:buClr>
              <a:buSzPts val="2600"/>
              <a:buFont typeface="Trebuchet MS" panose="020B0603020202020204"/>
              <a:buNone/>
            </a:pPr>
            <a:r>
              <a:rPr lang="en-US" sz="3600"/>
              <a:t>Contact </a:t>
            </a:r>
            <a:endParaRPr sz="3600"/>
          </a:p>
        </p:txBody>
      </p:sp>
      <p:sp>
        <p:nvSpPr>
          <p:cNvPr id="794" name="Google Shape;794;g32117f6e667_0_520"/>
          <p:cNvSpPr txBox="1">
            <a:spLocks noGrp="1"/>
          </p:cNvSpPr>
          <p:nvPr>
            <p:ph type="body" idx="1"/>
          </p:nvPr>
        </p:nvSpPr>
        <p:spPr>
          <a:xfrm>
            <a:off x="4535275" y="1208900"/>
            <a:ext cx="4608900" cy="2031365"/>
          </a:xfrm>
          <a:prstGeom prst="rect">
            <a:avLst/>
          </a:prstGeom>
          <a:noFill/>
          <a:ln>
            <a:noFill/>
          </a:ln>
        </p:spPr>
        <p:txBody>
          <a:bodyPr spcFirstLastPara="1" wrap="square" lIns="35525" tIns="35525" rIns="35525" bIns="35525" anchor="t" anchorCtr="0">
            <a:spAutoFit/>
          </a:bodyPr>
          <a:lstStyle/>
          <a:p>
            <a:pPr marL="0" lvl="0" indent="0" algn="ctr" rtl="0">
              <a:lnSpc>
                <a:spcPct val="100000"/>
              </a:lnSpc>
              <a:spcBef>
                <a:spcPts val="0"/>
              </a:spcBef>
              <a:spcAft>
                <a:spcPts val="0"/>
              </a:spcAft>
              <a:buClr>
                <a:schemeClr val="dk2"/>
              </a:buClr>
              <a:buSzPts val="1700"/>
              <a:buFont typeface="Trebuchet MS" panose="020B0603020202020204"/>
              <a:buNone/>
            </a:pPr>
            <a:r>
              <a:rPr lang="en-US"/>
              <a:t>Sitio web: </a:t>
            </a:r>
            <a:endParaRPr>
              <a:solidFill>
                <a:schemeClr val="accent1"/>
              </a:solidFill>
            </a:endParaRPr>
          </a:p>
          <a:p>
            <a:pPr marL="0" lvl="0" indent="0" algn="ctr" rtl="0">
              <a:lnSpc>
                <a:spcPct val="100000"/>
              </a:lnSpc>
              <a:spcBef>
                <a:spcPts val="0"/>
              </a:spcBef>
              <a:spcAft>
                <a:spcPts val="0"/>
              </a:spcAft>
              <a:buClr>
                <a:schemeClr val="dk2"/>
              </a:buClr>
              <a:buSzPts val="1700"/>
              <a:buFont typeface="Trebuchet MS" panose="020B0603020202020204"/>
              <a:buNone/>
            </a:pPr>
            <a:endParaRPr>
              <a:solidFill>
                <a:schemeClr val="accent1"/>
              </a:solidFill>
            </a:endParaRPr>
          </a:p>
          <a:p>
            <a:pPr marL="0" lvl="0" indent="0" algn="ctr" rtl="0">
              <a:lnSpc>
                <a:spcPct val="100000"/>
              </a:lnSpc>
              <a:spcBef>
                <a:spcPts val="700"/>
              </a:spcBef>
              <a:spcAft>
                <a:spcPts val="0"/>
              </a:spcAft>
              <a:buClr>
                <a:srgbClr val="0000FF"/>
              </a:buClr>
              <a:buSzPts val="1700"/>
              <a:buFont typeface="Trebuchet MS" panose="020B0603020202020204"/>
              <a:buNone/>
            </a:pPr>
            <a:r>
              <a:rPr lang="en-US"/>
              <a:t>Suscríbase a nuestro boletín</a:t>
            </a:r>
          </a:p>
          <a:p>
            <a:pPr marL="0" lvl="0" indent="0" algn="ctr" rtl="0">
              <a:lnSpc>
                <a:spcPct val="100000"/>
              </a:lnSpc>
              <a:spcBef>
                <a:spcPts val="700"/>
              </a:spcBef>
              <a:spcAft>
                <a:spcPts val="0"/>
              </a:spcAft>
              <a:buClr>
                <a:srgbClr val="000000"/>
              </a:buClr>
              <a:buSzPts val="1700"/>
              <a:buFont typeface="Trebuchet MS" panose="020B0603020202020204"/>
              <a:buNone/>
            </a:pPr>
            <a:endParaRPr>
              <a:solidFill>
                <a:schemeClr val="accent1"/>
              </a:solidFill>
            </a:endParaRPr>
          </a:p>
          <a:p>
            <a:pPr marL="0" lvl="0" indent="0" algn="ctr" rtl="0">
              <a:lnSpc>
                <a:spcPct val="100000"/>
              </a:lnSpc>
              <a:spcBef>
                <a:spcPts val="700"/>
              </a:spcBef>
              <a:spcAft>
                <a:spcPts val="0"/>
              </a:spcAft>
              <a:buClr>
                <a:srgbClr val="0000FF"/>
              </a:buClr>
              <a:buSzPts val="1600"/>
              <a:buFont typeface="Trebuchet MS" panose="020B0603020202020204"/>
              <a:buNone/>
            </a:pPr>
            <a:r>
              <a:rPr lang="en-US"/>
              <a:t>Preguntas: </a:t>
            </a:r>
            <a:r>
              <a:rPr lang="en-US" u="sng">
                <a:solidFill>
                  <a:schemeClr val="hlink"/>
                </a:solidFill>
                <a:sym typeface="+mn-ea"/>
                <a:hlinkClick r:id="rId3"/>
              </a:rPr>
              <a:t>hcpf_hrsn@state.co.us</a:t>
            </a:r>
            <a:endParaRPr lang="en-US"/>
          </a:p>
        </p:txBody>
      </p:sp>
      <p:sp>
        <p:nvSpPr>
          <p:cNvPr id="795" name="Google Shape;795;g32117f6e667_0_520"/>
          <p:cNvSpPr txBox="1">
            <a:spLocks noGrp="1"/>
          </p:cNvSpPr>
          <p:nvPr>
            <p:ph type="body" idx="1"/>
          </p:nvPr>
        </p:nvSpPr>
        <p:spPr>
          <a:xfrm>
            <a:off x="0" y="1208900"/>
            <a:ext cx="4586400" cy="2124000"/>
          </a:xfrm>
          <a:prstGeom prst="rect">
            <a:avLst/>
          </a:prstGeom>
          <a:noFill/>
          <a:ln>
            <a:noFill/>
          </a:ln>
        </p:spPr>
        <p:txBody>
          <a:bodyPr spcFirstLastPara="1" wrap="square" lIns="35525" tIns="35525" rIns="35525" bIns="35525" anchor="t" anchorCtr="0">
            <a:spAutoFit/>
          </a:bodyPr>
          <a:lstStyle/>
          <a:p>
            <a:pPr marL="0" lvl="0" indent="0" algn="ctr" rtl="0">
              <a:lnSpc>
                <a:spcPct val="100000"/>
              </a:lnSpc>
              <a:spcBef>
                <a:spcPts val="0"/>
              </a:spcBef>
              <a:spcAft>
                <a:spcPts val="0"/>
              </a:spcAft>
              <a:buClr>
                <a:schemeClr val="dk2"/>
              </a:buClr>
              <a:buSzPts val="1700"/>
              <a:buFont typeface="Trebuchet MS" panose="020B0603020202020204"/>
              <a:buNone/>
            </a:pPr>
            <a:r>
              <a:rPr lang="en-US"/>
              <a:t>Website: </a:t>
            </a:r>
            <a:endParaRPr>
              <a:solidFill>
                <a:schemeClr val="dk2"/>
              </a:solidFill>
            </a:endParaRPr>
          </a:p>
          <a:p>
            <a:pPr marL="0" lvl="0" indent="0" algn="ctr" rtl="0">
              <a:lnSpc>
                <a:spcPct val="100000"/>
              </a:lnSpc>
              <a:spcBef>
                <a:spcPts val="700"/>
              </a:spcBef>
              <a:spcAft>
                <a:spcPts val="0"/>
              </a:spcAft>
              <a:buClr>
                <a:schemeClr val="hlink"/>
              </a:buClr>
              <a:buSzPts val="1600"/>
              <a:buFont typeface="Trebuchet MS" panose="020B0603020202020204"/>
              <a:buNone/>
            </a:pPr>
            <a:endParaRPr>
              <a:solidFill>
                <a:schemeClr val="dk2"/>
              </a:solidFill>
            </a:endParaRPr>
          </a:p>
          <a:p>
            <a:pPr marL="0" lvl="0" indent="0" algn="ctr" rtl="0">
              <a:lnSpc>
                <a:spcPct val="100000"/>
              </a:lnSpc>
              <a:spcBef>
                <a:spcPts val="700"/>
              </a:spcBef>
              <a:spcAft>
                <a:spcPts val="0"/>
              </a:spcAft>
              <a:buClr>
                <a:schemeClr val="hlink"/>
              </a:buClr>
              <a:buSzPts val="1600"/>
              <a:buFont typeface="Trebuchet MS" panose="020B0603020202020204"/>
              <a:buNone/>
            </a:pPr>
            <a:r>
              <a:rPr lang="en-US" u="sng">
                <a:solidFill>
                  <a:schemeClr val="hlink"/>
                </a:solidFill>
                <a:hlinkClick r:id="rId4"/>
              </a:rPr>
              <a:t>Sign up</a:t>
            </a:r>
            <a:r>
              <a:rPr lang="en-US"/>
              <a:t> for our updates</a:t>
            </a:r>
          </a:p>
          <a:p>
            <a:pPr marL="0" lvl="0" indent="0" algn="ctr" rtl="0">
              <a:lnSpc>
                <a:spcPct val="100000"/>
              </a:lnSpc>
              <a:spcBef>
                <a:spcPts val="700"/>
              </a:spcBef>
              <a:spcAft>
                <a:spcPts val="0"/>
              </a:spcAft>
              <a:buClr>
                <a:schemeClr val="hlink"/>
              </a:buClr>
              <a:buSzPts val="1600"/>
              <a:buFont typeface="Trebuchet MS" panose="020B0603020202020204"/>
              <a:buNone/>
            </a:pPr>
            <a:endParaRPr>
              <a:solidFill>
                <a:schemeClr val="hlink"/>
              </a:solidFill>
            </a:endParaRPr>
          </a:p>
          <a:p>
            <a:pPr marL="0" lvl="0" indent="0" algn="ctr" rtl="0">
              <a:lnSpc>
                <a:spcPct val="100000"/>
              </a:lnSpc>
              <a:spcBef>
                <a:spcPts val="700"/>
              </a:spcBef>
              <a:spcAft>
                <a:spcPts val="0"/>
              </a:spcAft>
              <a:buClr>
                <a:schemeClr val="hlink"/>
              </a:buClr>
              <a:buSzPts val="1600"/>
              <a:buFont typeface="Trebuchet MS" panose="020B0603020202020204"/>
              <a:buNone/>
            </a:pPr>
            <a:r>
              <a:rPr lang="en-US"/>
              <a:t>Questions: </a:t>
            </a:r>
            <a:r>
              <a:rPr lang="en-US" u="sng">
                <a:solidFill>
                  <a:schemeClr val="hlink"/>
                </a:solidFill>
                <a:hlinkClick r:id="rId3"/>
              </a:rPr>
              <a:t>hcpf_hrsn@state.co.us</a:t>
            </a:r>
            <a:r>
              <a:rPr lang="en-US"/>
              <a:t> </a:t>
            </a:r>
            <a:endParaRPr>
              <a:solidFill>
                <a:schemeClr val="accent1"/>
              </a:solidFill>
            </a:endParaRPr>
          </a:p>
        </p:txBody>
      </p:sp>
      <p:sp>
        <p:nvSpPr>
          <p:cNvPr id="796" name="Google Shape;796;g32117f6e667_0_520"/>
          <p:cNvSpPr txBox="1"/>
          <p:nvPr/>
        </p:nvSpPr>
        <p:spPr>
          <a:xfrm>
            <a:off x="5662350" y="307292"/>
            <a:ext cx="2250000" cy="642300"/>
          </a:xfrm>
          <a:prstGeom prst="rect">
            <a:avLst/>
          </a:prstGeom>
          <a:noFill/>
          <a:ln>
            <a:noFill/>
          </a:ln>
        </p:spPr>
        <p:txBody>
          <a:bodyPr spcFirstLastPara="1" wrap="square" lIns="71100" tIns="71100" rIns="71100" bIns="71100" anchor="t" anchorCtr="0">
            <a:spAutoFit/>
          </a:bodyPr>
          <a:lstStyle/>
          <a:p>
            <a:pPr marL="0" marR="0" lvl="0" indent="0" algn="ctr" rtl="0">
              <a:lnSpc>
                <a:spcPct val="90000"/>
              </a:lnSpc>
              <a:spcBef>
                <a:spcPts val="0"/>
              </a:spcBef>
              <a:spcAft>
                <a:spcPts val="0"/>
              </a:spcAft>
              <a:buClr>
                <a:srgbClr val="000000"/>
              </a:buClr>
              <a:buSzPts val="2700"/>
              <a:buFont typeface="Arial" panose="020B0604020202020204"/>
              <a:buNone/>
            </a:pPr>
            <a:r>
              <a:rPr lang="en-US" sz="3600" b="1" i="0" u="none" strike="noStrike" cap="none">
                <a:solidFill>
                  <a:schemeClr val="dk2"/>
                </a:solidFill>
                <a:latin typeface="Trebuchet MS" panose="020B0603020202020204"/>
                <a:ea typeface="Trebuchet MS" panose="020B0603020202020204"/>
                <a:cs typeface="Trebuchet MS" panose="020B0603020202020204"/>
                <a:sym typeface="Trebuchet MS" panose="020B0603020202020204"/>
              </a:rPr>
              <a:t>Contacto</a:t>
            </a:r>
            <a:endParaRPr sz="3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2"/>
          <p:cNvSpPr txBox="1">
            <a:spLocks noGrp="1"/>
          </p:cNvSpPr>
          <p:nvPr>
            <p:ph type="title"/>
          </p:nvPr>
        </p:nvSpPr>
        <p:spPr>
          <a:xfrm>
            <a:off x="446484" y="1766822"/>
            <a:ext cx="8250900" cy="13554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5000"/>
              <a:buFont typeface="Trebuchet MS" panose="020B0603020202020204"/>
              <a:buNone/>
            </a:pPr>
            <a:r>
              <a:rPr lang="en-US"/>
              <a:t>Thank you!</a:t>
            </a:r>
          </a:p>
          <a:p>
            <a:pPr marL="0" lvl="0" indent="0" algn="ctr" rtl="0">
              <a:lnSpc>
                <a:spcPct val="90000"/>
              </a:lnSpc>
              <a:spcBef>
                <a:spcPts val="0"/>
              </a:spcBef>
              <a:spcAft>
                <a:spcPts val="0"/>
              </a:spcAft>
              <a:buClr>
                <a:schemeClr val="lt1"/>
              </a:buClr>
              <a:buSzPts val="5000"/>
              <a:buFont typeface="Trebuchet MS" panose="020B0603020202020204"/>
              <a:buNone/>
            </a:pPr>
            <a:r>
              <a:rPr lang="en-US"/>
              <a:t>¡Gracias!</a:t>
            </a:r>
          </a:p>
        </p:txBody>
      </p:sp>
      <p:sp>
        <p:nvSpPr>
          <p:cNvPr id="803" name="Google Shape;803;p12"/>
          <p:cNvSpPr txBox="1">
            <a:spLocks noGrp="1"/>
          </p:cNvSpPr>
          <p:nvPr>
            <p:ph type="sldNum" idx="12"/>
          </p:nvPr>
        </p:nvSpPr>
        <p:spPr>
          <a:xfrm>
            <a:off x="6880595" y="5308963"/>
            <a:ext cx="2057400" cy="304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73e6cec9ab_0_278"/>
          <p:cNvSpPr txBox="1">
            <a:spLocks noGrp="1"/>
          </p:cNvSpPr>
          <p:nvPr>
            <p:ph type="sldNum" idx="12"/>
          </p:nvPr>
        </p:nvSpPr>
        <p:spPr>
          <a:xfrm>
            <a:off x="8775967" y="5405550"/>
            <a:ext cx="117600" cy="249600"/>
          </a:xfrm>
          <a:prstGeom prst="rect">
            <a:avLst/>
          </a:prstGeom>
          <a:noFill/>
          <a:ln>
            <a:noFill/>
          </a:ln>
        </p:spPr>
        <p:txBody>
          <a:bodyPr spcFirstLastPara="1" wrap="square" lIns="32125" tIns="32125" rIns="32125" bIns="32125" anchor="ctr" anchorCtr="0">
            <a:sp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5</a:t>
            </a:fld>
            <a:endParaRPr lang="en-US"/>
          </a:p>
        </p:txBody>
      </p:sp>
      <p:sp>
        <p:nvSpPr>
          <p:cNvPr id="413" name="Google Shape;413;g373e6cec9ab_0_278"/>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2700"/>
              <a:t>Logística de la reunión</a:t>
            </a:r>
            <a:endParaRPr sz="2700"/>
          </a:p>
        </p:txBody>
      </p:sp>
      <p:sp>
        <p:nvSpPr>
          <p:cNvPr id="414" name="Google Shape;414;g373e6cec9ab_0_278"/>
          <p:cNvSpPr txBox="1"/>
          <p:nvPr/>
        </p:nvSpPr>
        <p:spPr>
          <a:xfrm>
            <a:off x="262475" y="952500"/>
            <a:ext cx="4243800" cy="23652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Attendees will be muted during the presentation. </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00000"/>
              </a:lnSpc>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The chat will not be monitored for questions. Staff will use chat space to share links.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Use Q and A feature to ask questions.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15" name="Google Shape;415;g373e6cec9ab_0_278"/>
          <p:cNvSpPr txBox="1"/>
          <p:nvPr/>
        </p:nvSpPr>
        <p:spPr>
          <a:xfrm>
            <a:off x="4395400" y="960025"/>
            <a:ext cx="4631400" cy="2691900"/>
          </a:xfrm>
          <a:prstGeom prst="rect">
            <a:avLst/>
          </a:prstGeom>
          <a:noFill/>
          <a:ln>
            <a:noFill/>
          </a:ln>
        </p:spPr>
        <p:txBody>
          <a:bodyPr spcFirstLastPara="1" wrap="square" lIns="91400" tIns="91400" rIns="91400" bIns="91400" anchor="t" anchorCtr="0">
            <a:spAutoFit/>
          </a:bodyPr>
          <a:lstStyle/>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Los participantes estarán en silencio durante la presentación.</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342900" algn="l" rtl="0">
              <a:lnSpc>
                <a:spcPct val="115000"/>
              </a:lnSpc>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El chat no será monitoreado para preguntas. El personal usará el espacio del chat para compartir enlaces.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Utilice la función de preguntas y respuestas para hacer preguntas.</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16" name="Google Shape;416;g373e6cec9ab_0_278"/>
          <p:cNvSpPr txBox="1"/>
          <p:nvPr/>
        </p:nvSpPr>
        <p:spPr>
          <a:xfrm>
            <a:off x="3430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a:solidFill>
                  <a:schemeClr val="dk2"/>
                </a:solidFill>
                <a:latin typeface="Trebuchet MS" panose="020B0603020202020204"/>
                <a:ea typeface="Trebuchet MS" panose="020B0603020202020204"/>
                <a:cs typeface="Trebuchet MS" panose="020B0603020202020204"/>
                <a:sym typeface="Trebuchet MS" panose="020B0603020202020204"/>
              </a:rPr>
              <a:t>Meeting Logistics</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73e6cec9ab_0_184"/>
          <p:cNvSpPr txBox="1"/>
          <p:nvPr/>
        </p:nvSpPr>
        <p:spPr>
          <a:xfrm>
            <a:off x="4356650" y="893764"/>
            <a:ext cx="4787400" cy="4274400"/>
          </a:xfrm>
          <a:prstGeom prst="rect">
            <a:avLst/>
          </a:prstGeom>
          <a:noFill/>
          <a:ln>
            <a:noFill/>
          </a:ln>
        </p:spPr>
        <p:txBody>
          <a:bodyPr spcFirstLastPara="1" wrap="square" lIns="91400" tIns="91400" rIns="91400" bIns="91400" anchor="t" anchorCtr="0">
            <a:spAutoFit/>
          </a:bodyPr>
          <a:lstStyle/>
          <a:p>
            <a:pPr marL="457200" lvl="0" indent="-342900" algn="l" rtl="0">
              <a:lnSpc>
                <a:spcPct val="115000"/>
              </a:lnSpc>
              <a:spcBef>
                <a:spcPts val="0"/>
              </a:spcBef>
              <a:spcAft>
                <a:spcPts val="0"/>
              </a:spcAft>
              <a:buClr>
                <a:schemeClr val="dk1"/>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Los asistentes también pueden levantar la mano para hacer preguntas. Una vez que se le haya llamado, se le pedirá que cancele el silencio para hacer su pregunta.</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lnSpc>
                <a:spcPct val="115000"/>
              </a:lnSpc>
              <a:spcBef>
                <a:spcPts val="120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1200"/>
              </a:spcBef>
              <a:spcAft>
                <a:spcPts val="0"/>
              </a:spcAft>
              <a:buClr>
                <a:schemeClr val="dk1"/>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Debido al número de asistentes, cada orador tendrá hasta 3 minutos para hacer su pregunta en voz alta. Los asistentes pueden solicitar tiempo adicional para adaptarse a una discapacidad.</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22" name="Google Shape;422;g373e6cec9ab_0_184"/>
          <p:cNvSpPr txBox="1">
            <a:spLocks noGrp="1"/>
          </p:cNvSpPr>
          <p:nvPr>
            <p:ph type="sldNum" idx="12"/>
          </p:nvPr>
        </p:nvSpPr>
        <p:spPr>
          <a:xfrm>
            <a:off x="8775967" y="5405550"/>
            <a:ext cx="117600" cy="249600"/>
          </a:xfrm>
          <a:prstGeom prst="rect">
            <a:avLst/>
          </a:prstGeom>
          <a:noFill/>
          <a:ln>
            <a:noFill/>
          </a:ln>
        </p:spPr>
        <p:txBody>
          <a:bodyPr spcFirstLastPara="1" wrap="square" lIns="32125" tIns="32125" rIns="32125" bIns="32125" anchor="ctr" anchorCtr="0">
            <a:sp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6</a:t>
            </a:fld>
            <a:endParaRPr lang="en-US"/>
          </a:p>
        </p:txBody>
      </p:sp>
      <p:sp>
        <p:nvSpPr>
          <p:cNvPr id="423" name="Google Shape;423;g373e6cec9ab_0_184"/>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2700"/>
              <a:t>Logística de la reunión</a:t>
            </a:r>
            <a:endParaRPr sz="2700"/>
          </a:p>
        </p:txBody>
      </p:sp>
      <p:sp>
        <p:nvSpPr>
          <p:cNvPr id="424" name="Google Shape;424;g373e6cec9ab_0_184"/>
          <p:cNvSpPr txBox="1"/>
          <p:nvPr/>
        </p:nvSpPr>
        <p:spPr>
          <a:xfrm>
            <a:off x="262475" y="894075"/>
            <a:ext cx="4243800" cy="3447900"/>
          </a:xfrm>
          <a:prstGeom prst="rect">
            <a:avLst/>
          </a:prstGeom>
          <a:noFill/>
          <a:ln>
            <a:noFill/>
          </a:ln>
        </p:spPr>
        <p:txBody>
          <a:bodyPr spcFirstLastPara="1" wrap="square" lIns="91400" tIns="91400" rIns="91400" bIns="91400" anchor="t" anchorCtr="0">
            <a:spAutoFit/>
          </a:bodyPr>
          <a:lstStyle/>
          <a:p>
            <a:pPr marL="457200" lvl="0" indent="-336550" algn="l" rtl="0">
              <a:spcBef>
                <a:spcPts val="1000"/>
              </a:spcBef>
              <a:spcAft>
                <a:spcPts val="0"/>
              </a:spcAft>
              <a:buClr>
                <a:schemeClr val="dk2"/>
              </a:buClr>
              <a:buSzPts val="1700"/>
              <a:buFont typeface="Trebuchet MS" panose="020B0603020202020204"/>
              <a:buChar char="●"/>
            </a:pP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Attendees can also raise their hand to ask questions. Once called upon, you will be asked to un-mute to ask your question.</a:t>
            </a:r>
            <a:endParaRPr sz="17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000"/>
              </a:spcBef>
              <a:spcAft>
                <a:spcPts val="0"/>
              </a:spcAft>
              <a:buNone/>
            </a:pPr>
            <a:endParaRPr sz="17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0" lvl="0" indent="0" algn="l" rtl="0">
              <a:spcBef>
                <a:spcPts val="1000"/>
              </a:spcBef>
              <a:spcAft>
                <a:spcPts val="0"/>
              </a:spcAft>
              <a:buNone/>
            </a:pPr>
            <a:endParaRPr sz="17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36550" algn="l" rtl="0">
              <a:spcBef>
                <a:spcPts val="1000"/>
              </a:spcBef>
              <a:spcAft>
                <a:spcPts val="0"/>
              </a:spcAft>
              <a:buClr>
                <a:schemeClr val="dk2"/>
              </a:buClr>
              <a:buSzPts val="1700"/>
              <a:buFont typeface="Trebuchet MS" panose="020B0603020202020204"/>
              <a:buChar char="●"/>
            </a:pPr>
            <a:r>
              <a:rPr lang="en-US" sz="1700">
                <a:solidFill>
                  <a:schemeClr val="dk2"/>
                </a:solidFill>
                <a:latin typeface="Trebuchet MS" panose="020B0603020202020204"/>
                <a:ea typeface="Trebuchet MS" panose="020B0603020202020204"/>
                <a:cs typeface="Trebuchet MS" panose="020B0603020202020204"/>
                <a:sym typeface="Trebuchet MS" panose="020B0603020202020204"/>
              </a:rPr>
              <a:t>Due to the number of attendees, each speaker will have up to 3 minutes to ask their question aloud. Attendees can request additional time to accommodate a disability.</a:t>
            </a:r>
            <a:endParaRPr sz="17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25" name="Google Shape;425;g373e6cec9ab_0_184"/>
          <p:cNvSpPr txBox="1"/>
          <p:nvPr/>
        </p:nvSpPr>
        <p:spPr>
          <a:xfrm>
            <a:off x="3430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a:solidFill>
                  <a:schemeClr val="dk2"/>
                </a:solidFill>
                <a:latin typeface="Trebuchet MS" panose="020B0603020202020204"/>
                <a:ea typeface="Trebuchet MS" panose="020B0603020202020204"/>
                <a:cs typeface="Trebuchet MS" panose="020B0603020202020204"/>
                <a:sym typeface="Trebuchet MS" panose="020B0603020202020204"/>
              </a:rPr>
              <a:t>Meeting Logistics</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pic>
        <p:nvPicPr>
          <p:cNvPr id="426" name="Google Shape;426;g373e6cec9ab_0_184"/>
          <p:cNvPicPr preferRelativeResize="0"/>
          <p:nvPr/>
        </p:nvPicPr>
        <p:blipFill>
          <a:blip r:embed="rId3"/>
          <a:stretch>
            <a:fillRect/>
          </a:stretch>
        </p:blipFill>
        <p:spPr>
          <a:xfrm>
            <a:off x="1758875" y="2057325"/>
            <a:ext cx="1251000" cy="792300"/>
          </a:xfrm>
          <a:prstGeom prst="rect">
            <a:avLst/>
          </a:prstGeom>
          <a:noFill/>
          <a:ln>
            <a:noFill/>
          </a:ln>
        </p:spPr>
      </p:pic>
      <p:pic>
        <p:nvPicPr>
          <p:cNvPr id="427" name="Google Shape;427;g373e6cec9ab_0_184"/>
          <p:cNvPicPr preferRelativeResize="0"/>
          <p:nvPr/>
        </p:nvPicPr>
        <p:blipFill>
          <a:blip r:embed="rId3"/>
          <a:stretch>
            <a:fillRect/>
          </a:stretch>
        </p:blipFill>
        <p:spPr>
          <a:xfrm>
            <a:off x="6124850" y="2284275"/>
            <a:ext cx="1251000" cy="79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73e6cec9ab_0_370"/>
          <p:cNvSpPr txBox="1">
            <a:spLocks noGrp="1"/>
          </p:cNvSpPr>
          <p:nvPr>
            <p:ph type="sldNum" idx="12"/>
          </p:nvPr>
        </p:nvSpPr>
        <p:spPr>
          <a:xfrm>
            <a:off x="6880595" y="5311405"/>
            <a:ext cx="2057400" cy="304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7</a:t>
            </a:fld>
            <a:endParaRPr lang="en-US"/>
          </a:p>
        </p:txBody>
      </p:sp>
      <p:sp>
        <p:nvSpPr>
          <p:cNvPr id="434" name="Google Shape;434;g373e6cec9ab_0_370"/>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2700"/>
              <a:t>Protocolo de reuniones</a:t>
            </a:r>
            <a:endParaRPr sz="2700"/>
          </a:p>
        </p:txBody>
      </p:sp>
      <p:sp>
        <p:nvSpPr>
          <p:cNvPr id="435" name="Google Shape;435;g373e6cec9ab_0_370"/>
          <p:cNvSpPr txBox="1"/>
          <p:nvPr/>
        </p:nvSpPr>
        <p:spPr>
          <a:xfrm>
            <a:off x="343025" y="238054"/>
            <a:ext cx="4082700" cy="600300"/>
          </a:xfrm>
          <a:prstGeom prst="rect">
            <a:avLst/>
          </a:prstGeom>
          <a:noFill/>
          <a:ln>
            <a:noFill/>
          </a:ln>
        </p:spPr>
        <p:txBody>
          <a:bodyPr spcFirstLastPara="1" wrap="square" lIns="91400" tIns="91400" rIns="91400" bIns="91400" anchor="t" anchorCtr="0">
            <a:spAutoFit/>
          </a:bodyPr>
          <a:lstStyle/>
          <a:p>
            <a:pPr marL="0" marR="0" lvl="0" indent="0" algn="ctr" rtl="0">
              <a:lnSpc>
                <a:spcPct val="100000"/>
              </a:lnSpc>
              <a:spcBef>
                <a:spcPts val="0"/>
              </a:spcBef>
              <a:spcAft>
                <a:spcPts val="0"/>
              </a:spcAft>
              <a:buClr>
                <a:schemeClr val="accent1"/>
              </a:buClr>
              <a:buSzPts val="3500"/>
              <a:buFont typeface="Trebuchet MS" panose="020B0603020202020204"/>
              <a:buNone/>
            </a:pPr>
            <a:r>
              <a:rPr lang="en-US" sz="2700" b="1">
                <a:solidFill>
                  <a:schemeClr val="dk2"/>
                </a:solidFill>
                <a:latin typeface="Trebuchet MS" panose="020B0603020202020204"/>
                <a:ea typeface="Trebuchet MS" panose="020B0603020202020204"/>
                <a:cs typeface="Trebuchet MS" panose="020B0603020202020204"/>
                <a:sym typeface="Trebuchet MS" panose="020B0603020202020204"/>
              </a:rPr>
              <a:t>Meeting Etiquette</a:t>
            </a:r>
            <a:endParaRPr sz="2700" b="0" i="0" u="none" strike="noStrike" cap="none">
              <a:solidFill>
                <a:schemeClr val="dk2"/>
              </a:solidFill>
              <a:latin typeface="Arial" panose="020B0604020202020204"/>
              <a:ea typeface="Arial" panose="020B0604020202020204"/>
              <a:cs typeface="Arial" panose="020B0604020202020204"/>
              <a:sym typeface="Arial" panose="020B0604020202020204"/>
            </a:endParaRPr>
          </a:p>
        </p:txBody>
      </p:sp>
      <p:sp>
        <p:nvSpPr>
          <p:cNvPr id="436" name="Google Shape;436;g373e6cec9ab_0_370"/>
          <p:cNvSpPr txBox="1"/>
          <p:nvPr/>
        </p:nvSpPr>
        <p:spPr>
          <a:xfrm>
            <a:off x="262475" y="952500"/>
            <a:ext cx="4243800" cy="2082900"/>
          </a:xfrm>
          <a:prstGeom prst="rect">
            <a:avLst/>
          </a:prstGeom>
          <a:noFill/>
          <a:ln>
            <a:noFill/>
          </a:ln>
        </p:spPr>
        <p:txBody>
          <a:bodyPr spcFirstLastPara="1" wrap="square" lIns="91400" tIns="91400" rIns="91400" bIns="91400" anchor="t" anchorCtr="0">
            <a:spAutoFit/>
          </a:bodyPr>
          <a:lstStyle/>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Honor the agenda</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Stay solution and scope focused</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Identify yourself before speaking</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latin typeface="Trebuchet MS" panose="020B0603020202020204"/>
                <a:ea typeface="Trebuchet MS" panose="020B0603020202020204"/>
                <a:cs typeface="Trebuchet MS" panose="020B0603020202020204"/>
                <a:sym typeface="Trebuchet MS" panose="020B0603020202020204"/>
              </a:rPr>
              <a:t>Honor and respect everyone</a:t>
            </a: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a:p>
            <a:pPr marL="457200" marR="0" lvl="0" indent="0" algn="l" rtl="0">
              <a:lnSpc>
                <a:spcPct val="100000"/>
              </a:lnSpc>
              <a:spcBef>
                <a:spcPts val="1000"/>
              </a:spcBef>
              <a:spcAft>
                <a:spcPts val="0"/>
              </a:spcAft>
              <a:buNone/>
            </a:pPr>
            <a:endParaRPr sz="1800">
              <a:solidFill>
                <a:schemeClr val="dk2"/>
              </a:solidFill>
              <a:latin typeface="Trebuchet MS" panose="020B0603020202020204"/>
              <a:ea typeface="Trebuchet MS" panose="020B0603020202020204"/>
              <a:cs typeface="Trebuchet MS" panose="020B0603020202020204"/>
              <a:sym typeface="Trebuchet MS" panose="020B0603020202020204"/>
            </a:endParaRPr>
          </a:p>
        </p:txBody>
      </p:sp>
      <p:sp>
        <p:nvSpPr>
          <p:cNvPr id="437" name="Google Shape;437;g373e6cec9ab_0_370"/>
          <p:cNvSpPr txBox="1"/>
          <p:nvPr/>
        </p:nvSpPr>
        <p:spPr>
          <a:xfrm>
            <a:off x="4395400" y="960025"/>
            <a:ext cx="4631400" cy="1736100"/>
          </a:xfrm>
          <a:prstGeom prst="rect">
            <a:avLst/>
          </a:prstGeom>
          <a:noFill/>
          <a:ln>
            <a:noFill/>
          </a:ln>
        </p:spPr>
        <p:txBody>
          <a:bodyPr spcFirstLastPara="1" wrap="square" lIns="91400" tIns="91400" rIns="91400" bIns="91400" anchor="t" anchorCtr="0">
            <a:spAutoFit/>
          </a:bodyPr>
          <a:lstStyle/>
          <a:p>
            <a:pPr marL="457200" lvl="0" indent="-330200" algn="l" rtl="0">
              <a:lnSpc>
                <a:spcPct val="115000"/>
              </a:lnSpc>
              <a:spcBef>
                <a:spcPts val="0"/>
              </a:spcBef>
              <a:spcAft>
                <a:spcPts val="0"/>
              </a:spcAft>
              <a:buClr>
                <a:schemeClr val="dk2"/>
              </a:buClr>
              <a:buSzPts val="16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Respeta la agenda</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30200" algn="l" rtl="0">
              <a:lnSpc>
                <a:spcPct val="115000"/>
              </a:lnSpc>
              <a:spcBef>
                <a:spcPts val="0"/>
              </a:spcBef>
              <a:spcAft>
                <a:spcPts val="0"/>
              </a:spcAft>
              <a:buClr>
                <a:schemeClr val="dk2"/>
              </a:buClr>
              <a:buSzPts val="16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Mantente enfocado en las soluciones y el alcance</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30200" algn="l" rtl="0">
              <a:lnSpc>
                <a:spcPct val="115000"/>
              </a:lnSpc>
              <a:spcBef>
                <a:spcPts val="0"/>
              </a:spcBef>
              <a:spcAft>
                <a:spcPts val="0"/>
              </a:spcAft>
              <a:buClr>
                <a:schemeClr val="dk2"/>
              </a:buClr>
              <a:buSzPts val="16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Identifícate antes de hablar</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30200" algn="l" rtl="0">
              <a:lnSpc>
                <a:spcPct val="115000"/>
              </a:lnSpc>
              <a:spcBef>
                <a:spcPts val="0"/>
              </a:spcBef>
              <a:spcAft>
                <a:spcPts val="0"/>
              </a:spcAft>
              <a:buClr>
                <a:schemeClr val="dk2"/>
              </a:buClr>
              <a:buSzPts val="16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Honra y respeta a todos</a:t>
            </a:r>
            <a:endParaRPr sz="16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g373e6cec9ab_0_463"/>
          <p:cNvSpPr txBox="1">
            <a:spLocks noGrp="1"/>
          </p:cNvSpPr>
          <p:nvPr>
            <p:ph type="sldNum" idx="12"/>
          </p:nvPr>
        </p:nvSpPr>
        <p:spPr>
          <a:xfrm>
            <a:off x="6880595" y="5311405"/>
            <a:ext cx="2057400" cy="3042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panose="020B0604020202020204"/>
              <a:buNone/>
            </a:pPr>
            <a:fld id="{00000000-1234-1234-1234-123412341234}" type="slidenum">
              <a:rPr lang="en-US"/>
              <a:t>8</a:t>
            </a:fld>
            <a:endParaRPr lang="en-US"/>
          </a:p>
        </p:txBody>
      </p:sp>
      <p:sp>
        <p:nvSpPr>
          <p:cNvPr id="444" name="Google Shape;444;g373e6cec9ab_0_463"/>
          <p:cNvSpPr txBox="1">
            <a:spLocks noGrp="1"/>
          </p:cNvSpPr>
          <p:nvPr>
            <p:ph type="title"/>
          </p:nvPr>
        </p:nvSpPr>
        <p:spPr>
          <a:xfrm>
            <a:off x="4395400" y="197854"/>
            <a:ext cx="4665300" cy="6807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200"/>
              </a:spcBef>
              <a:spcAft>
                <a:spcPts val="1200"/>
              </a:spcAft>
              <a:buClr>
                <a:schemeClr val="dk1"/>
              </a:buClr>
              <a:buSzPts val="1100"/>
              <a:buFont typeface="Arial" panose="020B0604020202020204"/>
              <a:buNone/>
            </a:pPr>
            <a:r>
              <a:rPr lang="en-US" sz="2700">
                <a:highlight>
                  <a:schemeClr val="lt1"/>
                </a:highlight>
              </a:rPr>
              <a:t>Compromiso con las partes interesadas</a:t>
            </a:r>
            <a:endParaRPr sz="2700">
              <a:highlight>
                <a:schemeClr val="lt1"/>
              </a:highlight>
            </a:endParaRPr>
          </a:p>
        </p:txBody>
      </p:sp>
      <p:sp>
        <p:nvSpPr>
          <p:cNvPr id="445" name="Google Shape;445;g373e6cec9ab_0_463"/>
          <p:cNvSpPr txBox="1"/>
          <p:nvPr/>
        </p:nvSpPr>
        <p:spPr>
          <a:xfrm>
            <a:off x="351775" y="99600"/>
            <a:ext cx="4043700" cy="877200"/>
          </a:xfrm>
          <a:prstGeom prst="rect">
            <a:avLst/>
          </a:prstGeom>
          <a:noFill/>
          <a:ln>
            <a:noFill/>
          </a:ln>
        </p:spPr>
        <p:txBody>
          <a:bodyPr spcFirstLastPara="1" wrap="square" lIns="91400" tIns="91400" rIns="91400" bIns="91400" anchor="t" anchorCtr="0">
            <a:spAutoFit/>
          </a:bodyPr>
          <a:lstStyle/>
          <a:p>
            <a:pPr marL="0" lvl="0" indent="0" algn="ctr" rtl="0">
              <a:lnSpc>
                <a:spcPct val="90000"/>
              </a:lnSpc>
              <a:spcBef>
                <a:spcPts val="0"/>
              </a:spcBef>
              <a:spcAft>
                <a:spcPts val="0"/>
              </a:spcAft>
              <a:buNone/>
            </a:pPr>
            <a:r>
              <a:rPr lang="en-US" sz="2500" b="1">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Commitment to Stakeholders</a:t>
            </a:r>
            <a:endParaRPr sz="800" b="0" i="0" u="none" strike="noStrike" cap="none">
              <a:solidFill>
                <a:schemeClr val="dk2"/>
              </a:solidFill>
              <a:highlight>
                <a:schemeClr val="lt1"/>
              </a:highlight>
              <a:latin typeface="Arial" panose="020B0604020202020204"/>
              <a:ea typeface="Arial" panose="020B0604020202020204"/>
              <a:cs typeface="Arial" panose="020B0604020202020204"/>
              <a:sym typeface="Arial" panose="020B0604020202020204"/>
            </a:endParaRPr>
          </a:p>
        </p:txBody>
      </p:sp>
      <p:sp>
        <p:nvSpPr>
          <p:cNvPr id="446" name="Google Shape;446;g373e6cec9ab_0_463"/>
          <p:cNvSpPr txBox="1"/>
          <p:nvPr/>
        </p:nvSpPr>
        <p:spPr>
          <a:xfrm>
            <a:off x="262150" y="917550"/>
            <a:ext cx="4243800" cy="4330200"/>
          </a:xfrm>
          <a:prstGeom prst="rect">
            <a:avLst/>
          </a:prstGeom>
          <a:noFill/>
          <a:ln>
            <a:noFill/>
          </a:ln>
        </p:spPr>
        <p:txBody>
          <a:bodyPr spcFirstLastPara="1" wrap="square" lIns="91400" tIns="91400" rIns="91400" bIns="91400" anchor="t" anchorCtr="0">
            <a:spAutoFit/>
          </a:bodyPr>
          <a:lstStyle/>
          <a:p>
            <a:pPr marL="0" lvl="0" indent="0" algn="l" rtl="0">
              <a:spcBef>
                <a:spcPts val="0"/>
              </a:spcBef>
              <a:spcAft>
                <a:spcPts val="0"/>
              </a:spcAft>
              <a:buNone/>
            </a:pPr>
            <a:r>
              <a:rPr lang="en-US" sz="2000" b="1">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HCPF will:</a:t>
            </a:r>
            <a:endParaRPr sz="2000">
              <a:solidFill>
                <a:schemeClr val="dk2"/>
              </a:solidFill>
              <a:highlight>
                <a:schemeClr val="lt1"/>
              </a:highlight>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Thoroughly and thoughtfully evaluate all questions and feedback</a:t>
            </a:r>
            <a:endParaRPr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Identify what feedback can be incorporated now or potentially in the future. </a:t>
            </a:r>
            <a:endParaRPr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Transparently communicate the outcomes of feedback and questions. </a:t>
            </a:r>
            <a:endParaRPr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endParaRPr>
          </a:p>
          <a:p>
            <a:pPr marL="457200" lvl="0" indent="-342900" algn="l" rtl="0">
              <a:spcBef>
                <a:spcPts val="1000"/>
              </a:spcBef>
              <a:spcAft>
                <a:spcPts val="0"/>
              </a:spcAft>
              <a:buClr>
                <a:schemeClr val="dk2"/>
              </a:buClr>
              <a:buSzPts val="1800"/>
              <a:buFont typeface="Trebuchet MS" panose="020B0603020202020204"/>
              <a:buChar char="●"/>
            </a:pPr>
            <a:r>
              <a:rPr lang="en-US"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rPr>
              <a:t>Refer individuals to appropriate HCPF resources for out-of-scope topics.</a:t>
            </a:r>
            <a:endParaRPr sz="1800">
              <a:solidFill>
                <a:schemeClr val="dk2"/>
              </a:solidFill>
              <a:highlight>
                <a:schemeClr val="lt1"/>
              </a:highlight>
              <a:latin typeface="Trebuchet MS" panose="020B0603020202020204"/>
              <a:ea typeface="Trebuchet MS" panose="020B0603020202020204"/>
              <a:cs typeface="Trebuchet MS" panose="020B0603020202020204"/>
              <a:sym typeface="Trebuchet MS" panose="020B0603020202020204"/>
            </a:endParaRPr>
          </a:p>
        </p:txBody>
      </p:sp>
      <p:sp>
        <p:nvSpPr>
          <p:cNvPr id="447" name="Google Shape;447;g373e6cec9ab_0_463"/>
          <p:cNvSpPr txBox="1"/>
          <p:nvPr/>
        </p:nvSpPr>
        <p:spPr>
          <a:xfrm>
            <a:off x="4395400" y="960025"/>
            <a:ext cx="4631400" cy="4289700"/>
          </a:xfrm>
          <a:prstGeom prst="rect">
            <a:avLst/>
          </a:prstGeom>
          <a:noFill/>
          <a:ln>
            <a:noFill/>
          </a:ln>
        </p:spPr>
        <p:txBody>
          <a:bodyPr spcFirstLastPara="1" wrap="square" lIns="91400" tIns="91400" rIns="91400" bIns="91400" anchor="t" anchorCtr="0">
            <a:spAutoFit/>
          </a:bodyPr>
          <a:lstStyle/>
          <a:p>
            <a:pPr marL="127000" lvl="0" indent="0" algn="l" rtl="0">
              <a:lnSpc>
                <a:spcPct val="115000"/>
              </a:lnSpc>
              <a:spcBef>
                <a:spcPts val="0"/>
              </a:spcBef>
              <a:spcAft>
                <a:spcPts val="0"/>
              </a:spcAft>
              <a:buNone/>
            </a:pPr>
            <a:r>
              <a:rPr lang="en-US" sz="2000" b="1">
                <a:solidFill>
                  <a:srgbClr val="002060"/>
                </a:solidFill>
                <a:latin typeface="Trebuchet MS" panose="020B0603020202020204"/>
                <a:ea typeface="Trebuchet MS" panose="020B0603020202020204"/>
                <a:cs typeface="Trebuchet MS" panose="020B0603020202020204"/>
                <a:sym typeface="Trebuchet MS" panose="020B0603020202020204"/>
              </a:rPr>
              <a:t>HCPF se compromete a:</a:t>
            </a:r>
            <a:endParaRPr sz="2000" b="1">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0"/>
              </a:spcBef>
              <a:spcAft>
                <a:spcPts val="0"/>
              </a:spcAft>
              <a:buClr>
                <a:srgbClr val="002060"/>
              </a:buClr>
              <a:buSzPts val="18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Evaluar minuciosa y cuidadosamente todas las preguntas y comentarios.</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0"/>
              </a:spcBef>
              <a:spcAft>
                <a:spcPts val="0"/>
              </a:spcAft>
              <a:buClr>
                <a:srgbClr val="002060"/>
              </a:buClr>
              <a:buSzPts val="18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Identificar qué comentarios pueden incorporarse ahora o potencialmente en el futuro</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0"/>
              </a:spcBef>
              <a:spcAft>
                <a:spcPts val="0"/>
              </a:spcAft>
              <a:buClr>
                <a:srgbClr val="002060"/>
              </a:buClr>
              <a:buSzPts val="18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Comunicar de manera transparente los resultados de los comentarios y preguntas</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457200" lvl="0" indent="-342900" algn="l" rtl="0">
              <a:lnSpc>
                <a:spcPct val="115000"/>
              </a:lnSpc>
              <a:spcBef>
                <a:spcPts val="0"/>
              </a:spcBef>
              <a:spcAft>
                <a:spcPts val="0"/>
              </a:spcAft>
              <a:buClr>
                <a:srgbClr val="002060"/>
              </a:buClr>
              <a:buSzPts val="1800"/>
              <a:buFont typeface="Trebuchet MS" panose="020B0603020202020204"/>
              <a:buChar char="●"/>
            </a:pPr>
            <a:r>
              <a:rPr lang="en-US" sz="1800">
                <a:solidFill>
                  <a:srgbClr val="002060"/>
                </a:solidFill>
                <a:latin typeface="Trebuchet MS" panose="020B0603020202020204"/>
                <a:ea typeface="Trebuchet MS" panose="020B0603020202020204"/>
                <a:cs typeface="Trebuchet MS" panose="020B0603020202020204"/>
                <a:sym typeface="Trebuchet MS" panose="020B0603020202020204"/>
              </a:rPr>
              <a:t>Referir a las personas a los recursos apropiados de HCPF para temas fuera del alcance</a:t>
            </a:r>
            <a:endParaRPr sz="1800">
              <a:solidFill>
                <a:srgbClr val="002060"/>
              </a:solidFill>
              <a:latin typeface="Trebuchet MS" panose="020B0603020202020204"/>
              <a:ea typeface="Trebuchet MS" panose="020B0603020202020204"/>
              <a:cs typeface="Trebuchet MS" panose="020B0603020202020204"/>
              <a:sym typeface="Trebuchet MS" panose="020B0603020202020204"/>
            </a:endParaRPr>
          </a:p>
          <a:p>
            <a:pPr marL="0" marR="0" lvl="0" indent="0" algn="l" rtl="0">
              <a:lnSpc>
                <a:spcPct val="115000"/>
              </a:lnSpc>
              <a:spcBef>
                <a:spcPts val="0"/>
              </a:spcBef>
              <a:spcAft>
                <a:spcPts val="0"/>
              </a:spcAft>
              <a:buNone/>
            </a:pPr>
            <a:endParaRPr sz="1600">
              <a:solidFill>
                <a:schemeClr val="dk2"/>
              </a:solidFill>
              <a:highlight>
                <a:schemeClr val="lt1"/>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32117f6e667_0_309"/>
          <p:cNvSpPr txBox="1"/>
          <p:nvPr/>
        </p:nvSpPr>
        <p:spPr>
          <a:xfrm>
            <a:off x="48775" y="3551999"/>
            <a:ext cx="4474500" cy="1487400"/>
          </a:xfrm>
          <a:prstGeom prst="rect">
            <a:avLst/>
          </a:prstGeom>
          <a:noFill/>
          <a:ln>
            <a:noFill/>
          </a:ln>
        </p:spPr>
        <p:txBody>
          <a:bodyPr spcFirstLastPara="1" wrap="square" lIns="50525" tIns="50525" rIns="50525" bIns="50525" anchor="ctr" anchorCtr="0">
            <a:spAutoFit/>
          </a:bodyPr>
          <a:lstStyle/>
          <a:p>
            <a:pPr marL="0" marR="0" lvl="0" indent="0" algn="l" rtl="0">
              <a:lnSpc>
                <a:spcPct val="100000"/>
              </a:lnSpc>
              <a:spcBef>
                <a:spcPts val="0"/>
              </a:spcBef>
              <a:spcAft>
                <a:spcPts val="0"/>
              </a:spcAft>
              <a:buClr>
                <a:srgbClr val="FFFFFF"/>
              </a:buClr>
              <a:buSzPts val="2700"/>
              <a:buFont typeface="Trebuchet MS" panose="020B0603020202020204"/>
              <a:buNone/>
            </a:pPr>
            <a:r>
              <a:rPr lang="en-US" sz="16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Improving health care equity, access and outcomes for the people we serve while saving Coloradans money on health care and driving value for Colorado.</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127000" algn="l" rtl="0">
              <a:lnSpc>
                <a:spcPct val="100000"/>
              </a:lnSpc>
              <a:spcBef>
                <a:spcPts val="0"/>
              </a:spcBef>
              <a:spcAft>
                <a:spcPts val="0"/>
              </a:spcAft>
              <a:buClr>
                <a:srgbClr val="FFFFFF"/>
              </a:buClr>
              <a:buSzPts val="2600"/>
              <a:buFont typeface="Trebuchet MS" panose="020B0603020202020204"/>
              <a:buNone/>
            </a:pPr>
            <a:r>
              <a:rPr lang="en-US" sz="26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a:t>
            </a:r>
            <a:r>
              <a:rPr lang="en-US" sz="2600" b="1"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 </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3" name="Google Shape;453;g32117f6e667_0_309"/>
          <p:cNvSpPr txBox="1">
            <a:spLocks noGrp="1"/>
          </p:cNvSpPr>
          <p:nvPr>
            <p:ph type="sldNum" idx="12"/>
          </p:nvPr>
        </p:nvSpPr>
        <p:spPr>
          <a:xfrm>
            <a:off x="8814950" y="5370083"/>
            <a:ext cx="123000" cy="179400"/>
          </a:xfrm>
          <a:prstGeom prst="rect">
            <a:avLst/>
          </a:prstGeom>
          <a:noFill/>
          <a:ln>
            <a:noFill/>
          </a:ln>
        </p:spPr>
        <p:txBody>
          <a:bodyPr spcFirstLastPara="1" wrap="square" lIns="35525" tIns="35525" rIns="35525" bIns="35525" anchor="ctr" anchorCtr="0">
            <a:spAutoFit/>
          </a:bodyPr>
          <a:lstStyle/>
          <a:p>
            <a:pPr marL="0" lvl="0" indent="0" algn="r" rtl="0">
              <a:lnSpc>
                <a:spcPct val="100000"/>
              </a:lnSpc>
              <a:spcBef>
                <a:spcPts val="0"/>
              </a:spcBef>
              <a:spcAft>
                <a:spcPts val="0"/>
              </a:spcAft>
              <a:buClr>
                <a:srgbClr val="000000"/>
              </a:buClr>
              <a:buSzPts val="700"/>
              <a:buFont typeface="Trebuchet MS" panose="020B0603020202020204"/>
              <a:buNone/>
            </a:pPr>
            <a:fld id="{00000000-1234-1234-1234-123412341234}" type="slidenum">
              <a:rPr lang="en-US" sz="700">
                <a:solidFill>
                  <a:srgbClr val="000000"/>
                </a:solidFill>
              </a:rPr>
              <a:t>9</a:t>
            </a:fld>
            <a:endParaRPr lang="en-US" sz="700">
              <a:solidFill>
                <a:srgbClr val="000000"/>
              </a:solidFill>
            </a:endParaRPr>
          </a:p>
        </p:txBody>
      </p:sp>
      <p:sp>
        <p:nvSpPr>
          <p:cNvPr id="454" name="Google Shape;454;g32117f6e667_0_309"/>
          <p:cNvSpPr txBox="1"/>
          <p:nvPr/>
        </p:nvSpPr>
        <p:spPr>
          <a:xfrm>
            <a:off x="4633500" y="3516025"/>
            <a:ext cx="4414800" cy="1579800"/>
          </a:xfrm>
          <a:prstGeom prst="rect">
            <a:avLst/>
          </a:prstGeom>
          <a:noFill/>
          <a:ln>
            <a:noFill/>
          </a:ln>
        </p:spPr>
        <p:txBody>
          <a:bodyPr spcFirstLastPara="1" wrap="square" lIns="50525" tIns="50525" rIns="50525" bIns="50525" anchor="ctr" anchorCtr="0">
            <a:spAutoFit/>
          </a:bodyPr>
          <a:lstStyle/>
          <a:p>
            <a:pPr marL="0" marR="0" lvl="0" indent="0" algn="l" rtl="0">
              <a:lnSpc>
                <a:spcPct val="100000"/>
              </a:lnSpc>
              <a:spcBef>
                <a:spcPts val="0"/>
              </a:spcBef>
              <a:spcAft>
                <a:spcPts val="0"/>
              </a:spcAft>
              <a:buClr>
                <a:srgbClr val="FFFFFF"/>
              </a:buClr>
              <a:buSzPts val="1600"/>
              <a:buFont typeface="Trebuchet MS" panose="020B0603020202020204"/>
              <a:buNone/>
            </a:pPr>
            <a:r>
              <a:rPr lang="en-US" sz="1600" b="0" i="0" u="none" strike="noStrike" cap="none">
                <a:solidFill>
                  <a:srgbClr val="FFFFFF"/>
                </a:solidFill>
                <a:latin typeface="Trebuchet MS" panose="020B0603020202020204"/>
                <a:ea typeface="Trebuchet MS" panose="020B0603020202020204"/>
                <a:cs typeface="Trebuchet MS" panose="020B0603020202020204"/>
                <a:sym typeface="Trebuchet MS" panose="020B0603020202020204"/>
              </a:rPr>
              <a:t>Mejorar la equidad de la asistencia sanitaria, el acceso y los resultados para las personas a las que prestamos servicio, y al mismo tiempo ahorrar dinero a los habitantes de Colorado en materia de atención sanitaria e impulsar el valor de Colorado.</a:t>
            </a:r>
            <a:endParaRPr sz="11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pic>
        <p:nvPicPr>
          <p:cNvPr id="455" name="Google Shape;455;g32117f6e667_0_309" descr="Boy in a wheelchair smiles while at a park."/>
          <p:cNvPicPr preferRelativeResize="0"/>
          <p:nvPr/>
        </p:nvPicPr>
        <p:blipFill rotWithShape="1">
          <a:blip r:embed="rId3"/>
          <a:srcRect t="19855" r="18632" b="40623"/>
          <a:stretch>
            <a:fillRect/>
          </a:stretch>
        </p:blipFill>
        <p:spPr>
          <a:xfrm>
            <a:off x="0" y="0"/>
            <a:ext cx="9144003" cy="3011251"/>
          </a:xfrm>
          <a:prstGeom prst="rect">
            <a:avLst/>
          </a:prstGeom>
          <a:noFill/>
          <a:ln>
            <a:noFill/>
          </a:ln>
        </p:spPr>
      </p:pic>
      <p:sp>
        <p:nvSpPr>
          <p:cNvPr id="456" name="Google Shape;456;g32117f6e667_0_309"/>
          <p:cNvSpPr txBox="1"/>
          <p:nvPr/>
        </p:nvSpPr>
        <p:spPr>
          <a:xfrm>
            <a:off x="48775" y="3053650"/>
            <a:ext cx="4495800" cy="5196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2700"/>
              <a:buFont typeface="Trebuchet MS" panose="020B0603020202020204"/>
              <a:buNone/>
            </a:pPr>
            <a:r>
              <a:rPr lang="en-US" sz="27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Our Mission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457" name="Google Shape;457;g32117f6e667_0_309"/>
          <p:cNvSpPr txBox="1"/>
          <p:nvPr/>
        </p:nvSpPr>
        <p:spPr>
          <a:xfrm>
            <a:off x="4580625" y="3013300"/>
            <a:ext cx="32754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panose="020B0604020202020204"/>
              <a:buNone/>
            </a:pPr>
            <a:r>
              <a:rPr lang="en-US" sz="2700" b="1" i="0" u="none" strike="noStrike" cap="none">
                <a:solidFill>
                  <a:schemeClr val="lt1"/>
                </a:solidFill>
                <a:latin typeface="Trebuchet MS" panose="020B0603020202020204"/>
                <a:ea typeface="Trebuchet MS" panose="020B0603020202020204"/>
                <a:cs typeface="Trebuchet MS" panose="020B0603020202020204"/>
                <a:sym typeface="Trebuchet MS" panose="020B0603020202020204"/>
              </a:rPr>
              <a:t>Nuestra misión</a:t>
            </a:r>
            <a:endParaRPr sz="14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theme/theme1.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4344</Words>
  <Application>Microsoft Office PowerPoint</Application>
  <PresentationFormat>On-screen Show (16:10)</PresentationFormat>
  <Paragraphs>542</Paragraphs>
  <Slides>49</Slides>
  <Notes>49</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49</vt:i4>
      </vt:variant>
    </vt:vector>
  </HeadingPairs>
  <TitlesOfParts>
    <vt:vector size="60" baseType="lpstr">
      <vt:lpstr>Calibri</vt:lpstr>
      <vt:lpstr>Segoe UI</vt:lpstr>
      <vt:lpstr>Trebuchet MS</vt:lpstr>
      <vt:lpstr>Arial</vt:lpstr>
      <vt:lpstr>Noto Sans Symbols</vt:lpstr>
      <vt:lpstr>Roboto</vt:lpstr>
      <vt:lpstr>Blue Theme</vt:lpstr>
      <vt:lpstr>White Theme</vt:lpstr>
      <vt:lpstr>White Theme</vt:lpstr>
      <vt:lpstr>White Theme</vt:lpstr>
      <vt:lpstr>White Theme</vt:lpstr>
      <vt:lpstr>Health Related Social Needs- 1115 Waiver Necesidades sociales relacionadas con la salud: exención 1115  Nutrition Nutrición</vt:lpstr>
      <vt:lpstr>Interpretación de idiomas</vt:lpstr>
      <vt:lpstr>Subtítulos cerrados</vt:lpstr>
      <vt:lpstr>Logística de la reunión</vt:lpstr>
      <vt:lpstr>Logística de la reunión</vt:lpstr>
      <vt:lpstr>Logística de la reunión</vt:lpstr>
      <vt:lpstr>Protocolo de reuniones</vt:lpstr>
      <vt:lpstr>Compromiso con las partes interesadas</vt:lpstr>
      <vt:lpstr>PowerPoint Presentation</vt:lpstr>
      <vt:lpstr>What We Do</vt:lpstr>
      <vt:lpstr>Today’s Agenda</vt:lpstr>
      <vt:lpstr>Series Agenda</vt:lpstr>
      <vt:lpstr>Speakers</vt:lpstr>
      <vt:lpstr>Poll</vt:lpstr>
      <vt:lpstr>Poll</vt:lpstr>
      <vt:lpstr>1115 Waiver Overview</vt:lpstr>
      <vt:lpstr>What is a Medicaid Waiver? </vt:lpstr>
      <vt:lpstr>Colorado Comprehensive Care Waiver</vt:lpstr>
      <vt:lpstr>HRSN Nutrition Eligibility</vt:lpstr>
      <vt:lpstr>Eligibility</vt:lpstr>
      <vt:lpstr>Permanent Supportive Housing (PSH)</vt:lpstr>
      <vt:lpstr>Colorado Fostering Success</vt:lpstr>
      <vt:lpstr>Community Access Team (CAT)</vt:lpstr>
      <vt:lpstr>Supportive Housing Services</vt:lpstr>
      <vt:lpstr>Phased Implementation</vt:lpstr>
      <vt:lpstr>Implementation</vt:lpstr>
      <vt:lpstr>Nutrition Education &amp; Counseling</vt:lpstr>
      <vt:lpstr>Service Definition</vt:lpstr>
      <vt:lpstr>Eligible Population </vt:lpstr>
      <vt:lpstr>May consist of</vt:lpstr>
      <vt:lpstr>Must consider</vt:lpstr>
      <vt:lpstr>Potential Procedure Codes</vt:lpstr>
      <vt:lpstr>Pantry Stocking &amp; Home Delivered Meals</vt:lpstr>
      <vt:lpstr>Service Definitions</vt:lpstr>
      <vt:lpstr>Eligible Population </vt:lpstr>
      <vt:lpstr>May consist of</vt:lpstr>
      <vt:lpstr>Must consider</vt:lpstr>
      <vt:lpstr>Potential Procedure Codes</vt:lpstr>
      <vt:lpstr>Screening for Insecurity</vt:lpstr>
      <vt:lpstr>Tools for Screening</vt:lpstr>
      <vt:lpstr>How does screening work currently?</vt:lpstr>
      <vt:lpstr>Provider Qualifications</vt:lpstr>
      <vt:lpstr>Submitted to CMS</vt:lpstr>
      <vt:lpstr>Check in and wrapping up</vt:lpstr>
      <vt:lpstr>Wrap up Poll</vt:lpstr>
      <vt:lpstr>Questions? ¿Preguntas?</vt:lpstr>
      <vt:lpstr>Save the Date!</vt:lpstr>
      <vt:lpstr>Contact </vt:lpstr>
      <vt:lpstr>Thank you!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Related Social Needs- 1115 Waiver_x000d_Necesidades sociales relacionadas con la salud: exención 1115_x000d__x000d_Nutrition_x000d_Spanish Subtitle</dc:title>
  <dc:creator>Acuna, Kyra</dc:creator>
  <cp:lastModifiedBy>Sound Ventures Inc</cp:lastModifiedBy>
  <cp:revision>69</cp:revision>
  <dcterms:created xsi:type="dcterms:W3CDTF">2025-07-31T12:14:00Z</dcterms:created>
  <dcterms:modified xsi:type="dcterms:W3CDTF">2025-08-01T20:37:59Z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FFE0E7CC-BC95-465A-B686-30FDBEF952E9</vt:lpwstr>
  </property>
  <property fmtid="{D5CDD505-2E9C-101B-9397-08002B2CF9AE}" pid="3" name="ArticulatePath">
    <vt:lpwstr>HCPF-Widescreen_v03-YK</vt:lpwstr>
  </property>
  <property fmtid="{D5CDD505-2E9C-101B-9397-08002B2CF9AE}" pid="4" name="ContentTypeId">
    <vt:lpwstr>0x010100BE69C82552416F4D9E145593EF3D7295</vt:lpwstr>
  </property>
  <property fmtid="{D5CDD505-2E9C-101B-9397-08002B2CF9AE}" pid="5" name="ICV">
    <vt:lpwstr>74A4D5F88CBC45DA89419F68E94C6D33_13</vt:lpwstr>
  </property>
  <property fmtid="{D5CDD505-2E9C-101B-9397-08002B2CF9AE}" pid="6" name="KSOProductBuildVer">
    <vt:lpwstr>2057-12.2.0.21936</vt:lpwstr>
  </property>
</Properties>
</file>