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03" r:id="rId1"/>
    <p:sldMasterId id="2147483704" r:id="rId2"/>
    <p:sldMasterId id="2147483705" r:id="rId3"/>
    <p:sldMasterId id="2147483706" r:id="rId4"/>
  </p:sldMasterIdLst>
  <p:notesMasterIdLst>
    <p:notesMasterId r:id="rId95"/>
  </p:notesMasterIdLst>
  <p:sldIdLst>
    <p:sldId id="256" r:id="rId5"/>
    <p:sldId id="302" r:id="rId6"/>
    <p:sldId id="257" r:id="rId7"/>
    <p:sldId id="303" r:id="rId8"/>
    <p:sldId id="258" r:id="rId9"/>
    <p:sldId id="304" r:id="rId10"/>
    <p:sldId id="259" r:id="rId11"/>
    <p:sldId id="305" r:id="rId12"/>
    <p:sldId id="260" r:id="rId13"/>
    <p:sldId id="306" r:id="rId14"/>
    <p:sldId id="261" r:id="rId15"/>
    <p:sldId id="307" r:id="rId16"/>
    <p:sldId id="262" r:id="rId17"/>
    <p:sldId id="308" r:id="rId18"/>
    <p:sldId id="263" r:id="rId19"/>
    <p:sldId id="309" r:id="rId20"/>
    <p:sldId id="264" r:id="rId21"/>
    <p:sldId id="310" r:id="rId22"/>
    <p:sldId id="265" r:id="rId23"/>
    <p:sldId id="311" r:id="rId24"/>
    <p:sldId id="266" r:id="rId25"/>
    <p:sldId id="312" r:id="rId26"/>
    <p:sldId id="267" r:id="rId27"/>
    <p:sldId id="313" r:id="rId28"/>
    <p:sldId id="268" r:id="rId29"/>
    <p:sldId id="314" r:id="rId30"/>
    <p:sldId id="269" r:id="rId31"/>
    <p:sldId id="315" r:id="rId32"/>
    <p:sldId id="270" r:id="rId33"/>
    <p:sldId id="316" r:id="rId34"/>
    <p:sldId id="271" r:id="rId35"/>
    <p:sldId id="317" r:id="rId36"/>
    <p:sldId id="272" r:id="rId37"/>
    <p:sldId id="318" r:id="rId38"/>
    <p:sldId id="273" r:id="rId39"/>
    <p:sldId id="319" r:id="rId40"/>
    <p:sldId id="274" r:id="rId41"/>
    <p:sldId id="320" r:id="rId42"/>
    <p:sldId id="275" r:id="rId43"/>
    <p:sldId id="321" r:id="rId44"/>
    <p:sldId id="276" r:id="rId45"/>
    <p:sldId id="322" r:id="rId46"/>
    <p:sldId id="277" r:id="rId47"/>
    <p:sldId id="323" r:id="rId48"/>
    <p:sldId id="278" r:id="rId49"/>
    <p:sldId id="324" r:id="rId50"/>
    <p:sldId id="279" r:id="rId51"/>
    <p:sldId id="325" r:id="rId52"/>
    <p:sldId id="280" r:id="rId53"/>
    <p:sldId id="326" r:id="rId54"/>
    <p:sldId id="281" r:id="rId55"/>
    <p:sldId id="327" r:id="rId56"/>
    <p:sldId id="282" r:id="rId57"/>
    <p:sldId id="328" r:id="rId58"/>
    <p:sldId id="283" r:id="rId59"/>
    <p:sldId id="329" r:id="rId60"/>
    <p:sldId id="284" r:id="rId61"/>
    <p:sldId id="330" r:id="rId62"/>
    <p:sldId id="285" r:id="rId63"/>
    <p:sldId id="331" r:id="rId64"/>
    <p:sldId id="286" r:id="rId65"/>
    <p:sldId id="332" r:id="rId66"/>
    <p:sldId id="287" r:id="rId67"/>
    <p:sldId id="333" r:id="rId68"/>
    <p:sldId id="288" r:id="rId69"/>
    <p:sldId id="335" r:id="rId70"/>
    <p:sldId id="289" r:id="rId71"/>
    <p:sldId id="336" r:id="rId72"/>
    <p:sldId id="290" r:id="rId73"/>
    <p:sldId id="337" r:id="rId74"/>
    <p:sldId id="291" r:id="rId75"/>
    <p:sldId id="338" r:id="rId76"/>
    <p:sldId id="292" r:id="rId77"/>
    <p:sldId id="339" r:id="rId78"/>
    <p:sldId id="293" r:id="rId79"/>
    <p:sldId id="340" r:id="rId80"/>
    <p:sldId id="294" r:id="rId81"/>
    <p:sldId id="341" r:id="rId82"/>
    <p:sldId id="295" r:id="rId83"/>
    <p:sldId id="342" r:id="rId84"/>
    <p:sldId id="296" r:id="rId85"/>
    <p:sldId id="343" r:id="rId86"/>
    <p:sldId id="297" r:id="rId87"/>
    <p:sldId id="344" r:id="rId88"/>
    <p:sldId id="298" r:id="rId89"/>
    <p:sldId id="345" r:id="rId90"/>
    <p:sldId id="299" r:id="rId91"/>
    <p:sldId id="346" r:id="rId92"/>
    <p:sldId id="300" r:id="rId93"/>
    <p:sldId id="347" r:id="rId9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528">
          <p15:clr>
            <a:srgbClr val="747775"/>
          </p15:clr>
        </p15:guide>
        <p15:guide id="2" orient="horz" pos="994">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a:srgbClr val="1C476E"/>
    <a:srgbClr val="1F4E78"/>
    <a:srgbClr val="1F497D"/>
    <a:srgbClr val="003366"/>
    <a:srgbClr val="254368"/>
    <a:srgbClr val="254169"/>
    <a:srgbClr val="223C54"/>
    <a:srgbClr val="1B4F55"/>
    <a:srgbClr val="3548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3505B7-6CC9-4688-8C26-16CBAC59C1E2}">
  <a:tblStyle styleId="{293505B7-6CC9-4688-8C26-16CBAC59C1E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guide pos="528"/>
        <p:guide orient="horz" pos="99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notesMaster" Target="notesMasters/notesMaster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65263" y="185599"/>
            <a:ext cx="6127474" cy="3446704"/>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1" i="0" u="none" strike="noStrike" cap="none">
                <a:solidFill>
                  <a:schemeClr val="dk1"/>
                </a:solidFill>
                <a:latin typeface="Trebuchet MS"/>
                <a:ea typeface="Trebuchet MS"/>
                <a:cs typeface="Trebuchet MS"/>
                <a:sym typeface="Trebuchet MS"/>
              </a:defRPr>
            </a:lvl1pPr>
            <a:lvl2pPr marL="914400" marR="0" lvl="1"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2pPr>
            <a:lvl3pPr marL="1371600" marR="0" lvl="2"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3pPr>
            <a:lvl4pPr marL="1828800" marR="0" lvl="3"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4pPr>
            <a:lvl5pPr marL="2286000" marR="0" lvl="4"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5" name="Google Shape;5;n"/>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Trebuchet MS"/>
                <a:ea typeface="Trebuchet MS"/>
                <a:cs typeface="Trebuchet MS"/>
                <a:sym typeface="Trebuchet MS"/>
              </a:rPr>
              <a:t>‹#›</a:t>
            </a:fld>
            <a:endParaRPr sz="1200" b="0" i="0" u="none" strike="noStrike" cap="none">
              <a:solidFill>
                <a:schemeClr val="dk1"/>
              </a:solidFill>
              <a:latin typeface="Trebuchet MS"/>
              <a:ea typeface="Trebuchet MS"/>
              <a:cs typeface="Trebuchet MS"/>
              <a:sym typeface="Trebuchet MS"/>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support.zoom.com/hc/en/article?id=zm_kb&amp;sysparm_article=KB0064768#h_6802bbbc-2ec9-47cb-a04c-6aac35914d82"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4:notes"/>
          <p:cNvSpPr>
            <a:spLocks noGrp="1" noRot="1" noChangeAspect="1"/>
          </p:cNvSpPr>
          <p:nvPr>
            <p:ph type="sldImg" idx="2"/>
          </p:nvPr>
        </p:nvSpPr>
        <p:spPr>
          <a:xfrm>
            <a:off x="365125" y="185738"/>
            <a:ext cx="6127800" cy="3446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p4: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9" name="Google Shape;259;p4: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36c18c894d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3" name="Google Shape;293;g36c18c894d7_0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dirty="0">
                <a:solidFill>
                  <a:srgbClr val="444444"/>
                </a:solidFill>
              </a:rPr>
              <a:t>[</a:t>
            </a:r>
            <a:r>
              <a:rPr lang="en-US" dirty="0" err="1">
                <a:solidFill>
                  <a:srgbClr val="444444"/>
                </a:solidFill>
              </a:rPr>
              <a:t>Presentador</a:t>
            </a:r>
            <a:r>
              <a:rPr lang="en-US" dirty="0">
                <a:solidFill>
                  <a:srgbClr val="444444"/>
                </a:solidFill>
              </a:rPr>
              <a:t>]: </a:t>
            </a:r>
            <a:r>
              <a:rPr lang="en-US" b="0" dirty="0" err="1">
                <a:solidFill>
                  <a:srgbClr val="444444"/>
                </a:solidFill>
              </a:rPr>
              <a:t>quienes</a:t>
            </a:r>
            <a:r>
              <a:rPr lang="en-US" b="0" dirty="0">
                <a:solidFill>
                  <a:srgbClr val="444444"/>
                </a:solidFill>
              </a:rPr>
              <a:t> </a:t>
            </a:r>
            <a:r>
              <a:rPr lang="en-US" b="0" dirty="0" err="1">
                <a:solidFill>
                  <a:srgbClr val="444444"/>
                </a:solidFill>
              </a:rPr>
              <a:t>llaman</a:t>
            </a:r>
            <a:r>
              <a:rPr lang="en-US" b="0" dirty="0">
                <a:solidFill>
                  <a:srgbClr val="444444"/>
                </a:solidFill>
              </a:rPr>
              <a:t> </a:t>
            </a:r>
            <a:r>
              <a:rPr lang="en-US" b="0" dirty="0" err="1">
                <a:solidFill>
                  <a:srgbClr val="444444"/>
                </a:solidFill>
              </a:rPr>
              <a:t>pueden</a:t>
            </a:r>
            <a:r>
              <a:rPr lang="en-US" b="0" dirty="0">
                <a:solidFill>
                  <a:srgbClr val="444444"/>
                </a:solidFill>
              </a:rPr>
              <a:t> </a:t>
            </a:r>
            <a:r>
              <a:rPr lang="en-US" b="0" dirty="0" err="1">
                <a:solidFill>
                  <a:srgbClr val="444444"/>
                </a:solidFill>
              </a:rPr>
              <a:t>silenciar</a:t>
            </a:r>
            <a:r>
              <a:rPr lang="en-US" b="0" dirty="0">
                <a:solidFill>
                  <a:srgbClr val="444444"/>
                </a:solidFill>
              </a:rPr>
              <a:t> y </a:t>
            </a:r>
            <a:r>
              <a:rPr lang="en-US" b="0" dirty="0" err="1">
                <a:solidFill>
                  <a:srgbClr val="444444"/>
                </a:solidFill>
              </a:rPr>
              <a:t>activar</a:t>
            </a:r>
            <a:r>
              <a:rPr lang="en-US" b="0" dirty="0">
                <a:solidFill>
                  <a:srgbClr val="444444"/>
                </a:solidFill>
              </a:rPr>
              <a:t> </a:t>
            </a:r>
            <a:r>
              <a:rPr lang="en-US" b="0" dirty="0" err="1">
                <a:solidFill>
                  <a:srgbClr val="444444"/>
                </a:solidFill>
              </a:rPr>
              <a:t>el</a:t>
            </a:r>
            <a:r>
              <a:rPr lang="en-US" b="0" dirty="0">
                <a:solidFill>
                  <a:srgbClr val="444444"/>
                </a:solidFill>
              </a:rPr>
              <a:t> </a:t>
            </a:r>
            <a:r>
              <a:rPr lang="en-US" b="0" dirty="0" err="1">
                <a:solidFill>
                  <a:srgbClr val="444444"/>
                </a:solidFill>
              </a:rPr>
              <a:t>sonido</a:t>
            </a:r>
            <a:r>
              <a:rPr lang="en-US" b="0" dirty="0">
                <a:solidFill>
                  <a:srgbClr val="444444"/>
                </a:solidFill>
              </a:rPr>
              <a:t> </a:t>
            </a:r>
            <a:r>
              <a:rPr lang="en-US" b="0" dirty="0" err="1">
                <a:solidFill>
                  <a:srgbClr val="444444"/>
                </a:solidFill>
              </a:rPr>
              <a:t>usando</a:t>
            </a:r>
            <a:r>
              <a:rPr lang="en-US" b="0" dirty="0">
                <a:solidFill>
                  <a:srgbClr val="444444"/>
                </a:solidFill>
              </a:rPr>
              <a:t> *6 y </a:t>
            </a:r>
            <a:r>
              <a:rPr lang="en-US" b="0" dirty="0" err="1">
                <a:solidFill>
                  <a:srgbClr val="444444"/>
                </a:solidFill>
              </a:rPr>
              <a:t>levantar</a:t>
            </a:r>
            <a:r>
              <a:rPr lang="en-US" b="0" dirty="0">
                <a:solidFill>
                  <a:srgbClr val="444444"/>
                </a:solidFill>
              </a:rPr>
              <a:t> la mano </a:t>
            </a:r>
            <a:r>
              <a:rPr lang="en-US" b="0" dirty="0" err="1">
                <a:solidFill>
                  <a:srgbClr val="444444"/>
                </a:solidFill>
              </a:rPr>
              <a:t>usando</a:t>
            </a:r>
            <a:r>
              <a:rPr lang="en-US" b="0" dirty="0">
                <a:solidFill>
                  <a:srgbClr val="444444"/>
                </a:solidFill>
              </a:rPr>
              <a:t> *9</a:t>
            </a:r>
            <a:endParaRPr b="0" dirty="0">
              <a:solidFill>
                <a:srgbClr val="444444"/>
              </a:solidFill>
            </a:endParaRPr>
          </a:p>
          <a:p>
            <a:pPr marL="0" lvl="0" indent="0" algn="l" rtl="0">
              <a:lnSpc>
                <a:spcPct val="115000"/>
              </a:lnSpc>
              <a:spcBef>
                <a:spcPts val="0"/>
              </a:spcBef>
              <a:spcAft>
                <a:spcPts val="0"/>
              </a:spcAft>
              <a:buNone/>
            </a:pPr>
            <a:endParaRPr dirty="0">
              <a:solidFill>
                <a:srgbClr val="444444"/>
              </a:solidFill>
            </a:endParaRPr>
          </a:p>
          <a:p>
            <a:pPr marL="0" lvl="0" indent="0" algn="l" rtl="0">
              <a:lnSpc>
                <a:spcPct val="115000"/>
              </a:lnSpc>
              <a:spcBef>
                <a:spcPts val="0"/>
              </a:spcBef>
              <a:spcAft>
                <a:spcPts val="0"/>
              </a:spcAft>
              <a:buNone/>
            </a:pPr>
            <a:r>
              <a:rPr lang="en-US" dirty="0">
                <a:solidFill>
                  <a:srgbClr val="444444"/>
                </a:solidFill>
              </a:rPr>
              <a:t>Equipo </a:t>
            </a:r>
            <a:r>
              <a:rPr lang="en-US" dirty="0" err="1">
                <a:solidFill>
                  <a:srgbClr val="444444"/>
                </a:solidFill>
              </a:rPr>
              <a:t>técnico</a:t>
            </a:r>
            <a:r>
              <a:rPr lang="en-US" dirty="0">
                <a:solidFill>
                  <a:srgbClr val="444444"/>
                </a:solidFill>
              </a:rPr>
              <a:t> publica </a:t>
            </a:r>
            <a:r>
              <a:rPr lang="en-US" dirty="0" err="1">
                <a:solidFill>
                  <a:srgbClr val="444444"/>
                </a:solidFill>
              </a:rPr>
              <a:t>en</a:t>
            </a:r>
            <a:r>
              <a:rPr lang="en-US" dirty="0">
                <a:solidFill>
                  <a:srgbClr val="444444"/>
                </a:solidFill>
              </a:rPr>
              <a:t> </a:t>
            </a:r>
            <a:r>
              <a:rPr lang="en-US" dirty="0" err="1">
                <a:solidFill>
                  <a:srgbClr val="444444"/>
                </a:solidFill>
              </a:rPr>
              <a:t>el</a:t>
            </a:r>
            <a:r>
              <a:rPr lang="en-US" dirty="0">
                <a:solidFill>
                  <a:srgbClr val="444444"/>
                </a:solidFill>
              </a:rPr>
              <a:t> chat </a:t>
            </a:r>
            <a:r>
              <a:rPr lang="en-US" dirty="0" err="1">
                <a:solidFill>
                  <a:srgbClr val="444444"/>
                </a:solidFill>
              </a:rPr>
              <a:t>el</a:t>
            </a:r>
            <a:r>
              <a:rPr lang="en-US" dirty="0">
                <a:solidFill>
                  <a:srgbClr val="444444"/>
                </a:solidFill>
              </a:rPr>
              <a:t> </a:t>
            </a:r>
            <a:r>
              <a:rPr lang="en-US" dirty="0" err="1">
                <a:solidFill>
                  <a:srgbClr val="444444"/>
                </a:solidFill>
              </a:rPr>
              <a:t>guion</a:t>
            </a:r>
            <a:r>
              <a:rPr lang="en-US" dirty="0">
                <a:solidFill>
                  <a:srgbClr val="444444"/>
                </a:solidFill>
              </a:rPr>
              <a:t> de la </a:t>
            </a:r>
            <a:r>
              <a:rPr lang="en-US" dirty="0" err="1">
                <a:solidFill>
                  <a:srgbClr val="444444"/>
                </a:solidFill>
              </a:rPr>
              <a:t>intérprete</a:t>
            </a:r>
            <a:r>
              <a:rPr lang="en-US" dirty="0">
                <a:solidFill>
                  <a:srgbClr val="444444"/>
                </a:solidFill>
              </a:rPr>
              <a:t>:</a:t>
            </a:r>
            <a:r>
              <a:rPr lang="en-US" b="0" dirty="0">
                <a:solidFill>
                  <a:srgbClr val="444444"/>
                </a:solidFill>
              </a:rPr>
              <a:t> </a:t>
            </a:r>
            <a:endParaRPr b="0" dirty="0">
              <a:solidFill>
                <a:srgbClr val="444444"/>
              </a:solidFill>
            </a:endParaRPr>
          </a:p>
          <a:p>
            <a:pPr marL="0" lvl="0" indent="0" algn="l" rtl="0">
              <a:lnSpc>
                <a:spcPct val="115000"/>
              </a:lnSpc>
              <a:spcBef>
                <a:spcPts val="0"/>
              </a:spcBef>
              <a:spcAft>
                <a:spcPts val="0"/>
              </a:spcAft>
              <a:buNone/>
            </a:pPr>
            <a:endParaRPr b="0" dirty="0">
              <a:solidFill>
                <a:srgbClr val="444444"/>
              </a:solidFill>
            </a:endParaRPr>
          </a:p>
          <a:p>
            <a:pPr marL="457200" lvl="0" indent="-317500" algn="l" rtl="0">
              <a:lnSpc>
                <a:spcPct val="115000"/>
              </a:lnSpc>
              <a:spcBef>
                <a:spcPts val="0"/>
              </a:spcBef>
              <a:spcAft>
                <a:spcPts val="0"/>
              </a:spcAft>
              <a:buClr>
                <a:srgbClr val="444444"/>
              </a:buClr>
              <a:buSzPts val="1400"/>
              <a:buAutoNum type="arabicPeriod"/>
            </a:pPr>
            <a:r>
              <a:rPr lang="en-US" b="0" dirty="0" err="1">
                <a:solidFill>
                  <a:srgbClr val="444444"/>
                </a:solidFill>
              </a:rPr>
              <a:t>Ingrese</a:t>
            </a:r>
            <a:r>
              <a:rPr lang="en-US" b="0" dirty="0">
                <a:solidFill>
                  <a:srgbClr val="444444"/>
                </a:solidFill>
              </a:rPr>
              <a:t> </a:t>
            </a:r>
            <a:r>
              <a:rPr lang="en-US" b="0" dirty="0" err="1">
                <a:solidFill>
                  <a:srgbClr val="444444"/>
                </a:solidFill>
              </a:rPr>
              <a:t>aquí</a:t>
            </a:r>
            <a:r>
              <a:rPr lang="en-US" b="0" dirty="0">
                <a:solidFill>
                  <a:srgbClr val="444444"/>
                </a:solidFill>
              </a:rPr>
              <a:t> la </a:t>
            </a:r>
            <a:r>
              <a:rPr lang="en-US" b="0" dirty="0" err="1">
                <a:solidFill>
                  <a:srgbClr val="444444"/>
                </a:solidFill>
              </a:rPr>
              <a:t>logística</a:t>
            </a:r>
            <a:r>
              <a:rPr lang="en-US" b="0" dirty="0">
                <a:solidFill>
                  <a:srgbClr val="444444"/>
                </a:solidFill>
              </a:rPr>
              <a:t> </a:t>
            </a:r>
            <a:r>
              <a:rPr lang="en-US" b="0" dirty="0" err="1">
                <a:solidFill>
                  <a:srgbClr val="444444"/>
                </a:solidFill>
              </a:rPr>
              <a:t>específica</a:t>
            </a:r>
            <a:r>
              <a:rPr lang="en-US" b="0" dirty="0">
                <a:solidFill>
                  <a:srgbClr val="444444"/>
                </a:solidFill>
              </a:rPr>
              <a:t> de la </a:t>
            </a:r>
            <a:r>
              <a:rPr lang="en-US" b="0" dirty="0" err="1">
                <a:solidFill>
                  <a:srgbClr val="444444"/>
                </a:solidFill>
              </a:rPr>
              <a:t>reunión</a:t>
            </a:r>
            <a:endParaRPr b="0" dirty="0">
              <a:solidFill>
                <a:srgbClr val="444444"/>
              </a:solidFill>
            </a:endParaRPr>
          </a:p>
          <a:p>
            <a:pPr marL="0" lvl="0" indent="0" algn="l" rtl="0">
              <a:lnSpc>
                <a:spcPct val="115000"/>
              </a:lnSpc>
              <a:spcBef>
                <a:spcPts val="0"/>
              </a:spcBef>
              <a:spcAft>
                <a:spcPts val="0"/>
              </a:spcAft>
              <a:buNone/>
            </a:pPr>
            <a:endParaRPr b="0" u="sng" dirty="0">
              <a:solidFill>
                <a:srgbClr val="444444"/>
              </a:solidFill>
            </a:endParaRPr>
          </a:p>
          <a:p>
            <a:pPr marL="0" lvl="0" indent="0" algn="l" rtl="0">
              <a:lnSpc>
                <a:spcPct val="115000"/>
              </a:lnSpc>
              <a:spcBef>
                <a:spcPts val="0"/>
              </a:spcBef>
              <a:spcAft>
                <a:spcPts val="0"/>
              </a:spcAft>
              <a:buNone/>
            </a:pPr>
            <a:endParaRPr b="0" u="sng" dirty="0">
              <a:solidFill>
                <a:srgbClr val="444444"/>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1" name="Google Shape;301;p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1" name="Google Shape;301;p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32ab0c5d613_0_0: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a:p>
        </p:txBody>
      </p:sp>
      <p:sp>
        <p:nvSpPr>
          <p:cNvPr id="309" name="Google Shape;309;g32ab0c5d613_0_0:notes"/>
          <p:cNvSpPr>
            <a:spLocks noGrp="1" noRot="1" noChangeAspect="1"/>
          </p:cNvSpPr>
          <p:nvPr>
            <p:ph type="sldImg" idx="2"/>
          </p:nvPr>
        </p:nvSpPr>
        <p:spPr>
          <a:xfrm>
            <a:off x="366713" y="185738"/>
            <a:ext cx="6126162"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32ab0c5d613_0_0: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a:p>
        </p:txBody>
      </p:sp>
      <p:sp>
        <p:nvSpPr>
          <p:cNvPr id="309" name="Google Shape;309;g32ab0c5d613_0_0:notes"/>
          <p:cNvSpPr>
            <a:spLocks noGrp="1" noRot="1" noChangeAspect="1"/>
          </p:cNvSpPr>
          <p:nvPr>
            <p:ph type="sldImg" idx="2"/>
          </p:nvPr>
        </p:nvSpPr>
        <p:spPr>
          <a:xfrm>
            <a:off x="366713" y="185738"/>
            <a:ext cx="6126162"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31d42c1d584_0_94: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316" name="Google Shape;316;g31d42c1d584_0_9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31d42c1d584_0_94: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316" name="Google Shape;316;g31d42c1d584_0_9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36c18c894d7_0_10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3" name="Google Shape;323;g36c18c894d7_0_10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36c18c894d7_0_10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3" name="Google Shape;323;g36c18c894d7_0_10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379923dd421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0" name="Google Shape;330;g379923dd421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4:notes"/>
          <p:cNvSpPr>
            <a:spLocks noGrp="1" noRot="1" noChangeAspect="1"/>
          </p:cNvSpPr>
          <p:nvPr>
            <p:ph type="sldImg" idx="2"/>
          </p:nvPr>
        </p:nvSpPr>
        <p:spPr>
          <a:xfrm>
            <a:off x="365125" y="185738"/>
            <a:ext cx="6127800" cy="3446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p4: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9" name="Google Shape;259;p4: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379923dd421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0" name="Google Shape;330;g379923dd421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34073ce5dea_0_70:notes"/>
          <p:cNvSpPr>
            <a:spLocks noGrp="1" noRot="1" noChangeAspect="1"/>
          </p:cNvSpPr>
          <p:nvPr>
            <p:ph type="sldImg" idx="2"/>
          </p:nvPr>
        </p:nvSpPr>
        <p:spPr>
          <a:xfrm>
            <a:off x="-596900" y="279400"/>
            <a:ext cx="8058150" cy="45323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34073ce5dea_0_70:notes"/>
          <p:cNvSpPr txBox="1">
            <a:spLocks noGrp="1"/>
          </p:cNvSpPr>
          <p:nvPr>
            <p:ph type="body" idx="1"/>
          </p:nvPr>
        </p:nvSpPr>
        <p:spPr>
          <a:xfrm>
            <a:off x="410817" y="4904133"/>
            <a:ext cx="6042900" cy="290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8" name="Google Shape;338;g34073ce5dea_0_70:notes"/>
          <p:cNvSpPr txBox="1">
            <a:spLocks noGrp="1"/>
          </p:cNvSpPr>
          <p:nvPr>
            <p:ph type="sldNum" idx="12"/>
          </p:nvPr>
        </p:nvSpPr>
        <p:spPr>
          <a:xfrm>
            <a:off x="3482009" y="8053180"/>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34073ce5dea_0_70:notes"/>
          <p:cNvSpPr>
            <a:spLocks noGrp="1" noRot="1" noChangeAspect="1"/>
          </p:cNvSpPr>
          <p:nvPr>
            <p:ph type="sldImg" idx="2"/>
          </p:nvPr>
        </p:nvSpPr>
        <p:spPr>
          <a:xfrm>
            <a:off x="-596900" y="279400"/>
            <a:ext cx="8058150" cy="45323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34073ce5dea_0_70:notes"/>
          <p:cNvSpPr txBox="1">
            <a:spLocks noGrp="1"/>
          </p:cNvSpPr>
          <p:nvPr>
            <p:ph type="body" idx="1"/>
          </p:nvPr>
        </p:nvSpPr>
        <p:spPr>
          <a:xfrm>
            <a:off x="410817" y="4904133"/>
            <a:ext cx="6042900" cy="290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8" name="Google Shape;338;g34073ce5dea_0_70:notes"/>
          <p:cNvSpPr txBox="1">
            <a:spLocks noGrp="1"/>
          </p:cNvSpPr>
          <p:nvPr>
            <p:ph type="sldNum" idx="12"/>
          </p:nvPr>
        </p:nvSpPr>
        <p:spPr>
          <a:xfrm>
            <a:off x="3482009" y="8053180"/>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6" name="Google Shape;346;p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6" name="Google Shape;346;p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31d42c1d584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3" name="Google Shape;353;g31d42c1d584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31d42c1d584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3" name="Google Shape;353;g31d42c1d584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37a9302bf65_0_5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0" name="Google Shape;360;g37a9302bf65_0_5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37a9302bf65_0_5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0" name="Google Shape;360;g37a9302bf65_0_5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9:notes"/>
          <p:cNvSpPr txBox="1">
            <a:spLocks noGrp="1"/>
          </p:cNvSpPr>
          <p:nvPr>
            <p:ph type="body" idx="1"/>
          </p:nvPr>
        </p:nvSpPr>
        <p:spPr>
          <a:xfrm>
            <a:off x="365263" y="3803373"/>
            <a:ext cx="6127474" cy="453224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7" name="Google Shape;367;p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3797f4c9b6d_1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66" name="Google Shape;266;g3797f4c9b6d_1_10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0"/>
          </a:p>
          <a:p>
            <a:pPr marL="0" lvl="0" indent="0" algn="l" rtl="0">
              <a:spcBef>
                <a:spcPts val="0"/>
              </a:spcBef>
              <a:spcAft>
                <a:spcPts val="0"/>
              </a:spcAft>
              <a:buClr>
                <a:schemeClr val="dk1"/>
              </a:buClr>
              <a:buSzPts val="1400"/>
              <a:buFont typeface="Arial"/>
              <a:buNone/>
            </a:pPr>
            <a:r>
              <a:rPr lang="en-US" b="0"/>
              <a:t>Welcome to the meeting. </a:t>
            </a:r>
            <a:endParaRPr b="0"/>
          </a:p>
          <a:p>
            <a:pPr marL="0" lvl="0" indent="0" algn="l" rtl="0">
              <a:spcBef>
                <a:spcPts val="0"/>
              </a:spcBef>
              <a:spcAft>
                <a:spcPts val="0"/>
              </a:spcAft>
              <a:buClr>
                <a:schemeClr val="dk1"/>
              </a:buClr>
              <a:buSzPts val="1400"/>
              <a:buFont typeface="Arial"/>
              <a:buNone/>
            </a:pPr>
            <a:endParaRPr b="0"/>
          </a:p>
          <a:p>
            <a:pPr marL="0" lvl="0" indent="0" algn="l" rtl="0">
              <a:spcBef>
                <a:spcPts val="0"/>
              </a:spcBef>
              <a:spcAft>
                <a:spcPts val="0"/>
              </a:spcAft>
              <a:buClr>
                <a:schemeClr val="dk1"/>
              </a:buClr>
              <a:buSzPts val="1400"/>
              <a:buFont typeface="Arial"/>
              <a:buNone/>
            </a:pPr>
            <a:r>
              <a:rPr lang="en-US" b="0"/>
              <a:t>I’d like to let the Spanish interpreter introduce themselves right now. </a:t>
            </a:r>
            <a:endParaRPr b="0"/>
          </a:p>
          <a:p>
            <a:pPr marL="0" lvl="0" indent="0" algn="l" rtl="0">
              <a:spcBef>
                <a:spcPts val="0"/>
              </a:spcBef>
              <a:spcAft>
                <a:spcPts val="0"/>
              </a:spcAft>
              <a:buClr>
                <a:schemeClr val="dk1"/>
              </a:buClr>
              <a:buSzPts val="1400"/>
              <a:buFont typeface="Arial"/>
              <a:buNone/>
            </a:pPr>
            <a:endParaRPr/>
          </a:p>
          <a:p>
            <a:pPr marL="457200" lvl="0" indent="-304800" algn="l" rtl="0">
              <a:spcBef>
                <a:spcPts val="0"/>
              </a:spcBef>
              <a:spcAft>
                <a:spcPts val="0"/>
              </a:spcAft>
              <a:buClr>
                <a:srgbClr val="202124"/>
              </a:buClr>
              <a:buSzPts val="1200"/>
              <a:buFont typeface="Trebuchet MS"/>
              <a:buChar char="●"/>
            </a:pPr>
            <a:r>
              <a:rPr lang="en-US" b="0">
                <a:solidFill>
                  <a:srgbClr val="202124"/>
                </a:solidFill>
              </a:rPr>
              <a:t>SPANISH INTERPRETER COMES ON SCREEN and IS HIGHLIGHTED; Interpreter READS SCRIPT BELOW VERBATIM. </a:t>
            </a:r>
            <a:endParaRPr b="0">
              <a:solidFill>
                <a:srgbClr val="202124"/>
              </a:solidFill>
            </a:endParaRPr>
          </a:p>
          <a:p>
            <a:pPr marL="457200" lvl="0" indent="0" algn="l" rtl="0">
              <a:spcBef>
                <a:spcPts val="0"/>
              </a:spcBef>
              <a:spcAft>
                <a:spcPts val="0"/>
              </a:spcAft>
              <a:buClr>
                <a:schemeClr val="dk1"/>
              </a:buClr>
              <a:buSzPts val="1400"/>
              <a:buFont typeface="Arial"/>
              <a:buNone/>
            </a:pPr>
            <a:endParaRPr b="0">
              <a:solidFill>
                <a:srgbClr val="202124"/>
              </a:solidFill>
            </a:endParaRPr>
          </a:p>
          <a:p>
            <a:pPr marL="457200" lvl="0" indent="0" algn="l" rtl="0">
              <a:spcBef>
                <a:spcPts val="0"/>
              </a:spcBef>
              <a:spcAft>
                <a:spcPts val="0"/>
              </a:spcAft>
              <a:buClr>
                <a:schemeClr val="dk1"/>
              </a:buClr>
              <a:buSzPts val="1400"/>
              <a:buFont typeface="Arial"/>
              <a:buNone/>
            </a:pPr>
            <a:r>
              <a:rPr lang="en-US">
                <a:solidFill>
                  <a:srgbClr val="202124"/>
                </a:solidFill>
              </a:rPr>
              <a:t>Interpreter reads (in Spanish, </a:t>
            </a:r>
            <a:r>
              <a:rPr lang="en-US" b="0">
                <a:solidFill>
                  <a:srgbClr val="202124"/>
                </a:solidFill>
              </a:rPr>
              <a:t>but this is what she is saying in English</a:t>
            </a:r>
            <a:r>
              <a:rPr lang="en-US">
                <a:solidFill>
                  <a:srgbClr val="202124"/>
                </a:solidFill>
              </a:rPr>
              <a:t>):  </a:t>
            </a:r>
            <a:endParaRPr>
              <a:solidFill>
                <a:srgbClr val="202124"/>
              </a:solidFill>
            </a:endParaRPr>
          </a:p>
          <a:p>
            <a:pPr marL="457200" lvl="0" indent="0" algn="l" rtl="0">
              <a:spcBef>
                <a:spcPts val="0"/>
              </a:spcBef>
              <a:spcAft>
                <a:spcPts val="0"/>
              </a:spcAft>
              <a:buClr>
                <a:schemeClr val="dk1"/>
              </a:buClr>
              <a:buSzPts val="1400"/>
              <a:buFont typeface="Arial"/>
              <a:buNone/>
            </a:pPr>
            <a:r>
              <a:rPr lang="en-US" b="0"/>
              <a:t>“My name is _____________and I will be providing Spanish interpretation services. In a moment, this service will be activated. To hear live Spanish interpretation of today’s event, select the “interpretation” pod from the Zoom toolbar and then select “Spanish”. You will have the option to select “mute original audio” if you want to hear only Spanish. This interpretation pod will be activated momentarily.”</a:t>
            </a:r>
            <a:endParaRPr b="0"/>
          </a:p>
          <a:p>
            <a:pPr marL="0" lvl="0" indent="0" algn="l" rtl="0">
              <a:spcBef>
                <a:spcPts val="0"/>
              </a:spcBef>
              <a:spcAft>
                <a:spcPts val="0"/>
              </a:spcAft>
              <a:buClr>
                <a:schemeClr val="dk1"/>
              </a:buClr>
              <a:buSzPts val="1400"/>
              <a:buFont typeface="Arial"/>
              <a:buNone/>
            </a:pPr>
            <a:endParaRPr/>
          </a:p>
          <a:p>
            <a:pPr marL="0" lvl="0" indent="0" algn="l" rtl="0">
              <a:spcBef>
                <a:spcPts val="0"/>
              </a:spcBef>
              <a:spcAft>
                <a:spcPts val="0"/>
              </a:spcAft>
              <a:buClr>
                <a:schemeClr val="dk1"/>
              </a:buClr>
              <a:buSzPts val="1400"/>
              <a:buFont typeface="Arial"/>
              <a:buNone/>
            </a:pPr>
            <a:r>
              <a:rPr lang="en-US">
                <a:solidFill>
                  <a:srgbClr val="202124"/>
                </a:solidFill>
              </a:rPr>
              <a:t>Then [Webinar Leader] speaks once the interpreter is done: </a:t>
            </a:r>
            <a:endParaRPr>
              <a:solidFill>
                <a:srgbClr val="202124"/>
              </a:solidFill>
            </a:endParaRPr>
          </a:p>
          <a:p>
            <a:pPr marL="457200" lvl="0" indent="0" algn="l" rtl="0">
              <a:spcBef>
                <a:spcPts val="0"/>
              </a:spcBef>
              <a:spcAft>
                <a:spcPts val="0"/>
              </a:spcAft>
              <a:buNone/>
            </a:pPr>
            <a:r>
              <a:rPr lang="en-US" b="0"/>
              <a:t>Thank you, [</a:t>
            </a:r>
            <a:r>
              <a:rPr lang="en-US"/>
              <a:t>Interpreter Name</a:t>
            </a:r>
            <a:r>
              <a:rPr lang="en-US" b="0"/>
              <a:t>]. If you would like to listen to this webinar in Spanish, please select the “Interpretation” pod on your Zoom toolbar and select “Spanish”. We have also posted instructions for now to access language interpretation in the chat. </a:t>
            </a:r>
            <a:endParaRPr b="0"/>
          </a:p>
          <a:p>
            <a:pPr marL="457200" lvl="0" indent="0" algn="l" rtl="0">
              <a:spcBef>
                <a:spcPts val="0"/>
              </a:spcBef>
              <a:spcAft>
                <a:spcPts val="0"/>
              </a:spcAft>
              <a:buNone/>
            </a:pPr>
            <a:endParaRPr b="0"/>
          </a:p>
          <a:p>
            <a:pPr marL="457200" lvl="0" indent="0" algn="l" rtl="0">
              <a:spcBef>
                <a:spcPts val="0"/>
              </a:spcBef>
              <a:spcAft>
                <a:spcPts val="0"/>
              </a:spcAft>
              <a:buClr>
                <a:schemeClr val="dk1"/>
              </a:buClr>
              <a:buSzPts val="1400"/>
              <a:buFont typeface="Arial"/>
              <a:buNone/>
            </a:pPr>
            <a:endParaRPr b="0"/>
          </a:p>
          <a:p>
            <a:pPr marL="0" lvl="0" indent="0" algn="l" rtl="0">
              <a:lnSpc>
                <a:spcPct val="115000"/>
              </a:lnSpc>
              <a:spcBef>
                <a:spcPts val="0"/>
              </a:spcBef>
              <a:spcAft>
                <a:spcPts val="0"/>
              </a:spcAft>
              <a:buNone/>
            </a:pPr>
            <a:r>
              <a:rPr lang="en-US" u="sng">
                <a:solidFill>
                  <a:srgbClr val="444444"/>
                </a:solidFill>
              </a:rPr>
              <a:t>[Webinar Tech] </a:t>
            </a:r>
            <a:r>
              <a:rPr lang="en-US" b="0" u="sng">
                <a:solidFill>
                  <a:srgbClr val="444444"/>
                </a:solidFill>
              </a:rPr>
              <a:t>Post in Chat:​</a:t>
            </a:r>
            <a:endParaRPr b="0" u="sng">
              <a:solidFill>
                <a:srgbClr val="444444"/>
              </a:solidFill>
            </a:endParaRPr>
          </a:p>
          <a:p>
            <a:pPr marL="0" lvl="0" indent="0" algn="l" rtl="0">
              <a:lnSpc>
                <a:spcPct val="115000"/>
              </a:lnSpc>
              <a:spcBef>
                <a:spcPts val="0"/>
              </a:spcBef>
              <a:spcAft>
                <a:spcPts val="0"/>
              </a:spcAft>
              <a:buNone/>
            </a:pPr>
            <a:endParaRPr b="0" u="sng">
              <a:solidFill>
                <a:srgbClr val="444444"/>
              </a:solidFill>
            </a:endParaRPr>
          </a:p>
          <a:p>
            <a:pPr marL="457200" lvl="0" indent="-317500" algn="l" rtl="0">
              <a:spcBef>
                <a:spcPts val="0"/>
              </a:spcBef>
              <a:spcAft>
                <a:spcPts val="0"/>
              </a:spcAft>
              <a:buSzPts val="1400"/>
              <a:buAutoNum type="arabicPeriod"/>
            </a:pPr>
            <a:r>
              <a:rPr lang="en-US"/>
              <a:t>Spanish version of interpreter script: </a:t>
            </a:r>
            <a:r>
              <a:rPr lang="en-US" b="0"/>
              <a:t>Mi nombre es </a:t>
            </a:r>
            <a:r>
              <a:rPr lang="en-US"/>
              <a:t>[Interpreter Name]</a:t>
            </a:r>
            <a:r>
              <a:rPr lang="en-US" b="0"/>
              <a:t> y brindaré servicios de interpretación en español. En un momento, este servicio estará activado. Para escuchar la interpretación en vivo en español del evento de hoy, seleccione el módulo 'interpretaciones' en la barra de herramientas de Zoom y luego seleccione 'Español.' Tendrás la opción de seleccionar 'silenciar audio original' si deseas escuchar solo español. Este módulo de interpretación se activará momentáneamente.</a:t>
            </a:r>
            <a:endParaRPr b="0"/>
          </a:p>
          <a:p>
            <a:pPr marL="457200" lvl="0" indent="-317500" algn="l" rtl="0">
              <a:spcBef>
                <a:spcPts val="0"/>
              </a:spcBef>
              <a:spcAft>
                <a:spcPts val="0"/>
              </a:spcAft>
              <a:buSzPts val="1400"/>
              <a:buAutoNum type="arabicPeriod"/>
            </a:pPr>
            <a:endParaRPr b="0"/>
          </a:p>
          <a:p>
            <a:pPr marL="457200" lvl="0" indent="-317500" algn="l" rtl="0">
              <a:spcBef>
                <a:spcPts val="0"/>
              </a:spcBef>
              <a:spcAft>
                <a:spcPts val="0"/>
              </a:spcAft>
              <a:buSzPts val="1400"/>
              <a:buAutoNum type="arabicPeriod"/>
            </a:pPr>
            <a:r>
              <a:rPr lang="en-US" b="0"/>
              <a:t>How to listen to Language Interpretation: </a:t>
            </a:r>
            <a:r>
              <a:rPr lang="en-US" b="0" u="sng">
                <a:solidFill>
                  <a:schemeClr val="hlink"/>
                </a:solidFill>
                <a:hlinkClick r:id="rId3"/>
              </a:rPr>
              <a:t>https://support.zoom.com/hc/en/article?id=zm_kb&amp;sysparm_article=KB0064768#h_6802bbbc-2ec9-47cb-a04c-6aac35914d82</a:t>
            </a:r>
            <a:r>
              <a:rPr lang="en-US" b="0"/>
              <a:t> </a:t>
            </a:r>
            <a:endParaRPr b="0"/>
          </a:p>
          <a:p>
            <a:pPr marL="457200" lvl="0" indent="-317500" algn="l" rtl="0">
              <a:spcBef>
                <a:spcPts val="0"/>
              </a:spcBef>
              <a:spcAft>
                <a:spcPts val="0"/>
              </a:spcAft>
              <a:buSzPts val="1400"/>
              <a:buAutoNum type="arabicPeriod"/>
            </a:pPr>
            <a:r>
              <a:rPr lang="en-US" b="0"/>
              <a:t> </a:t>
            </a:r>
            <a:endParaRPr b="0"/>
          </a:p>
          <a:p>
            <a:pPr marL="0" lvl="0" indent="0" algn="l" rtl="0">
              <a:lnSpc>
                <a:spcPct val="115000"/>
              </a:lnSpc>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9:notes"/>
          <p:cNvSpPr txBox="1">
            <a:spLocks noGrp="1"/>
          </p:cNvSpPr>
          <p:nvPr>
            <p:ph type="body" idx="1"/>
          </p:nvPr>
        </p:nvSpPr>
        <p:spPr>
          <a:xfrm>
            <a:off x="365263" y="3803373"/>
            <a:ext cx="6127474" cy="453224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7" name="Google Shape;367;p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37a9302bf65_0_1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373" name="Google Shape;373;g37a9302bf65_0_1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37a9302bf65_0_1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373" name="Google Shape;373;g37a9302bf65_0_1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330f438cacf_0_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380" name="Google Shape;380;g330f438cacf_0_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330f438cacf_0_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380" name="Google Shape;380;g330f438cacf_0_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37a9302bf65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387" name="Google Shape;387;g37a9302bf65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37a9302bf65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387" name="Google Shape;387;g37a9302bf65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37a9302bf65_0_4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394" name="Google Shape;394;g37a9302bf65_0_4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37a9302bf65_0_4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394" name="Google Shape;394;g37a9302bf65_0_4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37a9302bf65_0_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403" name="Google Shape;403;g37a9302bf65_0_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3797f4c9b6d_1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66" name="Google Shape;266;g3797f4c9b6d_1_10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0" dirty="0"/>
          </a:p>
          <a:p>
            <a:pPr marL="0" lvl="0" indent="0" algn="l" rtl="0">
              <a:spcBef>
                <a:spcPts val="0"/>
              </a:spcBef>
              <a:spcAft>
                <a:spcPts val="0"/>
              </a:spcAft>
              <a:buClr>
                <a:schemeClr val="dk1"/>
              </a:buClr>
              <a:buSzPts val="1400"/>
              <a:buFont typeface="Arial"/>
              <a:buNone/>
            </a:pPr>
            <a:r>
              <a:rPr lang="en-US" b="0" dirty="0" err="1"/>
              <a:t>Bienvenidos</a:t>
            </a:r>
            <a:r>
              <a:rPr lang="en-US" b="0" dirty="0"/>
              <a:t> a la </a:t>
            </a:r>
            <a:r>
              <a:rPr lang="en-US" b="0" dirty="0" err="1"/>
              <a:t>sesión</a:t>
            </a:r>
            <a:r>
              <a:rPr lang="en-US" b="0" dirty="0"/>
              <a:t> de hoy </a:t>
            </a:r>
            <a:endParaRPr b="0" dirty="0"/>
          </a:p>
          <a:p>
            <a:pPr marL="0" lvl="0" indent="0" algn="l" rtl="0">
              <a:spcBef>
                <a:spcPts val="0"/>
              </a:spcBef>
              <a:spcAft>
                <a:spcPts val="0"/>
              </a:spcAft>
              <a:buClr>
                <a:schemeClr val="dk1"/>
              </a:buClr>
              <a:buSzPts val="1400"/>
              <a:buFont typeface="Arial"/>
              <a:buNone/>
            </a:pPr>
            <a:endParaRPr b="0" dirty="0"/>
          </a:p>
          <a:p>
            <a:pPr marL="0" lvl="0" indent="0" algn="l" rtl="0">
              <a:spcBef>
                <a:spcPts val="0"/>
              </a:spcBef>
              <a:spcAft>
                <a:spcPts val="0"/>
              </a:spcAft>
              <a:buClr>
                <a:schemeClr val="dk1"/>
              </a:buClr>
              <a:buSzPts val="1400"/>
              <a:buFont typeface="Arial"/>
              <a:buNone/>
            </a:pPr>
            <a:r>
              <a:rPr lang="en-US" b="0" dirty="0" err="1"/>
              <a:t>En</a:t>
            </a:r>
            <a:r>
              <a:rPr lang="en-US" b="0" dirty="0"/>
              <a:t> </a:t>
            </a:r>
            <a:r>
              <a:rPr lang="en-US" b="0" dirty="0" err="1"/>
              <a:t>este</a:t>
            </a:r>
            <a:r>
              <a:rPr lang="en-US" b="0" dirty="0"/>
              <a:t> </a:t>
            </a:r>
            <a:r>
              <a:rPr lang="en-US" b="0" dirty="0" err="1"/>
              <a:t>momento</a:t>
            </a:r>
            <a:r>
              <a:rPr lang="en-US" b="0" dirty="0"/>
              <a:t> me </a:t>
            </a:r>
            <a:r>
              <a:rPr lang="en-US" b="0" dirty="0" err="1"/>
              <a:t>gustaría</a:t>
            </a:r>
            <a:r>
              <a:rPr lang="en-US" b="0" dirty="0"/>
              <a:t> </a:t>
            </a:r>
            <a:r>
              <a:rPr lang="en-US" b="0" dirty="0" err="1"/>
              <a:t>dar</a:t>
            </a:r>
            <a:r>
              <a:rPr lang="en-US" b="0" dirty="0"/>
              <a:t> paso a </a:t>
            </a:r>
            <a:r>
              <a:rPr lang="en-US" b="0" dirty="0" err="1"/>
              <a:t>nuestra</a:t>
            </a:r>
            <a:r>
              <a:rPr lang="en-US" b="0" dirty="0"/>
              <a:t> </a:t>
            </a:r>
            <a:r>
              <a:rPr lang="en-US" b="0" dirty="0" err="1"/>
              <a:t>intérprete</a:t>
            </a:r>
            <a:r>
              <a:rPr lang="en-US" b="0" dirty="0"/>
              <a:t> de </a:t>
            </a:r>
            <a:r>
              <a:rPr lang="en-US" b="0" dirty="0" err="1"/>
              <a:t>español</a:t>
            </a:r>
            <a:r>
              <a:rPr lang="en-US" b="0" dirty="0"/>
              <a:t> para que se </a:t>
            </a:r>
            <a:r>
              <a:rPr lang="en-US" b="0" dirty="0" err="1"/>
              <a:t>presente</a:t>
            </a:r>
            <a:r>
              <a:rPr lang="en-US" b="0" dirty="0"/>
              <a:t>. </a:t>
            </a:r>
            <a:endParaRPr b="0" dirty="0"/>
          </a:p>
          <a:p>
            <a:pPr marL="0" lvl="0" indent="0" algn="l" rtl="0">
              <a:spcBef>
                <a:spcPts val="0"/>
              </a:spcBef>
              <a:spcAft>
                <a:spcPts val="0"/>
              </a:spcAft>
              <a:buClr>
                <a:schemeClr val="dk1"/>
              </a:buClr>
              <a:buSzPts val="1400"/>
              <a:buFont typeface="Arial"/>
              <a:buNone/>
            </a:pPr>
            <a:endParaRPr dirty="0"/>
          </a:p>
          <a:p>
            <a:pPr marL="457200" lvl="0" indent="-304800" algn="l" rtl="0">
              <a:spcBef>
                <a:spcPts val="0"/>
              </a:spcBef>
              <a:spcAft>
                <a:spcPts val="0"/>
              </a:spcAft>
              <a:buClr>
                <a:srgbClr val="202124"/>
              </a:buClr>
              <a:buSzPts val="1200"/>
              <a:buFont typeface="Trebuchet MS"/>
              <a:buChar char="●"/>
            </a:pPr>
            <a:r>
              <a:rPr lang="en-US" b="0" dirty="0">
                <a:solidFill>
                  <a:srgbClr val="202124"/>
                </a:solidFill>
              </a:rPr>
              <a:t>La </a:t>
            </a:r>
            <a:r>
              <a:rPr lang="en-US" b="0" dirty="0" err="1">
                <a:solidFill>
                  <a:srgbClr val="202124"/>
                </a:solidFill>
              </a:rPr>
              <a:t>intérprete</a:t>
            </a:r>
            <a:r>
              <a:rPr lang="en-US" b="0" dirty="0">
                <a:solidFill>
                  <a:srgbClr val="202124"/>
                </a:solidFill>
              </a:rPr>
              <a:t> </a:t>
            </a:r>
            <a:r>
              <a:rPr lang="en-US" b="0" dirty="0" err="1">
                <a:solidFill>
                  <a:srgbClr val="202124"/>
                </a:solidFill>
              </a:rPr>
              <a:t>aparece</a:t>
            </a:r>
            <a:r>
              <a:rPr lang="en-US" b="0" dirty="0">
                <a:solidFill>
                  <a:srgbClr val="202124"/>
                </a:solidFill>
              </a:rPr>
              <a:t> </a:t>
            </a:r>
            <a:r>
              <a:rPr lang="en-US" b="0" dirty="0" err="1">
                <a:solidFill>
                  <a:srgbClr val="202124"/>
                </a:solidFill>
              </a:rPr>
              <a:t>en</a:t>
            </a:r>
            <a:r>
              <a:rPr lang="en-US" b="0" dirty="0">
                <a:solidFill>
                  <a:srgbClr val="202124"/>
                </a:solidFill>
              </a:rPr>
              <a:t> </a:t>
            </a:r>
            <a:r>
              <a:rPr lang="en-US" b="0" dirty="0" err="1">
                <a:solidFill>
                  <a:srgbClr val="202124"/>
                </a:solidFill>
              </a:rPr>
              <a:t>pantalla</a:t>
            </a:r>
            <a:r>
              <a:rPr lang="en-US" b="0" dirty="0">
                <a:solidFill>
                  <a:srgbClr val="202124"/>
                </a:solidFill>
              </a:rPr>
              <a:t> y es </a:t>
            </a:r>
            <a:r>
              <a:rPr lang="en-US" b="0" dirty="0" err="1">
                <a:solidFill>
                  <a:srgbClr val="202124"/>
                </a:solidFill>
              </a:rPr>
              <a:t>destacada</a:t>
            </a:r>
            <a:r>
              <a:rPr lang="en-US" b="0" dirty="0">
                <a:solidFill>
                  <a:srgbClr val="202124"/>
                </a:solidFill>
              </a:rPr>
              <a:t> </a:t>
            </a:r>
            <a:endParaRPr b="0" dirty="0">
              <a:solidFill>
                <a:srgbClr val="202124"/>
              </a:solidFill>
            </a:endParaRPr>
          </a:p>
          <a:p>
            <a:pPr marL="457200" lvl="0" indent="0" algn="l" rtl="0">
              <a:spcBef>
                <a:spcPts val="0"/>
              </a:spcBef>
              <a:spcAft>
                <a:spcPts val="0"/>
              </a:spcAft>
              <a:buClr>
                <a:schemeClr val="dk1"/>
              </a:buClr>
              <a:buSzPts val="1400"/>
              <a:buFont typeface="Arial"/>
              <a:buNone/>
            </a:pPr>
            <a:endParaRPr b="0" dirty="0">
              <a:solidFill>
                <a:srgbClr val="202124"/>
              </a:solidFill>
            </a:endParaRPr>
          </a:p>
          <a:p>
            <a:pPr marL="457200" lvl="0" indent="0" algn="l" rtl="0">
              <a:spcBef>
                <a:spcPts val="0"/>
              </a:spcBef>
              <a:spcAft>
                <a:spcPts val="0"/>
              </a:spcAft>
              <a:buClr>
                <a:schemeClr val="dk1"/>
              </a:buClr>
              <a:buSzPts val="1400"/>
              <a:buFont typeface="Arial"/>
              <a:buNone/>
            </a:pPr>
            <a:r>
              <a:rPr lang="en-US" dirty="0">
                <a:solidFill>
                  <a:srgbClr val="202124"/>
                </a:solidFill>
              </a:rPr>
              <a:t> Lee </a:t>
            </a:r>
            <a:r>
              <a:rPr lang="en-US" dirty="0" err="1">
                <a:solidFill>
                  <a:srgbClr val="202124"/>
                </a:solidFill>
              </a:rPr>
              <a:t>en</a:t>
            </a:r>
            <a:r>
              <a:rPr lang="en-US" dirty="0">
                <a:solidFill>
                  <a:srgbClr val="202124"/>
                </a:solidFill>
              </a:rPr>
              <a:t> </a:t>
            </a:r>
            <a:r>
              <a:rPr lang="en-US" dirty="0" err="1">
                <a:solidFill>
                  <a:srgbClr val="202124"/>
                </a:solidFill>
              </a:rPr>
              <a:t>voz</a:t>
            </a:r>
            <a:r>
              <a:rPr lang="en-US" dirty="0">
                <a:solidFill>
                  <a:srgbClr val="202124"/>
                </a:solidFill>
              </a:rPr>
              <a:t> </a:t>
            </a:r>
            <a:r>
              <a:rPr lang="en-US" dirty="0" err="1">
                <a:solidFill>
                  <a:srgbClr val="202124"/>
                </a:solidFill>
              </a:rPr>
              <a:t>alta</a:t>
            </a:r>
            <a:r>
              <a:rPr lang="en-US" dirty="0">
                <a:solidFill>
                  <a:srgbClr val="202124"/>
                </a:solidFill>
              </a:rPr>
              <a:t> </a:t>
            </a:r>
            <a:r>
              <a:rPr lang="en-US" dirty="0" err="1">
                <a:solidFill>
                  <a:srgbClr val="202124"/>
                </a:solidFill>
              </a:rPr>
              <a:t>el</a:t>
            </a:r>
            <a:r>
              <a:rPr lang="en-US" dirty="0">
                <a:solidFill>
                  <a:srgbClr val="202124"/>
                </a:solidFill>
              </a:rPr>
              <a:t> </a:t>
            </a:r>
            <a:r>
              <a:rPr lang="en-US" dirty="0" err="1">
                <a:solidFill>
                  <a:srgbClr val="202124"/>
                </a:solidFill>
              </a:rPr>
              <a:t>siguiente</a:t>
            </a:r>
            <a:r>
              <a:rPr lang="en-US" dirty="0">
                <a:solidFill>
                  <a:srgbClr val="202124"/>
                </a:solidFill>
              </a:rPr>
              <a:t> </a:t>
            </a:r>
            <a:r>
              <a:rPr lang="en-US" dirty="0" err="1">
                <a:solidFill>
                  <a:srgbClr val="202124"/>
                </a:solidFill>
              </a:rPr>
              <a:t>guion</a:t>
            </a:r>
            <a:r>
              <a:rPr lang="en-US" dirty="0">
                <a:solidFill>
                  <a:srgbClr val="202124"/>
                </a:solidFill>
              </a:rPr>
              <a:t> </a:t>
            </a:r>
            <a:r>
              <a:rPr lang="en-US" dirty="0" err="1">
                <a:solidFill>
                  <a:srgbClr val="202124"/>
                </a:solidFill>
              </a:rPr>
              <a:t>en</a:t>
            </a:r>
            <a:r>
              <a:rPr lang="en-US" dirty="0">
                <a:solidFill>
                  <a:srgbClr val="202124"/>
                </a:solidFill>
              </a:rPr>
              <a:t> </a:t>
            </a:r>
            <a:r>
              <a:rPr lang="en-US" dirty="0" err="1">
                <a:solidFill>
                  <a:srgbClr val="202124"/>
                </a:solidFill>
              </a:rPr>
              <a:t>español</a:t>
            </a:r>
            <a:r>
              <a:rPr lang="en-US" dirty="0">
                <a:solidFill>
                  <a:srgbClr val="202124"/>
                </a:solidFill>
              </a:rPr>
              <a:t>  </a:t>
            </a:r>
            <a:endParaRPr dirty="0">
              <a:solidFill>
                <a:srgbClr val="202124"/>
              </a:solidFill>
            </a:endParaRPr>
          </a:p>
          <a:p>
            <a:pPr marL="457200" lvl="0" indent="0" algn="l" rtl="0">
              <a:spcBef>
                <a:spcPts val="0"/>
              </a:spcBef>
              <a:spcAft>
                <a:spcPts val="0"/>
              </a:spcAft>
              <a:buClr>
                <a:schemeClr val="dk1"/>
              </a:buClr>
              <a:buSzPts val="1400"/>
              <a:buFont typeface="Arial"/>
              <a:buNone/>
            </a:pPr>
            <a:r>
              <a:rPr lang="en-US" b="0" dirty="0"/>
              <a:t>“Mi </a:t>
            </a:r>
            <a:r>
              <a:rPr lang="en-US" b="0" dirty="0" err="1"/>
              <a:t>nombre</a:t>
            </a:r>
            <a:r>
              <a:rPr lang="en-US" b="0" dirty="0"/>
              <a:t> es ___________ y </a:t>
            </a:r>
            <a:r>
              <a:rPr lang="en-US" b="0" dirty="0" err="1"/>
              <a:t>brindaré</a:t>
            </a:r>
            <a:r>
              <a:rPr lang="en-US" b="0" dirty="0"/>
              <a:t> </a:t>
            </a:r>
            <a:r>
              <a:rPr lang="en-US" b="0" dirty="0" err="1"/>
              <a:t>el</a:t>
            </a:r>
            <a:r>
              <a:rPr lang="en-US" b="0" dirty="0"/>
              <a:t> </a:t>
            </a:r>
            <a:r>
              <a:rPr lang="en-US" b="0" dirty="0" err="1"/>
              <a:t>servicio</a:t>
            </a:r>
            <a:r>
              <a:rPr lang="en-US" b="0" dirty="0"/>
              <a:t> de </a:t>
            </a:r>
            <a:r>
              <a:rPr lang="en-US" b="0" dirty="0" err="1"/>
              <a:t>interpretación</a:t>
            </a:r>
            <a:r>
              <a:rPr lang="en-US" b="0" dirty="0"/>
              <a:t> al </a:t>
            </a:r>
            <a:r>
              <a:rPr lang="en-US" b="0" dirty="0" err="1"/>
              <a:t>español</a:t>
            </a:r>
            <a:r>
              <a:rPr lang="en-US" b="0" dirty="0"/>
              <a:t>. </a:t>
            </a:r>
            <a:r>
              <a:rPr lang="en-US" b="0" dirty="0" err="1"/>
              <a:t>En</a:t>
            </a:r>
            <a:r>
              <a:rPr lang="en-US" b="0" dirty="0"/>
              <a:t> </a:t>
            </a:r>
            <a:r>
              <a:rPr lang="en-US" b="0" dirty="0" err="1"/>
              <a:t>unos</a:t>
            </a:r>
            <a:r>
              <a:rPr lang="en-US" b="0" dirty="0"/>
              <a:t> </a:t>
            </a:r>
            <a:r>
              <a:rPr lang="en-US" b="0" dirty="0" err="1"/>
              <a:t>instantes</a:t>
            </a:r>
            <a:r>
              <a:rPr lang="en-US" b="0" dirty="0"/>
              <a:t> se </a:t>
            </a:r>
            <a:r>
              <a:rPr lang="en-US" b="0" dirty="0" err="1"/>
              <a:t>activará</a:t>
            </a:r>
            <a:r>
              <a:rPr lang="en-US" b="0" dirty="0"/>
              <a:t> </a:t>
            </a:r>
            <a:r>
              <a:rPr lang="en-US" b="0" dirty="0" err="1"/>
              <a:t>esta</a:t>
            </a:r>
            <a:r>
              <a:rPr lang="en-US" b="0" dirty="0"/>
              <a:t> </a:t>
            </a:r>
            <a:r>
              <a:rPr lang="en-US" b="0" dirty="0" err="1"/>
              <a:t>función</a:t>
            </a:r>
            <a:r>
              <a:rPr lang="en-US" b="0" dirty="0"/>
              <a:t>.
Para </a:t>
            </a:r>
            <a:r>
              <a:rPr lang="en-US" b="0" dirty="0" err="1"/>
              <a:t>escuchar</a:t>
            </a:r>
            <a:r>
              <a:rPr lang="en-US" b="0" dirty="0"/>
              <a:t> la </a:t>
            </a:r>
            <a:r>
              <a:rPr lang="en-US" b="0" dirty="0" err="1"/>
              <a:t>interpretación</a:t>
            </a:r>
            <a:r>
              <a:rPr lang="en-US" b="0" dirty="0"/>
              <a:t> </a:t>
            </a:r>
            <a:r>
              <a:rPr lang="en-US" b="0" dirty="0" err="1"/>
              <a:t>en</a:t>
            </a:r>
            <a:r>
              <a:rPr lang="en-US" b="0" dirty="0"/>
              <a:t> vivo de </a:t>
            </a:r>
            <a:r>
              <a:rPr lang="en-US" b="0" dirty="0" err="1"/>
              <a:t>este</a:t>
            </a:r>
            <a:r>
              <a:rPr lang="en-US" b="0" dirty="0"/>
              <a:t> </a:t>
            </a:r>
            <a:r>
              <a:rPr lang="en-US" b="0" dirty="0" err="1"/>
              <a:t>evento</a:t>
            </a:r>
            <a:r>
              <a:rPr lang="en-US" b="0" dirty="0"/>
              <a:t> </a:t>
            </a:r>
            <a:r>
              <a:rPr lang="en-US" b="0" dirty="0" err="1"/>
              <a:t>en</a:t>
            </a:r>
            <a:r>
              <a:rPr lang="en-US" b="0" dirty="0"/>
              <a:t> </a:t>
            </a:r>
            <a:r>
              <a:rPr lang="en-US" b="0" dirty="0" err="1"/>
              <a:t>español</a:t>
            </a:r>
            <a:r>
              <a:rPr lang="en-US" b="0" dirty="0"/>
              <a:t>, </a:t>
            </a:r>
            <a:r>
              <a:rPr lang="en-US" b="0" dirty="0" err="1"/>
              <a:t>haga</a:t>
            </a:r>
            <a:r>
              <a:rPr lang="en-US" b="0" dirty="0"/>
              <a:t> </a:t>
            </a:r>
            <a:r>
              <a:rPr lang="en-US" b="0" dirty="0" err="1"/>
              <a:t>clic</a:t>
            </a:r>
            <a:r>
              <a:rPr lang="en-US" b="0" dirty="0"/>
              <a:t> </a:t>
            </a:r>
            <a:r>
              <a:rPr lang="en-US" b="0" dirty="0" err="1"/>
              <a:t>en</a:t>
            </a:r>
            <a:r>
              <a:rPr lang="en-US" b="0" dirty="0"/>
              <a:t> </a:t>
            </a:r>
            <a:r>
              <a:rPr lang="en-US" b="0" dirty="0" err="1"/>
              <a:t>el</a:t>
            </a:r>
            <a:r>
              <a:rPr lang="en-US" b="0" dirty="0"/>
              <a:t> </a:t>
            </a:r>
            <a:r>
              <a:rPr lang="en-US" b="0" dirty="0" err="1"/>
              <a:t>ícono</a:t>
            </a:r>
            <a:r>
              <a:rPr lang="en-US" b="0" dirty="0"/>
              <a:t> de </a:t>
            </a:r>
            <a:r>
              <a:rPr lang="en-US" b="0" dirty="0" err="1"/>
              <a:t>Interpretación</a:t>
            </a:r>
            <a:r>
              <a:rPr lang="en-US" b="0" dirty="0"/>
              <a:t> </a:t>
            </a:r>
            <a:r>
              <a:rPr lang="en-US" b="0" dirty="0" err="1"/>
              <a:t>en</a:t>
            </a:r>
            <a:r>
              <a:rPr lang="en-US" b="0" dirty="0"/>
              <a:t> la </a:t>
            </a:r>
            <a:r>
              <a:rPr lang="en-US" b="0" dirty="0" err="1"/>
              <a:t>barra</a:t>
            </a:r>
            <a:r>
              <a:rPr lang="en-US" b="0" dirty="0"/>
              <a:t> de </a:t>
            </a:r>
            <a:r>
              <a:rPr lang="en-US" b="0" dirty="0" err="1"/>
              <a:t>herramientas</a:t>
            </a:r>
            <a:r>
              <a:rPr lang="en-US" b="0" dirty="0"/>
              <a:t> de Zoom y </a:t>
            </a:r>
            <a:r>
              <a:rPr lang="en-US" b="0" dirty="0" err="1"/>
              <a:t>seleccione</a:t>
            </a:r>
            <a:r>
              <a:rPr lang="en-US" b="0" dirty="0"/>
              <a:t> </a:t>
            </a:r>
            <a:r>
              <a:rPr lang="en-US" b="0" dirty="0" err="1"/>
              <a:t>Español</a:t>
            </a:r>
            <a:r>
              <a:rPr lang="en-US" b="0" dirty="0"/>
              <a:t>. Si </a:t>
            </a:r>
            <a:r>
              <a:rPr lang="en-US" b="0" dirty="0" err="1"/>
              <a:t>prefiere</a:t>
            </a:r>
            <a:r>
              <a:rPr lang="en-US" b="0" dirty="0"/>
              <a:t> </a:t>
            </a:r>
            <a:r>
              <a:rPr lang="en-US" b="0" dirty="0" err="1"/>
              <a:t>escuchar</a:t>
            </a:r>
            <a:r>
              <a:rPr lang="en-US" b="0" dirty="0"/>
              <a:t> </a:t>
            </a:r>
            <a:r>
              <a:rPr lang="en-US" b="0" dirty="0" err="1"/>
              <a:t>únicamente</a:t>
            </a:r>
            <a:r>
              <a:rPr lang="en-US" b="0" dirty="0"/>
              <a:t> </a:t>
            </a:r>
            <a:r>
              <a:rPr lang="en-US" b="0" dirty="0" err="1"/>
              <a:t>en</a:t>
            </a:r>
            <a:r>
              <a:rPr lang="en-US" b="0" dirty="0"/>
              <a:t> </a:t>
            </a:r>
            <a:r>
              <a:rPr lang="en-US" b="0" dirty="0" err="1"/>
              <a:t>español</a:t>
            </a:r>
            <a:r>
              <a:rPr lang="en-US" b="0" dirty="0"/>
              <a:t>, </a:t>
            </a:r>
            <a:r>
              <a:rPr lang="en-US" b="0" dirty="0" err="1"/>
              <a:t>puede</a:t>
            </a:r>
            <a:r>
              <a:rPr lang="en-US" b="0" dirty="0"/>
              <a:t> </a:t>
            </a:r>
            <a:r>
              <a:rPr lang="en-US" b="0" dirty="0" err="1"/>
              <a:t>elegir</a:t>
            </a:r>
            <a:r>
              <a:rPr lang="en-US" b="0" dirty="0"/>
              <a:t> la </a:t>
            </a:r>
            <a:r>
              <a:rPr lang="en-US" b="0" dirty="0" err="1"/>
              <a:t>opción</a:t>
            </a:r>
            <a:r>
              <a:rPr lang="en-US" b="0" dirty="0"/>
              <a:t> </a:t>
            </a:r>
            <a:r>
              <a:rPr lang="en-US" b="0" dirty="0" err="1"/>
              <a:t>Silenciar</a:t>
            </a:r>
            <a:r>
              <a:rPr lang="en-US" b="0" dirty="0"/>
              <a:t> audio original. El </a:t>
            </a:r>
            <a:r>
              <a:rPr lang="en-US" b="0" dirty="0" err="1"/>
              <a:t>servicio</a:t>
            </a:r>
            <a:r>
              <a:rPr lang="en-US" b="0" dirty="0"/>
              <a:t> de </a:t>
            </a:r>
            <a:r>
              <a:rPr lang="en-US" b="0" dirty="0" err="1"/>
              <a:t>interpretación</a:t>
            </a:r>
            <a:r>
              <a:rPr lang="en-US" b="0" dirty="0"/>
              <a:t> se </a:t>
            </a:r>
            <a:r>
              <a:rPr lang="en-US" b="0" dirty="0" err="1"/>
              <a:t>activará</a:t>
            </a:r>
            <a:r>
              <a:rPr lang="en-US" b="0" dirty="0"/>
              <a:t> </a:t>
            </a:r>
            <a:r>
              <a:rPr lang="en-US" b="0" dirty="0" err="1"/>
              <a:t>en</a:t>
            </a:r>
            <a:r>
              <a:rPr lang="en-US" b="0" dirty="0"/>
              <a:t> breve.”</a:t>
            </a:r>
            <a:endParaRPr b="0" dirty="0"/>
          </a:p>
          <a:p>
            <a:pPr marL="0" lvl="0" indent="0" algn="l" rtl="0">
              <a:spcBef>
                <a:spcPts val="0"/>
              </a:spcBef>
              <a:spcAft>
                <a:spcPts val="0"/>
              </a:spcAft>
              <a:buClr>
                <a:schemeClr val="dk1"/>
              </a:buClr>
              <a:buSzPts val="1400"/>
              <a:buFont typeface="Arial"/>
              <a:buNone/>
            </a:pPr>
            <a:endParaRPr dirty="0"/>
          </a:p>
          <a:p>
            <a:pPr marL="0" lvl="0" indent="0" algn="l" rtl="0">
              <a:spcBef>
                <a:spcPts val="0"/>
              </a:spcBef>
              <a:spcAft>
                <a:spcPts val="0"/>
              </a:spcAft>
              <a:buClr>
                <a:schemeClr val="dk1"/>
              </a:buClr>
              <a:buSzPts val="1400"/>
              <a:buFont typeface="Arial"/>
              <a:buNone/>
            </a:pPr>
            <a:r>
              <a:rPr lang="en-US" dirty="0">
                <a:solidFill>
                  <a:srgbClr val="202124"/>
                </a:solidFill>
              </a:rPr>
              <a:t>El/la </a:t>
            </a:r>
            <a:r>
              <a:rPr lang="en-US" dirty="0" err="1">
                <a:solidFill>
                  <a:srgbClr val="202124"/>
                </a:solidFill>
              </a:rPr>
              <a:t>líder</a:t>
            </a:r>
            <a:r>
              <a:rPr lang="en-US" dirty="0">
                <a:solidFill>
                  <a:srgbClr val="202124"/>
                </a:solidFill>
              </a:rPr>
              <a:t> del webinar </a:t>
            </a:r>
            <a:r>
              <a:rPr lang="en-US" dirty="0" err="1">
                <a:solidFill>
                  <a:srgbClr val="202124"/>
                </a:solidFill>
              </a:rPr>
              <a:t>toma</a:t>
            </a:r>
            <a:r>
              <a:rPr lang="en-US" dirty="0">
                <a:solidFill>
                  <a:srgbClr val="202124"/>
                </a:solidFill>
              </a:rPr>
              <a:t> la palabra una </a:t>
            </a:r>
            <a:r>
              <a:rPr lang="en-US" dirty="0" err="1">
                <a:solidFill>
                  <a:srgbClr val="202124"/>
                </a:solidFill>
              </a:rPr>
              <a:t>vez</a:t>
            </a:r>
            <a:r>
              <a:rPr lang="en-US" dirty="0">
                <a:solidFill>
                  <a:srgbClr val="202124"/>
                </a:solidFill>
              </a:rPr>
              <a:t> </a:t>
            </a:r>
            <a:r>
              <a:rPr lang="en-US" dirty="0" err="1">
                <a:solidFill>
                  <a:srgbClr val="202124"/>
                </a:solidFill>
              </a:rPr>
              <a:t>finaliza</a:t>
            </a:r>
            <a:r>
              <a:rPr lang="en-US" dirty="0">
                <a:solidFill>
                  <a:srgbClr val="202124"/>
                </a:solidFill>
              </a:rPr>
              <a:t> la </a:t>
            </a:r>
            <a:r>
              <a:rPr lang="en-US" dirty="0" err="1">
                <a:solidFill>
                  <a:srgbClr val="202124"/>
                </a:solidFill>
              </a:rPr>
              <a:t>intérprete</a:t>
            </a:r>
            <a:r>
              <a:rPr lang="en-US" dirty="0">
                <a:solidFill>
                  <a:srgbClr val="202124"/>
                </a:solidFill>
              </a:rPr>
              <a:t>: </a:t>
            </a:r>
            <a:endParaRPr dirty="0">
              <a:solidFill>
                <a:srgbClr val="202124"/>
              </a:solidFill>
            </a:endParaRPr>
          </a:p>
          <a:p>
            <a:pPr marL="457200" lvl="0" indent="0" algn="l" rtl="0">
              <a:spcBef>
                <a:spcPts val="0"/>
              </a:spcBef>
              <a:spcAft>
                <a:spcPts val="0"/>
              </a:spcAft>
              <a:buNone/>
            </a:pPr>
            <a:r>
              <a:rPr lang="en-US" b="0" dirty="0"/>
              <a:t>Mi </a:t>
            </a:r>
            <a:r>
              <a:rPr lang="en-US" b="0" dirty="0" err="1"/>
              <a:t>nombre</a:t>
            </a:r>
            <a:r>
              <a:rPr lang="en-US" b="0" dirty="0"/>
              <a:t> es [Interpreter Name] y </a:t>
            </a:r>
            <a:r>
              <a:rPr lang="en-US" b="0" dirty="0" err="1"/>
              <a:t>brindaré</a:t>
            </a:r>
            <a:r>
              <a:rPr lang="en-US" b="0" dirty="0"/>
              <a:t> </a:t>
            </a:r>
            <a:r>
              <a:rPr lang="en-US" b="0" dirty="0" err="1"/>
              <a:t>servicios</a:t>
            </a:r>
            <a:r>
              <a:rPr lang="en-US" b="0" dirty="0"/>
              <a:t> de </a:t>
            </a:r>
            <a:r>
              <a:rPr lang="en-US" b="0" dirty="0" err="1"/>
              <a:t>interpretación</a:t>
            </a:r>
            <a:r>
              <a:rPr lang="en-US" b="0" dirty="0"/>
              <a:t> </a:t>
            </a:r>
            <a:r>
              <a:rPr lang="en-US" b="0" dirty="0" err="1"/>
              <a:t>en</a:t>
            </a:r>
            <a:r>
              <a:rPr lang="en-US" b="0" dirty="0"/>
              <a:t> </a:t>
            </a:r>
            <a:r>
              <a:rPr lang="en-US" b="0" dirty="0" err="1"/>
              <a:t>español</a:t>
            </a:r>
            <a:r>
              <a:rPr lang="en-US" b="0" dirty="0"/>
              <a:t>. </a:t>
            </a:r>
            <a:r>
              <a:rPr lang="en-US" b="0" dirty="0" err="1"/>
              <a:t>En</a:t>
            </a:r>
            <a:r>
              <a:rPr lang="en-US" b="0" dirty="0"/>
              <a:t> un </a:t>
            </a:r>
            <a:r>
              <a:rPr lang="en-US" b="0" dirty="0" err="1"/>
              <a:t>momento</a:t>
            </a:r>
            <a:r>
              <a:rPr lang="en-US" b="0" dirty="0"/>
              <a:t>, </a:t>
            </a:r>
            <a:r>
              <a:rPr lang="en-US" b="0" dirty="0" err="1"/>
              <a:t>este</a:t>
            </a:r>
            <a:r>
              <a:rPr lang="en-US" b="0" dirty="0"/>
              <a:t> </a:t>
            </a:r>
            <a:r>
              <a:rPr lang="en-US" b="0" dirty="0" err="1"/>
              <a:t>servicio</a:t>
            </a:r>
            <a:r>
              <a:rPr lang="en-US" b="0" dirty="0"/>
              <a:t> </a:t>
            </a:r>
            <a:r>
              <a:rPr lang="en-US" b="0" dirty="0" err="1"/>
              <a:t>estará</a:t>
            </a:r>
            <a:r>
              <a:rPr lang="en-US" b="0" dirty="0"/>
              <a:t> </a:t>
            </a:r>
            <a:r>
              <a:rPr lang="en-US" b="0" dirty="0" err="1"/>
              <a:t>activado</a:t>
            </a:r>
            <a:r>
              <a:rPr lang="en-US" b="0" dirty="0"/>
              <a:t>. Para </a:t>
            </a:r>
            <a:r>
              <a:rPr lang="en-US" b="0" dirty="0" err="1"/>
              <a:t>escuchar</a:t>
            </a:r>
            <a:r>
              <a:rPr lang="en-US" b="0" dirty="0"/>
              <a:t> la </a:t>
            </a:r>
            <a:r>
              <a:rPr lang="en-US" b="0" dirty="0" err="1"/>
              <a:t>interpretación</a:t>
            </a:r>
            <a:r>
              <a:rPr lang="en-US" b="0" dirty="0"/>
              <a:t> </a:t>
            </a:r>
            <a:r>
              <a:rPr lang="en-US" b="0" dirty="0" err="1"/>
              <a:t>en</a:t>
            </a:r>
            <a:r>
              <a:rPr lang="en-US" b="0" dirty="0"/>
              <a:t> vivo </a:t>
            </a:r>
            <a:r>
              <a:rPr lang="en-US" b="0" dirty="0" err="1"/>
              <a:t>en</a:t>
            </a:r>
            <a:r>
              <a:rPr lang="en-US" b="0" dirty="0"/>
              <a:t> </a:t>
            </a:r>
            <a:r>
              <a:rPr lang="en-US" b="0" dirty="0" err="1"/>
              <a:t>español</a:t>
            </a:r>
            <a:r>
              <a:rPr lang="en-US" b="0" dirty="0"/>
              <a:t> del </a:t>
            </a:r>
            <a:r>
              <a:rPr lang="en-US" b="0" dirty="0" err="1"/>
              <a:t>evento</a:t>
            </a:r>
            <a:r>
              <a:rPr lang="en-US" b="0" dirty="0"/>
              <a:t> de hoy, </a:t>
            </a:r>
            <a:r>
              <a:rPr lang="en-US" b="0" dirty="0" err="1"/>
              <a:t>seleccione</a:t>
            </a:r>
            <a:r>
              <a:rPr lang="en-US" b="0" dirty="0"/>
              <a:t> </a:t>
            </a:r>
            <a:r>
              <a:rPr lang="en-US" b="0" dirty="0" err="1"/>
              <a:t>el</a:t>
            </a:r>
            <a:r>
              <a:rPr lang="en-US" b="0" dirty="0"/>
              <a:t> </a:t>
            </a:r>
            <a:r>
              <a:rPr lang="en-US" b="0" dirty="0" err="1"/>
              <a:t>módulo</a:t>
            </a:r>
            <a:r>
              <a:rPr lang="en-US" b="0" dirty="0"/>
              <a:t> '</a:t>
            </a:r>
            <a:r>
              <a:rPr lang="en-US" b="0" dirty="0" err="1"/>
              <a:t>interpretaciones</a:t>
            </a:r>
            <a:r>
              <a:rPr lang="en-US" b="0" dirty="0"/>
              <a:t>' </a:t>
            </a:r>
            <a:r>
              <a:rPr lang="en-US" b="0" dirty="0" err="1"/>
              <a:t>en</a:t>
            </a:r>
            <a:r>
              <a:rPr lang="en-US" b="0" dirty="0"/>
              <a:t> la </a:t>
            </a:r>
            <a:r>
              <a:rPr lang="en-US" b="0" dirty="0" err="1"/>
              <a:t>barra</a:t>
            </a:r>
            <a:r>
              <a:rPr lang="en-US" b="0" dirty="0"/>
              <a:t> de </a:t>
            </a:r>
            <a:r>
              <a:rPr lang="en-US" b="0" dirty="0" err="1"/>
              <a:t>herramientas</a:t>
            </a:r>
            <a:r>
              <a:rPr lang="en-US" b="0" dirty="0"/>
              <a:t> de Zoom y </a:t>
            </a:r>
            <a:r>
              <a:rPr lang="en-US" b="0" dirty="0" err="1"/>
              <a:t>luego</a:t>
            </a:r>
            <a:r>
              <a:rPr lang="en-US" b="0" dirty="0"/>
              <a:t> </a:t>
            </a:r>
            <a:r>
              <a:rPr lang="en-US" b="0" dirty="0" err="1"/>
              <a:t>seleccione</a:t>
            </a:r>
            <a:r>
              <a:rPr lang="en-US" b="0" dirty="0"/>
              <a:t> '</a:t>
            </a:r>
            <a:r>
              <a:rPr lang="en-US" b="0" dirty="0" err="1"/>
              <a:t>Español</a:t>
            </a:r>
            <a:r>
              <a:rPr lang="en-US" b="0" dirty="0"/>
              <a:t>.' </a:t>
            </a:r>
            <a:r>
              <a:rPr lang="en-US" b="0" dirty="0" err="1"/>
              <a:t>Tendrás</a:t>
            </a:r>
            <a:r>
              <a:rPr lang="en-US" b="0" dirty="0"/>
              <a:t> la </a:t>
            </a:r>
            <a:r>
              <a:rPr lang="en-US" b="0" dirty="0" err="1"/>
              <a:t>opción</a:t>
            </a:r>
            <a:r>
              <a:rPr lang="en-US" b="0" dirty="0"/>
              <a:t> de </a:t>
            </a:r>
            <a:r>
              <a:rPr lang="en-US" b="0" dirty="0" err="1"/>
              <a:t>seleccionar</a:t>
            </a:r>
            <a:r>
              <a:rPr lang="en-US" b="0" dirty="0"/>
              <a:t> '</a:t>
            </a:r>
            <a:r>
              <a:rPr lang="en-US" b="0" dirty="0" err="1"/>
              <a:t>silenciar</a:t>
            </a:r>
            <a:r>
              <a:rPr lang="en-US" b="0" dirty="0"/>
              <a:t> audio original' </a:t>
            </a:r>
            <a:r>
              <a:rPr lang="en-US" b="0" dirty="0" err="1"/>
              <a:t>si</a:t>
            </a:r>
            <a:r>
              <a:rPr lang="en-US" b="0" dirty="0"/>
              <a:t> </a:t>
            </a:r>
            <a:r>
              <a:rPr lang="en-US" b="0" dirty="0" err="1"/>
              <a:t>deseas</a:t>
            </a:r>
            <a:r>
              <a:rPr lang="en-US" b="0" dirty="0"/>
              <a:t> </a:t>
            </a:r>
            <a:r>
              <a:rPr lang="en-US" b="0" dirty="0" err="1"/>
              <a:t>escuchar</a:t>
            </a:r>
            <a:r>
              <a:rPr lang="en-US" b="0" dirty="0"/>
              <a:t> solo </a:t>
            </a:r>
            <a:r>
              <a:rPr lang="en-US" b="0" dirty="0" err="1"/>
              <a:t>español</a:t>
            </a:r>
            <a:r>
              <a:rPr lang="en-US" b="0" dirty="0"/>
              <a:t>. Este </a:t>
            </a:r>
            <a:r>
              <a:rPr lang="en-US" b="0" dirty="0" err="1"/>
              <a:t>módulo</a:t>
            </a:r>
            <a:r>
              <a:rPr lang="en-US" b="0" dirty="0"/>
              <a:t> de </a:t>
            </a:r>
            <a:r>
              <a:rPr lang="en-US" b="0" dirty="0" err="1"/>
              <a:t>interpretación</a:t>
            </a:r>
            <a:r>
              <a:rPr lang="en-US" b="0" dirty="0"/>
              <a:t> se </a:t>
            </a:r>
            <a:r>
              <a:rPr lang="en-US" b="0" dirty="0" err="1"/>
              <a:t>activará</a:t>
            </a:r>
            <a:r>
              <a:rPr lang="en-US" b="0" dirty="0"/>
              <a:t> </a:t>
            </a:r>
            <a:r>
              <a:rPr lang="en-US" b="0" dirty="0" err="1"/>
              <a:t>momentáneamente</a:t>
            </a:r>
            <a:r>
              <a:rPr lang="en-US" b="0" dirty="0"/>
              <a:t>.&lt;s </a:t>
            </a:r>
            <a:endParaRPr b="0" dirty="0"/>
          </a:p>
          <a:p>
            <a:pPr marL="457200" lvl="0" indent="0" algn="l" rtl="0">
              <a:spcBef>
                <a:spcPts val="0"/>
              </a:spcBef>
              <a:spcAft>
                <a:spcPts val="0"/>
              </a:spcAft>
              <a:buNone/>
            </a:pPr>
            <a:endParaRPr b="0" dirty="0"/>
          </a:p>
          <a:p>
            <a:pPr marL="457200" lvl="0" indent="0" algn="l" rtl="0">
              <a:spcBef>
                <a:spcPts val="0"/>
              </a:spcBef>
              <a:spcAft>
                <a:spcPts val="0"/>
              </a:spcAft>
              <a:buClr>
                <a:schemeClr val="dk1"/>
              </a:buClr>
              <a:buSzPts val="1400"/>
              <a:buFont typeface="Arial"/>
              <a:buNone/>
            </a:pPr>
            <a:endParaRPr b="0" dirty="0"/>
          </a:p>
          <a:p>
            <a:pPr marL="0" lvl="0" indent="0" algn="l" rtl="0">
              <a:lnSpc>
                <a:spcPct val="115000"/>
              </a:lnSpc>
              <a:spcBef>
                <a:spcPts val="0"/>
              </a:spcBef>
              <a:spcAft>
                <a:spcPts val="0"/>
              </a:spcAft>
              <a:buNone/>
            </a:pPr>
            <a:r>
              <a:rPr lang="en-US" u="sng" dirty="0" err="1">
                <a:solidFill>
                  <a:srgbClr val="444444"/>
                </a:solidFill>
              </a:rPr>
              <a:t>Equipo</a:t>
            </a:r>
            <a:r>
              <a:rPr lang="en-US" u="sng" dirty="0">
                <a:solidFill>
                  <a:srgbClr val="444444"/>
                </a:solidFill>
              </a:rPr>
              <a:t> </a:t>
            </a:r>
            <a:r>
              <a:rPr lang="en-US" u="sng" dirty="0" err="1">
                <a:solidFill>
                  <a:srgbClr val="444444"/>
                </a:solidFill>
              </a:rPr>
              <a:t>técnico</a:t>
            </a:r>
            <a:r>
              <a:rPr lang="en-US" u="sng" dirty="0">
                <a:solidFill>
                  <a:srgbClr val="444444"/>
                </a:solidFill>
              </a:rPr>
              <a:t> publica </a:t>
            </a:r>
            <a:r>
              <a:rPr lang="en-US" u="sng" dirty="0" err="1">
                <a:solidFill>
                  <a:srgbClr val="444444"/>
                </a:solidFill>
              </a:rPr>
              <a:t>en</a:t>
            </a:r>
            <a:r>
              <a:rPr lang="en-US" u="sng" dirty="0">
                <a:solidFill>
                  <a:srgbClr val="444444"/>
                </a:solidFill>
              </a:rPr>
              <a:t> </a:t>
            </a:r>
            <a:r>
              <a:rPr lang="en-US" u="sng" dirty="0" err="1">
                <a:solidFill>
                  <a:srgbClr val="444444"/>
                </a:solidFill>
              </a:rPr>
              <a:t>el</a:t>
            </a:r>
            <a:r>
              <a:rPr lang="en-US" u="sng" dirty="0">
                <a:solidFill>
                  <a:srgbClr val="444444"/>
                </a:solidFill>
              </a:rPr>
              <a:t> chat </a:t>
            </a:r>
            <a:r>
              <a:rPr lang="en-US" u="sng" dirty="0" err="1">
                <a:solidFill>
                  <a:srgbClr val="444444"/>
                </a:solidFill>
              </a:rPr>
              <a:t>el</a:t>
            </a:r>
            <a:r>
              <a:rPr lang="en-US" u="sng" dirty="0">
                <a:solidFill>
                  <a:srgbClr val="444444"/>
                </a:solidFill>
              </a:rPr>
              <a:t> </a:t>
            </a:r>
            <a:r>
              <a:rPr lang="en-US" u="sng" dirty="0" err="1">
                <a:solidFill>
                  <a:srgbClr val="444444"/>
                </a:solidFill>
              </a:rPr>
              <a:t>guion</a:t>
            </a:r>
            <a:r>
              <a:rPr lang="en-US" u="sng" dirty="0">
                <a:solidFill>
                  <a:srgbClr val="444444"/>
                </a:solidFill>
              </a:rPr>
              <a:t> de la </a:t>
            </a:r>
            <a:r>
              <a:rPr lang="en-US" u="sng" dirty="0" err="1">
                <a:solidFill>
                  <a:srgbClr val="444444"/>
                </a:solidFill>
              </a:rPr>
              <a:t>intérprete</a:t>
            </a:r>
            <a:r>
              <a:rPr lang="en-US" u="sng" dirty="0">
                <a:solidFill>
                  <a:srgbClr val="444444"/>
                </a:solidFill>
              </a:rPr>
              <a:t>:</a:t>
            </a:r>
            <a:endParaRPr b="0" u="sng" dirty="0">
              <a:solidFill>
                <a:srgbClr val="444444"/>
              </a:solidFill>
            </a:endParaRPr>
          </a:p>
          <a:p>
            <a:pPr marL="0" lvl="0" indent="0" algn="l" rtl="0">
              <a:lnSpc>
                <a:spcPct val="115000"/>
              </a:lnSpc>
              <a:spcBef>
                <a:spcPts val="0"/>
              </a:spcBef>
              <a:spcAft>
                <a:spcPts val="0"/>
              </a:spcAft>
              <a:buNone/>
            </a:pPr>
            <a:endParaRPr b="0" u="sng" dirty="0">
              <a:solidFill>
                <a:srgbClr val="444444"/>
              </a:solidFill>
            </a:endParaRPr>
          </a:p>
          <a:p>
            <a:pPr marL="457200" lvl="0" indent="-317500" algn="l" rtl="0">
              <a:spcBef>
                <a:spcPts val="0"/>
              </a:spcBef>
              <a:spcAft>
                <a:spcPts val="0"/>
              </a:spcAft>
              <a:buSzPts val="1400"/>
              <a:buAutoNum type="arabicPeriod"/>
            </a:pPr>
            <a:r>
              <a:rPr lang="en-US" dirty="0"/>
              <a:t>Spanish version of interpreter script: </a:t>
            </a:r>
            <a:r>
              <a:rPr lang="en-US" b="0" dirty="0"/>
              <a:t>Mi </a:t>
            </a:r>
            <a:r>
              <a:rPr lang="en-US" b="0" dirty="0" err="1"/>
              <a:t>nombre</a:t>
            </a:r>
            <a:r>
              <a:rPr lang="en-US" b="0" dirty="0"/>
              <a:t> es [Interpreter Name] y </a:t>
            </a:r>
            <a:r>
              <a:rPr lang="en-US" b="0" dirty="0" err="1"/>
              <a:t>brindaré</a:t>
            </a:r>
            <a:r>
              <a:rPr lang="en-US" b="0" dirty="0"/>
              <a:t> </a:t>
            </a:r>
            <a:r>
              <a:rPr lang="en-US" b="0" dirty="0" err="1"/>
              <a:t>servicios</a:t>
            </a:r>
            <a:r>
              <a:rPr lang="en-US" b="0" dirty="0"/>
              <a:t> de </a:t>
            </a:r>
            <a:r>
              <a:rPr lang="en-US" b="0" dirty="0" err="1"/>
              <a:t>interpretación</a:t>
            </a:r>
            <a:r>
              <a:rPr lang="en-US" b="0" dirty="0"/>
              <a:t> </a:t>
            </a:r>
            <a:r>
              <a:rPr lang="en-US" b="0" dirty="0" err="1"/>
              <a:t>en</a:t>
            </a:r>
            <a:r>
              <a:rPr lang="en-US" b="0" dirty="0"/>
              <a:t> </a:t>
            </a:r>
            <a:r>
              <a:rPr lang="en-US" b="0" dirty="0" err="1"/>
              <a:t>español</a:t>
            </a:r>
            <a:r>
              <a:rPr lang="en-US" b="0" dirty="0"/>
              <a:t>. </a:t>
            </a:r>
            <a:r>
              <a:rPr lang="en-US" b="0" dirty="0" err="1"/>
              <a:t>En</a:t>
            </a:r>
            <a:r>
              <a:rPr lang="en-US" b="0" dirty="0"/>
              <a:t> un </a:t>
            </a:r>
            <a:r>
              <a:rPr lang="en-US" b="0" dirty="0" err="1"/>
              <a:t>momento</a:t>
            </a:r>
            <a:r>
              <a:rPr lang="en-US" b="0" dirty="0"/>
              <a:t>, </a:t>
            </a:r>
            <a:r>
              <a:rPr lang="en-US" b="0" dirty="0" err="1"/>
              <a:t>este</a:t>
            </a:r>
            <a:r>
              <a:rPr lang="en-US" b="0" dirty="0"/>
              <a:t> </a:t>
            </a:r>
            <a:r>
              <a:rPr lang="en-US" b="0" dirty="0" err="1"/>
              <a:t>servicio</a:t>
            </a:r>
            <a:r>
              <a:rPr lang="en-US" b="0" dirty="0"/>
              <a:t> </a:t>
            </a:r>
            <a:r>
              <a:rPr lang="en-US" b="0" dirty="0" err="1"/>
              <a:t>estará</a:t>
            </a:r>
            <a:r>
              <a:rPr lang="en-US" b="0" dirty="0"/>
              <a:t> </a:t>
            </a:r>
            <a:r>
              <a:rPr lang="en-US" b="0" dirty="0" err="1"/>
              <a:t>activado</a:t>
            </a:r>
            <a:r>
              <a:rPr lang="en-US" b="0" dirty="0"/>
              <a:t>. Para </a:t>
            </a:r>
            <a:r>
              <a:rPr lang="en-US" b="0" dirty="0" err="1"/>
              <a:t>escuchar</a:t>
            </a:r>
            <a:r>
              <a:rPr lang="en-US" b="0" dirty="0"/>
              <a:t> la </a:t>
            </a:r>
            <a:r>
              <a:rPr lang="en-US" b="0" dirty="0" err="1"/>
              <a:t>interpretación</a:t>
            </a:r>
            <a:r>
              <a:rPr lang="en-US" b="0" dirty="0"/>
              <a:t> </a:t>
            </a:r>
            <a:r>
              <a:rPr lang="en-US" b="0" dirty="0" err="1"/>
              <a:t>en</a:t>
            </a:r>
            <a:r>
              <a:rPr lang="en-US" b="0" dirty="0"/>
              <a:t> vivo </a:t>
            </a:r>
            <a:r>
              <a:rPr lang="en-US" b="0" dirty="0" err="1"/>
              <a:t>en</a:t>
            </a:r>
            <a:r>
              <a:rPr lang="en-US" b="0" dirty="0"/>
              <a:t> </a:t>
            </a:r>
            <a:r>
              <a:rPr lang="en-US" b="0" dirty="0" err="1"/>
              <a:t>español</a:t>
            </a:r>
            <a:r>
              <a:rPr lang="en-US" b="0" dirty="0"/>
              <a:t> del </a:t>
            </a:r>
            <a:r>
              <a:rPr lang="en-US" b="0" dirty="0" err="1"/>
              <a:t>evento</a:t>
            </a:r>
            <a:r>
              <a:rPr lang="en-US" b="0" dirty="0"/>
              <a:t> de hoy, </a:t>
            </a:r>
            <a:r>
              <a:rPr lang="en-US" b="0" dirty="0" err="1"/>
              <a:t>seleccione</a:t>
            </a:r>
            <a:r>
              <a:rPr lang="en-US" b="0" dirty="0"/>
              <a:t> </a:t>
            </a:r>
            <a:r>
              <a:rPr lang="en-US" b="0" dirty="0" err="1"/>
              <a:t>el</a:t>
            </a:r>
            <a:r>
              <a:rPr lang="en-US" b="0" dirty="0"/>
              <a:t> </a:t>
            </a:r>
            <a:r>
              <a:rPr lang="en-US" b="0" dirty="0" err="1"/>
              <a:t>módulo</a:t>
            </a:r>
            <a:r>
              <a:rPr lang="en-US" b="0" dirty="0"/>
              <a:t> '</a:t>
            </a:r>
            <a:r>
              <a:rPr lang="en-US" b="0" dirty="0" err="1"/>
              <a:t>interpretaciones</a:t>
            </a:r>
            <a:r>
              <a:rPr lang="en-US" b="0" dirty="0"/>
              <a:t>' </a:t>
            </a:r>
            <a:r>
              <a:rPr lang="en-US" b="0" dirty="0" err="1"/>
              <a:t>en</a:t>
            </a:r>
            <a:r>
              <a:rPr lang="en-US" b="0" dirty="0"/>
              <a:t> la </a:t>
            </a:r>
            <a:r>
              <a:rPr lang="en-US" b="0" dirty="0" err="1"/>
              <a:t>barra</a:t>
            </a:r>
            <a:r>
              <a:rPr lang="en-US" b="0" dirty="0"/>
              <a:t> de </a:t>
            </a:r>
            <a:r>
              <a:rPr lang="en-US" b="0" dirty="0" err="1"/>
              <a:t>herramientas</a:t>
            </a:r>
            <a:r>
              <a:rPr lang="en-US" b="0" dirty="0"/>
              <a:t> de Zoom y </a:t>
            </a:r>
            <a:r>
              <a:rPr lang="en-US" b="0" dirty="0" err="1"/>
              <a:t>luego</a:t>
            </a:r>
            <a:r>
              <a:rPr lang="en-US" b="0" dirty="0"/>
              <a:t> </a:t>
            </a:r>
            <a:r>
              <a:rPr lang="en-US" b="0" dirty="0" err="1"/>
              <a:t>seleccione</a:t>
            </a:r>
            <a:r>
              <a:rPr lang="en-US" b="0" dirty="0"/>
              <a:t> '</a:t>
            </a:r>
            <a:r>
              <a:rPr lang="en-US" b="0" dirty="0" err="1"/>
              <a:t>Español</a:t>
            </a:r>
            <a:r>
              <a:rPr lang="en-US" b="0" dirty="0"/>
              <a:t>.' </a:t>
            </a:r>
            <a:r>
              <a:rPr lang="en-US" b="0" dirty="0" err="1"/>
              <a:t>Tendrás</a:t>
            </a:r>
            <a:r>
              <a:rPr lang="en-US" b="0" dirty="0"/>
              <a:t> la </a:t>
            </a:r>
            <a:r>
              <a:rPr lang="en-US" b="0" dirty="0" err="1"/>
              <a:t>opción</a:t>
            </a:r>
            <a:r>
              <a:rPr lang="en-US" b="0" dirty="0"/>
              <a:t> de </a:t>
            </a:r>
            <a:r>
              <a:rPr lang="en-US" b="0" dirty="0" err="1"/>
              <a:t>seleccionar</a:t>
            </a:r>
            <a:r>
              <a:rPr lang="en-US" b="0" dirty="0"/>
              <a:t> '</a:t>
            </a:r>
            <a:r>
              <a:rPr lang="en-US" b="0" dirty="0" err="1"/>
              <a:t>silenciar</a:t>
            </a:r>
            <a:r>
              <a:rPr lang="en-US" b="0" dirty="0"/>
              <a:t> audio original' </a:t>
            </a:r>
            <a:r>
              <a:rPr lang="en-US" b="0" dirty="0" err="1"/>
              <a:t>si</a:t>
            </a:r>
            <a:r>
              <a:rPr lang="en-US" b="0" dirty="0"/>
              <a:t> </a:t>
            </a:r>
            <a:r>
              <a:rPr lang="en-US" b="0" dirty="0" err="1"/>
              <a:t>deseas</a:t>
            </a:r>
            <a:r>
              <a:rPr lang="en-US" b="0" dirty="0"/>
              <a:t> </a:t>
            </a:r>
            <a:r>
              <a:rPr lang="en-US" b="0" dirty="0" err="1"/>
              <a:t>escuchar</a:t>
            </a:r>
            <a:r>
              <a:rPr lang="en-US" b="0" dirty="0"/>
              <a:t> solo </a:t>
            </a:r>
            <a:r>
              <a:rPr lang="en-US" b="0" dirty="0" err="1"/>
              <a:t>español</a:t>
            </a:r>
            <a:r>
              <a:rPr lang="en-US" b="0" dirty="0"/>
              <a:t>. Este </a:t>
            </a:r>
            <a:r>
              <a:rPr lang="en-US" b="0" dirty="0" err="1"/>
              <a:t>módulo</a:t>
            </a:r>
            <a:r>
              <a:rPr lang="en-US" b="0" dirty="0"/>
              <a:t> de </a:t>
            </a:r>
            <a:r>
              <a:rPr lang="en-US" b="0" dirty="0" err="1"/>
              <a:t>interpretación</a:t>
            </a:r>
            <a:r>
              <a:rPr lang="en-US" b="0" dirty="0"/>
              <a:t> se </a:t>
            </a:r>
            <a:r>
              <a:rPr lang="en-US" b="0" dirty="0" err="1"/>
              <a:t>activará</a:t>
            </a:r>
            <a:r>
              <a:rPr lang="en-US" b="0" dirty="0"/>
              <a:t> </a:t>
            </a:r>
            <a:r>
              <a:rPr lang="en-US" b="0" dirty="0" err="1"/>
              <a:t>momentáneamente</a:t>
            </a:r>
            <a:r>
              <a:rPr lang="en-US" b="0" dirty="0"/>
              <a:t>.</a:t>
            </a:r>
            <a:endParaRPr b="0" dirty="0"/>
          </a:p>
          <a:p>
            <a:pPr marL="457200" lvl="0" indent="-317500" algn="l" rtl="0">
              <a:spcBef>
                <a:spcPts val="0"/>
              </a:spcBef>
              <a:spcAft>
                <a:spcPts val="0"/>
              </a:spcAft>
              <a:buSzPts val="1400"/>
              <a:buAutoNum type="arabicPeriod"/>
            </a:pPr>
            <a:endParaRPr b="0" dirty="0"/>
          </a:p>
          <a:p>
            <a:pPr marL="457200" lvl="0" indent="-317500" algn="l" rtl="0">
              <a:spcBef>
                <a:spcPts val="0"/>
              </a:spcBef>
              <a:spcAft>
                <a:spcPts val="0"/>
              </a:spcAft>
              <a:buSzPts val="1400"/>
              <a:buAutoNum type="arabicPeriod"/>
            </a:pPr>
            <a:r>
              <a:rPr lang="en-US" b="0" dirty="0" err="1"/>
              <a:t>Cómo</a:t>
            </a:r>
            <a:r>
              <a:rPr lang="en-US" b="0" dirty="0"/>
              <a:t> </a:t>
            </a:r>
            <a:r>
              <a:rPr lang="en-US" b="0" dirty="0" err="1"/>
              <a:t>escuchar</a:t>
            </a:r>
            <a:r>
              <a:rPr lang="en-US" b="0" dirty="0"/>
              <a:t> la </a:t>
            </a:r>
            <a:r>
              <a:rPr lang="en-US" b="0" dirty="0" err="1"/>
              <a:t>interpretación</a:t>
            </a:r>
            <a:r>
              <a:rPr lang="en-US" b="0" dirty="0"/>
              <a:t> de </a:t>
            </a:r>
            <a:r>
              <a:rPr lang="en-US" b="0" dirty="0" err="1"/>
              <a:t>idiomas</a:t>
            </a:r>
            <a:r>
              <a:rPr lang="en-US" b="0" dirty="0"/>
              <a:t>:: https://support.zoom.com/hc/en/article?id=zm_kb&amp;sysparm_article=KB0064768#h_6802bbbc-2ec9-47cb-a04c-6aac35914d82 </a:t>
            </a:r>
            <a:endParaRPr b="0" dirty="0"/>
          </a:p>
          <a:p>
            <a:pPr marL="457200" lvl="0" indent="-317500" algn="l" rtl="0">
              <a:spcBef>
                <a:spcPts val="0"/>
              </a:spcBef>
              <a:spcAft>
                <a:spcPts val="0"/>
              </a:spcAft>
              <a:buSzPts val="1400"/>
              <a:buAutoNum type="arabicPeriod"/>
            </a:pPr>
            <a:r>
              <a:rPr lang="en-US" b="0" dirty="0"/>
              <a:t> </a:t>
            </a:r>
            <a:endParaRPr b="0" dirty="0"/>
          </a:p>
          <a:p>
            <a:pPr marL="0" lvl="0" indent="0" algn="l" rtl="0">
              <a:lnSpc>
                <a:spcPct val="115000"/>
              </a:lnSpc>
              <a:spcBef>
                <a:spcPts val="0"/>
              </a:spcBef>
              <a:spcAft>
                <a:spcPts val="0"/>
              </a:spcAft>
              <a:buNone/>
            </a:pPr>
            <a:endParaRP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37a9302bf65_0_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403" name="Google Shape;403;g37a9302bf65_0_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37a9302bf65_0_29: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410" name="Google Shape;410;g37a9302bf65_0_2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37a9302bf65_0_29: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410" name="Google Shape;410;g37a9302bf65_0_2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37a9302bf65_0_9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7" name="Google Shape;417;g37a9302bf65_0_9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37a9302bf65_0_9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7" name="Google Shape;417;g37a9302bf65_0_9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37a9302bf65_0_4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423" name="Google Shape;423;g37a9302bf65_0_4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37a9302bf65_0_4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423" name="Google Shape;423;g37a9302bf65_0_4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37a9302bf65_0_35: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430" name="Google Shape;430;g37a9302bf65_0_3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37a9302bf65_0_35: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430" name="Google Shape;430;g37a9302bf65_0_3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37a9302bf65_0_72: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437" name="Google Shape;437;g37a9302bf65_0_7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33cfdbf8afd_1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33cfdbf8afd_1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7" name="Google Shape;277;g33cfdbf8afd_1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37a9302bf65_0_72: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437" name="Google Shape;437;g37a9302bf65_0_7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37a9302bf65_0_10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4" name="Google Shape;444;g37a9302bf65_0_10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37a9302bf65_0_10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4" name="Google Shape;444;g37a9302bf65_0_10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g37a9302bf65_0_7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450" name="Google Shape;450;g37a9302bf65_0_7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g37a9302bf65_0_7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450" name="Google Shape;450;g37a9302bf65_0_7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g37a9302bf65_0_114: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457" name="Google Shape;457;g37a9302bf65_0_11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g37a9302bf65_0_114: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457" name="Google Shape;457;g37a9302bf65_0_11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g3858f879594_0_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4" name="Google Shape;464;g3858f879594_0_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5" name="Google Shape;465;g3858f879594_0_8: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g3858f879594_0_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4" name="Google Shape;464;g3858f879594_0_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5" name="Google Shape;465;g3858f879594_0_8: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g37a9302bf65_0_10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472" name="Google Shape;472;g37a9302bf65_0_10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33cfdbf8afd_1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33cfdbf8afd_1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7" name="Google Shape;277;g33cfdbf8afd_1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g37a9302bf65_0_10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472" name="Google Shape;472;g37a9302bf65_0_10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g37a9302bf65_0_12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479" name="Google Shape;479;g37a9302bf65_0_12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g37a9302bf65_0_12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479" name="Google Shape;479;g37a9302bf65_0_12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37a9302bf65_0_12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486" name="Google Shape;486;g37a9302bf65_0_12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37a9302bf65_0_12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486" name="Google Shape;486;g37a9302bf65_0_12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g37a9302bf65_0_84: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494" name="Google Shape;494;g37a9302bf65_0_8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g37a9302bf65_0_84: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494" name="Google Shape;494;g37a9302bf65_0_8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3858f879594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 name="Google Shape;501;g3858f879594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2" name="Google Shape;502;g3858f879594_0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67</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3858f879594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 name="Google Shape;501;g3858f879594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2" name="Google Shape;502;g3858f879594_0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68</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37a9302bf65_0_9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509" name="Google Shape;509;g37a9302bf65_0_9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330f48a0caf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330f48a0caf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g330f48a0caf_0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37a9302bf65_0_9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509" name="Google Shape;509;g37a9302bf65_0_9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37a9302bf65_0_135: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516" name="Google Shape;516;g37a9302bf65_0_13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37a9302bf65_0_135: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516" name="Google Shape;516;g37a9302bf65_0_13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37a9302bf65_0_14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523" name="Google Shape;523;g37a9302bf65_0_14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37a9302bf65_0_14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523" name="Google Shape;523;g37a9302bf65_0_14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g37a9302bf65_0_14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530" name="Google Shape;530;g37a9302bf65_0_14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g37a9302bf65_0_14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530" name="Google Shape;530;g37a9302bf65_0_14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g37a9302bf65_0_15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537" name="Google Shape;537;g37a9302bf65_0_15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g37a9302bf65_0_15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537" name="Google Shape;537;g37a9302bf65_0_15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37a9302bf65_0_165: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544" name="Google Shape;544;g37a9302bf65_0_16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330f48a0caf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330f48a0caf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g330f48a0caf_0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37a9302bf65_0_165: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544" name="Google Shape;544;g37a9302bf65_0_16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g37a9302bf65_0_17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551" name="Google Shape;551;g37a9302bf65_0_17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g37a9302bf65_0_17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551" name="Google Shape;551;g37a9302bf65_0_17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37a9302bf65_0_6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8" name="Google Shape;558;g37a9302bf65_0_6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37a9302bf65_0_6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8" name="Google Shape;558;g37a9302bf65_0_6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330f438cacf_0_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7" name="Google Shape;567;g330f438cacf_0_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8" name="Google Shape;568;g330f438cacf_0_7: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85</a:t>
            </a:fld>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330f438cacf_0_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7" name="Google Shape;567;g330f438cacf_0_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8" name="Google Shape;568;g330f438cacf_0_7: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86</a:t>
            </a:fld>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p1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4" name="Google Shape;574;p11:notes"/>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5" name="Google Shape;575;p11:notes"/>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87</a:t>
            </a:fld>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p1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4" name="Google Shape;574;p11:notes"/>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5" name="Google Shape;575;p11:notes"/>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88</a:t>
            </a:fld>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p1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2" name="Google Shape;582;p12:notes"/>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3" name="Google Shape;583;p12:notes"/>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36c18c894d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3" name="Google Shape;293;g36c18c894d7_0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a:solidFill>
                  <a:srgbClr val="444444"/>
                </a:solidFill>
              </a:rPr>
              <a:t>[Presenter]: </a:t>
            </a:r>
            <a:r>
              <a:rPr lang="en-US" b="0">
                <a:solidFill>
                  <a:srgbClr val="444444"/>
                </a:solidFill>
              </a:rPr>
              <a:t>for those calling in you may mute and unmute using *6 and raise your hand using *9</a:t>
            </a:r>
            <a:endParaRPr b="0">
              <a:solidFill>
                <a:srgbClr val="444444"/>
              </a:solidFill>
            </a:endParaRPr>
          </a:p>
          <a:p>
            <a:pPr marL="0" lvl="0" indent="0" algn="l" rtl="0">
              <a:lnSpc>
                <a:spcPct val="115000"/>
              </a:lnSpc>
              <a:spcBef>
                <a:spcPts val="0"/>
              </a:spcBef>
              <a:spcAft>
                <a:spcPts val="0"/>
              </a:spcAft>
              <a:buNone/>
            </a:pPr>
            <a:endParaRPr>
              <a:solidFill>
                <a:srgbClr val="444444"/>
              </a:solidFill>
            </a:endParaRPr>
          </a:p>
          <a:p>
            <a:pPr marL="0" lvl="0" indent="0" algn="l" rtl="0">
              <a:lnSpc>
                <a:spcPct val="115000"/>
              </a:lnSpc>
              <a:spcBef>
                <a:spcPts val="0"/>
              </a:spcBef>
              <a:spcAft>
                <a:spcPts val="0"/>
              </a:spcAft>
              <a:buNone/>
            </a:pPr>
            <a:r>
              <a:rPr lang="en-US">
                <a:solidFill>
                  <a:srgbClr val="444444"/>
                </a:solidFill>
              </a:rPr>
              <a:t>[Webinar Tech] </a:t>
            </a:r>
            <a:r>
              <a:rPr lang="en-US" b="0">
                <a:solidFill>
                  <a:srgbClr val="444444"/>
                </a:solidFill>
              </a:rPr>
              <a:t>Post in Chat:​ </a:t>
            </a:r>
            <a:endParaRPr b="0">
              <a:solidFill>
                <a:srgbClr val="444444"/>
              </a:solidFill>
            </a:endParaRPr>
          </a:p>
          <a:p>
            <a:pPr marL="0" lvl="0" indent="0" algn="l" rtl="0">
              <a:lnSpc>
                <a:spcPct val="115000"/>
              </a:lnSpc>
              <a:spcBef>
                <a:spcPts val="0"/>
              </a:spcBef>
              <a:spcAft>
                <a:spcPts val="0"/>
              </a:spcAft>
              <a:buNone/>
            </a:pPr>
            <a:endParaRPr b="0">
              <a:solidFill>
                <a:srgbClr val="444444"/>
              </a:solidFill>
            </a:endParaRPr>
          </a:p>
          <a:p>
            <a:pPr marL="457200" lvl="0" indent="-317500" algn="l" rtl="0">
              <a:lnSpc>
                <a:spcPct val="115000"/>
              </a:lnSpc>
              <a:spcBef>
                <a:spcPts val="0"/>
              </a:spcBef>
              <a:spcAft>
                <a:spcPts val="0"/>
              </a:spcAft>
              <a:buClr>
                <a:srgbClr val="444444"/>
              </a:buClr>
              <a:buSzPts val="1400"/>
              <a:buAutoNum type="arabicPeriod"/>
            </a:pPr>
            <a:r>
              <a:rPr lang="en-US" b="0">
                <a:solidFill>
                  <a:srgbClr val="444444"/>
                </a:solidFill>
              </a:rPr>
              <a:t>Enter specific Meeting logistics here</a:t>
            </a:r>
            <a:endParaRPr b="0">
              <a:solidFill>
                <a:srgbClr val="444444"/>
              </a:solidFill>
            </a:endParaRPr>
          </a:p>
          <a:p>
            <a:pPr marL="0" lvl="0" indent="0" algn="l" rtl="0">
              <a:lnSpc>
                <a:spcPct val="115000"/>
              </a:lnSpc>
              <a:spcBef>
                <a:spcPts val="0"/>
              </a:spcBef>
              <a:spcAft>
                <a:spcPts val="0"/>
              </a:spcAft>
              <a:buNone/>
            </a:pPr>
            <a:endParaRPr b="0" u="sng">
              <a:solidFill>
                <a:srgbClr val="444444"/>
              </a:solidFill>
            </a:endParaRPr>
          </a:p>
          <a:p>
            <a:pPr marL="0" lvl="0" indent="0" algn="l" rtl="0">
              <a:lnSpc>
                <a:spcPct val="115000"/>
              </a:lnSpc>
              <a:spcBef>
                <a:spcPts val="0"/>
              </a:spcBef>
              <a:spcAft>
                <a:spcPts val="0"/>
              </a:spcAft>
              <a:buNone/>
            </a:pPr>
            <a:endParaRPr b="0" u="sng">
              <a:solidFill>
                <a:srgbClr val="444444"/>
              </a:solidFill>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p1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2" name="Google Shape;582;p12:notes"/>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3" name="Google Shape;583;p12:notes"/>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
        <p:cNvGrpSpPr/>
        <p:nvPr/>
      </p:nvGrpSpPr>
      <p:grpSpPr>
        <a:xfrm>
          <a:off x="0" y="0"/>
          <a:ext cx="0" cy="0"/>
          <a:chOff x="0" y="0"/>
          <a:chExt cx="0" cy="0"/>
        </a:xfrm>
      </p:grpSpPr>
      <p:sp>
        <p:nvSpPr>
          <p:cNvPr id="13" name="Google Shape;13;p2"/>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6122788" y="2253854"/>
            <a:ext cx="5759473" cy="2350294"/>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1"/>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52" name="Google Shape;52;p11" descr="Chat icon"/>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5" name="Google Shape;55;p12"/>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2"/>
          <p:cNvSpPr txBox="1">
            <a:spLocks noGrp="1"/>
          </p:cNvSpPr>
          <p:nvPr>
            <p:ph type="body" idx="1"/>
          </p:nvPr>
        </p:nvSpPr>
        <p:spPr>
          <a:xfrm>
            <a:off x="2220148" y="2162013"/>
            <a:ext cx="7751703" cy="38200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57"/>
        <p:cNvGrpSpPr/>
        <p:nvPr/>
      </p:nvGrpSpPr>
      <p:grpSpPr>
        <a:xfrm>
          <a:off x="0" y="0"/>
          <a:ext cx="0" cy="0"/>
          <a:chOff x="0" y="0"/>
          <a:chExt cx="0" cy="0"/>
        </a:xfrm>
      </p:grpSpPr>
      <p:sp>
        <p:nvSpPr>
          <p:cNvPr id="58" name="Google Shape;58;p13"/>
          <p:cNvSpPr txBox="1">
            <a:spLocks noGrp="1"/>
          </p:cNvSpPr>
          <p:nvPr>
            <p:ph type="title"/>
          </p:nvPr>
        </p:nvSpPr>
        <p:spPr>
          <a:xfrm>
            <a:off x="595312" y="2180006"/>
            <a:ext cx="11001375" cy="1626319"/>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13"/>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415600" y="593368"/>
            <a:ext cx="11360700" cy="7635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SzPts val="77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62" name="Google Shape;62;p14"/>
          <p:cNvSpPr txBox="1">
            <a:spLocks noGrp="1"/>
          </p:cNvSpPr>
          <p:nvPr>
            <p:ph type="body" idx="1"/>
          </p:nvPr>
        </p:nvSpPr>
        <p:spPr>
          <a:xfrm>
            <a:off x="415600" y="1536634"/>
            <a:ext cx="11360700" cy="4555200"/>
          </a:xfrm>
          <a:prstGeom prst="rect">
            <a:avLst/>
          </a:prstGeom>
          <a:noFill/>
          <a:ln>
            <a:noFill/>
          </a:ln>
        </p:spPr>
        <p:txBody>
          <a:bodyPr spcFirstLastPara="1" wrap="square" lIns="157125" tIns="157125" rIns="157125" bIns="157125" anchor="ctr" anchorCtr="0">
            <a:noAutofit/>
          </a:bodyPr>
          <a:lstStyle>
            <a:lvl1pPr marL="457200" marR="0" lvl="0"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marR="0" lvl="3"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4pPr>
            <a:lvl5pPr marL="2286000" marR="0" lvl="4"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5pPr>
            <a:lvl6pPr marL="2743200" marR="0" lvl="5"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6pPr>
            <a:lvl7pPr marL="3200400" marR="0" lvl="6"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7pPr>
            <a:lvl8pPr marL="3657600" marR="0" lvl="7"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8pPr>
            <a:lvl9pPr marL="4114800" marR="0" lvl="8"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9pPr>
          </a:lstStyle>
          <a:p>
            <a:endParaRPr/>
          </a:p>
        </p:txBody>
      </p:sp>
      <p:sp>
        <p:nvSpPr>
          <p:cNvPr id="63" name="Google Shape;63;p14"/>
          <p:cNvSpPr txBox="1">
            <a:spLocks noGrp="1"/>
          </p:cNvSpPr>
          <p:nvPr>
            <p:ph type="sldNum" idx="12"/>
          </p:nvPr>
        </p:nvSpPr>
        <p:spPr>
          <a:xfrm>
            <a:off x="11296611" y="6217622"/>
            <a:ext cx="731700" cy="5250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70"/>
        <p:cNvGrpSpPr/>
        <p:nvPr/>
      </p:nvGrpSpPr>
      <p:grpSpPr>
        <a:xfrm>
          <a:off x="0" y="0"/>
          <a:ext cx="0" cy="0"/>
          <a:chOff x="0" y="0"/>
          <a:chExt cx="0" cy="0"/>
        </a:xfrm>
      </p:grpSpPr>
      <p:sp>
        <p:nvSpPr>
          <p:cNvPr id="71" name="Google Shape;71;p16"/>
          <p:cNvSpPr txBox="1">
            <a:spLocks noGrp="1"/>
          </p:cNvSpPr>
          <p:nvPr>
            <p:ph type="ctrTitle"/>
          </p:nvPr>
        </p:nvSpPr>
        <p:spPr>
          <a:xfrm>
            <a:off x="1040524" y="1505698"/>
            <a:ext cx="10110952" cy="990216"/>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subTitle" idx="1"/>
          </p:nvPr>
        </p:nvSpPr>
        <p:spPr>
          <a:xfrm>
            <a:off x="1524000" y="2593827"/>
            <a:ext cx="9144000" cy="738734"/>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lt1"/>
              </a:buClr>
              <a:buSzPts val="4950"/>
              <a:buFont typeface="Arial"/>
              <a:buNone/>
              <a:defRPr sz="4950" b="1" i="0" u="none" strike="noStrike" cap="none">
                <a:solidFill>
                  <a:schemeClr val="lt1"/>
                </a:solidFill>
                <a:latin typeface="Trebuchet MS"/>
                <a:ea typeface="Trebuchet MS"/>
                <a:cs typeface="Trebuchet MS"/>
                <a:sym typeface="Trebuchet MS"/>
              </a:defRPr>
            </a:lvl1pPr>
            <a:lvl2pPr marR="0" lvl="1"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2pPr>
            <a:lvl3pPr marR="0" lvl="2" algn="ctr" rtl="0">
              <a:lnSpc>
                <a:spcPct val="90000"/>
              </a:lnSpc>
              <a:spcBef>
                <a:spcPts val="5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3pPr>
            <a:lvl4pPr marR="0" lvl="3"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4pPr>
            <a:lvl5pPr marR="0" lvl="4"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R="0" lvl="5"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R="0" lvl="6"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R="0" lvl="7"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R="0" lvl="8"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73" name="Google Shape;73;p16"/>
          <p:cNvSpPr txBox="1">
            <a:spLocks noGrp="1"/>
          </p:cNvSpPr>
          <p:nvPr>
            <p:ph type="dt" idx="10"/>
          </p:nvPr>
        </p:nvSpPr>
        <p:spPr>
          <a:xfrm>
            <a:off x="4724400" y="4917556"/>
            <a:ext cx="27432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5" name="Google Shape;75;p16"/>
          <p:cNvSpPr txBox="1">
            <a:spLocks noGrp="1"/>
          </p:cNvSpPr>
          <p:nvPr>
            <p:ph type="body" idx="2"/>
          </p:nvPr>
        </p:nvSpPr>
        <p:spPr>
          <a:xfrm>
            <a:off x="1913861" y="3680568"/>
            <a:ext cx="8364279" cy="914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3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2pPr>
            <a:lvl3pPr marL="1371600" marR="0" lvl="2"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3pPr>
            <a:lvl4pPr marL="1828800" marR="0" lvl="3"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4pPr>
            <a:lvl5pPr marL="2286000" marR="0" lvl="4"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838200" y="1852302"/>
            <a:ext cx="10515600" cy="4205598"/>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lt1"/>
              </a:buClr>
              <a:buSzPts val="2310"/>
              <a:buFont typeface="Noto Sans Symbols"/>
              <a:buChar char="⮚"/>
              <a:defRPr sz="3300" b="0" i="0" u="none" strike="noStrike" cap="none">
                <a:solidFill>
                  <a:schemeClr val="lt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lt1"/>
              </a:buClr>
              <a:buSzPts val="2700"/>
              <a:buFont typeface="Noto Sans Symbols"/>
              <a:buChar char="▪"/>
              <a:defRPr sz="2700" b="0" i="0" u="none" strike="noStrike" cap="none">
                <a:solidFill>
                  <a:schemeClr val="lt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79" name="Google Shape;79;p17"/>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80"/>
        <p:cNvGrpSpPr/>
        <p:nvPr/>
      </p:nvGrpSpPr>
      <p:grpSpPr>
        <a:xfrm>
          <a:off x="0" y="0"/>
          <a:ext cx="0" cy="0"/>
          <a:chOff x="0" y="0"/>
          <a:chExt cx="0" cy="0"/>
        </a:xfrm>
      </p:grpSpPr>
      <p:pic>
        <p:nvPicPr>
          <p:cNvPr id="81" name="Google Shape;81;p18" descr="Icon of person with hand raised and empty text bubble."/>
          <p:cNvPicPr preferRelativeResize="0"/>
          <p:nvPr/>
        </p:nvPicPr>
        <p:blipFill rotWithShape="1">
          <a:blip r:embed="rId2">
            <a:alphaModFix/>
          </a:blip>
          <a:srcRect/>
          <a:stretch/>
        </p:blipFill>
        <p:spPr>
          <a:xfrm>
            <a:off x="308600" y="410308"/>
            <a:ext cx="5962347" cy="5848294"/>
          </a:xfrm>
          <a:prstGeom prst="rect">
            <a:avLst/>
          </a:prstGeom>
          <a:noFill/>
          <a:ln>
            <a:noFill/>
          </a:ln>
        </p:spPr>
      </p:pic>
      <p:sp>
        <p:nvSpPr>
          <p:cNvPr id="82" name="Google Shape;82;p18"/>
          <p:cNvSpPr txBox="1">
            <a:spLocks noGrp="1"/>
          </p:cNvSpPr>
          <p:nvPr>
            <p:ph type="title"/>
          </p:nvPr>
        </p:nvSpPr>
        <p:spPr>
          <a:xfrm>
            <a:off x="6122788" y="2625328"/>
            <a:ext cx="5381431" cy="2313816"/>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18"/>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84"/>
        <p:cNvGrpSpPr/>
        <p:nvPr/>
      </p:nvGrpSpPr>
      <p:grpSpPr>
        <a:xfrm>
          <a:off x="0" y="0"/>
          <a:ext cx="0" cy="0"/>
          <a:chOff x="0" y="0"/>
          <a:chExt cx="0" cy="0"/>
        </a:xfrm>
      </p:grpSpPr>
      <p:sp>
        <p:nvSpPr>
          <p:cNvPr id="85" name="Google Shape;85;p19"/>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6" name="Google Shape;86;p19"/>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19"/>
          <p:cNvSpPr txBox="1">
            <a:spLocks noGrp="1"/>
          </p:cNvSpPr>
          <p:nvPr>
            <p:ph type="body" idx="1"/>
          </p:nvPr>
        </p:nvSpPr>
        <p:spPr>
          <a:xfrm>
            <a:off x="2220148" y="2162013"/>
            <a:ext cx="7751703" cy="38200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88"/>
        <p:cNvGrpSpPr/>
        <p:nvPr/>
      </p:nvGrpSpPr>
      <p:grpSpPr>
        <a:xfrm>
          <a:off x="0" y="0"/>
          <a:ext cx="0" cy="0"/>
          <a:chOff x="0" y="0"/>
          <a:chExt cx="0" cy="0"/>
        </a:xfrm>
      </p:grpSpPr>
      <p:sp>
        <p:nvSpPr>
          <p:cNvPr id="89" name="Google Shape;89;p20"/>
          <p:cNvSpPr txBox="1">
            <a:spLocks noGrp="1"/>
          </p:cNvSpPr>
          <p:nvPr>
            <p:ph type="title"/>
          </p:nvPr>
        </p:nvSpPr>
        <p:spPr>
          <a:xfrm>
            <a:off x="595312" y="2188551"/>
            <a:ext cx="11001375" cy="1626319"/>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20"/>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91"/>
        <p:cNvGrpSpPr/>
        <p:nvPr/>
      </p:nvGrpSpPr>
      <p:grpSpPr>
        <a:xfrm>
          <a:off x="0" y="0"/>
          <a:ext cx="0" cy="0"/>
          <a:chOff x="0" y="0"/>
          <a:chExt cx="0" cy="0"/>
        </a:xfrm>
      </p:grpSpPr>
      <p:sp>
        <p:nvSpPr>
          <p:cNvPr id="92" name="Google Shape;92;p21"/>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3" name="Google Shape;93;p21"/>
          <p:cNvSpPr/>
          <p:nvPr/>
        </p:nvSpPr>
        <p:spPr>
          <a:xfrm>
            <a:off x="838199" y="1873473"/>
            <a:ext cx="10433703" cy="230832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a:p>
        </p:txBody>
      </p:sp>
      <p:sp>
        <p:nvSpPr>
          <p:cNvPr id="94" name="Google Shape;94;p21"/>
          <p:cNvSpPr/>
          <p:nvPr/>
        </p:nvSpPr>
        <p:spPr>
          <a:xfrm>
            <a:off x="838199" y="417889"/>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rgbClr val="FFFFFF"/>
                </a:solidFill>
                <a:latin typeface="Trebuchet MS"/>
                <a:ea typeface="Trebuchet MS"/>
                <a:cs typeface="Trebuchet MS"/>
                <a:sym typeface="Trebuchet MS"/>
              </a:rPr>
              <a:t>Our Mission</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3"/>
          <p:cNvSpPr txBox="1">
            <a:spLocks noGrp="1"/>
          </p:cNvSpPr>
          <p:nvPr>
            <p:ph type="body" idx="1"/>
          </p:nvPr>
        </p:nvSpPr>
        <p:spPr>
          <a:xfrm>
            <a:off x="838200" y="1852302"/>
            <a:ext cx="10515600" cy="4205598"/>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17" name="Google Shape;17;p3"/>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95"/>
        <p:cNvGrpSpPr/>
        <p:nvPr/>
      </p:nvGrpSpPr>
      <p:grpSpPr>
        <a:xfrm>
          <a:off x="0" y="0"/>
          <a:ext cx="0" cy="0"/>
          <a:chOff x="0" y="0"/>
          <a:chExt cx="0" cy="0"/>
        </a:xfrm>
      </p:grpSpPr>
      <p:sp>
        <p:nvSpPr>
          <p:cNvPr id="96" name="Google Shape;96;p22"/>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7" name="Google Shape;97;p22"/>
          <p:cNvSpPr txBox="1"/>
          <p:nvPr/>
        </p:nvSpPr>
        <p:spPr>
          <a:xfrm>
            <a:off x="13628419" y="8737353"/>
            <a:ext cx="2172022" cy="39409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801" b="1">
                <a:solidFill>
                  <a:srgbClr val="000000"/>
                </a:solidFill>
                <a:latin typeface="Trebuchet MS"/>
                <a:ea typeface="Trebuchet MS"/>
                <a:cs typeface="Trebuchet MS"/>
                <a:sym typeface="Trebuchet MS"/>
              </a:rPr>
              <a:t>‹#›</a:t>
            </a:fld>
            <a:endParaRPr sz="1801" b="1">
              <a:solidFill>
                <a:srgbClr val="000000"/>
              </a:solidFill>
              <a:latin typeface="Trebuchet MS"/>
              <a:ea typeface="Trebuchet MS"/>
              <a:cs typeface="Trebuchet MS"/>
              <a:sym typeface="Trebuchet MS"/>
            </a:endParaRPr>
          </a:p>
        </p:txBody>
      </p:sp>
      <p:pic>
        <p:nvPicPr>
          <p:cNvPr id="98" name="Google Shape;98;p22" descr="Father points out something on laptop to family, seated on couch, as wife, son and daughter look on."/>
          <p:cNvPicPr preferRelativeResize="0"/>
          <p:nvPr/>
        </p:nvPicPr>
        <p:blipFill rotWithShape="1">
          <a:blip r:embed="rId2">
            <a:alphaModFix/>
          </a:blip>
          <a:srcRect l="1682" t="12786" b="4825"/>
          <a:stretch/>
        </p:blipFill>
        <p:spPr>
          <a:xfrm>
            <a:off x="0" y="-1"/>
            <a:ext cx="12192000" cy="6260123"/>
          </a:xfrm>
          <a:prstGeom prst="rect">
            <a:avLst/>
          </a:prstGeom>
          <a:noFill/>
          <a:ln>
            <a:noFill/>
          </a:ln>
        </p:spPr>
      </p:pic>
      <p:sp>
        <p:nvSpPr>
          <p:cNvPr id="99" name="Google Shape;99;p22"/>
          <p:cNvSpPr/>
          <p:nvPr/>
        </p:nvSpPr>
        <p:spPr>
          <a:xfrm>
            <a:off x="0" y="3445746"/>
            <a:ext cx="12216412" cy="2558649"/>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a:solidFill>
                  <a:srgbClr val="FFFFFF"/>
                </a:solidFill>
                <a:latin typeface="Trebuchet MS"/>
                <a:ea typeface="Trebuchet MS"/>
                <a:cs typeface="Trebuchet MS"/>
                <a:sym typeface="Trebuchet MS"/>
              </a:rPr>
              <a:t>Our Mission: </a:t>
            </a:r>
            <a:endParaRPr sz="5400" b="0" i="0" u="none" strike="noStrike" cap="none">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00"/>
        <p:cNvGrpSpPr/>
        <p:nvPr/>
      </p:nvGrpSpPr>
      <p:grpSpPr>
        <a:xfrm>
          <a:off x="0" y="0"/>
          <a:ext cx="0" cy="0"/>
          <a:chOff x="0" y="0"/>
          <a:chExt cx="0" cy="0"/>
        </a:xfrm>
      </p:grpSpPr>
      <p:sp>
        <p:nvSpPr>
          <p:cNvPr id="101" name="Google Shape;101;p23"/>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2" name="Google Shape;102;p23"/>
          <p:cNvSpPr/>
          <p:nvPr/>
        </p:nvSpPr>
        <p:spPr>
          <a:xfrm>
            <a:off x="838199" y="1873473"/>
            <a:ext cx="10433703" cy="28623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a:solidFill>
                  <a:schemeClr val="lt1"/>
                </a:solidFill>
                <a:latin typeface="Trebuchet MS"/>
                <a:ea typeface="Trebuchet MS"/>
                <a:cs typeface="Trebuchet MS"/>
                <a:sym typeface="Trebuchet MS"/>
              </a:rPr>
              <a:t>Plus </a:t>
            </a:r>
            <a:r>
              <a:rPr lang="en-US" sz="3600">
                <a:solidFill>
                  <a:schemeClr val="lt1"/>
                </a:solidFill>
                <a:latin typeface="Trebuchet MS"/>
                <a:ea typeface="Trebuchet MS"/>
                <a:cs typeface="Trebuchet MS"/>
                <a:sym typeface="Trebuchet MS"/>
              </a:rPr>
              <a:t>(CHP+) and other health care programs for Coloradans who qualify. </a:t>
            </a:r>
            <a:endParaRPr sz="3600" b="1">
              <a:solidFill>
                <a:schemeClr val="lt1"/>
              </a:solidFill>
              <a:latin typeface="Trebuchet MS"/>
              <a:ea typeface="Trebuchet MS"/>
              <a:cs typeface="Trebuchet MS"/>
              <a:sym typeface="Trebuchet MS"/>
            </a:endParaRPr>
          </a:p>
        </p:txBody>
      </p:sp>
      <p:sp>
        <p:nvSpPr>
          <p:cNvPr id="103" name="Google Shape;103;p23"/>
          <p:cNvSpPr/>
          <p:nvPr/>
        </p:nvSpPr>
        <p:spPr>
          <a:xfrm>
            <a:off x="838199" y="382212"/>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chemeClr val="lt1"/>
                </a:solidFill>
                <a:latin typeface="Trebuchet MS"/>
                <a:ea typeface="Trebuchet MS"/>
                <a:cs typeface="Trebuchet MS"/>
                <a:sym typeface="Trebuchet MS"/>
              </a:rPr>
              <a:t>What We Do</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04"/>
        <p:cNvGrpSpPr/>
        <p:nvPr/>
      </p:nvGrpSpPr>
      <p:grpSpPr>
        <a:xfrm>
          <a:off x="0" y="0"/>
          <a:ext cx="0" cy="0"/>
          <a:chOff x="0" y="0"/>
          <a:chExt cx="0" cy="0"/>
        </a:xfrm>
      </p:grpSpPr>
      <p:sp>
        <p:nvSpPr>
          <p:cNvPr id="105" name="Google Shape;105;p24"/>
          <p:cNvSpPr txBox="1">
            <a:spLocks noGrp="1"/>
          </p:cNvSpPr>
          <p:nvPr>
            <p:ph type="title"/>
          </p:nvPr>
        </p:nvSpPr>
        <p:spPr>
          <a:xfrm>
            <a:off x="807546" y="1806137"/>
            <a:ext cx="4803226" cy="297081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24"/>
          <p:cNvSpPr txBox="1">
            <a:spLocks noGrp="1"/>
          </p:cNvSpPr>
          <p:nvPr>
            <p:ph type="body" idx="1"/>
          </p:nvPr>
        </p:nvSpPr>
        <p:spPr>
          <a:xfrm>
            <a:off x="6476562" y="1806136"/>
            <a:ext cx="4855778" cy="2970816"/>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0840" algn="l" rtl="0">
              <a:lnSpc>
                <a:spcPct val="90000"/>
              </a:lnSpc>
              <a:spcBef>
                <a:spcPts val="500"/>
              </a:spcBef>
              <a:spcAft>
                <a:spcPts val="0"/>
              </a:spcAft>
              <a:buClr>
                <a:schemeClr val="lt1"/>
              </a:buClr>
              <a:buSzPts val="2240"/>
              <a:buFont typeface="Noto Sans Symbols"/>
              <a:buChar char="⮚"/>
              <a:defRPr sz="3200" b="0" i="0" u="none" strike="noStrike" cap="none">
                <a:solidFill>
                  <a:schemeClr val="lt1"/>
                </a:solidFill>
                <a:latin typeface="Trebuchet MS"/>
                <a:ea typeface="Trebuchet MS"/>
                <a:cs typeface="Trebuchet MS"/>
                <a:sym typeface="Trebuchet MS"/>
              </a:defRPr>
            </a:lvl2pPr>
            <a:lvl3pPr marL="1371600" marR="0" lvl="2" indent="-406400" algn="l" rtl="0">
              <a:lnSpc>
                <a:spcPct val="90000"/>
              </a:lnSpc>
              <a:spcBef>
                <a:spcPts val="500"/>
              </a:spcBef>
              <a:spcAft>
                <a:spcPts val="0"/>
              </a:spcAft>
              <a:buClr>
                <a:schemeClr val="lt1"/>
              </a:buClr>
              <a:buSzPts val="2800"/>
              <a:buFont typeface="Noto Sans Symbols"/>
              <a:buChar char="▪"/>
              <a:defRPr sz="2800" b="0" i="0" u="none" strike="noStrike" cap="none">
                <a:solidFill>
                  <a:schemeClr val="lt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07" name="Google Shape;107;p24"/>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108" name="Google Shape;108;p24"/>
          <p:cNvCxnSpPr/>
          <p:nvPr/>
        </p:nvCxnSpPr>
        <p:spPr>
          <a:xfrm>
            <a:off x="6096000" y="1327150"/>
            <a:ext cx="0" cy="4203700"/>
          </a:xfrm>
          <a:prstGeom prst="straightConnector1">
            <a:avLst/>
          </a:prstGeom>
          <a:noFill/>
          <a:ln w="38100" cap="flat" cmpd="sng">
            <a:solidFill>
              <a:schemeClr val="lt1"/>
            </a:solidFill>
            <a:prstDash val="solid"/>
            <a:miter lim="800000"/>
            <a:headEnd type="none" w="sm" len="sm"/>
            <a:tailEnd type="none" w="sm" len="sm"/>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9"/>
        <p:cNvGrpSpPr/>
        <p:nvPr/>
      </p:nvGrpSpPr>
      <p:grpSpPr>
        <a:xfrm>
          <a:off x="0" y="0"/>
          <a:ext cx="0" cy="0"/>
          <a:chOff x="0" y="0"/>
          <a:chExt cx="0" cy="0"/>
        </a:xfrm>
      </p:grpSpPr>
      <p:sp>
        <p:nvSpPr>
          <p:cNvPr id="110" name="Google Shape;110;p25"/>
          <p:cNvSpPr txBox="1">
            <a:spLocks noGrp="1"/>
          </p:cNvSpPr>
          <p:nvPr>
            <p:ph type="title"/>
          </p:nvPr>
        </p:nvSpPr>
        <p:spPr>
          <a:xfrm>
            <a:off x="183931" y="2168288"/>
            <a:ext cx="11824138" cy="13255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1" name="Google Shape;111;p25"/>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2"/>
        <p:cNvGrpSpPr/>
        <p:nvPr/>
      </p:nvGrpSpPr>
      <p:grpSpPr>
        <a:xfrm>
          <a:off x="0" y="0"/>
          <a:ext cx="0" cy="0"/>
          <a:chOff x="0" y="0"/>
          <a:chExt cx="0" cy="0"/>
        </a:xfrm>
      </p:grpSpPr>
      <p:sp>
        <p:nvSpPr>
          <p:cNvPr id="113" name="Google Shape;113;p26"/>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14"/>
        <p:cNvGrpSpPr/>
        <p:nvPr/>
      </p:nvGrpSpPr>
      <p:grpSpPr>
        <a:xfrm>
          <a:off x="0" y="0"/>
          <a:ext cx="0" cy="0"/>
          <a:chOff x="0" y="0"/>
          <a:chExt cx="0" cy="0"/>
        </a:xfrm>
      </p:grpSpPr>
      <p:sp>
        <p:nvSpPr>
          <p:cNvPr id="115" name="Google Shape;115;p27"/>
          <p:cNvSpPr txBox="1">
            <a:spLocks noGrp="1"/>
          </p:cNvSpPr>
          <p:nvPr>
            <p:ph type="title"/>
          </p:nvPr>
        </p:nvSpPr>
        <p:spPr>
          <a:xfrm>
            <a:off x="6122788" y="2253854"/>
            <a:ext cx="5759473" cy="2350294"/>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6" name="Google Shape;116;p27"/>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17" name="Google Shape;117;p27" descr="Chat icon"/>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24"/>
        <p:cNvGrpSpPr/>
        <p:nvPr/>
      </p:nvGrpSpPr>
      <p:grpSpPr>
        <a:xfrm>
          <a:off x="0" y="0"/>
          <a:ext cx="0" cy="0"/>
          <a:chOff x="0" y="0"/>
          <a:chExt cx="0" cy="0"/>
        </a:xfrm>
      </p:grpSpPr>
      <p:sp>
        <p:nvSpPr>
          <p:cNvPr id="125" name="Google Shape;125;p29"/>
          <p:cNvSpPr txBox="1">
            <a:spLocks noGrp="1"/>
          </p:cNvSpPr>
          <p:nvPr>
            <p:ph type="ctrTitle"/>
          </p:nvPr>
        </p:nvSpPr>
        <p:spPr>
          <a:xfrm>
            <a:off x="1040524" y="1505698"/>
            <a:ext cx="10110900" cy="990300"/>
          </a:xfrm>
          <a:prstGeom prst="rect">
            <a:avLst/>
          </a:prstGeom>
          <a:noFill/>
          <a:ln>
            <a:noFill/>
          </a:ln>
        </p:spPr>
        <p:txBody>
          <a:bodyPr spcFirstLastPara="1" wrap="square" lIns="91650" tIns="45825" rIns="91650" bIns="45825" anchor="ctr" anchorCtr="0">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 name="Google Shape;126;p29"/>
          <p:cNvSpPr txBox="1">
            <a:spLocks noGrp="1"/>
          </p:cNvSpPr>
          <p:nvPr>
            <p:ph type="subTitle" idx="1"/>
          </p:nvPr>
        </p:nvSpPr>
        <p:spPr>
          <a:xfrm>
            <a:off x="1524000" y="2593827"/>
            <a:ext cx="9144000" cy="738600"/>
          </a:xfrm>
          <a:prstGeom prst="rect">
            <a:avLst/>
          </a:prstGeom>
          <a:noFill/>
          <a:ln>
            <a:noFill/>
          </a:ln>
        </p:spPr>
        <p:txBody>
          <a:bodyPr spcFirstLastPara="1" wrap="square" lIns="91650" tIns="45825" rIns="91650" bIns="45825" anchor="ctr" anchorCtr="0">
            <a:noAutofit/>
          </a:bodyPr>
          <a:lstStyle>
            <a:lvl1pPr marR="0" lvl="0" algn="ctr">
              <a:lnSpc>
                <a:spcPct val="90000"/>
              </a:lnSpc>
              <a:spcBef>
                <a:spcPts val="1000"/>
              </a:spcBef>
              <a:spcAft>
                <a:spcPts val="0"/>
              </a:spcAft>
              <a:buClr>
                <a:schemeClr val="lt1"/>
              </a:buClr>
              <a:buSzPts val="5000"/>
              <a:buFont typeface="Arial"/>
              <a:buNone/>
              <a:defRPr sz="5000" b="1" i="0" u="none" strike="noStrike" cap="none">
                <a:solidFill>
                  <a:schemeClr val="lt1"/>
                </a:solidFill>
                <a:latin typeface="Trebuchet MS"/>
                <a:ea typeface="Trebuchet MS"/>
                <a:cs typeface="Trebuchet MS"/>
                <a:sym typeface="Trebuchet MS"/>
              </a:defRPr>
            </a:lvl1pPr>
            <a:lvl2pPr marR="0" lvl="1" algn="ctr">
              <a:lnSpc>
                <a:spcPct val="90000"/>
              </a:lnSpc>
              <a:spcBef>
                <a:spcPts val="500"/>
              </a:spcBef>
              <a:spcAft>
                <a:spcPts val="0"/>
              </a:spcAft>
              <a:buClr>
                <a:schemeClr val="lt1"/>
              </a:buClr>
              <a:buSzPts val="2100"/>
              <a:buFont typeface="Arial"/>
              <a:buNone/>
              <a:defRPr sz="2100" b="0" i="0" u="none" strike="noStrike" cap="none">
                <a:solidFill>
                  <a:schemeClr val="lt1"/>
                </a:solidFill>
                <a:latin typeface="Calibri"/>
                <a:ea typeface="Calibri"/>
                <a:cs typeface="Calibri"/>
                <a:sym typeface="Calibri"/>
              </a:defRPr>
            </a:lvl2pPr>
            <a:lvl3pPr marR="0" lvl="2" algn="ctr">
              <a:lnSpc>
                <a:spcPct val="90000"/>
              </a:lnSpc>
              <a:spcBef>
                <a:spcPts val="5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3pPr>
            <a:lvl4pPr marR="0" lvl="3"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4pPr>
            <a:lvl5pPr marR="0" lvl="4"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5pPr>
            <a:lvl6pPr marR="0" lvl="5"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6pPr>
            <a:lvl7pPr marR="0" lvl="6"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7pPr>
            <a:lvl8pPr marR="0" lvl="7"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8pPr>
            <a:lvl9pPr marR="0" lvl="8"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9pPr>
          </a:lstStyle>
          <a:p>
            <a:endParaRPr/>
          </a:p>
        </p:txBody>
      </p:sp>
      <p:sp>
        <p:nvSpPr>
          <p:cNvPr id="127" name="Google Shape;127;p29"/>
          <p:cNvSpPr txBox="1">
            <a:spLocks noGrp="1"/>
          </p:cNvSpPr>
          <p:nvPr>
            <p:ph type="dt" idx="10"/>
          </p:nvPr>
        </p:nvSpPr>
        <p:spPr>
          <a:xfrm>
            <a:off x="4724400" y="4917556"/>
            <a:ext cx="2743200" cy="365100"/>
          </a:xfrm>
          <a:prstGeom prst="rect">
            <a:avLst/>
          </a:prstGeom>
          <a:noFill/>
          <a:ln>
            <a:noFill/>
          </a:ln>
        </p:spPr>
        <p:txBody>
          <a:bodyPr spcFirstLastPara="1" wrap="square" lIns="91650" tIns="45825" rIns="91650" bIns="45825"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29"/>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29" name="Google Shape;129;p29"/>
          <p:cNvSpPr txBox="1">
            <a:spLocks noGrp="1"/>
          </p:cNvSpPr>
          <p:nvPr>
            <p:ph type="body" idx="2"/>
          </p:nvPr>
        </p:nvSpPr>
        <p:spPr>
          <a:xfrm>
            <a:off x="1913861" y="3680568"/>
            <a:ext cx="8364300" cy="914400"/>
          </a:xfrm>
          <a:prstGeom prst="rect">
            <a:avLst/>
          </a:prstGeom>
          <a:noFill/>
          <a:ln>
            <a:noFill/>
          </a:ln>
        </p:spPr>
        <p:txBody>
          <a:bodyPr spcFirstLastPara="1" wrap="square" lIns="91650" tIns="45825" rIns="91650" bIns="45825" anchor="ctr" anchorCtr="0">
            <a:noAutofit/>
          </a:bodyPr>
          <a:lstStyle>
            <a:lvl1pPr marL="457200" marR="0" lvl="0" indent="-228600" algn="ctr">
              <a:lnSpc>
                <a:spcPct val="90000"/>
              </a:lnSpc>
              <a:spcBef>
                <a:spcPts val="1000"/>
              </a:spcBef>
              <a:spcAft>
                <a:spcPts val="0"/>
              </a:spcAft>
              <a:buClr>
                <a:schemeClr val="lt1"/>
              </a:buClr>
              <a:buSzPts val="3400"/>
              <a:buFont typeface="Arial"/>
              <a:buNone/>
              <a:defRPr sz="3400" b="0" i="0" u="none" strike="noStrike" cap="none">
                <a:solidFill>
                  <a:schemeClr val="lt1"/>
                </a:solidFill>
                <a:latin typeface="Trebuchet MS"/>
                <a:ea typeface="Trebuchet MS"/>
                <a:cs typeface="Trebuchet MS"/>
                <a:sym typeface="Trebuchet MS"/>
              </a:defRPr>
            </a:lvl1pPr>
            <a:lvl2pPr marL="914400" marR="0" lvl="1" indent="-228600" algn="ctr">
              <a:lnSpc>
                <a:spcPct val="90000"/>
              </a:lnSpc>
              <a:spcBef>
                <a:spcPts val="500"/>
              </a:spcBef>
              <a:spcAft>
                <a:spcPts val="0"/>
              </a:spcAft>
              <a:buClr>
                <a:schemeClr val="lt1"/>
              </a:buClr>
              <a:buSzPts val="2100"/>
              <a:buFont typeface="Arial"/>
              <a:buNone/>
              <a:defRPr sz="2100" b="0" i="0" u="none" strike="noStrike" cap="none">
                <a:solidFill>
                  <a:schemeClr val="lt1"/>
                </a:solidFill>
                <a:latin typeface="Trebuchet MS"/>
                <a:ea typeface="Trebuchet MS"/>
                <a:cs typeface="Trebuchet MS"/>
                <a:sym typeface="Trebuchet MS"/>
              </a:defRPr>
            </a:lvl2pPr>
            <a:lvl3pPr marL="1371600" marR="0" lvl="2" indent="-228600" algn="ctr">
              <a:lnSpc>
                <a:spcPct val="90000"/>
              </a:lnSpc>
              <a:spcBef>
                <a:spcPts val="500"/>
              </a:spcBef>
              <a:spcAft>
                <a:spcPts val="0"/>
              </a:spcAft>
              <a:buClr>
                <a:schemeClr val="lt1"/>
              </a:buClr>
              <a:buSzPts val="2100"/>
              <a:buFont typeface="Arial"/>
              <a:buNone/>
              <a:defRPr sz="2100" b="0" i="0" u="none" strike="noStrike" cap="none">
                <a:solidFill>
                  <a:schemeClr val="lt1"/>
                </a:solidFill>
                <a:latin typeface="Trebuchet MS"/>
                <a:ea typeface="Trebuchet MS"/>
                <a:cs typeface="Trebuchet MS"/>
                <a:sym typeface="Trebuchet MS"/>
              </a:defRPr>
            </a:lvl3pPr>
            <a:lvl4pPr marL="1828800" marR="0" lvl="3" indent="-228600" algn="ctr">
              <a:lnSpc>
                <a:spcPct val="90000"/>
              </a:lnSpc>
              <a:spcBef>
                <a:spcPts val="500"/>
              </a:spcBef>
              <a:spcAft>
                <a:spcPts val="0"/>
              </a:spcAft>
              <a:buClr>
                <a:schemeClr val="lt1"/>
              </a:buClr>
              <a:buSzPts val="2100"/>
              <a:buFont typeface="Arial"/>
              <a:buNone/>
              <a:defRPr sz="2100" b="0" i="0" u="none" strike="noStrike" cap="none">
                <a:solidFill>
                  <a:schemeClr val="lt1"/>
                </a:solidFill>
                <a:latin typeface="Trebuchet MS"/>
                <a:ea typeface="Trebuchet MS"/>
                <a:cs typeface="Trebuchet MS"/>
                <a:sym typeface="Trebuchet MS"/>
              </a:defRPr>
            </a:lvl4pPr>
            <a:lvl5pPr marL="2286000" marR="0" lvl="4" indent="-228600" algn="ctr">
              <a:lnSpc>
                <a:spcPct val="90000"/>
              </a:lnSpc>
              <a:spcBef>
                <a:spcPts val="500"/>
              </a:spcBef>
              <a:spcAft>
                <a:spcPts val="0"/>
              </a:spcAft>
              <a:buClr>
                <a:schemeClr val="lt1"/>
              </a:buClr>
              <a:buSzPts val="2100"/>
              <a:buFont typeface="Arial"/>
              <a:buNone/>
              <a:defRPr sz="2100" b="0" i="0" u="none" strike="noStrike" cap="none">
                <a:solidFill>
                  <a:schemeClr val="lt1"/>
                </a:solidFill>
                <a:latin typeface="Trebuchet MS"/>
                <a:ea typeface="Trebuchet MS"/>
                <a:cs typeface="Trebuchet MS"/>
                <a:sym typeface="Trebuchet MS"/>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30"/>
        <p:cNvGrpSpPr/>
        <p:nvPr/>
      </p:nvGrpSpPr>
      <p:grpSpPr>
        <a:xfrm>
          <a:off x="0" y="0"/>
          <a:ext cx="0" cy="0"/>
          <a:chOff x="0" y="0"/>
          <a:chExt cx="0" cy="0"/>
        </a:xfrm>
      </p:grpSpPr>
      <p:sp>
        <p:nvSpPr>
          <p:cNvPr id="131" name="Google Shape;131;p30"/>
          <p:cNvSpPr txBox="1">
            <a:spLocks noGrp="1"/>
          </p:cNvSpPr>
          <p:nvPr>
            <p:ph type="title"/>
          </p:nvPr>
        </p:nvSpPr>
        <p:spPr>
          <a:xfrm>
            <a:off x="838200" y="437985"/>
            <a:ext cx="10515600" cy="960000"/>
          </a:xfrm>
          <a:prstGeom prst="rect">
            <a:avLst/>
          </a:prstGeom>
          <a:noFill/>
          <a:ln>
            <a:noFill/>
          </a:ln>
        </p:spPr>
        <p:txBody>
          <a:bodyPr spcFirstLastPara="1" wrap="square" lIns="91650" tIns="45825" rIns="91650" bIns="45825" anchor="b" anchorCtr="0">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30"/>
          <p:cNvSpPr txBox="1">
            <a:spLocks noGrp="1"/>
          </p:cNvSpPr>
          <p:nvPr>
            <p:ph type="body" idx="1"/>
          </p:nvPr>
        </p:nvSpPr>
        <p:spPr>
          <a:xfrm>
            <a:off x="838200" y="1852302"/>
            <a:ext cx="10515600" cy="4206000"/>
          </a:xfrm>
          <a:prstGeom prst="rect">
            <a:avLst/>
          </a:prstGeom>
          <a:noFill/>
          <a:ln>
            <a:noFill/>
          </a:ln>
        </p:spPr>
        <p:txBody>
          <a:bodyPr spcFirstLastPara="1" wrap="square" lIns="91650" tIns="45825" rIns="91650" bIns="45825" anchor="t" anchorCtr="0">
            <a:noAutofit/>
          </a:bodyPr>
          <a:lstStyle>
            <a:lvl1pPr marL="457200" marR="0" lvl="0" indent="-457200" algn="l">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4650" algn="l">
              <a:lnSpc>
                <a:spcPct val="90000"/>
              </a:lnSpc>
              <a:spcBef>
                <a:spcPts val="500"/>
              </a:spcBef>
              <a:spcAft>
                <a:spcPts val="0"/>
              </a:spcAft>
              <a:buClr>
                <a:schemeClr val="lt1"/>
              </a:buClr>
              <a:buSzPts val="2300"/>
              <a:buFont typeface="Noto Sans Symbols"/>
              <a:buChar char="⮚"/>
              <a:defRPr sz="3400" b="0" i="0" u="none" strike="noStrike" cap="none">
                <a:solidFill>
                  <a:schemeClr val="lt1"/>
                </a:solidFill>
                <a:latin typeface="Trebuchet MS"/>
                <a:ea typeface="Trebuchet MS"/>
                <a:cs typeface="Trebuchet MS"/>
                <a:sym typeface="Trebuchet MS"/>
              </a:defRPr>
            </a:lvl2pPr>
            <a:lvl3pPr marL="1371600" marR="0" lvl="2" indent="-400050" algn="l">
              <a:lnSpc>
                <a:spcPct val="90000"/>
              </a:lnSpc>
              <a:spcBef>
                <a:spcPts val="500"/>
              </a:spcBef>
              <a:spcAft>
                <a:spcPts val="0"/>
              </a:spcAft>
              <a:buClr>
                <a:schemeClr val="lt1"/>
              </a:buClr>
              <a:buSzPts val="2700"/>
              <a:buFont typeface="Noto Sans Symbols"/>
              <a:buChar char="▪"/>
              <a:defRPr sz="2700" b="0" i="0" u="none" strike="noStrike" cap="none">
                <a:solidFill>
                  <a:schemeClr val="lt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228600" algn="l">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5pPr>
            <a:lvl6pPr marL="2743200" marR="0" lvl="5" indent="-228600" algn="l">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6pPr>
            <a:lvl7pPr marL="3200400" marR="0" lvl="6" indent="-228600" algn="l">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7pPr>
            <a:lvl8pPr marL="3657600" marR="0" lvl="7" indent="-228600" algn="l">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8pPr>
            <a:lvl9pPr marL="4114800" marR="0" lvl="8" indent="-228600" algn="l">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9pPr>
          </a:lstStyle>
          <a:p>
            <a:endParaRPr/>
          </a:p>
        </p:txBody>
      </p:sp>
      <p:sp>
        <p:nvSpPr>
          <p:cNvPr id="133" name="Google Shape;133;p30"/>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134"/>
        <p:cNvGrpSpPr/>
        <p:nvPr/>
      </p:nvGrpSpPr>
      <p:grpSpPr>
        <a:xfrm>
          <a:off x="0" y="0"/>
          <a:ext cx="0" cy="0"/>
          <a:chOff x="0" y="0"/>
          <a:chExt cx="0" cy="0"/>
        </a:xfrm>
      </p:grpSpPr>
      <p:pic>
        <p:nvPicPr>
          <p:cNvPr id="135" name="Google Shape;135;p31" descr="Icon of person with hand raised and empty text bubble."/>
          <p:cNvPicPr preferRelativeResize="0"/>
          <p:nvPr/>
        </p:nvPicPr>
        <p:blipFill rotWithShape="1">
          <a:blip r:embed="rId2">
            <a:alphaModFix/>
          </a:blip>
          <a:srcRect/>
          <a:stretch/>
        </p:blipFill>
        <p:spPr>
          <a:xfrm>
            <a:off x="308600" y="410308"/>
            <a:ext cx="5366112" cy="5263464"/>
          </a:xfrm>
          <a:prstGeom prst="rect">
            <a:avLst/>
          </a:prstGeom>
          <a:noFill/>
          <a:ln>
            <a:noFill/>
          </a:ln>
        </p:spPr>
      </p:pic>
      <p:sp>
        <p:nvSpPr>
          <p:cNvPr id="136" name="Google Shape;136;p31"/>
          <p:cNvSpPr txBox="1">
            <a:spLocks noGrp="1"/>
          </p:cNvSpPr>
          <p:nvPr>
            <p:ph type="title"/>
          </p:nvPr>
        </p:nvSpPr>
        <p:spPr>
          <a:xfrm>
            <a:off x="6122788" y="2625328"/>
            <a:ext cx="5381700" cy="2314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100"/>
              <a:buFont typeface="Trebuchet MS"/>
              <a:buNone/>
              <a:defRPr sz="8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7" name="Google Shape;137;p31"/>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138"/>
        <p:cNvGrpSpPr/>
        <p:nvPr/>
      </p:nvGrpSpPr>
      <p:grpSpPr>
        <a:xfrm>
          <a:off x="0" y="0"/>
          <a:ext cx="0" cy="0"/>
          <a:chOff x="0" y="0"/>
          <a:chExt cx="0" cy="0"/>
        </a:xfrm>
      </p:grpSpPr>
      <p:sp>
        <p:nvSpPr>
          <p:cNvPr id="139" name="Google Shape;139;p32"/>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0" name="Google Shape;140;p32"/>
          <p:cNvSpPr txBox="1">
            <a:spLocks noGrp="1"/>
          </p:cNvSpPr>
          <p:nvPr>
            <p:ph type="title"/>
          </p:nvPr>
        </p:nvSpPr>
        <p:spPr>
          <a:xfrm>
            <a:off x="838200" y="437985"/>
            <a:ext cx="10515600" cy="960000"/>
          </a:xfrm>
          <a:prstGeom prst="rect">
            <a:avLst/>
          </a:prstGeom>
          <a:noFill/>
          <a:ln>
            <a:noFill/>
          </a:ln>
        </p:spPr>
        <p:txBody>
          <a:bodyPr spcFirstLastPara="1" wrap="square" lIns="91650" tIns="45825" rIns="91650" bIns="45825" anchor="b" anchorCtr="0">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1" name="Google Shape;141;p32"/>
          <p:cNvSpPr txBox="1">
            <a:spLocks noGrp="1"/>
          </p:cNvSpPr>
          <p:nvPr>
            <p:ph type="body" idx="1"/>
          </p:nvPr>
        </p:nvSpPr>
        <p:spPr>
          <a:xfrm>
            <a:off x="2220148" y="2162013"/>
            <a:ext cx="7751700" cy="3819900"/>
          </a:xfrm>
          <a:prstGeom prst="rect">
            <a:avLst/>
          </a:prstGeom>
          <a:noFill/>
          <a:ln>
            <a:noFill/>
          </a:ln>
        </p:spPr>
        <p:txBody>
          <a:bodyPr spcFirstLastPara="1" wrap="square" lIns="91650" tIns="45825" rIns="91650" bIns="45825" anchor="t" anchorCtr="0">
            <a:noAutofit/>
          </a:bodyPr>
          <a:lstStyle>
            <a:lvl1pPr marL="457200" marR="0" lvl="0" indent="-228600" algn="l">
              <a:lnSpc>
                <a:spcPct val="90000"/>
              </a:lnSpc>
              <a:spcBef>
                <a:spcPts val="1000"/>
              </a:spcBef>
              <a:spcAft>
                <a:spcPts val="0"/>
              </a:spcAft>
              <a:buClr>
                <a:schemeClr val="lt1"/>
              </a:buClr>
              <a:buSzPts val="2800"/>
              <a:buFont typeface="Arial"/>
              <a:buNone/>
              <a:defRPr sz="2800" b="0" i="0" u="none" strike="noStrike" cap="none">
                <a:solidFill>
                  <a:schemeClr val="lt1"/>
                </a:solidFill>
                <a:latin typeface="Trebuchet MS"/>
                <a:ea typeface="Trebuchet MS"/>
                <a:cs typeface="Trebuchet MS"/>
                <a:sym typeface="Trebuchet MS"/>
              </a:defRPr>
            </a:lvl1pPr>
            <a:lvl2pPr marL="914400" marR="0" lvl="1"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61950" algn="l">
              <a:lnSpc>
                <a:spcPct val="90000"/>
              </a:lnSpc>
              <a:spcBef>
                <a:spcPts val="500"/>
              </a:spcBef>
              <a:spcAft>
                <a:spcPts val="0"/>
              </a:spcAft>
              <a:buClr>
                <a:schemeClr val="lt1"/>
              </a:buClr>
              <a:buSzPts val="2100"/>
              <a:buFont typeface="Arial"/>
              <a:buChar char="•"/>
              <a:defRPr sz="2100" b="0" i="0" u="none" strike="noStrike" cap="none">
                <a:solidFill>
                  <a:schemeClr val="lt1"/>
                </a:solidFill>
                <a:latin typeface="Calibri"/>
                <a:ea typeface="Calibri"/>
                <a:cs typeface="Calibri"/>
                <a:sym typeface="Calibri"/>
              </a:defRPr>
            </a:lvl3pPr>
            <a:lvl4pPr marL="1828800" marR="0" lvl="3"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8"/>
        <p:cNvGrpSpPr/>
        <p:nvPr/>
      </p:nvGrpSpPr>
      <p:grpSpPr>
        <a:xfrm>
          <a:off x="0" y="0"/>
          <a:ext cx="0" cy="0"/>
          <a:chOff x="0" y="0"/>
          <a:chExt cx="0" cy="0"/>
        </a:xfrm>
      </p:grpSpPr>
      <p:sp>
        <p:nvSpPr>
          <p:cNvPr id="19" name="Google Shape;19;p4"/>
          <p:cNvSpPr txBox="1">
            <a:spLocks noGrp="1"/>
          </p:cNvSpPr>
          <p:nvPr>
            <p:ph type="ctrTitle"/>
          </p:nvPr>
        </p:nvSpPr>
        <p:spPr>
          <a:xfrm>
            <a:off x="1040524" y="1505158"/>
            <a:ext cx="10110952" cy="990216"/>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4"/>
          <p:cNvSpPr txBox="1">
            <a:spLocks noGrp="1"/>
          </p:cNvSpPr>
          <p:nvPr>
            <p:ph type="subTitle" idx="1"/>
          </p:nvPr>
        </p:nvSpPr>
        <p:spPr>
          <a:xfrm>
            <a:off x="1524000" y="2583430"/>
            <a:ext cx="9144000" cy="738734"/>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4950"/>
              <a:buFont typeface="Arial"/>
              <a:buNone/>
              <a:defRPr sz="4950" b="1" i="0" u="none" strike="noStrike" cap="none">
                <a:solidFill>
                  <a:schemeClr val="dk1"/>
                </a:solidFill>
                <a:latin typeface="Trebuchet MS"/>
                <a:ea typeface="Trebuchet MS"/>
                <a:cs typeface="Trebuchet MS"/>
                <a:sym typeface="Trebuchet MS"/>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21" name="Google Shape;21;p4"/>
          <p:cNvSpPr txBox="1">
            <a:spLocks noGrp="1"/>
          </p:cNvSpPr>
          <p:nvPr>
            <p:ph type="dt" idx="10"/>
          </p:nvPr>
        </p:nvSpPr>
        <p:spPr>
          <a:xfrm>
            <a:off x="4724400" y="4917556"/>
            <a:ext cx="27432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4"/>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4"/>
          <p:cNvSpPr txBox="1">
            <a:spLocks noGrp="1"/>
          </p:cNvSpPr>
          <p:nvPr>
            <p:ph type="body" idx="2"/>
          </p:nvPr>
        </p:nvSpPr>
        <p:spPr>
          <a:xfrm>
            <a:off x="1913861" y="3680028"/>
            <a:ext cx="8364279" cy="914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dk1"/>
              </a:buClr>
              <a:buSzPts val="33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142"/>
        <p:cNvGrpSpPr/>
        <p:nvPr/>
      </p:nvGrpSpPr>
      <p:grpSpPr>
        <a:xfrm>
          <a:off x="0" y="0"/>
          <a:ext cx="0" cy="0"/>
          <a:chOff x="0" y="0"/>
          <a:chExt cx="0" cy="0"/>
        </a:xfrm>
      </p:grpSpPr>
      <p:sp>
        <p:nvSpPr>
          <p:cNvPr id="143" name="Google Shape;143;p33"/>
          <p:cNvSpPr txBox="1">
            <a:spLocks noGrp="1"/>
          </p:cNvSpPr>
          <p:nvPr>
            <p:ph type="title"/>
          </p:nvPr>
        </p:nvSpPr>
        <p:spPr>
          <a:xfrm>
            <a:off x="595312" y="2188551"/>
            <a:ext cx="11001300" cy="16266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6800"/>
              <a:buFont typeface="Trebuchet MS"/>
              <a:buNone/>
              <a:defRPr sz="6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4" name="Google Shape;144;p33"/>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145"/>
        <p:cNvGrpSpPr/>
        <p:nvPr/>
      </p:nvGrpSpPr>
      <p:grpSpPr>
        <a:xfrm>
          <a:off x="0" y="0"/>
          <a:ext cx="0" cy="0"/>
          <a:chOff x="0" y="0"/>
          <a:chExt cx="0" cy="0"/>
        </a:xfrm>
      </p:grpSpPr>
      <p:sp>
        <p:nvSpPr>
          <p:cNvPr id="146" name="Google Shape;146;p34"/>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7" name="Google Shape;147;p34"/>
          <p:cNvSpPr/>
          <p:nvPr/>
        </p:nvSpPr>
        <p:spPr>
          <a:xfrm>
            <a:off x="838199" y="1873473"/>
            <a:ext cx="10433700" cy="2308200"/>
          </a:xfrm>
          <a:prstGeom prst="rect">
            <a:avLst/>
          </a:prstGeom>
          <a:noFill/>
          <a:ln>
            <a:noFill/>
          </a:ln>
        </p:spPr>
        <p:txBody>
          <a:bodyPr spcFirstLastPara="1" wrap="square" lIns="91650" tIns="45825" rIns="91650" bIns="45825" anchor="t" anchorCtr="0">
            <a:noAutofit/>
          </a:bodyPr>
          <a:lstStyle/>
          <a:p>
            <a:pPr marL="0" marR="0" lvl="0" indent="0" algn="l" rtl="0">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400"/>
          </a:p>
        </p:txBody>
      </p:sp>
      <p:sp>
        <p:nvSpPr>
          <p:cNvPr id="148" name="Google Shape;148;p34"/>
          <p:cNvSpPr/>
          <p:nvPr/>
        </p:nvSpPr>
        <p:spPr>
          <a:xfrm>
            <a:off x="838199" y="417889"/>
            <a:ext cx="10433700" cy="1015800"/>
          </a:xfrm>
          <a:prstGeom prst="rect">
            <a:avLst/>
          </a:prstGeom>
          <a:noFill/>
          <a:ln>
            <a:noFill/>
          </a:ln>
        </p:spPr>
        <p:txBody>
          <a:bodyPr spcFirstLastPara="1" wrap="square" lIns="91650" tIns="45825" rIns="91650" bIns="45825" anchor="t" anchorCtr="0">
            <a:noAutofit/>
          </a:bodyPr>
          <a:lstStyle/>
          <a:p>
            <a:pPr marL="0" marR="0" lvl="0" indent="0" algn="ctr" rtl="0">
              <a:spcBef>
                <a:spcPts val="0"/>
              </a:spcBef>
              <a:spcAft>
                <a:spcPts val="0"/>
              </a:spcAft>
              <a:buNone/>
            </a:pPr>
            <a:r>
              <a:rPr lang="en-US" sz="6100" b="1" i="0" u="none" strike="noStrike" cap="none">
                <a:solidFill>
                  <a:srgbClr val="FFFFFF"/>
                </a:solidFill>
                <a:latin typeface="Trebuchet MS"/>
                <a:ea typeface="Trebuchet MS"/>
                <a:cs typeface="Trebuchet MS"/>
                <a:sym typeface="Trebuchet MS"/>
              </a:rPr>
              <a:t>Our Mission</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149"/>
        <p:cNvGrpSpPr/>
        <p:nvPr/>
      </p:nvGrpSpPr>
      <p:grpSpPr>
        <a:xfrm>
          <a:off x="0" y="0"/>
          <a:ext cx="0" cy="0"/>
          <a:chOff x="0" y="0"/>
          <a:chExt cx="0" cy="0"/>
        </a:xfrm>
      </p:grpSpPr>
      <p:sp>
        <p:nvSpPr>
          <p:cNvPr id="150" name="Google Shape;150;p35"/>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1" name="Google Shape;151;p35"/>
          <p:cNvSpPr txBox="1"/>
          <p:nvPr/>
        </p:nvSpPr>
        <p:spPr>
          <a:xfrm>
            <a:off x="13628419" y="8737353"/>
            <a:ext cx="2172000" cy="394200"/>
          </a:xfrm>
          <a:prstGeom prst="rect">
            <a:avLst/>
          </a:prstGeom>
          <a:noFill/>
          <a:ln>
            <a:noFill/>
          </a:ln>
        </p:spPr>
        <p:txBody>
          <a:bodyPr spcFirstLastPara="1" wrap="square" lIns="91650" tIns="45825" rIns="91650" bIns="45825" anchor="t" anchorCtr="0">
            <a:noAutofit/>
          </a:bodyPr>
          <a:lstStyle/>
          <a:p>
            <a:pPr marL="0" marR="0" lvl="0" indent="0" algn="r" rtl="0">
              <a:spcBef>
                <a:spcPts val="0"/>
              </a:spcBef>
              <a:spcAft>
                <a:spcPts val="0"/>
              </a:spcAft>
              <a:buNone/>
            </a:pPr>
            <a:fld id="{00000000-1234-1234-1234-123412341234}" type="slidenum">
              <a:rPr lang="en-US" sz="1800" b="1">
                <a:solidFill>
                  <a:srgbClr val="000000"/>
                </a:solidFill>
                <a:latin typeface="Trebuchet MS"/>
                <a:ea typeface="Trebuchet MS"/>
                <a:cs typeface="Trebuchet MS"/>
                <a:sym typeface="Trebuchet MS"/>
              </a:rPr>
              <a:t>‹#›</a:t>
            </a:fld>
            <a:endParaRPr sz="1800" b="1">
              <a:solidFill>
                <a:srgbClr val="000000"/>
              </a:solidFill>
              <a:latin typeface="Trebuchet MS"/>
              <a:ea typeface="Trebuchet MS"/>
              <a:cs typeface="Trebuchet MS"/>
              <a:sym typeface="Trebuchet MS"/>
            </a:endParaRPr>
          </a:p>
        </p:txBody>
      </p:sp>
      <p:pic>
        <p:nvPicPr>
          <p:cNvPr id="152" name="Google Shape;152;p35" descr="Father points out something on laptop to family, seated on couch, as wife, son and daughter look on."/>
          <p:cNvPicPr preferRelativeResize="0"/>
          <p:nvPr/>
        </p:nvPicPr>
        <p:blipFill rotWithShape="1">
          <a:blip r:embed="rId2">
            <a:alphaModFix/>
          </a:blip>
          <a:srcRect l="1681" t="12786" b="4827"/>
          <a:stretch/>
        </p:blipFill>
        <p:spPr>
          <a:xfrm>
            <a:off x="0" y="-1"/>
            <a:ext cx="12191998" cy="6260121"/>
          </a:xfrm>
          <a:prstGeom prst="rect">
            <a:avLst/>
          </a:prstGeom>
          <a:noFill/>
          <a:ln>
            <a:noFill/>
          </a:ln>
        </p:spPr>
      </p:pic>
      <p:sp>
        <p:nvSpPr>
          <p:cNvPr id="153" name="Google Shape;153;p35"/>
          <p:cNvSpPr/>
          <p:nvPr/>
        </p:nvSpPr>
        <p:spPr>
          <a:xfrm>
            <a:off x="0" y="3445746"/>
            <a:ext cx="12216300" cy="2559000"/>
          </a:xfrm>
          <a:prstGeom prst="rect">
            <a:avLst/>
          </a:prstGeom>
          <a:solidFill>
            <a:srgbClr val="001970">
              <a:alpha val="80000"/>
            </a:srgbClr>
          </a:solidFill>
          <a:ln>
            <a:noFill/>
          </a:ln>
        </p:spPr>
        <p:txBody>
          <a:bodyPr spcFirstLastPara="1" wrap="square" lIns="130350" tIns="65150" rIns="130350" bIns="183300" anchor="ctr" anchorCtr="0">
            <a:noAutofit/>
          </a:bodyPr>
          <a:lstStyle/>
          <a:p>
            <a:pPr marL="165100" marR="0" lvl="0" indent="0" algn="l" rtl="0">
              <a:lnSpc>
                <a:spcPct val="100000"/>
              </a:lnSpc>
              <a:spcBef>
                <a:spcPts val="0"/>
              </a:spcBef>
              <a:spcAft>
                <a:spcPts val="0"/>
              </a:spcAft>
              <a:buClr>
                <a:srgbClr val="FFFFFF"/>
              </a:buClr>
              <a:buSzPts val="5400"/>
              <a:buFont typeface="Trebuchet MS"/>
              <a:buNone/>
            </a:pPr>
            <a:r>
              <a:rPr lang="en-US" sz="5400" b="1" i="0" u="none" strike="noStrike" cap="none">
                <a:solidFill>
                  <a:srgbClr val="FFFFFF"/>
                </a:solidFill>
                <a:latin typeface="Trebuchet MS"/>
                <a:ea typeface="Trebuchet MS"/>
                <a:cs typeface="Trebuchet MS"/>
                <a:sym typeface="Trebuchet MS"/>
              </a:rPr>
              <a:t>Our Mission: </a:t>
            </a:r>
            <a:endParaRPr sz="5400" b="0" i="0" u="none" strike="noStrike" cap="none">
              <a:solidFill>
                <a:srgbClr val="5C6670"/>
              </a:solidFill>
              <a:latin typeface="Trebuchet MS"/>
              <a:ea typeface="Trebuchet MS"/>
              <a:cs typeface="Trebuchet MS"/>
              <a:sym typeface="Trebuchet MS"/>
            </a:endParaRPr>
          </a:p>
          <a:p>
            <a:pPr marL="165100" marR="0" lvl="0" indent="0" algn="l" rtl="0">
              <a:lnSpc>
                <a:spcPct val="100000"/>
              </a:lnSpc>
              <a:spcBef>
                <a:spcPts val="0"/>
              </a:spcBef>
              <a:spcAft>
                <a:spcPts val="0"/>
              </a:spcAft>
              <a:buClr>
                <a:srgbClr val="FFFFFF"/>
              </a:buClr>
              <a:buSzPts val="3200"/>
              <a:buFont typeface="Trebuchet MS"/>
              <a:buNone/>
            </a:pPr>
            <a:r>
              <a:rPr lang="en-US" sz="32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54"/>
        <p:cNvGrpSpPr/>
        <p:nvPr/>
      </p:nvGrpSpPr>
      <p:grpSpPr>
        <a:xfrm>
          <a:off x="0" y="0"/>
          <a:ext cx="0" cy="0"/>
          <a:chOff x="0" y="0"/>
          <a:chExt cx="0" cy="0"/>
        </a:xfrm>
      </p:grpSpPr>
      <p:sp>
        <p:nvSpPr>
          <p:cNvPr id="155" name="Google Shape;155;p36"/>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6" name="Google Shape;156;p36"/>
          <p:cNvSpPr/>
          <p:nvPr/>
        </p:nvSpPr>
        <p:spPr>
          <a:xfrm>
            <a:off x="838199" y="1873473"/>
            <a:ext cx="10433700" cy="2862300"/>
          </a:xfrm>
          <a:prstGeom prst="rect">
            <a:avLst/>
          </a:prstGeom>
          <a:noFill/>
          <a:ln>
            <a:noFill/>
          </a:ln>
        </p:spPr>
        <p:txBody>
          <a:bodyPr spcFirstLastPara="1" wrap="square" lIns="91650" tIns="45825" rIns="91650" bIns="45825" anchor="t" anchorCtr="0">
            <a:noAutofit/>
          </a:bodyPr>
          <a:lstStyle/>
          <a:p>
            <a:pPr marL="0" marR="0" lvl="0" indent="0" algn="l" rtl="0">
              <a:lnSpc>
                <a:spcPct val="100000"/>
              </a:lnSpc>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a:solidFill>
                  <a:schemeClr val="lt1"/>
                </a:solidFill>
                <a:latin typeface="Trebuchet MS"/>
                <a:ea typeface="Trebuchet MS"/>
                <a:cs typeface="Trebuchet MS"/>
                <a:sym typeface="Trebuchet MS"/>
              </a:rPr>
              <a:t>Plus </a:t>
            </a:r>
            <a:r>
              <a:rPr lang="en-US" sz="3600">
                <a:solidFill>
                  <a:schemeClr val="lt1"/>
                </a:solidFill>
                <a:latin typeface="Trebuchet MS"/>
                <a:ea typeface="Trebuchet MS"/>
                <a:cs typeface="Trebuchet MS"/>
                <a:sym typeface="Trebuchet MS"/>
              </a:rPr>
              <a:t>(CHP+) and other health care programs for Coloradans who qualify. </a:t>
            </a:r>
            <a:endParaRPr sz="3600" b="1">
              <a:solidFill>
                <a:schemeClr val="lt1"/>
              </a:solidFill>
              <a:latin typeface="Trebuchet MS"/>
              <a:ea typeface="Trebuchet MS"/>
              <a:cs typeface="Trebuchet MS"/>
              <a:sym typeface="Trebuchet MS"/>
            </a:endParaRPr>
          </a:p>
        </p:txBody>
      </p:sp>
      <p:sp>
        <p:nvSpPr>
          <p:cNvPr id="157" name="Google Shape;157;p36"/>
          <p:cNvSpPr/>
          <p:nvPr/>
        </p:nvSpPr>
        <p:spPr>
          <a:xfrm>
            <a:off x="838199" y="382212"/>
            <a:ext cx="10433700" cy="1015800"/>
          </a:xfrm>
          <a:prstGeom prst="rect">
            <a:avLst/>
          </a:prstGeom>
          <a:noFill/>
          <a:ln>
            <a:noFill/>
          </a:ln>
        </p:spPr>
        <p:txBody>
          <a:bodyPr spcFirstLastPara="1" wrap="square" lIns="91650" tIns="45825" rIns="91650" bIns="45825" anchor="t" anchorCtr="0">
            <a:noAutofit/>
          </a:bodyPr>
          <a:lstStyle/>
          <a:p>
            <a:pPr marL="0" marR="0" lvl="0" indent="0" algn="ctr" rtl="0">
              <a:spcBef>
                <a:spcPts val="0"/>
              </a:spcBef>
              <a:spcAft>
                <a:spcPts val="0"/>
              </a:spcAft>
              <a:buNone/>
            </a:pPr>
            <a:r>
              <a:rPr lang="en-US" sz="6100" b="1" i="0" u="none" strike="noStrike" cap="none">
                <a:solidFill>
                  <a:schemeClr val="lt1"/>
                </a:solidFill>
                <a:latin typeface="Trebuchet MS"/>
                <a:ea typeface="Trebuchet MS"/>
                <a:cs typeface="Trebuchet MS"/>
                <a:sym typeface="Trebuchet MS"/>
              </a:rPr>
              <a:t>What We Do</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58"/>
        <p:cNvGrpSpPr/>
        <p:nvPr/>
      </p:nvGrpSpPr>
      <p:grpSpPr>
        <a:xfrm>
          <a:off x="0" y="0"/>
          <a:ext cx="0" cy="0"/>
          <a:chOff x="0" y="0"/>
          <a:chExt cx="0" cy="0"/>
        </a:xfrm>
      </p:grpSpPr>
      <p:sp>
        <p:nvSpPr>
          <p:cNvPr id="159" name="Google Shape;159;p37"/>
          <p:cNvSpPr txBox="1">
            <a:spLocks noGrp="1"/>
          </p:cNvSpPr>
          <p:nvPr>
            <p:ph type="title"/>
          </p:nvPr>
        </p:nvSpPr>
        <p:spPr>
          <a:xfrm>
            <a:off x="807546" y="1806137"/>
            <a:ext cx="4803300" cy="2971200"/>
          </a:xfrm>
          <a:prstGeom prst="rect">
            <a:avLst/>
          </a:prstGeom>
          <a:noFill/>
          <a:ln>
            <a:noFill/>
          </a:ln>
        </p:spPr>
        <p:txBody>
          <a:bodyPr spcFirstLastPara="1" wrap="square" lIns="91650" tIns="45825" rIns="91650" bIns="45825" anchor="ctr" anchorCtr="0">
            <a:noAutofit/>
          </a:bodyPr>
          <a:lstStyle>
            <a:lvl1pPr lvl="0" algn="l">
              <a:lnSpc>
                <a:spcPct val="90000"/>
              </a:lnSpc>
              <a:spcBef>
                <a:spcPts val="0"/>
              </a:spcBef>
              <a:spcAft>
                <a:spcPts val="0"/>
              </a:spcAft>
              <a:buClr>
                <a:schemeClr val="lt1"/>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0" name="Google Shape;160;p37"/>
          <p:cNvSpPr txBox="1">
            <a:spLocks noGrp="1"/>
          </p:cNvSpPr>
          <p:nvPr>
            <p:ph type="body" idx="1"/>
          </p:nvPr>
        </p:nvSpPr>
        <p:spPr>
          <a:xfrm>
            <a:off x="6476562" y="1806136"/>
            <a:ext cx="4856100" cy="2971200"/>
          </a:xfrm>
          <a:prstGeom prst="rect">
            <a:avLst/>
          </a:prstGeom>
          <a:noFill/>
          <a:ln>
            <a:noFill/>
          </a:ln>
        </p:spPr>
        <p:txBody>
          <a:bodyPr spcFirstLastPara="1" wrap="square" lIns="91650" tIns="45825" rIns="91650" bIns="45825" anchor="t" anchorCtr="0">
            <a:noAutofit/>
          </a:bodyPr>
          <a:lstStyle>
            <a:lvl1pPr marL="457200" marR="0" lvl="0" indent="-457200" algn="l">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68300" algn="l">
              <a:lnSpc>
                <a:spcPct val="90000"/>
              </a:lnSpc>
              <a:spcBef>
                <a:spcPts val="500"/>
              </a:spcBef>
              <a:spcAft>
                <a:spcPts val="0"/>
              </a:spcAft>
              <a:buClr>
                <a:schemeClr val="lt1"/>
              </a:buClr>
              <a:buSzPts val="2200"/>
              <a:buFont typeface="Noto Sans Symbols"/>
              <a:buChar char="⮚"/>
              <a:defRPr sz="3200" b="0" i="0" u="none" strike="noStrike" cap="none">
                <a:solidFill>
                  <a:schemeClr val="lt1"/>
                </a:solidFill>
                <a:latin typeface="Trebuchet MS"/>
                <a:ea typeface="Trebuchet MS"/>
                <a:cs typeface="Trebuchet MS"/>
                <a:sym typeface="Trebuchet MS"/>
              </a:defRPr>
            </a:lvl2pPr>
            <a:lvl3pPr marL="1371600" marR="0" lvl="2" indent="-406400" algn="l">
              <a:lnSpc>
                <a:spcPct val="90000"/>
              </a:lnSpc>
              <a:spcBef>
                <a:spcPts val="500"/>
              </a:spcBef>
              <a:spcAft>
                <a:spcPts val="0"/>
              </a:spcAft>
              <a:buClr>
                <a:schemeClr val="lt1"/>
              </a:buClr>
              <a:buSzPts val="2800"/>
              <a:buFont typeface="Noto Sans Symbols"/>
              <a:buChar char="▪"/>
              <a:defRPr sz="2800" b="0" i="0" u="none" strike="noStrike" cap="none">
                <a:solidFill>
                  <a:schemeClr val="lt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61" name="Google Shape;161;p37"/>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162" name="Google Shape;162;p37"/>
          <p:cNvCxnSpPr/>
          <p:nvPr/>
        </p:nvCxnSpPr>
        <p:spPr>
          <a:xfrm>
            <a:off x="6096000" y="1327150"/>
            <a:ext cx="0" cy="4203600"/>
          </a:xfrm>
          <a:prstGeom prst="straightConnector1">
            <a:avLst/>
          </a:prstGeom>
          <a:noFill/>
          <a:ln w="38100" cap="flat" cmpd="sng">
            <a:solidFill>
              <a:schemeClr val="lt1"/>
            </a:solidFill>
            <a:prstDash val="solid"/>
            <a:miter lim="800000"/>
            <a:headEnd type="none" w="sm" len="sm"/>
            <a:tailEnd type="none" w="sm" len="sm"/>
          </a:ln>
        </p:spPr>
      </p:cxn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3"/>
        <p:cNvGrpSpPr/>
        <p:nvPr/>
      </p:nvGrpSpPr>
      <p:grpSpPr>
        <a:xfrm>
          <a:off x="0" y="0"/>
          <a:ext cx="0" cy="0"/>
          <a:chOff x="0" y="0"/>
          <a:chExt cx="0" cy="0"/>
        </a:xfrm>
      </p:grpSpPr>
      <p:sp>
        <p:nvSpPr>
          <p:cNvPr id="164" name="Google Shape;164;p38"/>
          <p:cNvSpPr txBox="1">
            <a:spLocks noGrp="1"/>
          </p:cNvSpPr>
          <p:nvPr>
            <p:ph type="title"/>
          </p:nvPr>
        </p:nvSpPr>
        <p:spPr>
          <a:xfrm>
            <a:off x="183931" y="2168288"/>
            <a:ext cx="11824500" cy="1326000"/>
          </a:xfrm>
          <a:prstGeom prst="rect">
            <a:avLst/>
          </a:prstGeom>
          <a:noFill/>
          <a:ln>
            <a:noFill/>
          </a:ln>
        </p:spPr>
        <p:txBody>
          <a:bodyPr spcFirstLastPara="1" wrap="square" lIns="91650" tIns="45825" rIns="91650" bIns="45825" anchor="ctr" anchorCtr="0">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5" name="Google Shape;165;p38"/>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6"/>
        <p:cNvGrpSpPr/>
        <p:nvPr/>
      </p:nvGrpSpPr>
      <p:grpSpPr>
        <a:xfrm>
          <a:off x="0" y="0"/>
          <a:ext cx="0" cy="0"/>
          <a:chOff x="0" y="0"/>
          <a:chExt cx="0" cy="0"/>
        </a:xfrm>
      </p:grpSpPr>
      <p:sp>
        <p:nvSpPr>
          <p:cNvPr id="167" name="Google Shape;167;p39"/>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68"/>
        <p:cNvGrpSpPr/>
        <p:nvPr/>
      </p:nvGrpSpPr>
      <p:grpSpPr>
        <a:xfrm>
          <a:off x="0" y="0"/>
          <a:ext cx="0" cy="0"/>
          <a:chOff x="0" y="0"/>
          <a:chExt cx="0" cy="0"/>
        </a:xfrm>
      </p:grpSpPr>
      <p:sp>
        <p:nvSpPr>
          <p:cNvPr id="169" name="Google Shape;169;p40"/>
          <p:cNvSpPr txBox="1">
            <a:spLocks noGrp="1"/>
          </p:cNvSpPr>
          <p:nvPr>
            <p:ph type="title"/>
          </p:nvPr>
        </p:nvSpPr>
        <p:spPr>
          <a:xfrm>
            <a:off x="6122788" y="2253854"/>
            <a:ext cx="5759100" cy="235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100"/>
              <a:buFont typeface="Trebuchet MS"/>
              <a:buNone/>
              <a:defRPr sz="8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0" name="Google Shape;170;p40"/>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71" name="Google Shape;171;p40" descr="Chat icon"/>
          <p:cNvPicPr preferRelativeResize="0"/>
          <p:nvPr/>
        </p:nvPicPr>
        <p:blipFill rotWithShape="1">
          <a:blip r:embed="rId2">
            <a:alphaModFix/>
          </a:blip>
          <a:srcRect/>
          <a:stretch/>
        </p:blipFill>
        <p:spPr>
          <a:xfrm>
            <a:off x="-226026" y="107156"/>
            <a:ext cx="5930918" cy="5931100"/>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8"/>
        <p:cNvGrpSpPr/>
        <p:nvPr/>
      </p:nvGrpSpPr>
      <p:grpSpPr>
        <a:xfrm>
          <a:off x="0" y="0"/>
          <a:ext cx="0" cy="0"/>
          <a:chOff x="0" y="0"/>
          <a:chExt cx="0" cy="0"/>
        </a:xfrm>
      </p:grpSpPr>
      <p:sp>
        <p:nvSpPr>
          <p:cNvPr id="179" name="Google Shape;179;p42"/>
          <p:cNvSpPr txBox="1">
            <a:spLocks noGrp="1"/>
          </p:cNvSpPr>
          <p:nvPr>
            <p:ph type="title"/>
          </p:nvPr>
        </p:nvSpPr>
        <p:spPr>
          <a:xfrm>
            <a:off x="415600" y="593368"/>
            <a:ext cx="11360700" cy="7635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SzPts val="77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80" name="Google Shape;180;p42"/>
          <p:cNvSpPr txBox="1">
            <a:spLocks noGrp="1"/>
          </p:cNvSpPr>
          <p:nvPr>
            <p:ph type="body" idx="1"/>
          </p:nvPr>
        </p:nvSpPr>
        <p:spPr>
          <a:xfrm>
            <a:off x="415600" y="1536634"/>
            <a:ext cx="11360700" cy="4555200"/>
          </a:xfrm>
          <a:prstGeom prst="rect">
            <a:avLst/>
          </a:prstGeom>
          <a:noFill/>
          <a:ln>
            <a:noFill/>
          </a:ln>
        </p:spPr>
        <p:txBody>
          <a:bodyPr spcFirstLastPara="1" wrap="square" lIns="157125" tIns="157125" rIns="157125" bIns="157125" anchor="ctr" anchorCtr="0">
            <a:noAutofit/>
          </a:bodyPr>
          <a:lstStyle>
            <a:lvl1pPr marL="457200" marR="0" lvl="0"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marR="0" lvl="3"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4pPr>
            <a:lvl5pPr marL="2286000" marR="0" lvl="4"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5pPr>
            <a:lvl6pPr marL="2743200" marR="0" lvl="5"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6pPr>
            <a:lvl7pPr marL="3200400" marR="0" lvl="6"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7pPr>
            <a:lvl8pPr marL="3657600" marR="0" lvl="7"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8pPr>
            <a:lvl9pPr marL="4114800" marR="0" lvl="8"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9pPr>
          </a:lstStyle>
          <a:p>
            <a:endParaRPr/>
          </a:p>
        </p:txBody>
      </p:sp>
      <p:sp>
        <p:nvSpPr>
          <p:cNvPr id="181" name="Google Shape;181;p42"/>
          <p:cNvSpPr txBox="1">
            <a:spLocks noGrp="1"/>
          </p:cNvSpPr>
          <p:nvPr>
            <p:ph type="sldNum" idx="12"/>
          </p:nvPr>
        </p:nvSpPr>
        <p:spPr>
          <a:xfrm>
            <a:off x="11296611" y="6217622"/>
            <a:ext cx="731700" cy="5250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82"/>
        <p:cNvGrpSpPr/>
        <p:nvPr/>
      </p:nvGrpSpPr>
      <p:grpSpPr>
        <a:xfrm>
          <a:off x="0" y="0"/>
          <a:ext cx="0" cy="0"/>
          <a:chOff x="0" y="0"/>
          <a:chExt cx="0" cy="0"/>
        </a:xfrm>
      </p:grpSpPr>
      <p:sp>
        <p:nvSpPr>
          <p:cNvPr id="183" name="Google Shape;183;p43"/>
          <p:cNvSpPr txBox="1">
            <a:spLocks noGrp="1"/>
          </p:cNvSpPr>
          <p:nvPr>
            <p:ph type="ctrTitle"/>
          </p:nvPr>
        </p:nvSpPr>
        <p:spPr>
          <a:xfrm>
            <a:off x="1040524" y="1505158"/>
            <a:ext cx="10110900" cy="9903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84" name="Google Shape;184;p43"/>
          <p:cNvSpPr txBox="1">
            <a:spLocks noGrp="1"/>
          </p:cNvSpPr>
          <p:nvPr>
            <p:ph type="subTitle" idx="1"/>
          </p:nvPr>
        </p:nvSpPr>
        <p:spPr>
          <a:xfrm>
            <a:off x="1524000" y="2583430"/>
            <a:ext cx="9144000" cy="738600"/>
          </a:xfrm>
          <a:prstGeom prst="rect">
            <a:avLst/>
          </a:prstGeom>
          <a:noFill/>
          <a:ln>
            <a:noFill/>
          </a:ln>
        </p:spPr>
        <p:txBody>
          <a:bodyPr spcFirstLastPara="1" wrap="square" lIns="117825" tIns="58900" rIns="117825" bIns="58900" anchor="ctr" anchorCtr="0">
            <a:noAutofit/>
          </a:bodyPr>
          <a:lstStyle>
            <a:lvl1pPr marR="0" lvl="0" algn="ctr">
              <a:lnSpc>
                <a:spcPct val="90000"/>
              </a:lnSpc>
              <a:spcBef>
                <a:spcPts val="1300"/>
              </a:spcBef>
              <a:spcAft>
                <a:spcPts val="0"/>
              </a:spcAft>
              <a:buClr>
                <a:schemeClr val="dk1"/>
              </a:buClr>
              <a:buSzPts val="6400"/>
              <a:buFont typeface="Arial"/>
              <a:buNone/>
              <a:defRPr sz="6400" b="1" i="0" u="none" strike="noStrike" cap="none">
                <a:solidFill>
                  <a:schemeClr val="dk1"/>
                </a:solidFill>
                <a:latin typeface="Trebuchet MS"/>
                <a:ea typeface="Trebuchet MS"/>
                <a:cs typeface="Trebuchet MS"/>
                <a:sym typeface="Trebuchet MS"/>
              </a:defRPr>
            </a:lvl1pPr>
            <a:lvl2pPr marR="0" lvl="1"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Calibri"/>
                <a:ea typeface="Calibri"/>
                <a:cs typeface="Calibri"/>
                <a:sym typeface="Calibri"/>
              </a:defRPr>
            </a:lvl2pPr>
            <a:lvl3pPr marR="0" lvl="2" algn="ctr">
              <a:lnSpc>
                <a:spcPct val="90000"/>
              </a:lnSpc>
              <a:spcBef>
                <a:spcPts val="600"/>
              </a:spcBef>
              <a:spcAft>
                <a:spcPts val="0"/>
              </a:spcAft>
              <a:buClr>
                <a:schemeClr val="dk1"/>
              </a:buClr>
              <a:buSzPts val="2300"/>
              <a:buFont typeface="Arial"/>
              <a:buNone/>
              <a:defRPr sz="2300" b="0" i="0" u="none" strike="noStrike" cap="none">
                <a:solidFill>
                  <a:schemeClr val="dk1"/>
                </a:solidFill>
                <a:latin typeface="Calibri"/>
                <a:ea typeface="Calibri"/>
                <a:cs typeface="Calibri"/>
                <a:sym typeface="Calibri"/>
              </a:defRPr>
            </a:lvl3pPr>
            <a:lvl4pPr marR="0" lvl="3"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4pPr>
            <a:lvl5pPr marR="0" lvl="4"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5pPr>
            <a:lvl6pPr marR="0" lvl="5"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6pPr>
            <a:lvl7pPr marR="0" lvl="6"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7pPr>
            <a:lvl8pPr marR="0" lvl="7"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8pPr>
            <a:lvl9pPr marR="0" lvl="8"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9pPr>
          </a:lstStyle>
          <a:p>
            <a:endParaRPr/>
          </a:p>
        </p:txBody>
      </p:sp>
      <p:sp>
        <p:nvSpPr>
          <p:cNvPr id="185" name="Google Shape;185;p43"/>
          <p:cNvSpPr txBox="1">
            <a:spLocks noGrp="1"/>
          </p:cNvSpPr>
          <p:nvPr>
            <p:ph type="dt" idx="10"/>
          </p:nvPr>
        </p:nvSpPr>
        <p:spPr>
          <a:xfrm>
            <a:off x="4724400" y="4917556"/>
            <a:ext cx="2743200" cy="365100"/>
          </a:xfrm>
          <a:prstGeom prst="rect">
            <a:avLst/>
          </a:prstGeom>
          <a:noFill/>
          <a:ln>
            <a:noFill/>
          </a:ln>
        </p:spPr>
        <p:txBody>
          <a:bodyPr spcFirstLastPara="1" wrap="square" lIns="117825" tIns="58900" rIns="117825" bIns="58900" anchor="ctr" anchorCtr="0">
            <a:noAutofit/>
          </a:bodyPr>
          <a:lstStyle>
            <a:lvl1pPr lvl="0" algn="ctr">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86" name="Google Shape;186;p43"/>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87" name="Google Shape;187;p43"/>
          <p:cNvSpPr txBox="1">
            <a:spLocks noGrp="1"/>
          </p:cNvSpPr>
          <p:nvPr>
            <p:ph type="body" idx="2"/>
          </p:nvPr>
        </p:nvSpPr>
        <p:spPr>
          <a:xfrm>
            <a:off x="1913861" y="3680028"/>
            <a:ext cx="8364300" cy="914400"/>
          </a:xfrm>
          <a:prstGeom prst="rect">
            <a:avLst/>
          </a:prstGeom>
          <a:noFill/>
          <a:ln>
            <a:noFill/>
          </a:ln>
        </p:spPr>
        <p:txBody>
          <a:bodyPr spcFirstLastPara="1" wrap="square" lIns="117825" tIns="58900" rIns="117825" bIns="58900" anchor="ctr" anchorCtr="0">
            <a:noAutofit/>
          </a:bodyPr>
          <a:lstStyle>
            <a:lvl1pPr marL="457200" marR="0" lvl="0" indent="-228600" algn="ctr">
              <a:lnSpc>
                <a:spcPct val="90000"/>
              </a:lnSpc>
              <a:spcBef>
                <a:spcPts val="1300"/>
              </a:spcBef>
              <a:spcAft>
                <a:spcPts val="0"/>
              </a:spcAft>
              <a:buClr>
                <a:schemeClr val="dk1"/>
              </a:buClr>
              <a:buSzPts val="4300"/>
              <a:buFont typeface="Arial"/>
              <a:buNone/>
              <a:defRPr sz="4300" b="0" i="0" u="none" strike="noStrike" cap="none">
                <a:solidFill>
                  <a:schemeClr val="dk1"/>
                </a:solidFill>
                <a:latin typeface="Trebuchet MS"/>
                <a:ea typeface="Trebuchet MS"/>
                <a:cs typeface="Trebuchet MS"/>
                <a:sym typeface="Trebuchet MS"/>
              </a:defRPr>
            </a:lvl1pPr>
            <a:lvl2pPr marL="914400" marR="0" lvl="1"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5pPr>
            <a:lvl6pPr marL="2743200" marR="0" lvl="5"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6pPr>
            <a:lvl7pPr marL="3200400" marR="0" lvl="6"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7pPr>
            <a:lvl8pPr marL="3657600" marR="0" lvl="7"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8pPr>
            <a:lvl9pPr marL="4114800" marR="0" lvl="8"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24"/>
        <p:cNvGrpSpPr/>
        <p:nvPr/>
      </p:nvGrpSpPr>
      <p:grpSpPr>
        <a:xfrm>
          <a:off x="0" y="0"/>
          <a:ext cx="0" cy="0"/>
          <a:chOff x="0" y="0"/>
          <a:chExt cx="0" cy="0"/>
        </a:xfrm>
      </p:grpSpPr>
      <p:sp>
        <p:nvSpPr>
          <p:cNvPr id="25" name="Google Shape;25;p5"/>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6" name="Google Shape;26;p5"/>
          <p:cNvSpPr/>
          <p:nvPr/>
        </p:nvSpPr>
        <p:spPr>
          <a:xfrm>
            <a:off x="838199" y="1873473"/>
            <a:ext cx="10433703" cy="230832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a:p>
        </p:txBody>
      </p:sp>
      <p:sp>
        <p:nvSpPr>
          <p:cNvPr id="27" name="Google Shape;27;p5"/>
          <p:cNvSpPr/>
          <p:nvPr/>
        </p:nvSpPr>
        <p:spPr>
          <a:xfrm>
            <a:off x="878391" y="417891"/>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chemeClr val="dk2"/>
                </a:solidFill>
                <a:latin typeface="Trebuchet MS"/>
                <a:ea typeface="Trebuchet MS"/>
                <a:cs typeface="Trebuchet MS"/>
                <a:sym typeface="Trebuchet MS"/>
              </a:rPr>
              <a:t>Our Mission</a:t>
            </a:r>
            <a:endParaRPr sz="1800">
              <a:solidFill>
                <a:schemeClr val="dk2"/>
              </a:solidFill>
              <a:latin typeface="Calibri"/>
              <a:ea typeface="Calibri"/>
              <a:cs typeface="Calibri"/>
              <a:sym typeface="Calibri"/>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88"/>
        <p:cNvGrpSpPr/>
        <p:nvPr/>
      </p:nvGrpSpPr>
      <p:grpSpPr>
        <a:xfrm>
          <a:off x="0" y="0"/>
          <a:ext cx="0" cy="0"/>
          <a:chOff x="0" y="0"/>
          <a:chExt cx="0" cy="0"/>
        </a:xfrm>
      </p:grpSpPr>
      <p:sp>
        <p:nvSpPr>
          <p:cNvPr id="189" name="Google Shape;189;p44"/>
          <p:cNvSpPr txBox="1">
            <a:spLocks noGrp="1"/>
          </p:cNvSpPr>
          <p:nvPr>
            <p:ph type="title"/>
          </p:nvPr>
        </p:nvSpPr>
        <p:spPr>
          <a:xfrm>
            <a:off x="838200" y="437986"/>
            <a:ext cx="10515600" cy="960000"/>
          </a:xfrm>
          <a:prstGeom prst="rect">
            <a:avLst/>
          </a:prstGeom>
          <a:noFill/>
          <a:ln>
            <a:noFill/>
          </a:ln>
        </p:spPr>
        <p:txBody>
          <a:bodyPr spcFirstLastPara="1" wrap="square" lIns="117825" tIns="58900" rIns="117825" bIns="58900" anchor="b" anchorCtr="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90" name="Google Shape;190;p44"/>
          <p:cNvSpPr txBox="1">
            <a:spLocks noGrp="1"/>
          </p:cNvSpPr>
          <p:nvPr>
            <p:ph type="body" idx="1"/>
          </p:nvPr>
        </p:nvSpPr>
        <p:spPr>
          <a:xfrm>
            <a:off x="838200" y="1299990"/>
            <a:ext cx="5257500" cy="4743600"/>
          </a:xfrm>
          <a:prstGeom prst="rect">
            <a:avLst/>
          </a:prstGeom>
          <a:noFill/>
          <a:ln>
            <a:noFill/>
          </a:ln>
        </p:spPr>
        <p:txBody>
          <a:bodyPr spcFirstLastPara="1" wrap="square" lIns="117825" tIns="58900" rIns="117825" bIns="58900" anchor="t" anchorCtr="0">
            <a:noAutofit/>
          </a:bodyPr>
          <a:lstStyle>
            <a:lvl1pPr marL="457200" marR="0" lvl="0" indent="-520700" algn="l">
              <a:lnSpc>
                <a:spcPct val="150000"/>
              </a:lnSpc>
              <a:spcBef>
                <a:spcPts val="1300"/>
              </a:spcBef>
              <a:spcAft>
                <a:spcPts val="0"/>
              </a:spcAft>
              <a:buClr>
                <a:schemeClr val="dk1"/>
              </a:buClr>
              <a:buSzPts val="4600"/>
              <a:buFont typeface="Trebuchet MS"/>
              <a:buChar char="•"/>
              <a:defRPr sz="2300" b="0" i="0" u="none" strike="noStrike" cap="none">
                <a:solidFill>
                  <a:schemeClr val="dk1"/>
                </a:solidFill>
                <a:latin typeface="Trebuchet MS"/>
                <a:ea typeface="Trebuchet MS"/>
                <a:cs typeface="Trebuchet MS"/>
                <a:sym typeface="Trebuchet MS"/>
              </a:defRPr>
            </a:lvl1pPr>
            <a:lvl2pPr marL="914400" marR="0" lvl="1" indent="-419100" algn="l">
              <a:lnSpc>
                <a:spcPct val="90000"/>
              </a:lnSpc>
              <a:spcBef>
                <a:spcPts val="600"/>
              </a:spcBef>
              <a:spcAft>
                <a:spcPts val="0"/>
              </a:spcAft>
              <a:buClr>
                <a:schemeClr val="dk1"/>
              </a:buClr>
              <a:buSzPts val="3000"/>
              <a:buFont typeface="Noto Sans Symbols"/>
              <a:buChar char="⮚"/>
              <a:defRPr sz="4300" b="0" i="0" u="none" strike="noStrike" cap="none">
                <a:solidFill>
                  <a:schemeClr val="dk1"/>
                </a:solidFill>
                <a:latin typeface="Trebuchet MS"/>
                <a:ea typeface="Trebuchet MS"/>
                <a:cs typeface="Trebuchet MS"/>
                <a:sym typeface="Trebuchet MS"/>
              </a:defRPr>
            </a:lvl2pPr>
            <a:lvl3pPr marL="1371600" marR="0" lvl="2" indent="-450850" algn="l">
              <a:lnSpc>
                <a:spcPct val="90000"/>
              </a:lnSpc>
              <a:spcBef>
                <a:spcPts val="600"/>
              </a:spcBef>
              <a:spcAft>
                <a:spcPts val="0"/>
              </a:spcAft>
              <a:buClr>
                <a:schemeClr val="dk1"/>
              </a:buClr>
              <a:buSzPts val="3500"/>
              <a:buFont typeface="Noto Sans Symbols"/>
              <a:buChar char="▪"/>
              <a:defRPr sz="3500" b="0" i="0" u="none" strike="noStrike" cap="none">
                <a:solidFill>
                  <a:schemeClr val="dk1"/>
                </a:solidFill>
                <a:latin typeface="Trebuchet MS"/>
                <a:ea typeface="Trebuchet MS"/>
                <a:cs typeface="Trebuchet MS"/>
                <a:sym typeface="Trebuchet MS"/>
              </a:defRPr>
            </a:lvl3pPr>
            <a:lvl4pPr marL="1828800" marR="0" lvl="3" indent="-425450" algn="l">
              <a:lnSpc>
                <a:spcPct val="90000"/>
              </a:lnSpc>
              <a:spcBef>
                <a:spcPts val="600"/>
              </a:spcBef>
              <a:spcAft>
                <a:spcPts val="0"/>
              </a:spcAft>
              <a:buClr>
                <a:schemeClr val="dk1"/>
              </a:buClr>
              <a:buSzPts val="3100"/>
              <a:buFont typeface="Arial"/>
              <a:buChar char="•"/>
              <a:defRPr sz="31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9pPr>
          </a:lstStyle>
          <a:p>
            <a:endParaRPr/>
          </a:p>
        </p:txBody>
      </p:sp>
      <p:sp>
        <p:nvSpPr>
          <p:cNvPr id="191" name="Google Shape;191;p44"/>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192"/>
        <p:cNvGrpSpPr/>
        <p:nvPr/>
      </p:nvGrpSpPr>
      <p:grpSpPr>
        <a:xfrm>
          <a:off x="0" y="0"/>
          <a:ext cx="0" cy="0"/>
          <a:chOff x="0" y="0"/>
          <a:chExt cx="0" cy="0"/>
        </a:xfrm>
      </p:grpSpPr>
      <p:sp>
        <p:nvSpPr>
          <p:cNvPr id="193" name="Google Shape;193;p45"/>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94" name="Google Shape;194;p45"/>
          <p:cNvSpPr/>
          <p:nvPr/>
        </p:nvSpPr>
        <p:spPr>
          <a:xfrm>
            <a:off x="838199" y="1873474"/>
            <a:ext cx="10433700" cy="2307900"/>
          </a:xfrm>
          <a:prstGeom prst="rect">
            <a:avLst/>
          </a:prstGeom>
          <a:noFill/>
          <a:ln>
            <a:noFill/>
          </a:ln>
        </p:spPr>
        <p:txBody>
          <a:bodyPr spcFirstLastPara="1" wrap="square" lIns="117825" tIns="58900" rIns="117825" bIns="58900" anchor="t" anchorCtr="0">
            <a:noAutofit/>
          </a:bodyPr>
          <a:lstStyle/>
          <a:p>
            <a:pPr marL="0" marR="0" lvl="0" indent="0" algn="l" rtl="0">
              <a:lnSpc>
                <a:spcPct val="100000"/>
              </a:lnSpc>
              <a:spcBef>
                <a:spcPts val="0"/>
              </a:spcBef>
              <a:spcAft>
                <a:spcPts val="0"/>
              </a:spcAft>
              <a:buClr>
                <a:schemeClr val="dk1"/>
              </a:buClr>
              <a:buSzPts val="4600"/>
              <a:buFont typeface="Trebuchet MS"/>
              <a:buNone/>
            </a:pPr>
            <a:r>
              <a:rPr lang="en-US" sz="4600" b="0" i="0" u="none" strike="noStrike" cap="non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800" b="0" i="0" u="none" strike="noStrike" cap="none">
              <a:solidFill>
                <a:srgbClr val="000000"/>
              </a:solidFill>
              <a:latin typeface="Arial"/>
              <a:ea typeface="Arial"/>
              <a:cs typeface="Arial"/>
              <a:sym typeface="Arial"/>
            </a:endParaRPr>
          </a:p>
        </p:txBody>
      </p:sp>
      <p:sp>
        <p:nvSpPr>
          <p:cNvPr id="195" name="Google Shape;195;p45"/>
          <p:cNvSpPr/>
          <p:nvPr/>
        </p:nvSpPr>
        <p:spPr>
          <a:xfrm>
            <a:off x="878391" y="417892"/>
            <a:ext cx="10433700" cy="1015800"/>
          </a:xfrm>
          <a:prstGeom prst="rect">
            <a:avLst/>
          </a:prstGeom>
          <a:noFill/>
          <a:ln>
            <a:noFill/>
          </a:ln>
        </p:spPr>
        <p:txBody>
          <a:bodyPr spcFirstLastPara="1" wrap="square" lIns="117825" tIns="58900" rIns="117825" bIns="58900" anchor="t" anchorCtr="0">
            <a:noAutofit/>
          </a:bodyPr>
          <a:lstStyle/>
          <a:p>
            <a:pPr marL="0" marR="0" lvl="0" indent="0" algn="ctr" rtl="0">
              <a:lnSpc>
                <a:spcPct val="100000"/>
              </a:lnSpc>
              <a:spcBef>
                <a:spcPts val="0"/>
              </a:spcBef>
              <a:spcAft>
                <a:spcPts val="0"/>
              </a:spcAft>
              <a:buClr>
                <a:srgbClr val="000000"/>
              </a:buClr>
              <a:buSzPts val="7700"/>
              <a:buFont typeface="Arial"/>
              <a:buNone/>
            </a:pPr>
            <a:r>
              <a:rPr lang="en-US" sz="7700" b="1" i="0" u="none" strike="noStrike" cap="none">
                <a:solidFill>
                  <a:schemeClr val="dk2"/>
                </a:solidFill>
                <a:latin typeface="Trebuchet MS"/>
                <a:ea typeface="Trebuchet MS"/>
                <a:cs typeface="Trebuchet MS"/>
                <a:sym typeface="Trebuchet MS"/>
              </a:rPr>
              <a:t>Our Mission</a:t>
            </a:r>
            <a:endParaRPr sz="2300" b="0" i="0" u="none" strike="noStrike" cap="none">
              <a:solidFill>
                <a:schemeClr val="dk2"/>
              </a:solidFill>
              <a:latin typeface="Calibri"/>
              <a:ea typeface="Calibri"/>
              <a:cs typeface="Calibri"/>
              <a:sym typeface="Calibri"/>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196"/>
        <p:cNvGrpSpPr/>
        <p:nvPr/>
      </p:nvGrpSpPr>
      <p:grpSpPr>
        <a:xfrm>
          <a:off x="0" y="0"/>
          <a:ext cx="0" cy="0"/>
          <a:chOff x="0" y="0"/>
          <a:chExt cx="0" cy="0"/>
        </a:xfrm>
      </p:grpSpPr>
      <p:sp>
        <p:nvSpPr>
          <p:cNvPr id="197" name="Google Shape;197;p46"/>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98" name="Google Shape;198;p46"/>
          <p:cNvSpPr txBox="1"/>
          <p:nvPr/>
        </p:nvSpPr>
        <p:spPr>
          <a:xfrm>
            <a:off x="13628419" y="8737352"/>
            <a:ext cx="2172000" cy="394500"/>
          </a:xfrm>
          <a:prstGeom prst="rect">
            <a:avLst/>
          </a:prstGeom>
          <a:noFill/>
          <a:ln>
            <a:noFill/>
          </a:ln>
        </p:spPr>
        <p:txBody>
          <a:bodyPr spcFirstLastPara="1" wrap="square" lIns="117825" tIns="58900" rIns="117825" bIns="58900" anchor="t" anchorCtr="0">
            <a:noAutofit/>
          </a:bodyPr>
          <a:lstStyle/>
          <a:p>
            <a:pPr marL="0" marR="0" lvl="0" indent="0" algn="r" rtl="0">
              <a:lnSpc>
                <a:spcPct val="100000"/>
              </a:lnSpc>
              <a:spcBef>
                <a:spcPts val="0"/>
              </a:spcBef>
              <a:spcAft>
                <a:spcPts val="0"/>
              </a:spcAft>
              <a:buClr>
                <a:srgbClr val="000000"/>
              </a:buClr>
              <a:buSzPts val="2300"/>
              <a:buFont typeface="Arial"/>
              <a:buNone/>
            </a:pPr>
            <a:fld id="{00000000-1234-1234-1234-123412341234}" type="slidenum">
              <a:rPr lang="en-US" sz="2300" b="1" i="0" u="none" strike="noStrike" cap="none">
                <a:solidFill>
                  <a:srgbClr val="000000"/>
                </a:solidFill>
                <a:latin typeface="Trebuchet MS"/>
                <a:ea typeface="Trebuchet MS"/>
                <a:cs typeface="Trebuchet MS"/>
                <a:sym typeface="Trebuchet MS"/>
              </a:rPr>
              <a:t>‹#›</a:t>
            </a:fld>
            <a:endParaRPr sz="2300" b="1" i="0" u="none" strike="noStrike" cap="none">
              <a:solidFill>
                <a:srgbClr val="000000"/>
              </a:solidFill>
              <a:latin typeface="Trebuchet MS"/>
              <a:ea typeface="Trebuchet MS"/>
              <a:cs typeface="Trebuchet MS"/>
              <a:sym typeface="Trebuchet MS"/>
            </a:endParaRPr>
          </a:p>
        </p:txBody>
      </p:sp>
      <p:pic>
        <p:nvPicPr>
          <p:cNvPr id="199" name="Google Shape;199;p46" descr="Father points out something on laptop to family, seated on couch, as wife, son and daughter look on."/>
          <p:cNvPicPr preferRelativeResize="0"/>
          <p:nvPr/>
        </p:nvPicPr>
        <p:blipFill rotWithShape="1">
          <a:blip r:embed="rId2">
            <a:alphaModFix/>
          </a:blip>
          <a:srcRect l="1681" t="12786" b="4827"/>
          <a:stretch/>
        </p:blipFill>
        <p:spPr>
          <a:xfrm>
            <a:off x="0" y="-1"/>
            <a:ext cx="12191994" cy="6260124"/>
          </a:xfrm>
          <a:prstGeom prst="rect">
            <a:avLst/>
          </a:prstGeom>
          <a:noFill/>
          <a:ln>
            <a:noFill/>
          </a:ln>
        </p:spPr>
      </p:pic>
      <p:sp>
        <p:nvSpPr>
          <p:cNvPr id="200" name="Google Shape;200;p46"/>
          <p:cNvSpPr/>
          <p:nvPr/>
        </p:nvSpPr>
        <p:spPr>
          <a:xfrm>
            <a:off x="0" y="3445746"/>
            <a:ext cx="12216300" cy="2559000"/>
          </a:xfrm>
          <a:prstGeom prst="rect">
            <a:avLst/>
          </a:prstGeom>
          <a:solidFill>
            <a:srgbClr val="001970">
              <a:alpha val="80000"/>
            </a:srgbClr>
          </a:solidFill>
          <a:ln>
            <a:noFill/>
          </a:ln>
        </p:spPr>
        <p:txBody>
          <a:bodyPr spcFirstLastPara="1" wrap="square" lIns="167600" tIns="83775" rIns="167600" bIns="235700" anchor="ctr" anchorCtr="0">
            <a:noAutofit/>
          </a:bodyPr>
          <a:lstStyle/>
          <a:p>
            <a:pPr marL="203200" marR="0" lvl="0" indent="0" algn="l" rtl="0">
              <a:lnSpc>
                <a:spcPct val="100000"/>
              </a:lnSpc>
              <a:spcBef>
                <a:spcPts val="0"/>
              </a:spcBef>
              <a:spcAft>
                <a:spcPts val="0"/>
              </a:spcAft>
              <a:buClr>
                <a:srgbClr val="FFFFFF"/>
              </a:buClr>
              <a:buSzPts val="7000"/>
              <a:buFont typeface="Trebuchet MS"/>
              <a:buNone/>
            </a:pPr>
            <a:r>
              <a:rPr lang="en-US" sz="7000" b="1" i="0" u="none" strike="noStrike" cap="none">
                <a:solidFill>
                  <a:srgbClr val="FFFFFF"/>
                </a:solidFill>
                <a:latin typeface="Trebuchet MS"/>
                <a:ea typeface="Trebuchet MS"/>
                <a:cs typeface="Trebuchet MS"/>
                <a:sym typeface="Trebuchet MS"/>
              </a:rPr>
              <a:t>Our Mission: </a:t>
            </a:r>
            <a:endParaRPr sz="7000" b="0" i="0" u="none" strike="noStrike" cap="none">
              <a:solidFill>
                <a:srgbClr val="5C6670"/>
              </a:solidFill>
              <a:latin typeface="Trebuchet MS"/>
              <a:ea typeface="Trebuchet MS"/>
              <a:cs typeface="Trebuchet MS"/>
              <a:sym typeface="Trebuchet MS"/>
            </a:endParaRPr>
          </a:p>
          <a:p>
            <a:pPr marL="203200" marR="0" lvl="0" indent="0" algn="l" rtl="0">
              <a:lnSpc>
                <a:spcPct val="100000"/>
              </a:lnSpc>
              <a:spcBef>
                <a:spcPts val="0"/>
              </a:spcBef>
              <a:spcAft>
                <a:spcPts val="0"/>
              </a:spcAft>
              <a:buClr>
                <a:srgbClr val="FFFFFF"/>
              </a:buClr>
              <a:buSzPts val="4100"/>
              <a:buFont typeface="Trebuchet MS"/>
              <a:buNone/>
            </a:pPr>
            <a:r>
              <a:rPr lang="en-US" sz="41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41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201"/>
        <p:cNvGrpSpPr/>
        <p:nvPr/>
      </p:nvGrpSpPr>
      <p:grpSpPr>
        <a:xfrm>
          <a:off x="0" y="0"/>
          <a:ext cx="0" cy="0"/>
          <a:chOff x="0" y="0"/>
          <a:chExt cx="0" cy="0"/>
        </a:xfrm>
      </p:grpSpPr>
      <p:sp>
        <p:nvSpPr>
          <p:cNvPr id="202" name="Google Shape;202;p47"/>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203" name="Google Shape;203;p47"/>
          <p:cNvSpPr/>
          <p:nvPr/>
        </p:nvSpPr>
        <p:spPr>
          <a:xfrm>
            <a:off x="838199" y="1873474"/>
            <a:ext cx="10433700" cy="2862300"/>
          </a:xfrm>
          <a:prstGeom prst="rect">
            <a:avLst/>
          </a:prstGeom>
          <a:noFill/>
          <a:ln>
            <a:noFill/>
          </a:ln>
        </p:spPr>
        <p:txBody>
          <a:bodyPr spcFirstLastPara="1" wrap="square" lIns="117825" tIns="58900" rIns="117825" bIns="58900" anchor="t" anchorCtr="0">
            <a:noAutofit/>
          </a:bodyPr>
          <a:lstStyle/>
          <a:p>
            <a:pPr marL="0" marR="0" lvl="0" indent="0" algn="l" rtl="0">
              <a:lnSpc>
                <a:spcPct val="100000"/>
              </a:lnSpc>
              <a:spcBef>
                <a:spcPts val="0"/>
              </a:spcBef>
              <a:spcAft>
                <a:spcPts val="0"/>
              </a:spcAft>
              <a:buClr>
                <a:schemeClr val="dk1"/>
              </a:buClr>
              <a:buSzPts val="4600"/>
              <a:buFont typeface="Trebuchet MS"/>
              <a:buNone/>
            </a:pPr>
            <a:r>
              <a:rPr lang="en-US" sz="4600" b="0" i="0" u="none" strike="noStrike" cap="non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4600" b="0" i="1" u="none" strike="noStrike" cap="none">
                <a:solidFill>
                  <a:schemeClr val="dk1"/>
                </a:solidFill>
                <a:latin typeface="Trebuchet MS"/>
                <a:ea typeface="Trebuchet MS"/>
                <a:cs typeface="Trebuchet MS"/>
                <a:sym typeface="Trebuchet MS"/>
              </a:rPr>
              <a:t>Plus </a:t>
            </a:r>
            <a:r>
              <a:rPr lang="en-US" sz="4600" b="0" i="0" u="none" strike="noStrike" cap="none">
                <a:solidFill>
                  <a:schemeClr val="dk1"/>
                </a:solidFill>
                <a:latin typeface="Trebuchet MS"/>
                <a:ea typeface="Trebuchet MS"/>
                <a:cs typeface="Trebuchet MS"/>
                <a:sym typeface="Trebuchet MS"/>
              </a:rPr>
              <a:t>(CHP+) and other health care programs for Coloradans who qualify. </a:t>
            </a:r>
            <a:endParaRPr sz="4600" b="1" i="0" u="none" strike="noStrike" cap="none">
              <a:solidFill>
                <a:schemeClr val="dk1"/>
              </a:solidFill>
              <a:latin typeface="Trebuchet MS"/>
              <a:ea typeface="Trebuchet MS"/>
              <a:cs typeface="Trebuchet MS"/>
              <a:sym typeface="Trebuchet MS"/>
            </a:endParaRPr>
          </a:p>
        </p:txBody>
      </p:sp>
      <p:sp>
        <p:nvSpPr>
          <p:cNvPr id="204" name="Google Shape;204;p47"/>
          <p:cNvSpPr/>
          <p:nvPr/>
        </p:nvSpPr>
        <p:spPr>
          <a:xfrm>
            <a:off x="838200" y="382212"/>
            <a:ext cx="10433700" cy="1015800"/>
          </a:xfrm>
          <a:prstGeom prst="rect">
            <a:avLst/>
          </a:prstGeom>
          <a:noFill/>
          <a:ln>
            <a:noFill/>
          </a:ln>
        </p:spPr>
        <p:txBody>
          <a:bodyPr spcFirstLastPara="1" wrap="square" lIns="117825" tIns="58900" rIns="117825" bIns="58900" anchor="t" anchorCtr="0">
            <a:noAutofit/>
          </a:bodyPr>
          <a:lstStyle/>
          <a:p>
            <a:pPr marL="0" marR="0" lvl="0" indent="0" algn="ctr" rtl="0">
              <a:lnSpc>
                <a:spcPct val="100000"/>
              </a:lnSpc>
              <a:spcBef>
                <a:spcPts val="0"/>
              </a:spcBef>
              <a:spcAft>
                <a:spcPts val="0"/>
              </a:spcAft>
              <a:buClr>
                <a:srgbClr val="000000"/>
              </a:buClr>
              <a:buSzPts val="7700"/>
              <a:buFont typeface="Arial"/>
              <a:buNone/>
            </a:pPr>
            <a:r>
              <a:rPr lang="en-US" sz="7700" b="1" i="0" u="none" strike="noStrike" cap="none">
                <a:solidFill>
                  <a:srgbClr val="232C68"/>
                </a:solidFill>
                <a:latin typeface="Trebuchet MS"/>
                <a:ea typeface="Trebuchet MS"/>
                <a:cs typeface="Trebuchet MS"/>
                <a:sym typeface="Trebuchet MS"/>
              </a:rPr>
              <a:t>What We Do</a:t>
            </a:r>
            <a:endParaRPr sz="23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05"/>
        <p:cNvGrpSpPr/>
        <p:nvPr/>
      </p:nvGrpSpPr>
      <p:grpSpPr>
        <a:xfrm>
          <a:off x="0" y="0"/>
          <a:ext cx="0" cy="0"/>
          <a:chOff x="0" y="0"/>
          <a:chExt cx="0" cy="0"/>
        </a:xfrm>
      </p:grpSpPr>
      <p:sp>
        <p:nvSpPr>
          <p:cNvPr id="206" name="Google Shape;206;p48"/>
          <p:cNvSpPr txBox="1">
            <a:spLocks noGrp="1"/>
          </p:cNvSpPr>
          <p:nvPr>
            <p:ph type="title"/>
          </p:nvPr>
        </p:nvSpPr>
        <p:spPr>
          <a:xfrm>
            <a:off x="183931" y="2193925"/>
            <a:ext cx="11824500" cy="13254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Clr>
                <a:schemeClr val="dk2"/>
              </a:buClr>
              <a:buSzPts val="23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207" name="Google Shape;207;p48"/>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208"/>
        <p:cNvGrpSpPr/>
        <p:nvPr/>
      </p:nvGrpSpPr>
      <p:grpSpPr>
        <a:xfrm>
          <a:off x="0" y="0"/>
          <a:ext cx="0" cy="0"/>
          <a:chOff x="0" y="0"/>
          <a:chExt cx="0" cy="0"/>
        </a:xfrm>
      </p:grpSpPr>
      <p:sp>
        <p:nvSpPr>
          <p:cNvPr id="209" name="Google Shape;209;p49"/>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210" name="Google Shape;210;p49"/>
          <p:cNvSpPr txBox="1">
            <a:spLocks noGrp="1"/>
          </p:cNvSpPr>
          <p:nvPr>
            <p:ph type="title"/>
          </p:nvPr>
        </p:nvSpPr>
        <p:spPr>
          <a:xfrm>
            <a:off x="838200" y="437986"/>
            <a:ext cx="10515600" cy="960000"/>
          </a:xfrm>
          <a:prstGeom prst="rect">
            <a:avLst/>
          </a:prstGeom>
          <a:noFill/>
          <a:ln>
            <a:noFill/>
          </a:ln>
        </p:spPr>
        <p:txBody>
          <a:bodyPr spcFirstLastPara="1" wrap="square" lIns="117825" tIns="58900" rIns="117825" bIns="58900" anchor="b" anchorCtr="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211" name="Google Shape;211;p49"/>
          <p:cNvSpPr txBox="1">
            <a:spLocks noGrp="1"/>
          </p:cNvSpPr>
          <p:nvPr>
            <p:ph type="body" idx="1"/>
          </p:nvPr>
        </p:nvSpPr>
        <p:spPr>
          <a:xfrm>
            <a:off x="2220148" y="2162014"/>
            <a:ext cx="7751700" cy="3819900"/>
          </a:xfrm>
          <a:prstGeom prst="rect">
            <a:avLst/>
          </a:prstGeom>
          <a:noFill/>
          <a:ln>
            <a:noFill/>
          </a:ln>
        </p:spPr>
        <p:txBody>
          <a:bodyPr spcFirstLastPara="1" wrap="square" lIns="117825" tIns="58900" rIns="117825" bIns="58900" anchor="t" anchorCtr="0">
            <a:noAutofit/>
          </a:bodyPr>
          <a:lstStyle>
            <a:lvl1pPr marL="457200" marR="0" lvl="0" indent="-228600" algn="l">
              <a:lnSpc>
                <a:spcPct val="90000"/>
              </a:lnSpc>
              <a:spcBef>
                <a:spcPts val="1300"/>
              </a:spcBef>
              <a:spcAft>
                <a:spcPts val="0"/>
              </a:spcAft>
              <a:buClr>
                <a:schemeClr val="dk1"/>
              </a:buClr>
              <a:buSzPts val="3600"/>
              <a:buFont typeface="Arial"/>
              <a:buNone/>
              <a:defRPr sz="3600" b="0" i="0" u="none" strike="noStrike" cap="none">
                <a:solidFill>
                  <a:schemeClr val="dk1"/>
                </a:solidFill>
                <a:latin typeface="Trebuchet MS"/>
                <a:ea typeface="Trebuchet MS"/>
                <a:cs typeface="Trebuchet MS"/>
                <a:sym typeface="Trebuchet MS"/>
              </a:defRPr>
            </a:lvl1pPr>
            <a:lvl2pPr marL="914400" marR="0" lvl="1" indent="-425450" algn="l">
              <a:lnSpc>
                <a:spcPct val="90000"/>
              </a:lnSpc>
              <a:spcBef>
                <a:spcPts val="600"/>
              </a:spcBef>
              <a:spcAft>
                <a:spcPts val="0"/>
              </a:spcAft>
              <a:buClr>
                <a:schemeClr val="dk1"/>
              </a:buClr>
              <a:buSzPts val="3100"/>
              <a:buFont typeface="Arial"/>
              <a:buChar char="•"/>
              <a:defRPr sz="3100" b="0" i="0" u="none" strike="noStrike" cap="none">
                <a:solidFill>
                  <a:schemeClr val="dk1"/>
                </a:solidFill>
                <a:latin typeface="Calibri"/>
                <a:ea typeface="Calibri"/>
                <a:cs typeface="Calibri"/>
                <a:sym typeface="Calibri"/>
              </a:defRPr>
            </a:lvl2pPr>
            <a:lvl3pPr marL="1371600" marR="0" lvl="2" indent="-393700" algn="l">
              <a:lnSpc>
                <a:spcPct val="90000"/>
              </a:lnSpc>
              <a:spcBef>
                <a:spcPts val="600"/>
              </a:spcBef>
              <a:spcAft>
                <a:spcPts val="0"/>
              </a:spcAft>
              <a:buClr>
                <a:schemeClr val="dk1"/>
              </a:buClr>
              <a:buSzPts val="2600"/>
              <a:buFont typeface="Arial"/>
              <a:buChar char="•"/>
              <a:defRPr sz="2600" b="0" i="0" u="none" strike="noStrike" cap="none">
                <a:solidFill>
                  <a:schemeClr val="dk1"/>
                </a:solidFill>
                <a:latin typeface="Calibri"/>
                <a:ea typeface="Calibri"/>
                <a:cs typeface="Calibri"/>
                <a:sym typeface="Calibri"/>
              </a:defRPr>
            </a:lvl3pPr>
            <a:lvl4pPr marL="1828800" marR="0" lvl="3"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4pPr>
            <a:lvl5pPr marL="2286000" marR="0" lvl="4"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5pPr>
            <a:lvl6pPr marL="2743200" marR="0" lvl="5"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6pPr>
            <a:lvl7pPr marL="3200400" marR="0" lvl="6"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7pPr>
            <a:lvl8pPr marL="3657600" marR="0" lvl="7"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8pPr>
            <a:lvl9pPr marL="4114800" marR="0" lvl="8"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12"/>
        <p:cNvGrpSpPr/>
        <p:nvPr/>
      </p:nvGrpSpPr>
      <p:grpSpPr>
        <a:xfrm>
          <a:off x="0" y="0"/>
          <a:ext cx="0" cy="0"/>
          <a:chOff x="0" y="0"/>
          <a:chExt cx="0" cy="0"/>
        </a:xfrm>
      </p:grpSpPr>
      <p:sp>
        <p:nvSpPr>
          <p:cNvPr id="213" name="Google Shape;213;p50"/>
          <p:cNvSpPr txBox="1">
            <a:spLocks noGrp="1"/>
          </p:cNvSpPr>
          <p:nvPr>
            <p:ph type="title"/>
          </p:nvPr>
        </p:nvSpPr>
        <p:spPr>
          <a:xfrm>
            <a:off x="807547" y="1806137"/>
            <a:ext cx="4803300" cy="2970600"/>
          </a:xfrm>
          <a:prstGeom prst="rect">
            <a:avLst/>
          </a:prstGeom>
          <a:noFill/>
          <a:ln>
            <a:noFill/>
          </a:ln>
        </p:spPr>
        <p:txBody>
          <a:bodyPr spcFirstLastPara="1" wrap="square" lIns="117825" tIns="58900" rIns="117825" bIns="58900" anchor="ctr" anchorCtr="0">
            <a:noAutofit/>
          </a:bodyPr>
          <a:lstStyle>
            <a:lvl1pPr lvl="0" algn="l">
              <a:lnSpc>
                <a:spcPct val="90000"/>
              </a:lnSpc>
              <a:spcBef>
                <a:spcPts val="0"/>
              </a:spcBef>
              <a:spcAft>
                <a:spcPts val="0"/>
              </a:spcAft>
              <a:buClr>
                <a:schemeClr val="dk2"/>
              </a:buClr>
              <a:buSzPts val="9300"/>
              <a:buFont typeface="Trebuchet MS"/>
              <a:buNone/>
              <a:defRPr sz="93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214" name="Google Shape;214;p50"/>
          <p:cNvSpPr txBox="1">
            <a:spLocks noGrp="1"/>
          </p:cNvSpPr>
          <p:nvPr>
            <p:ph type="body" idx="1"/>
          </p:nvPr>
        </p:nvSpPr>
        <p:spPr>
          <a:xfrm>
            <a:off x="6476563" y="1806136"/>
            <a:ext cx="4856100" cy="2970600"/>
          </a:xfrm>
          <a:prstGeom prst="rect">
            <a:avLst/>
          </a:prstGeom>
          <a:noFill/>
          <a:ln>
            <a:noFill/>
          </a:ln>
        </p:spPr>
        <p:txBody>
          <a:bodyPr spcFirstLastPara="1" wrap="square" lIns="117825" tIns="58900" rIns="117825" bIns="58900" anchor="t" anchorCtr="0">
            <a:noAutofit/>
          </a:bodyPr>
          <a:lstStyle>
            <a:lvl1pPr marL="457200" marR="0" lvl="0" indent="-520700" algn="l">
              <a:lnSpc>
                <a:spcPct val="90000"/>
              </a:lnSpc>
              <a:spcBef>
                <a:spcPts val="1300"/>
              </a:spcBef>
              <a:spcAft>
                <a:spcPts val="0"/>
              </a:spcAft>
              <a:buClr>
                <a:schemeClr val="dk1"/>
              </a:buClr>
              <a:buSzPts val="4600"/>
              <a:buFont typeface="Arial"/>
              <a:buChar char="•"/>
              <a:defRPr sz="4600" b="0" i="0" u="none" strike="noStrike" cap="none">
                <a:solidFill>
                  <a:schemeClr val="dk1"/>
                </a:solidFill>
                <a:latin typeface="Trebuchet MS"/>
                <a:ea typeface="Trebuchet MS"/>
                <a:cs typeface="Trebuchet MS"/>
                <a:sym typeface="Trebuchet MS"/>
              </a:defRPr>
            </a:lvl1pPr>
            <a:lvl2pPr marL="914400" marR="0" lvl="1" indent="-412750" algn="l">
              <a:lnSpc>
                <a:spcPct val="90000"/>
              </a:lnSpc>
              <a:spcBef>
                <a:spcPts val="600"/>
              </a:spcBef>
              <a:spcAft>
                <a:spcPts val="0"/>
              </a:spcAft>
              <a:buClr>
                <a:schemeClr val="dk1"/>
              </a:buClr>
              <a:buSzPts val="2900"/>
              <a:buFont typeface="Noto Sans Symbols"/>
              <a:buChar char="⮚"/>
              <a:defRPr sz="4100" b="0" i="0" u="none" strike="noStrike" cap="none">
                <a:solidFill>
                  <a:schemeClr val="dk1"/>
                </a:solidFill>
                <a:latin typeface="Trebuchet MS"/>
                <a:ea typeface="Trebuchet MS"/>
                <a:cs typeface="Trebuchet MS"/>
                <a:sym typeface="Trebuchet MS"/>
              </a:defRPr>
            </a:lvl2pPr>
            <a:lvl3pPr marL="1371600" marR="0" lvl="2" indent="-457200" algn="l">
              <a:lnSpc>
                <a:spcPct val="90000"/>
              </a:lnSpc>
              <a:spcBef>
                <a:spcPts val="600"/>
              </a:spcBef>
              <a:spcAft>
                <a:spcPts val="0"/>
              </a:spcAft>
              <a:buClr>
                <a:schemeClr val="dk1"/>
              </a:buClr>
              <a:buSzPts val="3600"/>
              <a:buFont typeface="Noto Sans Symbols"/>
              <a:buChar char="▪"/>
              <a:defRPr sz="3600" b="0" i="0" u="none" strike="noStrike" cap="none">
                <a:solidFill>
                  <a:schemeClr val="dk1"/>
                </a:solidFill>
                <a:latin typeface="Trebuchet MS"/>
                <a:ea typeface="Trebuchet MS"/>
                <a:cs typeface="Trebuchet MS"/>
                <a:sym typeface="Trebuchet MS"/>
              </a:defRPr>
            </a:lvl3pPr>
            <a:lvl4pPr marL="1828800" marR="0" lvl="3" indent="-425450" algn="l">
              <a:lnSpc>
                <a:spcPct val="90000"/>
              </a:lnSpc>
              <a:spcBef>
                <a:spcPts val="600"/>
              </a:spcBef>
              <a:spcAft>
                <a:spcPts val="0"/>
              </a:spcAft>
              <a:buClr>
                <a:schemeClr val="dk1"/>
              </a:buClr>
              <a:buSzPts val="3100"/>
              <a:buFont typeface="Arial"/>
              <a:buChar char="•"/>
              <a:defRPr sz="3100" b="0" i="0" u="none" strike="noStrike" cap="none">
                <a:solidFill>
                  <a:schemeClr val="dk1"/>
                </a:solidFill>
                <a:latin typeface="Trebuchet MS"/>
                <a:ea typeface="Trebuchet MS"/>
                <a:cs typeface="Trebuchet MS"/>
                <a:sym typeface="Trebuchet MS"/>
              </a:defRPr>
            </a:lvl4pPr>
            <a:lvl5pPr marL="2286000" marR="0" lvl="4"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5pPr>
            <a:lvl6pPr marL="2743200" marR="0" lvl="5"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6pPr>
            <a:lvl7pPr marL="3200400" marR="0" lvl="6"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7pPr>
            <a:lvl8pPr marL="3657600" marR="0" lvl="7"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8pPr>
            <a:lvl9pPr marL="4114800" marR="0" lvl="8"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9pPr>
          </a:lstStyle>
          <a:p>
            <a:endParaRPr/>
          </a:p>
        </p:txBody>
      </p:sp>
      <p:sp>
        <p:nvSpPr>
          <p:cNvPr id="215" name="Google Shape;215;p50"/>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cxnSp>
        <p:nvCxnSpPr>
          <p:cNvPr id="216" name="Google Shape;216;p50"/>
          <p:cNvCxnSpPr/>
          <p:nvPr/>
        </p:nvCxnSpPr>
        <p:spPr>
          <a:xfrm>
            <a:off x="6096000" y="1327150"/>
            <a:ext cx="0" cy="4203600"/>
          </a:xfrm>
          <a:prstGeom prst="straightConnector1">
            <a:avLst/>
          </a:prstGeom>
          <a:noFill/>
          <a:ln w="49100" cap="flat" cmpd="sng">
            <a:solidFill>
              <a:schemeClr val="dk1"/>
            </a:solidFill>
            <a:prstDash val="solid"/>
            <a:miter lim="800000"/>
            <a:headEnd type="none" w="sm" len="sm"/>
            <a:tailEnd type="none" w="sm" len="sm"/>
          </a:ln>
        </p:spPr>
      </p:cxn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7"/>
        <p:cNvGrpSpPr/>
        <p:nvPr/>
      </p:nvGrpSpPr>
      <p:grpSpPr>
        <a:xfrm>
          <a:off x="0" y="0"/>
          <a:ext cx="0" cy="0"/>
          <a:chOff x="0" y="0"/>
          <a:chExt cx="0" cy="0"/>
        </a:xfrm>
      </p:grpSpPr>
      <p:sp>
        <p:nvSpPr>
          <p:cNvPr id="218" name="Google Shape;218;p51"/>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219"/>
        <p:cNvGrpSpPr/>
        <p:nvPr/>
      </p:nvGrpSpPr>
      <p:grpSpPr>
        <a:xfrm>
          <a:off x="0" y="0"/>
          <a:ext cx="0" cy="0"/>
          <a:chOff x="0" y="0"/>
          <a:chExt cx="0" cy="0"/>
        </a:xfrm>
      </p:grpSpPr>
      <p:sp>
        <p:nvSpPr>
          <p:cNvPr id="220" name="Google Shape;220;p52"/>
          <p:cNvSpPr txBox="1">
            <a:spLocks noGrp="1"/>
          </p:cNvSpPr>
          <p:nvPr>
            <p:ph type="title"/>
          </p:nvPr>
        </p:nvSpPr>
        <p:spPr>
          <a:xfrm>
            <a:off x="6122788" y="2625328"/>
            <a:ext cx="5381700" cy="2314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10400"/>
              <a:buFont typeface="Trebuchet MS"/>
              <a:buNone/>
              <a:defRPr sz="104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221" name="Google Shape;221;p52"/>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222" name="Google Shape;222;p52" descr="Icon of two people with a word bubble between them containing a question mark."/>
          <p:cNvPicPr preferRelativeResize="0"/>
          <p:nvPr/>
        </p:nvPicPr>
        <p:blipFill rotWithShape="1">
          <a:blip r:embed="rId2">
            <a:alphaModFix/>
          </a:blip>
          <a:srcRect/>
          <a:stretch/>
        </p:blipFill>
        <p:spPr>
          <a:xfrm>
            <a:off x="-952499" y="-298450"/>
            <a:ext cx="5014913" cy="5014913"/>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223"/>
        <p:cNvGrpSpPr/>
        <p:nvPr/>
      </p:nvGrpSpPr>
      <p:grpSpPr>
        <a:xfrm>
          <a:off x="0" y="0"/>
          <a:ext cx="0" cy="0"/>
          <a:chOff x="0" y="0"/>
          <a:chExt cx="0" cy="0"/>
        </a:xfrm>
      </p:grpSpPr>
      <p:sp>
        <p:nvSpPr>
          <p:cNvPr id="224" name="Google Shape;224;p53"/>
          <p:cNvSpPr txBox="1">
            <a:spLocks noGrp="1"/>
          </p:cNvSpPr>
          <p:nvPr>
            <p:ph type="title"/>
          </p:nvPr>
        </p:nvSpPr>
        <p:spPr>
          <a:xfrm>
            <a:off x="6122788" y="2253854"/>
            <a:ext cx="5759100" cy="2350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10400"/>
              <a:buFont typeface="Trebuchet MS"/>
              <a:buNone/>
              <a:defRPr sz="104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225" name="Google Shape;225;p53"/>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226" name="Google Shape;226;p53" descr="Chat icon"/>
          <p:cNvPicPr preferRelativeResize="0"/>
          <p:nvPr/>
        </p:nvPicPr>
        <p:blipFill rotWithShape="1">
          <a:blip r:embed="rId2">
            <a:alphaModFix/>
          </a:blip>
          <a:srcRect/>
          <a:stretch/>
        </p:blipFill>
        <p:spPr>
          <a:xfrm>
            <a:off x="-226025" y="107156"/>
            <a:ext cx="4448189" cy="444832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28"/>
        <p:cNvGrpSpPr/>
        <p:nvPr/>
      </p:nvGrpSpPr>
      <p:grpSpPr>
        <a:xfrm>
          <a:off x="0" y="0"/>
          <a:ext cx="0" cy="0"/>
          <a:chOff x="0" y="0"/>
          <a:chExt cx="0" cy="0"/>
        </a:xfrm>
      </p:grpSpPr>
      <p:sp>
        <p:nvSpPr>
          <p:cNvPr id="29" name="Google Shape;29;p6"/>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0" name="Google Shape;30;p6"/>
          <p:cNvSpPr txBox="1"/>
          <p:nvPr/>
        </p:nvSpPr>
        <p:spPr>
          <a:xfrm>
            <a:off x="13628419" y="8737353"/>
            <a:ext cx="2172022" cy="39409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801" b="1">
                <a:solidFill>
                  <a:srgbClr val="000000"/>
                </a:solidFill>
                <a:latin typeface="Trebuchet MS"/>
                <a:ea typeface="Trebuchet MS"/>
                <a:cs typeface="Trebuchet MS"/>
                <a:sym typeface="Trebuchet MS"/>
              </a:rPr>
              <a:t>‹#›</a:t>
            </a:fld>
            <a:endParaRPr sz="1801" b="1">
              <a:solidFill>
                <a:srgbClr val="000000"/>
              </a:solidFill>
              <a:latin typeface="Trebuchet MS"/>
              <a:ea typeface="Trebuchet MS"/>
              <a:cs typeface="Trebuchet MS"/>
              <a:sym typeface="Trebuchet MS"/>
            </a:endParaRPr>
          </a:p>
        </p:txBody>
      </p:sp>
      <p:pic>
        <p:nvPicPr>
          <p:cNvPr id="31" name="Google Shape;31;p6" descr="Father points out something on laptop to family, seated on couch, as wife, son and daughter look on."/>
          <p:cNvPicPr preferRelativeResize="0"/>
          <p:nvPr/>
        </p:nvPicPr>
        <p:blipFill rotWithShape="1">
          <a:blip r:embed="rId2">
            <a:alphaModFix/>
          </a:blip>
          <a:srcRect l="1682" t="12786" b="4825"/>
          <a:stretch/>
        </p:blipFill>
        <p:spPr>
          <a:xfrm>
            <a:off x="0" y="-1"/>
            <a:ext cx="12192000" cy="6260123"/>
          </a:xfrm>
          <a:prstGeom prst="rect">
            <a:avLst/>
          </a:prstGeom>
          <a:noFill/>
          <a:ln>
            <a:noFill/>
          </a:ln>
        </p:spPr>
      </p:pic>
      <p:sp>
        <p:nvSpPr>
          <p:cNvPr id="32" name="Google Shape;32;p6"/>
          <p:cNvSpPr/>
          <p:nvPr/>
        </p:nvSpPr>
        <p:spPr>
          <a:xfrm>
            <a:off x="0" y="3445746"/>
            <a:ext cx="12216412" cy="2558649"/>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a:solidFill>
                  <a:srgbClr val="FFFFFF"/>
                </a:solidFill>
                <a:latin typeface="Trebuchet MS"/>
                <a:ea typeface="Trebuchet MS"/>
                <a:cs typeface="Trebuchet MS"/>
                <a:sym typeface="Trebuchet MS"/>
              </a:rPr>
              <a:t>Our Mission: </a:t>
            </a:r>
            <a:endParaRPr sz="5400" b="0" i="0" u="none" strike="noStrike" cap="none">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227"/>
        <p:cNvGrpSpPr/>
        <p:nvPr/>
      </p:nvGrpSpPr>
      <p:grpSpPr>
        <a:xfrm>
          <a:off x="0" y="0"/>
          <a:ext cx="0" cy="0"/>
          <a:chOff x="0" y="0"/>
          <a:chExt cx="0" cy="0"/>
        </a:xfrm>
      </p:grpSpPr>
      <p:sp>
        <p:nvSpPr>
          <p:cNvPr id="228" name="Google Shape;228;p54"/>
          <p:cNvSpPr txBox="1">
            <a:spLocks noGrp="1"/>
          </p:cNvSpPr>
          <p:nvPr>
            <p:ph type="title"/>
          </p:nvPr>
        </p:nvSpPr>
        <p:spPr>
          <a:xfrm>
            <a:off x="595312" y="2180006"/>
            <a:ext cx="11001300" cy="16266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8700"/>
              <a:buFont typeface="Trebuchet MS"/>
              <a:buNone/>
              <a:defRPr sz="8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229" name="Google Shape;229;p54"/>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30"/>
        <p:cNvGrpSpPr/>
        <p:nvPr/>
      </p:nvGrpSpPr>
      <p:grpSpPr>
        <a:xfrm>
          <a:off x="0" y="0"/>
          <a:ext cx="0" cy="0"/>
          <a:chOff x="0" y="0"/>
          <a:chExt cx="0" cy="0"/>
        </a:xfrm>
      </p:grpSpPr>
      <p:sp>
        <p:nvSpPr>
          <p:cNvPr id="231" name="Google Shape;231;p55"/>
          <p:cNvSpPr txBox="1">
            <a:spLocks noGrp="1"/>
          </p:cNvSpPr>
          <p:nvPr>
            <p:ph type="title"/>
          </p:nvPr>
        </p:nvSpPr>
        <p:spPr>
          <a:xfrm>
            <a:off x="556437" y="365125"/>
            <a:ext cx="11079300" cy="1325400"/>
          </a:xfrm>
          <a:prstGeom prst="rect">
            <a:avLst/>
          </a:prstGeom>
          <a:noFill/>
          <a:ln>
            <a:noFill/>
          </a:ln>
        </p:spPr>
        <p:txBody>
          <a:bodyPr spcFirstLastPara="1" wrap="square" lIns="117825" tIns="58900" rIns="117825" bIns="58900" anchor="ctr" anchorCtr="0">
            <a:noAutofit/>
          </a:bodyPr>
          <a:lstStyle>
            <a:lvl1pPr marR="0" lvl="0" algn="ctr">
              <a:lnSpc>
                <a:spcPct val="90000"/>
              </a:lnSpc>
              <a:spcBef>
                <a:spcPts val="0"/>
              </a:spcBef>
              <a:spcAft>
                <a:spcPts val="0"/>
              </a:spcAft>
              <a:buClr>
                <a:schemeClr val="dk2"/>
              </a:buClr>
              <a:buSzPts val="7700"/>
              <a:buFont typeface="Trebuchet MS"/>
              <a:buNone/>
              <a:defRPr sz="7700" b="1" i="0" u="none" strike="noStrike" cap="none">
                <a:solidFill>
                  <a:schemeClr val="dk2"/>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9pPr>
          </a:lstStyle>
          <a:p>
            <a:endParaRPr/>
          </a:p>
        </p:txBody>
      </p:sp>
      <p:sp>
        <p:nvSpPr>
          <p:cNvPr id="232" name="Google Shape;232;p55"/>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233"/>
        <p:cNvGrpSpPr/>
        <p:nvPr/>
      </p:nvGrpSpPr>
      <p:grpSpPr>
        <a:xfrm>
          <a:off x="0" y="0"/>
          <a:ext cx="0" cy="0"/>
          <a:chOff x="0" y="0"/>
          <a:chExt cx="0" cy="0"/>
        </a:xfrm>
      </p:grpSpPr>
      <p:sp>
        <p:nvSpPr>
          <p:cNvPr id="234" name="Google Shape;234;p56"/>
          <p:cNvSpPr txBox="1">
            <a:spLocks noGrp="1"/>
          </p:cNvSpPr>
          <p:nvPr>
            <p:ph type="body" idx="1"/>
          </p:nvPr>
        </p:nvSpPr>
        <p:spPr>
          <a:xfrm>
            <a:off x="309739" y="1714500"/>
            <a:ext cx="11572500" cy="4340100"/>
          </a:xfrm>
          <a:prstGeom prst="rect">
            <a:avLst/>
          </a:prstGeom>
          <a:noFill/>
          <a:ln>
            <a:noFill/>
          </a:ln>
        </p:spPr>
        <p:txBody>
          <a:bodyPr spcFirstLastPara="1" wrap="square" lIns="82850" tIns="41400" rIns="82850" bIns="41400" anchor="t" anchorCtr="0">
            <a:noAutofit/>
          </a:bodyPr>
          <a:lstStyle>
            <a:lvl1pPr marL="457200" marR="0" lvl="0" indent="-228600" algn="l">
              <a:lnSpc>
                <a:spcPct val="100000"/>
              </a:lnSpc>
              <a:spcBef>
                <a:spcPts val="5000"/>
              </a:spcBef>
              <a:spcAft>
                <a:spcPts val="0"/>
              </a:spcAft>
              <a:buClr>
                <a:srgbClr val="000000"/>
              </a:buClr>
              <a:buSzPts val="1300"/>
              <a:buFont typeface="Arial"/>
              <a:buNone/>
              <a:defRPr sz="44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5000"/>
              </a:spcBef>
              <a:spcAft>
                <a:spcPts val="0"/>
              </a:spcAft>
              <a:buClr>
                <a:srgbClr val="000000"/>
              </a:buClr>
              <a:buSzPts val="1300"/>
              <a:buFont typeface="Arial"/>
              <a:buNone/>
              <a:defRPr sz="4000" b="0" i="0" u="none" strike="noStrike" cap="none">
                <a:solidFill>
                  <a:schemeClr val="dk1"/>
                </a:solidFill>
                <a:latin typeface="Trebuchet MS"/>
                <a:ea typeface="Trebuchet MS"/>
                <a:cs typeface="Trebuchet MS"/>
                <a:sym typeface="Trebuchet MS"/>
              </a:defRPr>
            </a:lvl2pPr>
            <a:lvl3pPr marL="1371600" marR="0" lvl="2" indent="-228600" algn="l">
              <a:lnSpc>
                <a:spcPct val="100000"/>
              </a:lnSpc>
              <a:spcBef>
                <a:spcPts val="5000"/>
              </a:spcBef>
              <a:spcAft>
                <a:spcPts val="0"/>
              </a:spcAft>
              <a:buClr>
                <a:srgbClr val="000000"/>
              </a:buClr>
              <a:buSzPts val="1300"/>
              <a:buFont typeface="Arial"/>
              <a:buNone/>
              <a:defRPr sz="3200" b="0" i="0" u="none" strike="noStrike" cap="none">
                <a:solidFill>
                  <a:schemeClr val="dk1"/>
                </a:solidFill>
                <a:latin typeface="Trebuchet MS"/>
                <a:ea typeface="Trebuchet MS"/>
                <a:cs typeface="Trebuchet MS"/>
                <a:sym typeface="Trebuchet MS"/>
              </a:defRPr>
            </a:lvl3pPr>
            <a:lvl4pPr marL="1828800" marR="0" lvl="3" indent="-406400" algn="l">
              <a:lnSpc>
                <a:spcPct val="100000"/>
              </a:lnSpc>
              <a:spcBef>
                <a:spcPts val="50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9pPr>
          </a:lstStyle>
          <a:p>
            <a:endParaRPr/>
          </a:p>
        </p:txBody>
      </p:sp>
      <p:sp>
        <p:nvSpPr>
          <p:cNvPr id="235" name="Google Shape;235;p56"/>
          <p:cNvSpPr txBox="1">
            <a:spLocks noGrp="1"/>
          </p:cNvSpPr>
          <p:nvPr>
            <p:ph type="sldNum" idx="12"/>
          </p:nvPr>
        </p:nvSpPr>
        <p:spPr>
          <a:xfrm>
            <a:off x="9846361" y="6425136"/>
            <a:ext cx="2012100" cy="365100"/>
          </a:xfrm>
          <a:prstGeom prst="rect">
            <a:avLst/>
          </a:prstGeom>
          <a:noFill/>
          <a:ln>
            <a:noFill/>
          </a:ln>
        </p:spPr>
        <p:txBody>
          <a:bodyPr spcFirstLastPara="1" wrap="square" lIns="82850" tIns="41400" rIns="82850" bIns="414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236" name="Google Shape;236;p56"/>
          <p:cNvSpPr txBox="1">
            <a:spLocks noGrp="1"/>
          </p:cNvSpPr>
          <p:nvPr>
            <p:ph type="title"/>
          </p:nvPr>
        </p:nvSpPr>
        <p:spPr>
          <a:xfrm>
            <a:off x="309739" y="439118"/>
            <a:ext cx="11572500" cy="8169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rgbClr val="000000"/>
              </a:buClr>
              <a:buSzPts val="1800"/>
              <a:buFont typeface="Arial"/>
              <a:buNone/>
              <a:defRPr sz="8000" b="0" i="0" u="none" strike="noStrike" cap="none">
                <a:solidFill>
                  <a:srgbClr val="001254"/>
                </a:solidFill>
                <a:latin typeface="Arial"/>
                <a:ea typeface="Arial"/>
                <a:cs typeface="Arial"/>
                <a:sym typeface="Arial"/>
              </a:defRPr>
            </a:lvl1pPr>
            <a:lvl2pPr marR="0" lvl="1"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Title Slide 1" type="title">
  <p:cSld name="TITLE">
    <p:spTree>
      <p:nvGrpSpPr>
        <p:cNvPr id="1" name="Shape 237"/>
        <p:cNvGrpSpPr/>
        <p:nvPr/>
      </p:nvGrpSpPr>
      <p:grpSpPr>
        <a:xfrm>
          <a:off x="0" y="0"/>
          <a:ext cx="0" cy="0"/>
          <a:chOff x="0" y="0"/>
          <a:chExt cx="0" cy="0"/>
        </a:xfrm>
      </p:grpSpPr>
      <p:sp>
        <p:nvSpPr>
          <p:cNvPr id="238" name="Google Shape;238;p57"/>
          <p:cNvSpPr/>
          <p:nvPr/>
        </p:nvSpPr>
        <p:spPr>
          <a:xfrm>
            <a:off x="0" y="6256612"/>
            <a:ext cx="12192000" cy="6096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2300"/>
              <a:buFont typeface="Calibri"/>
              <a:buNone/>
            </a:pPr>
            <a:endParaRPr sz="2300" b="0" i="0" u="none" strike="noStrike" cap="none">
              <a:solidFill>
                <a:srgbClr val="FFFFFF"/>
              </a:solidFill>
              <a:latin typeface="Calibri"/>
              <a:ea typeface="Calibri"/>
              <a:cs typeface="Calibri"/>
              <a:sym typeface="Calibri"/>
            </a:endParaRPr>
          </a:p>
        </p:txBody>
      </p:sp>
      <p:pic>
        <p:nvPicPr>
          <p:cNvPr id="239" name="Google Shape;239;p57" descr="Google Shape;11;p1"/>
          <p:cNvPicPr preferRelativeResize="0"/>
          <p:nvPr/>
        </p:nvPicPr>
        <p:blipFill rotWithShape="1">
          <a:blip r:embed="rId2">
            <a:alphaModFix/>
          </a:blip>
          <a:srcRect/>
          <a:stretch/>
        </p:blipFill>
        <p:spPr>
          <a:xfrm>
            <a:off x="274320" y="6364223"/>
            <a:ext cx="1530942" cy="259234"/>
          </a:xfrm>
          <a:prstGeom prst="rect">
            <a:avLst/>
          </a:prstGeom>
          <a:noFill/>
          <a:ln>
            <a:noFill/>
          </a:ln>
        </p:spPr>
      </p:pic>
      <p:sp>
        <p:nvSpPr>
          <p:cNvPr id="240" name="Google Shape;240;p57"/>
          <p:cNvSpPr txBox="1">
            <a:spLocks noGrp="1"/>
          </p:cNvSpPr>
          <p:nvPr>
            <p:ph type="title"/>
          </p:nvPr>
        </p:nvSpPr>
        <p:spPr>
          <a:xfrm>
            <a:off x="1040523" y="1505158"/>
            <a:ext cx="10110900" cy="990300"/>
          </a:xfrm>
          <a:prstGeom prst="rect">
            <a:avLst/>
          </a:prstGeom>
          <a:noFill/>
          <a:ln>
            <a:noFill/>
          </a:ln>
        </p:spPr>
        <p:txBody>
          <a:bodyPr spcFirstLastPara="1" wrap="square" lIns="58875" tIns="58875" rIns="58875" bIns="58875" anchor="ctr" anchorCtr="0">
            <a:normAutofit/>
          </a:bodyPr>
          <a:lstStyle>
            <a:lvl1pPr lvl="0" algn="ctr">
              <a:lnSpc>
                <a:spcPct val="90000"/>
              </a:lnSpc>
              <a:spcBef>
                <a:spcPts val="0"/>
              </a:spcBef>
              <a:spcAft>
                <a:spcPts val="0"/>
              </a:spcAft>
              <a:buClr>
                <a:schemeClr val="accent1"/>
              </a:buClr>
              <a:buSzPts val="2300"/>
              <a:buNone/>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a:endParaRPr/>
          </a:p>
        </p:txBody>
      </p:sp>
      <p:sp>
        <p:nvSpPr>
          <p:cNvPr id="241" name="Google Shape;241;p57"/>
          <p:cNvSpPr txBox="1">
            <a:spLocks noGrp="1"/>
          </p:cNvSpPr>
          <p:nvPr>
            <p:ph type="body" idx="1"/>
          </p:nvPr>
        </p:nvSpPr>
        <p:spPr>
          <a:xfrm>
            <a:off x="1524000" y="2583430"/>
            <a:ext cx="9144000" cy="738600"/>
          </a:xfrm>
          <a:prstGeom prst="rect">
            <a:avLst/>
          </a:prstGeom>
          <a:noFill/>
          <a:ln>
            <a:noFill/>
          </a:ln>
        </p:spPr>
        <p:txBody>
          <a:bodyPr spcFirstLastPara="1" wrap="square" lIns="58875" tIns="58875" rIns="58875" bIns="58875" anchor="ctr" anchorCtr="0">
            <a:normAutofit/>
          </a:bodyPr>
          <a:lstStyle>
            <a:lvl1pPr marL="457200" marR="0" lvl="0"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1pPr>
            <a:lvl2pPr marL="914400" marR="0" lvl="1"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2pPr>
            <a:lvl3pPr marL="1371600" marR="0" lvl="2"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3pPr>
            <a:lvl4pPr marL="1828800" marR="0" lvl="3"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4pPr>
            <a:lvl5pPr marL="2286000" marR="0" lvl="4"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242" name="Google Shape;242;p57"/>
          <p:cNvSpPr txBox="1">
            <a:spLocks noGrp="1"/>
          </p:cNvSpPr>
          <p:nvPr>
            <p:ph type="sldNum" idx="12"/>
          </p:nvPr>
        </p:nvSpPr>
        <p:spPr>
          <a:xfrm>
            <a:off x="11653384" y="6421648"/>
            <a:ext cx="264000" cy="349800"/>
          </a:xfrm>
          <a:prstGeom prst="rect">
            <a:avLst/>
          </a:prstGeom>
          <a:noFill/>
          <a:ln>
            <a:noFill/>
          </a:ln>
        </p:spPr>
        <p:txBody>
          <a:bodyPr spcFirstLastPara="1" wrap="square" lIns="58875" tIns="58875" rIns="58875" bIns="58875" anchor="ctr" anchorCtr="0">
            <a:spAutoFit/>
          </a:bodyPr>
          <a:lstStyle>
            <a:lvl1pPr marL="0" marR="0" lvl="0"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solidFill>
                <a:schemeClr val="lt1"/>
              </a:solidFill>
            </a:endParaRPr>
          </a:p>
        </p:txBody>
      </p:sp>
      <p:sp>
        <p:nvSpPr>
          <p:cNvPr id="243" name="Google Shape;243;p57"/>
          <p:cNvSpPr txBox="1">
            <a:spLocks noGrp="1"/>
          </p:cNvSpPr>
          <p:nvPr>
            <p:ph type="body" idx="2"/>
          </p:nvPr>
        </p:nvSpPr>
        <p:spPr>
          <a:xfrm>
            <a:off x="1913860" y="3680028"/>
            <a:ext cx="8364300" cy="914400"/>
          </a:xfrm>
          <a:prstGeom prst="rect">
            <a:avLst/>
          </a:prstGeom>
          <a:noFill/>
          <a:ln>
            <a:noFill/>
          </a:ln>
        </p:spPr>
        <p:txBody>
          <a:bodyPr spcFirstLastPara="1" wrap="square" lIns="58875" tIns="58875" rIns="58875" bIns="58875" anchor="ctr" anchorCtr="0">
            <a:normAutofit/>
          </a:bodyPr>
          <a:lstStyle>
            <a:lvl1pPr marL="457200" marR="0" lvl="0"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1pPr>
            <a:lvl2pPr marL="914400" marR="0" lvl="1"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2pPr>
            <a:lvl3pPr marL="1371600" marR="0" lvl="2"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3pPr>
            <a:lvl4pPr marL="1828800" marR="0" lvl="3"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4pPr>
            <a:lvl5pPr marL="2286000" marR="0" lvl="4"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SECTION_HEADER">
  <p:cSld name="SECTION_HEADER 2">
    <p:bg>
      <p:bgPr>
        <a:solidFill>
          <a:schemeClr val="accent1"/>
        </a:solidFill>
        <a:effectLst/>
      </p:bgPr>
    </p:bg>
    <p:spTree>
      <p:nvGrpSpPr>
        <p:cNvPr id="1" name="Shape 244"/>
        <p:cNvGrpSpPr/>
        <p:nvPr/>
      </p:nvGrpSpPr>
      <p:grpSpPr>
        <a:xfrm>
          <a:off x="0" y="0"/>
          <a:ext cx="0" cy="0"/>
          <a:chOff x="0" y="0"/>
          <a:chExt cx="0" cy="0"/>
        </a:xfrm>
      </p:grpSpPr>
      <p:sp>
        <p:nvSpPr>
          <p:cNvPr id="245" name="Google Shape;245;p58"/>
          <p:cNvSpPr/>
          <p:nvPr/>
        </p:nvSpPr>
        <p:spPr>
          <a:xfrm>
            <a:off x="0" y="6256612"/>
            <a:ext cx="12192000" cy="6096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700"/>
              <a:buFont typeface="Calibri"/>
              <a:buNone/>
            </a:pPr>
            <a:endParaRPr sz="1700" b="0" i="0" u="none" strike="noStrike" cap="none">
              <a:solidFill>
                <a:srgbClr val="FFFFFF"/>
              </a:solidFill>
              <a:latin typeface="Calibri"/>
              <a:ea typeface="Calibri"/>
              <a:cs typeface="Calibri"/>
              <a:sym typeface="Calibri"/>
            </a:endParaRPr>
          </a:p>
        </p:txBody>
      </p:sp>
      <p:pic>
        <p:nvPicPr>
          <p:cNvPr id="246" name="Google Shape;246;p58" descr="Google Shape;76;p17"/>
          <p:cNvPicPr preferRelativeResize="0"/>
          <p:nvPr/>
        </p:nvPicPr>
        <p:blipFill rotWithShape="1">
          <a:blip r:embed="rId2">
            <a:alphaModFix/>
          </a:blip>
          <a:srcRect/>
          <a:stretch/>
        </p:blipFill>
        <p:spPr>
          <a:xfrm>
            <a:off x="274673" y="6346757"/>
            <a:ext cx="1752566" cy="294431"/>
          </a:xfrm>
          <a:prstGeom prst="rect">
            <a:avLst/>
          </a:prstGeom>
          <a:noFill/>
          <a:ln>
            <a:noFill/>
          </a:ln>
        </p:spPr>
      </p:pic>
      <p:sp>
        <p:nvSpPr>
          <p:cNvPr id="247" name="Google Shape;247;p58"/>
          <p:cNvSpPr txBox="1">
            <a:spLocks noGrp="1"/>
          </p:cNvSpPr>
          <p:nvPr>
            <p:ph type="title"/>
          </p:nvPr>
        </p:nvSpPr>
        <p:spPr>
          <a:xfrm>
            <a:off x="838200" y="437984"/>
            <a:ext cx="10515600" cy="960000"/>
          </a:xfrm>
          <a:prstGeom prst="rect">
            <a:avLst/>
          </a:prstGeom>
          <a:noFill/>
          <a:ln>
            <a:noFill/>
          </a:ln>
        </p:spPr>
        <p:txBody>
          <a:bodyPr spcFirstLastPara="1" wrap="square" lIns="58875" tIns="58875" rIns="58875" bIns="58875" anchor="ctr" anchorCtr="0">
            <a:normAutofit/>
          </a:bodyPr>
          <a:lstStyle>
            <a:lvl1pPr lvl="0" algn="ctr">
              <a:lnSpc>
                <a:spcPct val="90000"/>
              </a:lnSpc>
              <a:spcBef>
                <a:spcPts val="0"/>
              </a:spcBef>
              <a:spcAft>
                <a:spcPts val="0"/>
              </a:spcAft>
              <a:buClr>
                <a:srgbClr val="FFFFFF"/>
              </a:buClr>
              <a:buSzPts val="5800"/>
              <a:buFont typeface="Trebuchet MS"/>
              <a:buNone/>
              <a:defRPr sz="5800">
                <a:solidFill>
                  <a:srgbClr val="FFFFFF"/>
                </a:solidFill>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a:endParaRPr/>
          </a:p>
        </p:txBody>
      </p:sp>
      <p:sp>
        <p:nvSpPr>
          <p:cNvPr id="248" name="Google Shape;248;p58"/>
          <p:cNvSpPr txBox="1">
            <a:spLocks noGrp="1"/>
          </p:cNvSpPr>
          <p:nvPr>
            <p:ph type="body" idx="1"/>
          </p:nvPr>
        </p:nvSpPr>
        <p:spPr>
          <a:xfrm>
            <a:off x="838200" y="1852302"/>
            <a:ext cx="10515600" cy="4205400"/>
          </a:xfrm>
          <a:prstGeom prst="rect">
            <a:avLst/>
          </a:prstGeom>
          <a:noFill/>
          <a:ln>
            <a:noFill/>
          </a:ln>
        </p:spPr>
        <p:txBody>
          <a:bodyPr spcFirstLastPara="1" wrap="square" lIns="58875" tIns="58875" rIns="58875" bIns="58875" anchor="t" anchorCtr="0">
            <a:normAutofit/>
          </a:bodyPr>
          <a:lstStyle>
            <a:lvl1pPr marL="457200" marR="0" lvl="0"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1pPr>
            <a:lvl2pPr marL="914400" marR="0" lvl="1"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2pPr>
            <a:lvl3pPr marL="1371600" marR="0" lvl="2"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3pPr>
            <a:lvl4pPr marL="1828800" marR="0" lvl="3"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4pPr>
            <a:lvl5pPr marL="2286000" marR="0" lvl="4"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249" name="Google Shape;249;p58"/>
          <p:cNvSpPr txBox="1">
            <a:spLocks noGrp="1"/>
          </p:cNvSpPr>
          <p:nvPr>
            <p:ph type="sldNum" idx="12"/>
          </p:nvPr>
        </p:nvSpPr>
        <p:spPr>
          <a:xfrm>
            <a:off x="11693345" y="6444104"/>
            <a:ext cx="224100" cy="303600"/>
          </a:xfrm>
          <a:prstGeom prst="rect">
            <a:avLst/>
          </a:prstGeom>
          <a:noFill/>
          <a:ln>
            <a:noFill/>
          </a:ln>
        </p:spPr>
        <p:txBody>
          <a:bodyPr spcFirstLastPara="1" wrap="square" lIns="58875" tIns="58875" rIns="58875" bIns="58875" anchor="ctr" anchorCtr="0">
            <a:spAutoFit/>
          </a:bodyPr>
          <a:lstStyle>
            <a:lvl1pPr marL="0" marR="0" lvl="0"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sz="1500">
              <a:solidFill>
                <a:schemeClr val="lt1"/>
              </a:solidFil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TITLE_AND_BODY">
  <p:cSld name="TITLE_AND_BODY 2">
    <p:spTree>
      <p:nvGrpSpPr>
        <p:cNvPr id="1" name="Shape 250"/>
        <p:cNvGrpSpPr/>
        <p:nvPr/>
      </p:nvGrpSpPr>
      <p:grpSpPr>
        <a:xfrm>
          <a:off x="0" y="0"/>
          <a:ext cx="0" cy="0"/>
          <a:chOff x="0" y="0"/>
          <a:chExt cx="0" cy="0"/>
        </a:xfrm>
      </p:grpSpPr>
      <p:sp>
        <p:nvSpPr>
          <p:cNvPr id="251" name="Google Shape;251;p59"/>
          <p:cNvSpPr/>
          <p:nvPr/>
        </p:nvSpPr>
        <p:spPr>
          <a:xfrm>
            <a:off x="0" y="6256612"/>
            <a:ext cx="12192000" cy="6096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2300"/>
              <a:buFont typeface="Calibri"/>
              <a:buNone/>
            </a:pPr>
            <a:endParaRPr sz="2300" b="0" i="0" u="none" strike="noStrike" cap="none">
              <a:solidFill>
                <a:srgbClr val="FFFFFF"/>
              </a:solidFill>
              <a:latin typeface="Calibri"/>
              <a:ea typeface="Calibri"/>
              <a:cs typeface="Calibri"/>
              <a:sym typeface="Calibri"/>
            </a:endParaRPr>
          </a:p>
        </p:txBody>
      </p:sp>
      <p:pic>
        <p:nvPicPr>
          <p:cNvPr id="252" name="Google Shape;252;p59" descr="Google Shape;11;p1"/>
          <p:cNvPicPr preferRelativeResize="0"/>
          <p:nvPr/>
        </p:nvPicPr>
        <p:blipFill rotWithShape="1">
          <a:blip r:embed="rId2">
            <a:alphaModFix/>
          </a:blip>
          <a:srcRect/>
          <a:stretch/>
        </p:blipFill>
        <p:spPr>
          <a:xfrm>
            <a:off x="274320" y="6364223"/>
            <a:ext cx="1530942" cy="259234"/>
          </a:xfrm>
          <a:prstGeom prst="rect">
            <a:avLst/>
          </a:prstGeom>
          <a:noFill/>
          <a:ln>
            <a:noFill/>
          </a:ln>
        </p:spPr>
      </p:pic>
      <p:sp>
        <p:nvSpPr>
          <p:cNvPr id="253" name="Google Shape;253;p59"/>
          <p:cNvSpPr txBox="1">
            <a:spLocks noGrp="1"/>
          </p:cNvSpPr>
          <p:nvPr>
            <p:ph type="title"/>
          </p:nvPr>
        </p:nvSpPr>
        <p:spPr>
          <a:xfrm>
            <a:off x="415600" y="593366"/>
            <a:ext cx="11360700" cy="763500"/>
          </a:xfrm>
          <a:prstGeom prst="rect">
            <a:avLst/>
          </a:prstGeom>
          <a:noFill/>
          <a:ln>
            <a:noFill/>
          </a:ln>
        </p:spPr>
        <p:txBody>
          <a:bodyPr spcFirstLastPara="1" wrap="square" lIns="58875" tIns="58875" rIns="58875" bIns="58875" anchor="ctr" anchorCtr="0">
            <a:normAutofit/>
          </a:bodyPr>
          <a:lstStyle>
            <a:lvl1pPr lvl="0" algn="ctr">
              <a:lnSpc>
                <a:spcPct val="90000"/>
              </a:lnSpc>
              <a:spcBef>
                <a:spcPts val="0"/>
              </a:spcBef>
              <a:spcAft>
                <a:spcPts val="0"/>
              </a:spcAft>
              <a:buClr>
                <a:schemeClr val="accent1"/>
              </a:buClr>
              <a:buSzPts val="2300"/>
              <a:buNone/>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a:endParaRPr/>
          </a:p>
        </p:txBody>
      </p:sp>
      <p:sp>
        <p:nvSpPr>
          <p:cNvPr id="254" name="Google Shape;254;p59"/>
          <p:cNvSpPr txBox="1">
            <a:spLocks noGrp="1"/>
          </p:cNvSpPr>
          <p:nvPr>
            <p:ph type="body" idx="1"/>
          </p:nvPr>
        </p:nvSpPr>
        <p:spPr>
          <a:xfrm>
            <a:off x="415600" y="1536634"/>
            <a:ext cx="11360700" cy="4555200"/>
          </a:xfrm>
          <a:prstGeom prst="rect">
            <a:avLst/>
          </a:prstGeom>
          <a:noFill/>
          <a:ln>
            <a:noFill/>
          </a:ln>
        </p:spPr>
        <p:txBody>
          <a:bodyPr spcFirstLastPara="1" wrap="square" lIns="157075" tIns="157075" rIns="157075" bIns="157075" anchor="ctr" anchorCtr="0">
            <a:normAutofit/>
          </a:bodyPr>
          <a:lstStyle>
            <a:lvl1pPr marL="457200" marR="0" lvl="0"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marR="0" lvl="3"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4pPr>
            <a:lvl5pPr marL="2286000" marR="0" lvl="4"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255" name="Google Shape;255;p59"/>
          <p:cNvSpPr txBox="1">
            <a:spLocks noGrp="1"/>
          </p:cNvSpPr>
          <p:nvPr>
            <p:ph type="sldNum" idx="12"/>
          </p:nvPr>
        </p:nvSpPr>
        <p:spPr>
          <a:xfrm>
            <a:off x="11764368" y="6345371"/>
            <a:ext cx="264000" cy="349800"/>
          </a:xfrm>
          <a:prstGeom prst="rect">
            <a:avLst/>
          </a:prstGeom>
          <a:noFill/>
          <a:ln>
            <a:noFill/>
          </a:ln>
        </p:spPr>
        <p:txBody>
          <a:bodyPr spcFirstLastPara="1" wrap="square" lIns="58875" tIns="58875" rIns="58875" bIns="58875" anchor="ctr" anchorCtr="0">
            <a:spAutoFit/>
          </a:bodyPr>
          <a:lstStyle>
            <a:lvl1pPr marL="0" marR="0" lvl="0"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solidFill>
                <a:schemeClr val="lt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33"/>
        <p:cNvGrpSpPr/>
        <p:nvPr/>
      </p:nvGrpSpPr>
      <p:grpSpPr>
        <a:xfrm>
          <a:off x="0" y="0"/>
          <a:ext cx="0" cy="0"/>
          <a:chOff x="0" y="0"/>
          <a:chExt cx="0" cy="0"/>
        </a:xfrm>
      </p:grpSpPr>
      <p:sp>
        <p:nvSpPr>
          <p:cNvPr id="34" name="Google Shape;34;p7"/>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 name="Google Shape;35;p7"/>
          <p:cNvSpPr/>
          <p:nvPr/>
        </p:nvSpPr>
        <p:spPr>
          <a:xfrm>
            <a:off x="838199" y="1873473"/>
            <a:ext cx="10433703" cy="28623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a:solidFill>
                  <a:schemeClr val="dk1"/>
                </a:solidFill>
                <a:latin typeface="Trebuchet MS"/>
                <a:ea typeface="Trebuchet MS"/>
                <a:cs typeface="Trebuchet MS"/>
                <a:sym typeface="Trebuchet MS"/>
              </a:rPr>
              <a:t>Plus </a:t>
            </a:r>
            <a:r>
              <a:rPr lang="en-US" sz="3600">
                <a:solidFill>
                  <a:schemeClr val="dk1"/>
                </a:solidFill>
                <a:latin typeface="Trebuchet MS"/>
                <a:ea typeface="Trebuchet MS"/>
                <a:cs typeface="Trebuchet MS"/>
                <a:sym typeface="Trebuchet MS"/>
              </a:rPr>
              <a:t>(CHP+) and other health care programs for Coloradans who qualify. </a:t>
            </a:r>
            <a:endParaRPr sz="3600" b="1">
              <a:solidFill>
                <a:schemeClr val="dk1"/>
              </a:solidFill>
              <a:latin typeface="Trebuchet MS"/>
              <a:ea typeface="Trebuchet MS"/>
              <a:cs typeface="Trebuchet MS"/>
              <a:sym typeface="Trebuchet MS"/>
            </a:endParaRPr>
          </a:p>
        </p:txBody>
      </p:sp>
      <p:sp>
        <p:nvSpPr>
          <p:cNvPr id="36" name="Google Shape;36;p7"/>
          <p:cNvSpPr/>
          <p:nvPr/>
        </p:nvSpPr>
        <p:spPr>
          <a:xfrm>
            <a:off x="838200" y="382212"/>
            <a:ext cx="10433702"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rgbClr val="232C68"/>
                </a:solidFill>
                <a:latin typeface="Trebuchet MS"/>
                <a:ea typeface="Trebuchet MS"/>
                <a:cs typeface="Trebuchet MS"/>
                <a:sym typeface="Trebuchet MS"/>
              </a:rPr>
              <a:t>What We Do</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7"/>
        <p:cNvGrpSpPr/>
        <p:nvPr/>
      </p:nvGrpSpPr>
      <p:grpSpPr>
        <a:xfrm>
          <a:off x="0" y="0"/>
          <a:ext cx="0" cy="0"/>
          <a:chOff x="0" y="0"/>
          <a:chExt cx="0" cy="0"/>
        </a:xfrm>
      </p:grpSpPr>
      <p:sp>
        <p:nvSpPr>
          <p:cNvPr id="38" name="Google Shape;38;p8"/>
          <p:cNvSpPr txBox="1">
            <a:spLocks noGrp="1"/>
          </p:cNvSpPr>
          <p:nvPr>
            <p:ph type="title"/>
          </p:nvPr>
        </p:nvSpPr>
        <p:spPr>
          <a:xfrm>
            <a:off x="807546" y="1806137"/>
            <a:ext cx="4803226" cy="297081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8"/>
          <p:cNvSpPr txBox="1">
            <a:spLocks noGrp="1"/>
          </p:cNvSpPr>
          <p:nvPr>
            <p:ph type="body" idx="1"/>
          </p:nvPr>
        </p:nvSpPr>
        <p:spPr>
          <a:xfrm>
            <a:off x="6476562" y="1806136"/>
            <a:ext cx="4855778" cy="2970816"/>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0840" algn="l" rtl="0">
              <a:lnSpc>
                <a:spcPct val="90000"/>
              </a:lnSpc>
              <a:spcBef>
                <a:spcPts val="500"/>
              </a:spcBef>
              <a:spcAft>
                <a:spcPts val="0"/>
              </a:spcAft>
              <a:buClr>
                <a:schemeClr val="dk1"/>
              </a:buClr>
              <a:buSzPts val="2240"/>
              <a:buFont typeface="Noto Sans Symbols"/>
              <a:buChar char="⮚"/>
              <a:defRPr sz="3200" b="0" i="0" u="none" strike="noStrike" cap="none">
                <a:solidFill>
                  <a:schemeClr val="dk1"/>
                </a:solidFill>
                <a:latin typeface="Trebuchet MS"/>
                <a:ea typeface="Trebuchet MS"/>
                <a:cs typeface="Trebuchet MS"/>
                <a:sym typeface="Trebuchet MS"/>
              </a:defRPr>
            </a:lvl2pPr>
            <a:lvl3pPr marL="1371600" marR="0" lvl="2" indent="-406400" algn="l" rtl="0">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8"/>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41" name="Google Shape;41;p8"/>
          <p:cNvCxnSpPr/>
          <p:nvPr/>
        </p:nvCxnSpPr>
        <p:spPr>
          <a:xfrm>
            <a:off x="6096000" y="1327150"/>
            <a:ext cx="0" cy="42037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2"/>
        <p:cNvGrpSpPr/>
        <p:nvPr/>
      </p:nvGrpSpPr>
      <p:grpSpPr>
        <a:xfrm>
          <a:off x="0" y="0"/>
          <a:ext cx="0" cy="0"/>
          <a:chOff x="0" y="0"/>
          <a:chExt cx="0" cy="0"/>
        </a:xfrm>
      </p:grpSpPr>
      <p:sp>
        <p:nvSpPr>
          <p:cNvPr id="43" name="Google Shape;43;p9"/>
          <p:cNvSpPr txBox="1">
            <a:spLocks noGrp="1"/>
          </p:cNvSpPr>
          <p:nvPr>
            <p:ph type="title"/>
          </p:nvPr>
        </p:nvSpPr>
        <p:spPr>
          <a:xfrm>
            <a:off x="183931" y="2193925"/>
            <a:ext cx="11824138" cy="13255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9"/>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45"/>
        <p:cNvGrpSpPr/>
        <p:nvPr/>
      </p:nvGrpSpPr>
      <p:grpSpPr>
        <a:xfrm>
          <a:off x="0" y="0"/>
          <a:ext cx="0" cy="0"/>
          <a:chOff x="0" y="0"/>
          <a:chExt cx="0" cy="0"/>
        </a:xfrm>
      </p:grpSpPr>
      <p:sp>
        <p:nvSpPr>
          <p:cNvPr id="46" name="Google Shape;46;p10"/>
          <p:cNvSpPr txBox="1">
            <a:spLocks noGrp="1"/>
          </p:cNvSpPr>
          <p:nvPr>
            <p:ph type="title"/>
          </p:nvPr>
        </p:nvSpPr>
        <p:spPr>
          <a:xfrm>
            <a:off x="6122788" y="2625328"/>
            <a:ext cx="5381431" cy="2313816"/>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0"/>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8" name="Google Shape;48;p10" descr="Icon of two people with a word bubble between them containing a question mark."/>
          <p:cNvPicPr preferRelativeResize="0"/>
          <p:nvPr/>
        </p:nvPicPr>
        <p:blipFill rotWithShape="1">
          <a:blip r:embed="rId2">
            <a:alphaModFix/>
          </a:blip>
          <a:srcRect/>
          <a:stretch/>
        </p:blipFill>
        <p:spPr>
          <a:xfrm>
            <a:off x="-952499" y="-298450"/>
            <a:ext cx="7429500" cy="74295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image" Target="../media/image1.png"/><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10" Type="http://schemas.openxmlformats.org/officeDocument/2006/relationships/slideLayout" Target="../slideLayouts/slideLayout47.xml"/><Relationship Id="rId19" Type="http://schemas.openxmlformats.org/officeDocument/2006/relationships/theme" Target="../theme/theme4.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
        <p:cNvGrpSpPr/>
        <p:nvPr/>
      </p:nvGrpSpPr>
      <p:grpSpPr>
        <a:xfrm>
          <a:off x="0" y="0"/>
          <a:ext cx="0" cy="0"/>
          <a:chOff x="0" y="0"/>
          <a:chExt cx="0" cy="0"/>
        </a:xfrm>
      </p:grpSpPr>
      <p:sp>
        <p:nvSpPr>
          <p:cNvPr id="7" name="Google Shape;7;p1"/>
          <p:cNvSpPr txBox="1">
            <a:spLocks noGrp="1"/>
          </p:cNvSpPr>
          <p:nvPr>
            <p:ph type="title"/>
          </p:nvPr>
        </p:nvSpPr>
        <p:spPr>
          <a:xfrm>
            <a:off x="183931" y="2193925"/>
            <a:ext cx="11824138" cy="1325563"/>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1"/>
          <p:cNvSpPr txBox="1">
            <a:spLocks noGrp="1"/>
          </p:cNvSpPr>
          <p:nvPr>
            <p:ph type="dt" idx="10"/>
          </p:nvPr>
        </p:nvSpPr>
        <p:spPr>
          <a:xfrm>
            <a:off x="4724400" y="4907535"/>
            <a:ext cx="27432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p:nvPr/>
        </p:nvSpPr>
        <p:spPr>
          <a:xfrm>
            <a:off x="0" y="6256612"/>
            <a:ext cx="12192000" cy="6096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 name="Google Shape;10;p1"/>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Trebuchet MS"/>
                <a:ea typeface="Trebuchet MS"/>
                <a:cs typeface="Trebuchet MS"/>
                <a:sym typeface="Trebuchet MS"/>
              </a:defRPr>
            </a:lvl1pPr>
            <a:lvl2pPr marL="0" marR="0" lvl="1" indent="0" algn="r" rtl="0">
              <a:spcBef>
                <a:spcPts val="0"/>
              </a:spcBef>
              <a:buNone/>
              <a:defRPr sz="1200" b="0" i="0" u="none" strike="noStrike" cap="none">
                <a:solidFill>
                  <a:schemeClr val="lt1"/>
                </a:solidFill>
                <a:latin typeface="Trebuchet MS"/>
                <a:ea typeface="Trebuchet MS"/>
                <a:cs typeface="Trebuchet MS"/>
                <a:sym typeface="Trebuchet MS"/>
              </a:defRPr>
            </a:lvl2pPr>
            <a:lvl3pPr marL="0" marR="0" lvl="2" indent="0" algn="r" rtl="0">
              <a:spcBef>
                <a:spcPts val="0"/>
              </a:spcBef>
              <a:buNone/>
              <a:defRPr sz="1200" b="0" i="0" u="none" strike="noStrike" cap="none">
                <a:solidFill>
                  <a:schemeClr val="lt1"/>
                </a:solidFill>
                <a:latin typeface="Trebuchet MS"/>
                <a:ea typeface="Trebuchet MS"/>
                <a:cs typeface="Trebuchet MS"/>
                <a:sym typeface="Trebuchet MS"/>
              </a:defRPr>
            </a:lvl3pPr>
            <a:lvl4pPr marL="0" marR="0" lvl="3" indent="0" algn="r" rtl="0">
              <a:spcBef>
                <a:spcPts val="0"/>
              </a:spcBef>
              <a:buNone/>
              <a:defRPr sz="1200" b="0" i="0" u="none" strike="noStrike" cap="none">
                <a:solidFill>
                  <a:schemeClr val="lt1"/>
                </a:solidFill>
                <a:latin typeface="Trebuchet MS"/>
                <a:ea typeface="Trebuchet MS"/>
                <a:cs typeface="Trebuchet MS"/>
                <a:sym typeface="Trebuchet MS"/>
              </a:defRPr>
            </a:lvl4pPr>
            <a:lvl5pPr marL="0" marR="0" lvl="4" indent="0" algn="r" rtl="0">
              <a:spcBef>
                <a:spcPts val="0"/>
              </a:spcBef>
              <a:buNone/>
              <a:defRPr sz="1200" b="0" i="0" u="none" strike="noStrike" cap="none">
                <a:solidFill>
                  <a:schemeClr val="lt1"/>
                </a:solidFill>
                <a:latin typeface="Trebuchet MS"/>
                <a:ea typeface="Trebuchet MS"/>
                <a:cs typeface="Trebuchet MS"/>
                <a:sym typeface="Trebuchet MS"/>
              </a:defRPr>
            </a:lvl5pPr>
            <a:lvl6pPr marL="0" marR="0" lvl="5" indent="0" algn="r" rtl="0">
              <a:spcBef>
                <a:spcPts val="0"/>
              </a:spcBef>
              <a:buNone/>
              <a:defRPr sz="1200" b="0" i="0" u="none" strike="noStrike" cap="none">
                <a:solidFill>
                  <a:schemeClr val="lt1"/>
                </a:solidFill>
                <a:latin typeface="Trebuchet MS"/>
                <a:ea typeface="Trebuchet MS"/>
                <a:cs typeface="Trebuchet MS"/>
                <a:sym typeface="Trebuchet MS"/>
              </a:defRPr>
            </a:lvl6pPr>
            <a:lvl7pPr marL="0" marR="0" lvl="6" indent="0" algn="r" rtl="0">
              <a:spcBef>
                <a:spcPts val="0"/>
              </a:spcBef>
              <a:buNone/>
              <a:defRPr sz="1200" b="0" i="0" u="none" strike="noStrike" cap="none">
                <a:solidFill>
                  <a:schemeClr val="lt1"/>
                </a:solidFill>
                <a:latin typeface="Trebuchet MS"/>
                <a:ea typeface="Trebuchet MS"/>
                <a:cs typeface="Trebuchet MS"/>
                <a:sym typeface="Trebuchet MS"/>
              </a:defRPr>
            </a:lvl7pPr>
            <a:lvl8pPr marL="0" marR="0" lvl="7" indent="0" algn="r" rtl="0">
              <a:spcBef>
                <a:spcPts val="0"/>
              </a:spcBef>
              <a:buNone/>
              <a:defRPr sz="1200" b="0" i="0" u="none" strike="noStrike" cap="none">
                <a:solidFill>
                  <a:schemeClr val="lt1"/>
                </a:solidFill>
                <a:latin typeface="Trebuchet MS"/>
                <a:ea typeface="Trebuchet MS"/>
                <a:cs typeface="Trebuchet MS"/>
                <a:sym typeface="Trebuchet MS"/>
              </a:defRPr>
            </a:lvl8pPr>
            <a:lvl9pPr marL="0" marR="0" lvl="8" indent="0" algn="r" rtl="0">
              <a:spcBef>
                <a:spcPts val="0"/>
              </a:spcBef>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1" name="Google Shape;11;p1" descr="Colorado Department of Health Care Policy &amp; Financing"/>
          <p:cNvPicPr preferRelativeResize="0"/>
          <p:nvPr/>
        </p:nvPicPr>
        <p:blipFill rotWithShape="1">
          <a:blip r:embed="rId15">
            <a:alphaModFix/>
          </a:blip>
          <a:srcRect/>
          <a:stretch/>
        </p:blipFill>
        <p:spPr>
          <a:xfrm>
            <a:off x="274320" y="6364224"/>
            <a:ext cx="2268059" cy="38404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183931" y="2168288"/>
            <a:ext cx="11824138" cy="1325563"/>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lt1"/>
              </a:buClr>
              <a:buSzPts val="6000"/>
              <a:buFont typeface="Trebuchet MS"/>
              <a:buNone/>
              <a:defRPr sz="6000" b="1" i="0" u="none" strike="noStrike" cap="none">
                <a:solidFill>
                  <a:schemeClr val="l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6" name="Google Shape;66;p15"/>
          <p:cNvSpPr txBox="1">
            <a:spLocks noGrp="1"/>
          </p:cNvSpPr>
          <p:nvPr>
            <p:ph type="dt" idx="10"/>
          </p:nvPr>
        </p:nvSpPr>
        <p:spPr>
          <a:xfrm>
            <a:off x="4724400" y="4907535"/>
            <a:ext cx="27432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2000">
                <a:solidFill>
                  <a:schemeClr val="l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7" name="Google Shape;67;p15"/>
          <p:cNvSpPr/>
          <p:nvPr/>
        </p:nvSpPr>
        <p:spPr>
          <a:xfrm>
            <a:off x="0" y="6256612"/>
            <a:ext cx="121920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8" name="Google Shape;68;p15"/>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chemeClr val="dk1"/>
                </a:solidFill>
                <a:latin typeface="Trebuchet MS"/>
                <a:ea typeface="Trebuchet MS"/>
                <a:cs typeface="Trebuchet MS"/>
                <a:sym typeface="Trebuchet MS"/>
              </a:defRPr>
            </a:lvl1pPr>
            <a:lvl2pPr marL="0" marR="0" lvl="1" indent="0" algn="r" rtl="0">
              <a:spcBef>
                <a:spcPts val="0"/>
              </a:spcBef>
              <a:buNone/>
              <a:defRPr sz="1200">
                <a:solidFill>
                  <a:schemeClr val="dk1"/>
                </a:solidFill>
                <a:latin typeface="Trebuchet MS"/>
                <a:ea typeface="Trebuchet MS"/>
                <a:cs typeface="Trebuchet MS"/>
                <a:sym typeface="Trebuchet MS"/>
              </a:defRPr>
            </a:lvl2pPr>
            <a:lvl3pPr marL="0" marR="0" lvl="2" indent="0" algn="r" rtl="0">
              <a:spcBef>
                <a:spcPts val="0"/>
              </a:spcBef>
              <a:buNone/>
              <a:defRPr sz="1200">
                <a:solidFill>
                  <a:schemeClr val="dk1"/>
                </a:solidFill>
                <a:latin typeface="Trebuchet MS"/>
                <a:ea typeface="Trebuchet MS"/>
                <a:cs typeface="Trebuchet MS"/>
                <a:sym typeface="Trebuchet MS"/>
              </a:defRPr>
            </a:lvl3pPr>
            <a:lvl4pPr marL="0" marR="0" lvl="3" indent="0" algn="r" rtl="0">
              <a:spcBef>
                <a:spcPts val="0"/>
              </a:spcBef>
              <a:buNone/>
              <a:defRPr sz="1200">
                <a:solidFill>
                  <a:schemeClr val="dk1"/>
                </a:solidFill>
                <a:latin typeface="Trebuchet MS"/>
                <a:ea typeface="Trebuchet MS"/>
                <a:cs typeface="Trebuchet MS"/>
                <a:sym typeface="Trebuchet MS"/>
              </a:defRPr>
            </a:lvl4pPr>
            <a:lvl5pPr marL="0" marR="0" lvl="4" indent="0" algn="r" rtl="0">
              <a:spcBef>
                <a:spcPts val="0"/>
              </a:spcBef>
              <a:buNone/>
              <a:defRPr sz="1200">
                <a:solidFill>
                  <a:schemeClr val="dk1"/>
                </a:solidFill>
                <a:latin typeface="Trebuchet MS"/>
                <a:ea typeface="Trebuchet MS"/>
                <a:cs typeface="Trebuchet MS"/>
                <a:sym typeface="Trebuchet MS"/>
              </a:defRPr>
            </a:lvl5pPr>
            <a:lvl6pPr marL="0" marR="0" lvl="5" indent="0" algn="r" rtl="0">
              <a:spcBef>
                <a:spcPts val="0"/>
              </a:spcBef>
              <a:buNone/>
              <a:defRPr sz="1200">
                <a:solidFill>
                  <a:schemeClr val="dk1"/>
                </a:solidFill>
                <a:latin typeface="Trebuchet MS"/>
                <a:ea typeface="Trebuchet MS"/>
                <a:cs typeface="Trebuchet MS"/>
                <a:sym typeface="Trebuchet MS"/>
              </a:defRPr>
            </a:lvl6pPr>
            <a:lvl7pPr marL="0" marR="0" lvl="6" indent="0" algn="r" rtl="0">
              <a:spcBef>
                <a:spcPts val="0"/>
              </a:spcBef>
              <a:buNone/>
              <a:defRPr sz="1200">
                <a:solidFill>
                  <a:schemeClr val="dk1"/>
                </a:solidFill>
                <a:latin typeface="Trebuchet MS"/>
                <a:ea typeface="Trebuchet MS"/>
                <a:cs typeface="Trebuchet MS"/>
                <a:sym typeface="Trebuchet MS"/>
              </a:defRPr>
            </a:lvl7pPr>
            <a:lvl8pPr marL="0" marR="0" lvl="7" indent="0" algn="r" rtl="0">
              <a:spcBef>
                <a:spcPts val="0"/>
              </a:spcBef>
              <a:buNone/>
              <a:defRPr sz="1200">
                <a:solidFill>
                  <a:schemeClr val="dk1"/>
                </a:solidFill>
                <a:latin typeface="Trebuchet MS"/>
                <a:ea typeface="Trebuchet MS"/>
                <a:cs typeface="Trebuchet MS"/>
                <a:sym typeface="Trebuchet MS"/>
              </a:defRPr>
            </a:lvl8pPr>
            <a:lvl9pPr marL="0" marR="0" lvl="8" indent="0" algn="r" rtl="0">
              <a:spcBef>
                <a:spcPts val="0"/>
              </a:spcBef>
              <a:buNone/>
              <a:defRPr sz="1200">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69" name="Google Shape;69;p15" descr="Colorado Department of Health Care Policy &amp; Financing"/>
          <p:cNvPicPr preferRelativeResize="0"/>
          <p:nvPr/>
        </p:nvPicPr>
        <p:blipFill rotWithShape="1">
          <a:blip r:embed="rId14">
            <a:alphaModFix/>
          </a:blip>
          <a:srcRect/>
          <a:stretch/>
        </p:blipFill>
        <p:spPr>
          <a:xfrm>
            <a:off x="274674" y="6363571"/>
            <a:ext cx="2214118" cy="37949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18"/>
        <p:cNvGrpSpPr/>
        <p:nvPr/>
      </p:nvGrpSpPr>
      <p:grpSpPr>
        <a:xfrm>
          <a:off x="0" y="0"/>
          <a:ext cx="0" cy="0"/>
          <a:chOff x="0" y="0"/>
          <a:chExt cx="0" cy="0"/>
        </a:xfrm>
      </p:grpSpPr>
      <p:sp>
        <p:nvSpPr>
          <p:cNvPr id="119" name="Google Shape;119;p28"/>
          <p:cNvSpPr txBox="1">
            <a:spLocks noGrp="1"/>
          </p:cNvSpPr>
          <p:nvPr>
            <p:ph type="title"/>
          </p:nvPr>
        </p:nvSpPr>
        <p:spPr>
          <a:xfrm>
            <a:off x="183931" y="2168288"/>
            <a:ext cx="11824500" cy="1326000"/>
          </a:xfrm>
          <a:prstGeom prst="rect">
            <a:avLst/>
          </a:prstGeom>
          <a:noFill/>
          <a:ln>
            <a:noFill/>
          </a:ln>
        </p:spPr>
        <p:txBody>
          <a:bodyPr spcFirstLastPara="1" wrap="square" lIns="91650" tIns="45825" rIns="91650" bIns="45825" anchor="ctr" anchorCtr="0">
            <a:noAutofit/>
          </a:bodyPr>
          <a:lstStyle>
            <a:lvl1pPr marR="0" lvl="0" algn="ctr">
              <a:lnSpc>
                <a:spcPct val="90000"/>
              </a:lnSpc>
              <a:spcBef>
                <a:spcPts val="0"/>
              </a:spcBef>
              <a:spcAft>
                <a:spcPts val="0"/>
              </a:spcAft>
              <a:buClr>
                <a:schemeClr val="lt1"/>
              </a:buClr>
              <a:buSzPts val="6100"/>
              <a:buFont typeface="Trebuchet MS"/>
              <a:buNone/>
              <a:defRPr sz="6100" b="1" i="0" u="none" strike="noStrike" cap="none">
                <a:solidFill>
                  <a:schemeClr val="l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0" name="Google Shape;120;p28"/>
          <p:cNvSpPr txBox="1">
            <a:spLocks noGrp="1"/>
          </p:cNvSpPr>
          <p:nvPr>
            <p:ph type="dt" idx="10"/>
          </p:nvPr>
        </p:nvSpPr>
        <p:spPr>
          <a:xfrm>
            <a:off x="4724400" y="4907535"/>
            <a:ext cx="2743200" cy="365100"/>
          </a:xfrm>
          <a:prstGeom prst="rect">
            <a:avLst/>
          </a:prstGeom>
          <a:noFill/>
          <a:ln>
            <a:noFill/>
          </a:ln>
        </p:spPr>
        <p:txBody>
          <a:bodyPr spcFirstLastPara="1" wrap="square" lIns="91650" tIns="45825" rIns="91650" bIns="45825" anchor="ctr" anchorCtr="0">
            <a:noAutofit/>
          </a:bodyPr>
          <a:lstStyle>
            <a:lvl1pPr marR="0" lvl="0" algn="ctr">
              <a:spcBef>
                <a:spcPts val="0"/>
              </a:spcBef>
              <a:spcAft>
                <a:spcPts val="0"/>
              </a:spcAft>
              <a:buSzPts val="1400"/>
              <a:buNone/>
              <a:defRPr sz="2100">
                <a:solidFill>
                  <a:schemeClr val="lt1"/>
                </a:solidFill>
                <a:latin typeface="Trebuchet MS"/>
                <a:ea typeface="Trebuchet MS"/>
                <a:cs typeface="Trebuchet MS"/>
                <a:sym typeface="Trebuchet MS"/>
              </a:defRPr>
            </a:lvl1pPr>
            <a:lvl2pPr marR="0" lvl="1" algn="l">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21" name="Google Shape;121;p28"/>
          <p:cNvSpPr/>
          <p:nvPr/>
        </p:nvSpPr>
        <p:spPr>
          <a:xfrm>
            <a:off x="0" y="6256612"/>
            <a:ext cx="12192000" cy="609600"/>
          </a:xfrm>
          <a:prstGeom prst="rect">
            <a:avLst/>
          </a:prstGeom>
          <a:solidFill>
            <a:schemeClr val="lt1"/>
          </a:solidFill>
          <a:ln>
            <a:noFill/>
          </a:ln>
        </p:spPr>
        <p:txBody>
          <a:bodyPr spcFirstLastPara="1" wrap="square" lIns="91650" tIns="45825" rIns="91650" bIns="45825"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2" name="Google Shape;122;p28"/>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marR="0" lvl="0" indent="0" algn="r">
              <a:spcBef>
                <a:spcPts val="0"/>
              </a:spcBef>
              <a:buNone/>
              <a:defRPr sz="1200">
                <a:solidFill>
                  <a:schemeClr val="dk1"/>
                </a:solidFill>
                <a:latin typeface="Trebuchet MS"/>
                <a:ea typeface="Trebuchet MS"/>
                <a:cs typeface="Trebuchet MS"/>
                <a:sym typeface="Trebuchet MS"/>
              </a:defRPr>
            </a:lvl1pPr>
            <a:lvl2pPr marL="0" marR="0" lvl="1" indent="0" algn="r">
              <a:spcBef>
                <a:spcPts val="0"/>
              </a:spcBef>
              <a:buNone/>
              <a:defRPr sz="1200">
                <a:solidFill>
                  <a:schemeClr val="dk1"/>
                </a:solidFill>
                <a:latin typeface="Trebuchet MS"/>
                <a:ea typeface="Trebuchet MS"/>
                <a:cs typeface="Trebuchet MS"/>
                <a:sym typeface="Trebuchet MS"/>
              </a:defRPr>
            </a:lvl2pPr>
            <a:lvl3pPr marL="0" marR="0" lvl="2" indent="0" algn="r">
              <a:spcBef>
                <a:spcPts val="0"/>
              </a:spcBef>
              <a:buNone/>
              <a:defRPr sz="1200">
                <a:solidFill>
                  <a:schemeClr val="dk1"/>
                </a:solidFill>
                <a:latin typeface="Trebuchet MS"/>
                <a:ea typeface="Trebuchet MS"/>
                <a:cs typeface="Trebuchet MS"/>
                <a:sym typeface="Trebuchet MS"/>
              </a:defRPr>
            </a:lvl3pPr>
            <a:lvl4pPr marL="0" marR="0" lvl="3" indent="0" algn="r">
              <a:spcBef>
                <a:spcPts val="0"/>
              </a:spcBef>
              <a:buNone/>
              <a:defRPr sz="1200">
                <a:solidFill>
                  <a:schemeClr val="dk1"/>
                </a:solidFill>
                <a:latin typeface="Trebuchet MS"/>
                <a:ea typeface="Trebuchet MS"/>
                <a:cs typeface="Trebuchet MS"/>
                <a:sym typeface="Trebuchet MS"/>
              </a:defRPr>
            </a:lvl4pPr>
            <a:lvl5pPr marL="0" marR="0" lvl="4" indent="0" algn="r">
              <a:spcBef>
                <a:spcPts val="0"/>
              </a:spcBef>
              <a:buNone/>
              <a:defRPr sz="1200">
                <a:solidFill>
                  <a:schemeClr val="dk1"/>
                </a:solidFill>
                <a:latin typeface="Trebuchet MS"/>
                <a:ea typeface="Trebuchet MS"/>
                <a:cs typeface="Trebuchet MS"/>
                <a:sym typeface="Trebuchet MS"/>
              </a:defRPr>
            </a:lvl5pPr>
            <a:lvl6pPr marL="0" marR="0" lvl="5" indent="0" algn="r">
              <a:spcBef>
                <a:spcPts val="0"/>
              </a:spcBef>
              <a:buNone/>
              <a:defRPr sz="1200">
                <a:solidFill>
                  <a:schemeClr val="dk1"/>
                </a:solidFill>
                <a:latin typeface="Trebuchet MS"/>
                <a:ea typeface="Trebuchet MS"/>
                <a:cs typeface="Trebuchet MS"/>
                <a:sym typeface="Trebuchet MS"/>
              </a:defRPr>
            </a:lvl6pPr>
            <a:lvl7pPr marL="0" marR="0" lvl="6" indent="0" algn="r">
              <a:spcBef>
                <a:spcPts val="0"/>
              </a:spcBef>
              <a:buNone/>
              <a:defRPr sz="1200">
                <a:solidFill>
                  <a:schemeClr val="dk1"/>
                </a:solidFill>
                <a:latin typeface="Trebuchet MS"/>
                <a:ea typeface="Trebuchet MS"/>
                <a:cs typeface="Trebuchet MS"/>
                <a:sym typeface="Trebuchet MS"/>
              </a:defRPr>
            </a:lvl7pPr>
            <a:lvl8pPr marL="0" marR="0" lvl="7" indent="0" algn="r">
              <a:spcBef>
                <a:spcPts val="0"/>
              </a:spcBef>
              <a:buNone/>
              <a:defRPr sz="1200">
                <a:solidFill>
                  <a:schemeClr val="dk1"/>
                </a:solidFill>
                <a:latin typeface="Trebuchet MS"/>
                <a:ea typeface="Trebuchet MS"/>
                <a:cs typeface="Trebuchet MS"/>
                <a:sym typeface="Trebuchet MS"/>
              </a:defRPr>
            </a:lvl8pPr>
            <a:lvl9pPr marL="0" marR="0" lvl="8" indent="0" algn="r">
              <a:spcBef>
                <a:spcPts val="0"/>
              </a:spcBef>
              <a:buNone/>
              <a:defRPr sz="1200">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23" name="Google Shape;123;p28" descr="Colorado Department of Health Care Policy &amp; Financing"/>
          <p:cNvPicPr preferRelativeResize="0"/>
          <p:nvPr/>
        </p:nvPicPr>
        <p:blipFill rotWithShape="1">
          <a:blip r:embed="rId14">
            <a:alphaModFix/>
          </a:blip>
          <a:srcRect/>
          <a:stretch/>
        </p:blipFill>
        <p:spPr>
          <a:xfrm>
            <a:off x="274674" y="6363571"/>
            <a:ext cx="1992708" cy="34154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2"/>
        <p:cNvGrpSpPr/>
        <p:nvPr/>
      </p:nvGrpSpPr>
      <p:grpSpPr>
        <a:xfrm>
          <a:off x="0" y="0"/>
          <a:ext cx="0" cy="0"/>
          <a:chOff x="0" y="0"/>
          <a:chExt cx="0" cy="0"/>
        </a:xfrm>
      </p:grpSpPr>
      <p:sp>
        <p:nvSpPr>
          <p:cNvPr id="173" name="Google Shape;173;p41"/>
          <p:cNvSpPr txBox="1">
            <a:spLocks noGrp="1"/>
          </p:cNvSpPr>
          <p:nvPr>
            <p:ph type="title"/>
          </p:nvPr>
        </p:nvSpPr>
        <p:spPr>
          <a:xfrm>
            <a:off x="183931" y="2193925"/>
            <a:ext cx="11824500" cy="1325400"/>
          </a:xfrm>
          <a:prstGeom prst="rect">
            <a:avLst/>
          </a:prstGeom>
          <a:noFill/>
          <a:ln>
            <a:noFill/>
          </a:ln>
        </p:spPr>
        <p:txBody>
          <a:bodyPr spcFirstLastPara="1" wrap="square" lIns="117825" tIns="58900" rIns="117825" bIns="58900" anchor="ctr" anchorCtr="0">
            <a:noAutofit/>
          </a:bodyPr>
          <a:lstStyle>
            <a:lvl1pPr marR="0" lvl="0" algn="ctr">
              <a:lnSpc>
                <a:spcPct val="90000"/>
              </a:lnSpc>
              <a:spcBef>
                <a:spcPts val="0"/>
              </a:spcBef>
              <a:spcAft>
                <a:spcPts val="0"/>
              </a:spcAft>
              <a:buClr>
                <a:schemeClr val="dk2"/>
              </a:buClr>
              <a:buSzPts val="7700"/>
              <a:buFont typeface="Trebuchet MS"/>
              <a:buNone/>
              <a:defRPr sz="7700" b="1" i="0" u="none" strike="noStrike" cap="none">
                <a:solidFill>
                  <a:schemeClr val="dk2"/>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9pPr>
          </a:lstStyle>
          <a:p>
            <a:endParaRPr/>
          </a:p>
        </p:txBody>
      </p:sp>
      <p:sp>
        <p:nvSpPr>
          <p:cNvPr id="174" name="Google Shape;174;p41"/>
          <p:cNvSpPr txBox="1">
            <a:spLocks noGrp="1"/>
          </p:cNvSpPr>
          <p:nvPr>
            <p:ph type="dt" idx="10"/>
          </p:nvPr>
        </p:nvSpPr>
        <p:spPr>
          <a:xfrm>
            <a:off x="4724400" y="4907536"/>
            <a:ext cx="2743200" cy="365100"/>
          </a:xfrm>
          <a:prstGeom prst="rect">
            <a:avLst/>
          </a:prstGeom>
          <a:noFill/>
          <a:ln>
            <a:noFill/>
          </a:ln>
        </p:spPr>
        <p:txBody>
          <a:bodyPr spcFirstLastPara="1" wrap="square" lIns="117825" tIns="58900" rIns="117825" bIns="58900" anchor="ctr" anchorCtr="0">
            <a:noAutofit/>
          </a:bodyPr>
          <a:lstStyle>
            <a:lvl1pPr marR="0" lvl="0" algn="ctr">
              <a:lnSpc>
                <a:spcPct val="100000"/>
              </a:lnSpc>
              <a:spcBef>
                <a:spcPts val="0"/>
              </a:spcBef>
              <a:spcAft>
                <a:spcPts val="0"/>
              </a:spcAft>
              <a:buClr>
                <a:srgbClr val="000000"/>
              </a:buClr>
              <a:buSzPts val="1800"/>
              <a:buFont typeface="Arial"/>
              <a:buNone/>
              <a:defRPr sz="2600" b="0" i="0" u="none" strike="noStrike" cap="none">
                <a:solidFill>
                  <a:schemeClr val="dk1"/>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9pPr>
          </a:lstStyle>
          <a:p>
            <a:endParaRPr/>
          </a:p>
        </p:txBody>
      </p:sp>
      <p:sp>
        <p:nvSpPr>
          <p:cNvPr id="175" name="Google Shape;175;p41"/>
          <p:cNvSpPr/>
          <p:nvPr/>
        </p:nvSpPr>
        <p:spPr>
          <a:xfrm>
            <a:off x="0" y="6256612"/>
            <a:ext cx="12192000" cy="609600"/>
          </a:xfrm>
          <a:prstGeom prst="rect">
            <a:avLst/>
          </a:prstGeom>
          <a:solidFill>
            <a:schemeClr val="dk2"/>
          </a:solidFill>
          <a:ln>
            <a:noFill/>
          </a:ln>
        </p:spPr>
        <p:txBody>
          <a:bodyPr spcFirstLastPara="1" wrap="square" lIns="117825" tIns="58900" rIns="117825" bIns="58900" anchor="ctr" anchorCtr="0">
            <a:noAutofit/>
          </a:bodyPr>
          <a:lstStyle/>
          <a:p>
            <a:pPr marL="0" marR="0" lvl="0" indent="0" algn="ctr" rtl="0">
              <a:lnSpc>
                <a:spcPct val="100000"/>
              </a:lnSpc>
              <a:spcBef>
                <a:spcPts val="0"/>
              </a:spcBef>
              <a:spcAft>
                <a:spcPts val="0"/>
              </a:spcAft>
              <a:buClr>
                <a:srgbClr val="000000"/>
              </a:buClr>
              <a:buSzPts val="2300"/>
              <a:buFont typeface="Arial"/>
              <a:buNone/>
            </a:pPr>
            <a:endParaRPr sz="2300" b="0" i="0" u="none" strike="noStrike" cap="none">
              <a:solidFill>
                <a:schemeClr val="lt1"/>
              </a:solidFill>
              <a:latin typeface="Calibri"/>
              <a:ea typeface="Calibri"/>
              <a:cs typeface="Calibri"/>
              <a:sym typeface="Calibri"/>
            </a:endParaRPr>
          </a:p>
        </p:txBody>
      </p:sp>
      <p:sp>
        <p:nvSpPr>
          <p:cNvPr id="176" name="Google Shape;176;p41"/>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77" name="Google Shape;177;p41" descr="Colorado Department of Health Care Policy &amp; Financing"/>
          <p:cNvPicPr preferRelativeResize="0"/>
          <p:nvPr/>
        </p:nvPicPr>
        <p:blipFill rotWithShape="1">
          <a:blip r:embed="rId20">
            <a:alphaModFix/>
          </a:blip>
          <a:srcRect/>
          <a:stretch/>
        </p:blipFill>
        <p:spPr>
          <a:xfrm>
            <a:off x="274320" y="6364224"/>
            <a:ext cx="1530939" cy="25923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38.xml"/><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8.xml"/><Relationship Id="rId4" Type="http://schemas.openxmlformats.org/officeDocument/2006/relationships/image" Target="../media/image13.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https://www.ers.usda.gov/topics/food-nutrition-assistance/food-security-in-the-us/survey-tools" TargetMode="External"/><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9.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9.xml"/></Relationships>
</file>

<file path=ppt/slides/_rels/slide87.xml.rels><?xml version="1.0" encoding="UTF-8" standalone="yes"?>
<Relationships xmlns="http://schemas.openxmlformats.org/package/2006/relationships"><Relationship Id="rId3" Type="http://schemas.openxmlformats.org/officeDocument/2006/relationships/hyperlink" Target="https://hcpf.colorado.gov/HRSN" TargetMode="External"/><Relationship Id="rId2" Type="http://schemas.openxmlformats.org/officeDocument/2006/relationships/notesSlide" Target="../notesSlides/notesSlide87.xml"/><Relationship Id="rId1" Type="http://schemas.openxmlformats.org/officeDocument/2006/relationships/slideLayout" Target="../slideLayouts/slideLayout17.xml"/><Relationship Id="rId6" Type="http://schemas.openxmlformats.org/officeDocument/2006/relationships/hyperlink" Target="mailto:hcpf_hrsn@state.co.us" TargetMode="External"/><Relationship Id="rId5" Type="http://schemas.openxmlformats.org/officeDocument/2006/relationships/hyperlink" Target="https://forms.gle/2KoufbtXgeJVznEZA" TargetMode="External"/><Relationship Id="rId4" Type="http://schemas.openxmlformats.org/officeDocument/2006/relationships/hyperlink" Target="https://lp.constantcontactpages.com/su/lkRAYPu/hrsn" TargetMode="External"/></Relationships>
</file>

<file path=ppt/slides/_rels/slide88.xml.rels><?xml version="1.0" encoding="UTF-8" standalone="yes"?>
<Relationships xmlns="http://schemas.openxmlformats.org/package/2006/relationships"><Relationship Id="rId3" Type="http://schemas.openxmlformats.org/officeDocument/2006/relationships/hyperlink" Target="https://hcpf.colorado.gov/HRSN" TargetMode="External"/><Relationship Id="rId2" Type="http://schemas.openxmlformats.org/officeDocument/2006/relationships/notesSlide" Target="../notesSlides/notesSlide88.xml"/><Relationship Id="rId1" Type="http://schemas.openxmlformats.org/officeDocument/2006/relationships/slideLayout" Target="../slideLayouts/slideLayout17.xml"/><Relationship Id="rId5" Type="http://schemas.openxmlformats.org/officeDocument/2006/relationships/hyperlink" Target="https://forms.gle/2KoufbtXgeJVznEZA" TargetMode="External"/><Relationship Id="rId4" Type="http://schemas.openxmlformats.org/officeDocument/2006/relationships/hyperlink" Target="https://lp.constantcontactpages.com/su/lkRAYPu/hrsn" TargetMode="Externa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60"/>
          <p:cNvSpPr txBox="1">
            <a:spLocks noGrp="1"/>
          </p:cNvSpPr>
          <p:nvPr>
            <p:ph type="ctrTitle"/>
          </p:nvPr>
        </p:nvSpPr>
        <p:spPr>
          <a:xfrm>
            <a:off x="1040525" y="646452"/>
            <a:ext cx="10110900" cy="4248300"/>
          </a:xfrm>
          <a:prstGeom prst="rect">
            <a:avLst/>
          </a:prstGeom>
          <a:noFill/>
          <a:ln>
            <a:noFill/>
          </a:ln>
        </p:spPr>
        <p:txBody>
          <a:bodyPr spcFirstLastPara="1" wrap="square" lIns="91425" tIns="45700" rIns="91425" bIns="45700" anchor="ctr" anchorCtr="0">
            <a:spAutoFit/>
          </a:bodyPr>
          <a:lstStyle/>
          <a:p>
            <a:pPr marL="0" lvl="0" indent="0" algn="ctr" rtl="0">
              <a:lnSpc>
                <a:spcPct val="90000"/>
              </a:lnSpc>
              <a:spcBef>
                <a:spcPts val="0"/>
              </a:spcBef>
              <a:spcAft>
                <a:spcPts val="0"/>
              </a:spcAft>
              <a:buClr>
                <a:schemeClr val="lt1"/>
              </a:buClr>
              <a:buSzPts val="6000"/>
              <a:buFont typeface="Trebuchet MS"/>
              <a:buNone/>
            </a:pPr>
            <a:r>
              <a:rPr lang="en-US" sz="5500"/>
              <a:t>Health Related Social Needs- 1115 Waiver</a:t>
            </a:r>
            <a:endParaRPr sz="5500"/>
          </a:p>
          <a:p>
            <a:pPr marL="0" lvl="0" indent="0" algn="ctr" rtl="0">
              <a:lnSpc>
                <a:spcPct val="90000"/>
              </a:lnSpc>
              <a:spcBef>
                <a:spcPts val="0"/>
              </a:spcBef>
              <a:spcAft>
                <a:spcPts val="0"/>
              </a:spcAft>
              <a:buClr>
                <a:schemeClr val="lt1"/>
              </a:buClr>
              <a:buSzPts val="6000"/>
              <a:buFont typeface="Trebuchet MS"/>
              <a:buNone/>
            </a:pPr>
            <a:endParaRPr sz="5500"/>
          </a:p>
          <a:p>
            <a:pPr marL="0" lvl="0" indent="0" algn="ctr" rtl="0">
              <a:lnSpc>
                <a:spcPct val="90000"/>
              </a:lnSpc>
              <a:spcBef>
                <a:spcPts val="0"/>
              </a:spcBef>
              <a:spcAft>
                <a:spcPts val="0"/>
              </a:spcAft>
              <a:buClr>
                <a:schemeClr val="lt1"/>
              </a:buClr>
              <a:buSzPts val="6000"/>
              <a:buFont typeface="Trebuchet MS"/>
              <a:buNone/>
            </a:pPr>
            <a:r>
              <a:rPr lang="en-US" sz="4000"/>
              <a:t>Medically Tailored Meals and Other Benefit Details</a:t>
            </a:r>
            <a:endParaRPr sz="4000"/>
          </a:p>
          <a:p>
            <a:pPr marL="0" lvl="0" indent="0" algn="ctr" rtl="0">
              <a:lnSpc>
                <a:spcPct val="90000"/>
              </a:lnSpc>
              <a:spcBef>
                <a:spcPts val="0"/>
              </a:spcBef>
              <a:spcAft>
                <a:spcPts val="0"/>
              </a:spcAft>
              <a:buClr>
                <a:schemeClr val="lt1"/>
              </a:buClr>
              <a:buSzPts val="6000"/>
              <a:buFont typeface="Trebuchet MS"/>
              <a:buNone/>
            </a:pPr>
            <a:endParaRPr sz="5500"/>
          </a:p>
        </p:txBody>
      </p:sp>
      <p:sp>
        <p:nvSpPr>
          <p:cNvPr id="262" name="Google Shape;262;p60"/>
          <p:cNvSpPr txBox="1">
            <a:spLocks noGrp="1"/>
          </p:cNvSpPr>
          <p:nvPr>
            <p:ph type="body" idx="2"/>
          </p:nvPr>
        </p:nvSpPr>
        <p:spPr>
          <a:xfrm>
            <a:off x="1913850" y="4523350"/>
            <a:ext cx="8364300" cy="15738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300"/>
              <a:buNone/>
            </a:pPr>
            <a:r>
              <a:rPr lang="en-US" sz="2500"/>
              <a:t>September 10, 2025</a:t>
            </a:r>
            <a:endParaRPr sz="2500"/>
          </a:p>
        </p:txBody>
      </p:sp>
      <p:sp>
        <p:nvSpPr>
          <p:cNvPr id="263" name="Google Shape;263;p60"/>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64"/>
          <p:cNvSpPr txBox="1">
            <a:spLocks noGrp="1"/>
          </p:cNvSpPr>
          <p:nvPr>
            <p:ph type="sldNum" idx="12"/>
          </p:nvPr>
        </p:nvSpPr>
        <p:spPr>
          <a:xfrm>
            <a:off x="11701289" y="6486660"/>
            <a:ext cx="156900" cy="314400"/>
          </a:xfrm>
          <a:prstGeom prst="rect">
            <a:avLst/>
          </a:prstGeom>
          <a:noFill/>
          <a:ln>
            <a:noFill/>
          </a:ln>
        </p:spPr>
        <p:txBody>
          <a:bodyPr spcFirstLastPara="1" wrap="square" lIns="41400" tIns="41400" rIns="41400" bIns="41400" anchor="ctr" anchorCtr="0">
            <a:spAutoFit/>
          </a:bodyPr>
          <a:lstStyle/>
          <a:p>
            <a:pPr marL="0" lvl="0" indent="0" algn="r" rtl="0">
              <a:lnSpc>
                <a:spcPct val="100000"/>
              </a:lnSpc>
              <a:spcBef>
                <a:spcPts val="0"/>
              </a:spcBef>
              <a:spcAft>
                <a:spcPts val="0"/>
              </a:spcAft>
              <a:buClr>
                <a:srgbClr val="000000"/>
              </a:buClr>
              <a:buSzPts val="1500"/>
              <a:buFont typeface="Arial"/>
              <a:buNone/>
            </a:pPr>
            <a:fld id="{00000000-1234-1234-1234-123412341234}" type="slidenum">
              <a:rPr lang="en-US"/>
              <a:t>10</a:t>
            </a:fld>
            <a:endParaRPr/>
          </a:p>
        </p:txBody>
      </p:sp>
      <p:sp>
        <p:nvSpPr>
          <p:cNvPr id="296" name="Google Shape;296;p64"/>
          <p:cNvSpPr txBox="1"/>
          <p:nvPr/>
        </p:nvSpPr>
        <p:spPr>
          <a:xfrm>
            <a:off x="838200" y="1578525"/>
            <a:ext cx="9506100" cy="4201500"/>
          </a:xfrm>
          <a:prstGeom prst="rect">
            <a:avLst/>
          </a:prstGeom>
          <a:noFill/>
          <a:ln>
            <a:noFill/>
          </a:ln>
        </p:spPr>
        <p:txBody>
          <a:bodyPr spcFirstLastPara="1" wrap="square" lIns="117800" tIns="117800" rIns="117800" bIns="117800" anchor="t" anchorCtr="0">
            <a:spAutoFit/>
          </a:bodyPr>
          <a:lstStyle/>
          <a:p>
            <a:pPr marL="584200" lvl="0" indent="-450850" algn="l" rtl="0">
              <a:spcBef>
                <a:spcPts val="1300"/>
              </a:spcBef>
              <a:spcAft>
                <a:spcPts val="0"/>
              </a:spcAft>
              <a:buClr>
                <a:schemeClr val="dk2"/>
              </a:buClr>
              <a:buSzPts val="2500"/>
              <a:buFont typeface="Trebuchet MS"/>
              <a:buChar char="●"/>
            </a:pPr>
            <a:r>
              <a:rPr lang="en-US" sz="2500">
                <a:solidFill>
                  <a:schemeClr val="dk2"/>
                </a:solidFill>
                <a:latin typeface="Trebuchet MS"/>
                <a:ea typeface="Trebuchet MS"/>
                <a:cs typeface="Trebuchet MS"/>
                <a:sym typeface="Trebuchet MS"/>
              </a:rPr>
              <a:t>Para realizar preguntas, utiliza la función Q&amp;A.</a:t>
            </a:r>
            <a:endParaRPr sz="2500">
              <a:solidFill>
                <a:schemeClr val="dk2"/>
              </a:solidFill>
              <a:latin typeface="Trebuchet MS"/>
              <a:ea typeface="Trebuchet MS"/>
              <a:cs typeface="Trebuchet MS"/>
              <a:sym typeface="Trebuchet MS"/>
            </a:endParaRPr>
          </a:p>
          <a:p>
            <a:pPr marL="584200" lvl="0" indent="-450850" algn="l" rtl="0">
              <a:spcBef>
                <a:spcPts val="1300"/>
              </a:spcBef>
              <a:spcAft>
                <a:spcPts val="0"/>
              </a:spcAft>
              <a:buClr>
                <a:schemeClr val="dk2"/>
              </a:buClr>
              <a:buSzPts val="2500"/>
              <a:buFont typeface="Trebuchet MS"/>
              <a:buChar char="●"/>
            </a:pPr>
            <a:r>
              <a:rPr lang="en-US" sz="2500">
                <a:solidFill>
                  <a:schemeClr val="dk2"/>
                </a:solidFill>
                <a:latin typeface="Trebuchet MS"/>
                <a:ea typeface="Trebuchet MS"/>
                <a:cs typeface="Trebuchet MS"/>
                <a:sym typeface="Trebuchet MS"/>
              </a:rPr>
              <a:t>También puedes levantar la mano. Una vez se te dé la palabra, deberás activar tu micrófono.</a:t>
            </a:r>
            <a:endParaRPr sz="2500">
              <a:solidFill>
                <a:schemeClr val="dk2"/>
              </a:solidFill>
              <a:latin typeface="Trebuchet MS"/>
              <a:ea typeface="Trebuchet MS"/>
              <a:cs typeface="Trebuchet MS"/>
              <a:sym typeface="Trebuchet MS"/>
            </a:endParaRPr>
          </a:p>
          <a:p>
            <a:pPr marL="584200" lvl="0" indent="-450850" algn="l" rtl="0">
              <a:spcBef>
                <a:spcPts val="1300"/>
              </a:spcBef>
              <a:spcAft>
                <a:spcPts val="0"/>
              </a:spcAft>
              <a:buClr>
                <a:schemeClr val="dk2"/>
              </a:buClr>
              <a:buSzPts val="2500"/>
              <a:buFont typeface="Trebuchet MS"/>
              <a:buChar char="●"/>
            </a:pPr>
            <a:r>
              <a:rPr lang="en-US" sz="2500">
                <a:solidFill>
                  <a:schemeClr val="dk2"/>
                </a:solidFill>
                <a:latin typeface="Trebuchet MS"/>
                <a:ea typeface="Trebuchet MS"/>
                <a:cs typeface="Trebuchet MS"/>
                <a:sym typeface="Trebuchet MS"/>
              </a:rPr>
              <a:t>Si te conectas por teléfono, presiona *9 para levantar la mano y *6 para activar el micrófono</a:t>
            </a:r>
            <a:endParaRPr sz="2500">
              <a:solidFill>
                <a:schemeClr val="dk2"/>
              </a:solidFill>
              <a:latin typeface="Trebuchet MS"/>
              <a:ea typeface="Trebuchet MS"/>
              <a:cs typeface="Trebuchet MS"/>
              <a:sym typeface="Trebuchet MS"/>
            </a:endParaRPr>
          </a:p>
          <a:p>
            <a:pPr marL="584200" lvl="0" indent="-450850" algn="l" rtl="0">
              <a:spcBef>
                <a:spcPts val="1300"/>
              </a:spcBef>
              <a:spcAft>
                <a:spcPts val="0"/>
              </a:spcAft>
              <a:buClr>
                <a:schemeClr val="dk2"/>
              </a:buClr>
              <a:buSzPts val="2500"/>
              <a:buFont typeface="Trebuchet MS"/>
              <a:buChar char="●"/>
            </a:pPr>
            <a:r>
              <a:rPr lang="en-US" sz="2500">
                <a:solidFill>
                  <a:schemeClr val="dk2"/>
                </a:solidFill>
                <a:latin typeface="Trebuchet MS"/>
                <a:ea typeface="Trebuchet MS"/>
                <a:cs typeface="Trebuchet MS"/>
                <a:sym typeface="Trebuchet MS"/>
              </a:rPr>
              <a:t>Debido al número de participantes, cada persona tendrá hasta 3 minutos para plantear su pregunta en voz alta. Si necesitas más tiempo por motivos de discapacidad, podrás solicitarlo.</a:t>
            </a:r>
            <a:endParaRPr sz="2500">
              <a:solidFill>
                <a:schemeClr val="dk2"/>
              </a:solidFill>
              <a:latin typeface="Trebuchet MS"/>
              <a:ea typeface="Trebuchet MS"/>
              <a:cs typeface="Trebuchet MS"/>
              <a:sym typeface="Trebuchet MS"/>
            </a:endParaRPr>
          </a:p>
        </p:txBody>
      </p:sp>
      <p:sp>
        <p:nvSpPr>
          <p:cNvPr id="297" name="Google Shape;297;p64"/>
          <p:cNvSpPr txBox="1"/>
          <p:nvPr/>
        </p:nvSpPr>
        <p:spPr>
          <a:xfrm>
            <a:off x="395550" y="309000"/>
            <a:ext cx="11400900" cy="776700"/>
          </a:xfrm>
          <a:prstGeom prst="rect">
            <a:avLst/>
          </a:prstGeom>
          <a:noFill/>
          <a:ln>
            <a:noFill/>
          </a:ln>
        </p:spPr>
        <p:txBody>
          <a:bodyPr spcFirstLastPara="1" wrap="square" lIns="117800" tIns="117800" rIns="117800" bIns="117800" anchor="t" anchorCtr="0">
            <a:spAutoFit/>
          </a:bodyPr>
          <a:lstStyle/>
          <a:p>
            <a:pPr marL="0" marR="0" lvl="0" indent="0" algn="ctr" rtl="0">
              <a:lnSpc>
                <a:spcPct val="100000"/>
              </a:lnSpc>
              <a:spcBef>
                <a:spcPts val="0"/>
              </a:spcBef>
              <a:spcAft>
                <a:spcPts val="0"/>
              </a:spcAft>
              <a:buClr>
                <a:schemeClr val="accent1"/>
              </a:buClr>
              <a:buSzPts val="4500"/>
              <a:buFont typeface="Trebuchet MS"/>
              <a:buNone/>
            </a:pPr>
            <a:r>
              <a:rPr lang="en-US" sz="3500" b="1">
                <a:solidFill>
                  <a:schemeClr val="dk2"/>
                </a:solidFill>
                <a:latin typeface="Trebuchet MS"/>
                <a:ea typeface="Trebuchet MS"/>
                <a:cs typeface="Trebuchet MS"/>
                <a:sym typeface="Trebuchet MS"/>
              </a:rPr>
              <a:t>Logística de la Reunión</a:t>
            </a:r>
            <a:endParaRPr sz="3500" b="0" i="0" u="none" strike="noStrike" cap="none">
              <a:solidFill>
                <a:schemeClr val="dk2"/>
              </a:solidFill>
              <a:latin typeface="Arial"/>
              <a:ea typeface="Arial"/>
              <a:cs typeface="Arial"/>
              <a:sym typeface="Arial"/>
            </a:endParaRPr>
          </a:p>
        </p:txBody>
      </p:sp>
      <p:pic>
        <p:nvPicPr>
          <p:cNvPr id="298" name="Google Shape;298;p64" descr="Screenshot of Zoom toolbar showing the raise hand icon"/>
          <p:cNvPicPr preferRelativeResize="0"/>
          <p:nvPr/>
        </p:nvPicPr>
        <p:blipFill>
          <a:blip r:embed="rId3">
            <a:alphaModFix/>
          </a:blip>
          <a:stretch>
            <a:fillRect/>
          </a:stretch>
        </p:blipFill>
        <p:spPr>
          <a:xfrm>
            <a:off x="10007663" y="2064951"/>
            <a:ext cx="1788775" cy="1132900"/>
          </a:xfrm>
          <a:prstGeom prst="rect">
            <a:avLst/>
          </a:prstGeom>
          <a:noFill/>
          <a:ln>
            <a:noFill/>
          </a:ln>
        </p:spPr>
      </p:pic>
      <p:sp>
        <p:nvSpPr>
          <p:cNvPr id="6" name="CuadroTexto 5">
            <a:extLst>
              <a:ext uri="{FF2B5EF4-FFF2-40B4-BE49-F238E27FC236}">
                <a16:creationId xmlns:a16="http://schemas.microsoft.com/office/drawing/2014/main" id="{C88D1210-E68F-4E08-A9E2-10A9057DC39C}"/>
              </a:ext>
            </a:extLst>
          </p:cNvPr>
          <p:cNvSpPr txBox="1"/>
          <p:nvPr/>
        </p:nvSpPr>
        <p:spPr>
          <a:xfrm>
            <a:off x="10080233" y="2922602"/>
            <a:ext cx="1593792" cy="246221"/>
          </a:xfrm>
          <a:prstGeom prst="rect">
            <a:avLst/>
          </a:prstGeom>
          <a:solidFill>
            <a:srgbClr val="000000"/>
          </a:solidFill>
        </p:spPr>
        <p:txBody>
          <a:bodyPr wrap="square" lIns="0" tIns="0" rIns="0" bIns="0" rtlCol="0">
            <a:spAutoFit/>
          </a:bodyPr>
          <a:lstStyle/>
          <a:p>
            <a:pPr algn="ctr"/>
            <a:r>
              <a:rPr lang="es-CO" sz="1600" dirty="0">
                <a:solidFill>
                  <a:schemeClr val="bg1"/>
                </a:solidFill>
              </a:rPr>
              <a:t>Levantar la mano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65"/>
          <p:cNvSpPr txBox="1">
            <a:spLocks noGrp="1"/>
          </p:cNvSpPr>
          <p:nvPr>
            <p:ph type="title"/>
          </p:nvPr>
        </p:nvSpPr>
        <p:spPr>
          <a:xfrm>
            <a:off x="595313" y="-857251"/>
            <a:ext cx="10515600" cy="452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2400"/>
              <a:buFont typeface="Trebuchet MS"/>
              <a:buNone/>
            </a:pPr>
            <a:r>
              <a:rPr lang="en-US" sz="2400"/>
              <a:t>Our Mission - photo</a:t>
            </a:r>
            <a:endParaRPr/>
          </a:p>
        </p:txBody>
      </p:sp>
      <p:pic>
        <p:nvPicPr>
          <p:cNvPr id="304" name="Google Shape;304;p65" descr="Father points out something on laptop to family, seated on couch, as wife, son and daughter look on."/>
          <p:cNvPicPr preferRelativeResize="0"/>
          <p:nvPr/>
        </p:nvPicPr>
        <p:blipFill rotWithShape="1">
          <a:blip r:embed="rId3">
            <a:alphaModFix/>
          </a:blip>
          <a:srcRect l="10386" t="16327" b="8636"/>
          <a:stretch/>
        </p:blipFill>
        <p:spPr>
          <a:xfrm>
            <a:off x="-1" y="-1"/>
            <a:ext cx="12191998" cy="6268917"/>
          </a:xfrm>
          <a:prstGeom prst="rect">
            <a:avLst/>
          </a:prstGeom>
          <a:noFill/>
          <a:ln>
            <a:noFill/>
          </a:ln>
        </p:spPr>
      </p:pic>
      <p:sp>
        <p:nvSpPr>
          <p:cNvPr id="305" name="Google Shape;305;p65"/>
          <p:cNvSpPr/>
          <p:nvPr/>
        </p:nvSpPr>
        <p:spPr>
          <a:xfrm>
            <a:off x="0" y="3600525"/>
            <a:ext cx="12192000" cy="24351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lvl="0" indent="0" algn="l" rtl="0">
              <a:spcBef>
                <a:spcPts val="0"/>
              </a:spcBef>
              <a:spcAft>
                <a:spcPts val="0"/>
              </a:spcAft>
              <a:buClr>
                <a:schemeClr val="dk1"/>
              </a:buClr>
              <a:buSzPts val="3400"/>
              <a:buFont typeface="Arial"/>
              <a:buNone/>
            </a:pPr>
            <a:r>
              <a:rPr lang="en-US" sz="3000" b="1">
                <a:solidFill>
                  <a:schemeClr val="lt1"/>
                </a:solidFill>
                <a:latin typeface="Trebuchet MS"/>
                <a:ea typeface="Trebuchet MS"/>
                <a:cs typeface="Trebuchet MS"/>
                <a:sym typeface="Trebuchet MS"/>
              </a:rPr>
              <a:t>Our Mission</a:t>
            </a:r>
            <a:r>
              <a:rPr lang="en-US" sz="3000">
                <a:solidFill>
                  <a:schemeClr val="lt1"/>
                </a:solidFill>
                <a:latin typeface="Trebuchet MS"/>
                <a:ea typeface="Trebuchet MS"/>
                <a:cs typeface="Trebuchet MS"/>
                <a:sym typeface="Trebuchet MS"/>
              </a:rPr>
              <a:t> </a:t>
            </a:r>
            <a:endParaRPr sz="3000" b="1">
              <a:solidFill>
                <a:schemeClr val="dk1"/>
              </a:solidFill>
            </a:endParaRPr>
          </a:p>
          <a:p>
            <a:pPr marL="161925" lvl="0" indent="0" algn="l" rtl="0">
              <a:spcBef>
                <a:spcPts val="0"/>
              </a:spcBef>
              <a:spcAft>
                <a:spcPts val="0"/>
              </a:spcAft>
              <a:buClr>
                <a:schemeClr val="dk1"/>
              </a:buClr>
              <a:buSzPts val="2000"/>
              <a:buFont typeface="Arial"/>
              <a:buNone/>
            </a:pPr>
            <a:r>
              <a:rPr lang="en-US" sz="18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800">
              <a:solidFill>
                <a:schemeClr val="lt1"/>
              </a:solidFill>
              <a:latin typeface="Trebuchet MS"/>
              <a:ea typeface="Trebuchet MS"/>
              <a:cs typeface="Trebuchet MS"/>
              <a:sym typeface="Trebuchet MS"/>
            </a:endParaRPr>
          </a:p>
          <a:p>
            <a:pPr marL="161925" lvl="0" indent="0" algn="l" rtl="0">
              <a:spcBef>
                <a:spcPts val="0"/>
              </a:spcBef>
              <a:spcAft>
                <a:spcPts val="0"/>
              </a:spcAft>
              <a:buClr>
                <a:schemeClr val="dk1"/>
              </a:buClr>
              <a:buSzPts val="2000"/>
              <a:buFont typeface="Arial"/>
              <a:buNone/>
            </a:pPr>
            <a:endParaRPr sz="1800" b="1">
              <a:solidFill>
                <a:srgbClr val="FFFFFF"/>
              </a:solidFill>
              <a:latin typeface="Trebuchet MS"/>
              <a:ea typeface="Trebuchet MS"/>
              <a:cs typeface="Trebuchet MS"/>
              <a:sym typeface="Trebuchet MS"/>
            </a:endParaRPr>
          </a:p>
        </p:txBody>
      </p:sp>
      <p:sp>
        <p:nvSpPr>
          <p:cNvPr id="306" name="Google Shape;306;p65"/>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65"/>
          <p:cNvSpPr txBox="1">
            <a:spLocks noGrp="1"/>
          </p:cNvSpPr>
          <p:nvPr>
            <p:ph type="title"/>
          </p:nvPr>
        </p:nvSpPr>
        <p:spPr>
          <a:xfrm>
            <a:off x="595313" y="-857251"/>
            <a:ext cx="10515600" cy="452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2400"/>
              <a:buFont typeface="Trebuchet MS"/>
              <a:buNone/>
            </a:pPr>
            <a:r>
              <a:rPr lang="en-US" sz="2400"/>
              <a:t>Nuestra Misión - photo</a:t>
            </a:r>
            <a:endParaRPr/>
          </a:p>
        </p:txBody>
      </p:sp>
      <p:pic>
        <p:nvPicPr>
          <p:cNvPr id="304" name="Google Shape;304;p65" descr="Father points out something on laptop to family, seated on couch, as wife, son and daughter look on."/>
          <p:cNvPicPr preferRelativeResize="0"/>
          <p:nvPr/>
        </p:nvPicPr>
        <p:blipFill rotWithShape="1">
          <a:blip r:embed="rId3">
            <a:alphaModFix/>
          </a:blip>
          <a:srcRect l="10386" t="16327" b="8636"/>
          <a:stretch/>
        </p:blipFill>
        <p:spPr>
          <a:xfrm>
            <a:off x="-1" y="-1"/>
            <a:ext cx="12191998" cy="6268917"/>
          </a:xfrm>
          <a:prstGeom prst="rect">
            <a:avLst/>
          </a:prstGeom>
          <a:noFill/>
          <a:ln>
            <a:noFill/>
          </a:ln>
        </p:spPr>
      </p:pic>
      <p:sp>
        <p:nvSpPr>
          <p:cNvPr id="305" name="Google Shape;305;p65"/>
          <p:cNvSpPr/>
          <p:nvPr/>
        </p:nvSpPr>
        <p:spPr>
          <a:xfrm>
            <a:off x="0" y="3600525"/>
            <a:ext cx="12192000" cy="24351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lvl="0" indent="0" algn="l" rtl="0">
              <a:spcBef>
                <a:spcPts val="0"/>
              </a:spcBef>
              <a:spcAft>
                <a:spcPts val="0"/>
              </a:spcAft>
              <a:buClr>
                <a:schemeClr val="dk1"/>
              </a:buClr>
              <a:buSzPts val="3400"/>
              <a:buFont typeface="Arial"/>
              <a:buNone/>
            </a:pPr>
            <a:r>
              <a:rPr lang="en-US" sz="3000" b="1">
                <a:solidFill>
                  <a:schemeClr val="lt1"/>
                </a:solidFill>
                <a:latin typeface="Trebuchet MS"/>
                <a:ea typeface="Trebuchet MS"/>
                <a:cs typeface="Trebuchet MS"/>
                <a:sym typeface="Trebuchet MS"/>
              </a:rPr>
              <a:t>Nuestra Misión</a:t>
            </a:r>
            <a:r>
              <a:rPr lang="en-US" sz="3000">
                <a:solidFill>
                  <a:schemeClr val="lt1"/>
                </a:solidFill>
                <a:latin typeface="Trebuchet MS"/>
                <a:ea typeface="Trebuchet MS"/>
                <a:cs typeface="Trebuchet MS"/>
                <a:sym typeface="Trebuchet MS"/>
              </a:rPr>
              <a:t> </a:t>
            </a:r>
            <a:endParaRPr sz="3000" b="1">
              <a:solidFill>
                <a:schemeClr val="dk1"/>
              </a:solidFill>
            </a:endParaRPr>
          </a:p>
          <a:p>
            <a:pPr marL="161925" lvl="0" indent="0" algn="l" rtl="0">
              <a:spcBef>
                <a:spcPts val="0"/>
              </a:spcBef>
              <a:spcAft>
                <a:spcPts val="0"/>
              </a:spcAft>
              <a:buClr>
                <a:schemeClr val="dk1"/>
              </a:buClr>
              <a:buSzPts val="2000"/>
              <a:buFont typeface="Arial"/>
              <a:buNone/>
            </a:pPr>
            <a:r>
              <a:rPr lang="en-US" sz="1800">
                <a:solidFill>
                  <a:schemeClr val="lt1"/>
                </a:solidFill>
                <a:latin typeface="Trebuchet MS"/>
                <a:ea typeface="Trebuchet MS"/>
                <a:cs typeface="Trebuchet MS"/>
                <a:sym typeface="Trebuchet MS"/>
              </a:rPr>
              <a:t>Mejorar la equidad, el acceso y los resultados en la atención en salud de las personas a las que servimos, al mismo tiempo que ayudamos a los habitantes de Colorado a reducir sus gastos médicos y generamos mayor valor para el estado.</a:t>
            </a:r>
            <a:endParaRPr sz="1800">
              <a:solidFill>
                <a:schemeClr val="lt1"/>
              </a:solidFill>
              <a:latin typeface="Trebuchet MS"/>
              <a:ea typeface="Trebuchet MS"/>
              <a:cs typeface="Trebuchet MS"/>
              <a:sym typeface="Trebuchet MS"/>
            </a:endParaRPr>
          </a:p>
          <a:p>
            <a:pPr marL="161925" lvl="0" indent="0" algn="l" rtl="0">
              <a:spcBef>
                <a:spcPts val="0"/>
              </a:spcBef>
              <a:spcAft>
                <a:spcPts val="0"/>
              </a:spcAft>
              <a:buClr>
                <a:schemeClr val="dk1"/>
              </a:buClr>
              <a:buSzPts val="2000"/>
              <a:buFont typeface="Arial"/>
              <a:buNone/>
            </a:pPr>
            <a:endParaRPr sz="1800" b="1">
              <a:solidFill>
                <a:srgbClr val="FFFFFF"/>
              </a:solidFill>
              <a:latin typeface="Trebuchet MS"/>
              <a:ea typeface="Trebuchet MS"/>
              <a:cs typeface="Trebuchet MS"/>
              <a:sym typeface="Trebuchet MS"/>
            </a:endParaRPr>
          </a:p>
        </p:txBody>
      </p:sp>
      <p:sp>
        <p:nvSpPr>
          <p:cNvPr id="306" name="Google Shape;306;p65"/>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66"/>
          <p:cNvSpPr txBox="1">
            <a:spLocks noGrp="1"/>
          </p:cNvSpPr>
          <p:nvPr>
            <p:ph type="title"/>
          </p:nvPr>
        </p:nvSpPr>
        <p:spPr>
          <a:xfrm>
            <a:off x="3513292" y="515925"/>
            <a:ext cx="52131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a:t>What We Do</a:t>
            </a:r>
            <a:endParaRPr/>
          </a:p>
        </p:txBody>
      </p:sp>
      <p:sp>
        <p:nvSpPr>
          <p:cNvPr id="312" name="Google Shape;312;p66"/>
          <p:cNvSpPr txBox="1">
            <a:spLocks noGrp="1"/>
          </p:cNvSpPr>
          <p:nvPr>
            <p:ph type="body" idx="1"/>
          </p:nvPr>
        </p:nvSpPr>
        <p:spPr>
          <a:xfrm>
            <a:off x="838200" y="2121300"/>
            <a:ext cx="10563300" cy="3936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sz="3200"/>
              <a:t>The Colorado Department of Health Care Policy and Financing administers Health First Colorado (Colorado’s Medicaid program), Child Health Plan </a:t>
            </a:r>
            <a:r>
              <a:rPr lang="en-US" sz="3200" i="1"/>
              <a:t>Plus </a:t>
            </a:r>
            <a:r>
              <a:rPr lang="en-US" sz="3200"/>
              <a:t>(CHP+) and other health care programs for Coloradans who qualify. </a:t>
            </a:r>
            <a:endParaRPr sz="3200" b="0" i="0" u="none" strike="noStrike">
              <a:solidFill>
                <a:schemeClr val="lt1"/>
              </a:solidFill>
              <a:latin typeface="Trebuchet MS"/>
              <a:ea typeface="Trebuchet MS"/>
              <a:cs typeface="Trebuchet MS"/>
              <a:sym typeface="Trebuchet MS"/>
            </a:endParaRPr>
          </a:p>
        </p:txBody>
      </p:sp>
      <p:sp>
        <p:nvSpPr>
          <p:cNvPr id="313" name="Google Shape;313;p66"/>
          <p:cNvSpPr txBox="1">
            <a:spLocks noGrp="1"/>
          </p:cNvSpPr>
          <p:nvPr>
            <p:ph type="sldNum" idx="12"/>
          </p:nvPr>
        </p:nvSpPr>
        <p:spPr>
          <a:xfrm>
            <a:off x="6880607" y="6370750"/>
            <a:ext cx="50043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66"/>
          <p:cNvSpPr txBox="1">
            <a:spLocks noGrp="1"/>
          </p:cNvSpPr>
          <p:nvPr>
            <p:ph type="title"/>
          </p:nvPr>
        </p:nvSpPr>
        <p:spPr>
          <a:xfrm>
            <a:off x="2893102" y="530915"/>
            <a:ext cx="6940446"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dirty="0"/>
              <a:t>Lo que </a:t>
            </a:r>
            <a:r>
              <a:rPr lang="en-US" dirty="0" err="1"/>
              <a:t>hacemos</a:t>
            </a:r>
            <a:endParaRPr dirty="0"/>
          </a:p>
        </p:txBody>
      </p:sp>
      <p:sp>
        <p:nvSpPr>
          <p:cNvPr id="312" name="Google Shape;312;p66"/>
          <p:cNvSpPr txBox="1">
            <a:spLocks noGrp="1"/>
          </p:cNvSpPr>
          <p:nvPr>
            <p:ph type="body" idx="1"/>
          </p:nvPr>
        </p:nvSpPr>
        <p:spPr>
          <a:xfrm>
            <a:off x="838200" y="2121300"/>
            <a:ext cx="10563300" cy="3936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sz="3200"/>
              <a:t>El Departamento de Políticas y Financiamiento de la Atención en Salud de Colorado administra Health First Colorado (el programa Medicaid del estado), Child Health Plan Plus (CHP+), y otros programas de salud dirigidos a los residentes que cumplen con los requisitos.. </a:t>
            </a:r>
            <a:endParaRPr sz="3200" b="0" i="0" u="none" strike="noStrike">
              <a:solidFill>
                <a:schemeClr val="lt1"/>
              </a:solidFill>
              <a:latin typeface="Trebuchet MS"/>
              <a:ea typeface="Trebuchet MS"/>
              <a:cs typeface="Trebuchet MS"/>
              <a:sym typeface="Trebuchet MS"/>
            </a:endParaRPr>
          </a:p>
        </p:txBody>
      </p:sp>
      <p:sp>
        <p:nvSpPr>
          <p:cNvPr id="313" name="Google Shape;313;p66"/>
          <p:cNvSpPr txBox="1">
            <a:spLocks noGrp="1"/>
          </p:cNvSpPr>
          <p:nvPr>
            <p:ph type="sldNum" idx="12"/>
          </p:nvPr>
        </p:nvSpPr>
        <p:spPr>
          <a:xfrm>
            <a:off x="6880607" y="6370750"/>
            <a:ext cx="50043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67"/>
          <p:cNvSpPr txBox="1">
            <a:spLocks noGrp="1"/>
          </p:cNvSpPr>
          <p:nvPr>
            <p:ph type="title"/>
          </p:nvPr>
        </p:nvSpPr>
        <p:spPr>
          <a:xfrm>
            <a:off x="838200" y="479903"/>
            <a:ext cx="10515600" cy="6609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Meeting Purpose</a:t>
            </a:r>
            <a:endParaRPr sz="5700"/>
          </a:p>
        </p:txBody>
      </p:sp>
      <p:sp>
        <p:nvSpPr>
          <p:cNvPr id="319" name="Google Shape;319;p67"/>
          <p:cNvSpPr txBox="1">
            <a:spLocks noGrp="1"/>
          </p:cNvSpPr>
          <p:nvPr>
            <p:ph type="body" idx="1"/>
          </p:nvPr>
        </p:nvSpPr>
        <p:spPr>
          <a:xfrm>
            <a:off x="838050" y="1405150"/>
            <a:ext cx="10515600" cy="4633200"/>
          </a:xfrm>
          <a:prstGeom prst="rect">
            <a:avLst/>
          </a:prstGeom>
          <a:noFill/>
          <a:ln>
            <a:noFill/>
          </a:ln>
        </p:spPr>
        <p:txBody>
          <a:bodyPr spcFirstLastPara="1" wrap="square" lIns="91425" tIns="45700" rIns="91425" bIns="45700" anchor="t" anchorCtr="0">
            <a:spAutoFit/>
          </a:bodyPr>
          <a:lstStyle/>
          <a:p>
            <a:pPr marL="0" lvl="0" indent="0" algn="l" rtl="0">
              <a:spcBef>
                <a:spcPts val="1000"/>
              </a:spcBef>
              <a:spcAft>
                <a:spcPts val="0"/>
              </a:spcAft>
              <a:buNone/>
            </a:pPr>
            <a:r>
              <a:rPr lang="en-US" sz="2500"/>
              <a:t>The purpose of today’s webinar is to create space for stakeholders to share feedback and ask questions about the development and implementation of the Nutrition Benefit under the Health-Related Social Needs (HRSN) initiative.</a:t>
            </a:r>
            <a:endParaRPr sz="2500"/>
          </a:p>
          <a:p>
            <a:pPr marL="0" lvl="0" indent="0" algn="l" rtl="0">
              <a:spcBef>
                <a:spcPts val="1000"/>
              </a:spcBef>
              <a:spcAft>
                <a:spcPts val="0"/>
              </a:spcAft>
              <a:buNone/>
            </a:pPr>
            <a:r>
              <a:rPr lang="en-US" sz="2500"/>
              <a:t>This benefit aims to improve health outcomes through targeted services, including:</a:t>
            </a:r>
            <a:endParaRPr sz="2500"/>
          </a:p>
          <a:p>
            <a:pPr marL="457200" lvl="0" indent="-387350" algn="l" rtl="0">
              <a:spcBef>
                <a:spcPts val="1000"/>
              </a:spcBef>
              <a:spcAft>
                <a:spcPts val="0"/>
              </a:spcAft>
              <a:buSzPts val="2500"/>
              <a:buChar char="•"/>
            </a:pPr>
            <a:r>
              <a:rPr lang="en-US" sz="2500"/>
              <a:t>Nutrition counseling and education</a:t>
            </a:r>
            <a:endParaRPr sz="2500"/>
          </a:p>
          <a:p>
            <a:pPr marL="457200" lvl="0" indent="-387350" algn="l" rtl="0">
              <a:spcBef>
                <a:spcPts val="0"/>
              </a:spcBef>
              <a:spcAft>
                <a:spcPts val="0"/>
              </a:spcAft>
              <a:buSzPts val="2500"/>
              <a:buChar char="•"/>
            </a:pPr>
            <a:r>
              <a:rPr lang="en-US" sz="2500"/>
              <a:t>Medically tailored meals</a:t>
            </a:r>
            <a:endParaRPr sz="2500"/>
          </a:p>
          <a:p>
            <a:pPr marL="457200" lvl="0" indent="-387350" algn="l" rtl="0">
              <a:spcBef>
                <a:spcPts val="0"/>
              </a:spcBef>
              <a:spcAft>
                <a:spcPts val="0"/>
              </a:spcAft>
              <a:buSzPts val="2500"/>
              <a:buChar char="•"/>
            </a:pPr>
            <a:r>
              <a:rPr lang="en-US" sz="2500"/>
              <a:t>Pantry stocking or home-delivered meals</a:t>
            </a:r>
            <a:endParaRPr sz="2500"/>
          </a:p>
          <a:p>
            <a:pPr marL="0" lvl="0" indent="0" algn="l" rtl="0">
              <a:spcBef>
                <a:spcPts val="1000"/>
              </a:spcBef>
              <a:spcAft>
                <a:spcPts val="0"/>
              </a:spcAft>
              <a:buNone/>
            </a:pPr>
            <a:r>
              <a:rPr lang="en-US" sz="2500"/>
              <a:t>Stakeholder input will help inform service delivery, billing processes, and policy design. The Nutrition Benefit will go live no sooner than January 1, 2026.</a:t>
            </a:r>
            <a:endParaRPr sz="2500"/>
          </a:p>
        </p:txBody>
      </p:sp>
      <p:sp>
        <p:nvSpPr>
          <p:cNvPr id="320" name="Google Shape;320;p6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67"/>
          <p:cNvSpPr txBox="1">
            <a:spLocks noGrp="1"/>
          </p:cNvSpPr>
          <p:nvPr>
            <p:ph type="title"/>
          </p:nvPr>
        </p:nvSpPr>
        <p:spPr>
          <a:xfrm>
            <a:off x="838200" y="479903"/>
            <a:ext cx="10515600" cy="6609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Propósito del Encuentro</a:t>
            </a:r>
            <a:endParaRPr sz="5700"/>
          </a:p>
        </p:txBody>
      </p:sp>
      <p:sp>
        <p:nvSpPr>
          <p:cNvPr id="319" name="Google Shape;319;p67"/>
          <p:cNvSpPr txBox="1">
            <a:spLocks noGrp="1"/>
          </p:cNvSpPr>
          <p:nvPr>
            <p:ph type="body" idx="1"/>
          </p:nvPr>
        </p:nvSpPr>
        <p:spPr>
          <a:xfrm>
            <a:off x="838050" y="1288775"/>
            <a:ext cx="10816394" cy="4926436"/>
          </a:xfrm>
          <a:prstGeom prst="rect">
            <a:avLst/>
          </a:prstGeom>
          <a:noFill/>
          <a:ln>
            <a:noFill/>
          </a:ln>
        </p:spPr>
        <p:txBody>
          <a:bodyPr spcFirstLastPara="1" wrap="square" lIns="91425" tIns="45700" rIns="91425" bIns="45700" anchor="t" anchorCtr="0">
            <a:spAutoFit/>
          </a:bodyPr>
          <a:lstStyle/>
          <a:p>
            <a:pPr marL="0" lvl="0" indent="0" algn="l" rtl="0">
              <a:spcBef>
                <a:spcPts val="1000"/>
              </a:spcBef>
              <a:spcAft>
                <a:spcPts val="0"/>
              </a:spcAft>
              <a:buNone/>
            </a:pPr>
            <a:r>
              <a:rPr lang="en-US" sz="2400" dirty="0"/>
              <a:t>El </a:t>
            </a:r>
            <a:r>
              <a:rPr lang="en-US" sz="2400" dirty="0" err="1"/>
              <a:t>objetivo</a:t>
            </a:r>
            <a:r>
              <a:rPr lang="en-US" sz="2400" dirty="0"/>
              <a:t> de </a:t>
            </a:r>
            <a:r>
              <a:rPr lang="en-US" sz="2400" dirty="0" err="1"/>
              <a:t>este</a:t>
            </a:r>
            <a:r>
              <a:rPr lang="en-US" sz="2400" dirty="0"/>
              <a:t> webinar es </a:t>
            </a:r>
            <a:r>
              <a:rPr lang="en-US" sz="2400" dirty="0" err="1"/>
              <a:t>brindar</a:t>
            </a:r>
            <a:r>
              <a:rPr lang="en-US" sz="2400" dirty="0"/>
              <a:t> un </a:t>
            </a:r>
            <a:r>
              <a:rPr lang="en-US" sz="2400" dirty="0" err="1"/>
              <a:t>espacio</a:t>
            </a:r>
            <a:r>
              <a:rPr lang="en-US" sz="2400" dirty="0"/>
              <a:t> </a:t>
            </a:r>
            <a:r>
              <a:rPr lang="en-US" sz="2400" dirty="0" err="1"/>
              <a:t>donde</a:t>
            </a:r>
            <a:r>
              <a:rPr lang="en-US" sz="2400" dirty="0"/>
              <a:t> las </a:t>
            </a:r>
            <a:r>
              <a:rPr lang="en-US" sz="2400" dirty="0" err="1"/>
              <a:t>partes</a:t>
            </a:r>
            <a:r>
              <a:rPr lang="en-US" sz="2400" dirty="0"/>
              <a:t> </a:t>
            </a:r>
            <a:r>
              <a:rPr lang="en-US" sz="2400" dirty="0" err="1"/>
              <a:t>interesadas</a:t>
            </a:r>
            <a:r>
              <a:rPr lang="en-US" sz="2400" dirty="0"/>
              <a:t> </a:t>
            </a:r>
            <a:r>
              <a:rPr lang="en-US" sz="2400" dirty="0" err="1"/>
              <a:t>puedan</a:t>
            </a:r>
            <a:r>
              <a:rPr lang="en-US" sz="2400" dirty="0"/>
              <a:t> </a:t>
            </a:r>
            <a:r>
              <a:rPr lang="en-US" sz="2400" dirty="0" err="1"/>
              <a:t>compartir</a:t>
            </a:r>
            <a:r>
              <a:rPr lang="en-US" sz="2400" dirty="0"/>
              <a:t> sus </a:t>
            </a:r>
            <a:r>
              <a:rPr lang="en-US" sz="2400" dirty="0" err="1"/>
              <a:t>comentarios</a:t>
            </a:r>
            <a:r>
              <a:rPr lang="en-US" sz="2400" dirty="0"/>
              <a:t> y formular </a:t>
            </a:r>
            <a:r>
              <a:rPr lang="en-US" sz="2400" dirty="0" err="1"/>
              <a:t>preguntas</a:t>
            </a:r>
            <a:r>
              <a:rPr lang="en-US" sz="2400" dirty="0"/>
              <a:t> </a:t>
            </a:r>
            <a:r>
              <a:rPr lang="en-US" sz="2400" dirty="0" err="1"/>
              <a:t>sobre</a:t>
            </a:r>
            <a:r>
              <a:rPr lang="en-US" sz="2400" dirty="0"/>
              <a:t> </a:t>
            </a:r>
            <a:r>
              <a:rPr lang="en-US" sz="2400" dirty="0" err="1"/>
              <a:t>el</a:t>
            </a:r>
            <a:r>
              <a:rPr lang="en-US" sz="2400" dirty="0"/>
              <a:t> </a:t>
            </a:r>
            <a:r>
              <a:rPr lang="en-US" sz="2400" dirty="0" err="1"/>
              <a:t>desarrollo</a:t>
            </a:r>
            <a:r>
              <a:rPr lang="en-US" sz="2400" dirty="0"/>
              <a:t> e </a:t>
            </a:r>
            <a:r>
              <a:rPr lang="en-US" sz="2400" dirty="0" err="1"/>
              <a:t>implementación</a:t>
            </a:r>
            <a:r>
              <a:rPr lang="en-US" sz="2400" dirty="0"/>
              <a:t> del </a:t>
            </a:r>
            <a:r>
              <a:rPr lang="en-US" sz="2400" dirty="0" err="1"/>
              <a:t>Beneficio</a:t>
            </a:r>
            <a:r>
              <a:rPr lang="en-US" sz="2400" dirty="0"/>
              <a:t> de </a:t>
            </a:r>
            <a:r>
              <a:rPr lang="en-US" sz="2400" dirty="0" err="1"/>
              <a:t>Nutrición</a:t>
            </a:r>
            <a:r>
              <a:rPr lang="en-US" sz="2400" dirty="0"/>
              <a:t> dentro de la </a:t>
            </a:r>
            <a:r>
              <a:rPr lang="en-US" sz="2400" dirty="0" err="1"/>
              <a:t>iniciativa</a:t>
            </a:r>
            <a:r>
              <a:rPr lang="en-US" sz="2400" dirty="0"/>
              <a:t> de </a:t>
            </a:r>
            <a:r>
              <a:rPr lang="en-US" sz="2400" dirty="0" err="1"/>
              <a:t>Necesidades</a:t>
            </a:r>
            <a:r>
              <a:rPr lang="en-US" sz="2400" dirty="0"/>
              <a:t> </a:t>
            </a:r>
            <a:r>
              <a:rPr lang="en-US" sz="2400" dirty="0" err="1"/>
              <a:t>Sociales</a:t>
            </a:r>
            <a:r>
              <a:rPr lang="en-US" sz="2400" dirty="0"/>
              <a:t> </a:t>
            </a:r>
            <a:r>
              <a:rPr lang="en-US" sz="2400" dirty="0" err="1"/>
              <a:t>Relacionadas</a:t>
            </a:r>
            <a:r>
              <a:rPr lang="en-US" sz="2400" dirty="0"/>
              <a:t> con la </a:t>
            </a:r>
            <a:r>
              <a:rPr lang="en-US" sz="2400" dirty="0" err="1"/>
              <a:t>Salud</a:t>
            </a:r>
            <a:r>
              <a:rPr lang="en-US" sz="2400" dirty="0"/>
              <a:t> (HRSN).</a:t>
            </a:r>
            <a:endParaRPr sz="2400" dirty="0"/>
          </a:p>
          <a:p>
            <a:pPr marL="0" lvl="0" indent="0" algn="l" rtl="0">
              <a:spcBef>
                <a:spcPts val="1000"/>
              </a:spcBef>
              <a:spcAft>
                <a:spcPts val="0"/>
              </a:spcAft>
              <a:buNone/>
            </a:pPr>
            <a:r>
              <a:rPr lang="en-US" sz="2400" dirty="0"/>
              <a:t>Este </a:t>
            </a:r>
            <a:r>
              <a:rPr lang="en-US" sz="2400" dirty="0" err="1"/>
              <a:t>beneficio</a:t>
            </a:r>
            <a:r>
              <a:rPr lang="en-US" sz="2400" dirty="0"/>
              <a:t> </a:t>
            </a:r>
            <a:r>
              <a:rPr lang="en-US" sz="2400" dirty="0" err="1"/>
              <a:t>busca</a:t>
            </a:r>
            <a:r>
              <a:rPr lang="en-US" sz="2400" dirty="0"/>
              <a:t> </a:t>
            </a:r>
            <a:r>
              <a:rPr lang="en-US" sz="2400" dirty="0" err="1"/>
              <a:t>mejorar</a:t>
            </a:r>
            <a:r>
              <a:rPr lang="en-US" sz="2400" dirty="0"/>
              <a:t> los </a:t>
            </a:r>
            <a:r>
              <a:rPr lang="en-US" sz="2400" dirty="0" err="1"/>
              <a:t>resultados</a:t>
            </a:r>
            <a:r>
              <a:rPr lang="en-US" sz="2400" dirty="0"/>
              <a:t> </a:t>
            </a:r>
            <a:r>
              <a:rPr lang="en-US" sz="2400" dirty="0" err="1"/>
              <a:t>en</a:t>
            </a:r>
            <a:r>
              <a:rPr lang="en-US" sz="2400" dirty="0"/>
              <a:t> </a:t>
            </a:r>
            <a:r>
              <a:rPr lang="en-US" sz="2400" dirty="0" err="1"/>
              <a:t>salud</a:t>
            </a:r>
            <a:r>
              <a:rPr lang="en-US" sz="2400" dirty="0"/>
              <a:t> </a:t>
            </a:r>
            <a:r>
              <a:rPr lang="en-US" sz="2400" dirty="0" err="1"/>
              <a:t>mediante</a:t>
            </a:r>
            <a:r>
              <a:rPr lang="en-US" sz="2400" dirty="0"/>
              <a:t> </a:t>
            </a:r>
            <a:r>
              <a:rPr lang="en-US" sz="2400" dirty="0" err="1"/>
              <a:t>servicios</a:t>
            </a:r>
            <a:r>
              <a:rPr lang="en-US" sz="2400" dirty="0"/>
              <a:t> </a:t>
            </a:r>
            <a:r>
              <a:rPr lang="en-US" sz="2400" dirty="0" err="1"/>
              <a:t>específicos</a:t>
            </a:r>
            <a:r>
              <a:rPr lang="en-US" sz="2400" dirty="0"/>
              <a:t> </a:t>
            </a:r>
            <a:r>
              <a:rPr lang="en-US" sz="2400" dirty="0" err="1"/>
              <a:t>como</a:t>
            </a:r>
            <a:r>
              <a:rPr lang="en-US" sz="2400" dirty="0"/>
              <a:t>:</a:t>
            </a:r>
            <a:endParaRPr sz="2400" dirty="0"/>
          </a:p>
          <a:p>
            <a:pPr marL="457200" lvl="0" indent="-387350" algn="l" rtl="0">
              <a:spcBef>
                <a:spcPts val="1000"/>
              </a:spcBef>
              <a:spcAft>
                <a:spcPts val="0"/>
              </a:spcAft>
              <a:buSzPts val="2500"/>
              <a:buChar char="•"/>
            </a:pPr>
            <a:r>
              <a:rPr lang="en-US" sz="2400" dirty="0" err="1"/>
              <a:t>Consejería</a:t>
            </a:r>
            <a:r>
              <a:rPr lang="en-US" sz="2400" dirty="0"/>
              <a:t> y </a:t>
            </a:r>
            <a:r>
              <a:rPr lang="en-US" sz="2400" dirty="0" err="1"/>
              <a:t>educación</a:t>
            </a:r>
            <a:r>
              <a:rPr lang="en-US" sz="2400" dirty="0"/>
              <a:t> </a:t>
            </a:r>
            <a:r>
              <a:rPr lang="en-US" sz="2400" dirty="0" err="1"/>
              <a:t>nutricional</a:t>
            </a:r>
            <a:endParaRPr sz="2400" dirty="0"/>
          </a:p>
          <a:p>
            <a:pPr marL="457200" lvl="0" indent="-387350" algn="l" rtl="0">
              <a:spcBef>
                <a:spcPts val="0"/>
              </a:spcBef>
              <a:spcAft>
                <a:spcPts val="0"/>
              </a:spcAft>
              <a:buSzPts val="2500"/>
              <a:buChar char="•"/>
            </a:pPr>
            <a:r>
              <a:rPr lang="en-US" sz="2400" dirty="0" err="1"/>
              <a:t>Comidas</a:t>
            </a:r>
            <a:r>
              <a:rPr lang="en-US" sz="2400" dirty="0"/>
              <a:t> </a:t>
            </a:r>
            <a:r>
              <a:rPr lang="en-US" sz="2400" dirty="0" err="1"/>
              <a:t>médicamente</a:t>
            </a:r>
            <a:r>
              <a:rPr lang="en-US" sz="2400" dirty="0"/>
              <a:t> </a:t>
            </a:r>
            <a:r>
              <a:rPr lang="en-US" sz="2400" dirty="0" err="1"/>
              <a:t>adaptadas</a:t>
            </a:r>
            <a:endParaRPr sz="2400" dirty="0"/>
          </a:p>
          <a:p>
            <a:pPr marL="457200" lvl="0" indent="-387350" algn="l" rtl="0">
              <a:spcBef>
                <a:spcPts val="0"/>
              </a:spcBef>
              <a:spcAft>
                <a:spcPts val="0"/>
              </a:spcAft>
              <a:buSzPts val="2500"/>
              <a:buChar char="•"/>
            </a:pPr>
            <a:r>
              <a:rPr lang="en-US" sz="2400" dirty="0" err="1"/>
              <a:t>Abastecimiento</a:t>
            </a:r>
            <a:r>
              <a:rPr lang="en-US" sz="2400" dirty="0"/>
              <a:t> de </a:t>
            </a:r>
            <a:r>
              <a:rPr lang="en-US" sz="2400" dirty="0" err="1"/>
              <a:t>despensas</a:t>
            </a:r>
            <a:r>
              <a:rPr lang="en-US" sz="2400" dirty="0"/>
              <a:t> o </a:t>
            </a:r>
            <a:r>
              <a:rPr lang="en-US" sz="2400" dirty="0" err="1"/>
              <a:t>entrega</a:t>
            </a:r>
            <a:r>
              <a:rPr lang="en-US" sz="2400" dirty="0"/>
              <a:t> de </a:t>
            </a:r>
            <a:r>
              <a:rPr lang="en-US" sz="2400" dirty="0" err="1"/>
              <a:t>comidas</a:t>
            </a:r>
            <a:r>
              <a:rPr lang="en-US" sz="2400" dirty="0"/>
              <a:t> a </a:t>
            </a:r>
            <a:r>
              <a:rPr lang="en-US" sz="2400" dirty="0" err="1"/>
              <a:t>domicilio</a:t>
            </a:r>
            <a:endParaRPr sz="2400" dirty="0"/>
          </a:p>
          <a:p>
            <a:pPr marL="0" lvl="0" indent="0" algn="l" rtl="0">
              <a:spcBef>
                <a:spcPts val="1000"/>
              </a:spcBef>
              <a:spcAft>
                <a:spcPts val="0"/>
              </a:spcAft>
              <a:buNone/>
            </a:pPr>
            <a:r>
              <a:rPr lang="en-US" sz="2400" dirty="0"/>
              <a:t>La </a:t>
            </a:r>
            <a:r>
              <a:rPr lang="en-US" sz="2400" dirty="0" err="1"/>
              <a:t>retroalimentación</a:t>
            </a:r>
            <a:r>
              <a:rPr lang="en-US" sz="2400" dirty="0"/>
              <a:t> de los </a:t>
            </a:r>
            <a:r>
              <a:rPr lang="en-US" sz="2400" dirty="0" err="1"/>
              <a:t>participantes</a:t>
            </a:r>
            <a:r>
              <a:rPr lang="en-US" sz="2400" dirty="0"/>
              <a:t> </a:t>
            </a:r>
            <a:r>
              <a:rPr lang="en-US" sz="2400" dirty="0" err="1"/>
              <a:t>ayudará</a:t>
            </a:r>
            <a:r>
              <a:rPr lang="en-US" sz="2400" dirty="0"/>
              <a:t> a </a:t>
            </a:r>
            <a:r>
              <a:rPr lang="en-US" sz="2400" dirty="0" err="1"/>
              <a:t>definir</a:t>
            </a:r>
            <a:r>
              <a:rPr lang="en-US" sz="2400" dirty="0"/>
              <a:t> </a:t>
            </a:r>
            <a:r>
              <a:rPr lang="en-US" sz="2400" dirty="0" err="1"/>
              <a:t>cómo</a:t>
            </a:r>
            <a:r>
              <a:rPr lang="en-US" sz="2400" dirty="0"/>
              <a:t> se </a:t>
            </a:r>
            <a:r>
              <a:rPr lang="en-US" sz="2400" dirty="0" err="1"/>
              <a:t>prestarán</a:t>
            </a:r>
            <a:r>
              <a:rPr lang="en-US" sz="2400" dirty="0"/>
              <a:t> los </a:t>
            </a:r>
            <a:r>
              <a:rPr lang="en-US" sz="2400" dirty="0" err="1"/>
              <a:t>servicios</a:t>
            </a:r>
            <a:r>
              <a:rPr lang="en-US" sz="2400" dirty="0"/>
              <a:t>, los </a:t>
            </a:r>
            <a:r>
              <a:rPr lang="en-US" sz="2400" dirty="0" err="1"/>
              <a:t>procesos</a:t>
            </a:r>
            <a:r>
              <a:rPr lang="en-US" sz="2400" dirty="0"/>
              <a:t> de </a:t>
            </a:r>
            <a:r>
              <a:rPr lang="en-US" sz="2400" dirty="0" err="1"/>
              <a:t>facturación</a:t>
            </a:r>
            <a:r>
              <a:rPr lang="en-US" sz="2400" dirty="0"/>
              <a:t> y </a:t>
            </a:r>
            <a:r>
              <a:rPr lang="en-US" sz="2400" dirty="0" err="1"/>
              <a:t>el</a:t>
            </a:r>
            <a:r>
              <a:rPr lang="en-US" sz="2400" dirty="0"/>
              <a:t> </a:t>
            </a:r>
            <a:r>
              <a:rPr lang="en-US" sz="2400" dirty="0" err="1"/>
              <a:t>diseño</a:t>
            </a:r>
            <a:r>
              <a:rPr lang="en-US" sz="2400" dirty="0"/>
              <a:t> de </a:t>
            </a:r>
            <a:r>
              <a:rPr lang="en-US" sz="2400" dirty="0" err="1"/>
              <a:t>políticas</a:t>
            </a:r>
            <a:r>
              <a:rPr lang="en-US" sz="2400" dirty="0"/>
              <a:t>. El </a:t>
            </a:r>
            <a:r>
              <a:rPr lang="en-US" sz="2400" dirty="0" err="1"/>
              <a:t>Beneficio</a:t>
            </a:r>
            <a:r>
              <a:rPr lang="en-US" sz="2400" dirty="0"/>
              <a:t> de </a:t>
            </a:r>
            <a:r>
              <a:rPr lang="en-US" sz="2400" dirty="0" err="1"/>
              <a:t>Nutrición</a:t>
            </a:r>
            <a:r>
              <a:rPr lang="en-US" sz="2400" dirty="0"/>
              <a:t> </a:t>
            </a:r>
            <a:r>
              <a:rPr lang="en-US" sz="2400" dirty="0" err="1"/>
              <a:t>entrará</a:t>
            </a:r>
            <a:r>
              <a:rPr lang="en-US" sz="2400" dirty="0"/>
              <a:t> </a:t>
            </a:r>
            <a:r>
              <a:rPr lang="en-US" sz="2400" dirty="0" err="1"/>
              <a:t>en</a:t>
            </a:r>
            <a:r>
              <a:rPr lang="en-US" sz="2400" dirty="0"/>
              <a:t> vigor a </a:t>
            </a:r>
            <a:r>
              <a:rPr lang="en-US" sz="2400" dirty="0" err="1"/>
              <a:t>partir</a:t>
            </a:r>
            <a:r>
              <a:rPr lang="en-US" sz="2400" dirty="0"/>
              <a:t> del 1 de </a:t>
            </a:r>
            <a:r>
              <a:rPr lang="en-US" sz="2400" dirty="0" err="1"/>
              <a:t>enero</a:t>
            </a:r>
            <a:r>
              <a:rPr lang="en-US" sz="2400" dirty="0"/>
              <a:t> de 2026, </a:t>
            </a:r>
            <a:r>
              <a:rPr lang="en-US" sz="2400" dirty="0" err="1"/>
              <a:t>como</a:t>
            </a:r>
            <a:r>
              <a:rPr lang="en-US" sz="2400" dirty="0"/>
              <a:t> </a:t>
            </a:r>
            <a:r>
              <a:rPr lang="en-US" sz="2400" dirty="0" err="1"/>
              <a:t>fecha</a:t>
            </a:r>
            <a:r>
              <a:rPr lang="en-US" sz="2400" dirty="0"/>
              <a:t> </a:t>
            </a:r>
            <a:r>
              <a:rPr lang="en-US" sz="2400" dirty="0" err="1"/>
              <a:t>mínima</a:t>
            </a:r>
            <a:r>
              <a:rPr lang="en-US" sz="2400" dirty="0"/>
              <a:t> de </a:t>
            </a:r>
            <a:r>
              <a:rPr lang="en-US" sz="2400" dirty="0" err="1"/>
              <a:t>inicio</a:t>
            </a:r>
            <a:r>
              <a:rPr lang="en-US" sz="2400" dirty="0"/>
              <a:t>.</a:t>
            </a:r>
            <a:endParaRPr sz="2400" dirty="0"/>
          </a:p>
        </p:txBody>
      </p:sp>
      <p:sp>
        <p:nvSpPr>
          <p:cNvPr id="320" name="Google Shape;320;p6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68"/>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Today’s Expectations</a:t>
            </a:r>
            <a:endParaRPr sz="5700"/>
          </a:p>
        </p:txBody>
      </p:sp>
      <p:sp>
        <p:nvSpPr>
          <p:cNvPr id="326" name="Google Shape;326;p68"/>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p>
            <a:pPr marL="342900" lvl="0" indent="-279400" algn="l" rtl="0">
              <a:spcBef>
                <a:spcPts val="1000"/>
              </a:spcBef>
              <a:spcAft>
                <a:spcPts val="0"/>
              </a:spcAft>
              <a:buClr>
                <a:schemeClr val="dk2"/>
              </a:buClr>
              <a:buSzPts val="2600"/>
              <a:buChar char="•"/>
            </a:pPr>
            <a:r>
              <a:rPr lang="en-US" sz="2600" b="1">
                <a:solidFill>
                  <a:schemeClr val="dk2"/>
                </a:solidFill>
              </a:rPr>
              <a:t>Attendees: </a:t>
            </a:r>
            <a:r>
              <a:rPr lang="en-US" sz="2600">
                <a:solidFill>
                  <a:schemeClr val="dk2"/>
                </a:solidFill>
              </a:rPr>
              <a:t>Ask questions and provide feedback after the presentation. </a:t>
            </a:r>
            <a:endParaRPr sz="2600">
              <a:solidFill>
                <a:schemeClr val="dk2"/>
              </a:solidFill>
            </a:endParaRPr>
          </a:p>
          <a:p>
            <a:pPr marL="342900" lvl="0" indent="-279400" algn="l" rtl="0">
              <a:spcBef>
                <a:spcPts val="1000"/>
              </a:spcBef>
              <a:spcAft>
                <a:spcPts val="0"/>
              </a:spcAft>
              <a:buClr>
                <a:schemeClr val="dk2"/>
              </a:buClr>
              <a:buSzPts val="2600"/>
              <a:buChar char="•"/>
            </a:pPr>
            <a:r>
              <a:rPr lang="en-US" sz="2600" b="1">
                <a:solidFill>
                  <a:schemeClr val="dk2"/>
                </a:solidFill>
              </a:rPr>
              <a:t>Meeting norms: </a:t>
            </a:r>
            <a:r>
              <a:rPr lang="en-US" sz="2600">
                <a:solidFill>
                  <a:schemeClr val="dk2"/>
                </a:solidFill>
              </a:rPr>
              <a:t>respect, stay on topic, and keep an eye on the length of your feedback or question. </a:t>
            </a:r>
            <a:endParaRPr sz="2600">
              <a:solidFill>
                <a:schemeClr val="dk2"/>
              </a:solidFill>
            </a:endParaRPr>
          </a:p>
          <a:p>
            <a:pPr marL="342900" lvl="0" indent="-279400" algn="l" rtl="0">
              <a:spcBef>
                <a:spcPts val="1000"/>
              </a:spcBef>
              <a:spcAft>
                <a:spcPts val="0"/>
              </a:spcAft>
              <a:buClr>
                <a:schemeClr val="dk2"/>
              </a:buClr>
              <a:buSzPts val="2600"/>
              <a:buChar char="•"/>
            </a:pPr>
            <a:r>
              <a:rPr lang="en-US" sz="2600" b="1">
                <a:solidFill>
                  <a:schemeClr val="dk2"/>
                </a:solidFill>
              </a:rPr>
              <a:t>Time limit</a:t>
            </a:r>
            <a:r>
              <a:rPr lang="en-US" sz="2600">
                <a:solidFill>
                  <a:schemeClr val="dk2"/>
                </a:solidFill>
              </a:rPr>
              <a:t>: due to the number of attendees, we will need to limit questions to one minute. </a:t>
            </a:r>
            <a:endParaRPr sz="2600">
              <a:solidFill>
                <a:schemeClr val="dk2"/>
              </a:solidFill>
            </a:endParaRPr>
          </a:p>
        </p:txBody>
      </p:sp>
      <p:sp>
        <p:nvSpPr>
          <p:cNvPr id="327" name="Google Shape;327;p6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68"/>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Expectativas de la Jornada</a:t>
            </a:r>
            <a:endParaRPr sz="5700"/>
          </a:p>
        </p:txBody>
      </p:sp>
      <p:sp>
        <p:nvSpPr>
          <p:cNvPr id="326" name="Google Shape;326;p68"/>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p>
            <a:pPr marL="342900" lvl="0" indent="-279400" algn="l" rtl="0">
              <a:spcBef>
                <a:spcPts val="1000"/>
              </a:spcBef>
              <a:spcAft>
                <a:spcPts val="0"/>
              </a:spcAft>
              <a:buClr>
                <a:schemeClr val="dk2"/>
              </a:buClr>
              <a:buSzPts val="2600"/>
              <a:buChar char="•"/>
            </a:pPr>
            <a:r>
              <a:rPr lang="en-US" sz="2600" b="1" dirty="0" err="1">
                <a:solidFill>
                  <a:schemeClr val="dk2"/>
                </a:solidFill>
              </a:rPr>
              <a:t>Asistentes</a:t>
            </a:r>
            <a:r>
              <a:rPr lang="en-US" sz="2600" b="1" dirty="0">
                <a:solidFill>
                  <a:schemeClr val="dk2"/>
                </a:solidFill>
              </a:rPr>
              <a:t>: </a:t>
            </a:r>
            <a:r>
              <a:rPr lang="en-US" sz="2600" dirty="0" err="1">
                <a:solidFill>
                  <a:schemeClr val="dk2"/>
                </a:solidFill>
              </a:rPr>
              <a:t>podrán</a:t>
            </a:r>
            <a:r>
              <a:rPr lang="en-US" sz="2600" dirty="0">
                <a:solidFill>
                  <a:schemeClr val="dk2"/>
                </a:solidFill>
              </a:rPr>
              <a:t> </a:t>
            </a:r>
            <a:r>
              <a:rPr lang="en-US" sz="2600" dirty="0" err="1">
                <a:solidFill>
                  <a:schemeClr val="dk2"/>
                </a:solidFill>
              </a:rPr>
              <a:t>hacer</a:t>
            </a:r>
            <a:r>
              <a:rPr lang="en-US" sz="2600" dirty="0">
                <a:solidFill>
                  <a:schemeClr val="dk2"/>
                </a:solidFill>
              </a:rPr>
              <a:t> </a:t>
            </a:r>
            <a:r>
              <a:rPr lang="en-US" sz="2600" dirty="0" err="1">
                <a:solidFill>
                  <a:schemeClr val="dk2"/>
                </a:solidFill>
              </a:rPr>
              <a:t>preguntas</a:t>
            </a:r>
            <a:r>
              <a:rPr lang="en-US" sz="2600" dirty="0">
                <a:solidFill>
                  <a:schemeClr val="dk2"/>
                </a:solidFill>
              </a:rPr>
              <a:t> y </a:t>
            </a:r>
            <a:r>
              <a:rPr lang="en-US" sz="2600" dirty="0" err="1">
                <a:solidFill>
                  <a:schemeClr val="dk2"/>
                </a:solidFill>
              </a:rPr>
              <a:t>aportar</a:t>
            </a:r>
            <a:r>
              <a:rPr lang="en-US" sz="2600" dirty="0">
                <a:solidFill>
                  <a:schemeClr val="dk2"/>
                </a:solidFill>
              </a:rPr>
              <a:t> </a:t>
            </a:r>
            <a:r>
              <a:rPr lang="en-US" sz="2600" dirty="0" err="1">
                <a:solidFill>
                  <a:schemeClr val="dk2"/>
                </a:solidFill>
              </a:rPr>
              <a:t>comentarios</a:t>
            </a:r>
            <a:r>
              <a:rPr lang="en-US" sz="2600" dirty="0">
                <a:solidFill>
                  <a:schemeClr val="dk2"/>
                </a:solidFill>
              </a:rPr>
              <a:t> al </a:t>
            </a:r>
            <a:r>
              <a:rPr lang="en-US" sz="2600" dirty="0" err="1">
                <a:solidFill>
                  <a:schemeClr val="dk2"/>
                </a:solidFill>
              </a:rPr>
              <a:t>finalizar</a:t>
            </a:r>
            <a:r>
              <a:rPr lang="en-US" sz="2600" dirty="0">
                <a:solidFill>
                  <a:schemeClr val="dk2"/>
                </a:solidFill>
              </a:rPr>
              <a:t> la </a:t>
            </a:r>
            <a:r>
              <a:rPr lang="en-US" sz="2600" dirty="0" err="1">
                <a:solidFill>
                  <a:schemeClr val="dk2"/>
                </a:solidFill>
              </a:rPr>
              <a:t>presentación</a:t>
            </a:r>
            <a:r>
              <a:rPr lang="en-US" sz="2600" dirty="0">
                <a:solidFill>
                  <a:schemeClr val="dk2"/>
                </a:solidFill>
              </a:rPr>
              <a:t>. </a:t>
            </a:r>
            <a:endParaRPr sz="2600" dirty="0">
              <a:solidFill>
                <a:schemeClr val="dk2"/>
              </a:solidFill>
            </a:endParaRPr>
          </a:p>
          <a:p>
            <a:pPr marL="342900" lvl="0" indent="-279400" algn="l" rtl="0">
              <a:spcBef>
                <a:spcPts val="1000"/>
              </a:spcBef>
              <a:spcAft>
                <a:spcPts val="0"/>
              </a:spcAft>
              <a:buClr>
                <a:schemeClr val="dk2"/>
              </a:buClr>
              <a:buSzPts val="2600"/>
              <a:buChar char="•"/>
            </a:pPr>
            <a:r>
              <a:rPr lang="en-US" sz="2600" b="1" dirty="0" err="1">
                <a:solidFill>
                  <a:schemeClr val="dk2"/>
                </a:solidFill>
              </a:rPr>
              <a:t>Normas</a:t>
            </a:r>
            <a:r>
              <a:rPr lang="en-US" sz="2600" b="1" dirty="0">
                <a:solidFill>
                  <a:schemeClr val="dk2"/>
                </a:solidFill>
              </a:rPr>
              <a:t> del </a:t>
            </a:r>
            <a:r>
              <a:rPr lang="en-US" sz="2600" b="1" dirty="0" err="1">
                <a:solidFill>
                  <a:schemeClr val="dk2"/>
                </a:solidFill>
              </a:rPr>
              <a:t>encuentro</a:t>
            </a:r>
            <a:r>
              <a:rPr lang="en-US" sz="2600" b="1" dirty="0">
                <a:solidFill>
                  <a:schemeClr val="dk2"/>
                </a:solidFill>
              </a:rPr>
              <a:t>: </a:t>
            </a:r>
            <a:r>
              <a:rPr lang="en-US" sz="2600" dirty="0" err="1">
                <a:solidFill>
                  <a:schemeClr val="dk2"/>
                </a:solidFill>
              </a:rPr>
              <a:t>respeto</a:t>
            </a:r>
            <a:r>
              <a:rPr lang="en-US" sz="2600" dirty="0">
                <a:solidFill>
                  <a:schemeClr val="dk2"/>
                </a:solidFill>
              </a:rPr>
              <a:t> </a:t>
            </a:r>
            <a:r>
              <a:rPr lang="en-US" sz="2600" dirty="0" err="1">
                <a:solidFill>
                  <a:schemeClr val="dk2"/>
                </a:solidFill>
              </a:rPr>
              <a:t>mutuo</a:t>
            </a:r>
            <a:r>
              <a:rPr lang="en-US" sz="2600" dirty="0">
                <a:solidFill>
                  <a:schemeClr val="dk2"/>
                </a:solidFill>
              </a:rPr>
              <a:t>, </a:t>
            </a:r>
            <a:r>
              <a:rPr lang="en-US" sz="2600" dirty="0" err="1">
                <a:solidFill>
                  <a:schemeClr val="dk2"/>
                </a:solidFill>
              </a:rPr>
              <a:t>mantener</a:t>
            </a:r>
            <a:r>
              <a:rPr lang="en-US" sz="2600" dirty="0">
                <a:solidFill>
                  <a:schemeClr val="dk2"/>
                </a:solidFill>
              </a:rPr>
              <a:t> </a:t>
            </a:r>
            <a:r>
              <a:rPr lang="en-US" sz="2600" dirty="0" err="1">
                <a:solidFill>
                  <a:schemeClr val="dk2"/>
                </a:solidFill>
              </a:rPr>
              <a:t>el</a:t>
            </a:r>
            <a:r>
              <a:rPr lang="en-US" sz="2600" dirty="0">
                <a:solidFill>
                  <a:schemeClr val="dk2"/>
                </a:solidFill>
              </a:rPr>
              <a:t> </a:t>
            </a:r>
            <a:r>
              <a:rPr lang="en-US" sz="2600" dirty="0" err="1">
                <a:solidFill>
                  <a:schemeClr val="dk2"/>
                </a:solidFill>
              </a:rPr>
              <a:t>enfoque</a:t>
            </a:r>
            <a:r>
              <a:rPr lang="en-US" sz="2600" dirty="0">
                <a:solidFill>
                  <a:schemeClr val="dk2"/>
                </a:solidFill>
              </a:rPr>
              <a:t> </a:t>
            </a:r>
            <a:r>
              <a:rPr lang="en-US" sz="2600" dirty="0" err="1">
                <a:solidFill>
                  <a:schemeClr val="dk2"/>
                </a:solidFill>
              </a:rPr>
              <a:t>en</a:t>
            </a:r>
            <a:r>
              <a:rPr lang="en-US" sz="2600" dirty="0">
                <a:solidFill>
                  <a:schemeClr val="dk2"/>
                </a:solidFill>
              </a:rPr>
              <a:t> </a:t>
            </a:r>
            <a:r>
              <a:rPr lang="en-US" sz="2600" dirty="0" err="1">
                <a:solidFill>
                  <a:schemeClr val="dk2"/>
                </a:solidFill>
              </a:rPr>
              <a:t>el</a:t>
            </a:r>
            <a:r>
              <a:rPr lang="en-US" sz="2600" dirty="0">
                <a:solidFill>
                  <a:schemeClr val="dk2"/>
                </a:solidFill>
              </a:rPr>
              <a:t> </a:t>
            </a:r>
            <a:r>
              <a:rPr lang="en-US" sz="2600" dirty="0" err="1">
                <a:solidFill>
                  <a:schemeClr val="dk2"/>
                </a:solidFill>
              </a:rPr>
              <a:t>tema</a:t>
            </a:r>
            <a:r>
              <a:rPr lang="en-US" sz="2600" dirty="0">
                <a:solidFill>
                  <a:schemeClr val="dk2"/>
                </a:solidFill>
              </a:rPr>
              <a:t> y ser </a:t>
            </a:r>
            <a:r>
              <a:rPr lang="en-US" sz="2600" dirty="0" err="1">
                <a:solidFill>
                  <a:schemeClr val="dk2"/>
                </a:solidFill>
              </a:rPr>
              <a:t>concisos</a:t>
            </a:r>
            <a:r>
              <a:rPr lang="en-US" sz="2600" dirty="0">
                <a:solidFill>
                  <a:schemeClr val="dk2"/>
                </a:solidFill>
              </a:rPr>
              <a:t> </a:t>
            </a:r>
            <a:r>
              <a:rPr lang="en-US" sz="2600" dirty="0" err="1">
                <a:solidFill>
                  <a:schemeClr val="dk2"/>
                </a:solidFill>
              </a:rPr>
              <a:t>en</a:t>
            </a:r>
            <a:r>
              <a:rPr lang="en-US" sz="2600" dirty="0">
                <a:solidFill>
                  <a:schemeClr val="dk2"/>
                </a:solidFill>
              </a:rPr>
              <a:t> </a:t>
            </a:r>
            <a:r>
              <a:rPr lang="en-US" sz="2600" dirty="0" err="1">
                <a:solidFill>
                  <a:schemeClr val="dk2"/>
                </a:solidFill>
              </a:rPr>
              <a:t>preguntas</a:t>
            </a:r>
            <a:r>
              <a:rPr lang="en-US" sz="2600" dirty="0">
                <a:solidFill>
                  <a:schemeClr val="dk2"/>
                </a:solidFill>
              </a:rPr>
              <a:t> o </a:t>
            </a:r>
            <a:r>
              <a:rPr lang="en-US" sz="2600" dirty="0" err="1">
                <a:solidFill>
                  <a:schemeClr val="dk2"/>
                </a:solidFill>
              </a:rPr>
              <a:t>aportes</a:t>
            </a:r>
            <a:r>
              <a:rPr lang="en-US" sz="2600" dirty="0">
                <a:solidFill>
                  <a:schemeClr val="dk2"/>
                </a:solidFill>
              </a:rPr>
              <a:t>. </a:t>
            </a:r>
            <a:endParaRPr sz="2600" dirty="0">
              <a:solidFill>
                <a:schemeClr val="dk2"/>
              </a:solidFill>
            </a:endParaRPr>
          </a:p>
          <a:p>
            <a:pPr marL="342900" lvl="0" indent="-279400" algn="l" rtl="0">
              <a:spcBef>
                <a:spcPts val="1000"/>
              </a:spcBef>
              <a:spcAft>
                <a:spcPts val="0"/>
              </a:spcAft>
              <a:buClr>
                <a:schemeClr val="dk2"/>
              </a:buClr>
              <a:buSzPts val="2600"/>
              <a:buChar char="•"/>
            </a:pPr>
            <a:r>
              <a:rPr lang="en-US" sz="2600" b="1" dirty="0" err="1">
                <a:solidFill>
                  <a:schemeClr val="dk2"/>
                </a:solidFill>
              </a:rPr>
              <a:t>Tiempo</a:t>
            </a:r>
            <a:r>
              <a:rPr lang="en-US" sz="2600" b="1" dirty="0">
                <a:solidFill>
                  <a:schemeClr val="dk2"/>
                </a:solidFill>
              </a:rPr>
              <a:t>: </a:t>
            </a:r>
            <a:r>
              <a:rPr lang="en-US" sz="2600" dirty="0" err="1">
                <a:solidFill>
                  <a:schemeClr val="dk2"/>
                </a:solidFill>
              </a:rPr>
              <a:t>debido</a:t>
            </a:r>
            <a:r>
              <a:rPr lang="en-US" sz="2600" dirty="0">
                <a:solidFill>
                  <a:schemeClr val="dk2"/>
                </a:solidFill>
              </a:rPr>
              <a:t> a la </a:t>
            </a:r>
            <a:r>
              <a:rPr lang="en-US" sz="2600" dirty="0" err="1">
                <a:solidFill>
                  <a:schemeClr val="dk2"/>
                </a:solidFill>
              </a:rPr>
              <a:t>cantidad</a:t>
            </a:r>
            <a:r>
              <a:rPr lang="en-US" sz="2600" dirty="0">
                <a:solidFill>
                  <a:schemeClr val="dk2"/>
                </a:solidFill>
              </a:rPr>
              <a:t> de </a:t>
            </a:r>
            <a:r>
              <a:rPr lang="en-US" sz="2600" dirty="0" err="1">
                <a:solidFill>
                  <a:schemeClr val="dk2"/>
                </a:solidFill>
              </a:rPr>
              <a:t>participantes</a:t>
            </a:r>
            <a:r>
              <a:rPr lang="en-US" sz="2600" dirty="0">
                <a:solidFill>
                  <a:schemeClr val="dk2"/>
                </a:solidFill>
              </a:rPr>
              <a:t>, </a:t>
            </a:r>
            <a:r>
              <a:rPr lang="en-US" sz="2600" dirty="0" err="1">
                <a:solidFill>
                  <a:schemeClr val="dk2"/>
                </a:solidFill>
              </a:rPr>
              <a:t>cada</a:t>
            </a:r>
            <a:r>
              <a:rPr lang="en-US" sz="2600" dirty="0">
                <a:solidFill>
                  <a:schemeClr val="dk2"/>
                </a:solidFill>
              </a:rPr>
              <a:t> </a:t>
            </a:r>
            <a:r>
              <a:rPr lang="en-US" sz="2600" dirty="0" err="1">
                <a:solidFill>
                  <a:schemeClr val="dk2"/>
                </a:solidFill>
              </a:rPr>
              <a:t>intervención</a:t>
            </a:r>
            <a:r>
              <a:rPr lang="en-US" sz="2600" dirty="0">
                <a:solidFill>
                  <a:schemeClr val="dk2"/>
                </a:solidFill>
              </a:rPr>
              <a:t> </a:t>
            </a:r>
            <a:r>
              <a:rPr lang="en-US" sz="2600" dirty="0" err="1">
                <a:solidFill>
                  <a:schemeClr val="dk2"/>
                </a:solidFill>
              </a:rPr>
              <a:t>estará</a:t>
            </a:r>
            <a:r>
              <a:rPr lang="en-US" sz="2600" dirty="0">
                <a:solidFill>
                  <a:schemeClr val="dk2"/>
                </a:solidFill>
              </a:rPr>
              <a:t> </a:t>
            </a:r>
            <a:r>
              <a:rPr lang="en-US" sz="2600" dirty="0" err="1">
                <a:solidFill>
                  <a:schemeClr val="dk2"/>
                </a:solidFill>
              </a:rPr>
              <a:t>limitada</a:t>
            </a:r>
            <a:r>
              <a:rPr lang="en-US" sz="2600" dirty="0">
                <a:solidFill>
                  <a:schemeClr val="dk2"/>
                </a:solidFill>
              </a:rPr>
              <a:t> a un </a:t>
            </a:r>
            <a:r>
              <a:rPr lang="en-US" sz="2600" dirty="0" err="1">
                <a:solidFill>
                  <a:schemeClr val="dk2"/>
                </a:solidFill>
              </a:rPr>
              <a:t>minuto</a:t>
            </a:r>
            <a:r>
              <a:rPr lang="en-US" sz="2600" dirty="0">
                <a:solidFill>
                  <a:schemeClr val="dk2"/>
                </a:solidFill>
              </a:rPr>
              <a:t>. </a:t>
            </a:r>
            <a:endParaRPr sz="2600" dirty="0">
              <a:solidFill>
                <a:schemeClr val="dk2"/>
              </a:solidFill>
            </a:endParaRPr>
          </a:p>
        </p:txBody>
      </p:sp>
      <p:sp>
        <p:nvSpPr>
          <p:cNvPr id="327" name="Google Shape;327;p6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69"/>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Poll?</a:t>
            </a:r>
            <a:endParaRPr sz="5700"/>
          </a:p>
        </p:txBody>
      </p:sp>
      <p:sp>
        <p:nvSpPr>
          <p:cNvPr id="333" name="Google Shape;333;p69"/>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p>
            <a:pPr marL="342900" lvl="0" indent="0" algn="l" rtl="0">
              <a:spcBef>
                <a:spcPts val="1000"/>
              </a:spcBef>
              <a:spcAft>
                <a:spcPts val="0"/>
              </a:spcAft>
              <a:buNone/>
            </a:pPr>
            <a:r>
              <a:rPr lang="en-US" sz="3400" b="1">
                <a:solidFill>
                  <a:schemeClr val="dk2"/>
                </a:solidFill>
              </a:rPr>
              <a:t>Who is attending today?</a:t>
            </a:r>
            <a:endParaRPr sz="3400" b="1">
              <a:solidFill>
                <a:schemeClr val="dk2"/>
              </a:solidFill>
            </a:endParaRPr>
          </a:p>
          <a:p>
            <a:pPr marL="457200" lvl="0" indent="-393700" algn="l" rtl="0">
              <a:spcBef>
                <a:spcPts val="1000"/>
              </a:spcBef>
              <a:spcAft>
                <a:spcPts val="0"/>
              </a:spcAft>
              <a:buClr>
                <a:schemeClr val="dk2"/>
              </a:buClr>
              <a:buSzPts val="2600"/>
              <a:buChar char="•"/>
            </a:pPr>
            <a:r>
              <a:rPr lang="en-US" sz="2600">
                <a:solidFill>
                  <a:schemeClr val="dk2"/>
                </a:solidFill>
              </a:rPr>
              <a:t>Housing Services Provider</a:t>
            </a:r>
            <a:endParaRPr sz="2600">
              <a:solidFill>
                <a:schemeClr val="dk2"/>
              </a:solidFill>
            </a:endParaRPr>
          </a:p>
          <a:p>
            <a:pPr marL="457200" lvl="0" indent="-393700" algn="l" rtl="0">
              <a:spcBef>
                <a:spcPts val="0"/>
              </a:spcBef>
              <a:spcAft>
                <a:spcPts val="0"/>
              </a:spcAft>
              <a:buClr>
                <a:schemeClr val="dk2"/>
              </a:buClr>
              <a:buSzPts val="2600"/>
              <a:buChar char="•"/>
            </a:pPr>
            <a:r>
              <a:rPr lang="en-US" sz="2600">
                <a:solidFill>
                  <a:schemeClr val="dk2"/>
                </a:solidFill>
              </a:rPr>
              <a:t>Pantry Stocking Provider</a:t>
            </a:r>
            <a:endParaRPr sz="2600">
              <a:solidFill>
                <a:schemeClr val="dk2"/>
              </a:solidFill>
            </a:endParaRPr>
          </a:p>
          <a:p>
            <a:pPr marL="457200" lvl="0" indent="-393700" algn="l" rtl="0">
              <a:spcBef>
                <a:spcPts val="0"/>
              </a:spcBef>
              <a:spcAft>
                <a:spcPts val="0"/>
              </a:spcAft>
              <a:buClr>
                <a:schemeClr val="dk2"/>
              </a:buClr>
              <a:buSzPts val="2600"/>
              <a:buChar char="•"/>
            </a:pPr>
            <a:r>
              <a:rPr lang="en-US" sz="2600">
                <a:solidFill>
                  <a:schemeClr val="dk2"/>
                </a:solidFill>
              </a:rPr>
              <a:t>Meal Delivery Provider</a:t>
            </a:r>
            <a:endParaRPr sz="2600">
              <a:solidFill>
                <a:schemeClr val="dk2"/>
              </a:solidFill>
            </a:endParaRPr>
          </a:p>
          <a:p>
            <a:pPr marL="457200" lvl="0" indent="-393700" algn="l" rtl="0">
              <a:spcBef>
                <a:spcPts val="0"/>
              </a:spcBef>
              <a:spcAft>
                <a:spcPts val="0"/>
              </a:spcAft>
              <a:buClr>
                <a:schemeClr val="dk2"/>
              </a:buClr>
              <a:buSzPts val="2600"/>
              <a:buChar char="•"/>
            </a:pPr>
            <a:r>
              <a:rPr lang="en-US" sz="2600">
                <a:solidFill>
                  <a:schemeClr val="dk2"/>
                </a:solidFill>
              </a:rPr>
              <a:t>Nutrition Education &amp; Counseling Provider</a:t>
            </a:r>
            <a:endParaRPr sz="2600">
              <a:solidFill>
                <a:schemeClr val="dk2"/>
              </a:solidFill>
            </a:endParaRPr>
          </a:p>
          <a:p>
            <a:pPr marL="457200" lvl="0" indent="-393700" algn="l" rtl="0">
              <a:spcBef>
                <a:spcPts val="0"/>
              </a:spcBef>
              <a:spcAft>
                <a:spcPts val="0"/>
              </a:spcAft>
              <a:buClr>
                <a:schemeClr val="dk2"/>
              </a:buClr>
              <a:buSzPts val="2600"/>
              <a:buChar char="•"/>
            </a:pPr>
            <a:r>
              <a:rPr lang="en-US" sz="2600">
                <a:solidFill>
                  <a:schemeClr val="dk2"/>
                </a:solidFill>
              </a:rPr>
              <a:t>Community-based organization</a:t>
            </a:r>
            <a:endParaRPr sz="2600">
              <a:solidFill>
                <a:schemeClr val="dk2"/>
              </a:solidFill>
            </a:endParaRPr>
          </a:p>
        </p:txBody>
      </p:sp>
      <p:sp>
        <p:nvSpPr>
          <p:cNvPr id="334" name="Google Shape;334;p6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60"/>
          <p:cNvSpPr txBox="1">
            <a:spLocks noGrp="1"/>
          </p:cNvSpPr>
          <p:nvPr>
            <p:ph type="ctrTitle"/>
          </p:nvPr>
        </p:nvSpPr>
        <p:spPr>
          <a:xfrm>
            <a:off x="1040525" y="646452"/>
            <a:ext cx="10110900" cy="4248300"/>
          </a:xfrm>
          <a:prstGeom prst="rect">
            <a:avLst/>
          </a:prstGeom>
          <a:noFill/>
          <a:ln>
            <a:noFill/>
          </a:ln>
        </p:spPr>
        <p:txBody>
          <a:bodyPr spcFirstLastPara="1" wrap="square" lIns="91425" tIns="45700" rIns="91425" bIns="45700" anchor="ctr" anchorCtr="0">
            <a:spAutoFit/>
          </a:bodyPr>
          <a:lstStyle/>
          <a:p>
            <a:pPr marL="0" lvl="0" indent="0" algn="ctr" rtl="0">
              <a:lnSpc>
                <a:spcPct val="90000"/>
              </a:lnSpc>
              <a:spcBef>
                <a:spcPts val="0"/>
              </a:spcBef>
              <a:spcAft>
                <a:spcPts val="0"/>
              </a:spcAft>
              <a:buClr>
                <a:schemeClr val="lt1"/>
              </a:buClr>
              <a:buSzPts val="6000"/>
              <a:buFont typeface="Trebuchet MS"/>
              <a:buNone/>
            </a:pPr>
            <a:r>
              <a:rPr lang="en-US" sz="5500"/>
              <a:t>Necesidades Sociales Relacionadas con la Salud – Exención 1115</a:t>
            </a:r>
            <a:endParaRPr sz="5500"/>
          </a:p>
          <a:p>
            <a:pPr marL="0" lvl="0" indent="0" algn="ctr" rtl="0">
              <a:lnSpc>
                <a:spcPct val="90000"/>
              </a:lnSpc>
              <a:spcBef>
                <a:spcPts val="0"/>
              </a:spcBef>
              <a:spcAft>
                <a:spcPts val="0"/>
              </a:spcAft>
              <a:buClr>
                <a:schemeClr val="lt1"/>
              </a:buClr>
              <a:buSzPts val="6000"/>
              <a:buFont typeface="Trebuchet MS"/>
              <a:buNone/>
            </a:pPr>
            <a:endParaRPr sz="5500"/>
          </a:p>
          <a:p>
            <a:pPr marL="0" lvl="0" indent="0" algn="ctr" rtl="0">
              <a:lnSpc>
                <a:spcPct val="90000"/>
              </a:lnSpc>
              <a:spcBef>
                <a:spcPts val="0"/>
              </a:spcBef>
              <a:spcAft>
                <a:spcPts val="0"/>
              </a:spcAft>
              <a:buClr>
                <a:schemeClr val="lt1"/>
              </a:buClr>
              <a:buSzPts val="6000"/>
              <a:buFont typeface="Trebuchet MS"/>
              <a:buNone/>
            </a:pPr>
            <a:r>
              <a:rPr lang="en-US" sz="4000"/>
              <a:t>Comidas Médicamente Adaptadas y Otros Detalles del Beneficio
</a:t>
            </a:r>
            <a:endParaRPr sz="4000"/>
          </a:p>
          <a:p>
            <a:pPr marL="0" lvl="0" indent="0" algn="ctr" rtl="0">
              <a:lnSpc>
                <a:spcPct val="90000"/>
              </a:lnSpc>
              <a:spcBef>
                <a:spcPts val="0"/>
              </a:spcBef>
              <a:spcAft>
                <a:spcPts val="0"/>
              </a:spcAft>
              <a:buClr>
                <a:schemeClr val="lt1"/>
              </a:buClr>
              <a:buSzPts val="6000"/>
              <a:buFont typeface="Trebuchet MS"/>
              <a:buNone/>
            </a:pPr>
            <a:endParaRPr sz="5500"/>
          </a:p>
        </p:txBody>
      </p:sp>
      <p:sp>
        <p:nvSpPr>
          <p:cNvPr id="262" name="Google Shape;262;p60"/>
          <p:cNvSpPr txBox="1">
            <a:spLocks noGrp="1"/>
          </p:cNvSpPr>
          <p:nvPr>
            <p:ph type="body" idx="2"/>
          </p:nvPr>
        </p:nvSpPr>
        <p:spPr>
          <a:xfrm>
            <a:off x="1913850" y="4523350"/>
            <a:ext cx="8364300" cy="15738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300"/>
              <a:buNone/>
            </a:pPr>
            <a:r>
              <a:rPr lang="en-US" sz="2500"/>
              <a:t>10 de septiembre de 2025</a:t>
            </a:r>
            <a:endParaRPr sz="2500"/>
          </a:p>
        </p:txBody>
      </p:sp>
      <p:sp>
        <p:nvSpPr>
          <p:cNvPr id="263" name="Google Shape;263;p60"/>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69"/>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6000" b="1" dirty="0">
                <a:solidFill>
                  <a:schemeClr val="dk2"/>
                </a:solidFill>
              </a:rPr>
              <a:t>¿ </a:t>
            </a:r>
            <a:r>
              <a:rPr lang="en-US" sz="5700" dirty="0" err="1"/>
              <a:t>Encuesta</a:t>
            </a:r>
            <a:r>
              <a:rPr lang="en-US" sz="6000" b="1" dirty="0">
                <a:solidFill>
                  <a:schemeClr val="dk2"/>
                </a:solidFill>
              </a:rPr>
              <a:t> ?</a:t>
            </a:r>
            <a:endParaRPr sz="5700" dirty="0"/>
          </a:p>
        </p:txBody>
      </p:sp>
      <p:sp>
        <p:nvSpPr>
          <p:cNvPr id="333" name="Google Shape;333;p69"/>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p>
            <a:pPr marL="342900" lvl="0" indent="0" algn="l" rtl="0">
              <a:spcBef>
                <a:spcPts val="1000"/>
              </a:spcBef>
              <a:spcAft>
                <a:spcPts val="0"/>
              </a:spcAft>
              <a:buNone/>
            </a:pPr>
            <a:r>
              <a:rPr lang="en-US" sz="3400" b="1" dirty="0">
                <a:solidFill>
                  <a:schemeClr val="dk2"/>
                </a:solidFill>
              </a:rPr>
              <a:t>¿</a:t>
            </a:r>
            <a:r>
              <a:rPr lang="en-US" sz="3400" b="1" dirty="0" err="1">
                <a:solidFill>
                  <a:schemeClr val="dk2"/>
                </a:solidFill>
              </a:rPr>
              <a:t>Quiénes</a:t>
            </a:r>
            <a:r>
              <a:rPr lang="en-US" sz="3400" b="1" dirty="0">
                <a:solidFill>
                  <a:schemeClr val="dk2"/>
                </a:solidFill>
              </a:rPr>
              <a:t> </a:t>
            </a:r>
            <a:r>
              <a:rPr lang="en-US" sz="3400" b="1" dirty="0" err="1">
                <a:solidFill>
                  <a:schemeClr val="dk2"/>
                </a:solidFill>
              </a:rPr>
              <a:t>nos</a:t>
            </a:r>
            <a:r>
              <a:rPr lang="en-US" sz="3400" b="1" dirty="0">
                <a:solidFill>
                  <a:schemeClr val="dk2"/>
                </a:solidFill>
              </a:rPr>
              <a:t> </a:t>
            </a:r>
            <a:r>
              <a:rPr lang="en-US" sz="3400" b="1" dirty="0" err="1">
                <a:solidFill>
                  <a:schemeClr val="dk2"/>
                </a:solidFill>
              </a:rPr>
              <a:t>acompañan</a:t>
            </a:r>
            <a:r>
              <a:rPr lang="en-US" sz="3400" b="1" dirty="0">
                <a:solidFill>
                  <a:schemeClr val="dk2"/>
                </a:solidFill>
              </a:rPr>
              <a:t> hoy?</a:t>
            </a:r>
            <a:endParaRPr sz="3400" b="1" dirty="0">
              <a:solidFill>
                <a:schemeClr val="dk2"/>
              </a:solidFill>
            </a:endParaRPr>
          </a:p>
          <a:p>
            <a:pPr marL="457200" lvl="0" indent="-393700" algn="l" rtl="0">
              <a:spcBef>
                <a:spcPts val="1000"/>
              </a:spcBef>
              <a:spcAft>
                <a:spcPts val="0"/>
              </a:spcAft>
              <a:buClr>
                <a:schemeClr val="dk2"/>
              </a:buClr>
              <a:buSzPts val="2600"/>
              <a:buChar char="•"/>
            </a:pPr>
            <a:r>
              <a:rPr lang="en-US" sz="2600" dirty="0" err="1">
                <a:solidFill>
                  <a:schemeClr val="dk2"/>
                </a:solidFill>
              </a:rPr>
              <a:t>Proveedor</a:t>
            </a:r>
            <a:r>
              <a:rPr lang="en-US" sz="2600" dirty="0">
                <a:solidFill>
                  <a:schemeClr val="dk2"/>
                </a:solidFill>
              </a:rPr>
              <a:t> de </a:t>
            </a:r>
            <a:r>
              <a:rPr lang="en-US" sz="2600" dirty="0" err="1">
                <a:solidFill>
                  <a:schemeClr val="dk2"/>
                </a:solidFill>
              </a:rPr>
              <a:t>servicios</a:t>
            </a:r>
            <a:r>
              <a:rPr lang="en-US" sz="2600" dirty="0">
                <a:solidFill>
                  <a:schemeClr val="dk2"/>
                </a:solidFill>
              </a:rPr>
              <a:t> de </a:t>
            </a:r>
            <a:r>
              <a:rPr lang="en-US" sz="2600" dirty="0" err="1">
                <a:solidFill>
                  <a:schemeClr val="dk2"/>
                </a:solidFill>
              </a:rPr>
              <a:t>vivienda</a:t>
            </a:r>
            <a:endParaRPr sz="2600" dirty="0">
              <a:solidFill>
                <a:schemeClr val="dk2"/>
              </a:solidFill>
            </a:endParaRPr>
          </a:p>
          <a:p>
            <a:pPr marL="457200" lvl="0" indent="-393700" algn="l" rtl="0">
              <a:spcBef>
                <a:spcPts val="0"/>
              </a:spcBef>
              <a:spcAft>
                <a:spcPts val="0"/>
              </a:spcAft>
              <a:buClr>
                <a:schemeClr val="dk2"/>
              </a:buClr>
              <a:buSzPts val="2600"/>
              <a:buChar char="•"/>
            </a:pPr>
            <a:r>
              <a:rPr lang="en-US" sz="2600" dirty="0" err="1">
                <a:solidFill>
                  <a:schemeClr val="dk2"/>
                </a:solidFill>
              </a:rPr>
              <a:t>Proveedor</a:t>
            </a:r>
            <a:r>
              <a:rPr lang="en-US" sz="2600" dirty="0">
                <a:solidFill>
                  <a:schemeClr val="dk2"/>
                </a:solidFill>
              </a:rPr>
              <a:t> de </a:t>
            </a:r>
            <a:r>
              <a:rPr lang="en-US" sz="2600" dirty="0" err="1">
                <a:solidFill>
                  <a:schemeClr val="dk2"/>
                </a:solidFill>
              </a:rPr>
              <a:t>abastecimiento</a:t>
            </a:r>
            <a:r>
              <a:rPr lang="en-US" sz="2600" dirty="0">
                <a:solidFill>
                  <a:schemeClr val="dk2"/>
                </a:solidFill>
              </a:rPr>
              <a:t> de </a:t>
            </a:r>
            <a:r>
              <a:rPr lang="en-US" sz="2600" dirty="0" err="1">
                <a:solidFill>
                  <a:schemeClr val="dk2"/>
                </a:solidFill>
              </a:rPr>
              <a:t>despensas</a:t>
            </a:r>
            <a:endParaRPr sz="2600" dirty="0">
              <a:solidFill>
                <a:schemeClr val="dk2"/>
              </a:solidFill>
            </a:endParaRPr>
          </a:p>
          <a:p>
            <a:pPr marL="457200" lvl="0" indent="-393700" algn="l" rtl="0">
              <a:spcBef>
                <a:spcPts val="0"/>
              </a:spcBef>
              <a:spcAft>
                <a:spcPts val="0"/>
              </a:spcAft>
              <a:buClr>
                <a:schemeClr val="dk2"/>
              </a:buClr>
              <a:buSzPts val="2600"/>
              <a:buChar char="•"/>
            </a:pPr>
            <a:r>
              <a:rPr lang="en-US" sz="2600" dirty="0" err="1">
                <a:solidFill>
                  <a:schemeClr val="dk2"/>
                </a:solidFill>
              </a:rPr>
              <a:t>Proveedor</a:t>
            </a:r>
            <a:r>
              <a:rPr lang="en-US" sz="2600" dirty="0">
                <a:solidFill>
                  <a:schemeClr val="dk2"/>
                </a:solidFill>
              </a:rPr>
              <a:t> de </a:t>
            </a:r>
            <a:r>
              <a:rPr lang="en-US" sz="2600" dirty="0" err="1">
                <a:solidFill>
                  <a:schemeClr val="dk2"/>
                </a:solidFill>
              </a:rPr>
              <a:t>entrega</a:t>
            </a:r>
            <a:r>
              <a:rPr lang="en-US" sz="2600" dirty="0">
                <a:solidFill>
                  <a:schemeClr val="dk2"/>
                </a:solidFill>
              </a:rPr>
              <a:t> de </a:t>
            </a:r>
            <a:r>
              <a:rPr lang="en-US" sz="2600" dirty="0" err="1">
                <a:solidFill>
                  <a:schemeClr val="dk2"/>
                </a:solidFill>
              </a:rPr>
              <a:t>comidas</a:t>
            </a:r>
            <a:endParaRPr sz="2600" dirty="0">
              <a:solidFill>
                <a:schemeClr val="dk2"/>
              </a:solidFill>
            </a:endParaRPr>
          </a:p>
          <a:p>
            <a:pPr marL="457200" lvl="0" indent="-393700" algn="l" rtl="0">
              <a:spcBef>
                <a:spcPts val="0"/>
              </a:spcBef>
              <a:spcAft>
                <a:spcPts val="0"/>
              </a:spcAft>
              <a:buClr>
                <a:schemeClr val="dk2"/>
              </a:buClr>
              <a:buSzPts val="2600"/>
              <a:buChar char="•"/>
            </a:pPr>
            <a:r>
              <a:rPr lang="en-US" sz="2600" dirty="0" err="1">
                <a:solidFill>
                  <a:schemeClr val="dk2"/>
                </a:solidFill>
              </a:rPr>
              <a:t>Proveedor</a:t>
            </a:r>
            <a:r>
              <a:rPr lang="en-US" sz="2600" dirty="0">
                <a:solidFill>
                  <a:schemeClr val="dk2"/>
                </a:solidFill>
              </a:rPr>
              <a:t> de </a:t>
            </a:r>
            <a:r>
              <a:rPr lang="en-US" sz="2600" dirty="0" err="1">
                <a:solidFill>
                  <a:schemeClr val="dk2"/>
                </a:solidFill>
              </a:rPr>
              <a:t>educación</a:t>
            </a:r>
            <a:r>
              <a:rPr lang="en-US" sz="2600" dirty="0">
                <a:solidFill>
                  <a:schemeClr val="dk2"/>
                </a:solidFill>
              </a:rPr>
              <a:t> y </a:t>
            </a:r>
            <a:r>
              <a:rPr lang="en-US" sz="2600" dirty="0" err="1">
                <a:solidFill>
                  <a:schemeClr val="dk2"/>
                </a:solidFill>
              </a:rPr>
              <a:t>consejería</a:t>
            </a:r>
            <a:r>
              <a:rPr lang="en-US" sz="2600" dirty="0">
                <a:solidFill>
                  <a:schemeClr val="dk2"/>
                </a:solidFill>
              </a:rPr>
              <a:t> </a:t>
            </a:r>
            <a:r>
              <a:rPr lang="en-US" sz="2600" dirty="0" err="1">
                <a:solidFill>
                  <a:schemeClr val="dk2"/>
                </a:solidFill>
              </a:rPr>
              <a:t>nutricional</a:t>
            </a:r>
            <a:endParaRPr sz="2600" dirty="0">
              <a:solidFill>
                <a:schemeClr val="dk2"/>
              </a:solidFill>
            </a:endParaRPr>
          </a:p>
          <a:p>
            <a:pPr marL="457200" lvl="0" indent="-393700" algn="l" rtl="0">
              <a:spcBef>
                <a:spcPts val="0"/>
              </a:spcBef>
              <a:spcAft>
                <a:spcPts val="0"/>
              </a:spcAft>
              <a:buClr>
                <a:schemeClr val="dk2"/>
              </a:buClr>
              <a:buSzPts val="2600"/>
              <a:buChar char="•"/>
            </a:pPr>
            <a:r>
              <a:rPr lang="en-US" sz="2600" dirty="0" err="1">
                <a:solidFill>
                  <a:schemeClr val="dk2"/>
                </a:solidFill>
              </a:rPr>
              <a:t>Organización</a:t>
            </a:r>
            <a:r>
              <a:rPr lang="en-US" sz="2600" dirty="0">
                <a:solidFill>
                  <a:schemeClr val="dk2"/>
                </a:solidFill>
              </a:rPr>
              <a:t> </a:t>
            </a:r>
            <a:r>
              <a:rPr lang="en-US" sz="2600" dirty="0" err="1">
                <a:solidFill>
                  <a:schemeClr val="dk2"/>
                </a:solidFill>
              </a:rPr>
              <a:t>comunitaria</a:t>
            </a:r>
            <a:endParaRPr sz="2600" dirty="0">
              <a:solidFill>
                <a:schemeClr val="dk2"/>
              </a:solidFill>
            </a:endParaRPr>
          </a:p>
        </p:txBody>
      </p:sp>
      <p:sp>
        <p:nvSpPr>
          <p:cNvPr id="334" name="Google Shape;334;p6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70"/>
          <p:cNvSpPr txBox="1">
            <a:spLocks noGrp="1"/>
          </p:cNvSpPr>
          <p:nvPr>
            <p:ph type="sldNum" idx="12"/>
          </p:nvPr>
        </p:nvSpPr>
        <p:spPr>
          <a:xfrm>
            <a:off x="9174126" y="6370754"/>
            <a:ext cx="2743200" cy="365100"/>
          </a:xfrm>
          <a:prstGeom prst="rect">
            <a:avLst/>
          </a:prstGeom>
        </p:spPr>
        <p:txBody>
          <a:bodyPr spcFirstLastPara="1" wrap="square" lIns="91650" tIns="45825" rIns="91650" bIns="45825" anchor="ctr" anchorCtr="0">
            <a:noAutofit/>
          </a:bodyPr>
          <a:lstStyle/>
          <a:p>
            <a:pPr marL="0" lvl="0" indent="0" algn="r" rtl="0">
              <a:spcBef>
                <a:spcPts val="0"/>
              </a:spcBef>
              <a:spcAft>
                <a:spcPts val="0"/>
              </a:spcAft>
              <a:buNone/>
            </a:pPr>
            <a:fld id="{00000000-1234-1234-1234-123412341234}" type="slidenum">
              <a:rPr lang="en-US"/>
              <a:t>21</a:t>
            </a:fld>
            <a:endParaRPr/>
          </a:p>
        </p:txBody>
      </p:sp>
      <p:sp>
        <p:nvSpPr>
          <p:cNvPr id="341" name="Google Shape;341;p70"/>
          <p:cNvSpPr txBox="1"/>
          <p:nvPr/>
        </p:nvSpPr>
        <p:spPr>
          <a:xfrm>
            <a:off x="838192" y="1578515"/>
            <a:ext cx="5443500" cy="776700"/>
          </a:xfrm>
          <a:prstGeom prst="rect">
            <a:avLst/>
          </a:prstGeom>
          <a:noFill/>
          <a:ln>
            <a:noFill/>
          </a:ln>
        </p:spPr>
        <p:txBody>
          <a:bodyPr spcFirstLastPara="1" wrap="square" lIns="117800" tIns="117800" rIns="117800" bIns="117800" anchor="t" anchorCtr="0">
            <a:spAutoFit/>
          </a:bodyPr>
          <a:lstStyle/>
          <a:p>
            <a:pPr marL="0" marR="0" lvl="0" indent="0" algn="l" rtl="0">
              <a:lnSpc>
                <a:spcPct val="100000"/>
              </a:lnSpc>
              <a:spcBef>
                <a:spcPts val="0"/>
              </a:spcBef>
              <a:spcAft>
                <a:spcPts val="0"/>
              </a:spcAft>
              <a:buClr>
                <a:schemeClr val="accent1"/>
              </a:buClr>
              <a:buSzPts val="4500"/>
              <a:buFont typeface="Trebuchet MS"/>
              <a:buNone/>
            </a:pPr>
            <a:r>
              <a:rPr lang="en-US" sz="3500" b="1">
                <a:solidFill>
                  <a:schemeClr val="lt1"/>
                </a:solidFill>
                <a:latin typeface="Trebuchet MS"/>
                <a:ea typeface="Trebuchet MS"/>
                <a:cs typeface="Trebuchet MS"/>
                <a:sym typeface="Trebuchet MS"/>
              </a:rPr>
              <a:t>HCPF will:</a:t>
            </a:r>
            <a:endParaRPr sz="3500" b="0" i="0" u="none" strike="noStrike" cap="none">
              <a:solidFill>
                <a:schemeClr val="lt1"/>
              </a:solidFill>
              <a:latin typeface="Arial"/>
              <a:ea typeface="Arial"/>
              <a:cs typeface="Arial"/>
              <a:sym typeface="Arial"/>
            </a:endParaRPr>
          </a:p>
        </p:txBody>
      </p:sp>
      <p:sp>
        <p:nvSpPr>
          <p:cNvPr id="342" name="Google Shape;342;p70"/>
          <p:cNvSpPr txBox="1"/>
          <p:nvPr/>
        </p:nvSpPr>
        <p:spPr>
          <a:xfrm>
            <a:off x="838207" y="2355225"/>
            <a:ext cx="10576800" cy="3539700"/>
          </a:xfrm>
          <a:prstGeom prst="rect">
            <a:avLst/>
          </a:prstGeom>
          <a:noFill/>
          <a:ln>
            <a:noFill/>
          </a:ln>
        </p:spPr>
        <p:txBody>
          <a:bodyPr spcFirstLastPara="1" wrap="square" lIns="117800" tIns="117800" rIns="117800" bIns="117800" anchor="t" anchorCtr="0">
            <a:spAutoFit/>
          </a:bodyPr>
          <a:lstStyle/>
          <a:p>
            <a:pPr marL="584200" lvl="0" indent="-457200" algn="l" rtl="0">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Thoroughly and thoughtfully evaluate all questions and feedback.</a:t>
            </a:r>
            <a:endParaRPr sz="2600">
              <a:solidFill>
                <a:schemeClr val="lt1"/>
              </a:solidFill>
              <a:latin typeface="Trebuchet MS"/>
              <a:ea typeface="Trebuchet MS"/>
              <a:cs typeface="Trebuchet MS"/>
              <a:sym typeface="Trebuchet MS"/>
            </a:endParaRPr>
          </a:p>
          <a:p>
            <a:pPr marL="584200" lvl="0" indent="-457200" algn="l" rtl="0">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Identify what feedback can be incorporated now or potentially in the future. </a:t>
            </a:r>
            <a:endParaRPr sz="2600">
              <a:solidFill>
                <a:schemeClr val="lt1"/>
              </a:solidFill>
              <a:latin typeface="Trebuchet MS"/>
              <a:ea typeface="Trebuchet MS"/>
              <a:cs typeface="Trebuchet MS"/>
              <a:sym typeface="Trebuchet MS"/>
            </a:endParaRPr>
          </a:p>
          <a:p>
            <a:pPr marL="584200" lvl="0" indent="-457200" algn="l" rtl="0">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Transparently communicate the outcomes of feedback and questions. </a:t>
            </a:r>
            <a:endParaRPr sz="2600">
              <a:solidFill>
                <a:schemeClr val="lt1"/>
              </a:solidFill>
              <a:latin typeface="Trebuchet MS"/>
              <a:ea typeface="Trebuchet MS"/>
              <a:cs typeface="Trebuchet MS"/>
              <a:sym typeface="Trebuchet MS"/>
            </a:endParaRPr>
          </a:p>
          <a:p>
            <a:pPr marL="584200" lvl="0" indent="-457200" algn="l" rtl="0">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Refer individuals to appropriate HCPF resources for out-of-scope topics.</a:t>
            </a:r>
            <a:endParaRPr sz="2600">
              <a:solidFill>
                <a:schemeClr val="dk2"/>
              </a:solidFill>
              <a:latin typeface="Trebuchet MS"/>
              <a:ea typeface="Trebuchet MS"/>
              <a:cs typeface="Trebuchet MS"/>
              <a:sym typeface="Trebuchet MS"/>
            </a:endParaRPr>
          </a:p>
        </p:txBody>
      </p:sp>
      <p:sp>
        <p:nvSpPr>
          <p:cNvPr id="343" name="Google Shape;343;p70"/>
          <p:cNvSpPr txBox="1">
            <a:spLocks noGrp="1"/>
          </p:cNvSpPr>
          <p:nvPr>
            <p:ph type="title"/>
          </p:nvPr>
        </p:nvSpPr>
        <p:spPr>
          <a:xfrm>
            <a:off x="838200" y="333110"/>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Commitment to Stakeholders</a:t>
            </a:r>
            <a:endParaRPr sz="57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70"/>
          <p:cNvSpPr txBox="1">
            <a:spLocks noGrp="1"/>
          </p:cNvSpPr>
          <p:nvPr>
            <p:ph type="sldNum" idx="12"/>
          </p:nvPr>
        </p:nvSpPr>
        <p:spPr>
          <a:xfrm>
            <a:off x="9174126" y="6370754"/>
            <a:ext cx="2743200" cy="365100"/>
          </a:xfrm>
          <a:prstGeom prst="rect">
            <a:avLst/>
          </a:prstGeom>
        </p:spPr>
        <p:txBody>
          <a:bodyPr spcFirstLastPara="1" wrap="square" lIns="91650" tIns="45825" rIns="91650" bIns="45825" anchor="ctr" anchorCtr="0">
            <a:noAutofit/>
          </a:bodyPr>
          <a:lstStyle/>
          <a:p>
            <a:pPr marL="0" lvl="0" indent="0" algn="r" rtl="0">
              <a:spcBef>
                <a:spcPts val="0"/>
              </a:spcBef>
              <a:spcAft>
                <a:spcPts val="0"/>
              </a:spcAft>
              <a:buNone/>
            </a:pPr>
            <a:fld id="{00000000-1234-1234-1234-123412341234}" type="slidenum">
              <a:rPr lang="en-US"/>
              <a:t>22</a:t>
            </a:fld>
            <a:endParaRPr/>
          </a:p>
        </p:txBody>
      </p:sp>
      <p:sp>
        <p:nvSpPr>
          <p:cNvPr id="341" name="Google Shape;341;p70"/>
          <p:cNvSpPr txBox="1"/>
          <p:nvPr/>
        </p:nvSpPr>
        <p:spPr>
          <a:xfrm>
            <a:off x="838192" y="1578515"/>
            <a:ext cx="5443500" cy="776700"/>
          </a:xfrm>
          <a:prstGeom prst="rect">
            <a:avLst/>
          </a:prstGeom>
          <a:noFill/>
          <a:ln>
            <a:noFill/>
          </a:ln>
        </p:spPr>
        <p:txBody>
          <a:bodyPr spcFirstLastPara="1" wrap="square" lIns="117800" tIns="117800" rIns="117800" bIns="117800" anchor="t" anchorCtr="0">
            <a:spAutoFit/>
          </a:bodyPr>
          <a:lstStyle/>
          <a:p>
            <a:pPr marL="0" marR="0" lvl="0" indent="0" algn="l" rtl="0">
              <a:lnSpc>
                <a:spcPct val="100000"/>
              </a:lnSpc>
              <a:spcBef>
                <a:spcPts val="0"/>
              </a:spcBef>
              <a:spcAft>
                <a:spcPts val="0"/>
              </a:spcAft>
              <a:buClr>
                <a:schemeClr val="accent1"/>
              </a:buClr>
              <a:buSzPts val="4500"/>
              <a:buFont typeface="Trebuchet MS"/>
              <a:buNone/>
            </a:pPr>
            <a:r>
              <a:rPr lang="en-US" sz="3500" b="1">
                <a:solidFill>
                  <a:schemeClr val="lt1"/>
                </a:solidFill>
                <a:latin typeface="Trebuchet MS"/>
                <a:ea typeface="Trebuchet MS"/>
                <a:cs typeface="Trebuchet MS"/>
                <a:sym typeface="Trebuchet MS"/>
              </a:rPr>
              <a:t>HCPF se compromete a:</a:t>
            </a:r>
            <a:endParaRPr sz="3500" b="0" i="0" u="none" strike="noStrike" cap="none">
              <a:solidFill>
                <a:schemeClr val="lt1"/>
              </a:solidFill>
              <a:latin typeface="Arial"/>
              <a:ea typeface="Arial"/>
              <a:cs typeface="Arial"/>
              <a:sym typeface="Arial"/>
            </a:endParaRPr>
          </a:p>
        </p:txBody>
      </p:sp>
      <p:sp>
        <p:nvSpPr>
          <p:cNvPr id="342" name="Google Shape;342;p70"/>
          <p:cNvSpPr txBox="1"/>
          <p:nvPr/>
        </p:nvSpPr>
        <p:spPr>
          <a:xfrm>
            <a:off x="838207" y="2355225"/>
            <a:ext cx="10576800" cy="3539700"/>
          </a:xfrm>
          <a:prstGeom prst="rect">
            <a:avLst/>
          </a:prstGeom>
          <a:noFill/>
          <a:ln>
            <a:noFill/>
          </a:ln>
        </p:spPr>
        <p:txBody>
          <a:bodyPr spcFirstLastPara="1" wrap="square" lIns="117800" tIns="117800" rIns="117800" bIns="117800" anchor="t" anchorCtr="0">
            <a:spAutoFit/>
          </a:bodyPr>
          <a:lstStyle/>
          <a:p>
            <a:pPr marL="584200" lvl="0" indent="-457200" algn="l" rtl="0">
              <a:spcBef>
                <a:spcPts val="1300"/>
              </a:spcBef>
              <a:spcAft>
                <a:spcPts val="0"/>
              </a:spcAft>
              <a:buClr>
                <a:schemeClr val="lt1"/>
              </a:buClr>
              <a:buSzPts val="2600"/>
              <a:buFont typeface="Trebuchet MS"/>
              <a:buChar char="●"/>
            </a:pPr>
            <a:r>
              <a:rPr lang="en-US" sz="2400" dirty="0" err="1">
                <a:solidFill>
                  <a:schemeClr val="lt1"/>
                </a:solidFill>
                <a:latin typeface="Trebuchet MS"/>
                <a:ea typeface="Trebuchet MS"/>
                <a:cs typeface="Trebuchet MS"/>
                <a:sym typeface="Trebuchet MS"/>
              </a:rPr>
              <a:t>Evaluar</a:t>
            </a:r>
            <a:r>
              <a:rPr lang="en-US" sz="2400" dirty="0">
                <a:solidFill>
                  <a:schemeClr val="lt1"/>
                </a:solidFill>
                <a:latin typeface="Trebuchet MS"/>
                <a:ea typeface="Trebuchet MS"/>
                <a:cs typeface="Trebuchet MS"/>
                <a:sym typeface="Trebuchet MS"/>
              </a:rPr>
              <a:t> </a:t>
            </a:r>
            <a:r>
              <a:rPr lang="en-US" sz="2400" dirty="0" err="1">
                <a:solidFill>
                  <a:schemeClr val="lt1"/>
                </a:solidFill>
                <a:latin typeface="Trebuchet MS"/>
                <a:ea typeface="Trebuchet MS"/>
                <a:cs typeface="Trebuchet MS"/>
                <a:sym typeface="Trebuchet MS"/>
              </a:rPr>
              <a:t>todas</a:t>
            </a:r>
            <a:r>
              <a:rPr lang="en-US" sz="2400" dirty="0">
                <a:solidFill>
                  <a:schemeClr val="lt1"/>
                </a:solidFill>
                <a:latin typeface="Trebuchet MS"/>
                <a:ea typeface="Trebuchet MS"/>
                <a:cs typeface="Trebuchet MS"/>
                <a:sym typeface="Trebuchet MS"/>
              </a:rPr>
              <a:t> las </a:t>
            </a:r>
            <a:r>
              <a:rPr lang="en-US" sz="2400" dirty="0" err="1">
                <a:solidFill>
                  <a:schemeClr val="lt1"/>
                </a:solidFill>
                <a:latin typeface="Trebuchet MS"/>
                <a:ea typeface="Trebuchet MS"/>
                <a:cs typeface="Trebuchet MS"/>
                <a:sym typeface="Trebuchet MS"/>
              </a:rPr>
              <a:t>preguntas</a:t>
            </a:r>
            <a:r>
              <a:rPr lang="en-US" sz="2400" dirty="0">
                <a:solidFill>
                  <a:schemeClr val="lt1"/>
                </a:solidFill>
                <a:latin typeface="Trebuchet MS"/>
                <a:ea typeface="Trebuchet MS"/>
                <a:cs typeface="Trebuchet MS"/>
                <a:sym typeface="Trebuchet MS"/>
              </a:rPr>
              <a:t> y </a:t>
            </a:r>
            <a:r>
              <a:rPr lang="en-US" sz="2400" dirty="0" err="1">
                <a:solidFill>
                  <a:schemeClr val="lt1"/>
                </a:solidFill>
                <a:latin typeface="Trebuchet MS"/>
                <a:ea typeface="Trebuchet MS"/>
                <a:cs typeface="Trebuchet MS"/>
                <a:sym typeface="Trebuchet MS"/>
              </a:rPr>
              <a:t>comentarios</a:t>
            </a:r>
            <a:r>
              <a:rPr lang="en-US" sz="2400" dirty="0">
                <a:solidFill>
                  <a:schemeClr val="lt1"/>
                </a:solidFill>
                <a:latin typeface="Trebuchet MS"/>
                <a:ea typeface="Trebuchet MS"/>
                <a:cs typeface="Trebuchet MS"/>
                <a:sym typeface="Trebuchet MS"/>
              </a:rPr>
              <a:t> de </a:t>
            </a:r>
            <a:r>
              <a:rPr lang="en-US" sz="2400" dirty="0" err="1">
                <a:solidFill>
                  <a:schemeClr val="lt1"/>
                </a:solidFill>
                <a:latin typeface="Trebuchet MS"/>
                <a:ea typeface="Trebuchet MS"/>
                <a:cs typeface="Trebuchet MS"/>
                <a:sym typeface="Trebuchet MS"/>
              </a:rPr>
              <a:t>manera</a:t>
            </a:r>
            <a:r>
              <a:rPr lang="en-US" sz="2400" dirty="0">
                <a:solidFill>
                  <a:schemeClr val="lt1"/>
                </a:solidFill>
                <a:latin typeface="Trebuchet MS"/>
                <a:ea typeface="Trebuchet MS"/>
                <a:cs typeface="Trebuchet MS"/>
                <a:sym typeface="Trebuchet MS"/>
              </a:rPr>
              <a:t> </a:t>
            </a:r>
            <a:r>
              <a:rPr lang="en-US" sz="2400" dirty="0" err="1">
                <a:solidFill>
                  <a:schemeClr val="lt1"/>
                </a:solidFill>
                <a:latin typeface="Trebuchet MS"/>
                <a:ea typeface="Trebuchet MS"/>
                <a:cs typeface="Trebuchet MS"/>
                <a:sym typeface="Trebuchet MS"/>
              </a:rPr>
              <a:t>cuidadosa</a:t>
            </a:r>
            <a:r>
              <a:rPr lang="en-US" sz="2400" dirty="0">
                <a:solidFill>
                  <a:schemeClr val="lt1"/>
                </a:solidFill>
                <a:latin typeface="Trebuchet MS"/>
                <a:ea typeface="Trebuchet MS"/>
                <a:cs typeface="Trebuchet MS"/>
                <a:sym typeface="Trebuchet MS"/>
              </a:rPr>
              <a:t> y </a:t>
            </a:r>
            <a:r>
              <a:rPr lang="en-US" sz="2400" dirty="0" err="1">
                <a:solidFill>
                  <a:schemeClr val="lt1"/>
                </a:solidFill>
                <a:latin typeface="Trebuchet MS"/>
                <a:ea typeface="Trebuchet MS"/>
                <a:cs typeface="Trebuchet MS"/>
                <a:sym typeface="Trebuchet MS"/>
              </a:rPr>
              <a:t>reflexiva</a:t>
            </a:r>
            <a:r>
              <a:rPr lang="en-US" sz="2400" dirty="0">
                <a:solidFill>
                  <a:schemeClr val="lt1"/>
                </a:solidFill>
                <a:latin typeface="Trebuchet MS"/>
                <a:ea typeface="Trebuchet MS"/>
                <a:cs typeface="Trebuchet MS"/>
                <a:sym typeface="Trebuchet MS"/>
              </a:rPr>
              <a:t>..</a:t>
            </a:r>
            <a:endParaRPr sz="2400" dirty="0">
              <a:solidFill>
                <a:schemeClr val="lt1"/>
              </a:solidFill>
              <a:latin typeface="Trebuchet MS"/>
              <a:ea typeface="Trebuchet MS"/>
              <a:cs typeface="Trebuchet MS"/>
              <a:sym typeface="Trebuchet MS"/>
            </a:endParaRPr>
          </a:p>
          <a:p>
            <a:pPr marL="584200" lvl="0" indent="-457200" algn="l" rtl="0">
              <a:spcBef>
                <a:spcPts val="1300"/>
              </a:spcBef>
              <a:spcAft>
                <a:spcPts val="0"/>
              </a:spcAft>
              <a:buClr>
                <a:schemeClr val="lt1"/>
              </a:buClr>
              <a:buSzPts val="2600"/>
              <a:buFont typeface="Trebuchet MS"/>
              <a:buChar char="●"/>
            </a:pPr>
            <a:r>
              <a:rPr lang="en-US" sz="2400" dirty="0" err="1">
                <a:solidFill>
                  <a:schemeClr val="lt1"/>
                </a:solidFill>
                <a:latin typeface="Trebuchet MS"/>
                <a:ea typeface="Trebuchet MS"/>
                <a:cs typeface="Trebuchet MS"/>
                <a:sym typeface="Trebuchet MS"/>
              </a:rPr>
              <a:t>Identificar</a:t>
            </a:r>
            <a:r>
              <a:rPr lang="en-US" sz="2400" dirty="0">
                <a:solidFill>
                  <a:schemeClr val="lt1"/>
                </a:solidFill>
                <a:latin typeface="Trebuchet MS"/>
                <a:ea typeface="Trebuchet MS"/>
                <a:cs typeface="Trebuchet MS"/>
                <a:sym typeface="Trebuchet MS"/>
              </a:rPr>
              <a:t> </a:t>
            </a:r>
            <a:r>
              <a:rPr lang="en-US" sz="2400" dirty="0" err="1">
                <a:solidFill>
                  <a:schemeClr val="lt1"/>
                </a:solidFill>
                <a:latin typeface="Trebuchet MS"/>
                <a:ea typeface="Trebuchet MS"/>
                <a:cs typeface="Trebuchet MS"/>
                <a:sym typeface="Trebuchet MS"/>
              </a:rPr>
              <a:t>qué</a:t>
            </a:r>
            <a:r>
              <a:rPr lang="en-US" sz="2400" dirty="0">
                <a:solidFill>
                  <a:schemeClr val="lt1"/>
                </a:solidFill>
                <a:latin typeface="Trebuchet MS"/>
                <a:ea typeface="Trebuchet MS"/>
                <a:cs typeface="Trebuchet MS"/>
                <a:sym typeface="Trebuchet MS"/>
              </a:rPr>
              <a:t> </a:t>
            </a:r>
            <a:r>
              <a:rPr lang="en-US" sz="2400" dirty="0" err="1">
                <a:solidFill>
                  <a:schemeClr val="lt1"/>
                </a:solidFill>
                <a:latin typeface="Trebuchet MS"/>
                <a:ea typeface="Trebuchet MS"/>
                <a:cs typeface="Trebuchet MS"/>
                <a:sym typeface="Trebuchet MS"/>
              </a:rPr>
              <a:t>aportes</a:t>
            </a:r>
            <a:r>
              <a:rPr lang="en-US" sz="2400" dirty="0">
                <a:solidFill>
                  <a:schemeClr val="lt1"/>
                </a:solidFill>
                <a:latin typeface="Trebuchet MS"/>
                <a:ea typeface="Trebuchet MS"/>
                <a:cs typeface="Trebuchet MS"/>
                <a:sym typeface="Trebuchet MS"/>
              </a:rPr>
              <a:t> </a:t>
            </a:r>
            <a:r>
              <a:rPr lang="en-US" sz="2400" dirty="0" err="1">
                <a:solidFill>
                  <a:schemeClr val="lt1"/>
                </a:solidFill>
                <a:latin typeface="Trebuchet MS"/>
                <a:ea typeface="Trebuchet MS"/>
                <a:cs typeface="Trebuchet MS"/>
                <a:sym typeface="Trebuchet MS"/>
              </a:rPr>
              <a:t>pueden</a:t>
            </a:r>
            <a:r>
              <a:rPr lang="en-US" sz="2400" dirty="0">
                <a:solidFill>
                  <a:schemeClr val="lt1"/>
                </a:solidFill>
                <a:latin typeface="Trebuchet MS"/>
                <a:ea typeface="Trebuchet MS"/>
                <a:cs typeface="Trebuchet MS"/>
                <a:sym typeface="Trebuchet MS"/>
              </a:rPr>
              <a:t> </a:t>
            </a:r>
            <a:r>
              <a:rPr lang="en-US" sz="2400" dirty="0" err="1">
                <a:solidFill>
                  <a:schemeClr val="lt1"/>
                </a:solidFill>
                <a:latin typeface="Trebuchet MS"/>
                <a:ea typeface="Trebuchet MS"/>
                <a:cs typeface="Trebuchet MS"/>
                <a:sym typeface="Trebuchet MS"/>
              </a:rPr>
              <a:t>incorporarse</a:t>
            </a:r>
            <a:r>
              <a:rPr lang="en-US" sz="2400" dirty="0">
                <a:solidFill>
                  <a:schemeClr val="lt1"/>
                </a:solidFill>
                <a:latin typeface="Trebuchet MS"/>
                <a:ea typeface="Trebuchet MS"/>
                <a:cs typeface="Trebuchet MS"/>
                <a:sym typeface="Trebuchet MS"/>
              </a:rPr>
              <a:t> </a:t>
            </a:r>
            <a:r>
              <a:rPr lang="en-US" sz="2400" dirty="0" err="1">
                <a:solidFill>
                  <a:schemeClr val="lt1"/>
                </a:solidFill>
                <a:latin typeface="Trebuchet MS"/>
                <a:ea typeface="Trebuchet MS"/>
                <a:cs typeface="Trebuchet MS"/>
                <a:sym typeface="Trebuchet MS"/>
              </a:rPr>
              <a:t>ahora</a:t>
            </a:r>
            <a:r>
              <a:rPr lang="en-US" sz="2400" dirty="0">
                <a:solidFill>
                  <a:schemeClr val="lt1"/>
                </a:solidFill>
                <a:latin typeface="Trebuchet MS"/>
                <a:ea typeface="Trebuchet MS"/>
                <a:cs typeface="Trebuchet MS"/>
                <a:sym typeface="Trebuchet MS"/>
              </a:rPr>
              <a:t> o </a:t>
            </a:r>
            <a:r>
              <a:rPr lang="en-US" sz="2400" dirty="0" err="1">
                <a:solidFill>
                  <a:schemeClr val="lt1"/>
                </a:solidFill>
                <a:latin typeface="Trebuchet MS"/>
                <a:ea typeface="Trebuchet MS"/>
                <a:cs typeface="Trebuchet MS"/>
                <a:sym typeface="Trebuchet MS"/>
              </a:rPr>
              <a:t>en</a:t>
            </a:r>
            <a:r>
              <a:rPr lang="en-US" sz="2400" dirty="0">
                <a:solidFill>
                  <a:schemeClr val="lt1"/>
                </a:solidFill>
                <a:latin typeface="Trebuchet MS"/>
                <a:ea typeface="Trebuchet MS"/>
                <a:cs typeface="Trebuchet MS"/>
                <a:sym typeface="Trebuchet MS"/>
              </a:rPr>
              <a:t> un </a:t>
            </a:r>
            <a:r>
              <a:rPr lang="en-US" sz="2400" dirty="0" err="1">
                <a:solidFill>
                  <a:schemeClr val="lt1"/>
                </a:solidFill>
                <a:latin typeface="Trebuchet MS"/>
                <a:ea typeface="Trebuchet MS"/>
                <a:cs typeface="Trebuchet MS"/>
                <a:sym typeface="Trebuchet MS"/>
              </a:rPr>
              <a:t>futuro</a:t>
            </a:r>
            <a:r>
              <a:rPr lang="en-US" sz="2400" dirty="0">
                <a:solidFill>
                  <a:schemeClr val="lt1"/>
                </a:solidFill>
                <a:latin typeface="Trebuchet MS"/>
                <a:ea typeface="Trebuchet MS"/>
                <a:cs typeface="Trebuchet MS"/>
                <a:sym typeface="Trebuchet MS"/>
              </a:rPr>
              <a:t>. </a:t>
            </a:r>
            <a:endParaRPr sz="2400" dirty="0">
              <a:solidFill>
                <a:schemeClr val="lt1"/>
              </a:solidFill>
              <a:latin typeface="Trebuchet MS"/>
              <a:ea typeface="Trebuchet MS"/>
              <a:cs typeface="Trebuchet MS"/>
              <a:sym typeface="Trebuchet MS"/>
            </a:endParaRPr>
          </a:p>
          <a:p>
            <a:pPr marL="584200" lvl="0" indent="-457200" algn="l" rtl="0">
              <a:spcBef>
                <a:spcPts val="1300"/>
              </a:spcBef>
              <a:spcAft>
                <a:spcPts val="0"/>
              </a:spcAft>
              <a:buClr>
                <a:schemeClr val="lt1"/>
              </a:buClr>
              <a:buSzPts val="2600"/>
              <a:buFont typeface="Trebuchet MS"/>
              <a:buChar char="●"/>
            </a:pPr>
            <a:r>
              <a:rPr lang="en-US" sz="2400" dirty="0" err="1">
                <a:solidFill>
                  <a:schemeClr val="lt1"/>
                </a:solidFill>
                <a:latin typeface="Trebuchet MS"/>
                <a:ea typeface="Trebuchet MS"/>
                <a:cs typeface="Trebuchet MS"/>
                <a:sym typeface="Trebuchet MS"/>
              </a:rPr>
              <a:t>Comunicar</a:t>
            </a:r>
            <a:r>
              <a:rPr lang="en-US" sz="2400" dirty="0">
                <a:solidFill>
                  <a:schemeClr val="lt1"/>
                </a:solidFill>
                <a:latin typeface="Trebuchet MS"/>
                <a:ea typeface="Trebuchet MS"/>
                <a:cs typeface="Trebuchet MS"/>
                <a:sym typeface="Trebuchet MS"/>
              </a:rPr>
              <a:t> con </a:t>
            </a:r>
            <a:r>
              <a:rPr lang="en-US" sz="2400" dirty="0" err="1">
                <a:solidFill>
                  <a:schemeClr val="lt1"/>
                </a:solidFill>
                <a:latin typeface="Trebuchet MS"/>
                <a:ea typeface="Trebuchet MS"/>
                <a:cs typeface="Trebuchet MS"/>
                <a:sym typeface="Trebuchet MS"/>
              </a:rPr>
              <a:t>transparencia</a:t>
            </a:r>
            <a:r>
              <a:rPr lang="en-US" sz="2400" dirty="0">
                <a:solidFill>
                  <a:schemeClr val="lt1"/>
                </a:solidFill>
                <a:latin typeface="Trebuchet MS"/>
                <a:ea typeface="Trebuchet MS"/>
                <a:cs typeface="Trebuchet MS"/>
                <a:sym typeface="Trebuchet MS"/>
              </a:rPr>
              <a:t> los </a:t>
            </a:r>
            <a:r>
              <a:rPr lang="en-US" sz="2400" dirty="0" err="1">
                <a:solidFill>
                  <a:schemeClr val="lt1"/>
                </a:solidFill>
                <a:latin typeface="Trebuchet MS"/>
                <a:ea typeface="Trebuchet MS"/>
                <a:cs typeface="Trebuchet MS"/>
                <a:sym typeface="Trebuchet MS"/>
              </a:rPr>
              <a:t>resultados</a:t>
            </a:r>
            <a:r>
              <a:rPr lang="en-US" sz="2400" dirty="0">
                <a:solidFill>
                  <a:schemeClr val="lt1"/>
                </a:solidFill>
                <a:latin typeface="Trebuchet MS"/>
                <a:ea typeface="Trebuchet MS"/>
                <a:cs typeface="Trebuchet MS"/>
                <a:sym typeface="Trebuchet MS"/>
              </a:rPr>
              <a:t> </a:t>
            </a:r>
            <a:r>
              <a:rPr lang="en-US" sz="2400" dirty="0" err="1">
                <a:solidFill>
                  <a:schemeClr val="lt1"/>
                </a:solidFill>
                <a:latin typeface="Trebuchet MS"/>
                <a:ea typeface="Trebuchet MS"/>
                <a:cs typeface="Trebuchet MS"/>
                <a:sym typeface="Trebuchet MS"/>
              </a:rPr>
              <a:t>derivados</a:t>
            </a:r>
            <a:r>
              <a:rPr lang="en-US" sz="2400" dirty="0">
                <a:solidFill>
                  <a:schemeClr val="lt1"/>
                </a:solidFill>
                <a:latin typeface="Trebuchet MS"/>
                <a:ea typeface="Trebuchet MS"/>
                <a:cs typeface="Trebuchet MS"/>
                <a:sym typeface="Trebuchet MS"/>
              </a:rPr>
              <a:t> de los </a:t>
            </a:r>
            <a:r>
              <a:rPr lang="en-US" sz="2400" dirty="0" err="1">
                <a:solidFill>
                  <a:schemeClr val="lt1"/>
                </a:solidFill>
                <a:latin typeface="Trebuchet MS"/>
                <a:ea typeface="Trebuchet MS"/>
                <a:cs typeface="Trebuchet MS"/>
                <a:sym typeface="Trebuchet MS"/>
              </a:rPr>
              <a:t>comentarios</a:t>
            </a:r>
            <a:r>
              <a:rPr lang="en-US" sz="2400" dirty="0">
                <a:solidFill>
                  <a:schemeClr val="lt1"/>
                </a:solidFill>
                <a:latin typeface="Trebuchet MS"/>
                <a:ea typeface="Trebuchet MS"/>
                <a:cs typeface="Trebuchet MS"/>
                <a:sym typeface="Trebuchet MS"/>
              </a:rPr>
              <a:t> y </a:t>
            </a:r>
            <a:r>
              <a:rPr lang="en-US" sz="2400" dirty="0" err="1">
                <a:solidFill>
                  <a:schemeClr val="lt1"/>
                </a:solidFill>
                <a:latin typeface="Trebuchet MS"/>
                <a:ea typeface="Trebuchet MS"/>
                <a:cs typeface="Trebuchet MS"/>
                <a:sym typeface="Trebuchet MS"/>
              </a:rPr>
              <a:t>preguntas</a:t>
            </a:r>
            <a:r>
              <a:rPr lang="en-US" sz="2400" dirty="0">
                <a:solidFill>
                  <a:schemeClr val="lt1"/>
                </a:solidFill>
                <a:latin typeface="Trebuchet MS"/>
                <a:ea typeface="Trebuchet MS"/>
                <a:cs typeface="Trebuchet MS"/>
                <a:sym typeface="Trebuchet MS"/>
              </a:rPr>
              <a:t>. </a:t>
            </a:r>
            <a:endParaRPr sz="2400" dirty="0">
              <a:solidFill>
                <a:schemeClr val="lt1"/>
              </a:solidFill>
              <a:latin typeface="Trebuchet MS"/>
              <a:ea typeface="Trebuchet MS"/>
              <a:cs typeface="Trebuchet MS"/>
              <a:sym typeface="Trebuchet MS"/>
            </a:endParaRPr>
          </a:p>
          <a:p>
            <a:pPr marL="584200" lvl="0" indent="-457200" algn="l" rtl="0">
              <a:spcBef>
                <a:spcPts val="1300"/>
              </a:spcBef>
              <a:spcAft>
                <a:spcPts val="0"/>
              </a:spcAft>
              <a:buClr>
                <a:schemeClr val="lt1"/>
              </a:buClr>
              <a:buSzPts val="2600"/>
              <a:buFont typeface="Trebuchet MS"/>
              <a:buChar char="●"/>
            </a:pPr>
            <a:r>
              <a:rPr lang="en-US" sz="2400" dirty="0" err="1">
                <a:solidFill>
                  <a:schemeClr val="lt1"/>
                </a:solidFill>
                <a:latin typeface="Trebuchet MS"/>
                <a:ea typeface="Trebuchet MS"/>
                <a:cs typeface="Trebuchet MS"/>
                <a:sym typeface="Trebuchet MS"/>
              </a:rPr>
              <a:t>Referir</a:t>
            </a:r>
            <a:r>
              <a:rPr lang="en-US" sz="2400" dirty="0">
                <a:solidFill>
                  <a:schemeClr val="lt1"/>
                </a:solidFill>
                <a:latin typeface="Trebuchet MS"/>
                <a:ea typeface="Trebuchet MS"/>
                <a:cs typeface="Trebuchet MS"/>
                <a:sym typeface="Trebuchet MS"/>
              </a:rPr>
              <a:t> a las personas a los </a:t>
            </a:r>
            <a:r>
              <a:rPr lang="en-US" sz="2400" dirty="0" err="1">
                <a:solidFill>
                  <a:schemeClr val="lt1"/>
                </a:solidFill>
                <a:latin typeface="Trebuchet MS"/>
                <a:ea typeface="Trebuchet MS"/>
                <a:cs typeface="Trebuchet MS"/>
                <a:sym typeface="Trebuchet MS"/>
              </a:rPr>
              <a:t>recursos</a:t>
            </a:r>
            <a:r>
              <a:rPr lang="en-US" sz="2400" dirty="0">
                <a:solidFill>
                  <a:schemeClr val="lt1"/>
                </a:solidFill>
                <a:latin typeface="Trebuchet MS"/>
                <a:ea typeface="Trebuchet MS"/>
                <a:cs typeface="Trebuchet MS"/>
                <a:sym typeface="Trebuchet MS"/>
              </a:rPr>
              <a:t> </a:t>
            </a:r>
            <a:r>
              <a:rPr lang="en-US" sz="2400" dirty="0" err="1">
                <a:solidFill>
                  <a:schemeClr val="lt1"/>
                </a:solidFill>
                <a:latin typeface="Trebuchet MS"/>
                <a:ea typeface="Trebuchet MS"/>
                <a:cs typeface="Trebuchet MS"/>
                <a:sym typeface="Trebuchet MS"/>
              </a:rPr>
              <a:t>adecuados</a:t>
            </a:r>
            <a:r>
              <a:rPr lang="en-US" sz="2400" dirty="0">
                <a:solidFill>
                  <a:schemeClr val="lt1"/>
                </a:solidFill>
                <a:latin typeface="Trebuchet MS"/>
                <a:ea typeface="Trebuchet MS"/>
                <a:cs typeface="Trebuchet MS"/>
                <a:sym typeface="Trebuchet MS"/>
              </a:rPr>
              <a:t> de HCPF </a:t>
            </a:r>
            <a:r>
              <a:rPr lang="en-US" sz="2400" dirty="0" err="1">
                <a:solidFill>
                  <a:schemeClr val="lt1"/>
                </a:solidFill>
                <a:latin typeface="Trebuchet MS"/>
                <a:ea typeface="Trebuchet MS"/>
                <a:cs typeface="Trebuchet MS"/>
                <a:sym typeface="Trebuchet MS"/>
              </a:rPr>
              <a:t>cuando</a:t>
            </a:r>
            <a:r>
              <a:rPr lang="en-US" sz="2400" dirty="0">
                <a:solidFill>
                  <a:schemeClr val="lt1"/>
                </a:solidFill>
                <a:latin typeface="Trebuchet MS"/>
                <a:ea typeface="Trebuchet MS"/>
                <a:cs typeface="Trebuchet MS"/>
                <a:sym typeface="Trebuchet MS"/>
              </a:rPr>
              <a:t> </a:t>
            </a:r>
            <a:r>
              <a:rPr lang="en-US" sz="2400" dirty="0" err="1">
                <a:solidFill>
                  <a:schemeClr val="lt1"/>
                </a:solidFill>
                <a:latin typeface="Trebuchet MS"/>
                <a:ea typeface="Trebuchet MS"/>
                <a:cs typeface="Trebuchet MS"/>
                <a:sym typeface="Trebuchet MS"/>
              </a:rPr>
              <a:t>el</a:t>
            </a:r>
            <a:r>
              <a:rPr lang="en-US" sz="2400" dirty="0">
                <a:solidFill>
                  <a:schemeClr val="lt1"/>
                </a:solidFill>
                <a:latin typeface="Trebuchet MS"/>
                <a:ea typeface="Trebuchet MS"/>
                <a:cs typeface="Trebuchet MS"/>
                <a:sym typeface="Trebuchet MS"/>
              </a:rPr>
              <a:t> </a:t>
            </a:r>
            <a:r>
              <a:rPr lang="en-US" sz="2400" dirty="0" err="1">
                <a:solidFill>
                  <a:schemeClr val="lt1"/>
                </a:solidFill>
                <a:latin typeface="Trebuchet MS"/>
                <a:ea typeface="Trebuchet MS"/>
                <a:cs typeface="Trebuchet MS"/>
                <a:sym typeface="Trebuchet MS"/>
              </a:rPr>
              <a:t>tema</a:t>
            </a:r>
            <a:r>
              <a:rPr lang="en-US" sz="2400" dirty="0">
                <a:solidFill>
                  <a:schemeClr val="lt1"/>
                </a:solidFill>
                <a:latin typeface="Trebuchet MS"/>
                <a:ea typeface="Trebuchet MS"/>
                <a:cs typeface="Trebuchet MS"/>
                <a:sym typeface="Trebuchet MS"/>
              </a:rPr>
              <a:t> </a:t>
            </a:r>
            <a:r>
              <a:rPr lang="en-US" sz="2400" dirty="0" err="1">
                <a:solidFill>
                  <a:schemeClr val="lt1"/>
                </a:solidFill>
                <a:latin typeface="Trebuchet MS"/>
                <a:ea typeface="Trebuchet MS"/>
                <a:cs typeface="Trebuchet MS"/>
                <a:sym typeface="Trebuchet MS"/>
              </a:rPr>
              <a:t>esté</a:t>
            </a:r>
            <a:r>
              <a:rPr lang="en-US" sz="2400" dirty="0">
                <a:solidFill>
                  <a:schemeClr val="lt1"/>
                </a:solidFill>
                <a:latin typeface="Trebuchet MS"/>
                <a:ea typeface="Trebuchet MS"/>
                <a:cs typeface="Trebuchet MS"/>
                <a:sym typeface="Trebuchet MS"/>
              </a:rPr>
              <a:t> </a:t>
            </a:r>
            <a:r>
              <a:rPr lang="en-US" sz="2400" dirty="0" err="1">
                <a:solidFill>
                  <a:schemeClr val="lt1"/>
                </a:solidFill>
                <a:latin typeface="Trebuchet MS"/>
                <a:ea typeface="Trebuchet MS"/>
                <a:cs typeface="Trebuchet MS"/>
                <a:sym typeface="Trebuchet MS"/>
              </a:rPr>
              <a:t>fuera</a:t>
            </a:r>
            <a:r>
              <a:rPr lang="en-US" sz="2400" dirty="0">
                <a:solidFill>
                  <a:schemeClr val="lt1"/>
                </a:solidFill>
                <a:latin typeface="Trebuchet MS"/>
                <a:ea typeface="Trebuchet MS"/>
                <a:cs typeface="Trebuchet MS"/>
                <a:sym typeface="Trebuchet MS"/>
              </a:rPr>
              <a:t> de </a:t>
            </a:r>
            <a:r>
              <a:rPr lang="en-US" sz="2400" dirty="0" err="1">
                <a:solidFill>
                  <a:schemeClr val="lt1"/>
                </a:solidFill>
                <a:latin typeface="Trebuchet MS"/>
                <a:ea typeface="Trebuchet MS"/>
                <a:cs typeface="Trebuchet MS"/>
                <a:sym typeface="Trebuchet MS"/>
              </a:rPr>
              <a:t>alcance</a:t>
            </a:r>
            <a:r>
              <a:rPr lang="en-US" sz="2400" dirty="0">
                <a:solidFill>
                  <a:schemeClr val="lt1"/>
                </a:solidFill>
                <a:latin typeface="Trebuchet MS"/>
                <a:ea typeface="Trebuchet MS"/>
                <a:cs typeface="Trebuchet MS"/>
                <a:sym typeface="Trebuchet MS"/>
              </a:rPr>
              <a:t>.</a:t>
            </a:r>
            <a:endParaRPr sz="2400" dirty="0">
              <a:solidFill>
                <a:schemeClr val="dk2"/>
              </a:solidFill>
              <a:latin typeface="Trebuchet MS"/>
              <a:ea typeface="Trebuchet MS"/>
              <a:cs typeface="Trebuchet MS"/>
              <a:sym typeface="Trebuchet MS"/>
            </a:endParaRPr>
          </a:p>
        </p:txBody>
      </p:sp>
      <p:sp>
        <p:nvSpPr>
          <p:cNvPr id="343" name="Google Shape;343;p70"/>
          <p:cNvSpPr txBox="1">
            <a:spLocks noGrp="1"/>
          </p:cNvSpPr>
          <p:nvPr>
            <p:ph type="title"/>
          </p:nvPr>
        </p:nvSpPr>
        <p:spPr>
          <a:xfrm>
            <a:off x="838200" y="333110"/>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4400" dirty="0" err="1"/>
              <a:t>Compromiso</a:t>
            </a:r>
            <a:r>
              <a:rPr lang="en-US" sz="4400" dirty="0"/>
              <a:t> con las </a:t>
            </a:r>
            <a:r>
              <a:rPr lang="en-US" sz="4400" dirty="0" err="1"/>
              <a:t>partes</a:t>
            </a:r>
            <a:r>
              <a:rPr lang="en-US" sz="4400" dirty="0"/>
              <a:t> </a:t>
            </a:r>
            <a:r>
              <a:rPr lang="en-US" sz="4400" dirty="0" err="1"/>
              <a:t>interesadas</a:t>
            </a:r>
            <a:endParaRPr sz="4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71"/>
          <p:cNvSpPr txBox="1">
            <a:spLocks noGrp="1"/>
          </p:cNvSpPr>
          <p:nvPr>
            <p:ph type="title"/>
          </p:nvPr>
        </p:nvSpPr>
        <p:spPr>
          <a:xfrm>
            <a:off x="838200" y="217774"/>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Agenda</a:t>
            </a:r>
            <a:endParaRPr sz="5700"/>
          </a:p>
        </p:txBody>
      </p:sp>
      <p:sp>
        <p:nvSpPr>
          <p:cNvPr id="349" name="Google Shape;349;p71"/>
          <p:cNvSpPr txBox="1">
            <a:spLocks noGrp="1"/>
          </p:cNvSpPr>
          <p:nvPr>
            <p:ph type="body" idx="1"/>
          </p:nvPr>
        </p:nvSpPr>
        <p:spPr>
          <a:xfrm>
            <a:off x="838200" y="1181196"/>
            <a:ext cx="10515600" cy="4819500"/>
          </a:xfrm>
          <a:prstGeom prst="rect">
            <a:avLst/>
          </a:prstGeom>
          <a:noFill/>
          <a:ln>
            <a:noFill/>
          </a:ln>
        </p:spPr>
        <p:txBody>
          <a:bodyPr spcFirstLastPara="1" wrap="square" lIns="91425" tIns="45700" rIns="91425" bIns="45700" anchor="t" anchorCtr="0">
            <a:noAutofit/>
          </a:bodyPr>
          <a:lstStyle/>
          <a:p>
            <a:pPr marL="342900" lvl="0" indent="-247650" algn="l" rtl="0">
              <a:lnSpc>
                <a:spcPct val="90000"/>
              </a:lnSpc>
              <a:spcBef>
                <a:spcPts val="1000"/>
              </a:spcBef>
              <a:spcAft>
                <a:spcPts val="0"/>
              </a:spcAft>
              <a:buSzPts val="2100"/>
              <a:buChar char="●"/>
            </a:pPr>
            <a:r>
              <a:rPr lang="en-US" sz="3200"/>
              <a:t>Review</a:t>
            </a:r>
            <a:endParaRPr sz="3200"/>
          </a:p>
          <a:p>
            <a:pPr marL="685800" lvl="1" indent="-145415" algn="l" rtl="0">
              <a:lnSpc>
                <a:spcPct val="90000"/>
              </a:lnSpc>
              <a:spcBef>
                <a:spcPts val="1000"/>
              </a:spcBef>
              <a:spcAft>
                <a:spcPts val="0"/>
              </a:spcAft>
              <a:buSzPts val="1000"/>
              <a:buChar char="○"/>
            </a:pPr>
            <a:r>
              <a:rPr lang="en-US" sz="2100"/>
              <a:t>Introduction to 1115 Waivers</a:t>
            </a:r>
            <a:endParaRPr sz="2100"/>
          </a:p>
          <a:p>
            <a:pPr marL="685800" lvl="1" indent="-145415" algn="l" rtl="0">
              <a:lnSpc>
                <a:spcPct val="90000"/>
              </a:lnSpc>
              <a:spcBef>
                <a:spcPts val="1000"/>
              </a:spcBef>
              <a:spcAft>
                <a:spcPts val="0"/>
              </a:spcAft>
              <a:buSzPts val="1000"/>
              <a:buChar char="○"/>
            </a:pPr>
            <a:r>
              <a:rPr lang="en-US" sz="2100"/>
              <a:t>Health Related Social Needs Nutrition Eligibility</a:t>
            </a:r>
            <a:endParaRPr sz="2100"/>
          </a:p>
          <a:p>
            <a:pPr marL="342900" lvl="0" indent="-247650" algn="l" rtl="0">
              <a:lnSpc>
                <a:spcPct val="90000"/>
              </a:lnSpc>
              <a:spcBef>
                <a:spcPts val="1000"/>
              </a:spcBef>
              <a:spcAft>
                <a:spcPts val="0"/>
              </a:spcAft>
              <a:buSzPts val="2100"/>
              <a:buChar char="●"/>
            </a:pPr>
            <a:r>
              <a:rPr lang="en-US" sz="3200"/>
              <a:t>Medically Tailored Meals</a:t>
            </a:r>
            <a:endParaRPr sz="3200"/>
          </a:p>
          <a:p>
            <a:pPr marL="342900" lvl="0" indent="-247650" algn="l" rtl="0">
              <a:lnSpc>
                <a:spcPct val="90000"/>
              </a:lnSpc>
              <a:spcBef>
                <a:spcPts val="1000"/>
              </a:spcBef>
              <a:spcAft>
                <a:spcPts val="0"/>
              </a:spcAft>
              <a:buSzPts val="2100"/>
              <a:buChar char="●"/>
            </a:pPr>
            <a:r>
              <a:rPr lang="en-US" sz="3200"/>
              <a:t>Other Benefit Details</a:t>
            </a:r>
            <a:endParaRPr sz="3200"/>
          </a:p>
          <a:p>
            <a:pPr marL="685800" lvl="1" indent="-177800" algn="l" rtl="0">
              <a:lnSpc>
                <a:spcPct val="90000"/>
              </a:lnSpc>
              <a:spcBef>
                <a:spcPts val="1000"/>
              </a:spcBef>
              <a:spcAft>
                <a:spcPts val="0"/>
              </a:spcAft>
              <a:buSzPts val="1510"/>
              <a:buChar char="○"/>
            </a:pPr>
            <a:r>
              <a:rPr lang="en-US" sz="2100"/>
              <a:t>Provider Qualifications</a:t>
            </a:r>
            <a:endParaRPr sz="2100"/>
          </a:p>
          <a:p>
            <a:pPr marL="685800" lvl="1" indent="-177800" algn="l" rtl="0">
              <a:lnSpc>
                <a:spcPct val="90000"/>
              </a:lnSpc>
              <a:spcBef>
                <a:spcPts val="1000"/>
              </a:spcBef>
              <a:spcAft>
                <a:spcPts val="0"/>
              </a:spcAft>
              <a:buSzPts val="1510"/>
              <a:buChar char="○"/>
            </a:pPr>
            <a:r>
              <a:rPr lang="en-US" sz="2100"/>
              <a:t>Supervision</a:t>
            </a:r>
            <a:endParaRPr sz="2100"/>
          </a:p>
          <a:p>
            <a:pPr marL="685800" lvl="1" indent="-177800" algn="l" rtl="0">
              <a:lnSpc>
                <a:spcPct val="90000"/>
              </a:lnSpc>
              <a:spcBef>
                <a:spcPts val="1000"/>
              </a:spcBef>
              <a:spcAft>
                <a:spcPts val="0"/>
              </a:spcAft>
              <a:buSzPts val="1510"/>
              <a:buChar char="○"/>
            </a:pPr>
            <a:r>
              <a:rPr lang="en-US" sz="2100"/>
              <a:t>Screening for Food Security</a:t>
            </a:r>
            <a:endParaRPr sz="2100"/>
          </a:p>
          <a:p>
            <a:pPr marL="685800" lvl="1" indent="-177800" algn="l" rtl="0">
              <a:lnSpc>
                <a:spcPct val="90000"/>
              </a:lnSpc>
              <a:spcBef>
                <a:spcPts val="1000"/>
              </a:spcBef>
              <a:spcAft>
                <a:spcPts val="0"/>
              </a:spcAft>
              <a:buSzPts val="1510"/>
              <a:buChar char="○"/>
            </a:pPr>
            <a:r>
              <a:rPr lang="en-US" sz="2100"/>
              <a:t>Documentation</a:t>
            </a:r>
            <a:endParaRPr sz="2100"/>
          </a:p>
          <a:p>
            <a:pPr marL="685800" lvl="1" indent="-177800" algn="l" rtl="0">
              <a:lnSpc>
                <a:spcPct val="90000"/>
              </a:lnSpc>
              <a:spcBef>
                <a:spcPts val="1000"/>
              </a:spcBef>
              <a:spcAft>
                <a:spcPts val="0"/>
              </a:spcAft>
              <a:buSzPts val="1510"/>
              <a:buChar char="○"/>
            </a:pPr>
            <a:r>
              <a:rPr lang="en-US" sz="2100"/>
              <a:t>Prior Authorization</a:t>
            </a:r>
            <a:endParaRPr sz="2100"/>
          </a:p>
          <a:p>
            <a:pPr marL="685800" lvl="1" indent="-177800" algn="l" rtl="0">
              <a:lnSpc>
                <a:spcPct val="90000"/>
              </a:lnSpc>
              <a:spcBef>
                <a:spcPts val="1000"/>
              </a:spcBef>
              <a:spcAft>
                <a:spcPts val="0"/>
              </a:spcAft>
              <a:buSzPts val="1510"/>
              <a:buChar char="○"/>
            </a:pPr>
            <a:r>
              <a:rPr lang="en-US" sz="2100"/>
              <a:t>Care Plans</a:t>
            </a:r>
            <a:endParaRPr sz="2100"/>
          </a:p>
        </p:txBody>
      </p:sp>
      <p:sp>
        <p:nvSpPr>
          <p:cNvPr id="350" name="Google Shape;350;p7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71"/>
          <p:cNvSpPr txBox="1">
            <a:spLocks noGrp="1"/>
          </p:cNvSpPr>
          <p:nvPr>
            <p:ph type="title"/>
          </p:nvPr>
        </p:nvSpPr>
        <p:spPr>
          <a:xfrm>
            <a:off x="838200" y="217774"/>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Agenda</a:t>
            </a:r>
            <a:endParaRPr sz="5700"/>
          </a:p>
        </p:txBody>
      </p:sp>
      <p:sp>
        <p:nvSpPr>
          <p:cNvPr id="349" name="Google Shape;349;p71"/>
          <p:cNvSpPr txBox="1">
            <a:spLocks noGrp="1"/>
          </p:cNvSpPr>
          <p:nvPr>
            <p:ph type="body" idx="1"/>
          </p:nvPr>
        </p:nvSpPr>
        <p:spPr>
          <a:xfrm>
            <a:off x="838200" y="1064821"/>
            <a:ext cx="10515600" cy="4819500"/>
          </a:xfrm>
          <a:prstGeom prst="rect">
            <a:avLst/>
          </a:prstGeom>
          <a:noFill/>
          <a:ln>
            <a:noFill/>
          </a:ln>
        </p:spPr>
        <p:txBody>
          <a:bodyPr spcFirstLastPara="1" wrap="square" lIns="91425" tIns="45700" rIns="91425" bIns="45700" anchor="t" anchorCtr="0">
            <a:noAutofit/>
          </a:bodyPr>
          <a:lstStyle/>
          <a:p>
            <a:pPr marL="342900" lvl="0" indent="-247650" algn="l" rtl="0">
              <a:lnSpc>
                <a:spcPct val="90000"/>
              </a:lnSpc>
              <a:spcBef>
                <a:spcPts val="1000"/>
              </a:spcBef>
              <a:spcAft>
                <a:spcPts val="0"/>
              </a:spcAft>
              <a:buSzPts val="2100"/>
              <a:buChar char="●"/>
            </a:pPr>
            <a:r>
              <a:rPr lang="en-US" sz="3200" dirty="0" err="1"/>
              <a:t>Revisión</a:t>
            </a:r>
            <a:endParaRPr sz="3200" dirty="0"/>
          </a:p>
          <a:p>
            <a:pPr marL="685800" lvl="1" indent="-145415" algn="l" rtl="0">
              <a:lnSpc>
                <a:spcPct val="90000"/>
              </a:lnSpc>
              <a:spcBef>
                <a:spcPts val="1000"/>
              </a:spcBef>
              <a:spcAft>
                <a:spcPts val="0"/>
              </a:spcAft>
              <a:buSzPts val="1000"/>
              <a:buChar char="○"/>
            </a:pPr>
            <a:r>
              <a:rPr lang="en-US" sz="2100" dirty="0" err="1"/>
              <a:t>Introducción</a:t>
            </a:r>
            <a:r>
              <a:rPr lang="en-US" sz="2100" dirty="0"/>
              <a:t> a las </a:t>
            </a:r>
            <a:r>
              <a:rPr lang="en-US" sz="2100" dirty="0" err="1"/>
              <a:t>Exenciones</a:t>
            </a:r>
            <a:r>
              <a:rPr lang="en-US" sz="2100" dirty="0"/>
              <a:t> 1115</a:t>
            </a:r>
            <a:endParaRPr sz="2100" dirty="0"/>
          </a:p>
          <a:p>
            <a:pPr marL="685800" lvl="1" indent="-145415" algn="l" rtl="0">
              <a:lnSpc>
                <a:spcPct val="90000"/>
              </a:lnSpc>
              <a:spcBef>
                <a:spcPts val="1000"/>
              </a:spcBef>
              <a:spcAft>
                <a:spcPts val="0"/>
              </a:spcAft>
              <a:buSzPts val="1000"/>
              <a:buChar char="○"/>
            </a:pPr>
            <a:r>
              <a:rPr lang="en-US" sz="2100" dirty="0" err="1"/>
              <a:t>Criterios</a:t>
            </a:r>
            <a:r>
              <a:rPr lang="en-US" sz="2100" dirty="0"/>
              <a:t> de </a:t>
            </a:r>
            <a:r>
              <a:rPr lang="en-US" sz="2100" dirty="0" err="1"/>
              <a:t>elegibilidad</a:t>
            </a:r>
            <a:r>
              <a:rPr lang="en-US" sz="2100" dirty="0"/>
              <a:t> </a:t>
            </a:r>
            <a:r>
              <a:rPr lang="en-US" sz="2100" dirty="0" err="1"/>
              <a:t>en</a:t>
            </a:r>
            <a:r>
              <a:rPr lang="en-US" sz="2100" dirty="0"/>
              <a:t> </a:t>
            </a:r>
            <a:r>
              <a:rPr lang="en-US" sz="2100" dirty="0" err="1"/>
              <a:t>nutrición</a:t>
            </a:r>
            <a:r>
              <a:rPr lang="en-US" sz="2100" dirty="0"/>
              <a:t> por HRSN</a:t>
            </a:r>
            <a:endParaRPr sz="2100" dirty="0"/>
          </a:p>
          <a:p>
            <a:pPr marL="342900" lvl="0" indent="-247650" algn="l" rtl="0">
              <a:lnSpc>
                <a:spcPct val="90000"/>
              </a:lnSpc>
              <a:spcBef>
                <a:spcPts val="1000"/>
              </a:spcBef>
              <a:spcAft>
                <a:spcPts val="0"/>
              </a:spcAft>
              <a:buSzPts val="2100"/>
              <a:buChar char="●"/>
            </a:pPr>
            <a:r>
              <a:rPr lang="en-US" sz="3200" dirty="0" err="1"/>
              <a:t>Comidas</a:t>
            </a:r>
            <a:r>
              <a:rPr lang="en-US" sz="3200" dirty="0"/>
              <a:t> </a:t>
            </a:r>
            <a:r>
              <a:rPr lang="en-US" sz="3200" dirty="0" err="1"/>
              <a:t>médicamente</a:t>
            </a:r>
            <a:r>
              <a:rPr lang="en-US" sz="3200" dirty="0"/>
              <a:t> </a:t>
            </a:r>
            <a:r>
              <a:rPr lang="en-US" sz="3200" dirty="0" err="1"/>
              <a:t>adaptadas</a:t>
            </a:r>
            <a:endParaRPr sz="3200" dirty="0"/>
          </a:p>
          <a:p>
            <a:pPr marL="342900" lvl="0" indent="-247650" algn="l" rtl="0">
              <a:lnSpc>
                <a:spcPct val="90000"/>
              </a:lnSpc>
              <a:spcBef>
                <a:spcPts val="1000"/>
              </a:spcBef>
              <a:spcAft>
                <a:spcPts val="0"/>
              </a:spcAft>
              <a:buSzPts val="2100"/>
              <a:buChar char="●"/>
            </a:pPr>
            <a:r>
              <a:rPr lang="en-US" sz="3200" dirty="0" err="1"/>
              <a:t>Otros</a:t>
            </a:r>
            <a:r>
              <a:rPr lang="en-US" sz="3200" dirty="0"/>
              <a:t> </a:t>
            </a:r>
            <a:r>
              <a:rPr lang="en-US" sz="3200" dirty="0" err="1"/>
              <a:t>detalles</a:t>
            </a:r>
            <a:r>
              <a:rPr lang="en-US" sz="3200" dirty="0"/>
              <a:t> del </a:t>
            </a:r>
            <a:r>
              <a:rPr lang="en-US" sz="3200" dirty="0" err="1"/>
              <a:t>beneficio</a:t>
            </a:r>
            <a:endParaRPr sz="3200" dirty="0"/>
          </a:p>
          <a:p>
            <a:pPr marL="685800" lvl="1" indent="-177800" algn="l" rtl="0">
              <a:lnSpc>
                <a:spcPct val="90000"/>
              </a:lnSpc>
              <a:spcBef>
                <a:spcPts val="1000"/>
              </a:spcBef>
              <a:spcAft>
                <a:spcPts val="0"/>
              </a:spcAft>
              <a:buSzPts val="1510"/>
              <a:buChar char="○"/>
            </a:pPr>
            <a:r>
              <a:rPr lang="en-US" sz="2100" dirty="0" err="1"/>
              <a:t>Calificaciones</a:t>
            </a:r>
            <a:r>
              <a:rPr lang="en-US" sz="2100" dirty="0"/>
              <a:t> de los </a:t>
            </a:r>
            <a:r>
              <a:rPr lang="en-US" sz="2100" dirty="0" err="1"/>
              <a:t>proveedores</a:t>
            </a:r>
            <a:endParaRPr sz="2100" dirty="0"/>
          </a:p>
          <a:p>
            <a:pPr marL="685800" lvl="1" indent="-177800" algn="l" rtl="0">
              <a:lnSpc>
                <a:spcPct val="90000"/>
              </a:lnSpc>
              <a:spcBef>
                <a:spcPts val="1000"/>
              </a:spcBef>
              <a:spcAft>
                <a:spcPts val="0"/>
              </a:spcAft>
              <a:buSzPts val="1510"/>
              <a:buChar char="○"/>
            </a:pPr>
            <a:r>
              <a:rPr lang="en-US" sz="2100" dirty="0" err="1"/>
              <a:t>Supervisión</a:t>
            </a:r>
            <a:endParaRPr sz="2100" dirty="0"/>
          </a:p>
          <a:p>
            <a:pPr marL="685800" lvl="1" indent="-177800" algn="l" rtl="0">
              <a:lnSpc>
                <a:spcPct val="90000"/>
              </a:lnSpc>
              <a:spcBef>
                <a:spcPts val="1000"/>
              </a:spcBef>
              <a:spcAft>
                <a:spcPts val="0"/>
              </a:spcAft>
              <a:buSzPts val="1510"/>
              <a:buChar char="○"/>
            </a:pPr>
            <a:r>
              <a:rPr lang="en-US" sz="2100" dirty="0" err="1"/>
              <a:t>Evaluación</a:t>
            </a:r>
            <a:r>
              <a:rPr lang="en-US" sz="2100" dirty="0"/>
              <a:t> de </a:t>
            </a:r>
            <a:r>
              <a:rPr lang="en-US" sz="2100" dirty="0" err="1"/>
              <a:t>seguridad</a:t>
            </a:r>
            <a:r>
              <a:rPr lang="en-US" sz="2100" dirty="0"/>
              <a:t> alimentaria</a:t>
            </a:r>
            <a:endParaRPr sz="2100" dirty="0"/>
          </a:p>
          <a:p>
            <a:pPr marL="685800" lvl="1" indent="-177800" algn="l" rtl="0">
              <a:lnSpc>
                <a:spcPct val="90000"/>
              </a:lnSpc>
              <a:spcBef>
                <a:spcPts val="1000"/>
              </a:spcBef>
              <a:spcAft>
                <a:spcPts val="0"/>
              </a:spcAft>
              <a:buSzPts val="1510"/>
              <a:buChar char="○"/>
            </a:pPr>
            <a:r>
              <a:rPr lang="en-US" sz="2100" dirty="0" err="1"/>
              <a:t>Documentación</a:t>
            </a:r>
            <a:endParaRPr sz="2100" dirty="0"/>
          </a:p>
          <a:p>
            <a:pPr marL="685800" lvl="1" indent="-177800" algn="l" rtl="0">
              <a:lnSpc>
                <a:spcPct val="90000"/>
              </a:lnSpc>
              <a:spcBef>
                <a:spcPts val="1000"/>
              </a:spcBef>
              <a:spcAft>
                <a:spcPts val="0"/>
              </a:spcAft>
              <a:buSzPts val="1510"/>
              <a:buChar char="○"/>
            </a:pPr>
            <a:r>
              <a:rPr lang="en-US" sz="2100" dirty="0" err="1"/>
              <a:t>Autorización</a:t>
            </a:r>
            <a:r>
              <a:rPr lang="en-US" sz="2100" dirty="0"/>
              <a:t> previa</a:t>
            </a:r>
            <a:endParaRPr sz="2100" dirty="0"/>
          </a:p>
          <a:p>
            <a:pPr marL="685800" lvl="1" indent="-177800" algn="l" rtl="0">
              <a:lnSpc>
                <a:spcPct val="90000"/>
              </a:lnSpc>
              <a:spcBef>
                <a:spcPts val="1000"/>
              </a:spcBef>
              <a:spcAft>
                <a:spcPts val="0"/>
              </a:spcAft>
              <a:buSzPts val="1510"/>
              <a:buChar char="○"/>
            </a:pPr>
            <a:r>
              <a:rPr lang="en-US" sz="2100" dirty="0"/>
              <a:t>Planes de </a:t>
            </a:r>
            <a:r>
              <a:rPr lang="en-US" sz="2100" dirty="0" err="1"/>
              <a:t>atención</a:t>
            </a:r>
            <a:endParaRPr sz="2100" dirty="0"/>
          </a:p>
        </p:txBody>
      </p:sp>
      <p:sp>
        <p:nvSpPr>
          <p:cNvPr id="350" name="Google Shape;350;p7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72"/>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Speakers</a:t>
            </a:r>
            <a:endParaRPr sz="5700"/>
          </a:p>
        </p:txBody>
      </p:sp>
      <p:sp>
        <p:nvSpPr>
          <p:cNvPr id="356" name="Google Shape;356;p72"/>
          <p:cNvSpPr txBox="1">
            <a:spLocks noGrp="1"/>
          </p:cNvSpPr>
          <p:nvPr>
            <p:ph type="body" idx="1"/>
          </p:nvPr>
        </p:nvSpPr>
        <p:spPr>
          <a:xfrm>
            <a:off x="838200" y="1578525"/>
            <a:ext cx="11079000" cy="4205700"/>
          </a:xfrm>
          <a:prstGeom prst="rect">
            <a:avLst/>
          </a:prstGeom>
          <a:noFill/>
          <a:ln>
            <a:noFill/>
          </a:ln>
        </p:spPr>
        <p:txBody>
          <a:bodyPr spcFirstLastPara="1" wrap="square" lIns="91425" tIns="45700" rIns="91425" bIns="45700" anchor="t" anchorCtr="0">
            <a:noAutofit/>
          </a:bodyPr>
          <a:lstStyle/>
          <a:p>
            <a:pPr marL="342900" lvl="0" indent="0" algn="l" rtl="0">
              <a:spcBef>
                <a:spcPts val="0"/>
              </a:spcBef>
              <a:spcAft>
                <a:spcPts val="0"/>
              </a:spcAft>
              <a:buNone/>
            </a:pPr>
            <a:endParaRPr sz="2900" b="1"/>
          </a:p>
          <a:p>
            <a:pPr marL="342900" lvl="0" indent="0" algn="l" rtl="0">
              <a:spcBef>
                <a:spcPts val="0"/>
              </a:spcBef>
              <a:spcAft>
                <a:spcPts val="0"/>
              </a:spcAft>
              <a:buNone/>
            </a:pPr>
            <a:r>
              <a:rPr lang="en-US" sz="2900" b="1"/>
              <a:t>Stakeholder Engagement Team</a:t>
            </a:r>
            <a:endParaRPr sz="2900" b="1"/>
          </a:p>
          <a:p>
            <a:pPr marL="685800" lvl="1" indent="-266065" algn="l" rtl="0">
              <a:spcBef>
                <a:spcPts val="0"/>
              </a:spcBef>
              <a:spcAft>
                <a:spcPts val="0"/>
              </a:spcAft>
              <a:buSzPts val="2900"/>
              <a:buChar char="○"/>
            </a:pPr>
            <a:r>
              <a:rPr lang="en-US" sz="2900"/>
              <a:t>Ryan Lazo, Stakeholder Engagement Coordinator</a:t>
            </a:r>
            <a:endParaRPr sz="2900"/>
          </a:p>
          <a:p>
            <a:pPr marL="685800" lvl="1" indent="-266065" algn="l" rtl="0">
              <a:spcBef>
                <a:spcPts val="0"/>
              </a:spcBef>
              <a:spcAft>
                <a:spcPts val="0"/>
              </a:spcAft>
              <a:buSzPts val="2900"/>
              <a:buChar char="○"/>
            </a:pPr>
            <a:r>
              <a:rPr lang="en-US" sz="2900"/>
              <a:t>Kelsey Leva, Policy Development Stakeholder Relations Specialist</a:t>
            </a:r>
            <a:br>
              <a:rPr lang="en-US" sz="2900"/>
            </a:br>
            <a:endParaRPr sz="2900"/>
          </a:p>
          <a:p>
            <a:pPr marL="342900" lvl="0" indent="0" algn="l" rtl="0">
              <a:lnSpc>
                <a:spcPct val="90000"/>
              </a:lnSpc>
              <a:spcBef>
                <a:spcPts val="0"/>
              </a:spcBef>
              <a:spcAft>
                <a:spcPts val="0"/>
              </a:spcAft>
              <a:buNone/>
            </a:pPr>
            <a:r>
              <a:rPr lang="en-US" sz="2900" b="1"/>
              <a:t>Subject Matter Expert</a:t>
            </a:r>
            <a:endParaRPr sz="2900" b="1"/>
          </a:p>
          <a:p>
            <a:pPr marL="746125" lvl="1" indent="-326390" algn="l" rtl="0">
              <a:lnSpc>
                <a:spcPct val="90000"/>
              </a:lnSpc>
              <a:spcBef>
                <a:spcPts val="500"/>
              </a:spcBef>
              <a:spcAft>
                <a:spcPts val="0"/>
              </a:spcAft>
              <a:buClr>
                <a:schemeClr val="dk1"/>
              </a:buClr>
              <a:buSzPts val="2900"/>
              <a:buChar char="○"/>
            </a:pPr>
            <a:r>
              <a:rPr lang="en-US" sz="2900"/>
              <a:t>Morgan Anderson, Benefits and Policy Specialist</a:t>
            </a:r>
            <a:endParaRPr sz="2900"/>
          </a:p>
        </p:txBody>
      </p:sp>
      <p:sp>
        <p:nvSpPr>
          <p:cNvPr id="357" name="Google Shape;357;p7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72"/>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Expositores</a:t>
            </a:r>
            <a:endParaRPr sz="5700"/>
          </a:p>
        </p:txBody>
      </p:sp>
      <p:sp>
        <p:nvSpPr>
          <p:cNvPr id="356" name="Google Shape;356;p72"/>
          <p:cNvSpPr txBox="1">
            <a:spLocks noGrp="1"/>
          </p:cNvSpPr>
          <p:nvPr>
            <p:ph type="body" idx="1"/>
          </p:nvPr>
        </p:nvSpPr>
        <p:spPr>
          <a:xfrm>
            <a:off x="838200" y="1578525"/>
            <a:ext cx="11079000" cy="4205700"/>
          </a:xfrm>
          <a:prstGeom prst="rect">
            <a:avLst/>
          </a:prstGeom>
          <a:noFill/>
          <a:ln>
            <a:noFill/>
          </a:ln>
        </p:spPr>
        <p:txBody>
          <a:bodyPr spcFirstLastPara="1" wrap="square" lIns="91425" tIns="45700" rIns="91425" bIns="45700" anchor="t" anchorCtr="0">
            <a:noAutofit/>
          </a:bodyPr>
          <a:lstStyle/>
          <a:p>
            <a:pPr marL="342900" lvl="0" indent="0" algn="l" rtl="0">
              <a:spcBef>
                <a:spcPts val="0"/>
              </a:spcBef>
              <a:spcAft>
                <a:spcPts val="0"/>
              </a:spcAft>
              <a:buNone/>
            </a:pPr>
            <a:endParaRPr sz="2900" b="1" dirty="0"/>
          </a:p>
          <a:p>
            <a:pPr marL="342900" lvl="0" indent="0" algn="l" rtl="0">
              <a:spcBef>
                <a:spcPts val="0"/>
              </a:spcBef>
              <a:spcAft>
                <a:spcPts val="0"/>
              </a:spcAft>
              <a:buNone/>
            </a:pPr>
            <a:r>
              <a:rPr lang="en-US" sz="2900" b="1" dirty="0" err="1"/>
              <a:t>Equipo</a:t>
            </a:r>
            <a:r>
              <a:rPr lang="en-US" sz="2900" b="1" dirty="0"/>
              <a:t> de </a:t>
            </a:r>
            <a:r>
              <a:rPr lang="en-US" sz="2900" b="1" dirty="0" err="1"/>
              <a:t>Participación</a:t>
            </a:r>
            <a:r>
              <a:rPr lang="en-US" sz="2900" b="1" dirty="0"/>
              <a:t> con las </a:t>
            </a:r>
            <a:r>
              <a:rPr lang="en-US" sz="2900" b="1" dirty="0" err="1"/>
              <a:t>Partes</a:t>
            </a:r>
            <a:r>
              <a:rPr lang="en-US" sz="2900" b="1" dirty="0"/>
              <a:t> </a:t>
            </a:r>
            <a:r>
              <a:rPr lang="en-US" sz="2900" b="1" dirty="0" err="1"/>
              <a:t>Interesadas</a:t>
            </a:r>
            <a:endParaRPr sz="2900" b="1" dirty="0"/>
          </a:p>
          <a:p>
            <a:pPr marL="685800" lvl="1" indent="-266065" algn="l" rtl="0">
              <a:spcBef>
                <a:spcPts val="0"/>
              </a:spcBef>
              <a:spcAft>
                <a:spcPts val="0"/>
              </a:spcAft>
              <a:buSzPts val="2900"/>
              <a:buChar char="○"/>
            </a:pPr>
            <a:r>
              <a:rPr lang="en-US" sz="2900" dirty="0"/>
              <a:t>Ryan </a:t>
            </a:r>
            <a:r>
              <a:rPr lang="en-US" sz="2900" dirty="0" err="1"/>
              <a:t>Lazo</a:t>
            </a:r>
            <a:r>
              <a:rPr lang="en-US" sz="2900" dirty="0"/>
              <a:t>, </a:t>
            </a:r>
            <a:r>
              <a:rPr lang="en-US" sz="2900" dirty="0" err="1"/>
              <a:t>Coordinador</a:t>
            </a:r>
            <a:r>
              <a:rPr lang="en-US" sz="2900" dirty="0"/>
              <a:t> de </a:t>
            </a:r>
            <a:r>
              <a:rPr lang="en-US" sz="2900" dirty="0" err="1"/>
              <a:t>Participación</a:t>
            </a:r>
            <a:endParaRPr sz="2900" dirty="0"/>
          </a:p>
          <a:p>
            <a:pPr marL="685800" lvl="1" indent="-266065" algn="l" rtl="0">
              <a:spcBef>
                <a:spcPts val="0"/>
              </a:spcBef>
              <a:spcAft>
                <a:spcPts val="0"/>
              </a:spcAft>
              <a:buSzPts val="2900"/>
              <a:buChar char="○"/>
            </a:pPr>
            <a:r>
              <a:rPr lang="en-US" sz="2900" dirty="0"/>
              <a:t>Kelsey Leva, </a:t>
            </a:r>
            <a:r>
              <a:rPr lang="en-US" sz="2900" dirty="0" err="1"/>
              <a:t>Especialista</a:t>
            </a:r>
            <a:r>
              <a:rPr lang="en-US" sz="2900" dirty="0"/>
              <a:t> </a:t>
            </a:r>
            <a:r>
              <a:rPr lang="en-US" sz="2900" dirty="0" err="1"/>
              <a:t>en</a:t>
            </a:r>
            <a:r>
              <a:rPr lang="en-US" sz="2900" dirty="0"/>
              <a:t> Desarrollo de </a:t>
            </a:r>
            <a:r>
              <a:rPr lang="en-US" sz="2900" dirty="0" err="1"/>
              <a:t>Políticas</a:t>
            </a:r>
            <a:r>
              <a:rPr lang="en-US" sz="2900" dirty="0"/>
              <a:t> y </a:t>
            </a:r>
            <a:r>
              <a:rPr lang="en-US" sz="2900" dirty="0" err="1"/>
              <a:t>Relaciones</a:t>
            </a:r>
            <a:r>
              <a:rPr lang="en-US" sz="2900" dirty="0"/>
              <a:t> con </a:t>
            </a:r>
            <a:r>
              <a:rPr lang="en-US" sz="2900" dirty="0" err="1"/>
              <a:t>Interesados</a:t>
            </a:r>
            <a:br>
              <a:rPr lang="en-US" sz="2900" dirty="0"/>
            </a:br>
            <a:endParaRPr sz="2900" dirty="0"/>
          </a:p>
          <a:p>
            <a:pPr marL="342900" lvl="0" indent="0" algn="l" rtl="0">
              <a:lnSpc>
                <a:spcPct val="90000"/>
              </a:lnSpc>
              <a:spcBef>
                <a:spcPts val="0"/>
              </a:spcBef>
              <a:spcAft>
                <a:spcPts val="0"/>
              </a:spcAft>
              <a:buNone/>
            </a:pPr>
            <a:r>
              <a:rPr lang="en-US" sz="2900" b="1" dirty="0" err="1"/>
              <a:t>Experto</a:t>
            </a:r>
            <a:r>
              <a:rPr lang="en-US" sz="2900" b="1" dirty="0"/>
              <a:t> </a:t>
            </a:r>
            <a:r>
              <a:rPr lang="en-US" sz="2900" b="1" dirty="0" err="1"/>
              <a:t>temático</a:t>
            </a:r>
            <a:endParaRPr sz="2900" b="1" dirty="0"/>
          </a:p>
          <a:p>
            <a:pPr marL="746125" lvl="1" indent="-326390" algn="l" rtl="0">
              <a:lnSpc>
                <a:spcPct val="90000"/>
              </a:lnSpc>
              <a:spcBef>
                <a:spcPts val="500"/>
              </a:spcBef>
              <a:spcAft>
                <a:spcPts val="0"/>
              </a:spcAft>
              <a:buClr>
                <a:schemeClr val="dk1"/>
              </a:buClr>
              <a:buSzPts val="2900"/>
              <a:buChar char="○"/>
            </a:pPr>
            <a:r>
              <a:rPr lang="en-US" sz="2900" dirty="0"/>
              <a:t>Morgan Anderson, </a:t>
            </a:r>
            <a:r>
              <a:rPr lang="en-US" sz="2900" dirty="0" err="1"/>
              <a:t>Especialista</a:t>
            </a:r>
            <a:r>
              <a:rPr lang="en-US" sz="2900" dirty="0"/>
              <a:t> </a:t>
            </a:r>
            <a:r>
              <a:rPr lang="en-US" sz="2900" dirty="0" err="1"/>
              <a:t>en</a:t>
            </a:r>
            <a:r>
              <a:rPr lang="en-US" sz="2900" dirty="0"/>
              <a:t> </a:t>
            </a:r>
            <a:r>
              <a:rPr lang="en-US" sz="2900" dirty="0" err="1"/>
              <a:t>Beneficios</a:t>
            </a:r>
            <a:r>
              <a:rPr lang="en-US" sz="2900" dirty="0"/>
              <a:t> y </a:t>
            </a:r>
            <a:r>
              <a:rPr lang="en-US" sz="2900" dirty="0" err="1"/>
              <a:t>Políticas</a:t>
            </a:r>
            <a:endParaRPr sz="2900" dirty="0"/>
          </a:p>
        </p:txBody>
      </p:sp>
      <p:sp>
        <p:nvSpPr>
          <p:cNvPr id="357" name="Google Shape;357;p7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73"/>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Poll?</a:t>
            </a:r>
            <a:endParaRPr sz="5700"/>
          </a:p>
        </p:txBody>
      </p:sp>
      <p:sp>
        <p:nvSpPr>
          <p:cNvPr id="363" name="Google Shape;363;p73"/>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p>
            <a:pPr marL="342900" lvl="0" indent="0" algn="l" rtl="0">
              <a:spcBef>
                <a:spcPts val="1000"/>
              </a:spcBef>
              <a:spcAft>
                <a:spcPts val="0"/>
              </a:spcAft>
              <a:buNone/>
            </a:pPr>
            <a:r>
              <a:rPr lang="en-US" sz="3400" b="1">
                <a:solidFill>
                  <a:schemeClr val="dk2"/>
                </a:solidFill>
              </a:rPr>
              <a:t>What is your interest level in providing and being reimbursed for nutrition-related services?</a:t>
            </a:r>
            <a:endParaRPr sz="3400" b="1">
              <a:solidFill>
                <a:schemeClr val="dk2"/>
              </a:solidFill>
            </a:endParaRPr>
          </a:p>
          <a:p>
            <a:pPr marL="457200" lvl="0" indent="-393700" algn="l" rtl="0">
              <a:spcBef>
                <a:spcPts val="1000"/>
              </a:spcBef>
              <a:spcAft>
                <a:spcPts val="0"/>
              </a:spcAft>
              <a:buClr>
                <a:schemeClr val="dk2"/>
              </a:buClr>
              <a:buSzPts val="2600"/>
              <a:buChar char="•"/>
            </a:pPr>
            <a:r>
              <a:rPr lang="en-US" sz="2600">
                <a:solidFill>
                  <a:schemeClr val="dk2"/>
                </a:solidFill>
              </a:rPr>
              <a:t>We are interested in enrolling with Health First Colorado to receive direct reimbursement for nutrition</a:t>
            </a:r>
            <a:endParaRPr sz="2600">
              <a:solidFill>
                <a:schemeClr val="dk2"/>
              </a:solidFill>
            </a:endParaRPr>
          </a:p>
          <a:p>
            <a:pPr marL="457200" lvl="0" indent="-393700" algn="l" rtl="0">
              <a:spcBef>
                <a:spcPts val="0"/>
              </a:spcBef>
              <a:spcAft>
                <a:spcPts val="0"/>
              </a:spcAft>
              <a:buClr>
                <a:schemeClr val="dk2"/>
              </a:buClr>
              <a:buSzPts val="2600"/>
              <a:buChar char="•"/>
            </a:pPr>
            <a:r>
              <a:rPr lang="en-US" sz="2600">
                <a:solidFill>
                  <a:schemeClr val="dk2"/>
                </a:solidFill>
              </a:rPr>
              <a:t>We are currently enrolled with Health First Colorado to provide nutrition related services (ex. home delivered meals)</a:t>
            </a:r>
            <a:endParaRPr sz="2600">
              <a:solidFill>
                <a:schemeClr val="dk2"/>
              </a:solidFill>
            </a:endParaRPr>
          </a:p>
          <a:p>
            <a:pPr marL="457200" lvl="0" indent="-393700" algn="l" rtl="0">
              <a:spcBef>
                <a:spcPts val="0"/>
              </a:spcBef>
              <a:spcAft>
                <a:spcPts val="0"/>
              </a:spcAft>
              <a:buClr>
                <a:schemeClr val="dk2"/>
              </a:buClr>
              <a:buSzPts val="2600"/>
              <a:buChar char="•"/>
            </a:pPr>
            <a:r>
              <a:rPr lang="en-US" sz="2600">
                <a:solidFill>
                  <a:schemeClr val="dk2"/>
                </a:solidFill>
              </a:rPr>
              <a:t>We are not interested in enrollment and would like an organization to bill on our behalf.</a:t>
            </a:r>
            <a:endParaRPr sz="2600">
              <a:solidFill>
                <a:schemeClr val="dk2"/>
              </a:solidFill>
            </a:endParaRPr>
          </a:p>
          <a:p>
            <a:pPr marL="457200" lvl="0" indent="-393700" algn="l" rtl="0">
              <a:spcBef>
                <a:spcPts val="0"/>
              </a:spcBef>
              <a:spcAft>
                <a:spcPts val="0"/>
              </a:spcAft>
              <a:buClr>
                <a:schemeClr val="dk2"/>
              </a:buClr>
              <a:buSzPts val="2600"/>
              <a:buChar char="•"/>
            </a:pPr>
            <a:r>
              <a:rPr lang="en-US" sz="2600">
                <a:solidFill>
                  <a:schemeClr val="dk2"/>
                </a:solidFill>
              </a:rPr>
              <a:t>Still undecided, we would need more information</a:t>
            </a:r>
            <a:endParaRPr sz="2600">
              <a:solidFill>
                <a:schemeClr val="dk2"/>
              </a:solidFill>
            </a:endParaRPr>
          </a:p>
        </p:txBody>
      </p:sp>
      <p:sp>
        <p:nvSpPr>
          <p:cNvPr id="364" name="Google Shape;364;p7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73"/>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6000" b="1" dirty="0">
                <a:solidFill>
                  <a:schemeClr val="dk2"/>
                </a:solidFill>
              </a:rPr>
              <a:t>¿ </a:t>
            </a:r>
            <a:r>
              <a:rPr lang="en-US" sz="5700" dirty="0" err="1"/>
              <a:t>Encuesta</a:t>
            </a:r>
            <a:r>
              <a:rPr lang="en-US" sz="6000" b="1" dirty="0">
                <a:solidFill>
                  <a:schemeClr val="dk2"/>
                </a:solidFill>
              </a:rPr>
              <a:t> ?</a:t>
            </a:r>
            <a:endParaRPr sz="5700" dirty="0"/>
          </a:p>
        </p:txBody>
      </p:sp>
      <p:sp>
        <p:nvSpPr>
          <p:cNvPr id="363" name="Google Shape;363;p73"/>
          <p:cNvSpPr txBox="1">
            <a:spLocks noGrp="1"/>
          </p:cNvSpPr>
          <p:nvPr>
            <p:ph type="body" idx="1"/>
          </p:nvPr>
        </p:nvSpPr>
        <p:spPr>
          <a:xfrm>
            <a:off x="838200" y="1852302"/>
            <a:ext cx="11353800" cy="4205700"/>
          </a:xfrm>
          <a:prstGeom prst="rect">
            <a:avLst/>
          </a:prstGeom>
          <a:noFill/>
          <a:ln>
            <a:noFill/>
          </a:ln>
        </p:spPr>
        <p:txBody>
          <a:bodyPr spcFirstLastPara="1" wrap="square" lIns="91425" tIns="45700" rIns="91425" bIns="45700" anchor="t" anchorCtr="0">
            <a:noAutofit/>
          </a:bodyPr>
          <a:lstStyle/>
          <a:p>
            <a:pPr marL="342900" lvl="0" indent="0" algn="l" rtl="0">
              <a:spcBef>
                <a:spcPts val="1000"/>
              </a:spcBef>
              <a:spcAft>
                <a:spcPts val="0"/>
              </a:spcAft>
              <a:buNone/>
            </a:pPr>
            <a:r>
              <a:rPr lang="en-US" sz="3400" b="1" dirty="0">
                <a:solidFill>
                  <a:schemeClr val="dk2"/>
                </a:solidFill>
              </a:rPr>
              <a:t>¿</a:t>
            </a:r>
            <a:r>
              <a:rPr lang="en-US" sz="3400" b="1" dirty="0" err="1">
                <a:solidFill>
                  <a:schemeClr val="dk2"/>
                </a:solidFill>
              </a:rPr>
              <a:t>Cuál</a:t>
            </a:r>
            <a:r>
              <a:rPr lang="en-US" sz="3400" b="1" dirty="0">
                <a:solidFill>
                  <a:schemeClr val="dk2"/>
                </a:solidFill>
              </a:rPr>
              <a:t> es </a:t>
            </a:r>
            <a:r>
              <a:rPr lang="en-US" sz="3400" b="1" dirty="0" err="1">
                <a:solidFill>
                  <a:schemeClr val="dk2"/>
                </a:solidFill>
              </a:rPr>
              <a:t>su</a:t>
            </a:r>
            <a:r>
              <a:rPr lang="en-US" sz="3400" b="1" dirty="0">
                <a:solidFill>
                  <a:schemeClr val="dk2"/>
                </a:solidFill>
              </a:rPr>
              <a:t> </a:t>
            </a:r>
            <a:r>
              <a:rPr lang="en-US" sz="3400" b="1" dirty="0" err="1">
                <a:solidFill>
                  <a:schemeClr val="dk2"/>
                </a:solidFill>
              </a:rPr>
              <a:t>nivel</a:t>
            </a:r>
            <a:r>
              <a:rPr lang="en-US" sz="3400" b="1" dirty="0">
                <a:solidFill>
                  <a:schemeClr val="dk2"/>
                </a:solidFill>
              </a:rPr>
              <a:t> de </a:t>
            </a:r>
            <a:r>
              <a:rPr lang="en-US" sz="3400" b="1" dirty="0" err="1">
                <a:solidFill>
                  <a:schemeClr val="dk2"/>
                </a:solidFill>
              </a:rPr>
              <a:t>interés</a:t>
            </a:r>
            <a:r>
              <a:rPr lang="en-US" sz="3400" b="1" dirty="0">
                <a:solidFill>
                  <a:schemeClr val="dk2"/>
                </a:solidFill>
              </a:rPr>
              <a:t> </a:t>
            </a:r>
            <a:r>
              <a:rPr lang="en-US" sz="3400" b="1" dirty="0" err="1">
                <a:solidFill>
                  <a:schemeClr val="dk2"/>
                </a:solidFill>
              </a:rPr>
              <a:t>en</a:t>
            </a:r>
            <a:r>
              <a:rPr lang="en-US" sz="3400" b="1" dirty="0">
                <a:solidFill>
                  <a:schemeClr val="dk2"/>
                </a:solidFill>
              </a:rPr>
              <a:t> </a:t>
            </a:r>
            <a:r>
              <a:rPr lang="en-US" sz="3400" b="1" dirty="0" err="1">
                <a:solidFill>
                  <a:schemeClr val="dk2"/>
                </a:solidFill>
              </a:rPr>
              <a:t>ofrecer</a:t>
            </a:r>
            <a:r>
              <a:rPr lang="en-US" sz="3400" b="1" dirty="0">
                <a:solidFill>
                  <a:schemeClr val="dk2"/>
                </a:solidFill>
              </a:rPr>
              <a:t> y </a:t>
            </a:r>
            <a:r>
              <a:rPr lang="en-US" sz="3400" b="1" dirty="0" err="1">
                <a:solidFill>
                  <a:schemeClr val="dk2"/>
                </a:solidFill>
              </a:rPr>
              <a:t>recibir</a:t>
            </a:r>
            <a:r>
              <a:rPr lang="en-US" sz="3400" b="1" dirty="0">
                <a:solidFill>
                  <a:schemeClr val="dk2"/>
                </a:solidFill>
              </a:rPr>
              <a:t> </a:t>
            </a:r>
            <a:r>
              <a:rPr lang="en-US" sz="3400" b="1" dirty="0" err="1">
                <a:solidFill>
                  <a:schemeClr val="dk2"/>
                </a:solidFill>
              </a:rPr>
              <a:t>reembolso</a:t>
            </a:r>
            <a:r>
              <a:rPr lang="en-US" sz="3400" b="1" dirty="0">
                <a:solidFill>
                  <a:schemeClr val="dk2"/>
                </a:solidFill>
              </a:rPr>
              <a:t> por </a:t>
            </a:r>
            <a:r>
              <a:rPr lang="en-US" sz="3400" b="1" dirty="0" err="1">
                <a:solidFill>
                  <a:schemeClr val="dk2"/>
                </a:solidFill>
              </a:rPr>
              <a:t>servicios</a:t>
            </a:r>
            <a:r>
              <a:rPr lang="en-US" sz="3400" b="1" dirty="0">
                <a:solidFill>
                  <a:schemeClr val="dk2"/>
                </a:solidFill>
              </a:rPr>
              <a:t> </a:t>
            </a:r>
            <a:r>
              <a:rPr lang="en-US" sz="3400" b="1" dirty="0" err="1">
                <a:solidFill>
                  <a:schemeClr val="dk2"/>
                </a:solidFill>
              </a:rPr>
              <a:t>relacionados</a:t>
            </a:r>
            <a:r>
              <a:rPr lang="en-US" sz="3400" b="1" dirty="0">
                <a:solidFill>
                  <a:schemeClr val="dk2"/>
                </a:solidFill>
              </a:rPr>
              <a:t> con </a:t>
            </a:r>
            <a:r>
              <a:rPr lang="en-US" sz="3400" b="1" dirty="0" err="1">
                <a:solidFill>
                  <a:schemeClr val="dk2"/>
                </a:solidFill>
              </a:rPr>
              <a:t>nutrición</a:t>
            </a:r>
            <a:r>
              <a:rPr lang="en-US" sz="3400" b="1" dirty="0">
                <a:solidFill>
                  <a:schemeClr val="dk2"/>
                </a:solidFill>
              </a:rPr>
              <a:t>?</a:t>
            </a:r>
            <a:endParaRPr sz="3400" b="1" dirty="0">
              <a:solidFill>
                <a:schemeClr val="dk2"/>
              </a:solidFill>
            </a:endParaRPr>
          </a:p>
          <a:p>
            <a:pPr marL="457200" lvl="0" indent="-393700" algn="l" rtl="0">
              <a:spcBef>
                <a:spcPts val="1000"/>
              </a:spcBef>
              <a:spcAft>
                <a:spcPts val="0"/>
              </a:spcAft>
              <a:buClr>
                <a:schemeClr val="dk2"/>
              </a:buClr>
              <a:buSzPts val="2600"/>
              <a:buChar char="•"/>
            </a:pPr>
            <a:r>
              <a:rPr lang="en-US" sz="2600" dirty="0">
                <a:solidFill>
                  <a:schemeClr val="dk2"/>
                </a:solidFill>
              </a:rPr>
              <a:t>Estamos </a:t>
            </a:r>
            <a:r>
              <a:rPr lang="en-US" sz="2600" dirty="0" err="1">
                <a:solidFill>
                  <a:schemeClr val="dk2"/>
                </a:solidFill>
              </a:rPr>
              <a:t>interesados</a:t>
            </a:r>
            <a:r>
              <a:rPr lang="en-US" sz="2600" dirty="0">
                <a:solidFill>
                  <a:schemeClr val="dk2"/>
                </a:solidFill>
              </a:rPr>
              <a:t> </a:t>
            </a:r>
            <a:r>
              <a:rPr lang="en-US" sz="2600" dirty="0" err="1">
                <a:solidFill>
                  <a:schemeClr val="dk2"/>
                </a:solidFill>
              </a:rPr>
              <a:t>en</a:t>
            </a:r>
            <a:r>
              <a:rPr lang="en-US" sz="2600" dirty="0">
                <a:solidFill>
                  <a:schemeClr val="dk2"/>
                </a:solidFill>
              </a:rPr>
              <a:t> </a:t>
            </a:r>
            <a:r>
              <a:rPr lang="en-US" sz="2600" dirty="0" err="1">
                <a:solidFill>
                  <a:schemeClr val="dk2"/>
                </a:solidFill>
              </a:rPr>
              <a:t>inscribirnos</a:t>
            </a:r>
            <a:r>
              <a:rPr lang="en-US" sz="2600" dirty="0">
                <a:solidFill>
                  <a:schemeClr val="dk2"/>
                </a:solidFill>
              </a:rPr>
              <a:t> </a:t>
            </a:r>
            <a:r>
              <a:rPr lang="en-US" sz="2600" dirty="0" err="1">
                <a:solidFill>
                  <a:schemeClr val="dk2"/>
                </a:solidFill>
              </a:rPr>
              <a:t>en</a:t>
            </a:r>
            <a:r>
              <a:rPr lang="en-US" sz="2600" dirty="0">
                <a:solidFill>
                  <a:schemeClr val="dk2"/>
                </a:solidFill>
              </a:rPr>
              <a:t> Health First Colorado para </a:t>
            </a:r>
            <a:r>
              <a:rPr lang="en-US" sz="2600" dirty="0" err="1">
                <a:solidFill>
                  <a:schemeClr val="dk2"/>
                </a:solidFill>
              </a:rPr>
              <a:t>recibir</a:t>
            </a:r>
            <a:r>
              <a:rPr lang="en-US" sz="2600" dirty="0">
                <a:solidFill>
                  <a:schemeClr val="dk2"/>
                </a:solidFill>
              </a:rPr>
              <a:t> </a:t>
            </a:r>
            <a:r>
              <a:rPr lang="en-US" sz="2600" dirty="0" err="1">
                <a:solidFill>
                  <a:schemeClr val="dk2"/>
                </a:solidFill>
              </a:rPr>
              <a:t>reembolsos</a:t>
            </a:r>
            <a:r>
              <a:rPr lang="en-US" sz="2600" dirty="0">
                <a:solidFill>
                  <a:schemeClr val="dk2"/>
                </a:solidFill>
              </a:rPr>
              <a:t> </a:t>
            </a:r>
            <a:r>
              <a:rPr lang="en-US" sz="2600" dirty="0" err="1">
                <a:solidFill>
                  <a:schemeClr val="dk2"/>
                </a:solidFill>
              </a:rPr>
              <a:t>directos</a:t>
            </a:r>
            <a:r>
              <a:rPr lang="en-US" sz="2600" dirty="0">
                <a:solidFill>
                  <a:schemeClr val="dk2"/>
                </a:solidFill>
              </a:rPr>
              <a:t> por </a:t>
            </a:r>
            <a:r>
              <a:rPr lang="en-US" sz="2600" dirty="0" err="1">
                <a:solidFill>
                  <a:schemeClr val="dk2"/>
                </a:solidFill>
              </a:rPr>
              <a:t>servicios</a:t>
            </a:r>
            <a:r>
              <a:rPr lang="en-US" sz="2600" dirty="0">
                <a:solidFill>
                  <a:schemeClr val="dk2"/>
                </a:solidFill>
              </a:rPr>
              <a:t> de </a:t>
            </a:r>
            <a:r>
              <a:rPr lang="en-US" sz="2600" dirty="0" err="1">
                <a:solidFill>
                  <a:schemeClr val="dk2"/>
                </a:solidFill>
              </a:rPr>
              <a:t>nutrición</a:t>
            </a:r>
            <a:r>
              <a:rPr lang="en-US" sz="2600" dirty="0">
                <a:solidFill>
                  <a:schemeClr val="dk2"/>
                </a:solidFill>
              </a:rPr>
              <a:t>.</a:t>
            </a:r>
            <a:endParaRPr sz="2600" dirty="0">
              <a:solidFill>
                <a:schemeClr val="dk2"/>
              </a:solidFill>
            </a:endParaRPr>
          </a:p>
          <a:p>
            <a:pPr marL="457200" lvl="0" indent="-393700" algn="l" rtl="0">
              <a:spcBef>
                <a:spcPts val="0"/>
              </a:spcBef>
              <a:spcAft>
                <a:spcPts val="0"/>
              </a:spcAft>
              <a:buClr>
                <a:schemeClr val="dk2"/>
              </a:buClr>
              <a:buSzPts val="2600"/>
              <a:buChar char="•"/>
            </a:pPr>
            <a:r>
              <a:rPr lang="en-US" sz="2600" dirty="0" err="1">
                <a:solidFill>
                  <a:schemeClr val="dk2"/>
                </a:solidFill>
              </a:rPr>
              <a:t>Ya</a:t>
            </a:r>
            <a:r>
              <a:rPr lang="en-US" sz="2600" dirty="0">
                <a:solidFill>
                  <a:schemeClr val="dk2"/>
                </a:solidFill>
              </a:rPr>
              <a:t> </a:t>
            </a:r>
            <a:r>
              <a:rPr lang="en-US" sz="2600" dirty="0" err="1">
                <a:solidFill>
                  <a:schemeClr val="dk2"/>
                </a:solidFill>
              </a:rPr>
              <a:t>estamos</a:t>
            </a:r>
            <a:r>
              <a:rPr lang="en-US" sz="2600" dirty="0">
                <a:solidFill>
                  <a:schemeClr val="dk2"/>
                </a:solidFill>
              </a:rPr>
              <a:t> </a:t>
            </a:r>
            <a:r>
              <a:rPr lang="en-US" sz="2600" dirty="0" err="1">
                <a:solidFill>
                  <a:schemeClr val="dk2"/>
                </a:solidFill>
              </a:rPr>
              <a:t>inscritos</a:t>
            </a:r>
            <a:r>
              <a:rPr lang="en-US" sz="2600" dirty="0">
                <a:solidFill>
                  <a:schemeClr val="dk2"/>
                </a:solidFill>
              </a:rPr>
              <a:t> </a:t>
            </a:r>
            <a:r>
              <a:rPr lang="en-US" sz="2600" dirty="0" err="1">
                <a:solidFill>
                  <a:schemeClr val="dk2"/>
                </a:solidFill>
              </a:rPr>
              <a:t>en</a:t>
            </a:r>
            <a:r>
              <a:rPr lang="en-US" sz="2600" dirty="0">
                <a:solidFill>
                  <a:schemeClr val="dk2"/>
                </a:solidFill>
              </a:rPr>
              <a:t> Health First Colorado para </a:t>
            </a:r>
            <a:r>
              <a:rPr lang="en-US" sz="2600" dirty="0" err="1">
                <a:solidFill>
                  <a:schemeClr val="dk2"/>
                </a:solidFill>
              </a:rPr>
              <a:t>prestar</a:t>
            </a:r>
            <a:r>
              <a:rPr lang="en-US" sz="2600" dirty="0">
                <a:solidFill>
                  <a:schemeClr val="dk2"/>
                </a:solidFill>
              </a:rPr>
              <a:t> </a:t>
            </a:r>
            <a:r>
              <a:rPr lang="en-US" sz="2600" dirty="0" err="1">
                <a:solidFill>
                  <a:schemeClr val="dk2"/>
                </a:solidFill>
              </a:rPr>
              <a:t>servicios</a:t>
            </a:r>
            <a:r>
              <a:rPr lang="en-US" sz="2600" dirty="0">
                <a:solidFill>
                  <a:schemeClr val="dk2"/>
                </a:solidFill>
              </a:rPr>
              <a:t> </a:t>
            </a:r>
            <a:r>
              <a:rPr lang="en-US" sz="2600" dirty="0" err="1">
                <a:solidFill>
                  <a:schemeClr val="dk2"/>
                </a:solidFill>
              </a:rPr>
              <a:t>relacionados</a:t>
            </a:r>
            <a:r>
              <a:rPr lang="en-US" sz="2600" dirty="0">
                <a:solidFill>
                  <a:schemeClr val="dk2"/>
                </a:solidFill>
              </a:rPr>
              <a:t> con </a:t>
            </a:r>
            <a:r>
              <a:rPr lang="en-US" sz="2600" dirty="0" err="1">
                <a:solidFill>
                  <a:schemeClr val="dk2"/>
                </a:solidFill>
              </a:rPr>
              <a:t>nutrición</a:t>
            </a:r>
            <a:r>
              <a:rPr lang="en-US" sz="2600" dirty="0">
                <a:solidFill>
                  <a:schemeClr val="dk2"/>
                </a:solidFill>
              </a:rPr>
              <a:t> (</a:t>
            </a:r>
            <a:r>
              <a:rPr lang="en-US" sz="2600" dirty="0" err="1">
                <a:solidFill>
                  <a:schemeClr val="dk2"/>
                </a:solidFill>
              </a:rPr>
              <a:t>ejemplo</a:t>
            </a:r>
            <a:r>
              <a:rPr lang="en-US" sz="2600" dirty="0">
                <a:solidFill>
                  <a:schemeClr val="dk2"/>
                </a:solidFill>
              </a:rPr>
              <a:t>: </a:t>
            </a:r>
            <a:r>
              <a:rPr lang="en-US" sz="2600" dirty="0" err="1">
                <a:solidFill>
                  <a:schemeClr val="dk2"/>
                </a:solidFill>
              </a:rPr>
              <a:t>entrega</a:t>
            </a:r>
            <a:r>
              <a:rPr lang="en-US" sz="2600" dirty="0">
                <a:solidFill>
                  <a:schemeClr val="dk2"/>
                </a:solidFill>
              </a:rPr>
              <a:t> de </a:t>
            </a:r>
            <a:r>
              <a:rPr lang="en-US" sz="2600" dirty="0" err="1">
                <a:solidFill>
                  <a:schemeClr val="dk2"/>
                </a:solidFill>
              </a:rPr>
              <a:t>comidas</a:t>
            </a:r>
            <a:r>
              <a:rPr lang="en-US" sz="2600" dirty="0">
                <a:solidFill>
                  <a:schemeClr val="dk2"/>
                </a:solidFill>
              </a:rPr>
              <a:t> a </a:t>
            </a:r>
            <a:r>
              <a:rPr lang="en-US" sz="2600" dirty="0" err="1">
                <a:solidFill>
                  <a:schemeClr val="dk2"/>
                </a:solidFill>
              </a:rPr>
              <a:t>domicilio</a:t>
            </a:r>
            <a:r>
              <a:rPr lang="en-US" sz="2600" dirty="0">
                <a:solidFill>
                  <a:schemeClr val="dk2"/>
                </a:solidFill>
              </a:rPr>
              <a:t>).</a:t>
            </a:r>
            <a:endParaRPr sz="2600" dirty="0">
              <a:solidFill>
                <a:schemeClr val="dk2"/>
              </a:solidFill>
            </a:endParaRPr>
          </a:p>
          <a:p>
            <a:pPr marL="457200" lvl="0" indent="-393700" algn="l" rtl="0">
              <a:spcBef>
                <a:spcPts val="0"/>
              </a:spcBef>
              <a:spcAft>
                <a:spcPts val="0"/>
              </a:spcAft>
              <a:buClr>
                <a:schemeClr val="dk2"/>
              </a:buClr>
              <a:buSzPts val="2600"/>
              <a:buChar char="•"/>
            </a:pPr>
            <a:r>
              <a:rPr lang="en-US" sz="2600" dirty="0">
                <a:solidFill>
                  <a:schemeClr val="dk2"/>
                </a:solidFill>
              </a:rPr>
              <a:t>No </a:t>
            </a:r>
            <a:r>
              <a:rPr lang="en-US" sz="2600" dirty="0" err="1">
                <a:solidFill>
                  <a:schemeClr val="dk2"/>
                </a:solidFill>
              </a:rPr>
              <a:t>estamos</a:t>
            </a:r>
            <a:r>
              <a:rPr lang="en-US" sz="2600" dirty="0">
                <a:solidFill>
                  <a:schemeClr val="dk2"/>
                </a:solidFill>
              </a:rPr>
              <a:t> </a:t>
            </a:r>
            <a:r>
              <a:rPr lang="en-US" sz="2600" dirty="0" err="1">
                <a:solidFill>
                  <a:schemeClr val="dk2"/>
                </a:solidFill>
              </a:rPr>
              <a:t>interesados</a:t>
            </a:r>
            <a:r>
              <a:rPr lang="en-US" sz="2600" dirty="0">
                <a:solidFill>
                  <a:schemeClr val="dk2"/>
                </a:solidFill>
              </a:rPr>
              <a:t> </a:t>
            </a:r>
            <a:r>
              <a:rPr lang="en-US" sz="2600" dirty="0" err="1">
                <a:solidFill>
                  <a:schemeClr val="dk2"/>
                </a:solidFill>
              </a:rPr>
              <a:t>en</a:t>
            </a:r>
            <a:r>
              <a:rPr lang="en-US" sz="2600" dirty="0">
                <a:solidFill>
                  <a:schemeClr val="dk2"/>
                </a:solidFill>
              </a:rPr>
              <a:t> </a:t>
            </a:r>
            <a:r>
              <a:rPr lang="en-US" sz="2600" dirty="0" err="1">
                <a:solidFill>
                  <a:schemeClr val="dk2"/>
                </a:solidFill>
              </a:rPr>
              <a:t>inscribirnos</a:t>
            </a:r>
            <a:r>
              <a:rPr lang="en-US" sz="2600" dirty="0">
                <a:solidFill>
                  <a:schemeClr val="dk2"/>
                </a:solidFill>
              </a:rPr>
              <a:t>; </a:t>
            </a:r>
            <a:r>
              <a:rPr lang="en-US" sz="2600" dirty="0" err="1">
                <a:solidFill>
                  <a:schemeClr val="dk2"/>
                </a:solidFill>
              </a:rPr>
              <a:t>preferimos</a:t>
            </a:r>
            <a:r>
              <a:rPr lang="en-US" sz="2600" dirty="0">
                <a:solidFill>
                  <a:schemeClr val="dk2"/>
                </a:solidFill>
              </a:rPr>
              <a:t> que </a:t>
            </a:r>
            <a:r>
              <a:rPr lang="en-US" sz="2600" dirty="0" err="1">
                <a:solidFill>
                  <a:schemeClr val="dk2"/>
                </a:solidFill>
              </a:rPr>
              <a:t>otra</a:t>
            </a:r>
            <a:r>
              <a:rPr lang="en-US" sz="2600" dirty="0">
                <a:solidFill>
                  <a:schemeClr val="dk2"/>
                </a:solidFill>
              </a:rPr>
              <a:t> </a:t>
            </a:r>
            <a:r>
              <a:rPr lang="en-US" sz="2600" dirty="0" err="1">
                <a:solidFill>
                  <a:schemeClr val="dk2"/>
                </a:solidFill>
              </a:rPr>
              <a:t>organización</a:t>
            </a:r>
            <a:r>
              <a:rPr lang="en-US" sz="2600" dirty="0">
                <a:solidFill>
                  <a:schemeClr val="dk2"/>
                </a:solidFill>
              </a:rPr>
              <a:t> facture </a:t>
            </a:r>
            <a:r>
              <a:rPr lang="en-US" sz="2600" dirty="0" err="1">
                <a:solidFill>
                  <a:schemeClr val="dk2"/>
                </a:solidFill>
              </a:rPr>
              <a:t>en</a:t>
            </a:r>
            <a:r>
              <a:rPr lang="en-US" sz="2600" dirty="0">
                <a:solidFill>
                  <a:schemeClr val="dk2"/>
                </a:solidFill>
              </a:rPr>
              <a:t> </a:t>
            </a:r>
            <a:r>
              <a:rPr lang="en-US" sz="2600" dirty="0" err="1">
                <a:solidFill>
                  <a:schemeClr val="dk2"/>
                </a:solidFill>
              </a:rPr>
              <a:t>nuestro</a:t>
            </a:r>
            <a:r>
              <a:rPr lang="en-US" sz="2600" dirty="0">
                <a:solidFill>
                  <a:schemeClr val="dk2"/>
                </a:solidFill>
              </a:rPr>
              <a:t> </a:t>
            </a:r>
            <a:r>
              <a:rPr lang="en-US" sz="2600" dirty="0" err="1">
                <a:solidFill>
                  <a:schemeClr val="dk2"/>
                </a:solidFill>
              </a:rPr>
              <a:t>nombre</a:t>
            </a:r>
            <a:r>
              <a:rPr lang="en-US" sz="2600" dirty="0">
                <a:solidFill>
                  <a:schemeClr val="dk2"/>
                </a:solidFill>
              </a:rPr>
              <a:t>.</a:t>
            </a:r>
            <a:endParaRPr sz="2600" dirty="0">
              <a:solidFill>
                <a:schemeClr val="dk2"/>
              </a:solidFill>
            </a:endParaRPr>
          </a:p>
          <a:p>
            <a:pPr marL="457200" lvl="0" indent="-393700" algn="l" rtl="0">
              <a:spcBef>
                <a:spcPts val="0"/>
              </a:spcBef>
              <a:spcAft>
                <a:spcPts val="0"/>
              </a:spcAft>
              <a:buClr>
                <a:schemeClr val="dk2"/>
              </a:buClr>
              <a:buSzPts val="2600"/>
              <a:buChar char="•"/>
            </a:pPr>
            <a:r>
              <a:rPr lang="en-US" sz="2600" dirty="0" err="1">
                <a:solidFill>
                  <a:schemeClr val="dk2"/>
                </a:solidFill>
              </a:rPr>
              <a:t>Aún</a:t>
            </a:r>
            <a:r>
              <a:rPr lang="en-US" sz="2600" dirty="0">
                <a:solidFill>
                  <a:schemeClr val="dk2"/>
                </a:solidFill>
              </a:rPr>
              <a:t> no lo </a:t>
            </a:r>
            <a:r>
              <a:rPr lang="en-US" sz="2600" dirty="0" err="1">
                <a:solidFill>
                  <a:schemeClr val="dk2"/>
                </a:solidFill>
              </a:rPr>
              <a:t>decidimos</a:t>
            </a:r>
            <a:r>
              <a:rPr lang="en-US" sz="2600" dirty="0">
                <a:solidFill>
                  <a:schemeClr val="dk2"/>
                </a:solidFill>
              </a:rPr>
              <a:t>, </a:t>
            </a:r>
            <a:r>
              <a:rPr lang="en-US" sz="2600" dirty="0" err="1">
                <a:solidFill>
                  <a:schemeClr val="dk2"/>
                </a:solidFill>
              </a:rPr>
              <a:t>necesitamos</a:t>
            </a:r>
            <a:r>
              <a:rPr lang="en-US" sz="2600" dirty="0">
                <a:solidFill>
                  <a:schemeClr val="dk2"/>
                </a:solidFill>
              </a:rPr>
              <a:t> </a:t>
            </a:r>
            <a:r>
              <a:rPr lang="en-US" sz="2600" dirty="0" err="1">
                <a:solidFill>
                  <a:schemeClr val="dk2"/>
                </a:solidFill>
              </a:rPr>
              <a:t>más</a:t>
            </a:r>
            <a:r>
              <a:rPr lang="en-US" sz="2600" dirty="0">
                <a:solidFill>
                  <a:schemeClr val="dk2"/>
                </a:solidFill>
              </a:rPr>
              <a:t> </a:t>
            </a:r>
            <a:r>
              <a:rPr lang="en-US" sz="2600" dirty="0" err="1">
                <a:solidFill>
                  <a:schemeClr val="dk2"/>
                </a:solidFill>
              </a:rPr>
              <a:t>información</a:t>
            </a:r>
            <a:r>
              <a:rPr lang="en-US" sz="2600" dirty="0">
                <a:solidFill>
                  <a:schemeClr val="dk2"/>
                </a:solidFill>
              </a:rPr>
              <a:t>.</a:t>
            </a:r>
            <a:endParaRPr sz="2600" dirty="0">
              <a:solidFill>
                <a:schemeClr val="dk2"/>
              </a:solidFill>
            </a:endParaRPr>
          </a:p>
        </p:txBody>
      </p:sp>
      <p:sp>
        <p:nvSpPr>
          <p:cNvPr id="364" name="Google Shape;364;p7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74"/>
          <p:cNvSpPr txBox="1">
            <a:spLocks noGrp="1"/>
          </p:cNvSpPr>
          <p:nvPr>
            <p:ph type="title"/>
          </p:nvPr>
        </p:nvSpPr>
        <p:spPr>
          <a:xfrm>
            <a:off x="838200" y="437929"/>
            <a:ext cx="10515600" cy="5382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Trebuchet MS"/>
              <a:buNone/>
            </a:pPr>
            <a:r>
              <a:rPr lang="en-US"/>
              <a:t>Review</a:t>
            </a:r>
            <a:endParaRPr/>
          </a:p>
        </p:txBody>
      </p:sp>
      <p:sp>
        <p:nvSpPr>
          <p:cNvPr id="370" name="Google Shape;370;p74"/>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61"/>
          <p:cNvSpPr txBox="1">
            <a:spLocks noGrp="1"/>
          </p:cNvSpPr>
          <p:nvPr>
            <p:ph type="sldNum" idx="12"/>
          </p:nvPr>
        </p:nvSpPr>
        <p:spPr>
          <a:xfrm>
            <a:off x="11701289" y="6486660"/>
            <a:ext cx="156900" cy="314400"/>
          </a:xfrm>
          <a:prstGeom prst="rect">
            <a:avLst/>
          </a:prstGeom>
          <a:noFill/>
          <a:ln>
            <a:noFill/>
          </a:ln>
        </p:spPr>
        <p:txBody>
          <a:bodyPr spcFirstLastPara="1" wrap="square" lIns="41400" tIns="41400" rIns="41400" bIns="41400" anchor="ctr" anchorCtr="0">
            <a:spAutoFit/>
          </a:bodyPr>
          <a:lstStyle/>
          <a:p>
            <a:pPr marL="0" lvl="0" indent="0" algn="r" rtl="0">
              <a:spcBef>
                <a:spcPts val="0"/>
              </a:spcBef>
              <a:spcAft>
                <a:spcPts val="0"/>
              </a:spcAft>
              <a:buClr>
                <a:srgbClr val="000000"/>
              </a:buClr>
              <a:buSzPts val="1500"/>
              <a:buFont typeface="Arial"/>
              <a:buNone/>
            </a:pPr>
            <a:fld id="{00000000-1234-1234-1234-123412341234}" type="slidenum">
              <a:rPr lang="en-US"/>
              <a:t>3</a:t>
            </a:fld>
            <a:endParaRPr/>
          </a:p>
        </p:txBody>
      </p:sp>
      <p:sp>
        <p:nvSpPr>
          <p:cNvPr id="269" name="Google Shape;269;p61"/>
          <p:cNvSpPr txBox="1"/>
          <p:nvPr/>
        </p:nvSpPr>
        <p:spPr>
          <a:xfrm>
            <a:off x="838208" y="1578537"/>
            <a:ext cx="10666200" cy="3706500"/>
          </a:xfrm>
          <a:prstGeom prst="rect">
            <a:avLst/>
          </a:prstGeom>
          <a:noFill/>
          <a:ln>
            <a:noFill/>
          </a:ln>
        </p:spPr>
        <p:txBody>
          <a:bodyPr spcFirstLastPara="1" wrap="square" lIns="117800" tIns="117800" rIns="117800" bIns="117800" anchor="t" anchorCtr="0">
            <a:spAutoFit/>
          </a:bodyPr>
          <a:lstStyle/>
          <a:p>
            <a:pPr marL="584200" marR="0" lvl="0" indent="-457200" algn="l" rtl="0">
              <a:lnSpc>
                <a:spcPct val="100000"/>
              </a:lnSpc>
              <a:spcBef>
                <a:spcPts val="1300"/>
              </a:spcBef>
              <a:spcAft>
                <a:spcPts val="0"/>
              </a:spcAft>
              <a:buClr>
                <a:schemeClr val="dk2"/>
              </a:buClr>
              <a:buSzPts val="2600"/>
              <a:buFont typeface="Trebuchet MS"/>
              <a:buChar char="●"/>
            </a:pPr>
            <a:r>
              <a:rPr lang="en-US" sz="2600" dirty="0">
                <a:solidFill>
                  <a:schemeClr val="dk2"/>
                </a:solidFill>
                <a:latin typeface="Trebuchet MS"/>
                <a:ea typeface="Trebuchet MS"/>
                <a:cs typeface="Trebuchet MS"/>
                <a:sym typeface="Trebuchet MS"/>
              </a:rPr>
              <a:t>To access language interpretation, click Interpretation      in your meeting/webinar controls. </a:t>
            </a:r>
            <a:endParaRPr sz="2600" dirty="0">
              <a:solidFill>
                <a:schemeClr val="dk2"/>
              </a:solidFill>
              <a:latin typeface="Trebuchet MS"/>
              <a:ea typeface="Trebuchet MS"/>
              <a:cs typeface="Trebuchet MS"/>
              <a:sym typeface="Trebuchet MS"/>
            </a:endParaRPr>
          </a:p>
          <a:p>
            <a:pPr marL="584200" marR="0" lvl="0" indent="0" algn="l" rtl="0">
              <a:lnSpc>
                <a:spcPct val="100000"/>
              </a:lnSpc>
              <a:spcBef>
                <a:spcPts val="1300"/>
              </a:spcBef>
              <a:spcAft>
                <a:spcPts val="0"/>
              </a:spcAft>
              <a:buNone/>
            </a:pPr>
            <a:r>
              <a:rPr lang="en-US" sz="2600" dirty="0">
                <a:solidFill>
                  <a:schemeClr val="dk2"/>
                </a:solidFill>
                <a:latin typeface="Trebuchet MS"/>
                <a:ea typeface="Trebuchet MS"/>
                <a:cs typeface="Trebuchet MS"/>
                <a:sym typeface="Trebuchet MS"/>
              </a:rPr>
              <a:t> </a:t>
            </a:r>
            <a:endParaRPr sz="2600" dirty="0">
              <a:solidFill>
                <a:schemeClr val="dk2"/>
              </a:solidFill>
              <a:latin typeface="Trebuchet MS"/>
              <a:ea typeface="Trebuchet MS"/>
              <a:cs typeface="Trebuchet MS"/>
              <a:sym typeface="Trebuchet MS"/>
            </a:endParaRPr>
          </a:p>
          <a:p>
            <a:pPr marL="584200" marR="0" lvl="0" indent="-457200" algn="l" rtl="0">
              <a:lnSpc>
                <a:spcPct val="100000"/>
              </a:lnSpc>
              <a:spcBef>
                <a:spcPts val="1300"/>
              </a:spcBef>
              <a:spcAft>
                <a:spcPts val="0"/>
              </a:spcAft>
              <a:buClr>
                <a:schemeClr val="dk2"/>
              </a:buClr>
              <a:buSzPts val="2600"/>
              <a:buFont typeface="Trebuchet MS"/>
              <a:buChar char="●"/>
            </a:pPr>
            <a:r>
              <a:rPr lang="en-US" sz="2600" dirty="0">
                <a:solidFill>
                  <a:schemeClr val="dk2"/>
                </a:solidFill>
                <a:latin typeface="Trebuchet MS"/>
                <a:ea typeface="Trebuchet MS"/>
                <a:cs typeface="Trebuchet MS"/>
                <a:sym typeface="Trebuchet MS"/>
              </a:rPr>
              <a:t>If you do not see the Interpretation button, click More, then Interpretation.</a:t>
            </a:r>
            <a:endParaRPr sz="2600" dirty="0">
              <a:solidFill>
                <a:schemeClr val="dk2"/>
              </a:solidFill>
              <a:latin typeface="Trebuchet MS"/>
              <a:ea typeface="Trebuchet MS"/>
              <a:cs typeface="Trebuchet MS"/>
              <a:sym typeface="Trebuchet MS"/>
            </a:endParaRPr>
          </a:p>
          <a:p>
            <a:pPr marL="584200" marR="0" lvl="0" indent="0" algn="l" rtl="0">
              <a:lnSpc>
                <a:spcPct val="100000"/>
              </a:lnSpc>
              <a:spcBef>
                <a:spcPts val="1300"/>
              </a:spcBef>
              <a:spcAft>
                <a:spcPts val="0"/>
              </a:spcAft>
              <a:buNone/>
            </a:pPr>
            <a:endParaRPr sz="2600" dirty="0">
              <a:solidFill>
                <a:schemeClr val="dk2"/>
              </a:solidFill>
              <a:latin typeface="Trebuchet MS"/>
              <a:ea typeface="Trebuchet MS"/>
              <a:cs typeface="Trebuchet MS"/>
              <a:sym typeface="Trebuchet MS"/>
            </a:endParaRPr>
          </a:p>
          <a:p>
            <a:pPr marL="584200" marR="0" lvl="0" indent="-457200" algn="l" rtl="0">
              <a:lnSpc>
                <a:spcPct val="100000"/>
              </a:lnSpc>
              <a:spcBef>
                <a:spcPts val="1300"/>
              </a:spcBef>
              <a:spcAft>
                <a:spcPts val="0"/>
              </a:spcAft>
              <a:buClr>
                <a:schemeClr val="dk2"/>
              </a:buClr>
              <a:buSzPts val="2600"/>
              <a:buFont typeface="Trebuchet MS"/>
              <a:buChar char="●"/>
            </a:pPr>
            <a:r>
              <a:rPr lang="en-US" sz="2600" dirty="0">
                <a:solidFill>
                  <a:schemeClr val="dk2"/>
                </a:solidFill>
                <a:latin typeface="Trebuchet MS"/>
                <a:ea typeface="Trebuchet MS"/>
                <a:cs typeface="Trebuchet MS"/>
                <a:sym typeface="Trebuchet MS"/>
              </a:rPr>
              <a:t>Click the language that you would like to hear.</a:t>
            </a:r>
            <a:endParaRPr sz="2600" b="0" i="0" u="none" strike="noStrike" cap="none" dirty="0">
              <a:solidFill>
                <a:schemeClr val="dk2"/>
              </a:solidFill>
              <a:latin typeface="Arial"/>
              <a:ea typeface="Arial"/>
              <a:cs typeface="Arial"/>
              <a:sym typeface="Arial"/>
            </a:endParaRPr>
          </a:p>
        </p:txBody>
      </p:sp>
      <p:sp>
        <p:nvSpPr>
          <p:cNvPr id="270" name="Google Shape;270;p61"/>
          <p:cNvSpPr txBox="1"/>
          <p:nvPr/>
        </p:nvSpPr>
        <p:spPr>
          <a:xfrm>
            <a:off x="827700" y="285675"/>
            <a:ext cx="10536600" cy="776700"/>
          </a:xfrm>
          <a:prstGeom prst="rect">
            <a:avLst/>
          </a:prstGeom>
          <a:noFill/>
          <a:ln>
            <a:noFill/>
          </a:ln>
        </p:spPr>
        <p:txBody>
          <a:bodyPr spcFirstLastPara="1" wrap="square" lIns="117800" tIns="117800" rIns="117800" bIns="117800" anchor="t" anchorCtr="0">
            <a:spAutoFit/>
          </a:bodyPr>
          <a:lstStyle/>
          <a:p>
            <a:pPr marL="0" marR="0" lvl="0" indent="0" algn="ctr" rtl="0">
              <a:lnSpc>
                <a:spcPct val="100000"/>
              </a:lnSpc>
              <a:spcBef>
                <a:spcPts val="0"/>
              </a:spcBef>
              <a:spcAft>
                <a:spcPts val="0"/>
              </a:spcAft>
              <a:buClr>
                <a:schemeClr val="accent1"/>
              </a:buClr>
              <a:buSzPts val="4500"/>
              <a:buFont typeface="Trebuchet MS"/>
              <a:buNone/>
            </a:pPr>
            <a:r>
              <a:rPr lang="en-US" sz="3500" b="1">
                <a:solidFill>
                  <a:schemeClr val="dk2"/>
                </a:solidFill>
                <a:latin typeface="Trebuchet MS"/>
                <a:ea typeface="Trebuchet MS"/>
                <a:cs typeface="Trebuchet MS"/>
                <a:sym typeface="Trebuchet MS"/>
              </a:rPr>
              <a:t>Language Interpretation</a:t>
            </a:r>
            <a:endParaRPr sz="3500" b="0" i="0" u="none" strike="noStrike" cap="none">
              <a:solidFill>
                <a:schemeClr val="dk2"/>
              </a:solidFill>
              <a:latin typeface="Arial"/>
              <a:ea typeface="Arial"/>
              <a:cs typeface="Arial"/>
              <a:sym typeface="Arial"/>
            </a:endParaRPr>
          </a:p>
        </p:txBody>
      </p:sp>
      <p:pic>
        <p:nvPicPr>
          <p:cNvPr id="271" name="Google Shape;271;p61"/>
          <p:cNvPicPr preferRelativeResize="0"/>
          <p:nvPr/>
        </p:nvPicPr>
        <p:blipFill>
          <a:blip r:embed="rId3">
            <a:alphaModFix/>
          </a:blip>
          <a:stretch>
            <a:fillRect/>
          </a:stretch>
        </p:blipFill>
        <p:spPr>
          <a:xfrm>
            <a:off x="9653374" y="1657225"/>
            <a:ext cx="521950" cy="521950"/>
          </a:xfrm>
          <a:prstGeom prst="rect">
            <a:avLst/>
          </a:prstGeom>
          <a:noFill/>
          <a:ln>
            <a:noFill/>
          </a:ln>
        </p:spPr>
      </p:pic>
      <p:pic>
        <p:nvPicPr>
          <p:cNvPr id="272" name="Google Shape;272;p61"/>
          <p:cNvPicPr preferRelativeResize="0"/>
          <p:nvPr/>
        </p:nvPicPr>
        <p:blipFill rotWithShape="1">
          <a:blip r:embed="rId4">
            <a:alphaModFix/>
          </a:blip>
          <a:srcRect r="45048"/>
          <a:stretch/>
        </p:blipFill>
        <p:spPr>
          <a:xfrm>
            <a:off x="3915459" y="3808179"/>
            <a:ext cx="1695800" cy="800089"/>
          </a:xfrm>
          <a:prstGeom prst="rect">
            <a:avLst/>
          </a:prstGeom>
          <a:noFill/>
          <a:ln>
            <a:noFill/>
          </a:ln>
        </p:spPr>
      </p:pic>
      <p:pic>
        <p:nvPicPr>
          <p:cNvPr id="273" name="Google Shape;273;p61"/>
          <p:cNvPicPr preferRelativeResize="0"/>
          <p:nvPr/>
        </p:nvPicPr>
        <p:blipFill rotWithShape="1">
          <a:blip r:embed="rId4">
            <a:alphaModFix/>
          </a:blip>
          <a:srcRect l="65020"/>
          <a:stretch/>
        </p:blipFill>
        <p:spPr>
          <a:xfrm>
            <a:off x="10699338" y="3133412"/>
            <a:ext cx="805066" cy="59673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74"/>
          <p:cNvSpPr txBox="1">
            <a:spLocks noGrp="1"/>
          </p:cNvSpPr>
          <p:nvPr>
            <p:ph type="title"/>
          </p:nvPr>
        </p:nvSpPr>
        <p:spPr>
          <a:xfrm>
            <a:off x="838200" y="437929"/>
            <a:ext cx="10515600" cy="5382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Trebuchet MS"/>
              <a:buNone/>
            </a:pPr>
            <a:r>
              <a:rPr lang="en-US"/>
              <a:t>Revisión</a:t>
            </a:r>
            <a:endParaRPr/>
          </a:p>
        </p:txBody>
      </p:sp>
      <p:sp>
        <p:nvSpPr>
          <p:cNvPr id="370" name="Google Shape;370;p74"/>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75"/>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4400"/>
              <a:t>What is a Medicaid Waiver?</a:t>
            </a:r>
            <a:r>
              <a:rPr lang="en-US" sz="3400"/>
              <a:t> </a:t>
            </a:r>
            <a:endParaRPr sz="5700"/>
          </a:p>
        </p:txBody>
      </p:sp>
      <p:sp>
        <p:nvSpPr>
          <p:cNvPr id="376" name="Google Shape;376;p75"/>
          <p:cNvSpPr txBox="1">
            <a:spLocks noGrp="1"/>
          </p:cNvSpPr>
          <p:nvPr>
            <p:ph type="body" idx="1"/>
          </p:nvPr>
        </p:nvSpPr>
        <p:spPr>
          <a:xfrm>
            <a:off x="838200" y="1852300"/>
            <a:ext cx="10515600" cy="4208700"/>
          </a:xfrm>
          <a:prstGeom prst="rect">
            <a:avLst/>
          </a:prstGeom>
          <a:noFill/>
          <a:ln>
            <a:noFill/>
          </a:ln>
        </p:spPr>
        <p:txBody>
          <a:bodyPr spcFirstLastPara="1" wrap="square" lIns="91425" tIns="45700" rIns="91425" bIns="45700" anchor="t" anchorCtr="0">
            <a:noAutofit/>
          </a:bodyPr>
          <a:lstStyle/>
          <a:p>
            <a:pPr marL="342900" lvl="0" indent="-317500" algn="l" rtl="0">
              <a:spcBef>
                <a:spcPts val="800"/>
              </a:spcBef>
              <a:spcAft>
                <a:spcPts val="0"/>
              </a:spcAft>
              <a:buSzPts val="3200"/>
              <a:buChar char="•"/>
            </a:pPr>
            <a:r>
              <a:rPr lang="en-US" sz="2500"/>
              <a:t>Federal rules &amp; required benefits</a:t>
            </a:r>
            <a:endParaRPr sz="2500"/>
          </a:p>
          <a:p>
            <a:pPr marL="342900" lvl="0" indent="-317500" algn="l" rtl="0">
              <a:spcBef>
                <a:spcPts val="0"/>
              </a:spcBef>
              <a:spcAft>
                <a:spcPts val="0"/>
              </a:spcAft>
              <a:buSzPts val="3200"/>
              <a:buChar char="•"/>
            </a:pPr>
            <a:r>
              <a:rPr lang="en-US" sz="2500"/>
              <a:t>States can waive some federal rules to cover more services</a:t>
            </a:r>
            <a:endParaRPr sz="2500"/>
          </a:p>
          <a:p>
            <a:pPr marL="685800" lvl="1" indent="-240665" algn="l" rtl="0">
              <a:spcBef>
                <a:spcPts val="0"/>
              </a:spcBef>
              <a:spcAft>
                <a:spcPts val="0"/>
              </a:spcAft>
              <a:buSzPts val="2500"/>
              <a:buChar char="⮚"/>
            </a:pPr>
            <a:r>
              <a:rPr lang="en-US" sz="2500"/>
              <a:t>Specific populations &amp; settings</a:t>
            </a:r>
            <a:endParaRPr sz="2500"/>
          </a:p>
          <a:p>
            <a:pPr marL="342900" lvl="0" indent="-317500" algn="l" rtl="0">
              <a:spcBef>
                <a:spcPts val="0"/>
              </a:spcBef>
              <a:spcAft>
                <a:spcPts val="0"/>
              </a:spcAft>
              <a:buSzPts val="3200"/>
              <a:buChar char="•"/>
            </a:pPr>
            <a:r>
              <a:rPr lang="en-US" sz="2500"/>
              <a:t>Additional Reporting to CMS</a:t>
            </a:r>
            <a:endParaRPr sz="2500"/>
          </a:p>
          <a:p>
            <a:pPr marL="342900" lvl="0" indent="-317500" algn="l" rtl="0">
              <a:spcBef>
                <a:spcPts val="1000"/>
              </a:spcBef>
              <a:spcAft>
                <a:spcPts val="0"/>
              </a:spcAft>
              <a:buSzPts val="3200"/>
              <a:buChar char="•"/>
            </a:pPr>
            <a:r>
              <a:rPr lang="en-US" sz="2500"/>
              <a:t>CO’s approval: Jan 2025</a:t>
            </a:r>
            <a:endParaRPr sz="3200"/>
          </a:p>
        </p:txBody>
      </p:sp>
      <p:sp>
        <p:nvSpPr>
          <p:cNvPr id="377" name="Google Shape;377;p7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75"/>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4400"/>
              <a:t>¿Qué es una Exención de Medicaid?</a:t>
            </a:r>
            <a:r>
              <a:rPr lang="en-US" sz="3400"/>
              <a:t> </a:t>
            </a:r>
            <a:endParaRPr sz="5700"/>
          </a:p>
        </p:txBody>
      </p:sp>
      <p:sp>
        <p:nvSpPr>
          <p:cNvPr id="376" name="Google Shape;376;p75"/>
          <p:cNvSpPr txBox="1">
            <a:spLocks noGrp="1"/>
          </p:cNvSpPr>
          <p:nvPr>
            <p:ph type="body" idx="1"/>
          </p:nvPr>
        </p:nvSpPr>
        <p:spPr>
          <a:xfrm>
            <a:off x="838200" y="1852300"/>
            <a:ext cx="10515600" cy="4208700"/>
          </a:xfrm>
          <a:prstGeom prst="rect">
            <a:avLst/>
          </a:prstGeom>
          <a:noFill/>
          <a:ln>
            <a:noFill/>
          </a:ln>
        </p:spPr>
        <p:txBody>
          <a:bodyPr spcFirstLastPara="1" wrap="square" lIns="91425" tIns="45700" rIns="91425" bIns="45700" anchor="t" anchorCtr="0">
            <a:noAutofit/>
          </a:bodyPr>
          <a:lstStyle/>
          <a:p>
            <a:pPr marL="342900" lvl="0" indent="-317500" algn="l" rtl="0">
              <a:spcBef>
                <a:spcPts val="800"/>
              </a:spcBef>
              <a:spcAft>
                <a:spcPts val="0"/>
              </a:spcAft>
              <a:buSzPts val="3200"/>
              <a:buChar char="•"/>
            </a:pPr>
            <a:r>
              <a:rPr lang="en-US" sz="2500"/>
              <a:t>Normas y beneficios federales obligatorios</a:t>
            </a:r>
            <a:endParaRPr sz="2500"/>
          </a:p>
          <a:p>
            <a:pPr marL="342900" lvl="0" indent="-317500" algn="l" rtl="0">
              <a:spcBef>
                <a:spcPts val="0"/>
              </a:spcBef>
              <a:spcAft>
                <a:spcPts val="0"/>
              </a:spcAft>
              <a:buSzPts val="3200"/>
              <a:buChar char="•"/>
            </a:pPr>
            <a:r>
              <a:rPr lang="en-US" sz="2500"/>
              <a:t>Los estados pueden solicitar exenciones para ampliar la cobertura de servicios</a:t>
            </a:r>
            <a:endParaRPr sz="2500"/>
          </a:p>
          <a:p>
            <a:pPr marL="685800" lvl="1" indent="-240665" algn="l" rtl="0">
              <a:spcBef>
                <a:spcPts val="0"/>
              </a:spcBef>
              <a:spcAft>
                <a:spcPts val="0"/>
              </a:spcAft>
              <a:buSzPts val="2500"/>
              <a:buChar char="⮚"/>
            </a:pPr>
            <a:r>
              <a:rPr lang="en-US" sz="2500"/>
              <a:t>Dirigido a poblaciones y entornos específicos</a:t>
            </a:r>
            <a:endParaRPr sz="2500"/>
          </a:p>
          <a:p>
            <a:pPr marL="342900" lvl="0" indent="-317500" algn="l" rtl="0">
              <a:spcBef>
                <a:spcPts val="0"/>
              </a:spcBef>
              <a:spcAft>
                <a:spcPts val="0"/>
              </a:spcAft>
              <a:buSzPts val="3200"/>
              <a:buChar char="•"/>
            </a:pPr>
            <a:r>
              <a:rPr lang="en-US" sz="2500"/>
              <a:t>Requiere reportes adicionales a CMS</a:t>
            </a:r>
            <a:endParaRPr sz="2500"/>
          </a:p>
          <a:p>
            <a:pPr marL="342900" lvl="0" indent="-317500" algn="l" rtl="0">
              <a:spcBef>
                <a:spcPts val="1000"/>
              </a:spcBef>
              <a:spcAft>
                <a:spcPts val="0"/>
              </a:spcAft>
              <a:buSzPts val="3200"/>
              <a:buChar char="•"/>
            </a:pPr>
            <a:r>
              <a:rPr lang="en-US" sz="2500"/>
              <a:t>Colorado obtuvo aprobación en enero de 2025</a:t>
            </a:r>
            <a:endParaRPr sz="3200"/>
          </a:p>
        </p:txBody>
      </p:sp>
      <p:sp>
        <p:nvSpPr>
          <p:cNvPr id="377" name="Google Shape;377;p7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76"/>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4600"/>
              <a:t>Colorado Comprehensive Care Waiver</a:t>
            </a:r>
            <a:endParaRPr sz="4600"/>
          </a:p>
        </p:txBody>
      </p:sp>
      <p:sp>
        <p:nvSpPr>
          <p:cNvPr id="383" name="Google Shape;383;p76"/>
          <p:cNvSpPr txBox="1">
            <a:spLocks noGrp="1"/>
          </p:cNvSpPr>
          <p:nvPr>
            <p:ph type="body" idx="1"/>
          </p:nvPr>
        </p:nvSpPr>
        <p:spPr>
          <a:xfrm>
            <a:off x="838200" y="1852300"/>
            <a:ext cx="10515600" cy="4208700"/>
          </a:xfrm>
          <a:prstGeom prst="rect">
            <a:avLst/>
          </a:prstGeom>
          <a:noFill/>
          <a:ln>
            <a:noFill/>
          </a:ln>
        </p:spPr>
        <p:txBody>
          <a:bodyPr spcFirstLastPara="1" wrap="square" lIns="91425" tIns="45700" rIns="91425" bIns="45700" anchor="t" anchorCtr="0">
            <a:noAutofit/>
          </a:bodyPr>
          <a:lstStyle/>
          <a:p>
            <a:pPr marL="342900" lvl="0" indent="-304800" algn="l" rtl="0">
              <a:spcBef>
                <a:spcPts val="800"/>
              </a:spcBef>
              <a:spcAft>
                <a:spcPts val="0"/>
              </a:spcAft>
              <a:buSzPts val="3000"/>
              <a:buChar char="•"/>
            </a:pPr>
            <a:r>
              <a:rPr lang="en-US" sz="2300" b="1"/>
              <a:t>3 components</a:t>
            </a:r>
            <a:endParaRPr sz="2300" b="1"/>
          </a:p>
          <a:p>
            <a:pPr marL="342900" lvl="0" indent="-304800" algn="l" rtl="0">
              <a:spcBef>
                <a:spcPts val="0"/>
              </a:spcBef>
              <a:spcAft>
                <a:spcPts val="0"/>
              </a:spcAft>
              <a:buSzPts val="3000"/>
              <a:buChar char="•"/>
            </a:pPr>
            <a:r>
              <a:rPr lang="en-US" sz="2300"/>
              <a:t>Health Related Social Needs (Housing and Nutrition)</a:t>
            </a:r>
            <a:endParaRPr sz="2300"/>
          </a:p>
          <a:p>
            <a:pPr marL="342900" lvl="0" indent="-304800" algn="l" rtl="0">
              <a:spcBef>
                <a:spcPts val="0"/>
              </a:spcBef>
              <a:spcAft>
                <a:spcPts val="0"/>
              </a:spcAft>
              <a:buSzPts val="3000"/>
              <a:buChar char="•"/>
            </a:pPr>
            <a:r>
              <a:rPr lang="en-US" sz="2300"/>
              <a:t>Re-entry Services</a:t>
            </a:r>
            <a:endParaRPr sz="2300"/>
          </a:p>
          <a:p>
            <a:pPr marL="342900" lvl="0" indent="-304800" algn="l" rtl="0">
              <a:spcBef>
                <a:spcPts val="0"/>
              </a:spcBef>
              <a:spcAft>
                <a:spcPts val="0"/>
              </a:spcAft>
              <a:buSzPts val="3000"/>
              <a:buChar char="•"/>
            </a:pPr>
            <a:r>
              <a:rPr lang="en-US" sz="2300"/>
              <a:t>Serious Mental Illness and Emotional Disturbance</a:t>
            </a:r>
            <a:endParaRPr sz="2300"/>
          </a:p>
          <a:p>
            <a:pPr marL="685800" lvl="1" indent="-227965" algn="l" rtl="0">
              <a:spcBef>
                <a:spcPts val="0"/>
              </a:spcBef>
              <a:spcAft>
                <a:spcPts val="0"/>
              </a:spcAft>
              <a:buSzPts val="2300"/>
              <a:buChar char="⮚"/>
            </a:pPr>
            <a:r>
              <a:rPr lang="en-US" sz="2300" i="1"/>
              <a:t>Continuous eligibility: no longer available</a:t>
            </a:r>
            <a:endParaRPr sz="2300" i="1"/>
          </a:p>
          <a:p>
            <a:pPr marL="342900" lvl="0" indent="0" algn="l" rtl="0">
              <a:spcBef>
                <a:spcPts val="1000"/>
              </a:spcBef>
              <a:spcAft>
                <a:spcPts val="0"/>
              </a:spcAft>
              <a:buNone/>
            </a:pPr>
            <a:endParaRPr sz="3000"/>
          </a:p>
        </p:txBody>
      </p:sp>
      <p:sp>
        <p:nvSpPr>
          <p:cNvPr id="384" name="Google Shape;384;p7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76"/>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4600"/>
              <a:t>Exención de Atención Integral de Colorado</a:t>
            </a:r>
            <a:endParaRPr sz="4600"/>
          </a:p>
        </p:txBody>
      </p:sp>
      <p:sp>
        <p:nvSpPr>
          <p:cNvPr id="383" name="Google Shape;383;p76"/>
          <p:cNvSpPr txBox="1">
            <a:spLocks noGrp="1"/>
          </p:cNvSpPr>
          <p:nvPr>
            <p:ph type="body" idx="1"/>
          </p:nvPr>
        </p:nvSpPr>
        <p:spPr>
          <a:xfrm>
            <a:off x="838200" y="1852300"/>
            <a:ext cx="10515600" cy="4208700"/>
          </a:xfrm>
          <a:prstGeom prst="rect">
            <a:avLst/>
          </a:prstGeom>
          <a:noFill/>
          <a:ln>
            <a:noFill/>
          </a:ln>
        </p:spPr>
        <p:txBody>
          <a:bodyPr spcFirstLastPara="1" wrap="square" lIns="91425" tIns="45700" rIns="91425" bIns="45700" anchor="t" anchorCtr="0">
            <a:noAutofit/>
          </a:bodyPr>
          <a:lstStyle/>
          <a:p>
            <a:pPr marL="342900" lvl="0" indent="-304800" algn="l" rtl="0">
              <a:spcBef>
                <a:spcPts val="800"/>
              </a:spcBef>
              <a:spcAft>
                <a:spcPts val="0"/>
              </a:spcAft>
              <a:buSzPts val="3000"/>
              <a:buChar char="•"/>
            </a:pPr>
            <a:r>
              <a:rPr lang="en-US" sz="2300" b="1"/>
              <a:t>3 componentes</a:t>
            </a:r>
            <a:endParaRPr sz="2300" b="1"/>
          </a:p>
          <a:p>
            <a:pPr marL="342900" lvl="0" indent="-304800" algn="l" rtl="0">
              <a:spcBef>
                <a:spcPts val="0"/>
              </a:spcBef>
              <a:spcAft>
                <a:spcPts val="0"/>
              </a:spcAft>
              <a:buSzPts val="3000"/>
              <a:buChar char="•"/>
            </a:pPr>
            <a:r>
              <a:rPr lang="en-US" sz="2300"/>
              <a:t>Necesidades sociales relacionadas con la salud (vivienda y nutrición)</a:t>
            </a:r>
            <a:endParaRPr sz="2300"/>
          </a:p>
          <a:p>
            <a:pPr marL="342900" lvl="0" indent="-304800" algn="l" rtl="0">
              <a:spcBef>
                <a:spcPts val="0"/>
              </a:spcBef>
              <a:spcAft>
                <a:spcPts val="0"/>
              </a:spcAft>
              <a:buSzPts val="3000"/>
              <a:buChar char="•"/>
            </a:pPr>
            <a:r>
              <a:rPr lang="en-US" sz="2300"/>
              <a:t>Servicios de reintegración</a:t>
            </a:r>
            <a:endParaRPr sz="2300"/>
          </a:p>
          <a:p>
            <a:pPr marL="342900" lvl="0" indent="-304800" algn="l" rtl="0">
              <a:spcBef>
                <a:spcPts val="0"/>
              </a:spcBef>
              <a:spcAft>
                <a:spcPts val="0"/>
              </a:spcAft>
              <a:buSzPts val="3000"/>
              <a:buChar char="•"/>
            </a:pPr>
            <a:r>
              <a:rPr lang="en-US" sz="2300"/>
              <a:t>Trastorno mental grave y problemas emocionales</a:t>
            </a:r>
            <a:endParaRPr sz="2300"/>
          </a:p>
          <a:p>
            <a:pPr marL="685800" lvl="1" indent="-227965" algn="l" rtl="0">
              <a:spcBef>
                <a:spcPts val="0"/>
              </a:spcBef>
              <a:spcAft>
                <a:spcPts val="0"/>
              </a:spcAft>
              <a:buSzPts val="2300"/>
              <a:buChar char="⮚"/>
            </a:pPr>
            <a:r>
              <a:rPr lang="en-US" sz="2300" i="1"/>
              <a:t>Elegibilidad continua: ya no está disponible.</a:t>
            </a:r>
            <a:endParaRPr sz="2300" i="1"/>
          </a:p>
          <a:p>
            <a:pPr marL="342900" lvl="0" indent="0" algn="l" rtl="0">
              <a:spcBef>
                <a:spcPts val="1000"/>
              </a:spcBef>
              <a:spcAft>
                <a:spcPts val="0"/>
              </a:spcAft>
              <a:buNone/>
            </a:pPr>
            <a:endParaRPr sz="3000"/>
          </a:p>
        </p:txBody>
      </p:sp>
      <p:sp>
        <p:nvSpPr>
          <p:cNvPr id="384" name="Google Shape;384;p7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77"/>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HRSN Nutrition Eligibility</a:t>
            </a:r>
            <a:endParaRPr sz="5700"/>
          </a:p>
        </p:txBody>
      </p:sp>
      <p:sp>
        <p:nvSpPr>
          <p:cNvPr id="390" name="Google Shape;390;p77"/>
          <p:cNvSpPr txBox="1">
            <a:spLocks noGrp="1"/>
          </p:cNvSpPr>
          <p:nvPr>
            <p:ph type="body" idx="1"/>
          </p:nvPr>
        </p:nvSpPr>
        <p:spPr>
          <a:xfrm>
            <a:off x="838200" y="1852300"/>
            <a:ext cx="10515600" cy="4208700"/>
          </a:xfrm>
          <a:prstGeom prst="rect">
            <a:avLst/>
          </a:prstGeom>
          <a:noFill/>
          <a:ln>
            <a:noFill/>
          </a:ln>
        </p:spPr>
        <p:txBody>
          <a:bodyPr spcFirstLastPara="1" wrap="square" lIns="91425" tIns="45700" rIns="91425" bIns="45700" anchor="t" anchorCtr="0">
            <a:noAutofit/>
          </a:bodyPr>
          <a:lstStyle/>
          <a:p>
            <a:pPr marL="342900" lvl="0" indent="-304800" algn="l" rtl="0">
              <a:spcBef>
                <a:spcPts val="800"/>
              </a:spcBef>
              <a:spcAft>
                <a:spcPts val="0"/>
              </a:spcAft>
              <a:buSzPts val="3000"/>
              <a:buChar char="•"/>
            </a:pPr>
            <a:r>
              <a:rPr lang="en-US" sz="2300">
                <a:latin typeface="Arial"/>
                <a:ea typeface="Arial"/>
                <a:cs typeface="Arial"/>
                <a:sym typeface="Arial"/>
              </a:rPr>
              <a:t>E</a:t>
            </a:r>
            <a:r>
              <a:rPr lang="en-US" sz="2300"/>
              <a:t>ligibility is based on housing vouchers that are provided by Department of Local Affairs (DOLA)</a:t>
            </a:r>
            <a:endParaRPr sz="2300"/>
          </a:p>
          <a:p>
            <a:pPr marL="685800" lvl="1" indent="-240665" algn="l" rtl="0">
              <a:spcBef>
                <a:spcPts val="0"/>
              </a:spcBef>
              <a:spcAft>
                <a:spcPts val="0"/>
              </a:spcAft>
              <a:buSzPts val="2500"/>
              <a:buChar char="⮚"/>
            </a:pPr>
            <a:r>
              <a:rPr lang="en-US" sz="2300"/>
              <a:t>Permanent Supporting Housing (PSH)</a:t>
            </a:r>
            <a:endParaRPr sz="2300"/>
          </a:p>
          <a:p>
            <a:pPr marL="685800" lvl="1" indent="-240665" algn="l" rtl="0">
              <a:spcBef>
                <a:spcPts val="0"/>
              </a:spcBef>
              <a:spcAft>
                <a:spcPts val="0"/>
              </a:spcAft>
              <a:buSzPts val="2500"/>
              <a:buChar char="⮚"/>
            </a:pPr>
            <a:r>
              <a:rPr lang="en-US" sz="2300"/>
              <a:t>Colorado Fostering Success (CFS)</a:t>
            </a:r>
            <a:endParaRPr sz="2300"/>
          </a:p>
          <a:p>
            <a:pPr marL="685800" lvl="1" indent="-240665" algn="l" rtl="0">
              <a:spcBef>
                <a:spcPts val="0"/>
              </a:spcBef>
              <a:spcAft>
                <a:spcPts val="0"/>
              </a:spcAft>
              <a:buSzPts val="2500"/>
              <a:buChar char="⮚"/>
            </a:pPr>
            <a:r>
              <a:rPr lang="en-US" sz="2300"/>
              <a:t>Community Access Team (CAT) </a:t>
            </a:r>
            <a:endParaRPr sz="2300"/>
          </a:p>
          <a:p>
            <a:pPr marL="342900" lvl="0" indent="0" algn="l" rtl="0">
              <a:spcBef>
                <a:spcPts val="1000"/>
              </a:spcBef>
              <a:spcAft>
                <a:spcPts val="0"/>
              </a:spcAft>
              <a:buNone/>
            </a:pPr>
            <a:endParaRPr sz="3000"/>
          </a:p>
        </p:txBody>
      </p:sp>
      <p:sp>
        <p:nvSpPr>
          <p:cNvPr id="391" name="Google Shape;391;p7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77"/>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4400" dirty="0" err="1"/>
              <a:t>Criterios</a:t>
            </a:r>
            <a:r>
              <a:rPr lang="en-US" sz="4400" dirty="0"/>
              <a:t> de </a:t>
            </a:r>
            <a:r>
              <a:rPr lang="en-US" sz="4400" dirty="0" err="1"/>
              <a:t>Elegibilidad</a:t>
            </a:r>
            <a:r>
              <a:rPr lang="en-US" sz="4400" dirty="0"/>
              <a:t> </a:t>
            </a:r>
            <a:r>
              <a:rPr lang="en-US" sz="4400" dirty="0" err="1"/>
              <a:t>en</a:t>
            </a:r>
            <a:r>
              <a:rPr lang="en-US" sz="4400" dirty="0"/>
              <a:t> </a:t>
            </a:r>
            <a:r>
              <a:rPr lang="en-US" sz="4400" dirty="0" err="1"/>
              <a:t>Nutrición</a:t>
            </a:r>
            <a:endParaRPr sz="4400" dirty="0"/>
          </a:p>
        </p:txBody>
      </p:sp>
      <p:sp>
        <p:nvSpPr>
          <p:cNvPr id="390" name="Google Shape;390;p77"/>
          <p:cNvSpPr txBox="1">
            <a:spLocks noGrp="1"/>
          </p:cNvSpPr>
          <p:nvPr>
            <p:ph type="body" idx="1"/>
          </p:nvPr>
        </p:nvSpPr>
        <p:spPr>
          <a:xfrm>
            <a:off x="838200" y="1852300"/>
            <a:ext cx="10515600" cy="4208700"/>
          </a:xfrm>
          <a:prstGeom prst="rect">
            <a:avLst/>
          </a:prstGeom>
          <a:noFill/>
          <a:ln>
            <a:noFill/>
          </a:ln>
        </p:spPr>
        <p:txBody>
          <a:bodyPr spcFirstLastPara="1" wrap="square" lIns="91425" tIns="45700" rIns="91425" bIns="45700" anchor="t" anchorCtr="0">
            <a:noAutofit/>
          </a:bodyPr>
          <a:lstStyle/>
          <a:p>
            <a:pPr marL="342900" lvl="0" indent="-304800" algn="l" rtl="0">
              <a:spcBef>
                <a:spcPts val="800"/>
              </a:spcBef>
              <a:spcAft>
                <a:spcPts val="0"/>
              </a:spcAft>
              <a:buSzPts val="3000"/>
              <a:buChar char="•"/>
            </a:pPr>
            <a:r>
              <a:rPr lang="en-US" sz="2300" dirty="0">
                <a:latin typeface="Arial"/>
                <a:ea typeface="Arial"/>
                <a:cs typeface="Arial"/>
                <a:sym typeface="Arial"/>
              </a:rPr>
              <a:t>La </a:t>
            </a:r>
            <a:r>
              <a:rPr lang="en-US" sz="2300" dirty="0" err="1">
                <a:latin typeface="Arial"/>
                <a:ea typeface="Arial"/>
                <a:cs typeface="Arial"/>
                <a:sym typeface="Arial"/>
              </a:rPr>
              <a:t>elegibilidad</a:t>
            </a:r>
            <a:r>
              <a:rPr lang="en-US" sz="2300" dirty="0">
                <a:latin typeface="Arial"/>
                <a:ea typeface="Arial"/>
                <a:cs typeface="Arial"/>
                <a:sym typeface="Arial"/>
              </a:rPr>
              <a:t> se </a:t>
            </a:r>
            <a:r>
              <a:rPr lang="en-US" sz="2300" dirty="0" err="1">
                <a:latin typeface="Arial"/>
                <a:ea typeface="Arial"/>
                <a:cs typeface="Arial"/>
                <a:sym typeface="Arial"/>
              </a:rPr>
              <a:t>determina</a:t>
            </a:r>
            <a:r>
              <a:rPr lang="en-US" sz="2300" dirty="0">
                <a:latin typeface="Arial"/>
                <a:ea typeface="Arial"/>
                <a:cs typeface="Arial"/>
                <a:sym typeface="Arial"/>
              </a:rPr>
              <a:t> con base </a:t>
            </a:r>
            <a:r>
              <a:rPr lang="en-US" sz="2300" dirty="0" err="1">
                <a:latin typeface="Arial"/>
                <a:ea typeface="Arial"/>
                <a:cs typeface="Arial"/>
                <a:sym typeface="Arial"/>
              </a:rPr>
              <a:t>en</a:t>
            </a:r>
            <a:r>
              <a:rPr lang="en-US" sz="2300" dirty="0">
                <a:latin typeface="Arial"/>
                <a:ea typeface="Arial"/>
                <a:cs typeface="Arial"/>
                <a:sym typeface="Arial"/>
              </a:rPr>
              <a:t> los vouchers de </a:t>
            </a:r>
            <a:r>
              <a:rPr lang="en-US" sz="2300" dirty="0" err="1">
                <a:latin typeface="Arial"/>
                <a:ea typeface="Arial"/>
                <a:cs typeface="Arial"/>
                <a:sym typeface="Arial"/>
              </a:rPr>
              <a:t>vivienda</a:t>
            </a:r>
            <a:r>
              <a:rPr lang="en-US" sz="2300" dirty="0">
                <a:latin typeface="Arial"/>
                <a:ea typeface="Arial"/>
                <a:cs typeface="Arial"/>
                <a:sym typeface="Arial"/>
              </a:rPr>
              <a:t> </a:t>
            </a:r>
            <a:r>
              <a:rPr lang="en-US" sz="2300" dirty="0" err="1">
                <a:latin typeface="Arial"/>
                <a:ea typeface="Arial"/>
                <a:cs typeface="Arial"/>
                <a:sym typeface="Arial"/>
              </a:rPr>
              <a:t>otorgados</a:t>
            </a:r>
            <a:r>
              <a:rPr lang="en-US" sz="2300" dirty="0">
                <a:latin typeface="Arial"/>
                <a:ea typeface="Arial"/>
                <a:cs typeface="Arial"/>
                <a:sym typeface="Arial"/>
              </a:rPr>
              <a:t> por </a:t>
            </a:r>
            <a:r>
              <a:rPr lang="en-US" sz="2300" dirty="0" err="1">
                <a:latin typeface="Arial"/>
                <a:ea typeface="Arial"/>
                <a:cs typeface="Arial"/>
                <a:sym typeface="Arial"/>
              </a:rPr>
              <a:t>el</a:t>
            </a:r>
            <a:r>
              <a:rPr lang="en-US" sz="2300" dirty="0">
                <a:latin typeface="Arial"/>
                <a:ea typeface="Arial"/>
                <a:cs typeface="Arial"/>
                <a:sym typeface="Arial"/>
              </a:rPr>
              <a:t> Department of Local Affairs (DOLA), a </a:t>
            </a:r>
            <a:r>
              <a:rPr lang="en-US" sz="2300" dirty="0" err="1">
                <a:latin typeface="Arial"/>
                <a:ea typeface="Arial"/>
                <a:cs typeface="Arial"/>
                <a:sym typeface="Arial"/>
              </a:rPr>
              <a:t>través</a:t>
            </a:r>
            <a:r>
              <a:rPr lang="en-US" sz="2300" dirty="0">
                <a:latin typeface="Arial"/>
                <a:ea typeface="Arial"/>
                <a:cs typeface="Arial"/>
                <a:sym typeface="Arial"/>
              </a:rPr>
              <a:t> de:</a:t>
            </a:r>
            <a:endParaRPr sz="2300" dirty="0"/>
          </a:p>
          <a:p>
            <a:pPr marL="685800" lvl="1" indent="-240665" algn="l" rtl="0">
              <a:spcBef>
                <a:spcPts val="0"/>
              </a:spcBef>
              <a:spcAft>
                <a:spcPts val="0"/>
              </a:spcAft>
              <a:buSzPts val="2500"/>
              <a:buChar char="⮚"/>
            </a:pPr>
            <a:r>
              <a:rPr lang="en-US" sz="2300" dirty="0"/>
              <a:t>Vivienda de </a:t>
            </a:r>
            <a:r>
              <a:rPr lang="en-US" sz="2300" dirty="0" err="1"/>
              <a:t>Apoyo</a:t>
            </a:r>
            <a:r>
              <a:rPr lang="en-US" sz="2300" dirty="0"/>
              <a:t> Permanente (Permanent Supporting Housing (PSH))</a:t>
            </a:r>
            <a:endParaRPr sz="2300" dirty="0"/>
          </a:p>
          <a:p>
            <a:pPr marL="685800" lvl="1" indent="-240665" algn="l" rtl="0">
              <a:spcBef>
                <a:spcPts val="0"/>
              </a:spcBef>
              <a:spcAft>
                <a:spcPts val="0"/>
              </a:spcAft>
              <a:buSzPts val="2500"/>
              <a:buChar char="⮚"/>
            </a:pPr>
            <a:r>
              <a:rPr lang="es-MX" sz="2300" dirty="0"/>
              <a:t>Programa para Impulsar el Éxito (</a:t>
            </a:r>
            <a:r>
              <a:rPr lang="en-US" sz="2300" dirty="0"/>
              <a:t>Colorado Fostering Success (CFS))</a:t>
            </a:r>
            <a:endParaRPr sz="2300" dirty="0"/>
          </a:p>
          <a:p>
            <a:pPr marL="685800" lvl="1" indent="-240665" algn="l" rtl="0">
              <a:spcBef>
                <a:spcPts val="0"/>
              </a:spcBef>
              <a:spcAft>
                <a:spcPts val="0"/>
              </a:spcAft>
              <a:buSzPts val="2500"/>
              <a:buChar char="⮚"/>
            </a:pPr>
            <a:r>
              <a:rPr lang="en-US" sz="2300" dirty="0" err="1"/>
              <a:t>Equipo</a:t>
            </a:r>
            <a:r>
              <a:rPr lang="en-US" sz="2300" dirty="0"/>
              <a:t> de </a:t>
            </a:r>
            <a:r>
              <a:rPr lang="en-US" sz="2300" dirty="0" err="1"/>
              <a:t>Acceso</a:t>
            </a:r>
            <a:r>
              <a:rPr lang="en-US" sz="2300" dirty="0"/>
              <a:t> </a:t>
            </a:r>
            <a:r>
              <a:rPr lang="en-US" sz="2300" dirty="0" err="1"/>
              <a:t>Comunitario</a:t>
            </a:r>
            <a:r>
              <a:rPr lang="en-US" sz="2300" dirty="0"/>
              <a:t> (Community Access Team (CAT))</a:t>
            </a:r>
            <a:endParaRPr sz="2300" dirty="0"/>
          </a:p>
          <a:p>
            <a:pPr marL="342900" lvl="0" indent="0" algn="l" rtl="0">
              <a:spcBef>
                <a:spcPts val="1000"/>
              </a:spcBef>
              <a:spcAft>
                <a:spcPts val="0"/>
              </a:spcAft>
              <a:buNone/>
            </a:pPr>
            <a:endParaRPr sz="3000" dirty="0"/>
          </a:p>
        </p:txBody>
      </p:sp>
      <p:sp>
        <p:nvSpPr>
          <p:cNvPr id="391" name="Google Shape;391;p7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78"/>
          <p:cNvSpPr txBox="1">
            <a:spLocks noGrp="1"/>
          </p:cNvSpPr>
          <p:nvPr>
            <p:ph type="title"/>
          </p:nvPr>
        </p:nvSpPr>
        <p:spPr>
          <a:xfrm>
            <a:off x="838200" y="396040"/>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HRSN Eligibility</a:t>
            </a:r>
            <a:endParaRPr sz="5700"/>
          </a:p>
        </p:txBody>
      </p:sp>
      <p:sp>
        <p:nvSpPr>
          <p:cNvPr id="397" name="Google Shape;397;p78"/>
          <p:cNvSpPr txBox="1">
            <a:spLocks noGrp="1"/>
          </p:cNvSpPr>
          <p:nvPr>
            <p:ph type="body" idx="1"/>
          </p:nvPr>
        </p:nvSpPr>
        <p:spPr>
          <a:xfrm>
            <a:off x="220200" y="1468075"/>
            <a:ext cx="3890400" cy="46455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342900" lvl="0" indent="-266700" algn="l" rtl="0">
              <a:spcBef>
                <a:spcPts val="1000"/>
              </a:spcBef>
              <a:spcAft>
                <a:spcPts val="0"/>
              </a:spcAft>
              <a:buSzPts val="2400"/>
              <a:buChar char="●"/>
            </a:pPr>
            <a:r>
              <a:rPr lang="en-US" sz="2400"/>
              <a:t>Permanent Supportive Housing (PSH)</a:t>
            </a:r>
            <a:endParaRPr sz="2400"/>
          </a:p>
          <a:p>
            <a:pPr marL="685800" lvl="1" indent="-189865" algn="l" rtl="0">
              <a:spcBef>
                <a:spcPts val="0"/>
              </a:spcBef>
              <a:spcAft>
                <a:spcPts val="0"/>
              </a:spcAft>
              <a:buSzPts val="1700"/>
              <a:buChar char="○"/>
            </a:pPr>
            <a:r>
              <a:rPr lang="en-US" sz="1700"/>
              <a:t>Must be 18 years of age or older</a:t>
            </a:r>
            <a:endParaRPr sz="1700"/>
          </a:p>
          <a:p>
            <a:pPr marL="685800" lvl="1" indent="-189865" algn="l" rtl="0">
              <a:spcBef>
                <a:spcPts val="0"/>
              </a:spcBef>
              <a:spcAft>
                <a:spcPts val="0"/>
              </a:spcAft>
              <a:buSzPts val="1700"/>
              <a:buChar char="○"/>
            </a:pPr>
            <a:r>
              <a:rPr lang="en-US" sz="1700"/>
              <a:t>Have a disabling condition</a:t>
            </a:r>
            <a:endParaRPr sz="1700"/>
          </a:p>
          <a:p>
            <a:pPr marL="685800" lvl="1" indent="-189865" algn="l" rtl="0">
              <a:spcBef>
                <a:spcPts val="0"/>
              </a:spcBef>
              <a:spcAft>
                <a:spcPts val="0"/>
              </a:spcAft>
              <a:buSzPts val="1700"/>
              <a:buChar char="○"/>
            </a:pPr>
            <a:r>
              <a:rPr lang="en-US" sz="1700"/>
              <a:t>Have a history of homelessness or be at risk for homelessness</a:t>
            </a:r>
            <a:endParaRPr sz="1700"/>
          </a:p>
          <a:p>
            <a:pPr marL="685800" lvl="1" indent="-189865" algn="l" rtl="0">
              <a:spcBef>
                <a:spcPts val="0"/>
              </a:spcBef>
              <a:spcAft>
                <a:spcPts val="0"/>
              </a:spcAft>
              <a:buSzPts val="1700"/>
              <a:buChar char="○"/>
            </a:pPr>
            <a:r>
              <a:rPr lang="en-US" sz="1700"/>
              <a:t>Must be at or below 30% of the area median income</a:t>
            </a:r>
            <a:endParaRPr sz="1700"/>
          </a:p>
          <a:p>
            <a:pPr marL="685800" lvl="1" indent="-189865" algn="l" rtl="0">
              <a:spcBef>
                <a:spcPts val="0"/>
              </a:spcBef>
              <a:spcAft>
                <a:spcPts val="0"/>
              </a:spcAft>
              <a:buSzPts val="1700"/>
              <a:buChar char="○"/>
            </a:pPr>
            <a:r>
              <a:rPr lang="en-US" sz="1700"/>
              <a:t>Must have or be experiencing a behavioral health need and/or chronic condition</a:t>
            </a:r>
            <a:endParaRPr sz="1700"/>
          </a:p>
        </p:txBody>
      </p:sp>
      <p:sp>
        <p:nvSpPr>
          <p:cNvPr id="398" name="Google Shape;398;p7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37</a:t>
            </a:fld>
            <a:endParaRPr/>
          </a:p>
        </p:txBody>
      </p:sp>
      <p:sp>
        <p:nvSpPr>
          <p:cNvPr id="399" name="Google Shape;399;p78"/>
          <p:cNvSpPr txBox="1">
            <a:spLocks noGrp="1"/>
          </p:cNvSpPr>
          <p:nvPr>
            <p:ph type="body" idx="1"/>
          </p:nvPr>
        </p:nvSpPr>
        <p:spPr>
          <a:xfrm>
            <a:off x="4225950" y="1468075"/>
            <a:ext cx="3770400" cy="46455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342900" lvl="0" indent="-266700" algn="l" rtl="0">
              <a:spcBef>
                <a:spcPts val="1000"/>
              </a:spcBef>
              <a:spcAft>
                <a:spcPts val="0"/>
              </a:spcAft>
              <a:buSzPts val="2400"/>
              <a:buChar char="●"/>
            </a:pPr>
            <a:r>
              <a:rPr lang="en-US" sz="2400"/>
              <a:t>Colorado Fostering Success (CFS)</a:t>
            </a:r>
            <a:endParaRPr sz="2400"/>
          </a:p>
          <a:p>
            <a:pPr marL="685800" lvl="1" indent="-189865" algn="l" rtl="0">
              <a:spcBef>
                <a:spcPts val="0"/>
              </a:spcBef>
              <a:spcAft>
                <a:spcPts val="0"/>
              </a:spcAft>
              <a:buSzPts val="1700"/>
              <a:buChar char="○"/>
            </a:pPr>
            <a:r>
              <a:rPr lang="en-US" sz="1700"/>
              <a:t>Young adults ages 18 through 26 years old, who left foster care on or after their 18th birthday, and are transitioning out of the foster care system</a:t>
            </a:r>
            <a:endParaRPr sz="1700"/>
          </a:p>
          <a:p>
            <a:pPr marL="685800" lvl="1" indent="-189865" algn="l" rtl="0">
              <a:spcBef>
                <a:spcPts val="0"/>
              </a:spcBef>
              <a:spcAft>
                <a:spcPts val="0"/>
              </a:spcAft>
              <a:buSzPts val="1700"/>
              <a:buChar char="○"/>
            </a:pPr>
            <a:r>
              <a:rPr lang="en-US" sz="1700"/>
              <a:t>Have certain prior foster care or kinship care involvement</a:t>
            </a:r>
            <a:endParaRPr sz="1700"/>
          </a:p>
          <a:p>
            <a:pPr marL="685800" lvl="1" indent="-189865" algn="l" rtl="0">
              <a:spcBef>
                <a:spcPts val="0"/>
              </a:spcBef>
              <a:spcAft>
                <a:spcPts val="0"/>
              </a:spcAft>
              <a:buSzPts val="1700"/>
              <a:buChar char="○"/>
            </a:pPr>
            <a:r>
              <a:rPr lang="en-US" sz="1700"/>
              <a:t>Reside in Colorado</a:t>
            </a:r>
            <a:endParaRPr sz="1700"/>
          </a:p>
          <a:p>
            <a:pPr marL="685800" lvl="1" indent="-189865" algn="l" rtl="0">
              <a:spcBef>
                <a:spcPts val="0"/>
              </a:spcBef>
              <a:spcAft>
                <a:spcPts val="0"/>
              </a:spcAft>
              <a:buSzPts val="1700"/>
              <a:buChar char="○"/>
            </a:pPr>
            <a:r>
              <a:rPr lang="en-US" sz="1700"/>
              <a:t>Have an income level at or below 50% of the area median income based on where the young adult resides. </a:t>
            </a:r>
            <a:endParaRPr sz="1700"/>
          </a:p>
          <a:p>
            <a:pPr marL="0" lvl="0" indent="0" algn="l" rtl="0">
              <a:spcBef>
                <a:spcPts val="1000"/>
              </a:spcBef>
              <a:spcAft>
                <a:spcPts val="0"/>
              </a:spcAft>
              <a:buNone/>
            </a:pPr>
            <a:endParaRPr sz="1700"/>
          </a:p>
        </p:txBody>
      </p:sp>
      <p:sp>
        <p:nvSpPr>
          <p:cNvPr id="400" name="Google Shape;400;p78"/>
          <p:cNvSpPr txBox="1">
            <a:spLocks noGrp="1"/>
          </p:cNvSpPr>
          <p:nvPr>
            <p:ph type="body" idx="1"/>
          </p:nvPr>
        </p:nvSpPr>
        <p:spPr>
          <a:xfrm>
            <a:off x="8111700" y="1468075"/>
            <a:ext cx="3890400" cy="46455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342900" lvl="0" indent="-266700" algn="l" rtl="0">
              <a:spcBef>
                <a:spcPts val="1000"/>
              </a:spcBef>
              <a:spcAft>
                <a:spcPts val="0"/>
              </a:spcAft>
              <a:buSzPts val="2400"/>
              <a:buChar char="●"/>
            </a:pPr>
            <a:r>
              <a:rPr lang="en-US" sz="2400"/>
              <a:t>Community Access Team (CAT)</a:t>
            </a:r>
            <a:endParaRPr sz="2400"/>
          </a:p>
          <a:p>
            <a:pPr marL="685800" lvl="1" indent="-189865" algn="l" rtl="0">
              <a:spcBef>
                <a:spcPts val="0"/>
              </a:spcBef>
              <a:spcAft>
                <a:spcPts val="0"/>
              </a:spcAft>
              <a:buSzPts val="1700"/>
              <a:buChar char="○"/>
            </a:pPr>
            <a:r>
              <a:rPr lang="en-US" sz="1700"/>
              <a:t>Be 18 years of age or older</a:t>
            </a:r>
            <a:endParaRPr sz="1700"/>
          </a:p>
          <a:p>
            <a:pPr marL="685800" lvl="1" indent="-189865" algn="l" rtl="0">
              <a:spcBef>
                <a:spcPts val="0"/>
              </a:spcBef>
              <a:spcAft>
                <a:spcPts val="0"/>
              </a:spcAft>
              <a:buSzPts val="1700"/>
              <a:buChar char="○"/>
            </a:pPr>
            <a:r>
              <a:rPr lang="en-US" sz="1700"/>
              <a:t>Be at or below 30% of the area median income</a:t>
            </a:r>
            <a:endParaRPr sz="1700"/>
          </a:p>
          <a:p>
            <a:pPr marL="685800" lvl="1" indent="-189865" algn="l" rtl="0">
              <a:spcBef>
                <a:spcPts val="0"/>
              </a:spcBef>
              <a:spcAft>
                <a:spcPts val="0"/>
              </a:spcAft>
              <a:buSzPts val="1700"/>
              <a:buChar char="○"/>
            </a:pPr>
            <a:r>
              <a:rPr lang="en-US" sz="1700"/>
              <a:t>Meet the U.S. Department of Housing and Urban Development (HUD) definition of a disability</a:t>
            </a:r>
            <a:endParaRPr sz="1700"/>
          </a:p>
          <a:p>
            <a:pPr marL="685800" lvl="1" indent="-189865" algn="l" rtl="0">
              <a:spcBef>
                <a:spcPts val="0"/>
              </a:spcBef>
              <a:spcAft>
                <a:spcPts val="0"/>
              </a:spcAft>
              <a:buSzPts val="1700"/>
              <a:buChar char="○"/>
            </a:pPr>
            <a:r>
              <a:rPr lang="en-US" sz="1700"/>
              <a:t>Receive HCBS-based Medicaid services, or State Plan services, or be eligible for such services</a:t>
            </a:r>
            <a:endParaRPr sz="1700"/>
          </a:p>
          <a:p>
            <a:pPr marL="685800" lvl="1" indent="-189865" algn="l" rtl="0">
              <a:spcBef>
                <a:spcPts val="0"/>
              </a:spcBef>
              <a:spcAft>
                <a:spcPts val="0"/>
              </a:spcAft>
              <a:buSzPts val="1700"/>
              <a:buChar char="○"/>
            </a:pPr>
            <a:r>
              <a:rPr lang="en-US" sz="1700"/>
              <a:t>Transitioning out of a nursing facility or at risk of institutionalization to remain in the community</a:t>
            </a:r>
            <a:endParaRPr sz="1700"/>
          </a:p>
          <a:p>
            <a:pPr marL="0" lvl="0" indent="0" algn="l" rtl="0">
              <a:spcBef>
                <a:spcPts val="1000"/>
              </a:spcBef>
              <a:spcAft>
                <a:spcPts val="0"/>
              </a:spcAft>
              <a:buNone/>
            </a:pPr>
            <a:endParaRPr sz="17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78"/>
          <p:cNvSpPr txBox="1">
            <a:spLocks noGrp="1"/>
          </p:cNvSpPr>
          <p:nvPr>
            <p:ph type="title"/>
          </p:nvPr>
        </p:nvSpPr>
        <p:spPr>
          <a:xfrm>
            <a:off x="838200" y="396040"/>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Elegibilidad para HRSN</a:t>
            </a:r>
            <a:endParaRPr sz="5700"/>
          </a:p>
        </p:txBody>
      </p:sp>
      <p:sp>
        <p:nvSpPr>
          <p:cNvPr id="397" name="Google Shape;397;p78"/>
          <p:cNvSpPr txBox="1">
            <a:spLocks noGrp="1"/>
          </p:cNvSpPr>
          <p:nvPr>
            <p:ph type="body" idx="1"/>
          </p:nvPr>
        </p:nvSpPr>
        <p:spPr>
          <a:xfrm>
            <a:off x="220200" y="1468075"/>
            <a:ext cx="3890400" cy="46455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342900" lvl="0" indent="-266700" algn="l" rtl="0">
              <a:spcBef>
                <a:spcPts val="1000"/>
              </a:spcBef>
              <a:spcAft>
                <a:spcPts val="0"/>
              </a:spcAft>
              <a:buSzPts val="2400"/>
              <a:buChar char="●"/>
            </a:pPr>
            <a:r>
              <a:rPr lang="en-US" sz="2400" dirty="0"/>
              <a:t>Vivienda de </a:t>
            </a:r>
            <a:r>
              <a:rPr lang="en-US" sz="2400" dirty="0" err="1"/>
              <a:t>Apoyo</a:t>
            </a:r>
            <a:r>
              <a:rPr lang="en-US" sz="2400" dirty="0"/>
              <a:t> Permanente(PSH)</a:t>
            </a:r>
            <a:endParaRPr sz="2400" dirty="0"/>
          </a:p>
          <a:p>
            <a:pPr marL="685800" lvl="1" indent="-189865" algn="l" rtl="0">
              <a:spcBef>
                <a:spcPts val="0"/>
              </a:spcBef>
              <a:spcAft>
                <a:spcPts val="0"/>
              </a:spcAft>
              <a:buSzPts val="1700"/>
              <a:buChar char="○"/>
            </a:pPr>
            <a:r>
              <a:rPr lang="en-US" sz="1700" dirty="0"/>
              <a:t>Tener 18 </a:t>
            </a:r>
            <a:r>
              <a:rPr lang="en-US" sz="1700" dirty="0" err="1"/>
              <a:t>años</a:t>
            </a:r>
            <a:r>
              <a:rPr lang="en-US" sz="1700" dirty="0"/>
              <a:t> o </a:t>
            </a:r>
            <a:r>
              <a:rPr lang="en-US" sz="1700" dirty="0" err="1"/>
              <a:t>más</a:t>
            </a:r>
            <a:endParaRPr sz="1700" dirty="0"/>
          </a:p>
          <a:p>
            <a:pPr marL="685800" lvl="1" indent="-189865" algn="l" rtl="0">
              <a:spcBef>
                <a:spcPts val="0"/>
              </a:spcBef>
              <a:spcAft>
                <a:spcPts val="0"/>
              </a:spcAft>
              <a:buSzPts val="1700"/>
              <a:buChar char="○"/>
            </a:pPr>
            <a:r>
              <a:rPr lang="en-US" sz="1700" dirty="0" err="1"/>
              <a:t>Presentar</a:t>
            </a:r>
            <a:r>
              <a:rPr lang="en-US" sz="1700" dirty="0"/>
              <a:t> una </a:t>
            </a:r>
            <a:r>
              <a:rPr lang="en-US" sz="1700" dirty="0" err="1"/>
              <a:t>condición</a:t>
            </a:r>
            <a:r>
              <a:rPr lang="en-US" sz="1700" dirty="0"/>
              <a:t> </a:t>
            </a:r>
            <a:r>
              <a:rPr lang="en-US" sz="1700" dirty="0" err="1"/>
              <a:t>discapacitante</a:t>
            </a:r>
            <a:endParaRPr sz="1700" dirty="0"/>
          </a:p>
          <a:p>
            <a:pPr marL="685800" lvl="1" indent="-189865" algn="l" rtl="0">
              <a:spcBef>
                <a:spcPts val="0"/>
              </a:spcBef>
              <a:spcAft>
                <a:spcPts val="0"/>
              </a:spcAft>
              <a:buSzPts val="1700"/>
              <a:buChar char="○"/>
            </a:pPr>
            <a:r>
              <a:rPr lang="en-US" sz="1700" dirty="0" err="1"/>
              <a:t>Historial</a:t>
            </a:r>
            <a:r>
              <a:rPr lang="en-US" sz="1700" dirty="0"/>
              <a:t> de </a:t>
            </a:r>
            <a:r>
              <a:rPr lang="en-US" sz="1700" dirty="0" err="1"/>
              <a:t>falta</a:t>
            </a:r>
            <a:r>
              <a:rPr lang="en-US" sz="1700" dirty="0"/>
              <a:t> de </a:t>
            </a:r>
            <a:r>
              <a:rPr lang="en-US" sz="1700" dirty="0" err="1"/>
              <a:t>vivienda</a:t>
            </a:r>
            <a:r>
              <a:rPr lang="en-US" sz="1700" dirty="0"/>
              <a:t> o </a:t>
            </a:r>
            <a:r>
              <a:rPr lang="en-US" sz="1700" dirty="0" err="1"/>
              <a:t>estar</a:t>
            </a:r>
            <a:r>
              <a:rPr lang="en-US" sz="1700" dirty="0"/>
              <a:t> </a:t>
            </a:r>
            <a:r>
              <a:rPr lang="en-US" sz="1700" dirty="0" err="1"/>
              <a:t>en</a:t>
            </a:r>
            <a:r>
              <a:rPr lang="en-US" sz="1700" dirty="0"/>
              <a:t> </a:t>
            </a:r>
            <a:r>
              <a:rPr lang="en-US" sz="1700" dirty="0" err="1"/>
              <a:t>riesgo</a:t>
            </a:r>
            <a:r>
              <a:rPr lang="en-US" sz="1700" dirty="0"/>
              <a:t> de </a:t>
            </a:r>
            <a:r>
              <a:rPr lang="en-US" sz="1700" dirty="0" err="1"/>
              <a:t>ella</a:t>
            </a:r>
            <a:endParaRPr sz="1700" dirty="0"/>
          </a:p>
          <a:p>
            <a:pPr marL="685800" lvl="1" indent="-189865" algn="l" rtl="0">
              <a:spcBef>
                <a:spcPts val="0"/>
              </a:spcBef>
              <a:spcAft>
                <a:spcPts val="0"/>
              </a:spcAft>
              <a:buSzPts val="1700"/>
              <a:buChar char="○"/>
            </a:pPr>
            <a:r>
              <a:rPr lang="en-US" sz="1700" dirty="0" err="1"/>
              <a:t>Ingresos</a:t>
            </a:r>
            <a:r>
              <a:rPr lang="en-US" sz="1700" dirty="0"/>
              <a:t> </a:t>
            </a:r>
            <a:r>
              <a:rPr lang="en-US" sz="1700" dirty="0" err="1"/>
              <a:t>iguales</a:t>
            </a:r>
            <a:r>
              <a:rPr lang="en-US" sz="1700" dirty="0"/>
              <a:t> o </a:t>
            </a:r>
            <a:r>
              <a:rPr lang="en-US" sz="1700" dirty="0" err="1"/>
              <a:t>inferiores</a:t>
            </a:r>
            <a:r>
              <a:rPr lang="en-US" sz="1700" dirty="0"/>
              <a:t> al 30% del </a:t>
            </a:r>
            <a:r>
              <a:rPr lang="en-US" sz="1700" dirty="0" err="1"/>
              <a:t>ingreso</a:t>
            </a:r>
            <a:r>
              <a:rPr lang="en-US" sz="1700" dirty="0"/>
              <a:t> medio del </a:t>
            </a:r>
            <a:r>
              <a:rPr lang="en-US" sz="1700" dirty="0" err="1"/>
              <a:t>área</a:t>
            </a:r>
            <a:endParaRPr sz="1700" dirty="0"/>
          </a:p>
          <a:p>
            <a:pPr marL="685800" lvl="1" indent="-189865" algn="l" rtl="0">
              <a:spcBef>
                <a:spcPts val="0"/>
              </a:spcBef>
              <a:spcAft>
                <a:spcPts val="0"/>
              </a:spcAft>
              <a:buSzPts val="1700"/>
              <a:buChar char="○"/>
            </a:pPr>
            <a:r>
              <a:rPr lang="en-US" sz="1700" dirty="0" err="1"/>
              <a:t>Presentar</a:t>
            </a:r>
            <a:r>
              <a:rPr lang="en-US" sz="1700" dirty="0"/>
              <a:t> o </a:t>
            </a:r>
            <a:r>
              <a:rPr lang="en-US" sz="1700" dirty="0" err="1"/>
              <a:t>estar</a:t>
            </a:r>
            <a:r>
              <a:rPr lang="en-US" sz="1700" dirty="0"/>
              <a:t> </a:t>
            </a:r>
            <a:r>
              <a:rPr lang="en-US" sz="1700" dirty="0" err="1"/>
              <a:t>en</a:t>
            </a:r>
            <a:r>
              <a:rPr lang="en-US" sz="1700" dirty="0"/>
              <a:t> </a:t>
            </a:r>
            <a:r>
              <a:rPr lang="en-US" sz="1700" dirty="0" err="1"/>
              <a:t>riesgo</a:t>
            </a:r>
            <a:r>
              <a:rPr lang="en-US" sz="1700" dirty="0"/>
              <a:t> de una </a:t>
            </a:r>
            <a:r>
              <a:rPr lang="en-US" sz="1700" dirty="0" err="1"/>
              <a:t>necesidad</a:t>
            </a:r>
            <a:r>
              <a:rPr lang="en-US" sz="1700" dirty="0"/>
              <a:t> de </a:t>
            </a:r>
            <a:r>
              <a:rPr lang="en-US" sz="1700" dirty="0" err="1"/>
              <a:t>salud</a:t>
            </a:r>
            <a:r>
              <a:rPr lang="en-US" sz="1700" dirty="0"/>
              <a:t> </a:t>
            </a:r>
            <a:r>
              <a:rPr lang="en-US" sz="1700" dirty="0" err="1"/>
              <a:t>conductual</a:t>
            </a:r>
            <a:r>
              <a:rPr lang="en-US" sz="1700" dirty="0"/>
              <a:t> y/o </a:t>
            </a:r>
            <a:r>
              <a:rPr lang="en-US" sz="1700" dirty="0" err="1"/>
              <a:t>condición</a:t>
            </a:r>
            <a:r>
              <a:rPr lang="en-US" sz="1700" dirty="0"/>
              <a:t> </a:t>
            </a:r>
            <a:r>
              <a:rPr lang="en-US" sz="1700" dirty="0" err="1"/>
              <a:t>crónica</a:t>
            </a:r>
            <a:endParaRPr sz="1700" dirty="0"/>
          </a:p>
        </p:txBody>
      </p:sp>
      <p:sp>
        <p:nvSpPr>
          <p:cNvPr id="398" name="Google Shape;398;p7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38</a:t>
            </a:fld>
            <a:endParaRPr/>
          </a:p>
        </p:txBody>
      </p:sp>
      <p:sp>
        <p:nvSpPr>
          <p:cNvPr id="399" name="Google Shape;399;p78"/>
          <p:cNvSpPr txBox="1">
            <a:spLocks noGrp="1"/>
          </p:cNvSpPr>
          <p:nvPr>
            <p:ph type="body" idx="1"/>
          </p:nvPr>
        </p:nvSpPr>
        <p:spPr>
          <a:xfrm>
            <a:off x="4225950" y="1468075"/>
            <a:ext cx="3770400" cy="46455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342900" lvl="0" indent="-266700" algn="l" rtl="0">
              <a:spcBef>
                <a:spcPts val="1000"/>
              </a:spcBef>
              <a:spcAft>
                <a:spcPts val="0"/>
              </a:spcAft>
              <a:buSzPts val="2400"/>
              <a:buChar char="●"/>
            </a:pPr>
            <a:r>
              <a:rPr lang="es-MX" sz="2400" dirty="0"/>
              <a:t>Programa para Impulsar el Éxito </a:t>
            </a:r>
            <a:r>
              <a:rPr lang="en-US" sz="2400" dirty="0"/>
              <a:t>(CFS)</a:t>
            </a:r>
            <a:endParaRPr sz="2400" dirty="0"/>
          </a:p>
          <a:p>
            <a:pPr marL="685800" lvl="1" indent="-189865" algn="l" rtl="0">
              <a:spcBef>
                <a:spcPts val="0"/>
              </a:spcBef>
              <a:spcAft>
                <a:spcPts val="0"/>
              </a:spcAft>
              <a:buSzPts val="1700"/>
              <a:buChar char="○"/>
            </a:pPr>
            <a:r>
              <a:rPr lang="en-US" sz="1700" dirty="0" err="1"/>
              <a:t>Jóvenes</a:t>
            </a:r>
            <a:r>
              <a:rPr lang="en-US" sz="1700" dirty="0"/>
              <a:t> de 18 a 26 </a:t>
            </a:r>
            <a:r>
              <a:rPr lang="en-US" sz="1700" dirty="0" err="1"/>
              <a:t>años</a:t>
            </a:r>
            <a:r>
              <a:rPr lang="en-US" sz="1700" dirty="0"/>
              <a:t> que </a:t>
            </a:r>
            <a:r>
              <a:rPr lang="en-US" sz="1700" dirty="0" err="1"/>
              <a:t>hayan</a:t>
            </a:r>
            <a:r>
              <a:rPr lang="en-US" sz="1700" dirty="0"/>
              <a:t> </a:t>
            </a:r>
            <a:r>
              <a:rPr lang="en-US" sz="1700" dirty="0" err="1"/>
              <a:t>salido</a:t>
            </a:r>
            <a:r>
              <a:rPr lang="en-US" sz="1700" dirty="0"/>
              <a:t> del </a:t>
            </a:r>
            <a:r>
              <a:rPr lang="en-US" sz="1700" dirty="0" err="1"/>
              <a:t>sistema</a:t>
            </a:r>
            <a:r>
              <a:rPr lang="en-US" sz="1700" dirty="0"/>
              <a:t> de </a:t>
            </a:r>
            <a:r>
              <a:rPr lang="en-US" sz="1700" dirty="0" err="1"/>
              <a:t>acogida</a:t>
            </a:r>
            <a:r>
              <a:rPr lang="en-US" sz="1700" dirty="0"/>
              <a:t> </a:t>
            </a:r>
            <a:r>
              <a:rPr lang="en-US" sz="1700" dirty="0" err="1"/>
              <a:t>después</a:t>
            </a:r>
            <a:r>
              <a:rPr lang="en-US" sz="1700" dirty="0"/>
              <a:t> de </a:t>
            </a:r>
            <a:r>
              <a:rPr lang="en-US" sz="1700" dirty="0" err="1"/>
              <a:t>cumplir</a:t>
            </a:r>
            <a:r>
              <a:rPr lang="en-US" sz="1700" dirty="0"/>
              <a:t> 18 y </a:t>
            </a:r>
            <a:r>
              <a:rPr lang="en-US" sz="1700" dirty="0" err="1"/>
              <a:t>estén</a:t>
            </a:r>
            <a:r>
              <a:rPr lang="en-US" sz="1700" dirty="0"/>
              <a:t> </a:t>
            </a:r>
            <a:r>
              <a:rPr lang="en-US" sz="1700" dirty="0" err="1"/>
              <a:t>en</a:t>
            </a:r>
            <a:r>
              <a:rPr lang="en-US" sz="1700" dirty="0"/>
              <a:t> </a:t>
            </a:r>
            <a:r>
              <a:rPr lang="en-US" sz="1700" dirty="0" err="1"/>
              <a:t>transición</a:t>
            </a:r>
            <a:r>
              <a:rPr lang="en-US" sz="1700" dirty="0"/>
              <a:t> </a:t>
            </a:r>
            <a:r>
              <a:rPr lang="en-US" sz="1700" dirty="0" err="1"/>
              <a:t>fuera</a:t>
            </a:r>
            <a:r>
              <a:rPr lang="en-US" sz="1700" dirty="0"/>
              <a:t> del </a:t>
            </a:r>
            <a:r>
              <a:rPr lang="en-US" sz="1700" dirty="0" err="1"/>
              <a:t>mismo</a:t>
            </a:r>
            <a:endParaRPr sz="1700" dirty="0"/>
          </a:p>
          <a:p>
            <a:pPr marL="685800" lvl="1" indent="-189865" algn="l" rtl="0">
              <a:spcBef>
                <a:spcPts val="0"/>
              </a:spcBef>
              <a:spcAft>
                <a:spcPts val="0"/>
              </a:spcAft>
              <a:buSzPts val="1700"/>
              <a:buChar char="○"/>
            </a:pPr>
            <a:r>
              <a:rPr lang="en-US" sz="1700" dirty="0"/>
              <a:t>Haber </a:t>
            </a:r>
            <a:r>
              <a:rPr lang="en-US" sz="1700" dirty="0" err="1"/>
              <a:t>tenido</a:t>
            </a:r>
            <a:r>
              <a:rPr lang="en-US" sz="1700" dirty="0"/>
              <a:t> </a:t>
            </a:r>
            <a:r>
              <a:rPr lang="en-US" sz="1700" dirty="0" err="1"/>
              <a:t>experiencia</a:t>
            </a:r>
            <a:r>
              <a:rPr lang="en-US" sz="1700" dirty="0"/>
              <a:t> previa </a:t>
            </a:r>
            <a:r>
              <a:rPr lang="en-US" sz="1700" dirty="0" err="1"/>
              <a:t>en</a:t>
            </a:r>
            <a:r>
              <a:rPr lang="en-US" sz="1700" dirty="0"/>
              <a:t> </a:t>
            </a:r>
            <a:r>
              <a:rPr lang="en-US" sz="1700" dirty="0" err="1"/>
              <a:t>hogares</a:t>
            </a:r>
            <a:r>
              <a:rPr lang="en-US" sz="1700" dirty="0"/>
              <a:t> de </a:t>
            </a:r>
            <a:r>
              <a:rPr lang="en-US" sz="1700" dirty="0" err="1"/>
              <a:t>acogida</a:t>
            </a:r>
            <a:r>
              <a:rPr lang="en-US" sz="1700" dirty="0"/>
              <a:t> o familiar</a:t>
            </a:r>
            <a:endParaRPr sz="1700" dirty="0"/>
          </a:p>
          <a:p>
            <a:pPr marL="685800" lvl="1" indent="-189865" algn="l" rtl="0">
              <a:spcBef>
                <a:spcPts val="0"/>
              </a:spcBef>
              <a:spcAft>
                <a:spcPts val="0"/>
              </a:spcAft>
              <a:buSzPts val="1700"/>
              <a:buChar char="○"/>
            </a:pPr>
            <a:r>
              <a:rPr lang="en-US" sz="1700" dirty="0" err="1"/>
              <a:t>Residir</a:t>
            </a:r>
            <a:r>
              <a:rPr lang="en-US" sz="1700" dirty="0"/>
              <a:t> </a:t>
            </a:r>
            <a:r>
              <a:rPr lang="en-US" sz="1700" dirty="0" err="1"/>
              <a:t>en</a:t>
            </a:r>
            <a:r>
              <a:rPr lang="en-US" sz="1700" dirty="0"/>
              <a:t> Colorado</a:t>
            </a:r>
            <a:endParaRPr sz="1700" dirty="0"/>
          </a:p>
          <a:p>
            <a:pPr marL="685800" lvl="1" indent="-189865" algn="l" rtl="0">
              <a:spcBef>
                <a:spcPts val="0"/>
              </a:spcBef>
              <a:spcAft>
                <a:spcPts val="0"/>
              </a:spcAft>
              <a:buSzPts val="1700"/>
              <a:buChar char="○"/>
            </a:pPr>
            <a:r>
              <a:rPr lang="en-US" sz="1700" dirty="0" err="1"/>
              <a:t>Ingresos</a:t>
            </a:r>
            <a:r>
              <a:rPr lang="en-US" sz="1700" dirty="0"/>
              <a:t> </a:t>
            </a:r>
            <a:r>
              <a:rPr lang="en-US" sz="1700" dirty="0" err="1"/>
              <a:t>iguales</a:t>
            </a:r>
            <a:r>
              <a:rPr lang="en-US" sz="1700" dirty="0"/>
              <a:t> o </a:t>
            </a:r>
            <a:r>
              <a:rPr lang="en-US" sz="1700" dirty="0" err="1"/>
              <a:t>inferiores</a:t>
            </a:r>
            <a:r>
              <a:rPr lang="en-US" sz="1700" dirty="0"/>
              <a:t> al 50% del </a:t>
            </a:r>
            <a:r>
              <a:rPr lang="en-US" sz="1700" dirty="0" err="1"/>
              <a:t>ingreso</a:t>
            </a:r>
            <a:r>
              <a:rPr lang="en-US" sz="1700" dirty="0"/>
              <a:t> medio del </a:t>
            </a:r>
            <a:r>
              <a:rPr lang="en-US" sz="1700" dirty="0" err="1"/>
              <a:t>área</a:t>
            </a:r>
            <a:r>
              <a:rPr lang="en-US" sz="1700" dirty="0"/>
              <a:t> </a:t>
            </a:r>
            <a:r>
              <a:rPr lang="en-US" sz="1700" dirty="0" err="1"/>
              <a:t>donde</a:t>
            </a:r>
            <a:r>
              <a:rPr lang="en-US" sz="1700" dirty="0"/>
              <a:t> </a:t>
            </a:r>
            <a:r>
              <a:rPr lang="en-US" sz="1700" dirty="0" err="1"/>
              <a:t>habitan</a:t>
            </a:r>
            <a:r>
              <a:rPr lang="en-US" sz="1700" dirty="0"/>
              <a:t> </a:t>
            </a:r>
            <a:endParaRPr sz="1700" dirty="0"/>
          </a:p>
          <a:p>
            <a:pPr marL="0" lvl="0" indent="0" algn="l" rtl="0">
              <a:spcBef>
                <a:spcPts val="1000"/>
              </a:spcBef>
              <a:spcAft>
                <a:spcPts val="0"/>
              </a:spcAft>
              <a:buNone/>
            </a:pPr>
            <a:endParaRPr sz="1700" dirty="0"/>
          </a:p>
        </p:txBody>
      </p:sp>
      <p:sp>
        <p:nvSpPr>
          <p:cNvPr id="400" name="Google Shape;400;p78"/>
          <p:cNvSpPr txBox="1">
            <a:spLocks noGrp="1"/>
          </p:cNvSpPr>
          <p:nvPr>
            <p:ph type="body" idx="1"/>
          </p:nvPr>
        </p:nvSpPr>
        <p:spPr>
          <a:xfrm>
            <a:off x="8111700" y="1468075"/>
            <a:ext cx="3890400" cy="46455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342900" lvl="0" indent="-266700" algn="l" rtl="0">
              <a:spcBef>
                <a:spcPts val="1000"/>
              </a:spcBef>
              <a:spcAft>
                <a:spcPts val="0"/>
              </a:spcAft>
              <a:buSzPts val="2400"/>
              <a:buChar char="●"/>
            </a:pPr>
            <a:r>
              <a:rPr lang="en-US" sz="2400" dirty="0" err="1"/>
              <a:t>Equipo</a:t>
            </a:r>
            <a:r>
              <a:rPr lang="en-US" sz="2400" dirty="0"/>
              <a:t> de </a:t>
            </a:r>
            <a:r>
              <a:rPr lang="en-US" sz="2400" dirty="0" err="1"/>
              <a:t>Acceso</a:t>
            </a:r>
            <a:r>
              <a:rPr lang="en-US" sz="2400" dirty="0"/>
              <a:t> </a:t>
            </a:r>
            <a:r>
              <a:rPr lang="en-US" sz="2400" dirty="0" err="1"/>
              <a:t>Comunitario</a:t>
            </a:r>
            <a:r>
              <a:rPr lang="en-US" sz="2400" dirty="0"/>
              <a:t> (CAT)</a:t>
            </a:r>
            <a:endParaRPr sz="2400" dirty="0"/>
          </a:p>
          <a:p>
            <a:pPr marL="685800" lvl="1" indent="-189865" algn="l" rtl="0">
              <a:spcBef>
                <a:spcPts val="0"/>
              </a:spcBef>
              <a:spcAft>
                <a:spcPts val="0"/>
              </a:spcAft>
              <a:buSzPts val="1700"/>
              <a:buChar char="○"/>
            </a:pPr>
            <a:r>
              <a:rPr lang="en-US" sz="1600" dirty="0"/>
              <a:t>Tener 18 </a:t>
            </a:r>
            <a:r>
              <a:rPr lang="en-US" sz="1600" dirty="0" err="1"/>
              <a:t>años</a:t>
            </a:r>
            <a:r>
              <a:rPr lang="en-US" sz="1600" dirty="0"/>
              <a:t> o </a:t>
            </a:r>
            <a:r>
              <a:rPr lang="en-US" sz="1600" dirty="0" err="1"/>
              <a:t>más</a:t>
            </a:r>
            <a:endParaRPr sz="1600" dirty="0"/>
          </a:p>
          <a:p>
            <a:pPr marL="685800" lvl="1" indent="-189865" algn="l" rtl="0">
              <a:spcBef>
                <a:spcPts val="0"/>
              </a:spcBef>
              <a:spcAft>
                <a:spcPts val="0"/>
              </a:spcAft>
              <a:buSzPts val="1700"/>
              <a:buChar char="○"/>
            </a:pPr>
            <a:r>
              <a:rPr lang="en-US" sz="1600" dirty="0" err="1"/>
              <a:t>Ingresos</a:t>
            </a:r>
            <a:r>
              <a:rPr lang="en-US" sz="1600" dirty="0"/>
              <a:t> </a:t>
            </a:r>
            <a:r>
              <a:rPr lang="en-US" sz="1600" dirty="0" err="1"/>
              <a:t>iguales</a:t>
            </a:r>
            <a:r>
              <a:rPr lang="en-US" sz="1600" dirty="0"/>
              <a:t> o </a:t>
            </a:r>
            <a:r>
              <a:rPr lang="en-US" sz="1600" dirty="0" err="1"/>
              <a:t>inferiores</a:t>
            </a:r>
            <a:r>
              <a:rPr lang="en-US" sz="1600" dirty="0"/>
              <a:t> al 30% del </a:t>
            </a:r>
            <a:r>
              <a:rPr lang="en-US" sz="1600" dirty="0" err="1"/>
              <a:t>ingreso</a:t>
            </a:r>
            <a:r>
              <a:rPr lang="en-US" sz="1600" dirty="0"/>
              <a:t> medio del </a:t>
            </a:r>
            <a:r>
              <a:rPr lang="en-US" sz="1600" dirty="0" err="1"/>
              <a:t>área</a:t>
            </a:r>
            <a:endParaRPr sz="1600" dirty="0"/>
          </a:p>
          <a:p>
            <a:pPr marL="685800" lvl="1" indent="-189865" algn="l" rtl="0">
              <a:spcBef>
                <a:spcPts val="0"/>
              </a:spcBef>
              <a:spcAft>
                <a:spcPts val="0"/>
              </a:spcAft>
              <a:buSzPts val="1700"/>
              <a:buChar char="○"/>
            </a:pPr>
            <a:r>
              <a:rPr lang="en-US" sz="1600" dirty="0" err="1"/>
              <a:t>Cumplir</a:t>
            </a:r>
            <a:r>
              <a:rPr lang="en-US" sz="1600" dirty="0"/>
              <a:t> con la </a:t>
            </a:r>
            <a:r>
              <a:rPr lang="en-US" sz="1600" dirty="0" err="1"/>
              <a:t>definición</a:t>
            </a:r>
            <a:r>
              <a:rPr lang="en-US" sz="1600" dirty="0"/>
              <a:t> de </a:t>
            </a:r>
            <a:r>
              <a:rPr lang="en-US" sz="1600" dirty="0" err="1"/>
              <a:t>discapacidad</a:t>
            </a:r>
            <a:r>
              <a:rPr lang="en-US" sz="1600" dirty="0"/>
              <a:t> del </a:t>
            </a:r>
            <a:r>
              <a:rPr lang="en-US" sz="1600" dirty="0" err="1"/>
              <a:t>Departamento</a:t>
            </a:r>
            <a:r>
              <a:rPr lang="en-US" sz="1600" dirty="0"/>
              <a:t> de Vivienda y Desarrollo </a:t>
            </a:r>
            <a:r>
              <a:rPr lang="en-US" sz="1600" dirty="0" err="1"/>
              <a:t>Urbano</a:t>
            </a:r>
            <a:r>
              <a:rPr lang="en-US" sz="1600" dirty="0"/>
              <a:t> de EE. UU. (HUD)</a:t>
            </a:r>
            <a:endParaRPr sz="1600" dirty="0"/>
          </a:p>
          <a:p>
            <a:pPr marL="685800" lvl="1" indent="-189865" algn="l" rtl="0">
              <a:spcBef>
                <a:spcPts val="0"/>
              </a:spcBef>
              <a:spcAft>
                <a:spcPts val="0"/>
              </a:spcAft>
              <a:buSzPts val="1700"/>
              <a:buChar char="○"/>
            </a:pPr>
            <a:r>
              <a:rPr lang="en-US" sz="1600" dirty="0" err="1"/>
              <a:t>Recibir</a:t>
            </a:r>
            <a:r>
              <a:rPr lang="en-US" sz="1600" dirty="0"/>
              <a:t> </a:t>
            </a:r>
            <a:r>
              <a:rPr lang="en-US" sz="1600" dirty="0" err="1"/>
              <a:t>servicios</a:t>
            </a:r>
            <a:r>
              <a:rPr lang="en-US" sz="1600" dirty="0"/>
              <a:t> de Medicaid </a:t>
            </a:r>
            <a:r>
              <a:rPr lang="en-US" sz="1600" dirty="0" err="1"/>
              <a:t>basados</a:t>
            </a:r>
            <a:r>
              <a:rPr lang="en-US" sz="1600" dirty="0"/>
              <a:t> </a:t>
            </a:r>
            <a:r>
              <a:rPr lang="en-US" sz="1600" dirty="0" err="1"/>
              <a:t>en</a:t>
            </a:r>
            <a:r>
              <a:rPr lang="en-US" sz="1600" dirty="0"/>
              <a:t> HCBS o del Plan </a:t>
            </a:r>
            <a:r>
              <a:rPr lang="en-US" sz="1600" dirty="0" err="1"/>
              <a:t>Estatal</a:t>
            </a:r>
            <a:r>
              <a:rPr lang="en-US" sz="1600" dirty="0"/>
              <a:t>, o ser </a:t>
            </a:r>
            <a:r>
              <a:rPr lang="en-US" sz="1600" dirty="0" err="1"/>
              <a:t>elegible</a:t>
            </a:r>
            <a:r>
              <a:rPr lang="en-US" sz="1600" dirty="0"/>
              <a:t> para </a:t>
            </a:r>
            <a:r>
              <a:rPr lang="en-US" sz="1600" dirty="0" err="1"/>
              <a:t>ellos</a:t>
            </a:r>
            <a:endParaRPr sz="1600" dirty="0"/>
          </a:p>
          <a:p>
            <a:pPr marL="685800" lvl="1" indent="-189865" algn="l" rtl="0">
              <a:spcBef>
                <a:spcPts val="0"/>
              </a:spcBef>
              <a:spcAft>
                <a:spcPts val="0"/>
              </a:spcAft>
              <a:buSzPts val="1700"/>
              <a:buChar char="○"/>
            </a:pPr>
            <a:r>
              <a:rPr lang="en-US" sz="1600" dirty="0" err="1"/>
              <a:t>Estar</a:t>
            </a:r>
            <a:r>
              <a:rPr lang="en-US" sz="1600" dirty="0"/>
              <a:t> </a:t>
            </a:r>
            <a:r>
              <a:rPr lang="en-US" sz="1600" dirty="0" err="1"/>
              <a:t>en</a:t>
            </a:r>
            <a:r>
              <a:rPr lang="en-US" sz="1600" dirty="0"/>
              <a:t> </a:t>
            </a:r>
            <a:r>
              <a:rPr lang="en-US" sz="1600" dirty="0" err="1"/>
              <a:t>proceso</a:t>
            </a:r>
            <a:r>
              <a:rPr lang="en-US" sz="1600" dirty="0"/>
              <a:t> de </a:t>
            </a:r>
            <a:r>
              <a:rPr lang="en-US" sz="1600" dirty="0" err="1"/>
              <a:t>transición</a:t>
            </a:r>
            <a:r>
              <a:rPr lang="en-US" sz="1600" dirty="0"/>
              <a:t> </a:t>
            </a:r>
            <a:r>
              <a:rPr lang="en-US" sz="1600" dirty="0" err="1"/>
              <a:t>desde</a:t>
            </a:r>
            <a:r>
              <a:rPr lang="en-US" sz="1600" dirty="0"/>
              <a:t> una </a:t>
            </a:r>
            <a:r>
              <a:rPr lang="en-US" sz="1600" dirty="0" err="1"/>
              <a:t>institución</a:t>
            </a:r>
            <a:r>
              <a:rPr lang="en-US" sz="1600" dirty="0"/>
              <a:t> de </a:t>
            </a:r>
            <a:r>
              <a:rPr lang="en-US" sz="1600" dirty="0" err="1"/>
              <a:t>cuidado</a:t>
            </a:r>
            <a:r>
              <a:rPr lang="en-US" sz="1600" dirty="0"/>
              <a:t> (</a:t>
            </a:r>
            <a:r>
              <a:rPr lang="en-US" sz="1600" dirty="0" err="1"/>
              <a:t>ej</a:t>
            </a:r>
            <a:r>
              <a:rPr lang="en-US" sz="1600" dirty="0"/>
              <a:t>. </a:t>
            </a:r>
            <a:r>
              <a:rPr lang="en-US" sz="1600" dirty="0" err="1"/>
              <a:t>centro</a:t>
            </a:r>
            <a:r>
              <a:rPr lang="en-US" sz="1600" dirty="0"/>
              <a:t> de </a:t>
            </a:r>
            <a:r>
              <a:rPr lang="en-US" sz="1600" dirty="0" err="1"/>
              <a:t>enfermería</a:t>
            </a:r>
            <a:r>
              <a:rPr lang="en-US" sz="1600" dirty="0"/>
              <a:t>) o </a:t>
            </a:r>
            <a:r>
              <a:rPr lang="en-US" sz="1600" dirty="0" err="1"/>
              <a:t>en</a:t>
            </a:r>
            <a:r>
              <a:rPr lang="en-US" sz="1600" dirty="0"/>
              <a:t> </a:t>
            </a:r>
            <a:r>
              <a:rPr lang="en-US" sz="1600" dirty="0" err="1"/>
              <a:t>riesgo</a:t>
            </a:r>
            <a:r>
              <a:rPr lang="en-US" sz="1600" dirty="0"/>
              <a:t> de </a:t>
            </a:r>
            <a:r>
              <a:rPr lang="en-US" sz="1600" dirty="0" err="1"/>
              <a:t>institucionalización</a:t>
            </a:r>
            <a:r>
              <a:rPr lang="en-US" sz="1600" dirty="0"/>
              <a:t>, para </a:t>
            </a:r>
            <a:r>
              <a:rPr lang="en-US" sz="1600" dirty="0" err="1"/>
              <a:t>permanecer</a:t>
            </a:r>
            <a:r>
              <a:rPr lang="en-US" sz="1600" dirty="0"/>
              <a:t> </a:t>
            </a:r>
            <a:r>
              <a:rPr lang="en-US" sz="1600" dirty="0" err="1"/>
              <a:t>en</a:t>
            </a:r>
            <a:r>
              <a:rPr lang="en-US" sz="1600" dirty="0"/>
              <a:t> la </a:t>
            </a:r>
            <a:r>
              <a:rPr lang="en-US" sz="1600" dirty="0" err="1"/>
              <a:t>comunidad</a:t>
            </a:r>
            <a:endParaRPr sz="1600" dirty="0"/>
          </a:p>
          <a:p>
            <a:pPr marL="0" lvl="0" indent="0" algn="l" rtl="0">
              <a:spcBef>
                <a:spcPts val="1000"/>
              </a:spcBef>
              <a:spcAft>
                <a:spcPts val="0"/>
              </a:spcAft>
              <a:buNone/>
            </a:pPr>
            <a:endParaRPr sz="17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79"/>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Supportive Housing Services</a:t>
            </a:r>
            <a:endParaRPr sz="5700"/>
          </a:p>
        </p:txBody>
      </p:sp>
      <p:sp>
        <p:nvSpPr>
          <p:cNvPr id="406" name="Google Shape;406;p79"/>
          <p:cNvSpPr txBox="1">
            <a:spLocks noGrp="1"/>
          </p:cNvSpPr>
          <p:nvPr>
            <p:ph type="body" idx="1"/>
          </p:nvPr>
        </p:nvSpPr>
        <p:spPr>
          <a:xfrm>
            <a:off x="838200" y="1852300"/>
            <a:ext cx="10515600" cy="4208700"/>
          </a:xfrm>
          <a:prstGeom prst="rect">
            <a:avLst/>
          </a:prstGeom>
          <a:noFill/>
          <a:ln>
            <a:noFill/>
          </a:ln>
        </p:spPr>
        <p:txBody>
          <a:bodyPr spcFirstLastPara="1" wrap="square" lIns="91425" tIns="45700" rIns="91425" bIns="45700" anchor="t" anchorCtr="0">
            <a:noAutofit/>
          </a:bodyPr>
          <a:lstStyle/>
          <a:p>
            <a:pPr marL="342900" lvl="0" indent="-311150" algn="l" rtl="0">
              <a:spcBef>
                <a:spcPts val="1000"/>
              </a:spcBef>
              <a:spcAft>
                <a:spcPts val="0"/>
              </a:spcAft>
              <a:buSzPts val="3100"/>
              <a:buChar char="•"/>
            </a:pPr>
            <a:r>
              <a:rPr lang="en-US" sz="2000"/>
              <a:t>Targeted Case Management for housing supports</a:t>
            </a:r>
            <a:endParaRPr sz="2000"/>
          </a:p>
          <a:p>
            <a:pPr marL="342900" lvl="0" indent="-311150" algn="l" rtl="0">
              <a:spcBef>
                <a:spcPts val="0"/>
              </a:spcBef>
              <a:spcAft>
                <a:spcPts val="0"/>
              </a:spcAft>
              <a:buSzPts val="3100"/>
              <a:buChar char="•"/>
            </a:pPr>
            <a:r>
              <a:rPr lang="en-US" sz="2000"/>
              <a:t>Pre-tenancy navigation services</a:t>
            </a:r>
            <a:endParaRPr sz="2000"/>
          </a:p>
          <a:p>
            <a:pPr marL="342900" lvl="0" indent="-311150" algn="l" rtl="0">
              <a:spcBef>
                <a:spcPts val="0"/>
              </a:spcBef>
              <a:spcAft>
                <a:spcPts val="0"/>
              </a:spcAft>
              <a:buSzPts val="3100"/>
              <a:buChar char="•"/>
            </a:pPr>
            <a:r>
              <a:rPr lang="en-US" sz="2000"/>
              <a:t>Tenancy sustaining services</a:t>
            </a:r>
            <a:endParaRPr sz="2000"/>
          </a:p>
          <a:p>
            <a:pPr marL="342900" lvl="0" indent="-311150" algn="l" rtl="0">
              <a:spcBef>
                <a:spcPts val="0"/>
              </a:spcBef>
              <a:spcAft>
                <a:spcPts val="0"/>
              </a:spcAft>
              <a:buSzPts val="3100"/>
              <a:buChar char="•"/>
            </a:pPr>
            <a:r>
              <a:rPr lang="en-US" sz="2000"/>
              <a:t>One-time transition and moving costs</a:t>
            </a:r>
            <a:endParaRPr sz="2000"/>
          </a:p>
          <a:p>
            <a:pPr marL="342900" lvl="0" indent="-311150" algn="l" rtl="0">
              <a:spcBef>
                <a:spcPts val="0"/>
              </a:spcBef>
              <a:spcAft>
                <a:spcPts val="0"/>
              </a:spcAft>
              <a:buSzPts val="3100"/>
              <a:buChar char="•"/>
            </a:pPr>
            <a:r>
              <a:rPr lang="en-US" sz="2000"/>
              <a:t>Rental assistance and utility assistance</a:t>
            </a:r>
            <a:endParaRPr sz="2000"/>
          </a:p>
          <a:p>
            <a:pPr marL="342900" lvl="0" indent="-311150" algn="l" rtl="0">
              <a:spcBef>
                <a:spcPts val="0"/>
              </a:spcBef>
              <a:spcAft>
                <a:spcPts val="0"/>
              </a:spcAft>
              <a:buSzPts val="3100"/>
              <a:buChar char="•"/>
            </a:pPr>
            <a:r>
              <a:rPr lang="en-US" sz="2000"/>
              <a:t>Questions?</a:t>
            </a:r>
            <a:endParaRPr sz="2000"/>
          </a:p>
          <a:p>
            <a:pPr marL="342900" lvl="0" indent="-311150" algn="l" rtl="0">
              <a:spcBef>
                <a:spcPts val="0"/>
              </a:spcBef>
              <a:spcAft>
                <a:spcPts val="0"/>
              </a:spcAft>
              <a:buSzPts val="3100"/>
              <a:buChar char="•"/>
            </a:pPr>
            <a:r>
              <a:rPr lang="en-US" sz="2000" u="sng">
                <a:solidFill>
                  <a:srgbClr val="0000FF"/>
                </a:solidFill>
              </a:rPr>
              <a:t>HCPF_housing_supports@state.co.us</a:t>
            </a:r>
            <a:endParaRPr sz="2000" u="sng">
              <a:solidFill>
                <a:srgbClr val="0000FF"/>
              </a:solidFill>
            </a:endParaRPr>
          </a:p>
          <a:p>
            <a:pPr marL="342900" lvl="0" indent="0" algn="l" rtl="0">
              <a:spcBef>
                <a:spcPts val="1000"/>
              </a:spcBef>
              <a:spcAft>
                <a:spcPts val="0"/>
              </a:spcAft>
              <a:buNone/>
            </a:pPr>
            <a:endParaRPr sz="3000"/>
          </a:p>
        </p:txBody>
      </p:sp>
      <p:sp>
        <p:nvSpPr>
          <p:cNvPr id="407" name="Google Shape;407;p7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39</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61"/>
          <p:cNvSpPr txBox="1">
            <a:spLocks noGrp="1"/>
          </p:cNvSpPr>
          <p:nvPr>
            <p:ph type="sldNum" idx="12"/>
          </p:nvPr>
        </p:nvSpPr>
        <p:spPr>
          <a:xfrm>
            <a:off x="11701289" y="6486660"/>
            <a:ext cx="156900" cy="314400"/>
          </a:xfrm>
          <a:prstGeom prst="rect">
            <a:avLst/>
          </a:prstGeom>
          <a:noFill/>
          <a:ln>
            <a:noFill/>
          </a:ln>
        </p:spPr>
        <p:txBody>
          <a:bodyPr spcFirstLastPara="1" wrap="square" lIns="41400" tIns="41400" rIns="41400" bIns="41400" anchor="ctr" anchorCtr="0">
            <a:spAutoFit/>
          </a:bodyPr>
          <a:lstStyle/>
          <a:p>
            <a:pPr marL="0" lvl="0" indent="0" algn="r" rtl="0">
              <a:spcBef>
                <a:spcPts val="0"/>
              </a:spcBef>
              <a:spcAft>
                <a:spcPts val="0"/>
              </a:spcAft>
              <a:buClr>
                <a:srgbClr val="000000"/>
              </a:buClr>
              <a:buSzPts val="1500"/>
              <a:buFont typeface="Arial"/>
              <a:buNone/>
            </a:pPr>
            <a:fld id="{00000000-1234-1234-1234-123412341234}" type="slidenum">
              <a:rPr lang="en-US"/>
              <a:t>4</a:t>
            </a:fld>
            <a:endParaRPr/>
          </a:p>
        </p:txBody>
      </p:sp>
      <p:sp>
        <p:nvSpPr>
          <p:cNvPr id="269" name="Google Shape;269;p61"/>
          <p:cNvSpPr txBox="1"/>
          <p:nvPr/>
        </p:nvSpPr>
        <p:spPr>
          <a:xfrm>
            <a:off x="838208" y="1578537"/>
            <a:ext cx="10666200" cy="3706500"/>
          </a:xfrm>
          <a:prstGeom prst="rect">
            <a:avLst/>
          </a:prstGeom>
          <a:noFill/>
          <a:ln>
            <a:noFill/>
          </a:ln>
        </p:spPr>
        <p:txBody>
          <a:bodyPr spcFirstLastPara="1" wrap="square" lIns="117800" tIns="117800" rIns="117800" bIns="117800" anchor="t" anchorCtr="0">
            <a:spAutoFit/>
          </a:bodyPr>
          <a:lstStyle/>
          <a:p>
            <a:pPr marL="584200" marR="0" lvl="0" indent="-457200" algn="l" rtl="0">
              <a:lnSpc>
                <a:spcPct val="100000"/>
              </a:lnSpc>
              <a:spcBef>
                <a:spcPts val="1300"/>
              </a:spcBef>
              <a:spcAft>
                <a:spcPts val="0"/>
              </a:spcAft>
              <a:buClr>
                <a:schemeClr val="dk2"/>
              </a:buClr>
              <a:buSzPts val="2600"/>
              <a:buFont typeface="Trebuchet MS"/>
              <a:buChar char="●"/>
            </a:pPr>
            <a:r>
              <a:rPr lang="en-US" sz="2600" dirty="0">
                <a:solidFill>
                  <a:schemeClr val="dk2"/>
                </a:solidFill>
                <a:latin typeface="Trebuchet MS"/>
                <a:ea typeface="Trebuchet MS"/>
                <a:cs typeface="Trebuchet MS"/>
                <a:sym typeface="Trebuchet MS"/>
              </a:rPr>
              <a:t>Para acceder a la </a:t>
            </a:r>
            <a:r>
              <a:rPr lang="en-US" sz="2600" dirty="0" err="1">
                <a:solidFill>
                  <a:schemeClr val="dk2"/>
                </a:solidFill>
                <a:latin typeface="Trebuchet MS"/>
                <a:ea typeface="Trebuchet MS"/>
                <a:cs typeface="Trebuchet MS"/>
                <a:sym typeface="Trebuchet MS"/>
              </a:rPr>
              <a:t>interpretación</a:t>
            </a:r>
            <a:r>
              <a:rPr lang="en-US" sz="2600" dirty="0">
                <a:solidFill>
                  <a:schemeClr val="dk2"/>
                </a:solidFill>
                <a:latin typeface="Trebuchet MS"/>
                <a:ea typeface="Trebuchet MS"/>
                <a:cs typeface="Trebuchet MS"/>
                <a:sym typeface="Trebuchet MS"/>
              </a:rPr>
              <a:t> </a:t>
            </a:r>
            <a:r>
              <a:rPr lang="en-US" sz="2600" dirty="0" err="1">
                <a:solidFill>
                  <a:schemeClr val="dk2"/>
                </a:solidFill>
                <a:latin typeface="Trebuchet MS"/>
                <a:ea typeface="Trebuchet MS"/>
                <a:cs typeface="Trebuchet MS"/>
                <a:sym typeface="Trebuchet MS"/>
              </a:rPr>
              <a:t>simultánea</a:t>
            </a:r>
            <a:r>
              <a:rPr lang="en-US" sz="2600" dirty="0">
                <a:solidFill>
                  <a:schemeClr val="dk2"/>
                </a:solidFill>
                <a:latin typeface="Trebuchet MS"/>
                <a:ea typeface="Trebuchet MS"/>
                <a:cs typeface="Trebuchet MS"/>
                <a:sym typeface="Trebuchet MS"/>
              </a:rPr>
              <a:t>, </a:t>
            </a:r>
            <a:r>
              <a:rPr lang="en-US" sz="2600" dirty="0" err="1">
                <a:solidFill>
                  <a:schemeClr val="dk2"/>
                </a:solidFill>
                <a:latin typeface="Trebuchet MS"/>
                <a:ea typeface="Trebuchet MS"/>
                <a:cs typeface="Trebuchet MS"/>
                <a:sym typeface="Trebuchet MS"/>
              </a:rPr>
              <a:t>haz</a:t>
            </a:r>
            <a:r>
              <a:rPr lang="en-US" sz="2600" dirty="0">
                <a:solidFill>
                  <a:schemeClr val="dk2"/>
                </a:solidFill>
                <a:latin typeface="Trebuchet MS"/>
                <a:ea typeface="Trebuchet MS"/>
                <a:cs typeface="Trebuchet MS"/>
                <a:sym typeface="Trebuchet MS"/>
              </a:rPr>
              <a:t> </a:t>
            </a:r>
            <a:r>
              <a:rPr lang="en-US" sz="2600" dirty="0" err="1">
                <a:solidFill>
                  <a:schemeClr val="dk2"/>
                </a:solidFill>
                <a:latin typeface="Trebuchet MS"/>
                <a:ea typeface="Trebuchet MS"/>
                <a:cs typeface="Trebuchet MS"/>
                <a:sym typeface="Trebuchet MS"/>
              </a:rPr>
              <a:t>clic</a:t>
            </a:r>
            <a:r>
              <a:rPr lang="en-US" sz="2600" dirty="0">
                <a:solidFill>
                  <a:schemeClr val="dk2"/>
                </a:solidFill>
                <a:latin typeface="Trebuchet MS"/>
                <a:ea typeface="Trebuchet MS"/>
                <a:cs typeface="Trebuchet MS"/>
                <a:sym typeface="Trebuchet MS"/>
              </a:rPr>
              <a:t> </a:t>
            </a:r>
            <a:r>
              <a:rPr lang="en-US" sz="2600" dirty="0" err="1">
                <a:solidFill>
                  <a:schemeClr val="dk2"/>
                </a:solidFill>
                <a:latin typeface="Trebuchet MS"/>
                <a:ea typeface="Trebuchet MS"/>
                <a:cs typeface="Trebuchet MS"/>
                <a:sym typeface="Trebuchet MS"/>
              </a:rPr>
              <a:t>en</a:t>
            </a:r>
            <a:r>
              <a:rPr lang="en-US" sz="2600" dirty="0">
                <a:solidFill>
                  <a:schemeClr val="dk2"/>
                </a:solidFill>
                <a:latin typeface="Trebuchet MS"/>
                <a:ea typeface="Trebuchet MS"/>
                <a:cs typeface="Trebuchet MS"/>
                <a:sym typeface="Trebuchet MS"/>
              </a:rPr>
              <a:t> </a:t>
            </a:r>
            <a:r>
              <a:rPr lang="en-US" sz="2600" dirty="0" err="1">
                <a:solidFill>
                  <a:schemeClr val="dk2"/>
                </a:solidFill>
                <a:latin typeface="Trebuchet MS"/>
                <a:ea typeface="Trebuchet MS"/>
                <a:cs typeface="Trebuchet MS"/>
                <a:sym typeface="Trebuchet MS"/>
              </a:rPr>
              <a:t>Interpretación</a:t>
            </a:r>
            <a:r>
              <a:rPr lang="en-US" sz="2600" dirty="0">
                <a:solidFill>
                  <a:schemeClr val="dk2"/>
                </a:solidFill>
                <a:latin typeface="Trebuchet MS"/>
                <a:ea typeface="Trebuchet MS"/>
                <a:cs typeface="Trebuchet MS"/>
                <a:sym typeface="Trebuchet MS"/>
              </a:rPr>
              <a:t> dentro de los </a:t>
            </a:r>
            <a:r>
              <a:rPr lang="en-US" sz="2600" dirty="0" err="1">
                <a:solidFill>
                  <a:schemeClr val="dk2"/>
                </a:solidFill>
                <a:latin typeface="Trebuchet MS"/>
                <a:ea typeface="Trebuchet MS"/>
                <a:cs typeface="Trebuchet MS"/>
                <a:sym typeface="Trebuchet MS"/>
              </a:rPr>
              <a:t>controles</a:t>
            </a:r>
            <a:r>
              <a:rPr lang="en-US" sz="2600" dirty="0">
                <a:solidFill>
                  <a:schemeClr val="dk2"/>
                </a:solidFill>
                <a:latin typeface="Trebuchet MS"/>
                <a:ea typeface="Trebuchet MS"/>
                <a:cs typeface="Trebuchet MS"/>
                <a:sym typeface="Trebuchet MS"/>
              </a:rPr>
              <a:t> de la </a:t>
            </a:r>
            <a:r>
              <a:rPr lang="en-US" sz="2600" dirty="0" err="1">
                <a:solidFill>
                  <a:schemeClr val="dk2"/>
                </a:solidFill>
                <a:latin typeface="Trebuchet MS"/>
                <a:ea typeface="Trebuchet MS"/>
                <a:cs typeface="Trebuchet MS"/>
                <a:sym typeface="Trebuchet MS"/>
              </a:rPr>
              <a:t>reunión</a:t>
            </a:r>
            <a:r>
              <a:rPr lang="en-US" sz="2600" dirty="0">
                <a:solidFill>
                  <a:schemeClr val="dk2"/>
                </a:solidFill>
                <a:latin typeface="Trebuchet MS"/>
                <a:ea typeface="Trebuchet MS"/>
                <a:cs typeface="Trebuchet MS"/>
                <a:sym typeface="Trebuchet MS"/>
              </a:rPr>
              <a:t> o webinar. </a:t>
            </a:r>
            <a:endParaRPr sz="2600" dirty="0">
              <a:solidFill>
                <a:schemeClr val="dk2"/>
              </a:solidFill>
              <a:latin typeface="Trebuchet MS"/>
              <a:ea typeface="Trebuchet MS"/>
              <a:cs typeface="Trebuchet MS"/>
              <a:sym typeface="Trebuchet MS"/>
            </a:endParaRPr>
          </a:p>
          <a:p>
            <a:pPr marL="584200" marR="0" lvl="0" indent="0" algn="l" rtl="0">
              <a:lnSpc>
                <a:spcPct val="100000"/>
              </a:lnSpc>
              <a:spcBef>
                <a:spcPts val="1300"/>
              </a:spcBef>
              <a:spcAft>
                <a:spcPts val="0"/>
              </a:spcAft>
              <a:buNone/>
            </a:pPr>
            <a:r>
              <a:rPr lang="en-US" sz="2600" dirty="0">
                <a:solidFill>
                  <a:schemeClr val="dk2"/>
                </a:solidFill>
                <a:latin typeface="Trebuchet MS"/>
                <a:ea typeface="Trebuchet MS"/>
                <a:cs typeface="Trebuchet MS"/>
                <a:sym typeface="Trebuchet MS"/>
              </a:rPr>
              <a:t> </a:t>
            </a:r>
            <a:endParaRPr sz="2600" dirty="0">
              <a:solidFill>
                <a:schemeClr val="dk2"/>
              </a:solidFill>
              <a:latin typeface="Trebuchet MS"/>
              <a:ea typeface="Trebuchet MS"/>
              <a:cs typeface="Trebuchet MS"/>
              <a:sym typeface="Trebuchet MS"/>
            </a:endParaRPr>
          </a:p>
          <a:p>
            <a:pPr marL="584200" marR="0" lvl="0" indent="-457200" algn="l" rtl="0">
              <a:lnSpc>
                <a:spcPct val="100000"/>
              </a:lnSpc>
              <a:spcBef>
                <a:spcPts val="1300"/>
              </a:spcBef>
              <a:spcAft>
                <a:spcPts val="0"/>
              </a:spcAft>
              <a:buClr>
                <a:schemeClr val="dk2"/>
              </a:buClr>
              <a:buSzPts val="2600"/>
              <a:buFont typeface="Trebuchet MS"/>
              <a:buChar char="●"/>
            </a:pPr>
            <a:r>
              <a:rPr lang="en-US" sz="2600" dirty="0">
                <a:solidFill>
                  <a:schemeClr val="dk2"/>
                </a:solidFill>
                <a:latin typeface="Trebuchet MS"/>
                <a:ea typeface="Trebuchet MS"/>
                <a:cs typeface="Trebuchet MS"/>
                <a:sym typeface="Trebuchet MS"/>
              </a:rPr>
              <a:t>Si no </a:t>
            </a:r>
            <a:r>
              <a:rPr lang="en-US" sz="2600" dirty="0" err="1">
                <a:solidFill>
                  <a:schemeClr val="dk2"/>
                </a:solidFill>
                <a:latin typeface="Trebuchet MS"/>
                <a:ea typeface="Trebuchet MS"/>
                <a:cs typeface="Trebuchet MS"/>
                <a:sym typeface="Trebuchet MS"/>
              </a:rPr>
              <a:t>ves</a:t>
            </a:r>
            <a:r>
              <a:rPr lang="en-US" sz="2600" dirty="0">
                <a:solidFill>
                  <a:schemeClr val="dk2"/>
                </a:solidFill>
                <a:latin typeface="Trebuchet MS"/>
                <a:ea typeface="Trebuchet MS"/>
                <a:cs typeface="Trebuchet MS"/>
                <a:sym typeface="Trebuchet MS"/>
              </a:rPr>
              <a:t> </a:t>
            </a:r>
            <a:r>
              <a:rPr lang="en-US" sz="2600" dirty="0" err="1">
                <a:solidFill>
                  <a:schemeClr val="dk2"/>
                </a:solidFill>
                <a:latin typeface="Trebuchet MS"/>
                <a:ea typeface="Trebuchet MS"/>
                <a:cs typeface="Trebuchet MS"/>
                <a:sym typeface="Trebuchet MS"/>
              </a:rPr>
              <a:t>el</a:t>
            </a:r>
            <a:r>
              <a:rPr lang="en-US" sz="2600" dirty="0">
                <a:solidFill>
                  <a:schemeClr val="dk2"/>
                </a:solidFill>
                <a:latin typeface="Trebuchet MS"/>
                <a:ea typeface="Trebuchet MS"/>
                <a:cs typeface="Trebuchet MS"/>
                <a:sym typeface="Trebuchet MS"/>
              </a:rPr>
              <a:t> </a:t>
            </a:r>
            <a:r>
              <a:rPr lang="en-US" sz="2600" dirty="0" err="1">
                <a:solidFill>
                  <a:schemeClr val="dk2"/>
                </a:solidFill>
                <a:latin typeface="Trebuchet MS"/>
                <a:ea typeface="Trebuchet MS"/>
                <a:cs typeface="Trebuchet MS"/>
                <a:sym typeface="Trebuchet MS"/>
              </a:rPr>
              <a:t>botón</a:t>
            </a:r>
            <a:r>
              <a:rPr lang="en-US" sz="2600" dirty="0">
                <a:solidFill>
                  <a:schemeClr val="dk2"/>
                </a:solidFill>
                <a:latin typeface="Trebuchet MS"/>
                <a:ea typeface="Trebuchet MS"/>
                <a:cs typeface="Trebuchet MS"/>
                <a:sym typeface="Trebuchet MS"/>
              </a:rPr>
              <a:t> de </a:t>
            </a:r>
            <a:r>
              <a:rPr lang="en-US" sz="2600" dirty="0" err="1">
                <a:solidFill>
                  <a:schemeClr val="dk2"/>
                </a:solidFill>
                <a:latin typeface="Trebuchet MS"/>
                <a:ea typeface="Trebuchet MS"/>
                <a:cs typeface="Trebuchet MS"/>
                <a:sym typeface="Trebuchet MS"/>
              </a:rPr>
              <a:t>Interpretación</a:t>
            </a:r>
            <a:r>
              <a:rPr lang="en-US" sz="2600" dirty="0">
                <a:solidFill>
                  <a:schemeClr val="dk2"/>
                </a:solidFill>
                <a:latin typeface="Trebuchet MS"/>
                <a:ea typeface="Trebuchet MS"/>
                <a:cs typeface="Trebuchet MS"/>
                <a:sym typeface="Trebuchet MS"/>
              </a:rPr>
              <a:t>, </a:t>
            </a:r>
            <a:r>
              <a:rPr lang="en-US" sz="2600" dirty="0" err="1">
                <a:solidFill>
                  <a:schemeClr val="dk2"/>
                </a:solidFill>
                <a:latin typeface="Trebuchet MS"/>
                <a:ea typeface="Trebuchet MS"/>
                <a:cs typeface="Trebuchet MS"/>
                <a:sym typeface="Trebuchet MS"/>
              </a:rPr>
              <a:t>selecciona</a:t>
            </a:r>
            <a:r>
              <a:rPr lang="en-US" sz="2600" dirty="0">
                <a:solidFill>
                  <a:schemeClr val="dk2"/>
                </a:solidFill>
                <a:latin typeface="Trebuchet MS"/>
                <a:ea typeface="Trebuchet MS"/>
                <a:cs typeface="Trebuchet MS"/>
                <a:sym typeface="Trebuchet MS"/>
              </a:rPr>
              <a:t> Más y </a:t>
            </a:r>
            <a:r>
              <a:rPr lang="en-US" sz="2600" dirty="0" err="1">
                <a:solidFill>
                  <a:schemeClr val="dk2"/>
                </a:solidFill>
                <a:latin typeface="Trebuchet MS"/>
                <a:ea typeface="Trebuchet MS"/>
                <a:cs typeface="Trebuchet MS"/>
                <a:sym typeface="Trebuchet MS"/>
              </a:rPr>
              <a:t>luego</a:t>
            </a:r>
            <a:r>
              <a:rPr lang="en-US" sz="2600" dirty="0">
                <a:solidFill>
                  <a:schemeClr val="dk2"/>
                </a:solidFill>
                <a:latin typeface="Trebuchet MS"/>
                <a:ea typeface="Trebuchet MS"/>
                <a:cs typeface="Trebuchet MS"/>
                <a:sym typeface="Trebuchet MS"/>
              </a:rPr>
              <a:t> </a:t>
            </a:r>
            <a:r>
              <a:rPr lang="en-US" sz="2600" dirty="0" err="1">
                <a:solidFill>
                  <a:schemeClr val="dk2"/>
                </a:solidFill>
                <a:latin typeface="Trebuchet MS"/>
                <a:ea typeface="Trebuchet MS"/>
                <a:cs typeface="Trebuchet MS"/>
                <a:sym typeface="Trebuchet MS"/>
              </a:rPr>
              <a:t>Interpretación</a:t>
            </a:r>
            <a:r>
              <a:rPr lang="en-US" sz="2600" dirty="0">
                <a:solidFill>
                  <a:schemeClr val="dk2"/>
                </a:solidFill>
                <a:latin typeface="Trebuchet MS"/>
                <a:ea typeface="Trebuchet MS"/>
                <a:cs typeface="Trebuchet MS"/>
                <a:sym typeface="Trebuchet MS"/>
              </a:rPr>
              <a:t>.</a:t>
            </a:r>
            <a:endParaRPr sz="2600" dirty="0">
              <a:solidFill>
                <a:schemeClr val="dk2"/>
              </a:solidFill>
              <a:latin typeface="Trebuchet MS"/>
              <a:ea typeface="Trebuchet MS"/>
              <a:cs typeface="Trebuchet MS"/>
              <a:sym typeface="Trebuchet MS"/>
            </a:endParaRPr>
          </a:p>
          <a:p>
            <a:pPr marL="584200" marR="0" lvl="0" indent="0" algn="l" rtl="0">
              <a:lnSpc>
                <a:spcPct val="100000"/>
              </a:lnSpc>
              <a:spcBef>
                <a:spcPts val="1300"/>
              </a:spcBef>
              <a:spcAft>
                <a:spcPts val="0"/>
              </a:spcAft>
              <a:buNone/>
            </a:pPr>
            <a:endParaRPr sz="2600" dirty="0">
              <a:solidFill>
                <a:schemeClr val="dk2"/>
              </a:solidFill>
              <a:latin typeface="Trebuchet MS"/>
              <a:ea typeface="Trebuchet MS"/>
              <a:cs typeface="Trebuchet MS"/>
              <a:sym typeface="Trebuchet MS"/>
            </a:endParaRPr>
          </a:p>
          <a:p>
            <a:pPr marL="584200" marR="0" lvl="0" indent="-457200" algn="l" rtl="0">
              <a:lnSpc>
                <a:spcPct val="100000"/>
              </a:lnSpc>
              <a:spcBef>
                <a:spcPts val="1300"/>
              </a:spcBef>
              <a:spcAft>
                <a:spcPts val="0"/>
              </a:spcAft>
              <a:buClr>
                <a:schemeClr val="dk2"/>
              </a:buClr>
              <a:buSzPts val="2600"/>
              <a:buFont typeface="Trebuchet MS"/>
              <a:buChar char="●"/>
            </a:pPr>
            <a:r>
              <a:rPr lang="en-US" sz="2600" dirty="0" err="1">
                <a:solidFill>
                  <a:schemeClr val="dk2"/>
                </a:solidFill>
                <a:latin typeface="Trebuchet MS"/>
                <a:ea typeface="Trebuchet MS"/>
                <a:cs typeface="Trebuchet MS"/>
                <a:sym typeface="Trebuchet MS"/>
              </a:rPr>
              <a:t>Elige</a:t>
            </a:r>
            <a:r>
              <a:rPr lang="en-US" sz="2600" dirty="0">
                <a:solidFill>
                  <a:schemeClr val="dk2"/>
                </a:solidFill>
                <a:latin typeface="Trebuchet MS"/>
                <a:ea typeface="Trebuchet MS"/>
                <a:cs typeface="Trebuchet MS"/>
                <a:sym typeface="Trebuchet MS"/>
              </a:rPr>
              <a:t> </a:t>
            </a:r>
            <a:r>
              <a:rPr lang="en-US" sz="2600" dirty="0" err="1">
                <a:solidFill>
                  <a:schemeClr val="dk2"/>
                </a:solidFill>
                <a:latin typeface="Trebuchet MS"/>
                <a:ea typeface="Trebuchet MS"/>
                <a:cs typeface="Trebuchet MS"/>
                <a:sym typeface="Trebuchet MS"/>
              </a:rPr>
              <a:t>el</a:t>
            </a:r>
            <a:r>
              <a:rPr lang="en-US" sz="2600" dirty="0">
                <a:solidFill>
                  <a:schemeClr val="dk2"/>
                </a:solidFill>
                <a:latin typeface="Trebuchet MS"/>
                <a:ea typeface="Trebuchet MS"/>
                <a:cs typeface="Trebuchet MS"/>
                <a:sym typeface="Trebuchet MS"/>
              </a:rPr>
              <a:t> </a:t>
            </a:r>
            <a:r>
              <a:rPr lang="en-US" sz="2600" dirty="0" err="1">
                <a:solidFill>
                  <a:schemeClr val="dk2"/>
                </a:solidFill>
                <a:latin typeface="Trebuchet MS"/>
                <a:ea typeface="Trebuchet MS"/>
                <a:cs typeface="Trebuchet MS"/>
                <a:sym typeface="Trebuchet MS"/>
              </a:rPr>
              <a:t>idioma</a:t>
            </a:r>
            <a:r>
              <a:rPr lang="en-US" sz="2600" dirty="0">
                <a:solidFill>
                  <a:schemeClr val="dk2"/>
                </a:solidFill>
                <a:latin typeface="Trebuchet MS"/>
                <a:ea typeface="Trebuchet MS"/>
                <a:cs typeface="Trebuchet MS"/>
                <a:sym typeface="Trebuchet MS"/>
              </a:rPr>
              <a:t> </a:t>
            </a:r>
            <a:r>
              <a:rPr lang="en-US" sz="2600" dirty="0" err="1">
                <a:solidFill>
                  <a:schemeClr val="dk2"/>
                </a:solidFill>
                <a:latin typeface="Trebuchet MS"/>
                <a:ea typeface="Trebuchet MS"/>
                <a:cs typeface="Trebuchet MS"/>
                <a:sym typeface="Trebuchet MS"/>
              </a:rPr>
              <a:t>en</a:t>
            </a:r>
            <a:r>
              <a:rPr lang="en-US" sz="2600" dirty="0">
                <a:solidFill>
                  <a:schemeClr val="dk2"/>
                </a:solidFill>
                <a:latin typeface="Trebuchet MS"/>
                <a:ea typeface="Trebuchet MS"/>
                <a:cs typeface="Trebuchet MS"/>
                <a:sym typeface="Trebuchet MS"/>
              </a:rPr>
              <a:t> </a:t>
            </a:r>
            <a:r>
              <a:rPr lang="en-US" sz="2600" dirty="0" err="1">
                <a:solidFill>
                  <a:schemeClr val="dk2"/>
                </a:solidFill>
                <a:latin typeface="Trebuchet MS"/>
                <a:ea typeface="Trebuchet MS"/>
                <a:cs typeface="Trebuchet MS"/>
                <a:sym typeface="Trebuchet MS"/>
              </a:rPr>
              <a:t>el</a:t>
            </a:r>
            <a:r>
              <a:rPr lang="en-US" sz="2600" dirty="0">
                <a:solidFill>
                  <a:schemeClr val="dk2"/>
                </a:solidFill>
                <a:latin typeface="Trebuchet MS"/>
                <a:ea typeface="Trebuchet MS"/>
                <a:cs typeface="Trebuchet MS"/>
                <a:sym typeface="Trebuchet MS"/>
              </a:rPr>
              <a:t> que </a:t>
            </a:r>
            <a:r>
              <a:rPr lang="en-US" sz="2600" dirty="0" err="1">
                <a:solidFill>
                  <a:schemeClr val="dk2"/>
                </a:solidFill>
                <a:latin typeface="Trebuchet MS"/>
                <a:ea typeface="Trebuchet MS"/>
                <a:cs typeface="Trebuchet MS"/>
                <a:sym typeface="Trebuchet MS"/>
              </a:rPr>
              <a:t>deseas</a:t>
            </a:r>
            <a:r>
              <a:rPr lang="en-US" sz="2600" dirty="0">
                <a:solidFill>
                  <a:schemeClr val="dk2"/>
                </a:solidFill>
                <a:latin typeface="Trebuchet MS"/>
                <a:ea typeface="Trebuchet MS"/>
                <a:cs typeface="Trebuchet MS"/>
                <a:sym typeface="Trebuchet MS"/>
              </a:rPr>
              <a:t> </a:t>
            </a:r>
            <a:r>
              <a:rPr lang="en-US" sz="2600" dirty="0" err="1">
                <a:solidFill>
                  <a:schemeClr val="dk2"/>
                </a:solidFill>
                <a:latin typeface="Trebuchet MS"/>
                <a:ea typeface="Trebuchet MS"/>
                <a:cs typeface="Trebuchet MS"/>
                <a:sym typeface="Trebuchet MS"/>
              </a:rPr>
              <a:t>escuchar</a:t>
            </a:r>
            <a:r>
              <a:rPr lang="en-US" sz="2600" dirty="0">
                <a:solidFill>
                  <a:schemeClr val="dk2"/>
                </a:solidFill>
                <a:latin typeface="Trebuchet MS"/>
                <a:ea typeface="Trebuchet MS"/>
                <a:cs typeface="Trebuchet MS"/>
                <a:sym typeface="Trebuchet MS"/>
              </a:rPr>
              <a:t> la </a:t>
            </a:r>
            <a:r>
              <a:rPr lang="en-US" sz="2600" dirty="0" err="1">
                <a:solidFill>
                  <a:schemeClr val="dk2"/>
                </a:solidFill>
                <a:latin typeface="Trebuchet MS"/>
                <a:ea typeface="Trebuchet MS"/>
                <a:cs typeface="Trebuchet MS"/>
                <a:sym typeface="Trebuchet MS"/>
              </a:rPr>
              <a:t>sesión</a:t>
            </a:r>
            <a:r>
              <a:rPr lang="en-US" sz="2600" dirty="0">
                <a:solidFill>
                  <a:schemeClr val="dk2"/>
                </a:solidFill>
                <a:latin typeface="Trebuchet MS"/>
                <a:ea typeface="Trebuchet MS"/>
                <a:cs typeface="Trebuchet MS"/>
                <a:sym typeface="Trebuchet MS"/>
              </a:rPr>
              <a:t>.</a:t>
            </a:r>
            <a:endParaRPr sz="2600" b="0" i="0" u="none" strike="noStrike" cap="none" dirty="0">
              <a:solidFill>
                <a:schemeClr val="dk2"/>
              </a:solidFill>
              <a:latin typeface="Arial"/>
              <a:ea typeface="Arial"/>
              <a:cs typeface="Arial"/>
              <a:sym typeface="Arial"/>
            </a:endParaRPr>
          </a:p>
        </p:txBody>
      </p:sp>
      <p:sp>
        <p:nvSpPr>
          <p:cNvPr id="270" name="Google Shape;270;p61"/>
          <p:cNvSpPr txBox="1"/>
          <p:nvPr/>
        </p:nvSpPr>
        <p:spPr>
          <a:xfrm>
            <a:off x="827700" y="285675"/>
            <a:ext cx="10536600" cy="776700"/>
          </a:xfrm>
          <a:prstGeom prst="rect">
            <a:avLst/>
          </a:prstGeom>
          <a:noFill/>
          <a:ln>
            <a:noFill/>
          </a:ln>
        </p:spPr>
        <p:txBody>
          <a:bodyPr spcFirstLastPara="1" wrap="square" lIns="117800" tIns="117800" rIns="117800" bIns="117800" anchor="t" anchorCtr="0">
            <a:spAutoFit/>
          </a:bodyPr>
          <a:lstStyle/>
          <a:p>
            <a:pPr marL="0" marR="0" lvl="0" indent="0" algn="ctr" rtl="0">
              <a:lnSpc>
                <a:spcPct val="100000"/>
              </a:lnSpc>
              <a:spcBef>
                <a:spcPts val="0"/>
              </a:spcBef>
              <a:spcAft>
                <a:spcPts val="0"/>
              </a:spcAft>
              <a:buClr>
                <a:schemeClr val="accent1"/>
              </a:buClr>
              <a:buSzPts val="4500"/>
              <a:buFont typeface="Trebuchet MS"/>
              <a:buNone/>
            </a:pPr>
            <a:r>
              <a:rPr lang="en-US" sz="3500" b="1">
                <a:solidFill>
                  <a:schemeClr val="dk2"/>
                </a:solidFill>
                <a:latin typeface="Trebuchet MS"/>
                <a:ea typeface="Trebuchet MS"/>
                <a:cs typeface="Trebuchet MS"/>
                <a:sym typeface="Trebuchet MS"/>
              </a:rPr>
              <a:t>Interpretación de Idiomas</a:t>
            </a:r>
            <a:endParaRPr sz="3500" b="0" i="0" u="none" strike="noStrike" cap="none">
              <a:solidFill>
                <a:schemeClr val="dk2"/>
              </a:solidFill>
              <a:latin typeface="Arial"/>
              <a:ea typeface="Arial"/>
              <a:cs typeface="Arial"/>
              <a:sym typeface="Arial"/>
            </a:endParaRPr>
          </a:p>
        </p:txBody>
      </p:sp>
      <p:pic>
        <p:nvPicPr>
          <p:cNvPr id="271" name="Google Shape;271;p61"/>
          <p:cNvPicPr preferRelativeResize="0"/>
          <p:nvPr/>
        </p:nvPicPr>
        <p:blipFill>
          <a:blip r:embed="rId3">
            <a:alphaModFix/>
          </a:blip>
          <a:stretch>
            <a:fillRect/>
          </a:stretch>
        </p:blipFill>
        <p:spPr>
          <a:xfrm>
            <a:off x="9983158" y="1777147"/>
            <a:ext cx="521950" cy="521950"/>
          </a:xfrm>
          <a:prstGeom prst="rect">
            <a:avLst/>
          </a:prstGeom>
          <a:noFill/>
          <a:ln>
            <a:noFill/>
          </a:ln>
        </p:spPr>
      </p:pic>
      <p:pic>
        <p:nvPicPr>
          <p:cNvPr id="272" name="Google Shape;272;p61"/>
          <p:cNvPicPr preferRelativeResize="0"/>
          <p:nvPr/>
        </p:nvPicPr>
        <p:blipFill rotWithShape="1">
          <a:blip r:embed="rId4">
            <a:alphaModFix/>
          </a:blip>
          <a:srcRect r="45048"/>
          <a:stretch/>
        </p:blipFill>
        <p:spPr>
          <a:xfrm>
            <a:off x="3831364" y="3792067"/>
            <a:ext cx="1695800" cy="800089"/>
          </a:xfrm>
          <a:prstGeom prst="rect">
            <a:avLst/>
          </a:prstGeom>
          <a:noFill/>
          <a:ln>
            <a:noFill/>
          </a:ln>
        </p:spPr>
      </p:pic>
      <p:pic>
        <p:nvPicPr>
          <p:cNvPr id="273" name="Google Shape;273;p61"/>
          <p:cNvPicPr preferRelativeResize="0"/>
          <p:nvPr/>
        </p:nvPicPr>
        <p:blipFill rotWithShape="1">
          <a:blip r:embed="rId4">
            <a:alphaModFix/>
          </a:blip>
          <a:srcRect l="65020"/>
          <a:stretch/>
        </p:blipFill>
        <p:spPr>
          <a:xfrm>
            <a:off x="10505108" y="3195337"/>
            <a:ext cx="805066" cy="596730"/>
          </a:xfrm>
          <a:prstGeom prst="rect">
            <a:avLst/>
          </a:prstGeom>
          <a:noFill/>
          <a:ln>
            <a:noFill/>
          </a:ln>
        </p:spPr>
      </p:pic>
      <p:sp>
        <p:nvSpPr>
          <p:cNvPr id="2" name="CuadroTexto 1">
            <a:extLst>
              <a:ext uri="{FF2B5EF4-FFF2-40B4-BE49-F238E27FC236}">
                <a16:creationId xmlns:a16="http://schemas.microsoft.com/office/drawing/2014/main" id="{99D0A852-EA46-4873-8282-93B6B50FDCF9}"/>
              </a:ext>
            </a:extLst>
          </p:cNvPr>
          <p:cNvSpPr txBox="1"/>
          <p:nvPr/>
        </p:nvSpPr>
        <p:spPr>
          <a:xfrm>
            <a:off x="10682470" y="3576623"/>
            <a:ext cx="483214" cy="215444"/>
          </a:xfrm>
          <a:prstGeom prst="rect">
            <a:avLst/>
          </a:prstGeom>
          <a:solidFill>
            <a:srgbClr val="000000"/>
          </a:solidFill>
        </p:spPr>
        <p:txBody>
          <a:bodyPr wrap="square" lIns="0" tIns="0" rIns="0" bIns="0" rtlCol="0">
            <a:spAutoFit/>
          </a:bodyPr>
          <a:lstStyle/>
          <a:p>
            <a:r>
              <a:rPr lang="es-CO" dirty="0">
                <a:solidFill>
                  <a:schemeClr val="bg1"/>
                </a:solidFill>
              </a:rPr>
              <a:t>Más</a:t>
            </a:r>
          </a:p>
        </p:txBody>
      </p:sp>
      <p:sp>
        <p:nvSpPr>
          <p:cNvPr id="9" name="CuadroTexto 8">
            <a:extLst>
              <a:ext uri="{FF2B5EF4-FFF2-40B4-BE49-F238E27FC236}">
                <a16:creationId xmlns:a16="http://schemas.microsoft.com/office/drawing/2014/main" id="{D1B010CC-B665-4C5F-8C19-EDD1761A80FA}"/>
              </a:ext>
            </a:extLst>
          </p:cNvPr>
          <p:cNvSpPr txBox="1"/>
          <p:nvPr/>
        </p:nvSpPr>
        <p:spPr>
          <a:xfrm>
            <a:off x="3831364" y="4345935"/>
            <a:ext cx="1593792" cy="246221"/>
          </a:xfrm>
          <a:prstGeom prst="rect">
            <a:avLst/>
          </a:prstGeom>
          <a:solidFill>
            <a:srgbClr val="000000"/>
          </a:solidFill>
        </p:spPr>
        <p:txBody>
          <a:bodyPr wrap="square" lIns="0" tIns="0" rIns="0" bIns="0" rtlCol="0">
            <a:spAutoFit/>
          </a:bodyPr>
          <a:lstStyle/>
          <a:p>
            <a:pPr algn="ctr"/>
            <a:r>
              <a:rPr lang="es-CO" sz="1600" dirty="0">
                <a:solidFill>
                  <a:schemeClr val="bg1"/>
                </a:solidFill>
              </a:rPr>
              <a:t>Interpretación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79"/>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400" dirty="0" err="1"/>
              <a:t>Servicios</a:t>
            </a:r>
            <a:r>
              <a:rPr lang="en-US" sz="5400" dirty="0"/>
              <a:t> de </a:t>
            </a:r>
            <a:r>
              <a:rPr lang="en-US" sz="5400" dirty="0" err="1"/>
              <a:t>Apoyo</a:t>
            </a:r>
            <a:r>
              <a:rPr lang="en-US" sz="5400" dirty="0"/>
              <a:t> </a:t>
            </a:r>
            <a:r>
              <a:rPr lang="en-US" sz="5400" dirty="0" err="1"/>
              <a:t>en</a:t>
            </a:r>
            <a:r>
              <a:rPr lang="en-US" sz="5400" dirty="0"/>
              <a:t> Vivienda</a:t>
            </a:r>
            <a:endParaRPr sz="5400" dirty="0"/>
          </a:p>
        </p:txBody>
      </p:sp>
      <p:sp>
        <p:nvSpPr>
          <p:cNvPr id="406" name="Google Shape;406;p79"/>
          <p:cNvSpPr txBox="1">
            <a:spLocks noGrp="1"/>
          </p:cNvSpPr>
          <p:nvPr>
            <p:ph type="body" idx="1"/>
          </p:nvPr>
        </p:nvSpPr>
        <p:spPr>
          <a:xfrm>
            <a:off x="838200" y="1852300"/>
            <a:ext cx="10515600" cy="4208700"/>
          </a:xfrm>
          <a:prstGeom prst="rect">
            <a:avLst/>
          </a:prstGeom>
          <a:noFill/>
          <a:ln>
            <a:noFill/>
          </a:ln>
        </p:spPr>
        <p:txBody>
          <a:bodyPr spcFirstLastPara="1" wrap="square" lIns="91425" tIns="45700" rIns="91425" bIns="45700" anchor="t" anchorCtr="0">
            <a:noAutofit/>
          </a:bodyPr>
          <a:lstStyle/>
          <a:p>
            <a:pPr marL="342900" lvl="0" indent="-311150" algn="l" rtl="0">
              <a:spcBef>
                <a:spcPts val="1000"/>
              </a:spcBef>
              <a:spcAft>
                <a:spcPts val="0"/>
              </a:spcAft>
              <a:buSzPts val="3100"/>
              <a:buChar char="•"/>
            </a:pPr>
            <a:r>
              <a:rPr lang="en-US" sz="2000"/>
              <a:t>Gestión de casos orientada a vivienda</a:t>
            </a:r>
            <a:endParaRPr sz="2000"/>
          </a:p>
          <a:p>
            <a:pPr marL="342900" lvl="0" indent="-311150" algn="l" rtl="0">
              <a:spcBef>
                <a:spcPts val="0"/>
              </a:spcBef>
              <a:spcAft>
                <a:spcPts val="0"/>
              </a:spcAft>
              <a:buSzPts val="3100"/>
              <a:buChar char="•"/>
            </a:pPr>
            <a:r>
              <a:rPr lang="en-US" sz="2000"/>
              <a:t>Servicios de orientación previa al arrendamiento</a:t>
            </a:r>
            <a:endParaRPr sz="2000"/>
          </a:p>
          <a:p>
            <a:pPr marL="342900" lvl="0" indent="-311150" algn="l" rtl="0">
              <a:spcBef>
                <a:spcPts val="0"/>
              </a:spcBef>
              <a:spcAft>
                <a:spcPts val="0"/>
              </a:spcAft>
              <a:buSzPts val="3100"/>
              <a:buChar char="•"/>
            </a:pPr>
            <a:r>
              <a:rPr lang="en-US" sz="2000"/>
              <a:t>Servicios para mantener la tenencia de la vivienda</a:t>
            </a:r>
            <a:endParaRPr sz="2000"/>
          </a:p>
          <a:p>
            <a:pPr marL="342900" lvl="0" indent="-311150" algn="l" rtl="0">
              <a:spcBef>
                <a:spcPts val="0"/>
              </a:spcBef>
              <a:spcAft>
                <a:spcPts val="0"/>
              </a:spcAft>
              <a:buSzPts val="3100"/>
              <a:buChar char="•"/>
            </a:pPr>
            <a:r>
              <a:rPr lang="en-US" sz="2000"/>
              <a:t>Gastos únicos de mudanza y transición</a:t>
            </a:r>
            <a:endParaRPr sz="2000"/>
          </a:p>
          <a:p>
            <a:pPr marL="342900" lvl="0" indent="-311150" algn="l" rtl="0">
              <a:spcBef>
                <a:spcPts val="0"/>
              </a:spcBef>
              <a:spcAft>
                <a:spcPts val="0"/>
              </a:spcAft>
              <a:buSzPts val="3100"/>
              <a:buChar char="•"/>
            </a:pPr>
            <a:r>
              <a:rPr lang="en-US" sz="2000"/>
              <a:t>Apoyo con alquiler y servicios públicos</a:t>
            </a:r>
            <a:endParaRPr sz="2000"/>
          </a:p>
          <a:p>
            <a:pPr marL="342900" lvl="0" indent="-311150" algn="l" rtl="0">
              <a:spcBef>
                <a:spcPts val="0"/>
              </a:spcBef>
              <a:spcAft>
                <a:spcPts val="0"/>
              </a:spcAft>
              <a:buSzPts val="3100"/>
              <a:buChar char="•"/>
            </a:pPr>
            <a:r>
              <a:rPr lang="en-US" sz="2000"/>
              <a:t>¿Preguntas?</a:t>
            </a:r>
            <a:endParaRPr sz="2000"/>
          </a:p>
          <a:p>
            <a:pPr marL="342900" lvl="0" indent="-311150" algn="l" rtl="0">
              <a:spcBef>
                <a:spcPts val="0"/>
              </a:spcBef>
              <a:spcAft>
                <a:spcPts val="0"/>
              </a:spcAft>
              <a:buSzPts val="3100"/>
              <a:buChar char="•"/>
            </a:pPr>
            <a:r>
              <a:rPr lang="en-US" sz="2000" u="sng">
                <a:solidFill>
                  <a:srgbClr val="0000FF"/>
                </a:solidFill>
              </a:rPr>
              <a:t>HCPF_housing_supports@state.co.us</a:t>
            </a:r>
            <a:endParaRPr sz="2000" u="sng">
              <a:solidFill>
                <a:srgbClr val="0000FF"/>
              </a:solidFill>
            </a:endParaRPr>
          </a:p>
          <a:p>
            <a:pPr marL="342900" lvl="0" indent="0" algn="l" rtl="0">
              <a:spcBef>
                <a:spcPts val="1000"/>
              </a:spcBef>
              <a:spcAft>
                <a:spcPts val="0"/>
              </a:spcAft>
              <a:buNone/>
            </a:pPr>
            <a:endParaRPr sz="3000"/>
          </a:p>
        </p:txBody>
      </p:sp>
      <p:sp>
        <p:nvSpPr>
          <p:cNvPr id="407" name="Google Shape;407;p7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80"/>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Phased Implentation</a:t>
            </a:r>
            <a:endParaRPr sz="5700"/>
          </a:p>
        </p:txBody>
      </p:sp>
      <p:sp>
        <p:nvSpPr>
          <p:cNvPr id="413" name="Google Shape;413;p80"/>
          <p:cNvSpPr txBox="1">
            <a:spLocks noGrp="1"/>
          </p:cNvSpPr>
          <p:nvPr>
            <p:ph type="body" idx="1"/>
          </p:nvPr>
        </p:nvSpPr>
        <p:spPr>
          <a:xfrm>
            <a:off x="838200" y="1852300"/>
            <a:ext cx="10515600" cy="4208700"/>
          </a:xfrm>
          <a:prstGeom prst="rect">
            <a:avLst/>
          </a:prstGeom>
          <a:noFill/>
          <a:ln>
            <a:noFill/>
          </a:ln>
        </p:spPr>
        <p:txBody>
          <a:bodyPr spcFirstLastPara="1" wrap="square" lIns="91425" tIns="45700" rIns="91425" bIns="45700" anchor="t" anchorCtr="0">
            <a:noAutofit/>
          </a:bodyPr>
          <a:lstStyle/>
          <a:p>
            <a:pPr marL="342900" lvl="0" indent="-323850" algn="l" rtl="0">
              <a:spcBef>
                <a:spcPts val="800"/>
              </a:spcBef>
              <a:spcAft>
                <a:spcPts val="0"/>
              </a:spcAft>
              <a:buSzPts val="3300"/>
              <a:buChar char="●"/>
            </a:pPr>
            <a:r>
              <a:rPr lang="en-US" sz="2300"/>
              <a:t>Phase 1 </a:t>
            </a:r>
            <a:r>
              <a:rPr lang="en-US" sz="2300" i="1"/>
              <a:t>(no sooner than </a:t>
            </a:r>
            <a:r>
              <a:rPr lang="en-US" sz="2300" b="1" i="1"/>
              <a:t>July 1, 2025</a:t>
            </a:r>
            <a:r>
              <a:rPr lang="en-US" sz="2300" i="1"/>
              <a:t>)</a:t>
            </a:r>
            <a:endParaRPr sz="2300" i="1"/>
          </a:p>
          <a:p>
            <a:pPr marL="685800" lvl="1" indent="-272415" algn="l" rtl="0">
              <a:spcBef>
                <a:spcPts val="0"/>
              </a:spcBef>
              <a:spcAft>
                <a:spcPts val="0"/>
              </a:spcAft>
              <a:buSzPts val="3000"/>
              <a:buChar char="○"/>
            </a:pPr>
            <a:r>
              <a:rPr lang="en-US" sz="2000"/>
              <a:t>Housing Services</a:t>
            </a:r>
            <a:endParaRPr sz="2000"/>
          </a:p>
          <a:p>
            <a:pPr marL="342900" lvl="0" indent="-323850" algn="l" rtl="0">
              <a:spcBef>
                <a:spcPts val="0"/>
              </a:spcBef>
              <a:spcAft>
                <a:spcPts val="0"/>
              </a:spcAft>
              <a:buSzPts val="3300"/>
              <a:buChar char="●"/>
            </a:pPr>
            <a:r>
              <a:rPr lang="en-US" sz="2300"/>
              <a:t>Phase 2 </a:t>
            </a:r>
            <a:r>
              <a:rPr lang="en-US" sz="2300" i="1"/>
              <a:t>(no sooner than </a:t>
            </a:r>
            <a:r>
              <a:rPr lang="en-US" sz="2300" b="1" i="1"/>
              <a:t>January 1, 2026</a:t>
            </a:r>
            <a:r>
              <a:rPr lang="en-US" sz="2300" i="1"/>
              <a:t>)</a:t>
            </a:r>
            <a:endParaRPr sz="2300" i="1"/>
          </a:p>
          <a:p>
            <a:pPr marL="685800" lvl="1" indent="-272415" algn="l" rtl="0">
              <a:spcBef>
                <a:spcPts val="0"/>
              </a:spcBef>
              <a:spcAft>
                <a:spcPts val="0"/>
              </a:spcAft>
              <a:buSzPts val="3000"/>
              <a:buChar char="○"/>
            </a:pPr>
            <a:r>
              <a:rPr lang="en-US" sz="2000"/>
              <a:t>Nutrition Counseling &amp; pantry stocking or home delivered meals</a:t>
            </a:r>
            <a:endParaRPr sz="2000"/>
          </a:p>
          <a:p>
            <a:pPr marL="342900" lvl="0" indent="-323850" algn="l" rtl="0">
              <a:spcBef>
                <a:spcPts val="0"/>
              </a:spcBef>
              <a:spcAft>
                <a:spcPts val="0"/>
              </a:spcAft>
              <a:buSzPts val="3300"/>
              <a:buChar char="●"/>
            </a:pPr>
            <a:r>
              <a:rPr lang="en-US" sz="2300"/>
              <a:t>Phase 3 </a:t>
            </a:r>
            <a:r>
              <a:rPr lang="en-US" sz="2300" i="1"/>
              <a:t>(no sooner than </a:t>
            </a:r>
            <a:r>
              <a:rPr lang="en-US" sz="2300" b="1" i="1"/>
              <a:t>January 1, 2027</a:t>
            </a:r>
            <a:r>
              <a:rPr lang="en-US" sz="2300" i="1"/>
              <a:t>)</a:t>
            </a:r>
            <a:endParaRPr sz="2300" i="1"/>
          </a:p>
          <a:p>
            <a:pPr marL="685800" lvl="1" indent="-272415" algn="l" rtl="0">
              <a:spcBef>
                <a:spcPts val="0"/>
              </a:spcBef>
              <a:spcAft>
                <a:spcPts val="0"/>
              </a:spcAft>
              <a:buSzPts val="3000"/>
              <a:buChar char="○"/>
            </a:pPr>
            <a:r>
              <a:rPr lang="en-US" sz="2000"/>
              <a:t>Medically tailored meals</a:t>
            </a:r>
            <a:endParaRPr sz="2000"/>
          </a:p>
          <a:p>
            <a:pPr marL="342900" lvl="0" indent="0" algn="l" rtl="0">
              <a:spcBef>
                <a:spcPts val="1000"/>
              </a:spcBef>
              <a:spcAft>
                <a:spcPts val="0"/>
              </a:spcAft>
              <a:buNone/>
            </a:pPr>
            <a:endParaRPr sz="3000"/>
          </a:p>
        </p:txBody>
      </p:sp>
      <p:sp>
        <p:nvSpPr>
          <p:cNvPr id="414" name="Google Shape;414;p8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41</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80"/>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Implementación por Fases</a:t>
            </a:r>
            <a:endParaRPr sz="5700"/>
          </a:p>
        </p:txBody>
      </p:sp>
      <p:sp>
        <p:nvSpPr>
          <p:cNvPr id="413" name="Google Shape;413;p80"/>
          <p:cNvSpPr txBox="1">
            <a:spLocks noGrp="1"/>
          </p:cNvSpPr>
          <p:nvPr>
            <p:ph type="body" idx="1"/>
          </p:nvPr>
        </p:nvSpPr>
        <p:spPr>
          <a:xfrm>
            <a:off x="838200" y="1852300"/>
            <a:ext cx="10515600" cy="4208700"/>
          </a:xfrm>
          <a:prstGeom prst="rect">
            <a:avLst/>
          </a:prstGeom>
          <a:noFill/>
          <a:ln>
            <a:noFill/>
          </a:ln>
        </p:spPr>
        <p:txBody>
          <a:bodyPr spcFirstLastPara="1" wrap="square" lIns="91425" tIns="45700" rIns="91425" bIns="45700" anchor="t" anchorCtr="0">
            <a:noAutofit/>
          </a:bodyPr>
          <a:lstStyle/>
          <a:p>
            <a:pPr marL="342900" lvl="0" indent="-323850" algn="l" rtl="0">
              <a:spcBef>
                <a:spcPts val="800"/>
              </a:spcBef>
              <a:spcAft>
                <a:spcPts val="0"/>
              </a:spcAft>
              <a:buSzPts val="3300"/>
              <a:buChar char="●"/>
            </a:pPr>
            <a:r>
              <a:rPr lang="en-US" sz="2300"/>
              <a:t>Fase 1 (no antes del 1 de julio de 2025)</a:t>
            </a:r>
            <a:endParaRPr sz="2300" i="1"/>
          </a:p>
          <a:p>
            <a:pPr marL="685800" lvl="1" indent="-272415" algn="l" rtl="0">
              <a:spcBef>
                <a:spcPts val="0"/>
              </a:spcBef>
              <a:spcAft>
                <a:spcPts val="0"/>
              </a:spcAft>
              <a:buSzPts val="3000"/>
              <a:buChar char="○"/>
            </a:pPr>
            <a:r>
              <a:rPr lang="en-US" sz="2000"/>
              <a:t>Servicios de vivienda</a:t>
            </a:r>
            <a:endParaRPr sz="2000"/>
          </a:p>
          <a:p>
            <a:pPr marL="342900" lvl="0" indent="-323850" algn="l" rtl="0">
              <a:spcBef>
                <a:spcPts val="0"/>
              </a:spcBef>
              <a:spcAft>
                <a:spcPts val="0"/>
              </a:spcAft>
              <a:buSzPts val="3300"/>
              <a:buChar char="●"/>
            </a:pPr>
            <a:r>
              <a:rPr lang="en-US" sz="2300"/>
              <a:t>Fase 2 (no antes del 1 de enero de 2026)</a:t>
            </a:r>
            <a:endParaRPr sz="2300" i="1"/>
          </a:p>
          <a:p>
            <a:pPr marL="685800" lvl="1" indent="-272415" algn="l" rtl="0">
              <a:spcBef>
                <a:spcPts val="0"/>
              </a:spcBef>
              <a:spcAft>
                <a:spcPts val="0"/>
              </a:spcAft>
              <a:buSzPts val="3000"/>
              <a:buChar char="○"/>
            </a:pPr>
            <a:r>
              <a:rPr lang="en-US" sz="2000"/>
              <a:t>Consejería nutricional y Abastecimiento de despensas o entrega de comidas a domicilio</a:t>
            </a:r>
            <a:endParaRPr sz="2000"/>
          </a:p>
          <a:p>
            <a:pPr marL="342900" lvl="0" indent="-323850" algn="l" rtl="0">
              <a:spcBef>
                <a:spcPts val="0"/>
              </a:spcBef>
              <a:spcAft>
                <a:spcPts val="0"/>
              </a:spcAft>
              <a:buSzPts val="3300"/>
              <a:buChar char="●"/>
            </a:pPr>
            <a:r>
              <a:rPr lang="en-US" sz="2300"/>
              <a:t>Fase 3 (no antes del 1 de enero de 2027)</a:t>
            </a:r>
            <a:endParaRPr sz="2300" i="1"/>
          </a:p>
          <a:p>
            <a:pPr marL="685800" lvl="1" indent="-272415" algn="l" rtl="0">
              <a:spcBef>
                <a:spcPts val="0"/>
              </a:spcBef>
              <a:spcAft>
                <a:spcPts val="0"/>
              </a:spcAft>
              <a:buSzPts val="3000"/>
              <a:buChar char="○"/>
            </a:pPr>
            <a:r>
              <a:rPr lang="en-US" sz="2000"/>
              <a:t>Comidas médicamente adaptadas</a:t>
            </a:r>
            <a:endParaRPr sz="2000"/>
          </a:p>
          <a:p>
            <a:pPr marL="342900" lvl="0" indent="0" algn="l" rtl="0">
              <a:spcBef>
                <a:spcPts val="1000"/>
              </a:spcBef>
              <a:spcAft>
                <a:spcPts val="0"/>
              </a:spcAft>
              <a:buNone/>
            </a:pPr>
            <a:endParaRPr sz="3000"/>
          </a:p>
        </p:txBody>
      </p:sp>
      <p:sp>
        <p:nvSpPr>
          <p:cNvPr id="414" name="Google Shape;414;p8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81"/>
          <p:cNvSpPr txBox="1">
            <a:spLocks noGrp="1"/>
          </p:cNvSpPr>
          <p:nvPr>
            <p:ph type="title"/>
          </p:nvPr>
        </p:nvSpPr>
        <p:spPr>
          <a:xfrm>
            <a:off x="838200" y="437929"/>
            <a:ext cx="10515600" cy="5382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Trebuchet MS"/>
              <a:buNone/>
            </a:pPr>
            <a:r>
              <a:rPr lang="en-US"/>
              <a:t>Medically Tailored Meals</a:t>
            </a:r>
            <a:endParaRPr/>
          </a:p>
        </p:txBody>
      </p:sp>
      <p:sp>
        <p:nvSpPr>
          <p:cNvPr id="420" name="Google Shape;420;p81"/>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43</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81"/>
          <p:cNvSpPr txBox="1">
            <a:spLocks noGrp="1"/>
          </p:cNvSpPr>
          <p:nvPr>
            <p:ph type="title"/>
          </p:nvPr>
        </p:nvSpPr>
        <p:spPr>
          <a:xfrm>
            <a:off x="838200" y="437929"/>
            <a:ext cx="10515600" cy="5382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Trebuchet MS"/>
              <a:buNone/>
            </a:pPr>
            <a:r>
              <a:rPr lang="en-US"/>
              <a:t>Comidas médicamente adaptadas</a:t>
            </a:r>
            <a:endParaRPr/>
          </a:p>
        </p:txBody>
      </p:sp>
      <p:sp>
        <p:nvSpPr>
          <p:cNvPr id="420" name="Google Shape;420;p81"/>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44</a:t>
            </a:fld>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82"/>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Medically Tailored Meals</a:t>
            </a:r>
            <a:endParaRPr sz="5700"/>
          </a:p>
        </p:txBody>
      </p:sp>
      <p:sp>
        <p:nvSpPr>
          <p:cNvPr id="426" name="Google Shape;426;p82"/>
          <p:cNvSpPr txBox="1">
            <a:spLocks noGrp="1"/>
          </p:cNvSpPr>
          <p:nvPr>
            <p:ph type="body" idx="1"/>
          </p:nvPr>
        </p:nvSpPr>
        <p:spPr>
          <a:xfrm>
            <a:off x="838200" y="1397975"/>
            <a:ext cx="10515600" cy="4662900"/>
          </a:xfrm>
          <a:prstGeom prst="rect">
            <a:avLst/>
          </a:prstGeom>
          <a:noFill/>
          <a:ln>
            <a:noFill/>
          </a:ln>
        </p:spPr>
        <p:txBody>
          <a:bodyPr spcFirstLastPara="1" wrap="square" lIns="91425" tIns="45700" rIns="91425" bIns="45700" anchor="t" anchorCtr="0">
            <a:noAutofit/>
          </a:bodyPr>
          <a:lstStyle/>
          <a:p>
            <a:pPr marL="342900" lvl="0" indent="-304800" algn="l" rtl="0">
              <a:spcBef>
                <a:spcPts val="1000"/>
              </a:spcBef>
              <a:spcAft>
                <a:spcPts val="0"/>
              </a:spcAft>
              <a:buSzPts val="3000"/>
              <a:buChar char="●"/>
            </a:pPr>
            <a:r>
              <a:rPr lang="en-US" sz="3000"/>
              <a:t>Definition </a:t>
            </a:r>
            <a:endParaRPr sz="3000"/>
          </a:p>
          <a:p>
            <a:pPr marL="685800" lvl="1" indent="-272415" algn="l" rtl="0">
              <a:spcBef>
                <a:spcPts val="500"/>
              </a:spcBef>
              <a:spcAft>
                <a:spcPts val="0"/>
              </a:spcAft>
              <a:buSzPts val="3000"/>
              <a:buChar char="○"/>
            </a:pPr>
            <a:r>
              <a:rPr lang="en-US" sz="3000"/>
              <a:t>Meals tailored to support specific individuals for which nutrition support would improve health outcomes.</a:t>
            </a:r>
            <a:endParaRPr sz="3000"/>
          </a:p>
          <a:p>
            <a:pPr marL="1200150" lvl="2" indent="-292100" algn="l" rtl="0">
              <a:spcBef>
                <a:spcPts val="500"/>
              </a:spcBef>
              <a:spcAft>
                <a:spcPts val="0"/>
              </a:spcAft>
              <a:buSzPts val="2800"/>
              <a:buChar char="■"/>
            </a:pPr>
            <a:r>
              <a:rPr lang="en-US" sz="2800"/>
              <a:t>PSH and CFS populations eligible</a:t>
            </a:r>
            <a:endParaRPr sz="2800"/>
          </a:p>
          <a:p>
            <a:pPr marL="342900" lvl="0" indent="-304800" algn="l" rtl="0">
              <a:spcBef>
                <a:spcPts val="1000"/>
              </a:spcBef>
              <a:spcAft>
                <a:spcPts val="0"/>
              </a:spcAft>
              <a:buSzPts val="3000"/>
              <a:buChar char="●"/>
            </a:pPr>
            <a:r>
              <a:rPr lang="en-US" sz="3000"/>
              <a:t>Services</a:t>
            </a:r>
            <a:endParaRPr sz="3000"/>
          </a:p>
          <a:p>
            <a:pPr marL="685800" lvl="1" indent="-259715" algn="l" rtl="0">
              <a:spcBef>
                <a:spcPts val="500"/>
              </a:spcBef>
              <a:spcAft>
                <a:spcPts val="0"/>
              </a:spcAft>
              <a:buSzPts val="2800"/>
              <a:buChar char="○"/>
            </a:pPr>
            <a:r>
              <a:rPr lang="en-US" sz="2800"/>
              <a:t>The preparation and provision of the prescribed meals, consistent with a nutrition care plan, up to three meals a day, for up to six months.</a:t>
            </a:r>
            <a:endParaRPr sz="2800"/>
          </a:p>
          <a:p>
            <a:pPr marL="685800" lvl="1" indent="-259715" algn="l" rtl="0">
              <a:spcBef>
                <a:spcPts val="500"/>
              </a:spcBef>
              <a:spcAft>
                <a:spcPts val="0"/>
              </a:spcAft>
              <a:buSzPts val="2800"/>
              <a:buChar char="○"/>
            </a:pPr>
            <a:r>
              <a:rPr lang="en-US" sz="2800"/>
              <a:t>Delivery of the meal.</a:t>
            </a:r>
            <a:endParaRPr sz="2800"/>
          </a:p>
          <a:p>
            <a:pPr marL="0" lvl="0" indent="0" algn="l" rtl="0">
              <a:spcBef>
                <a:spcPts val="1000"/>
              </a:spcBef>
              <a:spcAft>
                <a:spcPts val="0"/>
              </a:spcAft>
              <a:buNone/>
            </a:pPr>
            <a:endParaRPr sz="2800"/>
          </a:p>
        </p:txBody>
      </p:sp>
      <p:sp>
        <p:nvSpPr>
          <p:cNvPr id="427" name="Google Shape;427;p8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45</a:t>
            </a:fld>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82"/>
          <p:cNvSpPr txBox="1">
            <a:spLocks noGrp="1"/>
          </p:cNvSpPr>
          <p:nvPr>
            <p:ph type="title"/>
          </p:nvPr>
        </p:nvSpPr>
        <p:spPr>
          <a:xfrm>
            <a:off x="838200" y="43797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4800" dirty="0" err="1"/>
              <a:t>Comidas</a:t>
            </a:r>
            <a:r>
              <a:rPr lang="en-US" sz="4800" dirty="0"/>
              <a:t> </a:t>
            </a:r>
            <a:r>
              <a:rPr lang="en-US" sz="4800" dirty="0" err="1"/>
              <a:t>médicamente</a:t>
            </a:r>
            <a:r>
              <a:rPr lang="en-US" sz="4800" dirty="0"/>
              <a:t> </a:t>
            </a:r>
            <a:r>
              <a:rPr lang="en-US" sz="4800" dirty="0" err="1"/>
              <a:t>adaptadas</a:t>
            </a:r>
            <a:endParaRPr sz="4800" dirty="0"/>
          </a:p>
        </p:txBody>
      </p:sp>
      <p:sp>
        <p:nvSpPr>
          <p:cNvPr id="426" name="Google Shape;426;p82"/>
          <p:cNvSpPr txBox="1">
            <a:spLocks noGrp="1"/>
          </p:cNvSpPr>
          <p:nvPr>
            <p:ph type="body" idx="1"/>
          </p:nvPr>
        </p:nvSpPr>
        <p:spPr>
          <a:xfrm>
            <a:off x="838200" y="1397975"/>
            <a:ext cx="10515600" cy="4662900"/>
          </a:xfrm>
          <a:prstGeom prst="rect">
            <a:avLst/>
          </a:prstGeom>
          <a:noFill/>
          <a:ln>
            <a:noFill/>
          </a:ln>
        </p:spPr>
        <p:txBody>
          <a:bodyPr spcFirstLastPara="1" wrap="square" lIns="91425" tIns="45700" rIns="91425" bIns="45700" anchor="t" anchorCtr="0">
            <a:noAutofit/>
          </a:bodyPr>
          <a:lstStyle/>
          <a:p>
            <a:pPr marL="342900" lvl="0" indent="-304800" algn="l" rtl="0">
              <a:spcBef>
                <a:spcPts val="1000"/>
              </a:spcBef>
              <a:spcAft>
                <a:spcPts val="0"/>
              </a:spcAft>
              <a:buSzPts val="3000"/>
              <a:buChar char="●"/>
            </a:pPr>
            <a:r>
              <a:rPr lang="en-US" sz="2800" dirty="0" err="1"/>
              <a:t>Definición</a:t>
            </a:r>
            <a:r>
              <a:rPr lang="en-US" sz="2800" dirty="0"/>
              <a:t> </a:t>
            </a:r>
            <a:endParaRPr sz="2800" dirty="0"/>
          </a:p>
          <a:p>
            <a:pPr marL="685800" lvl="1" indent="-272415" algn="l" rtl="0">
              <a:spcBef>
                <a:spcPts val="500"/>
              </a:spcBef>
              <a:spcAft>
                <a:spcPts val="0"/>
              </a:spcAft>
              <a:buSzPts val="3000"/>
              <a:buChar char="○"/>
            </a:pPr>
            <a:r>
              <a:rPr lang="en-US" sz="2800" dirty="0" err="1"/>
              <a:t>Comidas</a:t>
            </a:r>
            <a:r>
              <a:rPr lang="en-US" sz="2800" dirty="0"/>
              <a:t> </a:t>
            </a:r>
            <a:r>
              <a:rPr lang="en-US" sz="2800" dirty="0" err="1"/>
              <a:t>diseñadas</a:t>
            </a:r>
            <a:r>
              <a:rPr lang="en-US" sz="2800" dirty="0"/>
              <a:t> para personas </a:t>
            </a:r>
            <a:r>
              <a:rPr lang="en-US" sz="2800" dirty="0" err="1"/>
              <a:t>específicas</a:t>
            </a:r>
            <a:r>
              <a:rPr lang="en-US" sz="2800" dirty="0"/>
              <a:t> </a:t>
            </a:r>
            <a:r>
              <a:rPr lang="en-US" sz="2800" dirty="0" err="1"/>
              <a:t>cuya</a:t>
            </a:r>
            <a:r>
              <a:rPr lang="en-US" sz="2800" dirty="0"/>
              <a:t> </a:t>
            </a:r>
            <a:r>
              <a:rPr lang="en-US" sz="2800" dirty="0" err="1"/>
              <a:t>condición</a:t>
            </a:r>
            <a:r>
              <a:rPr lang="en-US" sz="2800" dirty="0"/>
              <a:t> de </a:t>
            </a:r>
            <a:r>
              <a:rPr lang="en-US" sz="2800" dirty="0" err="1"/>
              <a:t>salud</a:t>
            </a:r>
            <a:r>
              <a:rPr lang="en-US" sz="2800" dirty="0"/>
              <a:t> </a:t>
            </a:r>
            <a:r>
              <a:rPr lang="en-US" sz="2800" dirty="0" err="1"/>
              <a:t>puede</a:t>
            </a:r>
            <a:r>
              <a:rPr lang="en-US" sz="2800" dirty="0"/>
              <a:t> </a:t>
            </a:r>
            <a:r>
              <a:rPr lang="en-US" sz="2800" dirty="0" err="1"/>
              <a:t>mejorar</a:t>
            </a:r>
            <a:r>
              <a:rPr lang="en-US" sz="2800" dirty="0"/>
              <a:t> </a:t>
            </a:r>
            <a:r>
              <a:rPr lang="en-US" sz="2800" dirty="0" err="1"/>
              <a:t>significativamente</a:t>
            </a:r>
            <a:r>
              <a:rPr lang="en-US" sz="2800" dirty="0"/>
              <a:t> con </a:t>
            </a:r>
            <a:r>
              <a:rPr lang="en-US" sz="2800" dirty="0" err="1"/>
              <a:t>apoyo</a:t>
            </a:r>
            <a:r>
              <a:rPr lang="en-US" sz="2800" dirty="0"/>
              <a:t> </a:t>
            </a:r>
            <a:r>
              <a:rPr lang="en-US" sz="2800" dirty="0" err="1"/>
              <a:t>nutricional</a:t>
            </a:r>
            <a:r>
              <a:rPr lang="en-US" sz="2800" dirty="0"/>
              <a:t>.</a:t>
            </a:r>
            <a:endParaRPr sz="2800" dirty="0"/>
          </a:p>
          <a:p>
            <a:pPr marL="1200150" lvl="2" indent="-292100" algn="l" rtl="0">
              <a:spcBef>
                <a:spcPts val="500"/>
              </a:spcBef>
              <a:spcAft>
                <a:spcPts val="0"/>
              </a:spcAft>
              <a:buSzPts val="2800"/>
              <a:buChar char="■"/>
            </a:pPr>
            <a:r>
              <a:rPr lang="en-US" sz="2400" dirty="0" err="1"/>
              <a:t>Poblaciones</a:t>
            </a:r>
            <a:r>
              <a:rPr lang="en-US" sz="2400" dirty="0"/>
              <a:t> </a:t>
            </a:r>
            <a:r>
              <a:rPr lang="en-US" sz="2400" dirty="0" err="1"/>
              <a:t>elegibles</a:t>
            </a:r>
            <a:r>
              <a:rPr lang="en-US" sz="2400" dirty="0"/>
              <a:t>: PSH y CFS.</a:t>
            </a:r>
            <a:endParaRPr sz="2400" dirty="0"/>
          </a:p>
          <a:p>
            <a:pPr marL="342900" lvl="0" indent="-304800" algn="l" rtl="0">
              <a:spcBef>
                <a:spcPts val="1000"/>
              </a:spcBef>
              <a:spcAft>
                <a:spcPts val="0"/>
              </a:spcAft>
              <a:buSzPts val="3000"/>
              <a:buChar char="●"/>
            </a:pPr>
            <a:r>
              <a:rPr lang="en-US" sz="2800" dirty="0" err="1"/>
              <a:t>Servicios</a:t>
            </a:r>
            <a:endParaRPr sz="2800" dirty="0"/>
          </a:p>
          <a:p>
            <a:pPr marL="685800" lvl="1" indent="-259715" algn="l" rtl="0">
              <a:spcBef>
                <a:spcPts val="500"/>
              </a:spcBef>
              <a:spcAft>
                <a:spcPts val="0"/>
              </a:spcAft>
              <a:buSzPts val="2800"/>
              <a:buChar char="○"/>
            </a:pPr>
            <a:r>
              <a:rPr lang="en-US" sz="2400" dirty="0" err="1"/>
              <a:t>Preparación</a:t>
            </a:r>
            <a:r>
              <a:rPr lang="en-US" sz="2400" dirty="0"/>
              <a:t> y </a:t>
            </a:r>
            <a:r>
              <a:rPr lang="en-US" sz="2400" dirty="0" err="1"/>
              <a:t>provisión</a:t>
            </a:r>
            <a:r>
              <a:rPr lang="en-US" sz="2400" dirty="0"/>
              <a:t> de </a:t>
            </a:r>
            <a:r>
              <a:rPr lang="en-US" sz="2400" dirty="0" err="1"/>
              <a:t>comidas</a:t>
            </a:r>
            <a:r>
              <a:rPr lang="en-US" sz="2400" dirty="0"/>
              <a:t> </a:t>
            </a:r>
            <a:r>
              <a:rPr lang="en-US" sz="2400" dirty="0" err="1"/>
              <a:t>prescritas</a:t>
            </a:r>
            <a:r>
              <a:rPr lang="en-US" sz="2400" dirty="0"/>
              <a:t> de </a:t>
            </a:r>
            <a:r>
              <a:rPr lang="en-US" sz="2400" dirty="0" err="1"/>
              <a:t>acuerdo</a:t>
            </a:r>
            <a:r>
              <a:rPr lang="en-US" sz="2400" dirty="0"/>
              <a:t> con un plan de </a:t>
            </a:r>
            <a:r>
              <a:rPr lang="en-US" sz="2400" dirty="0" err="1"/>
              <a:t>atención</a:t>
            </a:r>
            <a:r>
              <a:rPr lang="en-US" sz="2400" dirty="0"/>
              <a:t> </a:t>
            </a:r>
            <a:r>
              <a:rPr lang="en-US" sz="2400" dirty="0" err="1"/>
              <a:t>nutricional</a:t>
            </a:r>
            <a:r>
              <a:rPr lang="en-US" sz="2400" dirty="0"/>
              <a:t>, hasta </a:t>
            </a:r>
            <a:r>
              <a:rPr lang="en-US" sz="2400" dirty="0" err="1"/>
              <a:t>tres</a:t>
            </a:r>
            <a:r>
              <a:rPr lang="en-US" sz="2400" dirty="0"/>
              <a:t> </a:t>
            </a:r>
            <a:r>
              <a:rPr lang="en-US" sz="2400" dirty="0" err="1"/>
              <a:t>comidas</a:t>
            </a:r>
            <a:r>
              <a:rPr lang="en-US" sz="2400" dirty="0"/>
              <a:t> al día, por un </a:t>
            </a:r>
            <a:r>
              <a:rPr lang="en-US" sz="2400" dirty="0" err="1"/>
              <a:t>período</a:t>
            </a:r>
            <a:r>
              <a:rPr lang="en-US" sz="2400" dirty="0"/>
              <a:t> </a:t>
            </a:r>
            <a:r>
              <a:rPr lang="en-US" sz="2400" dirty="0" err="1"/>
              <a:t>máximo</a:t>
            </a:r>
            <a:r>
              <a:rPr lang="en-US" sz="2400" dirty="0"/>
              <a:t> de seis meses.</a:t>
            </a:r>
            <a:endParaRPr sz="2400" dirty="0"/>
          </a:p>
          <a:p>
            <a:pPr marL="685800" lvl="1" indent="-259715" algn="l" rtl="0">
              <a:spcBef>
                <a:spcPts val="500"/>
              </a:spcBef>
              <a:spcAft>
                <a:spcPts val="0"/>
              </a:spcAft>
              <a:buSzPts val="2800"/>
              <a:buChar char="○"/>
            </a:pPr>
            <a:r>
              <a:rPr lang="en-US" sz="2400" dirty="0" err="1"/>
              <a:t>Entrega</a:t>
            </a:r>
            <a:r>
              <a:rPr lang="en-US" sz="2400" dirty="0"/>
              <a:t> de las </a:t>
            </a:r>
            <a:r>
              <a:rPr lang="en-US" sz="2400" dirty="0" err="1"/>
              <a:t>comidas</a:t>
            </a:r>
            <a:r>
              <a:rPr lang="en-US" sz="2400" dirty="0"/>
              <a:t>.</a:t>
            </a:r>
            <a:endParaRPr sz="2400" dirty="0"/>
          </a:p>
          <a:p>
            <a:pPr marL="0" lvl="0" indent="0" algn="l" rtl="0">
              <a:spcBef>
                <a:spcPts val="1000"/>
              </a:spcBef>
              <a:spcAft>
                <a:spcPts val="0"/>
              </a:spcAft>
              <a:buNone/>
            </a:pPr>
            <a:endParaRPr sz="2400" dirty="0"/>
          </a:p>
        </p:txBody>
      </p:sp>
      <p:sp>
        <p:nvSpPr>
          <p:cNvPr id="427" name="Google Shape;427;p8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46</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83"/>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MTM Requirements</a:t>
            </a:r>
            <a:endParaRPr sz="5700"/>
          </a:p>
        </p:txBody>
      </p:sp>
      <p:sp>
        <p:nvSpPr>
          <p:cNvPr id="433" name="Google Shape;433;p83"/>
          <p:cNvSpPr txBox="1">
            <a:spLocks noGrp="1"/>
          </p:cNvSpPr>
          <p:nvPr>
            <p:ph type="body" idx="1"/>
          </p:nvPr>
        </p:nvSpPr>
        <p:spPr>
          <a:xfrm>
            <a:off x="838200" y="1852300"/>
            <a:ext cx="10515600" cy="4208700"/>
          </a:xfrm>
          <a:prstGeom prst="rect">
            <a:avLst/>
          </a:prstGeom>
          <a:noFill/>
          <a:ln>
            <a:noFill/>
          </a:ln>
        </p:spPr>
        <p:txBody>
          <a:bodyPr spcFirstLastPara="1" wrap="square" lIns="91425" tIns="45700" rIns="91425" bIns="45700" anchor="t" anchorCtr="0">
            <a:noAutofit/>
          </a:bodyPr>
          <a:lstStyle/>
          <a:p>
            <a:pPr marL="342900" lvl="0" indent="-304800" algn="l" rtl="0">
              <a:spcBef>
                <a:spcPts val="1000"/>
              </a:spcBef>
              <a:spcAft>
                <a:spcPts val="0"/>
              </a:spcAft>
              <a:buSzPts val="3000"/>
              <a:buChar char="●"/>
            </a:pPr>
            <a:r>
              <a:rPr lang="en-US" sz="3000"/>
              <a:t>One-third daily nutritional needs</a:t>
            </a:r>
            <a:endParaRPr sz="3000"/>
          </a:p>
          <a:p>
            <a:pPr marL="342900" lvl="0" indent="-304800" algn="l" rtl="0">
              <a:spcBef>
                <a:spcPts val="1000"/>
              </a:spcBef>
              <a:spcAft>
                <a:spcPts val="0"/>
              </a:spcAft>
              <a:buSzPts val="3000"/>
              <a:buChar char="●"/>
            </a:pPr>
            <a:r>
              <a:rPr lang="en-US" sz="3000"/>
              <a:t>Fresh or frozen</a:t>
            </a:r>
            <a:endParaRPr sz="3000"/>
          </a:p>
          <a:p>
            <a:pPr marL="685800" lvl="1" indent="-272415" algn="l" rtl="0">
              <a:spcBef>
                <a:spcPts val="500"/>
              </a:spcBef>
              <a:spcAft>
                <a:spcPts val="0"/>
              </a:spcAft>
              <a:buSzPts val="3000"/>
              <a:buChar char="○"/>
            </a:pPr>
            <a:r>
              <a:rPr lang="en-US" sz="3000"/>
              <a:t>Cannot coincide with pantry stocking, home-delivered meals or food prescriptions simultaneously</a:t>
            </a:r>
            <a:endParaRPr sz="3000"/>
          </a:p>
          <a:p>
            <a:pPr marL="342900" lvl="0" indent="-304800" algn="l" rtl="0">
              <a:spcBef>
                <a:spcPts val="1000"/>
              </a:spcBef>
              <a:spcAft>
                <a:spcPts val="0"/>
              </a:spcAft>
              <a:buSzPts val="3000"/>
              <a:buChar char="●"/>
            </a:pPr>
            <a:r>
              <a:rPr lang="en-US" sz="3000"/>
              <a:t>Evidenced-based nutrition guidelines</a:t>
            </a:r>
            <a:endParaRPr sz="3000"/>
          </a:p>
          <a:p>
            <a:pPr marL="342900" lvl="0" indent="-304800" algn="l" rtl="0">
              <a:spcBef>
                <a:spcPts val="1000"/>
              </a:spcBef>
              <a:spcAft>
                <a:spcPts val="0"/>
              </a:spcAft>
              <a:buSzPts val="3000"/>
              <a:buChar char="●"/>
            </a:pPr>
            <a:r>
              <a:rPr lang="en-US" sz="3000"/>
              <a:t>Food safety standards</a:t>
            </a:r>
            <a:endParaRPr sz="3000"/>
          </a:p>
          <a:p>
            <a:pPr marL="342900" lvl="0" indent="-304800" algn="l" rtl="0">
              <a:spcBef>
                <a:spcPts val="1000"/>
              </a:spcBef>
              <a:spcAft>
                <a:spcPts val="0"/>
              </a:spcAft>
              <a:buSzPts val="3000"/>
              <a:buChar char="●"/>
            </a:pPr>
            <a:r>
              <a:rPr lang="en-US" sz="3000"/>
              <a:t>Person-centered, dietary preferences, culturally-appropriate</a:t>
            </a:r>
            <a:endParaRPr sz="3000"/>
          </a:p>
        </p:txBody>
      </p:sp>
      <p:sp>
        <p:nvSpPr>
          <p:cNvPr id="434" name="Google Shape;434;p8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83"/>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Requisitos de MTM</a:t>
            </a:r>
            <a:endParaRPr sz="5700"/>
          </a:p>
        </p:txBody>
      </p:sp>
      <p:sp>
        <p:nvSpPr>
          <p:cNvPr id="433" name="Google Shape;433;p83"/>
          <p:cNvSpPr txBox="1">
            <a:spLocks noGrp="1"/>
          </p:cNvSpPr>
          <p:nvPr>
            <p:ph type="body" idx="1"/>
          </p:nvPr>
        </p:nvSpPr>
        <p:spPr>
          <a:xfrm>
            <a:off x="838200" y="1397985"/>
            <a:ext cx="10515600" cy="4208700"/>
          </a:xfrm>
          <a:prstGeom prst="rect">
            <a:avLst/>
          </a:prstGeom>
          <a:noFill/>
          <a:ln>
            <a:noFill/>
          </a:ln>
        </p:spPr>
        <p:txBody>
          <a:bodyPr spcFirstLastPara="1" wrap="square" lIns="91425" tIns="45700" rIns="91425" bIns="45700" anchor="t" anchorCtr="0">
            <a:noAutofit/>
          </a:bodyPr>
          <a:lstStyle/>
          <a:p>
            <a:pPr marL="342900" lvl="0" indent="-304800" algn="l" rtl="0">
              <a:spcBef>
                <a:spcPts val="1000"/>
              </a:spcBef>
              <a:spcAft>
                <a:spcPts val="0"/>
              </a:spcAft>
              <a:buSzPts val="3000"/>
              <a:buChar char="●"/>
            </a:pPr>
            <a:r>
              <a:rPr lang="en-US" sz="3000" dirty="0" err="1"/>
              <a:t>Cubrir</a:t>
            </a:r>
            <a:r>
              <a:rPr lang="en-US" sz="3000" dirty="0"/>
              <a:t> al </a:t>
            </a:r>
            <a:r>
              <a:rPr lang="en-US" sz="3000" dirty="0" err="1"/>
              <a:t>menos</a:t>
            </a:r>
            <a:r>
              <a:rPr lang="en-US" sz="3000" dirty="0"/>
              <a:t> un tercio de las </a:t>
            </a:r>
            <a:r>
              <a:rPr lang="en-US" sz="3000" dirty="0" err="1"/>
              <a:t>necesidades</a:t>
            </a:r>
            <a:r>
              <a:rPr lang="en-US" sz="3000" dirty="0"/>
              <a:t> </a:t>
            </a:r>
            <a:r>
              <a:rPr lang="en-US" sz="3000" dirty="0" err="1"/>
              <a:t>nutricionales</a:t>
            </a:r>
            <a:r>
              <a:rPr lang="en-US" sz="3000" dirty="0"/>
              <a:t> </a:t>
            </a:r>
            <a:r>
              <a:rPr lang="en-US" sz="3000" dirty="0" err="1"/>
              <a:t>diarias</a:t>
            </a:r>
            <a:r>
              <a:rPr lang="en-US" sz="3000" dirty="0"/>
              <a:t>.</a:t>
            </a:r>
            <a:endParaRPr sz="3000" dirty="0"/>
          </a:p>
          <a:p>
            <a:pPr marL="342900" lvl="0" indent="-304800" algn="l" rtl="0">
              <a:spcBef>
                <a:spcPts val="1000"/>
              </a:spcBef>
              <a:spcAft>
                <a:spcPts val="0"/>
              </a:spcAft>
              <a:buSzPts val="3000"/>
              <a:buChar char="●"/>
            </a:pPr>
            <a:r>
              <a:rPr lang="en-US" sz="3000" dirty="0"/>
              <a:t>Deben ser frescas o </a:t>
            </a:r>
            <a:r>
              <a:rPr lang="en-US" sz="3000" dirty="0" err="1"/>
              <a:t>congeladas</a:t>
            </a:r>
            <a:r>
              <a:rPr lang="en-US" sz="3000" dirty="0"/>
              <a:t>.</a:t>
            </a:r>
            <a:endParaRPr sz="3000" dirty="0"/>
          </a:p>
          <a:p>
            <a:pPr marL="685800" lvl="1" indent="-272415" algn="l" rtl="0">
              <a:spcBef>
                <a:spcPts val="500"/>
              </a:spcBef>
              <a:spcAft>
                <a:spcPts val="0"/>
              </a:spcAft>
              <a:buSzPts val="3000"/>
              <a:buChar char="○"/>
            </a:pPr>
            <a:r>
              <a:rPr lang="en-US" sz="3000" dirty="0"/>
              <a:t>No </a:t>
            </a:r>
            <a:r>
              <a:rPr lang="en-US" sz="3000" dirty="0" err="1"/>
              <a:t>pueden</a:t>
            </a:r>
            <a:r>
              <a:rPr lang="en-US" sz="3000" dirty="0"/>
              <a:t> </a:t>
            </a:r>
            <a:r>
              <a:rPr lang="en-US" sz="3000" dirty="0" err="1"/>
              <a:t>coincidir</a:t>
            </a:r>
            <a:r>
              <a:rPr lang="en-US" sz="3000" dirty="0"/>
              <a:t> con </a:t>
            </a:r>
            <a:r>
              <a:rPr lang="en-US" sz="3000" dirty="0" err="1"/>
              <a:t>otros</a:t>
            </a:r>
            <a:r>
              <a:rPr lang="en-US" sz="3000" dirty="0"/>
              <a:t> </a:t>
            </a:r>
            <a:r>
              <a:rPr lang="en-US" sz="3000" dirty="0" err="1"/>
              <a:t>beneficios</a:t>
            </a:r>
            <a:r>
              <a:rPr lang="en-US" sz="3000" dirty="0"/>
              <a:t> </a:t>
            </a:r>
            <a:r>
              <a:rPr lang="en-US" sz="3000" dirty="0" err="1"/>
              <a:t>como</a:t>
            </a:r>
            <a:r>
              <a:rPr lang="en-US" sz="3000" dirty="0"/>
              <a:t> </a:t>
            </a:r>
            <a:r>
              <a:rPr lang="en-US" sz="3000" dirty="0" err="1"/>
              <a:t>despensa</a:t>
            </a:r>
            <a:r>
              <a:rPr lang="en-US" sz="3000" dirty="0"/>
              <a:t>, </a:t>
            </a:r>
            <a:r>
              <a:rPr lang="en-US" sz="3000" dirty="0" err="1"/>
              <a:t>comidas</a:t>
            </a:r>
            <a:r>
              <a:rPr lang="en-US" sz="3000" dirty="0"/>
              <a:t> a </a:t>
            </a:r>
            <a:r>
              <a:rPr lang="en-US" sz="3000" dirty="0" err="1"/>
              <a:t>domicilio</a:t>
            </a:r>
            <a:r>
              <a:rPr lang="en-US" sz="3000" dirty="0"/>
              <a:t> o </a:t>
            </a:r>
            <a:r>
              <a:rPr lang="en-US" sz="3000" dirty="0" err="1"/>
              <a:t>recetas</a:t>
            </a:r>
            <a:r>
              <a:rPr lang="en-US" sz="3000" dirty="0"/>
              <a:t> de </a:t>
            </a:r>
            <a:r>
              <a:rPr lang="en-US" sz="3000" dirty="0" err="1"/>
              <a:t>alimentos</a:t>
            </a:r>
            <a:r>
              <a:rPr lang="en-US" sz="3000" dirty="0"/>
              <a:t> al </a:t>
            </a:r>
            <a:r>
              <a:rPr lang="en-US" sz="3000" dirty="0" err="1"/>
              <a:t>mismo</a:t>
            </a:r>
            <a:r>
              <a:rPr lang="en-US" sz="3000" dirty="0"/>
              <a:t> </a:t>
            </a:r>
            <a:r>
              <a:rPr lang="en-US" sz="3000" dirty="0" err="1"/>
              <a:t>tiempo</a:t>
            </a:r>
            <a:endParaRPr sz="3000" dirty="0"/>
          </a:p>
          <a:p>
            <a:pPr marL="342900" lvl="0" indent="-304800" algn="l" rtl="0">
              <a:spcBef>
                <a:spcPts val="1000"/>
              </a:spcBef>
              <a:spcAft>
                <a:spcPts val="0"/>
              </a:spcAft>
              <a:buSzPts val="3000"/>
              <a:buChar char="●"/>
            </a:pPr>
            <a:r>
              <a:rPr lang="en-US" sz="3000" dirty="0" err="1"/>
              <a:t>Basadas</a:t>
            </a:r>
            <a:r>
              <a:rPr lang="en-US" sz="3000" dirty="0"/>
              <a:t> </a:t>
            </a:r>
            <a:r>
              <a:rPr lang="en-US" sz="3000" dirty="0" err="1"/>
              <a:t>en</a:t>
            </a:r>
            <a:r>
              <a:rPr lang="en-US" sz="3000" dirty="0"/>
              <a:t> </a:t>
            </a:r>
            <a:r>
              <a:rPr lang="en-US" sz="3000" dirty="0" err="1"/>
              <a:t>guías</a:t>
            </a:r>
            <a:r>
              <a:rPr lang="en-US" sz="3000" dirty="0"/>
              <a:t> de </a:t>
            </a:r>
            <a:r>
              <a:rPr lang="en-US" sz="3000" dirty="0" err="1"/>
              <a:t>nutrición</a:t>
            </a:r>
            <a:r>
              <a:rPr lang="en-US" sz="3000" dirty="0"/>
              <a:t> con </a:t>
            </a:r>
            <a:r>
              <a:rPr lang="en-US" sz="3000" dirty="0" err="1"/>
              <a:t>evidencia</a:t>
            </a:r>
            <a:r>
              <a:rPr lang="en-US" sz="3000" dirty="0"/>
              <a:t> </a:t>
            </a:r>
            <a:r>
              <a:rPr lang="en-US" sz="3000" dirty="0" err="1"/>
              <a:t>científica</a:t>
            </a:r>
            <a:endParaRPr sz="3000" dirty="0"/>
          </a:p>
          <a:p>
            <a:pPr marL="342900" lvl="0" indent="-304800" algn="l" rtl="0">
              <a:spcBef>
                <a:spcPts val="1000"/>
              </a:spcBef>
              <a:spcAft>
                <a:spcPts val="0"/>
              </a:spcAft>
              <a:buSzPts val="3000"/>
              <a:buChar char="●"/>
            </a:pPr>
            <a:r>
              <a:rPr lang="en-US" sz="3000" dirty="0" err="1"/>
              <a:t>Cumplir</a:t>
            </a:r>
            <a:r>
              <a:rPr lang="en-US" sz="3000" dirty="0"/>
              <a:t> con </a:t>
            </a:r>
            <a:r>
              <a:rPr lang="en-US" sz="3000" dirty="0" err="1"/>
              <a:t>estándares</a:t>
            </a:r>
            <a:r>
              <a:rPr lang="en-US" sz="3000" dirty="0"/>
              <a:t> de </a:t>
            </a:r>
            <a:r>
              <a:rPr lang="en-US" sz="3000" dirty="0" err="1"/>
              <a:t>seguridad</a:t>
            </a:r>
            <a:r>
              <a:rPr lang="en-US" sz="3000" dirty="0"/>
              <a:t> alimentaria</a:t>
            </a:r>
            <a:endParaRPr sz="3000" dirty="0"/>
          </a:p>
          <a:p>
            <a:pPr marL="342900" lvl="0" indent="-304800" algn="l" rtl="0">
              <a:spcBef>
                <a:spcPts val="1000"/>
              </a:spcBef>
              <a:spcAft>
                <a:spcPts val="0"/>
              </a:spcAft>
              <a:buSzPts val="3000"/>
              <a:buChar char="●"/>
            </a:pPr>
            <a:r>
              <a:rPr lang="en-US" sz="3000" dirty="0" err="1"/>
              <a:t>Ajustadas</a:t>
            </a:r>
            <a:r>
              <a:rPr lang="en-US" sz="3000" dirty="0"/>
              <a:t> a las </a:t>
            </a:r>
            <a:r>
              <a:rPr lang="en-US" sz="3000" dirty="0" err="1"/>
              <a:t>preferencias</a:t>
            </a:r>
            <a:r>
              <a:rPr lang="en-US" sz="3000" dirty="0"/>
              <a:t> </a:t>
            </a:r>
            <a:r>
              <a:rPr lang="en-US" sz="3000" dirty="0" err="1"/>
              <a:t>dietéticas</a:t>
            </a:r>
            <a:r>
              <a:rPr lang="en-US" sz="3000" dirty="0"/>
              <a:t>, </a:t>
            </a:r>
            <a:r>
              <a:rPr lang="en-US" sz="3000" dirty="0" err="1"/>
              <a:t>culturales</a:t>
            </a:r>
            <a:r>
              <a:rPr lang="en-US" sz="3000" dirty="0"/>
              <a:t> y </a:t>
            </a:r>
            <a:r>
              <a:rPr lang="en-US" sz="3000" dirty="0" err="1"/>
              <a:t>personales</a:t>
            </a:r>
            <a:r>
              <a:rPr lang="en-US" sz="3000" dirty="0"/>
              <a:t> de </a:t>
            </a:r>
            <a:r>
              <a:rPr lang="en-US" sz="3000" dirty="0" err="1"/>
              <a:t>cada</a:t>
            </a:r>
            <a:r>
              <a:rPr lang="en-US" sz="3000" dirty="0"/>
              <a:t> </a:t>
            </a:r>
            <a:r>
              <a:rPr lang="en-US" sz="3000" dirty="0" err="1"/>
              <a:t>beneficiario</a:t>
            </a:r>
            <a:endParaRPr sz="3000" dirty="0"/>
          </a:p>
        </p:txBody>
      </p:sp>
      <p:sp>
        <p:nvSpPr>
          <p:cNvPr id="434" name="Google Shape;434;p8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48</a:t>
            </a:fld>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84"/>
          <p:cNvSpPr txBox="1">
            <a:spLocks noGrp="1"/>
          </p:cNvSpPr>
          <p:nvPr>
            <p:ph type="title"/>
          </p:nvPr>
        </p:nvSpPr>
        <p:spPr>
          <a:xfrm>
            <a:off x="838200" y="333123"/>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Potential Procedure Codes</a:t>
            </a:r>
            <a:endParaRPr sz="5700"/>
          </a:p>
        </p:txBody>
      </p:sp>
      <p:sp>
        <p:nvSpPr>
          <p:cNvPr id="440" name="Google Shape;440;p8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49</a:t>
            </a:fld>
            <a:endParaRPr/>
          </a:p>
        </p:txBody>
      </p:sp>
      <p:graphicFrame>
        <p:nvGraphicFramePr>
          <p:cNvPr id="441" name="Google Shape;441;p84"/>
          <p:cNvGraphicFramePr/>
          <p:nvPr/>
        </p:nvGraphicFramePr>
        <p:xfrm>
          <a:off x="952500" y="1295050"/>
          <a:ext cx="10287000" cy="4846050"/>
        </p:xfrm>
        <a:graphic>
          <a:graphicData uri="http://schemas.openxmlformats.org/drawingml/2006/table">
            <a:tbl>
              <a:tblPr>
                <a:noFill/>
                <a:tableStyleId>{293505B7-6CC9-4688-8C26-16CBAC59C1E2}</a:tableStyleId>
              </a:tblPr>
              <a:tblGrid>
                <a:gridCol w="3429000">
                  <a:extLst>
                    <a:ext uri="{9D8B030D-6E8A-4147-A177-3AD203B41FA5}">
                      <a16:colId xmlns:a16="http://schemas.microsoft.com/office/drawing/2014/main" val="20000"/>
                    </a:ext>
                  </a:extLst>
                </a:gridCol>
                <a:gridCol w="3429000">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tblGrid>
              <a:tr h="381000">
                <a:tc gridSpan="3">
                  <a:txBody>
                    <a:bodyPr/>
                    <a:lstStyle/>
                    <a:p>
                      <a:pPr marL="0" lvl="0" indent="0" algn="ctr" rtl="0">
                        <a:spcBef>
                          <a:spcPts val="0"/>
                        </a:spcBef>
                        <a:spcAft>
                          <a:spcPts val="0"/>
                        </a:spcAft>
                        <a:buNone/>
                      </a:pPr>
                      <a:r>
                        <a:rPr lang="en-US" b="1">
                          <a:solidFill>
                            <a:schemeClr val="lt1"/>
                          </a:solidFill>
                        </a:rPr>
                        <a:t>Medically Tailored Meals</a:t>
                      </a:r>
                      <a:endParaRPr b="1">
                        <a:solidFill>
                          <a:schemeClr val="lt1"/>
                        </a:solidFill>
                      </a:endParaRPr>
                    </a:p>
                  </a:txBody>
                  <a:tcPr marL="91425" marR="91425" marT="91425" marB="91425">
                    <a:solidFill>
                      <a:srgbClr val="00197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81000">
                <a:tc>
                  <a:txBody>
                    <a:bodyPr/>
                    <a:lstStyle/>
                    <a:p>
                      <a:pPr marL="0" lvl="0" indent="0" algn="ctr" rtl="0">
                        <a:spcBef>
                          <a:spcPts val="0"/>
                        </a:spcBef>
                        <a:spcAft>
                          <a:spcPts val="0"/>
                        </a:spcAft>
                        <a:buNone/>
                      </a:pPr>
                      <a:r>
                        <a:rPr lang="en-US" b="1"/>
                        <a:t>Procedure Code</a:t>
                      </a:r>
                      <a:endParaRPr b="1"/>
                    </a:p>
                  </a:txBody>
                  <a:tcPr marL="91425" marR="91425" marT="91425" marB="91425"/>
                </a:tc>
                <a:tc>
                  <a:txBody>
                    <a:bodyPr/>
                    <a:lstStyle/>
                    <a:p>
                      <a:pPr marL="0" lvl="0" indent="0" algn="ctr" rtl="0">
                        <a:spcBef>
                          <a:spcPts val="0"/>
                        </a:spcBef>
                        <a:spcAft>
                          <a:spcPts val="0"/>
                        </a:spcAft>
                        <a:buNone/>
                      </a:pPr>
                      <a:r>
                        <a:rPr lang="en-US" b="1"/>
                        <a:t>Description</a:t>
                      </a:r>
                      <a:endParaRPr b="1"/>
                    </a:p>
                  </a:txBody>
                  <a:tcPr marL="91425" marR="91425" marT="91425" marB="91425"/>
                </a:tc>
                <a:tc>
                  <a:txBody>
                    <a:bodyPr/>
                    <a:lstStyle/>
                    <a:p>
                      <a:pPr marL="0" lvl="0" indent="0" algn="ctr" rtl="0">
                        <a:spcBef>
                          <a:spcPts val="0"/>
                        </a:spcBef>
                        <a:spcAft>
                          <a:spcPts val="0"/>
                        </a:spcAft>
                        <a:buNone/>
                      </a:pPr>
                      <a:r>
                        <a:rPr lang="en-US" b="1"/>
                        <a:t>Modifier</a:t>
                      </a:r>
                      <a:endParaRPr b="1"/>
                    </a:p>
                  </a:txBody>
                  <a:tcPr marL="91425" marR="91425" marT="91425" marB="91425"/>
                </a:tc>
                <a:extLst>
                  <a:ext uri="{0D108BD9-81ED-4DB2-BD59-A6C34878D82A}">
                    <a16:rowId xmlns:a16="http://schemas.microsoft.com/office/drawing/2014/main" val="10001"/>
                  </a:ext>
                </a:extLst>
              </a:tr>
              <a:tr h="381000">
                <a:tc>
                  <a:txBody>
                    <a:bodyPr/>
                    <a:lstStyle/>
                    <a:p>
                      <a:pPr marL="0" lvl="0" indent="0" algn="ctr" rtl="0">
                        <a:spcBef>
                          <a:spcPts val="0"/>
                        </a:spcBef>
                        <a:spcAft>
                          <a:spcPts val="0"/>
                        </a:spcAft>
                        <a:buNone/>
                      </a:pPr>
                      <a:r>
                        <a:rPr lang="en-US" dirty="0"/>
                        <a:t>S5170</a:t>
                      </a:r>
                      <a:endParaRPr dirty="0"/>
                    </a:p>
                  </a:txBody>
                  <a:tcPr marL="91425" marR="91425" marT="91425" marB="91425"/>
                </a:tc>
                <a:tc>
                  <a:txBody>
                    <a:bodyPr/>
                    <a:lstStyle/>
                    <a:p>
                      <a:pPr marL="0" lvl="0" indent="0" algn="ctr" rtl="0">
                        <a:spcBef>
                          <a:spcPts val="0"/>
                        </a:spcBef>
                        <a:spcAft>
                          <a:spcPts val="0"/>
                        </a:spcAft>
                        <a:buClr>
                          <a:schemeClr val="dk1"/>
                        </a:buClr>
                        <a:buSzPts val="1100"/>
                        <a:buFont typeface="Arial"/>
                        <a:buNone/>
                      </a:pPr>
                      <a:r>
                        <a:rPr lang="en-US" dirty="0">
                          <a:solidFill>
                            <a:schemeClr val="dk1"/>
                          </a:solidFill>
                        </a:rPr>
                        <a:t>Home delivered meals, including preparation and delivery of meals to the home for an individual</a:t>
                      </a:r>
                      <a:endParaRPr dirty="0"/>
                    </a:p>
                  </a:txBody>
                  <a:tcPr marL="91425" marR="91425" marT="91425" marB="91425"/>
                </a:tc>
                <a:tc>
                  <a:txBody>
                    <a:bodyPr/>
                    <a:lstStyle/>
                    <a:p>
                      <a:pPr marL="0" lvl="0" indent="0" algn="ctr" rtl="0">
                        <a:spcBef>
                          <a:spcPts val="0"/>
                        </a:spcBef>
                        <a:spcAft>
                          <a:spcPts val="0"/>
                        </a:spcAft>
                        <a:buNone/>
                      </a:pPr>
                      <a:r>
                        <a:rPr lang="en-US"/>
                        <a:t>U3</a:t>
                      </a:r>
                      <a:endParaRPr/>
                    </a:p>
                  </a:txBody>
                  <a:tcPr marL="91425" marR="91425" marT="91425" marB="91425"/>
                </a:tc>
                <a:extLst>
                  <a:ext uri="{0D108BD9-81ED-4DB2-BD59-A6C34878D82A}">
                    <a16:rowId xmlns:a16="http://schemas.microsoft.com/office/drawing/2014/main" val="10002"/>
                  </a:ext>
                </a:extLst>
              </a:tr>
              <a:tr h="381000">
                <a:tc gridSpan="3">
                  <a:txBody>
                    <a:bodyPr/>
                    <a:lstStyle/>
                    <a:p>
                      <a:pPr marL="0" lvl="0" indent="0" algn="ctr" rtl="0">
                        <a:spcBef>
                          <a:spcPts val="0"/>
                        </a:spcBef>
                        <a:spcAft>
                          <a:spcPts val="0"/>
                        </a:spcAft>
                        <a:buNone/>
                      </a:pPr>
                      <a:r>
                        <a:rPr lang="en-US" b="1">
                          <a:solidFill>
                            <a:schemeClr val="lt1"/>
                          </a:solidFill>
                        </a:rPr>
                        <a:t>Pantry Stocking</a:t>
                      </a:r>
                      <a:endParaRPr b="1">
                        <a:solidFill>
                          <a:schemeClr val="lt1"/>
                        </a:solidFill>
                      </a:endParaRPr>
                    </a:p>
                  </a:txBody>
                  <a:tcPr marL="91425" marR="91425" marT="91425" marB="91425">
                    <a:lnB w="9525" cap="flat" cmpd="sng">
                      <a:solidFill>
                        <a:srgbClr val="9E9E9E"/>
                      </a:solidFill>
                      <a:prstDash val="solid"/>
                      <a:round/>
                      <a:headEnd type="none" w="sm" len="sm"/>
                      <a:tailEnd type="none" w="sm" len="sm"/>
                    </a:lnB>
                    <a:solidFill>
                      <a:srgbClr val="00197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381000">
                <a:tc>
                  <a:txBody>
                    <a:bodyPr/>
                    <a:lstStyle/>
                    <a:p>
                      <a:pPr marL="0" lvl="0" indent="0" algn="ctr" rtl="0">
                        <a:spcBef>
                          <a:spcPts val="0"/>
                        </a:spcBef>
                        <a:spcAft>
                          <a:spcPts val="0"/>
                        </a:spcAft>
                        <a:buNone/>
                      </a:pPr>
                      <a:r>
                        <a:rPr lang="en-US" b="1"/>
                        <a:t>Procedure Code</a:t>
                      </a:r>
                      <a:endParaRPr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b="1"/>
                        <a:t>Description</a:t>
                      </a:r>
                      <a:endParaRPr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b="1"/>
                        <a:t>Modifier</a:t>
                      </a:r>
                      <a:endParaRPr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lvl="0" indent="0" algn="ctr" rtl="0">
                        <a:spcBef>
                          <a:spcPts val="0"/>
                        </a:spcBef>
                        <a:spcAft>
                          <a:spcPts val="0"/>
                        </a:spcAft>
                        <a:buClr>
                          <a:schemeClr val="dk1"/>
                        </a:buClr>
                        <a:buSzPts val="1100"/>
                        <a:buFont typeface="Arial"/>
                        <a:buNone/>
                      </a:pPr>
                      <a:r>
                        <a:rPr lang="en-US">
                          <a:solidFill>
                            <a:schemeClr val="dk1"/>
                          </a:solidFill>
                        </a:rPr>
                        <a:t>S5170</a:t>
                      </a:r>
                      <a:endParaRPr/>
                    </a:p>
                  </a:txBody>
                  <a:tcPr marL="91425" marR="91425" marT="91425" marB="91425">
                    <a:lnT w="9525" cap="flat" cmpd="sng">
                      <a:solidFill>
                        <a:srgbClr val="9E9E9E"/>
                      </a:solidFill>
                      <a:prstDash val="solid"/>
                      <a:round/>
                      <a:headEnd type="none" w="sm" len="sm"/>
                      <a:tailEnd type="none" w="sm" len="sm"/>
                    </a:lnT>
                  </a:tcPr>
                </a:tc>
                <a:tc>
                  <a:txBody>
                    <a:bodyPr/>
                    <a:lstStyle/>
                    <a:p>
                      <a:pPr marL="0" lvl="0" indent="0" algn="ctr" rtl="0">
                        <a:spcBef>
                          <a:spcPts val="0"/>
                        </a:spcBef>
                        <a:spcAft>
                          <a:spcPts val="0"/>
                        </a:spcAft>
                        <a:buClr>
                          <a:schemeClr val="dk1"/>
                        </a:buClr>
                        <a:buSzPts val="1100"/>
                        <a:buFont typeface="Arial"/>
                        <a:buNone/>
                      </a:pPr>
                      <a:r>
                        <a:rPr lang="en-US">
                          <a:solidFill>
                            <a:schemeClr val="dk1"/>
                          </a:solidFill>
                        </a:rPr>
                        <a:t>Home delivered meals, including preparation and delivery of meals to the home for an individual</a:t>
                      </a:r>
                      <a:endParaRPr/>
                    </a:p>
                  </a:txBody>
                  <a:tcPr marL="91425" marR="91425" marT="91425" marB="91425">
                    <a:lnT w="9525" cap="flat" cmpd="sng">
                      <a:solidFill>
                        <a:srgbClr val="9E9E9E"/>
                      </a:solidFill>
                      <a:prstDash val="solid"/>
                      <a:round/>
                      <a:headEnd type="none" w="sm" len="sm"/>
                      <a:tailEnd type="none" w="sm" len="sm"/>
                    </a:lnT>
                  </a:tcPr>
                </a:tc>
                <a:tc>
                  <a:txBody>
                    <a:bodyPr/>
                    <a:lstStyle/>
                    <a:p>
                      <a:pPr marL="0" lvl="0" indent="0" algn="ctr" rtl="0">
                        <a:spcBef>
                          <a:spcPts val="0"/>
                        </a:spcBef>
                        <a:spcAft>
                          <a:spcPts val="0"/>
                        </a:spcAft>
                        <a:buNone/>
                      </a:pPr>
                      <a:r>
                        <a:rPr lang="en-US"/>
                        <a:t>U2</a:t>
                      </a:r>
                      <a:endParaRPr/>
                    </a:p>
                  </a:txBody>
                  <a:tcPr marL="91425" marR="91425" marT="91425" marB="91425">
                    <a:lnT w="9525" cap="flat" cmpd="sng">
                      <a:solidFill>
                        <a:srgbClr val="9E9E9E"/>
                      </a:solidFill>
                      <a:prstDash val="solid"/>
                      <a:round/>
                      <a:headEnd type="none" w="sm" len="sm"/>
                      <a:tailEnd type="none" w="sm" len="sm"/>
                    </a:lnT>
                  </a:tcPr>
                </a:tc>
                <a:extLst>
                  <a:ext uri="{0D108BD9-81ED-4DB2-BD59-A6C34878D82A}">
                    <a16:rowId xmlns:a16="http://schemas.microsoft.com/office/drawing/2014/main" val="10005"/>
                  </a:ext>
                </a:extLst>
              </a:tr>
              <a:tr h="381000">
                <a:tc gridSpan="3">
                  <a:txBody>
                    <a:bodyPr/>
                    <a:lstStyle/>
                    <a:p>
                      <a:pPr marL="0" lvl="0" indent="0" algn="ctr" rtl="0">
                        <a:spcBef>
                          <a:spcPts val="0"/>
                        </a:spcBef>
                        <a:spcAft>
                          <a:spcPts val="0"/>
                        </a:spcAft>
                        <a:buNone/>
                      </a:pPr>
                      <a:r>
                        <a:rPr lang="en-US" b="1">
                          <a:solidFill>
                            <a:schemeClr val="lt1"/>
                          </a:solidFill>
                        </a:rPr>
                        <a:t>Home Delivered Meals</a:t>
                      </a:r>
                      <a:endParaRPr b="1">
                        <a:solidFill>
                          <a:schemeClr val="lt1"/>
                        </a:solidFill>
                      </a:endParaRPr>
                    </a:p>
                  </a:txBody>
                  <a:tcPr marL="91425" marR="91425" marT="91425" marB="91425">
                    <a:lnB w="9525" cap="flat" cmpd="sng">
                      <a:solidFill>
                        <a:srgbClr val="9E9E9E"/>
                      </a:solidFill>
                      <a:prstDash val="solid"/>
                      <a:round/>
                      <a:headEnd type="none" w="sm" len="sm"/>
                      <a:tailEnd type="none" w="sm" len="sm"/>
                    </a:lnB>
                    <a:solidFill>
                      <a:srgbClr val="00197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r h="381000">
                <a:tc>
                  <a:txBody>
                    <a:bodyPr/>
                    <a:lstStyle/>
                    <a:p>
                      <a:pPr marL="0" lvl="0" indent="0" algn="ctr" rtl="0">
                        <a:spcBef>
                          <a:spcPts val="0"/>
                        </a:spcBef>
                        <a:spcAft>
                          <a:spcPts val="0"/>
                        </a:spcAft>
                        <a:buNone/>
                      </a:pPr>
                      <a:r>
                        <a:rPr lang="en-US" b="1"/>
                        <a:t>Procedure Code</a:t>
                      </a:r>
                      <a:endParaRPr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b="1"/>
                        <a:t>Description</a:t>
                      </a:r>
                      <a:endParaRPr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b="1"/>
                        <a:t>Modifier</a:t>
                      </a:r>
                      <a:endParaRPr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7"/>
                  </a:ext>
                </a:extLst>
              </a:tr>
              <a:tr h="381000">
                <a:tc>
                  <a:txBody>
                    <a:bodyPr/>
                    <a:lstStyle/>
                    <a:p>
                      <a:pPr marL="0" lvl="0" indent="0" algn="ctr" rtl="0">
                        <a:spcBef>
                          <a:spcPts val="0"/>
                        </a:spcBef>
                        <a:spcAft>
                          <a:spcPts val="0"/>
                        </a:spcAft>
                        <a:buClr>
                          <a:schemeClr val="dk1"/>
                        </a:buClr>
                        <a:buSzPts val="1100"/>
                        <a:buFont typeface="Arial"/>
                        <a:buNone/>
                      </a:pPr>
                      <a:r>
                        <a:rPr lang="en-US">
                          <a:solidFill>
                            <a:schemeClr val="dk1"/>
                          </a:solidFill>
                        </a:rPr>
                        <a:t>S5170</a:t>
                      </a:r>
                      <a:endParaRPr/>
                    </a:p>
                  </a:txBody>
                  <a:tcPr marL="91425" marR="91425" marT="91425" marB="91425">
                    <a:lnT w="9525" cap="flat" cmpd="sng">
                      <a:solidFill>
                        <a:srgbClr val="9E9E9E"/>
                      </a:solidFill>
                      <a:prstDash val="solid"/>
                      <a:round/>
                      <a:headEnd type="none" w="sm" len="sm"/>
                      <a:tailEnd type="none" w="sm" len="sm"/>
                    </a:lnT>
                  </a:tcPr>
                </a:tc>
                <a:tc>
                  <a:txBody>
                    <a:bodyPr/>
                    <a:lstStyle/>
                    <a:p>
                      <a:pPr marL="0" lvl="0" indent="0" algn="ctr" rtl="0">
                        <a:spcBef>
                          <a:spcPts val="0"/>
                        </a:spcBef>
                        <a:spcAft>
                          <a:spcPts val="0"/>
                        </a:spcAft>
                        <a:buClr>
                          <a:schemeClr val="dk1"/>
                        </a:buClr>
                        <a:buSzPts val="1100"/>
                        <a:buFont typeface="Arial"/>
                        <a:buNone/>
                      </a:pPr>
                      <a:r>
                        <a:rPr lang="en-US">
                          <a:solidFill>
                            <a:schemeClr val="dk1"/>
                          </a:solidFill>
                        </a:rPr>
                        <a:t>Home delivered meals, including preparation and delivery of meals to the home for an individual</a:t>
                      </a:r>
                      <a:endParaRPr/>
                    </a:p>
                  </a:txBody>
                  <a:tcPr marL="91425" marR="91425" marT="91425" marB="91425">
                    <a:lnT w="9525" cap="flat" cmpd="sng">
                      <a:solidFill>
                        <a:srgbClr val="9E9E9E"/>
                      </a:solidFill>
                      <a:prstDash val="solid"/>
                      <a:round/>
                      <a:headEnd type="none" w="sm" len="sm"/>
                      <a:tailEnd type="none" w="sm" len="sm"/>
                    </a:lnT>
                  </a:tcPr>
                </a:tc>
                <a:tc>
                  <a:txBody>
                    <a:bodyPr/>
                    <a:lstStyle/>
                    <a:p>
                      <a:pPr marL="0" lvl="0" indent="0" algn="ctr" rtl="0">
                        <a:spcBef>
                          <a:spcPts val="0"/>
                        </a:spcBef>
                        <a:spcAft>
                          <a:spcPts val="0"/>
                        </a:spcAft>
                        <a:buNone/>
                      </a:pPr>
                      <a:r>
                        <a:rPr lang="en-US" dirty="0"/>
                        <a:t>U1</a:t>
                      </a:r>
                      <a:endParaRPr dirty="0"/>
                    </a:p>
                  </a:txBody>
                  <a:tcPr marL="91425" marR="91425" marT="91425" marB="91425">
                    <a:lnT w="9525" cap="flat" cmpd="sng">
                      <a:solidFill>
                        <a:srgbClr val="9E9E9E"/>
                      </a:solidFill>
                      <a:prstDash val="solid"/>
                      <a:round/>
                      <a:headEnd type="none" w="sm" len="sm"/>
                      <a:tailEnd type="none" w="sm" len="sm"/>
                    </a:lnT>
                  </a:tcPr>
                </a:tc>
                <a:extLst>
                  <a:ext uri="{0D108BD9-81ED-4DB2-BD59-A6C34878D82A}">
                    <a16:rowId xmlns:a16="http://schemas.microsoft.com/office/drawing/2014/main" val="10008"/>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62"/>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t>Closed Captions</a:t>
            </a:r>
            <a:endParaRPr/>
          </a:p>
        </p:txBody>
      </p:sp>
      <p:sp>
        <p:nvSpPr>
          <p:cNvPr id="280" name="Google Shape;280;p62"/>
          <p:cNvSpPr txBox="1">
            <a:spLocks noGrp="1"/>
          </p:cNvSpPr>
          <p:nvPr>
            <p:ph type="body" idx="1"/>
          </p:nvPr>
        </p:nvSpPr>
        <p:spPr>
          <a:xfrm>
            <a:off x="838200" y="1852302"/>
            <a:ext cx="10515600" cy="4205700"/>
          </a:xfrm>
          <a:prstGeom prst="rect">
            <a:avLst/>
          </a:prstGeom>
        </p:spPr>
        <p:txBody>
          <a:bodyPr spcFirstLastPara="1" wrap="square" lIns="91425" tIns="45700" rIns="91425" bIns="45700" anchor="t" anchorCtr="0">
            <a:noAutofit/>
          </a:bodyPr>
          <a:lstStyle/>
          <a:p>
            <a:pPr marL="457200" lvl="0" indent="-393700" algn="l" rtl="0">
              <a:lnSpc>
                <a:spcPct val="100000"/>
              </a:lnSpc>
              <a:spcBef>
                <a:spcPts val="1000"/>
              </a:spcBef>
              <a:spcAft>
                <a:spcPts val="0"/>
              </a:spcAft>
              <a:buSzPts val="2600"/>
              <a:buFont typeface="Trebuchet MS"/>
              <a:buChar char="●"/>
            </a:pPr>
            <a:r>
              <a:rPr lang="en-US" sz="2600"/>
              <a:t>Closed Captions are available in the meeting controls toolbar at the bottom of your screen. To turn them on, click the Show Captions icon. </a:t>
            </a:r>
            <a:endParaRPr sz="2600"/>
          </a:p>
          <a:p>
            <a:pPr marL="0" lvl="0" indent="0" algn="l" rtl="0">
              <a:lnSpc>
                <a:spcPct val="100000"/>
              </a:lnSpc>
              <a:spcBef>
                <a:spcPts val="1000"/>
              </a:spcBef>
              <a:spcAft>
                <a:spcPts val="0"/>
              </a:spcAft>
              <a:buNone/>
            </a:pPr>
            <a:endParaRPr sz="2600"/>
          </a:p>
          <a:p>
            <a:pPr marL="0" lvl="0" indent="0" algn="l" rtl="0">
              <a:lnSpc>
                <a:spcPct val="100000"/>
              </a:lnSpc>
              <a:spcBef>
                <a:spcPts val="1000"/>
              </a:spcBef>
              <a:spcAft>
                <a:spcPts val="0"/>
              </a:spcAft>
              <a:buNone/>
            </a:pPr>
            <a:endParaRPr sz="2600"/>
          </a:p>
          <a:p>
            <a:pPr marL="0" lvl="0" indent="0" algn="l" rtl="0">
              <a:lnSpc>
                <a:spcPct val="100000"/>
              </a:lnSpc>
              <a:spcBef>
                <a:spcPts val="1000"/>
              </a:spcBef>
              <a:spcAft>
                <a:spcPts val="0"/>
              </a:spcAft>
              <a:buNone/>
            </a:pPr>
            <a:endParaRPr sz="2600"/>
          </a:p>
          <a:p>
            <a:pPr marL="457200" lvl="0" indent="-393700" algn="l" rtl="0">
              <a:lnSpc>
                <a:spcPct val="100000"/>
              </a:lnSpc>
              <a:spcBef>
                <a:spcPts val="1000"/>
              </a:spcBef>
              <a:spcAft>
                <a:spcPts val="0"/>
              </a:spcAft>
              <a:buSzPts val="2600"/>
              <a:buFont typeface="Trebuchet MS"/>
              <a:buChar char="●"/>
            </a:pPr>
            <a:r>
              <a:rPr lang="en-US" sz="2600"/>
              <a:t>Captions can be translated into different languages by clicking on the up arrow next to the Closed Captions button and then selecting your preferred language. </a:t>
            </a:r>
            <a:endParaRPr sz="2600"/>
          </a:p>
          <a:p>
            <a:pPr marL="0" lvl="0" indent="0" algn="l" rtl="0">
              <a:lnSpc>
                <a:spcPct val="100000"/>
              </a:lnSpc>
              <a:spcBef>
                <a:spcPts val="1000"/>
              </a:spcBef>
              <a:spcAft>
                <a:spcPts val="0"/>
              </a:spcAft>
              <a:buNone/>
            </a:pPr>
            <a:endParaRPr sz="1000">
              <a:solidFill>
                <a:schemeClr val="dk2"/>
              </a:solidFill>
              <a:highlight>
                <a:schemeClr val="lt2"/>
              </a:highlight>
              <a:latin typeface="Arial"/>
              <a:ea typeface="Arial"/>
              <a:cs typeface="Arial"/>
              <a:sym typeface="Arial"/>
            </a:endParaRPr>
          </a:p>
          <a:p>
            <a:pPr marL="0" lvl="0" indent="0" algn="l" rtl="0">
              <a:spcBef>
                <a:spcPts val="1000"/>
              </a:spcBef>
              <a:spcAft>
                <a:spcPts val="0"/>
              </a:spcAft>
              <a:buNone/>
            </a:pPr>
            <a:endParaRPr/>
          </a:p>
        </p:txBody>
      </p:sp>
      <p:sp>
        <p:nvSpPr>
          <p:cNvPr id="281" name="Google Shape;281;p62"/>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pic>
        <p:nvPicPr>
          <p:cNvPr id="282" name="Google Shape;282;p62" descr="Screenshot of Zoom toolbar showing the closed caption icon "/>
          <p:cNvPicPr preferRelativeResize="0"/>
          <p:nvPr/>
        </p:nvPicPr>
        <p:blipFill>
          <a:blip r:embed="rId3">
            <a:alphaModFix/>
          </a:blip>
          <a:stretch>
            <a:fillRect/>
          </a:stretch>
        </p:blipFill>
        <p:spPr>
          <a:xfrm>
            <a:off x="4520637" y="2936175"/>
            <a:ext cx="3150725" cy="1586225"/>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84"/>
          <p:cNvSpPr txBox="1">
            <a:spLocks noGrp="1"/>
          </p:cNvSpPr>
          <p:nvPr>
            <p:ph type="title"/>
          </p:nvPr>
        </p:nvSpPr>
        <p:spPr>
          <a:xfrm>
            <a:off x="838200" y="333123"/>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4800" dirty="0" err="1"/>
              <a:t>Posibles</a:t>
            </a:r>
            <a:r>
              <a:rPr lang="en-US" sz="4800" dirty="0"/>
              <a:t> </a:t>
            </a:r>
            <a:r>
              <a:rPr lang="en-US" sz="4800" dirty="0" err="1"/>
              <a:t>Códigos</a:t>
            </a:r>
            <a:r>
              <a:rPr lang="en-US" sz="4800" dirty="0"/>
              <a:t> de </a:t>
            </a:r>
            <a:r>
              <a:rPr lang="en-US" sz="4800" dirty="0" err="1"/>
              <a:t>Procedimiento</a:t>
            </a:r>
            <a:endParaRPr sz="4800" dirty="0"/>
          </a:p>
        </p:txBody>
      </p:sp>
      <p:sp>
        <p:nvSpPr>
          <p:cNvPr id="440" name="Google Shape;440;p8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50</a:t>
            </a:fld>
            <a:endParaRPr/>
          </a:p>
        </p:txBody>
      </p:sp>
      <p:graphicFrame>
        <p:nvGraphicFramePr>
          <p:cNvPr id="441" name="Google Shape;441;p84"/>
          <p:cNvGraphicFramePr/>
          <p:nvPr/>
        </p:nvGraphicFramePr>
        <p:xfrm>
          <a:off x="952500" y="1295050"/>
          <a:ext cx="10287000" cy="4205970"/>
        </p:xfrm>
        <a:graphic>
          <a:graphicData uri="http://schemas.openxmlformats.org/drawingml/2006/table">
            <a:tbl>
              <a:tblPr>
                <a:noFill/>
                <a:tableStyleId>{293505B7-6CC9-4688-8C26-16CBAC59C1E2}</a:tableStyleId>
              </a:tblPr>
              <a:tblGrid>
                <a:gridCol w="3429000">
                  <a:extLst>
                    <a:ext uri="{9D8B030D-6E8A-4147-A177-3AD203B41FA5}">
                      <a16:colId xmlns:a16="http://schemas.microsoft.com/office/drawing/2014/main" val="20000"/>
                    </a:ext>
                  </a:extLst>
                </a:gridCol>
                <a:gridCol w="3429000">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tblGrid>
              <a:tr h="381000">
                <a:tc gridSpan="3">
                  <a:txBody>
                    <a:bodyPr/>
                    <a:lstStyle/>
                    <a:p>
                      <a:pPr marL="0" lvl="0" indent="0" algn="ctr" rtl="0">
                        <a:spcBef>
                          <a:spcPts val="0"/>
                        </a:spcBef>
                        <a:spcAft>
                          <a:spcPts val="0"/>
                        </a:spcAft>
                        <a:buNone/>
                      </a:pPr>
                      <a:r>
                        <a:rPr lang="en-US" b="1">
                          <a:solidFill>
                            <a:schemeClr val="lt1"/>
                          </a:solidFill>
                        </a:rPr>
                        <a:t>Comidas médicamente adaptadas</a:t>
                      </a:r>
                      <a:endParaRPr b="1">
                        <a:solidFill>
                          <a:schemeClr val="lt1"/>
                        </a:solidFill>
                      </a:endParaRPr>
                    </a:p>
                  </a:txBody>
                  <a:tcPr marL="91425" marR="91425" marT="91425" marB="91425">
                    <a:solidFill>
                      <a:srgbClr val="00197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81000">
                <a:tc>
                  <a:txBody>
                    <a:bodyPr/>
                    <a:lstStyle/>
                    <a:p>
                      <a:pPr marL="0" lvl="0" indent="0" algn="ctr" rtl="0">
                        <a:spcBef>
                          <a:spcPts val="0"/>
                        </a:spcBef>
                        <a:spcAft>
                          <a:spcPts val="0"/>
                        </a:spcAft>
                        <a:buNone/>
                      </a:pPr>
                      <a:r>
                        <a:rPr lang="en-US" b="1"/>
                        <a:t>Código</a:t>
                      </a:r>
                      <a:endParaRPr b="1"/>
                    </a:p>
                  </a:txBody>
                  <a:tcPr marL="91425" marR="91425" marT="91425" marB="91425"/>
                </a:tc>
                <a:tc>
                  <a:txBody>
                    <a:bodyPr/>
                    <a:lstStyle/>
                    <a:p>
                      <a:pPr marL="0" lvl="0" indent="0" algn="ctr" rtl="0">
                        <a:spcBef>
                          <a:spcPts val="0"/>
                        </a:spcBef>
                        <a:spcAft>
                          <a:spcPts val="0"/>
                        </a:spcAft>
                        <a:buNone/>
                      </a:pPr>
                      <a:r>
                        <a:rPr lang="en-US" b="1"/>
                        <a:t>Descripción</a:t>
                      </a:r>
                      <a:endParaRPr b="1"/>
                    </a:p>
                  </a:txBody>
                  <a:tcPr marL="91425" marR="91425" marT="91425" marB="91425"/>
                </a:tc>
                <a:tc>
                  <a:txBody>
                    <a:bodyPr/>
                    <a:lstStyle/>
                    <a:p>
                      <a:pPr marL="0" lvl="0" indent="0" algn="ctr" rtl="0">
                        <a:spcBef>
                          <a:spcPts val="0"/>
                        </a:spcBef>
                        <a:spcAft>
                          <a:spcPts val="0"/>
                        </a:spcAft>
                        <a:buNone/>
                      </a:pPr>
                      <a:r>
                        <a:rPr lang="en-US" b="1"/>
                        <a:t>Modificador</a:t>
                      </a:r>
                      <a:endParaRPr b="1"/>
                    </a:p>
                  </a:txBody>
                  <a:tcPr marL="91425" marR="91425" marT="91425" marB="91425"/>
                </a:tc>
                <a:extLst>
                  <a:ext uri="{0D108BD9-81ED-4DB2-BD59-A6C34878D82A}">
                    <a16:rowId xmlns:a16="http://schemas.microsoft.com/office/drawing/2014/main" val="10001"/>
                  </a:ext>
                </a:extLst>
              </a:tr>
              <a:tr h="381000">
                <a:tc>
                  <a:txBody>
                    <a:bodyPr/>
                    <a:lstStyle/>
                    <a:p>
                      <a:pPr marL="0" lvl="0" indent="0" algn="ctr" rtl="0">
                        <a:spcBef>
                          <a:spcPts val="0"/>
                        </a:spcBef>
                        <a:spcAft>
                          <a:spcPts val="0"/>
                        </a:spcAft>
                        <a:buNone/>
                      </a:pPr>
                      <a:r>
                        <a:rPr lang="en-US" dirty="0"/>
                        <a:t>S5170</a:t>
                      </a:r>
                      <a:endParaRPr dirty="0"/>
                    </a:p>
                  </a:txBody>
                  <a:tcPr marL="91425" marR="91425" marT="91425" marB="91425"/>
                </a:tc>
                <a:tc>
                  <a:txBody>
                    <a:bodyPr/>
                    <a:lstStyle/>
                    <a:p>
                      <a:pPr marL="0" lvl="0" indent="0" algn="ctr" rtl="0">
                        <a:spcBef>
                          <a:spcPts val="0"/>
                        </a:spcBef>
                        <a:spcAft>
                          <a:spcPts val="0"/>
                        </a:spcAft>
                        <a:buClr>
                          <a:schemeClr val="dk1"/>
                        </a:buClr>
                        <a:buSzPts val="1100"/>
                        <a:buFont typeface="Arial"/>
                        <a:buNone/>
                      </a:pPr>
                      <a:r>
                        <a:rPr lang="en-US" dirty="0">
                          <a:solidFill>
                            <a:schemeClr val="dk1"/>
                          </a:solidFill>
                        </a:rPr>
                        <a:t>Comidas entregadas a domicilio, incluyendo preparación y entrega</a:t>
                      </a:r>
                      <a:endParaRPr dirty="0"/>
                    </a:p>
                  </a:txBody>
                  <a:tcPr marL="91425" marR="91425" marT="91425" marB="91425"/>
                </a:tc>
                <a:tc>
                  <a:txBody>
                    <a:bodyPr/>
                    <a:lstStyle/>
                    <a:p>
                      <a:pPr marL="0" lvl="0" indent="0" algn="ctr" rtl="0">
                        <a:spcBef>
                          <a:spcPts val="0"/>
                        </a:spcBef>
                        <a:spcAft>
                          <a:spcPts val="0"/>
                        </a:spcAft>
                        <a:buNone/>
                      </a:pPr>
                      <a:r>
                        <a:rPr lang="en-US"/>
                        <a:t>U3</a:t>
                      </a:r>
                      <a:endParaRPr/>
                    </a:p>
                  </a:txBody>
                  <a:tcPr marL="91425" marR="91425" marT="91425" marB="91425"/>
                </a:tc>
                <a:extLst>
                  <a:ext uri="{0D108BD9-81ED-4DB2-BD59-A6C34878D82A}">
                    <a16:rowId xmlns:a16="http://schemas.microsoft.com/office/drawing/2014/main" val="10002"/>
                  </a:ext>
                </a:extLst>
              </a:tr>
              <a:tr h="381000">
                <a:tc gridSpan="3">
                  <a:txBody>
                    <a:bodyPr/>
                    <a:lstStyle/>
                    <a:p>
                      <a:pPr marL="0" lvl="0" indent="0" algn="ctr" rtl="0">
                        <a:spcBef>
                          <a:spcPts val="0"/>
                        </a:spcBef>
                        <a:spcAft>
                          <a:spcPts val="0"/>
                        </a:spcAft>
                        <a:buNone/>
                      </a:pPr>
                      <a:r>
                        <a:rPr lang="en-US" b="1">
                          <a:solidFill>
                            <a:schemeClr val="lt1"/>
                          </a:solidFill>
                        </a:rPr>
                        <a:t>Abastecimiento de Despensa</a:t>
                      </a:r>
                      <a:endParaRPr b="1">
                        <a:solidFill>
                          <a:schemeClr val="lt1"/>
                        </a:solidFill>
                      </a:endParaRPr>
                    </a:p>
                  </a:txBody>
                  <a:tcPr marL="91425" marR="91425" marT="91425" marB="91425">
                    <a:lnB w="9525" cap="flat" cmpd="sng">
                      <a:solidFill>
                        <a:srgbClr val="9E9E9E"/>
                      </a:solidFill>
                      <a:prstDash val="solid"/>
                      <a:round/>
                      <a:headEnd type="none" w="sm" len="sm"/>
                      <a:tailEnd type="none" w="sm" len="sm"/>
                    </a:lnB>
                    <a:solidFill>
                      <a:srgbClr val="00197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381000">
                <a:tc>
                  <a:txBody>
                    <a:bodyPr/>
                    <a:lstStyle/>
                    <a:p>
                      <a:pPr marL="0" lvl="0" indent="0" algn="ctr" rtl="0">
                        <a:spcBef>
                          <a:spcPts val="0"/>
                        </a:spcBef>
                        <a:spcAft>
                          <a:spcPts val="0"/>
                        </a:spcAft>
                        <a:buNone/>
                      </a:pPr>
                      <a:r>
                        <a:rPr lang="en-US" b="1"/>
                        <a:t>Código</a:t>
                      </a:r>
                      <a:endParaRPr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b="1"/>
                        <a:t>Descripción</a:t>
                      </a:r>
                      <a:endParaRPr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b="1"/>
                        <a:t>Modificador</a:t>
                      </a:r>
                      <a:endParaRPr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lvl="0" indent="0" algn="ctr" rtl="0">
                        <a:spcBef>
                          <a:spcPts val="0"/>
                        </a:spcBef>
                        <a:spcAft>
                          <a:spcPts val="0"/>
                        </a:spcAft>
                        <a:buClr>
                          <a:schemeClr val="dk1"/>
                        </a:buClr>
                        <a:buSzPts val="1100"/>
                        <a:buFont typeface="Arial"/>
                        <a:buNone/>
                      </a:pPr>
                      <a:r>
                        <a:rPr lang="en-US">
                          <a:solidFill>
                            <a:schemeClr val="dk1"/>
                          </a:solidFill>
                        </a:rPr>
                        <a:t>S5170</a:t>
                      </a:r>
                      <a:endParaRPr/>
                    </a:p>
                  </a:txBody>
                  <a:tcPr marL="91425" marR="91425" marT="91425" marB="91425">
                    <a:lnT w="9525" cap="flat" cmpd="sng">
                      <a:solidFill>
                        <a:srgbClr val="9E9E9E"/>
                      </a:solidFill>
                      <a:prstDash val="solid"/>
                      <a:round/>
                      <a:headEnd type="none" w="sm" len="sm"/>
                      <a:tailEnd type="none" w="sm" len="sm"/>
                    </a:lnT>
                  </a:tcPr>
                </a:tc>
                <a:tc>
                  <a:txBody>
                    <a:bodyPr/>
                    <a:lstStyle/>
                    <a:p>
                      <a:pPr marL="0" lvl="0" indent="0" algn="ctr" rtl="0">
                        <a:spcBef>
                          <a:spcPts val="0"/>
                        </a:spcBef>
                        <a:spcAft>
                          <a:spcPts val="0"/>
                        </a:spcAft>
                        <a:buClr>
                          <a:schemeClr val="dk1"/>
                        </a:buClr>
                        <a:buSzPts val="1100"/>
                        <a:buFont typeface="Arial"/>
                        <a:buNone/>
                      </a:pPr>
                      <a:r>
                        <a:rPr lang="en-US">
                          <a:solidFill>
                            <a:schemeClr val="dk1"/>
                          </a:solidFill>
                        </a:rPr>
                        <a:t>Comidas entregadas a domicilio, incluyendo preparación y entrega</a:t>
                      </a:r>
                      <a:endParaRPr/>
                    </a:p>
                  </a:txBody>
                  <a:tcPr marL="91425" marR="91425" marT="91425" marB="91425">
                    <a:lnT w="9525" cap="flat" cmpd="sng">
                      <a:solidFill>
                        <a:srgbClr val="9E9E9E"/>
                      </a:solidFill>
                      <a:prstDash val="solid"/>
                      <a:round/>
                      <a:headEnd type="none" w="sm" len="sm"/>
                      <a:tailEnd type="none" w="sm" len="sm"/>
                    </a:lnT>
                  </a:tcPr>
                </a:tc>
                <a:tc>
                  <a:txBody>
                    <a:bodyPr/>
                    <a:lstStyle/>
                    <a:p>
                      <a:pPr marL="0" lvl="0" indent="0" algn="ctr" rtl="0">
                        <a:spcBef>
                          <a:spcPts val="0"/>
                        </a:spcBef>
                        <a:spcAft>
                          <a:spcPts val="0"/>
                        </a:spcAft>
                        <a:buNone/>
                      </a:pPr>
                      <a:r>
                        <a:rPr lang="en-US"/>
                        <a:t>U2</a:t>
                      </a:r>
                      <a:endParaRPr/>
                    </a:p>
                  </a:txBody>
                  <a:tcPr marL="91425" marR="91425" marT="91425" marB="91425">
                    <a:lnT w="9525" cap="flat" cmpd="sng">
                      <a:solidFill>
                        <a:srgbClr val="9E9E9E"/>
                      </a:solidFill>
                      <a:prstDash val="solid"/>
                      <a:round/>
                      <a:headEnd type="none" w="sm" len="sm"/>
                      <a:tailEnd type="none" w="sm" len="sm"/>
                    </a:lnT>
                  </a:tcPr>
                </a:tc>
                <a:extLst>
                  <a:ext uri="{0D108BD9-81ED-4DB2-BD59-A6C34878D82A}">
                    <a16:rowId xmlns:a16="http://schemas.microsoft.com/office/drawing/2014/main" val="10005"/>
                  </a:ext>
                </a:extLst>
              </a:tr>
              <a:tr h="381000">
                <a:tc gridSpan="3">
                  <a:txBody>
                    <a:bodyPr/>
                    <a:lstStyle/>
                    <a:p>
                      <a:pPr marL="0" lvl="0" indent="0" algn="ctr" rtl="0">
                        <a:spcBef>
                          <a:spcPts val="0"/>
                        </a:spcBef>
                        <a:spcAft>
                          <a:spcPts val="0"/>
                        </a:spcAft>
                        <a:buNone/>
                      </a:pPr>
                      <a:r>
                        <a:rPr lang="en-US" b="1">
                          <a:solidFill>
                            <a:schemeClr val="lt1"/>
                          </a:solidFill>
                        </a:rPr>
                        <a:t>Comidas a Domicilio</a:t>
                      </a:r>
                      <a:endParaRPr b="1">
                        <a:solidFill>
                          <a:schemeClr val="lt1"/>
                        </a:solidFill>
                      </a:endParaRPr>
                    </a:p>
                  </a:txBody>
                  <a:tcPr marL="91425" marR="91425" marT="91425" marB="91425">
                    <a:lnB w="9525" cap="flat" cmpd="sng">
                      <a:solidFill>
                        <a:srgbClr val="9E9E9E"/>
                      </a:solidFill>
                      <a:prstDash val="solid"/>
                      <a:round/>
                      <a:headEnd type="none" w="sm" len="sm"/>
                      <a:tailEnd type="none" w="sm" len="sm"/>
                    </a:lnB>
                    <a:solidFill>
                      <a:srgbClr val="00197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r h="381000">
                <a:tc>
                  <a:txBody>
                    <a:bodyPr/>
                    <a:lstStyle/>
                    <a:p>
                      <a:pPr marL="0" lvl="0" indent="0" algn="ctr" rtl="0">
                        <a:spcBef>
                          <a:spcPts val="0"/>
                        </a:spcBef>
                        <a:spcAft>
                          <a:spcPts val="0"/>
                        </a:spcAft>
                        <a:buNone/>
                      </a:pPr>
                      <a:r>
                        <a:rPr lang="en-US" b="1"/>
                        <a:t>Código</a:t>
                      </a:r>
                      <a:endParaRPr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b="1"/>
                        <a:t>Descripción</a:t>
                      </a:r>
                      <a:endParaRPr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b="1"/>
                        <a:t>Modificador</a:t>
                      </a:r>
                      <a:endParaRPr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7"/>
                  </a:ext>
                </a:extLst>
              </a:tr>
              <a:tr h="381000">
                <a:tc>
                  <a:txBody>
                    <a:bodyPr/>
                    <a:lstStyle/>
                    <a:p>
                      <a:pPr marL="0" lvl="0" indent="0" algn="ctr" rtl="0">
                        <a:spcBef>
                          <a:spcPts val="0"/>
                        </a:spcBef>
                        <a:spcAft>
                          <a:spcPts val="0"/>
                        </a:spcAft>
                        <a:buClr>
                          <a:schemeClr val="dk1"/>
                        </a:buClr>
                        <a:buSzPts val="1100"/>
                        <a:buFont typeface="Arial"/>
                        <a:buNone/>
                      </a:pPr>
                      <a:r>
                        <a:rPr lang="en-US">
                          <a:solidFill>
                            <a:schemeClr val="dk1"/>
                          </a:solidFill>
                        </a:rPr>
                        <a:t>S5170</a:t>
                      </a:r>
                      <a:endParaRPr/>
                    </a:p>
                  </a:txBody>
                  <a:tcPr marL="91425" marR="91425" marT="91425" marB="91425">
                    <a:lnT w="9525" cap="flat" cmpd="sng">
                      <a:solidFill>
                        <a:srgbClr val="9E9E9E"/>
                      </a:solidFill>
                      <a:prstDash val="solid"/>
                      <a:round/>
                      <a:headEnd type="none" w="sm" len="sm"/>
                      <a:tailEnd type="none" w="sm" len="sm"/>
                    </a:lnT>
                  </a:tcPr>
                </a:tc>
                <a:tc>
                  <a:txBody>
                    <a:bodyPr/>
                    <a:lstStyle/>
                    <a:p>
                      <a:pPr marL="0" lvl="0" indent="0" algn="ctr" rtl="0">
                        <a:spcBef>
                          <a:spcPts val="0"/>
                        </a:spcBef>
                        <a:spcAft>
                          <a:spcPts val="0"/>
                        </a:spcAft>
                        <a:buClr>
                          <a:schemeClr val="dk1"/>
                        </a:buClr>
                        <a:buSzPts val="1100"/>
                        <a:buFont typeface="Arial"/>
                        <a:buNone/>
                      </a:pPr>
                      <a:r>
                        <a:rPr lang="en-US" dirty="0" err="1">
                          <a:solidFill>
                            <a:schemeClr val="dk1"/>
                          </a:solidFill>
                        </a:rPr>
                        <a:t>Comidas</a:t>
                      </a:r>
                      <a:r>
                        <a:rPr lang="en-US" dirty="0">
                          <a:solidFill>
                            <a:schemeClr val="dk1"/>
                          </a:solidFill>
                        </a:rPr>
                        <a:t> </a:t>
                      </a:r>
                      <a:r>
                        <a:rPr lang="en-US" dirty="0" err="1">
                          <a:solidFill>
                            <a:schemeClr val="dk1"/>
                          </a:solidFill>
                        </a:rPr>
                        <a:t>entregadas</a:t>
                      </a:r>
                      <a:r>
                        <a:rPr lang="en-US" dirty="0">
                          <a:solidFill>
                            <a:schemeClr val="dk1"/>
                          </a:solidFill>
                        </a:rPr>
                        <a:t> a </a:t>
                      </a:r>
                      <a:r>
                        <a:rPr lang="en-US" dirty="0" err="1">
                          <a:solidFill>
                            <a:schemeClr val="dk1"/>
                          </a:solidFill>
                        </a:rPr>
                        <a:t>domicilio</a:t>
                      </a:r>
                      <a:r>
                        <a:rPr lang="en-US" dirty="0">
                          <a:solidFill>
                            <a:schemeClr val="dk1"/>
                          </a:solidFill>
                        </a:rPr>
                        <a:t>, </a:t>
                      </a:r>
                      <a:r>
                        <a:rPr lang="en-US" dirty="0" err="1">
                          <a:solidFill>
                            <a:schemeClr val="dk1"/>
                          </a:solidFill>
                        </a:rPr>
                        <a:t>incluyendo</a:t>
                      </a:r>
                      <a:r>
                        <a:rPr lang="en-US" dirty="0">
                          <a:solidFill>
                            <a:schemeClr val="dk1"/>
                          </a:solidFill>
                        </a:rPr>
                        <a:t> </a:t>
                      </a:r>
                      <a:r>
                        <a:rPr lang="en-US" dirty="0" err="1">
                          <a:solidFill>
                            <a:schemeClr val="dk1"/>
                          </a:solidFill>
                        </a:rPr>
                        <a:t>preparación</a:t>
                      </a:r>
                      <a:r>
                        <a:rPr lang="en-US" dirty="0">
                          <a:solidFill>
                            <a:schemeClr val="dk1"/>
                          </a:solidFill>
                        </a:rPr>
                        <a:t> y </a:t>
                      </a:r>
                      <a:r>
                        <a:rPr lang="en-US" dirty="0" err="1">
                          <a:solidFill>
                            <a:schemeClr val="dk1"/>
                          </a:solidFill>
                        </a:rPr>
                        <a:t>entrega</a:t>
                      </a:r>
                      <a:endParaRPr dirty="0"/>
                    </a:p>
                  </a:txBody>
                  <a:tcPr marL="91425" marR="91425" marT="91425" marB="91425">
                    <a:lnT w="9525" cap="flat" cmpd="sng">
                      <a:solidFill>
                        <a:srgbClr val="9E9E9E"/>
                      </a:solidFill>
                      <a:prstDash val="solid"/>
                      <a:round/>
                      <a:headEnd type="none" w="sm" len="sm"/>
                      <a:tailEnd type="none" w="sm" len="sm"/>
                    </a:lnT>
                  </a:tcPr>
                </a:tc>
                <a:tc>
                  <a:txBody>
                    <a:bodyPr/>
                    <a:lstStyle/>
                    <a:p>
                      <a:pPr marL="0" lvl="0" indent="0" algn="ctr" rtl="0">
                        <a:spcBef>
                          <a:spcPts val="0"/>
                        </a:spcBef>
                        <a:spcAft>
                          <a:spcPts val="0"/>
                        </a:spcAft>
                        <a:buNone/>
                      </a:pPr>
                      <a:r>
                        <a:rPr lang="en-US" dirty="0"/>
                        <a:t>U1</a:t>
                      </a:r>
                      <a:endParaRPr dirty="0"/>
                    </a:p>
                  </a:txBody>
                  <a:tcPr marL="91425" marR="91425" marT="91425" marB="91425">
                    <a:lnT w="9525" cap="flat" cmpd="sng">
                      <a:solidFill>
                        <a:srgbClr val="9E9E9E"/>
                      </a:solidFill>
                      <a:prstDash val="solid"/>
                      <a:round/>
                      <a:headEnd type="none" w="sm" len="sm"/>
                      <a:tailEnd type="none" w="sm" len="sm"/>
                    </a:lnT>
                  </a:tcPr>
                </a:tc>
                <a:extLst>
                  <a:ext uri="{0D108BD9-81ED-4DB2-BD59-A6C34878D82A}">
                    <a16:rowId xmlns:a16="http://schemas.microsoft.com/office/drawing/2014/main" val="10008"/>
                  </a:ext>
                </a:extLst>
              </a:tr>
            </a:tbl>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85"/>
          <p:cNvSpPr txBox="1">
            <a:spLocks noGrp="1"/>
          </p:cNvSpPr>
          <p:nvPr>
            <p:ph type="title"/>
          </p:nvPr>
        </p:nvSpPr>
        <p:spPr>
          <a:xfrm>
            <a:off x="838200" y="437929"/>
            <a:ext cx="10515600" cy="5382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Trebuchet MS"/>
              <a:buNone/>
            </a:pPr>
            <a:r>
              <a:rPr lang="en-US"/>
              <a:t>Other Benefit Details</a:t>
            </a:r>
            <a:endParaRPr/>
          </a:p>
        </p:txBody>
      </p:sp>
      <p:sp>
        <p:nvSpPr>
          <p:cNvPr id="447" name="Google Shape;447;p85"/>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51</a:t>
            </a:fld>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85"/>
          <p:cNvSpPr txBox="1">
            <a:spLocks noGrp="1"/>
          </p:cNvSpPr>
          <p:nvPr>
            <p:ph type="title"/>
          </p:nvPr>
        </p:nvSpPr>
        <p:spPr>
          <a:xfrm>
            <a:off x="838200" y="437929"/>
            <a:ext cx="10515600" cy="5382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Trebuchet MS"/>
              <a:buNone/>
            </a:pPr>
            <a:r>
              <a:rPr lang="en-US"/>
              <a:t>Otros detalles del beneficio</a:t>
            </a:r>
            <a:endParaRPr/>
          </a:p>
        </p:txBody>
      </p:sp>
      <p:sp>
        <p:nvSpPr>
          <p:cNvPr id="447" name="Google Shape;447;p85"/>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52</a:t>
            </a:fld>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86"/>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Provider Qualifications</a:t>
            </a:r>
            <a:endParaRPr sz="5700"/>
          </a:p>
        </p:txBody>
      </p:sp>
      <p:sp>
        <p:nvSpPr>
          <p:cNvPr id="453" name="Google Shape;453;p86"/>
          <p:cNvSpPr txBox="1">
            <a:spLocks noGrp="1"/>
          </p:cNvSpPr>
          <p:nvPr>
            <p:ph type="body" idx="1"/>
          </p:nvPr>
        </p:nvSpPr>
        <p:spPr>
          <a:xfrm>
            <a:off x="838200" y="1852300"/>
            <a:ext cx="10515600" cy="4208700"/>
          </a:xfrm>
          <a:prstGeom prst="rect">
            <a:avLst/>
          </a:prstGeom>
          <a:noFill/>
          <a:ln>
            <a:noFill/>
          </a:ln>
        </p:spPr>
        <p:txBody>
          <a:bodyPr spcFirstLastPara="1" wrap="square" lIns="91425" tIns="45700" rIns="91425" bIns="45700" anchor="t" anchorCtr="0">
            <a:noAutofit/>
          </a:bodyPr>
          <a:lstStyle/>
          <a:p>
            <a:pPr marL="342900" lvl="0" indent="-304800" algn="l" rtl="0">
              <a:spcBef>
                <a:spcPts val="1000"/>
              </a:spcBef>
              <a:spcAft>
                <a:spcPts val="0"/>
              </a:spcAft>
              <a:buSzPts val="3000"/>
              <a:buChar char="●"/>
            </a:pPr>
            <a:r>
              <a:rPr lang="en-US" sz="3000"/>
              <a:t>Must have knowledge of principles, methods, and procedures of the nutrition services covered under the waiver, or comparable services</a:t>
            </a:r>
            <a:endParaRPr sz="3000"/>
          </a:p>
          <a:p>
            <a:pPr marL="342900" lvl="0" indent="-304800" algn="l" rtl="0">
              <a:spcBef>
                <a:spcPts val="1000"/>
              </a:spcBef>
              <a:spcAft>
                <a:spcPts val="0"/>
              </a:spcAft>
              <a:buSzPts val="3000"/>
              <a:buChar char="●"/>
            </a:pPr>
            <a:r>
              <a:rPr lang="en-US" sz="3000"/>
              <a:t>Must follow best practice guidelines and industry standards for food safety and </a:t>
            </a:r>
            <a:endParaRPr sz="3000"/>
          </a:p>
          <a:p>
            <a:pPr marL="342900" lvl="0" indent="-304800" algn="l" rtl="0">
              <a:spcBef>
                <a:spcPts val="1000"/>
              </a:spcBef>
              <a:spcAft>
                <a:spcPts val="0"/>
              </a:spcAft>
              <a:buSzPts val="3000"/>
              <a:buChar char="●"/>
            </a:pPr>
            <a:r>
              <a:rPr lang="en-US" sz="3000"/>
              <a:t>Have one year of experience in delivering nutrition services with an emphasis on food insecurity</a:t>
            </a:r>
            <a:endParaRPr sz="3000"/>
          </a:p>
          <a:p>
            <a:pPr marL="342900" lvl="0" indent="0" algn="l" rtl="0">
              <a:spcBef>
                <a:spcPts val="1000"/>
              </a:spcBef>
              <a:spcAft>
                <a:spcPts val="0"/>
              </a:spcAft>
              <a:buNone/>
            </a:pPr>
            <a:endParaRPr sz="3000"/>
          </a:p>
        </p:txBody>
      </p:sp>
      <p:sp>
        <p:nvSpPr>
          <p:cNvPr id="454" name="Google Shape;454;p8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53</a:t>
            </a:fld>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86"/>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dirty="0" err="1"/>
              <a:t>Calificaciones</a:t>
            </a:r>
            <a:r>
              <a:rPr lang="en-US" sz="5700" dirty="0"/>
              <a:t> de </a:t>
            </a:r>
            <a:r>
              <a:rPr lang="en-US" sz="5700" dirty="0" err="1"/>
              <a:t>proveedores</a:t>
            </a:r>
            <a:endParaRPr sz="5700" dirty="0"/>
          </a:p>
        </p:txBody>
      </p:sp>
      <p:sp>
        <p:nvSpPr>
          <p:cNvPr id="453" name="Google Shape;453;p86"/>
          <p:cNvSpPr txBox="1">
            <a:spLocks noGrp="1"/>
          </p:cNvSpPr>
          <p:nvPr>
            <p:ph type="body" idx="1"/>
          </p:nvPr>
        </p:nvSpPr>
        <p:spPr>
          <a:xfrm>
            <a:off x="838200" y="1852300"/>
            <a:ext cx="10515600" cy="4208700"/>
          </a:xfrm>
          <a:prstGeom prst="rect">
            <a:avLst/>
          </a:prstGeom>
          <a:noFill/>
          <a:ln>
            <a:noFill/>
          </a:ln>
        </p:spPr>
        <p:txBody>
          <a:bodyPr spcFirstLastPara="1" wrap="square" lIns="91425" tIns="45700" rIns="91425" bIns="45700" anchor="t" anchorCtr="0">
            <a:noAutofit/>
          </a:bodyPr>
          <a:lstStyle/>
          <a:p>
            <a:pPr marL="342900" lvl="0" indent="-304800" algn="l" rtl="0">
              <a:spcBef>
                <a:spcPts val="1000"/>
              </a:spcBef>
              <a:spcAft>
                <a:spcPts val="0"/>
              </a:spcAft>
              <a:buSzPts val="3000"/>
              <a:buChar char="●"/>
            </a:pPr>
            <a:r>
              <a:rPr lang="en-US" sz="3000"/>
              <a:t>Conocimiento de principios, métodos y procedimientos de los servicios nutricionales cubiertos por la exención (o equivalentes)</a:t>
            </a:r>
            <a:endParaRPr sz="3000"/>
          </a:p>
          <a:p>
            <a:pPr marL="342900" lvl="0" indent="-304800" algn="l" rtl="0">
              <a:spcBef>
                <a:spcPts val="1000"/>
              </a:spcBef>
              <a:spcAft>
                <a:spcPts val="0"/>
              </a:spcAft>
              <a:buSzPts val="3000"/>
              <a:buChar char="●"/>
            </a:pPr>
            <a:r>
              <a:rPr lang="en-US" sz="3000"/>
              <a:t>Cumplir con las mejores prácticas y estándares de la industria en seguridad alimentaria y </a:t>
            </a:r>
            <a:endParaRPr sz="3000"/>
          </a:p>
          <a:p>
            <a:pPr marL="342900" lvl="0" indent="-304800" algn="l" rtl="0">
              <a:spcBef>
                <a:spcPts val="1000"/>
              </a:spcBef>
              <a:spcAft>
                <a:spcPts val="0"/>
              </a:spcAft>
              <a:buSzPts val="3000"/>
              <a:buChar char="●"/>
            </a:pPr>
            <a:r>
              <a:rPr lang="en-US" sz="3000"/>
              <a:t>Contar con mínimo un año de experiencia en la prestación de servicios de nutrición, con énfasis en inseguridad alimentaria.</a:t>
            </a:r>
            <a:endParaRPr sz="3000"/>
          </a:p>
          <a:p>
            <a:pPr marL="342900" lvl="0" indent="0" algn="l" rtl="0">
              <a:spcBef>
                <a:spcPts val="1000"/>
              </a:spcBef>
              <a:spcAft>
                <a:spcPts val="0"/>
              </a:spcAft>
              <a:buNone/>
            </a:pPr>
            <a:endParaRPr sz="3000"/>
          </a:p>
        </p:txBody>
      </p:sp>
      <p:sp>
        <p:nvSpPr>
          <p:cNvPr id="454" name="Google Shape;454;p8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54</a:t>
            </a:fld>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87"/>
          <p:cNvSpPr txBox="1">
            <a:spLocks noGrp="1"/>
          </p:cNvSpPr>
          <p:nvPr>
            <p:ph type="title"/>
          </p:nvPr>
        </p:nvSpPr>
        <p:spPr>
          <a:xfrm>
            <a:off x="838200" y="375068"/>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Provider Qualifications - HCBS </a:t>
            </a:r>
            <a:endParaRPr sz="5700"/>
          </a:p>
        </p:txBody>
      </p:sp>
      <p:sp>
        <p:nvSpPr>
          <p:cNvPr id="460" name="Google Shape;460;p87"/>
          <p:cNvSpPr txBox="1">
            <a:spLocks noGrp="1"/>
          </p:cNvSpPr>
          <p:nvPr>
            <p:ph type="body" idx="1"/>
          </p:nvPr>
        </p:nvSpPr>
        <p:spPr>
          <a:xfrm>
            <a:off x="838200" y="1236562"/>
            <a:ext cx="10515600" cy="4984800"/>
          </a:xfrm>
          <a:prstGeom prst="rect">
            <a:avLst/>
          </a:prstGeom>
          <a:noFill/>
          <a:ln>
            <a:noFill/>
          </a:ln>
        </p:spPr>
        <p:txBody>
          <a:bodyPr spcFirstLastPara="1" wrap="square" lIns="91425" tIns="45700" rIns="91425" bIns="45700" anchor="t" anchorCtr="0">
            <a:noAutofit/>
          </a:bodyPr>
          <a:lstStyle/>
          <a:p>
            <a:pPr marL="342900" lvl="0" indent="-260350" algn="l" rtl="0">
              <a:spcBef>
                <a:spcPts val="1000"/>
              </a:spcBef>
              <a:spcAft>
                <a:spcPts val="0"/>
              </a:spcAft>
              <a:buSzPts val="2300"/>
              <a:buChar char="●"/>
            </a:pPr>
            <a:r>
              <a:rPr lang="en-US" sz="2300" b="1" dirty="0"/>
              <a:t>License: </a:t>
            </a:r>
            <a:r>
              <a:rPr lang="en-US" sz="2000" dirty="0"/>
              <a:t>The provider must be a legally constituted entity or foreign entity (outside of Colorado) registered with the Colorado Secretary of State with a Certificate of Good Standing to do business in Colorado.  </a:t>
            </a:r>
            <a:endParaRPr sz="2000" dirty="0"/>
          </a:p>
          <a:p>
            <a:pPr marL="685800" lvl="1" indent="-208915" algn="l" rtl="0">
              <a:spcBef>
                <a:spcPts val="500"/>
              </a:spcBef>
              <a:spcAft>
                <a:spcPts val="0"/>
              </a:spcAft>
              <a:buSzPts val="2000"/>
              <a:buChar char="○"/>
            </a:pPr>
            <a:r>
              <a:rPr lang="en-US" sz="2000" dirty="0"/>
              <a:t>The provider shall have all licenses required by the State of Colorado Department of Public Health and Environment (CDPHE) for the performance of the service or support being provided, including a necessary Retail Food License and Food Handling License for Staff; or be approved by Medicaid as a home-delivered meals provider in their home state.</a:t>
            </a:r>
            <a:endParaRPr sz="2000" dirty="0"/>
          </a:p>
          <a:p>
            <a:pPr marL="342900" lvl="0" indent="-260350" algn="l" rtl="0">
              <a:spcBef>
                <a:spcPts val="1000"/>
              </a:spcBef>
              <a:spcAft>
                <a:spcPts val="0"/>
              </a:spcAft>
              <a:buSzPts val="2300"/>
              <a:buChar char="●"/>
            </a:pPr>
            <a:r>
              <a:rPr lang="en-US" sz="2300" b="1" dirty="0"/>
              <a:t>Certificate:</a:t>
            </a:r>
            <a:r>
              <a:rPr lang="en-US" sz="2300" dirty="0"/>
              <a:t> </a:t>
            </a:r>
            <a:r>
              <a:rPr lang="en-US" sz="2000" dirty="0"/>
              <a:t>The provider must meet the certification standards in §8.500.9 (10 CCR 2505-10). The provider must have an on-staff or contracted certified Registered Dietitian (RD) or Registered Dietitian Nutritionist (RDN).</a:t>
            </a:r>
            <a:endParaRPr sz="2000" dirty="0"/>
          </a:p>
          <a:p>
            <a:pPr marL="342900" lvl="0" indent="-260350" algn="l" rtl="0">
              <a:spcBef>
                <a:spcPts val="1000"/>
              </a:spcBef>
              <a:spcAft>
                <a:spcPts val="0"/>
              </a:spcAft>
              <a:buSzPts val="2300"/>
              <a:buChar char="●"/>
            </a:pPr>
            <a:r>
              <a:rPr lang="en-US" sz="2300" b="1" dirty="0"/>
              <a:t>Verification of Provider Qualifications</a:t>
            </a:r>
            <a:r>
              <a:rPr lang="en-US" sz="2100" dirty="0"/>
              <a:t> f</a:t>
            </a:r>
            <a:r>
              <a:rPr lang="en-US" sz="2000" dirty="0"/>
              <a:t>alls to HCPF and CDPHE. Verification is done initially and at submission of the renewed license upon expiration of each required license.  In addition, if CDPHE receives a complaint involving client care, the findings of the investigation may be grounds for CDPHE to initiate a full survey of the provider agency, regardless of the date of their last survey</a:t>
            </a:r>
            <a:endParaRPr sz="2000" dirty="0"/>
          </a:p>
        </p:txBody>
      </p:sp>
      <p:sp>
        <p:nvSpPr>
          <p:cNvPr id="461" name="Google Shape;461;p8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55</a:t>
            </a:fld>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87"/>
          <p:cNvSpPr txBox="1">
            <a:spLocks noGrp="1"/>
          </p:cNvSpPr>
          <p:nvPr>
            <p:ph type="title"/>
          </p:nvPr>
        </p:nvSpPr>
        <p:spPr>
          <a:xfrm>
            <a:off x="838200" y="375068"/>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4400" dirty="0" err="1"/>
              <a:t>Calificaciones</a:t>
            </a:r>
            <a:r>
              <a:rPr lang="en-US" sz="4400" dirty="0"/>
              <a:t> de </a:t>
            </a:r>
            <a:r>
              <a:rPr lang="en-US" sz="4400" dirty="0" err="1"/>
              <a:t>Proveedores</a:t>
            </a:r>
            <a:r>
              <a:rPr lang="en-US" sz="4400" dirty="0"/>
              <a:t> - HCBS </a:t>
            </a:r>
            <a:endParaRPr sz="4400" dirty="0"/>
          </a:p>
        </p:txBody>
      </p:sp>
      <p:sp>
        <p:nvSpPr>
          <p:cNvPr id="460" name="Google Shape;460;p87"/>
          <p:cNvSpPr txBox="1">
            <a:spLocks noGrp="1"/>
          </p:cNvSpPr>
          <p:nvPr>
            <p:ph type="body" idx="1"/>
          </p:nvPr>
        </p:nvSpPr>
        <p:spPr>
          <a:xfrm>
            <a:off x="838200" y="1328002"/>
            <a:ext cx="10515600" cy="4984800"/>
          </a:xfrm>
          <a:prstGeom prst="rect">
            <a:avLst/>
          </a:prstGeom>
          <a:noFill/>
          <a:ln>
            <a:noFill/>
          </a:ln>
        </p:spPr>
        <p:txBody>
          <a:bodyPr spcFirstLastPara="1" wrap="square" lIns="91425" tIns="45700" rIns="91425" bIns="45700" anchor="t" anchorCtr="0">
            <a:noAutofit/>
          </a:bodyPr>
          <a:lstStyle/>
          <a:p>
            <a:pPr marL="342900" lvl="0" indent="-260350" algn="l" rtl="0">
              <a:spcBef>
                <a:spcPts val="1000"/>
              </a:spcBef>
              <a:spcAft>
                <a:spcPts val="0"/>
              </a:spcAft>
              <a:buSzPts val="2300"/>
              <a:buChar char="●"/>
            </a:pPr>
            <a:r>
              <a:rPr lang="en-US" sz="2000" b="1" dirty="0" err="1"/>
              <a:t>Licencia</a:t>
            </a:r>
            <a:r>
              <a:rPr lang="en-US" sz="2000" b="1" dirty="0"/>
              <a:t>: </a:t>
            </a:r>
            <a:r>
              <a:rPr lang="en-US" sz="2000" dirty="0"/>
              <a:t>El </a:t>
            </a:r>
            <a:r>
              <a:rPr lang="en-US" sz="2000" dirty="0" err="1"/>
              <a:t>proveedor</a:t>
            </a:r>
            <a:r>
              <a:rPr lang="en-US" sz="2000" dirty="0"/>
              <a:t> debe ser una </a:t>
            </a:r>
            <a:r>
              <a:rPr lang="en-US" sz="2000" dirty="0" err="1"/>
              <a:t>entidad</a:t>
            </a:r>
            <a:r>
              <a:rPr lang="en-US" sz="2000" dirty="0"/>
              <a:t> </a:t>
            </a:r>
            <a:r>
              <a:rPr lang="en-US" sz="2000" dirty="0" err="1"/>
              <a:t>legalmente</a:t>
            </a:r>
            <a:r>
              <a:rPr lang="en-US" sz="2000" dirty="0"/>
              <a:t> </a:t>
            </a:r>
            <a:r>
              <a:rPr lang="en-US" sz="2000" dirty="0" err="1"/>
              <a:t>constituida</a:t>
            </a:r>
            <a:r>
              <a:rPr lang="en-US" sz="2000" dirty="0"/>
              <a:t> (dentro o </a:t>
            </a:r>
            <a:r>
              <a:rPr lang="en-US" sz="2000" dirty="0" err="1"/>
              <a:t>fuera</a:t>
            </a:r>
            <a:r>
              <a:rPr lang="en-US" sz="2000" dirty="0"/>
              <a:t> de Colorado) y </a:t>
            </a:r>
            <a:r>
              <a:rPr lang="en-US" sz="2000" dirty="0" err="1"/>
              <a:t>registrada</a:t>
            </a:r>
            <a:r>
              <a:rPr lang="en-US" sz="2000" dirty="0"/>
              <a:t> ante la </a:t>
            </a:r>
            <a:r>
              <a:rPr lang="en-US" sz="2000" dirty="0" err="1"/>
              <a:t>Secretaría</a:t>
            </a:r>
            <a:r>
              <a:rPr lang="en-US" sz="2000" dirty="0"/>
              <a:t> de Estado con un </a:t>
            </a:r>
            <a:r>
              <a:rPr lang="en-US" sz="2000" dirty="0" err="1"/>
              <a:t>Certificado</a:t>
            </a:r>
            <a:r>
              <a:rPr lang="en-US" sz="2000" dirty="0"/>
              <a:t> de </a:t>
            </a:r>
            <a:r>
              <a:rPr lang="en-US" sz="2000" dirty="0" err="1"/>
              <a:t>Vigencia</a:t>
            </a:r>
            <a:r>
              <a:rPr lang="en-US" sz="2000" dirty="0"/>
              <a:t>.</a:t>
            </a:r>
            <a:r>
              <a:rPr lang="en-US" sz="1800" dirty="0"/>
              <a:t>  </a:t>
            </a:r>
            <a:endParaRPr sz="1800" dirty="0"/>
          </a:p>
          <a:p>
            <a:pPr marL="685800" lvl="1" indent="-208915" algn="l" rtl="0">
              <a:spcBef>
                <a:spcPts val="500"/>
              </a:spcBef>
              <a:spcAft>
                <a:spcPts val="0"/>
              </a:spcAft>
              <a:buSzPts val="2000"/>
              <a:buChar char="○"/>
            </a:pPr>
            <a:r>
              <a:rPr lang="en-US" sz="1800" dirty="0"/>
              <a:t>Debe </a:t>
            </a:r>
            <a:r>
              <a:rPr lang="en-US" sz="1800" dirty="0" err="1"/>
              <a:t>contar</a:t>
            </a:r>
            <a:r>
              <a:rPr lang="en-US" sz="1800" dirty="0"/>
              <a:t> con </a:t>
            </a:r>
            <a:r>
              <a:rPr lang="en-US" sz="1800" dirty="0" err="1"/>
              <a:t>todas</a:t>
            </a:r>
            <a:r>
              <a:rPr lang="en-US" sz="1800" dirty="0"/>
              <a:t> las </a:t>
            </a:r>
            <a:r>
              <a:rPr lang="en-US" sz="1800" dirty="0" err="1"/>
              <a:t>licencias</a:t>
            </a:r>
            <a:r>
              <a:rPr lang="en-US" sz="1800" dirty="0"/>
              <a:t> </a:t>
            </a:r>
            <a:r>
              <a:rPr lang="en-US" sz="1800" dirty="0" err="1"/>
              <a:t>requeridas</a:t>
            </a:r>
            <a:r>
              <a:rPr lang="en-US" sz="1800" dirty="0"/>
              <a:t> por </a:t>
            </a:r>
            <a:r>
              <a:rPr lang="en-US" sz="1800" dirty="0" err="1"/>
              <a:t>el</a:t>
            </a:r>
            <a:r>
              <a:rPr lang="en-US" sz="1800" dirty="0"/>
              <a:t> </a:t>
            </a:r>
            <a:r>
              <a:rPr lang="en-US" sz="1800" dirty="0" err="1"/>
              <a:t>Departamento</a:t>
            </a:r>
            <a:r>
              <a:rPr lang="en-US" sz="1800" dirty="0"/>
              <a:t> de </a:t>
            </a:r>
            <a:r>
              <a:rPr lang="en-US" sz="1800" dirty="0" err="1"/>
              <a:t>Salud</a:t>
            </a:r>
            <a:r>
              <a:rPr lang="en-US" sz="1800" dirty="0"/>
              <a:t> </a:t>
            </a:r>
            <a:r>
              <a:rPr lang="en-US" sz="1800" dirty="0" err="1"/>
              <a:t>Pública</a:t>
            </a:r>
            <a:r>
              <a:rPr lang="en-US" sz="1800" dirty="0"/>
              <a:t> y Medio </a:t>
            </a:r>
            <a:r>
              <a:rPr lang="en-US" sz="1800" dirty="0" err="1"/>
              <a:t>Ambiente</a:t>
            </a:r>
            <a:r>
              <a:rPr lang="en-US" sz="1800" dirty="0"/>
              <a:t> de Colorado (CDPHE) para </a:t>
            </a:r>
            <a:r>
              <a:rPr lang="en-US" sz="1800" dirty="0" err="1"/>
              <a:t>realizar</a:t>
            </a:r>
            <a:r>
              <a:rPr lang="en-US" sz="1800" dirty="0"/>
              <a:t> </a:t>
            </a:r>
            <a:r>
              <a:rPr lang="en-US" sz="1800" dirty="0" err="1"/>
              <a:t>el</a:t>
            </a:r>
            <a:r>
              <a:rPr lang="en-US" sz="1800" dirty="0"/>
              <a:t> </a:t>
            </a:r>
            <a:r>
              <a:rPr lang="en-US" sz="1800" dirty="0" err="1"/>
              <a:t>servicio</a:t>
            </a:r>
            <a:r>
              <a:rPr lang="en-US" sz="1800" dirty="0"/>
              <a:t>, </a:t>
            </a:r>
            <a:r>
              <a:rPr lang="en-US" sz="1800" dirty="0" err="1"/>
              <a:t>incluyendo</a:t>
            </a:r>
            <a:r>
              <a:rPr lang="en-US" sz="1800" dirty="0"/>
              <a:t> </a:t>
            </a:r>
            <a:r>
              <a:rPr lang="en-US" sz="1800" dirty="0" err="1"/>
              <a:t>Licencia</a:t>
            </a:r>
            <a:r>
              <a:rPr lang="en-US" sz="1800" dirty="0"/>
              <a:t> de Alimentos </a:t>
            </a:r>
            <a:r>
              <a:rPr lang="en-US" sz="1800" dirty="0" err="1"/>
              <a:t>Minoristas</a:t>
            </a:r>
            <a:r>
              <a:rPr lang="en-US" sz="1800" dirty="0"/>
              <a:t> y </a:t>
            </a:r>
            <a:r>
              <a:rPr lang="en-US" sz="1800" dirty="0" err="1"/>
              <a:t>Licencia</a:t>
            </a:r>
            <a:r>
              <a:rPr lang="en-US" sz="1800" dirty="0"/>
              <a:t> de </a:t>
            </a:r>
            <a:r>
              <a:rPr lang="en-US" sz="1800" dirty="0" err="1"/>
              <a:t>Manipulación</a:t>
            </a:r>
            <a:r>
              <a:rPr lang="en-US" sz="1800" dirty="0"/>
              <a:t> de Alimentos para </a:t>
            </a:r>
            <a:r>
              <a:rPr lang="en-US" sz="1800" dirty="0" err="1"/>
              <a:t>su</a:t>
            </a:r>
            <a:r>
              <a:rPr lang="en-US" sz="1800" dirty="0"/>
              <a:t> personal; o </a:t>
            </a:r>
            <a:r>
              <a:rPr lang="en-US" sz="1800" dirty="0" err="1"/>
              <a:t>estar</a:t>
            </a:r>
            <a:r>
              <a:rPr lang="en-US" sz="1800" dirty="0"/>
              <a:t> </a:t>
            </a:r>
            <a:r>
              <a:rPr lang="en-US" sz="1800" dirty="0" err="1"/>
              <a:t>aprobado</a:t>
            </a:r>
            <a:r>
              <a:rPr lang="en-US" sz="1800" dirty="0"/>
              <a:t> por Medicaid </a:t>
            </a:r>
            <a:r>
              <a:rPr lang="en-US" sz="1800" dirty="0" err="1"/>
              <a:t>como</a:t>
            </a:r>
            <a:r>
              <a:rPr lang="en-US" sz="1800" dirty="0"/>
              <a:t> </a:t>
            </a:r>
            <a:r>
              <a:rPr lang="en-US" sz="1800" dirty="0" err="1"/>
              <a:t>proveedor</a:t>
            </a:r>
            <a:r>
              <a:rPr lang="en-US" sz="1800" dirty="0"/>
              <a:t> de </a:t>
            </a:r>
            <a:r>
              <a:rPr lang="en-US" sz="1800" dirty="0" err="1"/>
              <a:t>comidas</a:t>
            </a:r>
            <a:r>
              <a:rPr lang="en-US" sz="1800" dirty="0"/>
              <a:t> a </a:t>
            </a:r>
            <a:r>
              <a:rPr lang="en-US" sz="1800" dirty="0" err="1"/>
              <a:t>domicilio</a:t>
            </a:r>
            <a:r>
              <a:rPr lang="en-US" sz="1800" dirty="0"/>
              <a:t> </a:t>
            </a:r>
            <a:r>
              <a:rPr lang="en-US" sz="1800" dirty="0" err="1"/>
              <a:t>en</a:t>
            </a:r>
            <a:r>
              <a:rPr lang="en-US" sz="1800" dirty="0"/>
              <a:t> </a:t>
            </a:r>
            <a:r>
              <a:rPr lang="en-US" sz="1800" dirty="0" err="1"/>
              <a:t>su</a:t>
            </a:r>
            <a:r>
              <a:rPr lang="en-US" sz="1800" dirty="0"/>
              <a:t> </a:t>
            </a:r>
            <a:r>
              <a:rPr lang="en-US" sz="1800" dirty="0" err="1"/>
              <a:t>estado</a:t>
            </a:r>
            <a:r>
              <a:rPr lang="en-US" sz="1800" dirty="0"/>
              <a:t> de </a:t>
            </a:r>
            <a:r>
              <a:rPr lang="en-US" sz="1800" dirty="0" err="1"/>
              <a:t>origen</a:t>
            </a:r>
            <a:r>
              <a:rPr lang="en-US" sz="1800" dirty="0"/>
              <a:t>.</a:t>
            </a:r>
            <a:endParaRPr sz="1800" dirty="0"/>
          </a:p>
          <a:p>
            <a:pPr marL="342900" lvl="0" indent="-260350" algn="l" rtl="0">
              <a:spcBef>
                <a:spcPts val="1000"/>
              </a:spcBef>
              <a:spcAft>
                <a:spcPts val="0"/>
              </a:spcAft>
              <a:buSzPts val="2300"/>
              <a:buChar char="●"/>
            </a:pPr>
            <a:r>
              <a:rPr lang="en-US" sz="2000" b="1" dirty="0" err="1"/>
              <a:t>Certificación</a:t>
            </a:r>
            <a:r>
              <a:rPr lang="en-US" sz="2000" b="1" dirty="0"/>
              <a:t>: </a:t>
            </a:r>
            <a:r>
              <a:rPr lang="en-US" sz="2000" dirty="0" err="1"/>
              <a:t>Cumplir</a:t>
            </a:r>
            <a:r>
              <a:rPr lang="en-US" sz="2000" dirty="0"/>
              <a:t> con los </a:t>
            </a:r>
            <a:r>
              <a:rPr lang="en-US" sz="2000" dirty="0" err="1"/>
              <a:t>estándares</a:t>
            </a:r>
            <a:r>
              <a:rPr lang="en-US" sz="2000" dirty="0"/>
              <a:t> de </a:t>
            </a:r>
            <a:r>
              <a:rPr lang="en-US" sz="2000" dirty="0" err="1"/>
              <a:t>certificación</a:t>
            </a:r>
            <a:r>
              <a:rPr lang="en-US" sz="2000" dirty="0"/>
              <a:t> </a:t>
            </a:r>
            <a:r>
              <a:rPr lang="en-US" sz="2000" dirty="0" err="1"/>
              <a:t>establecidos</a:t>
            </a:r>
            <a:r>
              <a:rPr lang="en-US" sz="2000" dirty="0"/>
              <a:t> </a:t>
            </a:r>
            <a:r>
              <a:rPr lang="en-US" sz="2000" dirty="0" err="1"/>
              <a:t>en</a:t>
            </a:r>
            <a:r>
              <a:rPr lang="en-US" sz="2000" dirty="0"/>
              <a:t> §8.500.9 (10 CCR 2505-10). </a:t>
            </a:r>
            <a:r>
              <a:rPr lang="en-US" sz="2000" dirty="0" err="1"/>
              <a:t>Contar</a:t>
            </a:r>
            <a:r>
              <a:rPr lang="en-US" sz="2000" dirty="0"/>
              <a:t> </a:t>
            </a:r>
            <a:r>
              <a:rPr lang="en-US" sz="2000" dirty="0" err="1"/>
              <a:t>en</a:t>
            </a:r>
            <a:r>
              <a:rPr lang="en-US" sz="2000" dirty="0"/>
              <a:t> </a:t>
            </a:r>
            <a:r>
              <a:rPr lang="en-US" sz="2000" dirty="0" err="1"/>
              <a:t>su</a:t>
            </a:r>
            <a:r>
              <a:rPr lang="en-US" sz="2000" dirty="0"/>
              <a:t> </a:t>
            </a:r>
            <a:r>
              <a:rPr lang="en-US" sz="2000" dirty="0" err="1"/>
              <a:t>equipo</a:t>
            </a:r>
            <a:r>
              <a:rPr lang="en-US" sz="2000" dirty="0"/>
              <a:t> (</a:t>
            </a:r>
            <a:r>
              <a:rPr lang="en-US" sz="2000" dirty="0" err="1"/>
              <a:t>contratado</a:t>
            </a:r>
            <a:r>
              <a:rPr lang="en-US" sz="2000" dirty="0"/>
              <a:t> o </a:t>
            </a:r>
            <a:r>
              <a:rPr lang="en-US" sz="2000" dirty="0" err="1"/>
              <a:t>interno</a:t>
            </a:r>
            <a:r>
              <a:rPr lang="en-US" sz="2000" dirty="0"/>
              <a:t>) con un </a:t>
            </a:r>
            <a:r>
              <a:rPr lang="en-US" sz="2000" dirty="0" err="1"/>
              <a:t>Dietista</a:t>
            </a:r>
            <a:r>
              <a:rPr lang="en-US" sz="2000" dirty="0"/>
              <a:t> </a:t>
            </a:r>
            <a:r>
              <a:rPr lang="en-US" sz="2000" dirty="0" err="1"/>
              <a:t>Registrado</a:t>
            </a:r>
            <a:r>
              <a:rPr lang="en-US" sz="2000" dirty="0"/>
              <a:t> (RD) o </a:t>
            </a:r>
            <a:r>
              <a:rPr lang="en-US" sz="2000" dirty="0" err="1"/>
              <a:t>Nutricionista</a:t>
            </a:r>
            <a:r>
              <a:rPr lang="en-US" sz="2000" dirty="0"/>
              <a:t> </a:t>
            </a:r>
            <a:r>
              <a:rPr lang="en-US" sz="2000" dirty="0" err="1"/>
              <a:t>Dietista</a:t>
            </a:r>
            <a:r>
              <a:rPr lang="en-US" sz="2000" dirty="0"/>
              <a:t> </a:t>
            </a:r>
            <a:r>
              <a:rPr lang="en-US" sz="2000" dirty="0" err="1"/>
              <a:t>Registrado</a:t>
            </a:r>
            <a:r>
              <a:rPr lang="en-US" sz="2000" dirty="0"/>
              <a:t> (RDN).</a:t>
            </a:r>
            <a:endParaRPr sz="1800" dirty="0"/>
          </a:p>
          <a:p>
            <a:pPr marL="342900" lvl="0" indent="-260350" algn="l" rtl="0">
              <a:spcBef>
                <a:spcPts val="1000"/>
              </a:spcBef>
              <a:spcAft>
                <a:spcPts val="0"/>
              </a:spcAft>
              <a:buSzPts val="2300"/>
              <a:buChar char="●"/>
            </a:pPr>
            <a:r>
              <a:rPr lang="en-US" sz="2000" b="1" dirty="0" err="1"/>
              <a:t>Verificación</a:t>
            </a:r>
            <a:r>
              <a:rPr lang="en-US" sz="2000" b="1" dirty="0"/>
              <a:t>: </a:t>
            </a:r>
            <a:r>
              <a:rPr lang="en-US" sz="2000" dirty="0"/>
              <a:t>La </a:t>
            </a:r>
            <a:r>
              <a:rPr lang="en-US" sz="2000" dirty="0" err="1"/>
              <a:t>verificación</a:t>
            </a:r>
            <a:r>
              <a:rPr lang="en-US" sz="2000" dirty="0"/>
              <a:t> de </a:t>
            </a:r>
            <a:r>
              <a:rPr lang="en-US" sz="2000" dirty="0" err="1"/>
              <a:t>requisitos</a:t>
            </a:r>
            <a:r>
              <a:rPr lang="en-US" sz="2000" dirty="0"/>
              <a:t> </a:t>
            </a:r>
            <a:r>
              <a:rPr lang="en-US" sz="2000" dirty="0" err="1"/>
              <a:t>corresponde</a:t>
            </a:r>
            <a:r>
              <a:rPr lang="en-US" sz="2000" dirty="0"/>
              <a:t> a HCPF y CDPHE, tanto </a:t>
            </a:r>
            <a:r>
              <a:rPr lang="en-US" sz="2000" dirty="0" err="1"/>
              <a:t>en</a:t>
            </a:r>
            <a:r>
              <a:rPr lang="en-US" sz="2000" dirty="0"/>
              <a:t> </a:t>
            </a:r>
            <a:r>
              <a:rPr lang="en-US" sz="2000" dirty="0" err="1"/>
              <a:t>el</a:t>
            </a:r>
            <a:r>
              <a:rPr lang="en-US" sz="2000" dirty="0"/>
              <a:t> </a:t>
            </a:r>
            <a:r>
              <a:rPr lang="en-US" sz="2000" dirty="0" err="1"/>
              <a:t>proceso</a:t>
            </a:r>
            <a:r>
              <a:rPr lang="en-US" sz="2000" dirty="0"/>
              <a:t> </a:t>
            </a:r>
            <a:r>
              <a:rPr lang="en-US" sz="2000" dirty="0" err="1"/>
              <a:t>inicial</a:t>
            </a:r>
            <a:r>
              <a:rPr lang="en-US" sz="2000" dirty="0"/>
              <a:t> </a:t>
            </a:r>
            <a:r>
              <a:rPr lang="en-US" sz="2000" dirty="0" err="1"/>
              <a:t>como</a:t>
            </a:r>
            <a:r>
              <a:rPr lang="en-US" sz="2000" dirty="0"/>
              <a:t> </a:t>
            </a:r>
            <a:r>
              <a:rPr lang="en-US" sz="2000" dirty="0" err="1"/>
              <a:t>en</a:t>
            </a:r>
            <a:r>
              <a:rPr lang="en-US" sz="2000" dirty="0"/>
              <a:t> la </a:t>
            </a:r>
            <a:r>
              <a:rPr lang="en-US" sz="2000" dirty="0" err="1"/>
              <a:t>renovación</a:t>
            </a:r>
            <a:r>
              <a:rPr lang="en-US" sz="2000" dirty="0"/>
              <a:t> de </a:t>
            </a:r>
            <a:r>
              <a:rPr lang="en-US" sz="2000" dirty="0" err="1"/>
              <a:t>licencias</a:t>
            </a:r>
            <a:r>
              <a:rPr lang="en-US" sz="2000" dirty="0"/>
              <a:t>. Si </a:t>
            </a:r>
            <a:r>
              <a:rPr lang="en-US" sz="2000" dirty="0" err="1"/>
              <a:t>el</a:t>
            </a:r>
            <a:r>
              <a:rPr lang="en-US" sz="2000" dirty="0"/>
              <a:t> CDPHE </a:t>
            </a:r>
            <a:r>
              <a:rPr lang="en-US" sz="2000" dirty="0" err="1"/>
              <a:t>recibe</a:t>
            </a:r>
            <a:r>
              <a:rPr lang="en-US" sz="2000" dirty="0"/>
              <a:t> una </a:t>
            </a:r>
            <a:r>
              <a:rPr lang="en-US" sz="2000" dirty="0" err="1"/>
              <a:t>queja</a:t>
            </a:r>
            <a:r>
              <a:rPr lang="en-US" sz="2000" dirty="0"/>
              <a:t> </a:t>
            </a:r>
            <a:r>
              <a:rPr lang="en-US" sz="2000" dirty="0" err="1"/>
              <a:t>relacionada</a:t>
            </a:r>
            <a:r>
              <a:rPr lang="en-US" sz="2000" dirty="0"/>
              <a:t> con la </a:t>
            </a:r>
            <a:r>
              <a:rPr lang="en-US" sz="2000" dirty="0" err="1"/>
              <a:t>atención</a:t>
            </a:r>
            <a:r>
              <a:rPr lang="en-US" sz="2000" dirty="0"/>
              <a:t> al </a:t>
            </a:r>
            <a:r>
              <a:rPr lang="en-US" sz="2000" dirty="0" err="1"/>
              <a:t>cliente</a:t>
            </a:r>
            <a:r>
              <a:rPr lang="en-US" sz="2000" dirty="0"/>
              <a:t>, los </a:t>
            </a:r>
            <a:r>
              <a:rPr lang="en-US" sz="2000" dirty="0" err="1"/>
              <a:t>hallazgos</a:t>
            </a:r>
            <a:r>
              <a:rPr lang="en-US" sz="2000" dirty="0"/>
              <a:t> </a:t>
            </a:r>
            <a:r>
              <a:rPr lang="en-US" sz="2000" dirty="0" err="1"/>
              <a:t>pueden</a:t>
            </a:r>
            <a:r>
              <a:rPr lang="en-US" sz="2000" dirty="0"/>
              <a:t> </a:t>
            </a:r>
            <a:r>
              <a:rPr lang="en-US" sz="2000" dirty="0" err="1"/>
              <a:t>motivar</a:t>
            </a:r>
            <a:r>
              <a:rPr lang="en-US" sz="2000" dirty="0"/>
              <a:t> una </a:t>
            </a:r>
            <a:r>
              <a:rPr lang="en-US" sz="2000" dirty="0" err="1"/>
              <a:t>auditoría</a:t>
            </a:r>
            <a:r>
              <a:rPr lang="en-US" sz="2000" dirty="0"/>
              <a:t> </a:t>
            </a:r>
            <a:r>
              <a:rPr lang="en-US" sz="2000" dirty="0" err="1"/>
              <a:t>completa</a:t>
            </a:r>
            <a:r>
              <a:rPr lang="en-US" sz="2000" dirty="0"/>
              <a:t> de la </a:t>
            </a:r>
            <a:r>
              <a:rPr lang="en-US" sz="2000" dirty="0" err="1"/>
              <a:t>agencia</a:t>
            </a:r>
            <a:r>
              <a:rPr lang="en-US" sz="2000" dirty="0"/>
              <a:t>, sin </a:t>
            </a:r>
            <a:r>
              <a:rPr lang="en-US" sz="2000" dirty="0" err="1"/>
              <a:t>importar</a:t>
            </a:r>
            <a:r>
              <a:rPr lang="en-US" sz="2000" dirty="0"/>
              <a:t> la </a:t>
            </a:r>
            <a:r>
              <a:rPr lang="en-US" sz="2000" dirty="0" err="1"/>
              <a:t>fecha</a:t>
            </a:r>
            <a:r>
              <a:rPr lang="en-US" sz="2000" dirty="0"/>
              <a:t> de la </a:t>
            </a:r>
            <a:r>
              <a:rPr lang="en-US" sz="2000" dirty="0" err="1"/>
              <a:t>última</a:t>
            </a:r>
            <a:r>
              <a:rPr lang="en-US" sz="2000" dirty="0"/>
              <a:t> </a:t>
            </a:r>
            <a:r>
              <a:rPr lang="en-US" sz="2000" dirty="0" err="1"/>
              <a:t>encuesta</a:t>
            </a:r>
            <a:r>
              <a:rPr lang="en-US" sz="2000" dirty="0"/>
              <a:t>.</a:t>
            </a:r>
            <a:endParaRPr sz="1800" dirty="0"/>
          </a:p>
        </p:txBody>
      </p:sp>
      <p:sp>
        <p:nvSpPr>
          <p:cNvPr id="461" name="Google Shape;461;p8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56</a:t>
            </a:fld>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88"/>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t>Poll</a:t>
            </a:r>
            <a:endParaRPr/>
          </a:p>
        </p:txBody>
      </p:sp>
      <p:sp>
        <p:nvSpPr>
          <p:cNvPr id="468" name="Google Shape;468;p88"/>
          <p:cNvSpPr txBox="1">
            <a:spLocks noGrp="1"/>
          </p:cNvSpPr>
          <p:nvPr>
            <p:ph type="body" idx="1"/>
          </p:nvPr>
        </p:nvSpPr>
        <p:spPr>
          <a:xfrm>
            <a:off x="838200" y="1852302"/>
            <a:ext cx="10515600" cy="42057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3400"/>
              <a:t>Do you think the Department should also align with the Home and Community Based Services nutrition provider qualifications?</a:t>
            </a:r>
            <a:endParaRPr sz="3400"/>
          </a:p>
          <a:p>
            <a:pPr marL="457200" lvl="0" indent="-393700" algn="l" rtl="0">
              <a:spcBef>
                <a:spcPts val="1000"/>
              </a:spcBef>
              <a:spcAft>
                <a:spcPts val="0"/>
              </a:spcAft>
              <a:buSzPts val="2600"/>
              <a:buChar char="•"/>
            </a:pPr>
            <a:r>
              <a:rPr lang="en-US" sz="2600"/>
              <a:t>Yes</a:t>
            </a:r>
            <a:endParaRPr sz="2600"/>
          </a:p>
          <a:p>
            <a:pPr marL="457200" lvl="0" indent="-393700" algn="l" rtl="0">
              <a:spcBef>
                <a:spcPts val="0"/>
              </a:spcBef>
              <a:spcAft>
                <a:spcPts val="0"/>
              </a:spcAft>
              <a:buSzPts val="2600"/>
              <a:buChar char="•"/>
            </a:pPr>
            <a:r>
              <a:rPr lang="en-US" sz="2600"/>
              <a:t>No</a:t>
            </a:r>
            <a:endParaRPr sz="2600"/>
          </a:p>
        </p:txBody>
      </p:sp>
      <p:sp>
        <p:nvSpPr>
          <p:cNvPr id="469" name="Google Shape;469;p88"/>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57</a:t>
            </a:fld>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88"/>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t>Encuesta</a:t>
            </a:r>
            <a:endParaRPr/>
          </a:p>
        </p:txBody>
      </p:sp>
      <p:sp>
        <p:nvSpPr>
          <p:cNvPr id="468" name="Google Shape;468;p88"/>
          <p:cNvSpPr txBox="1">
            <a:spLocks noGrp="1"/>
          </p:cNvSpPr>
          <p:nvPr>
            <p:ph type="body" idx="1"/>
          </p:nvPr>
        </p:nvSpPr>
        <p:spPr>
          <a:xfrm>
            <a:off x="838200" y="1852302"/>
            <a:ext cx="10515600" cy="42057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3400"/>
              <a:t>¿Considera que el Departamento también debería alinear los requisitos de nutrición con los proveedores de Servicios Basados en el Hogar y la Comunidad (HCBS)?</a:t>
            </a:r>
            <a:endParaRPr sz="3400"/>
          </a:p>
          <a:p>
            <a:pPr marL="457200" lvl="0" indent="-393700" algn="l" rtl="0">
              <a:spcBef>
                <a:spcPts val="1000"/>
              </a:spcBef>
              <a:spcAft>
                <a:spcPts val="0"/>
              </a:spcAft>
              <a:buSzPts val="2600"/>
              <a:buChar char="•"/>
            </a:pPr>
            <a:r>
              <a:rPr lang="en-US" sz="2600"/>
              <a:t>Si</a:t>
            </a:r>
            <a:endParaRPr sz="2600"/>
          </a:p>
          <a:p>
            <a:pPr marL="457200" lvl="0" indent="-393700" algn="l" rtl="0">
              <a:spcBef>
                <a:spcPts val="0"/>
              </a:spcBef>
              <a:spcAft>
                <a:spcPts val="0"/>
              </a:spcAft>
              <a:buSzPts val="2600"/>
              <a:buChar char="•"/>
            </a:pPr>
            <a:r>
              <a:rPr lang="en-US" sz="2600"/>
              <a:t>No</a:t>
            </a:r>
            <a:endParaRPr sz="2600"/>
          </a:p>
        </p:txBody>
      </p:sp>
      <p:sp>
        <p:nvSpPr>
          <p:cNvPr id="469" name="Google Shape;469;p88"/>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58</a:t>
            </a:fld>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89"/>
          <p:cNvSpPr txBox="1">
            <a:spLocks noGrp="1"/>
          </p:cNvSpPr>
          <p:nvPr>
            <p:ph type="title"/>
          </p:nvPr>
        </p:nvSpPr>
        <p:spPr>
          <a:xfrm>
            <a:off x="838200" y="500902"/>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000"/>
              <a:t>Registered Dietitians and Registered Dietitian Nutritionists</a:t>
            </a:r>
            <a:endParaRPr sz="5000"/>
          </a:p>
        </p:txBody>
      </p:sp>
      <p:sp>
        <p:nvSpPr>
          <p:cNvPr id="475" name="Google Shape;475;p89"/>
          <p:cNvSpPr txBox="1">
            <a:spLocks noGrp="1"/>
          </p:cNvSpPr>
          <p:nvPr>
            <p:ph type="body" idx="1"/>
          </p:nvPr>
        </p:nvSpPr>
        <p:spPr>
          <a:xfrm>
            <a:off x="838200" y="1852300"/>
            <a:ext cx="10515600" cy="4208700"/>
          </a:xfrm>
          <a:prstGeom prst="rect">
            <a:avLst/>
          </a:prstGeom>
          <a:noFill/>
          <a:ln>
            <a:noFill/>
          </a:ln>
        </p:spPr>
        <p:txBody>
          <a:bodyPr spcFirstLastPara="1" wrap="square" lIns="91425" tIns="45700" rIns="91425" bIns="45700" anchor="t" anchorCtr="0">
            <a:noAutofit/>
          </a:bodyPr>
          <a:lstStyle/>
          <a:p>
            <a:pPr marL="342900" lvl="0" indent="-298450" algn="l" rtl="0">
              <a:spcBef>
                <a:spcPts val="1000"/>
              </a:spcBef>
              <a:spcAft>
                <a:spcPts val="0"/>
              </a:spcAft>
              <a:buSzPts val="2900"/>
              <a:buChar char="●"/>
            </a:pPr>
            <a:r>
              <a:rPr lang="en-US" sz="2900"/>
              <a:t>Registered Dietitians and Registered Dietitian Nutritionists have title protection under Title 6 (DORA). While title protection does not give RDs/RDNs an independent scope of practice, it does allow HCPF to define who an RD/RDN is that must be on staff or contracted with an HRSN Nutrition Provider.</a:t>
            </a:r>
            <a:endParaRPr sz="2900"/>
          </a:p>
        </p:txBody>
      </p:sp>
      <p:sp>
        <p:nvSpPr>
          <p:cNvPr id="476" name="Google Shape;476;p8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59</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62"/>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t>Subtítulos</a:t>
            </a:r>
            <a:endParaRPr/>
          </a:p>
        </p:txBody>
      </p:sp>
      <p:sp>
        <p:nvSpPr>
          <p:cNvPr id="280" name="Google Shape;280;p62"/>
          <p:cNvSpPr txBox="1">
            <a:spLocks noGrp="1"/>
          </p:cNvSpPr>
          <p:nvPr>
            <p:ph type="body" idx="1"/>
          </p:nvPr>
        </p:nvSpPr>
        <p:spPr>
          <a:xfrm>
            <a:off x="838200" y="1867292"/>
            <a:ext cx="10515600" cy="4205700"/>
          </a:xfrm>
          <a:prstGeom prst="rect">
            <a:avLst/>
          </a:prstGeom>
        </p:spPr>
        <p:txBody>
          <a:bodyPr spcFirstLastPara="1" wrap="square" lIns="91425" tIns="45700" rIns="91425" bIns="45700" anchor="t" anchorCtr="0">
            <a:noAutofit/>
          </a:bodyPr>
          <a:lstStyle/>
          <a:p>
            <a:pPr marL="457200" lvl="0" indent="-393700" algn="l" rtl="0">
              <a:lnSpc>
                <a:spcPct val="100000"/>
              </a:lnSpc>
              <a:spcBef>
                <a:spcPts val="1000"/>
              </a:spcBef>
              <a:spcAft>
                <a:spcPts val="0"/>
              </a:spcAft>
              <a:buSzPts val="2600"/>
              <a:buFont typeface="Trebuchet MS"/>
              <a:buChar char="●"/>
            </a:pPr>
            <a:r>
              <a:rPr lang="en-US" sz="2600" dirty="0"/>
              <a:t>Los </a:t>
            </a:r>
            <a:r>
              <a:rPr lang="en-US" sz="2600" dirty="0" err="1"/>
              <a:t>subtítulos</a:t>
            </a:r>
            <a:r>
              <a:rPr lang="en-US" sz="2600" dirty="0"/>
              <a:t> </a:t>
            </a:r>
            <a:r>
              <a:rPr lang="en-US" sz="2600" dirty="0" err="1"/>
              <a:t>están</a:t>
            </a:r>
            <a:r>
              <a:rPr lang="en-US" sz="2600" dirty="0"/>
              <a:t> </a:t>
            </a:r>
            <a:r>
              <a:rPr lang="en-US" sz="2600" dirty="0" err="1"/>
              <a:t>disponibles</a:t>
            </a:r>
            <a:r>
              <a:rPr lang="en-US" sz="2600" dirty="0"/>
              <a:t> </a:t>
            </a:r>
            <a:r>
              <a:rPr lang="en-US" sz="2600" dirty="0" err="1"/>
              <a:t>en</a:t>
            </a:r>
            <a:r>
              <a:rPr lang="en-US" sz="2600" dirty="0"/>
              <a:t> la </a:t>
            </a:r>
            <a:r>
              <a:rPr lang="en-US" sz="2600" dirty="0" err="1"/>
              <a:t>barra</a:t>
            </a:r>
            <a:r>
              <a:rPr lang="en-US" sz="2600" dirty="0"/>
              <a:t> de </a:t>
            </a:r>
            <a:r>
              <a:rPr lang="en-US" sz="2600" dirty="0" err="1"/>
              <a:t>herramientas</a:t>
            </a:r>
            <a:r>
              <a:rPr lang="en-US" sz="2600" dirty="0"/>
              <a:t> </a:t>
            </a:r>
            <a:r>
              <a:rPr lang="en-US" sz="2600" dirty="0" err="1"/>
              <a:t>ubicada</a:t>
            </a:r>
            <a:r>
              <a:rPr lang="en-US" sz="2600" dirty="0"/>
              <a:t> </a:t>
            </a:r>
            <a:r>
              <a:rPr lang="en-US" sz="2600" dirty="0" err="1"/>
              <a:t>en</a:t>
            </a:r>
            <a:r>
              <a:rPr lang="en-US" sz="2600" dirty="0"/>
              <a:t> la </a:t>
            </a:r>
            <a:r>
              <a:rPr lang="en-US" sz="2600" dirty="0" err="1"/>
              <a:t>parte</a:t>
            </a:r>
            <a:r>
              <a:rPr lang="en-US" sz="2600" dirty="0"/>
              <a:t> inferior de </a:t>
            </a:r>
            <a:r>
              <a:rPr lang="en-US" sz="2600" dirty="0" err="1"/>
              <a:t>tu</a:t>
            </a:r>
            <a:r>
              <a:rPr lang="en-US" sz="2600" dirty="0"/>
              <a:t> </a:t>
            </a:r>
            <a:r>
              <a:rPr lang="en-US" sz="2600" dirty="0" err="1"/>
              <a:t>pantalla</a:t>
            </a:r>
            <a:r>
              <a:rPr lang="en-US" sz="2600" dirty="0"/>
              <a:t>. Para </a:t>
            </a:r>
            <a:r>
              <a:rPr lang="en-US" sz="2600" dirty="0" err="1"/>
              <a:t>activarlos</a:t>
            </a:r>
            <a:r>
              <a:rPr lang="en-US" sz="2600" dirty="0"/>
              <a:t>, </a:t>
            </a:r>
            <a:r>
              <a:rPr lang="en-US" sz="2600" dirty="0" err="1"/>
              <a:t>haz</a:t>
            </a:r>
            <a:r>
              <a:rPr lang="en-US" sz="2600" dirty="0"/>
              <a:t> </a:t>
            </a:r>
            <a:r>
              <a:rPr lang="en-US" sz="2600" dirty="0" err="1"/>
              <a:t>clic</a:t>
            </a:r>
            <a:r>
              <a:rPr lang="en-US" sz="2600" dirty="0"/>
              <a:t> </a:t>
            </a:r>
            <a:r>
              <a:rPr lang="en-US" sz="2600" dirty="0" err="1"/>
              <a:t>en</a:t>
            </a:r>
            <a:r>
              <a:rPr lang="en-US" sz="2600" dirty="0"/>
              <a:t> </a:t>
            </a:r>
            <a:r>
              <a:rPr lang="en-US" sz="2600" dirty="0" err="1"/>
              <a:t>el</a:t>
            </a:r>
            <a:r>
              <a:rPr lang="en-US" sz="2600" dirty="0"/>
              <a:t> </a:t>
            </a:r>
            <a:r>
              <a:rPr lang="en-US" sz="2600" dirty="0" err="1"/>
              <a:t>ícono</a:t>
            </a:r>
            <a:r>
              <a:rPr lang="en-US" sz="2600" dirty="0"/>
              <a:t> </a:t>
            </a:r>
            <a:r>
              <a:rPr lang="en-US" sz="2600" dirty="0" err="1"/>
              <a:t>Mostrar</a:t>
            </a:r>
            <a:r>
              <a:rPr lang="en-US" sz="2600" dirty="0"/>
              <a:t> </a:t>
            </a:r>
            <a:r>
              <a:rPr lang="en-US" sz="2600" dirty="0" err="1"/>
              <a:t>subtítulos</a:t>
            </a:r>
            <a:r>
              <a:rPr lang="en-US" sz="2600" dirty="0"/>
              <a:t>. </a:t>
            </a:r>
            <a:endParaRPr sz="2600" dirty="0"/>
          </a:p>
          <a:p>
            <a:pPr marL="0" lvl="0" indent="0" algn="l" rtl="0">
              <a:lnSpc>
                <a:spcPct val="100000"/>
              </a:lnSpc>
              <a:spcBef>
                <a:spcPts val="1000"/>
              </a:spcBef>
              <a:spcAft>
                <a:spcPts val="0"/>
              </a:spcAft>
              <a:buNone/>
            </a:pPr>
            <a:endParaRPr sz="2600" dirty="0"/>
          </a:p>
          <a:p>
            <a:pPr marL="0" lvl="0" indent="0" algn="l" rtl="0">
              <a:lnSpc>
                <a:spcPct val="100000"/>
              </a:lnSpc>
              <a:spcBef>
                <a:spcPts val="1000"/>
              </a:spcBef>
              <a:spcAft>
                <a:spcPts val="0"/>
              </a:spcAft>
              <a:buNone/>
            </a:pPr>
            <a:endParaRPr sz="2600" dirty="0"/>
          </a:p>
          <a:p>
            <a:pPr marL="0" lvl="0" indent="0" algn="l" rtl="0">
              <a:lnSpc>
                <a:spcPct val="100000"/>
              </a:lnSpc>
              <a:spcBef>
                <a:spcPts val="1000"/>
              </a:spcBef>
              <a:spcAft>
                <a:spcPts val="0"/>
              </a:spcAft>
              <a:buNone/>
            </a:pPr>
            <a:endParaRPr sz="2600" dirty="0"/>
          </a:p>
          <a:p>
            <a:pPr marL="457200" lvl="0" indent="-393700" algn="l" rtl="0">
              <a:lnSpc>
                <a:spcPct val="100000"/>
              </a:lnSpc>
              <a:spcBef>
                <a:spcPts val="1000"/>
              </a:spcBef>
              <a:spcAft>
                <a:spcPts val="0"/>
              </a:spcAft>
              <a:buSzPts val="2600"/>
              <a:buFont typeface="Trebuchet MS"/>
              <a:buChar char="●"/>
            </a:pPr>
            <a:r>
              <a:rPr lang="en-US" sz="2600" dirty="0" err="1"/>
              <a:t>También</a:t>
            </a:r>
            <a:r>
              <a:rPr lang="en-US" sz="2600" dirty="0"/>
              <a:t> </a:t>
            </a:r>
            <a:r>
              <a:rPr lang="en-US" sz="2600" dirty="0" err="1"/>
              <a:t>puedes</a:t>
            </a:r>
            <a:r>
              <a:rPr lang="en-US" sz="2600" dirty="0"/>
              <a:t> </a:t>
            </a:r>
            <a:r>
              <a:rPr lang="en-US" sz="2600" dirty="0" err="1"/>
              <a:t>traducirlos</a:t>
            </a:r>
            <a:r>
              <a:rPr lang="en-US" sz="2600" dirty="0"/>
              <a:t> a </a:t>
            </a:r>
            <a:r>
              <a:rPr lang="en-US" sz="2600" dirty="0" err="1"/>
              <a:t>otros</a:t>
            </a:r>
            <a:r>
              <a:rPr lang="en-US" sz="2600" dirty="0"/>
              <a:t> </a:t>
            </a:r>
            <a:r>
              <a:rPr lang="en-US" sz="2600" dirty="0" err="1"/>
              <a:t>idiomas</a:t>
            </a:r>
            <a:r>
              <a:rPr lang="en-US" sz="2600" dirty="0"/>
              <a:t> </a:t>
            </a:r>
            <a:r>
              <a:rPr lang="en-US" sz="2600" dirty="0" err="1"/>
              <a:t>haciendo</a:t>
            </a:r>
            <a:r>
              <a:rPr lang="en-US" sz="2600" dirty="0"/>
              <a:t> </a:t>
            </a:r>
            <a:r>
              <a:rPr lang="en-US" sz="2600" dirty="0" err="1"/>
              <a:t>clic</a:t>
            </a:r>
            <a:r>
              <a:rPr lang="en-US" sz="2600" dirty="0"/>
              <a:t> </a:t>
            </a:r>
            <a:r>
              <a:rPr lang="en-US" sz="2600" dirty="0" err="1"/>
              <a:t>en</a:t>
            </a:r>
            <a:r>
              <a:rPr lang="en-US" sz="2600" dirty="0"/>
              <a:t> la </a:t>
            </a:r>
            <a:r>
              <a:rPr lang="en-US" sz="2600" dirty="0" err="1"/>
              <a:t>flecha</a:t>
            </a:r>
            <a:r>
              <a:rPr lang="en-US" sz="2600" dirty="0"/>
              <a:t> que </a:t>
            </a:r>
            <a:r>
              <a:rPr lang="en-US" sz="2600" dirty="0" err="1"/>
              <a:t>aparece</a:t>
            </a:r>
            <a:r>
              <a:rPr lang="en-US" sz="2600" dirty="0"/>
              <a:t> junto al </a:t>
            </a:r>
            <a:r>
              <a:rPr lang="en-US" sz="2600" dirty="0" err="1"/>
              <a:t>botón</a:t>
            </a:r>
            <a:r>
              <a:rPr lang="en-US" sz="2600" dirty="0"/>
              <a:t> de </a:t>
            </a:r>
            <a:r>
              <a:rPr lang="en-US" sz="2600" dirty="0" err="1"/>
              <a:t>subtítulos</a:t>
            </a:r>
            <a:r>
              <a:rPr lang="en-US" sz="2600" dirty="0"/>
              <a:t> y </a:t>
            </a:r>
            <a:r>
              <a:rPr lang="en-US" sz="2600" dirty="0" err="1"/>
              <a:t>seleccionando</a:t>
            </a:r>
            <a:r>
              <a:rPr lang="en-US" sz="2600" dirty="0"/>
              <a:t> </a:t>
            </a:r>
            <a:r>
              <a:rPr lang="en-US" sz="2600" dirty="0" err="1"/>
              <a:t>el</a:t>
            </a:r>
            <a:r>
              <a:rPr lang="en-US" sz="2600" dirty="0"/>
              <a:t> </a:t>
            </a:r>
            <a:r>
              <a:rPr lang="en-US" sz="2600" dirty="0" err="1"/>
              <a:t>idioma</a:t>
            </a:r>
            <a:r>
              <a:rPr lang="en-US" sz="2600" dirty="0"/>
              <a:t> de </a:t>
            </a:r>
            <a:r>
              <a:rPr lang="en-US" sz="2600" dirty="0" err="1"/>
              <a:t>tu</a:t>
            </a:r>
            <a:r>
              <a:rPr lang="en-US" sz="2600" dirty="0"/>
              <a:t> </a:t>
            </a:r>
            <a:r>
              <a:rPr lang="en-US" sz="2600" dirty="0" err="1"/>
              <a:t>preferencia</a:t>
            </a:r>
            <a:r>
              <a:rPr lang="en-US" sz="2600" dirty="0"/>
              <a:t>. </a:t>
            </a:r>
            <a:endParaRPr sz="2600" dirty="0"/>
          </a:p>
          <a:p>
            <a:pPr marL="0" lvl="0" indent="0" algn="l" rtl="0">
              <a:lnSpc>
                <a:spcPct val="100000"/>
              </a:lnSpc>
              <a:spcBef>
                <a:spcPts val="1000"/>
              </a:spcBef>
              <a:spcAft>
                <a:spcPts val="0"/>
              </a:spcAft>
              <a:buNone/>
            </a:pPr>
            <a:endParaRPr sz="1000" dirty="0">
              <a:solidFill>
                <a:schemeClr val="dk2"/>
              </a:solidFill>
              <a:highlight>
                <a:schemeClr val="lt2"/>
              </a:highlight>
              <a:latin typeface="Arial"/>
              <a:ea typeface="Arial"/>
              <a:cs typeface="Arial"/>
              <a:sym typeface="Arial"/>
            </a:endParaRPr>
          </a:p>
          <a:p>
            <a:pPr marL="0" lvl="0" indent="0" algn="l" rtl="0">
              <a:spcBef>
                <a:spcPts val="1000"/>
              </a:spcBef>
              <a:spcAft>
                <a:spcPts val="0"/>
              </a:spcAft>
              <a:buNone/>
            </a:pPr>
            <a:endParaRPr dirty="0"/>
          </a:p>
        </p:txBody>
      </p:sp>
      <p:sp>
        <p:nvSpPr>
          <p:cNvPr id="281" name="Google Shape;281;p62"/>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pic>
        <p:nvPicPr>
          <p:cNvPr id="282" name="Google Shape;282;p62" descr="Screenshot of Zoom toolbar showing the closed caption icon "/>
          <p:cNvPicPr preferRelativeResize="0"/>
          <p:nvPr/>
        </p:nvPicPr>
        <p:blipFill>
          <a:blip r:embed="rId3">
            <a:alphaModFix/>
          </a:blip>
          <a:stretch>
            <a:fillRect/>
          </a:stretch>
        </p:blipFill>
        <p:spPr>
          <a:xfrm>
            <a:off x="7233857" y="3091257"/>
            <a:ext cx="3150725" cy="1586225"/>
          </a:xfrm>
          <a:prstGeom prst="rect">
            <a:avLst/>
          </a:prstGeom>
          <a:noFill/>
          <a:ln>
            <a:noFill/>
          </a:ln>
        </p:spPr>
      </p:pic>
      <p:sp>
        <p:nvSpPr>
          <p:cNvPr id="6" name="CuadroTexto 5">
            <a:extLst>
              <a:ext uri="{FF2B5EF4-FFF2-40B4-BE49-F238E27FC236}">
                <a16:creationId xmlns:a16="http://schemas.microsoft.com/office/drawing/2014/main" id="{AA5CC6B4-B88C-4255-9CF8-BAA5AA740A65}"/>
              </a:ext>
            </a:extLst>
          </p:cNvPr>
          <p:cNvSpPr txBox="1"/>
          <p:nvPr/>
        </p:nvSpPr>
        <p:spPr>
          <a:xfrm>
            <a:off x="7233857" y="4200793"/>
            <a:ext cx="3150725" cy="430887"/>
          </a:xfrm>
          <a:prstGeom prst="rect">
            <a:avLst/>
          </a:prstGeom>
          <a:solidFill>
            <a:srgbClr val="000000"/>
          </a:solidFill>
        </p:spPr>
        <p:txBody>
          <a:bodyPr wrap="square" lIns="0" tIns="0" rIns="0" bIns="0" rtlCol="0">
            <a:spAutoFit/>
          </a:bodyPr>
          <a:lstStyle/>
          <a:p>
            <a:pPr algn="ctr"/>
            <a:r>
              <a:rPr lang="es-CO" sz="2800" dirty="0">
                <a:solidFill>
                  <a:schemeClr val="bg1"/>
                </a:solidFill>
              </a:rPr>
              <a:t>Mostrar Subtítulos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89"/>
          <p:cNvSpPr txBox="1">
            <a:spLocks noGrp="1"/>
          </p:cNvSpPr>
          <p:nvPr>
            <p:ph type="title"/>
          </p:nvPr>
        </p:nvSpPr>
        <p:spPr>
          <a:xfrm>
            <a:off x="838200" y="500902"/>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4000" dirty="0" err="1"/>
              <a:t>Dietistas</a:t>
            </a:r>
            <a:r>
              <a:rPr lang="en-US" sz="4000" dirty="0"/>
              <a:t> </a:t>
            </a:r>
            <a:r>
              <a:rPr lang="en-US" sz="4000" dirty="0" err="1"/>
              <a:t>Registrados</a:t>
            </a:r>
            <a:r>
              <a:rPr lang="en-US" sz="4000" dirty="0"/>
              <a:t> (RDs) y </a:t>
            </a:r>
            <a:r>
              <a:rPr lang="en-US" sz="4000" dirty="0" err="1"/>
              <a:t>Nutricionistas</a:t>
            </a:r>
            <a:r>
              <a:rPr lang="en-US" sz="4000" dirty="0"/>
              <a:t> </a:t>
            </a:r>
            <a:r>
              <a:rPr lang="en-US" sz="4000" dirty="0" err="1"/>
              <a:t>Dietistas</a:t>
            </a:r>
            <a:r>
              <a:rPr lang="en-US" sz="4000" dirty="0"/>
              <a:t> </a:t>
            </a:r>
            <a:r>
              <a:rPr lang="en-US" sz="4000" dirty="0" err="1"/>
              <a:t>Registrados</a:t>
            </a:r>
            <a:r>
              <a:rPr lang="en-US" sz="4000" dirty="0"/>
              <a:t> (RDNs)</a:t>
            </a:r>
            <a:endParaRPr sz="4000" dirty="0"/>
          </a:p>
        </p:txBody>
      </p:sp>
      <p:sp>
        <p:nvSpPr>
          <p:cNvPr id="475" name="Google Shape;475;p89"/>
          <p:cNvSpPr txBox="1">
            <a:spLocks noGrp="1"/>
          </p:cNvSpPr>
          <p:nvPr>
            <p:ph type="body" idx="1"/>
          </p:nvPr>
        </p:nvSpPr>
        <p:spPr>
          <a:xfrm>
            <a:off x="838200" y="1852300"/>
            <a:ext cx="10515600" cy="4208700"/>
          </a:xfrm>
          <a:prstGeom prst="rect">
            <a:avLst/>
          </a:prstGeom>
          <a:noFill/>
          <a:ln>
            <a:noFill/>
          </a:ln>
        </p:spPr>
        <p:txBody>
          <a:bodyPr spcFirstLastPara="1" wrap="square" lIns="91425" tIns="45700" rIns="91425" bIns="45700" anchor="t" anchorCtr="0">
            <a:noAutofit/>
          </a:bodyPr>
          <a:lstStyle/>
          <a:p>
            <a:pPr marL="342900" lvl="0" indent="-298450" algn="l" rtl="0">
              <a:spcBef>
                <a:spcPts val="1000"/>
              </a:spcBef>
              <a:spcAft>
                <a:spcPts val="0"/>
              </a:spcAft>
              <a:buSzPts val="2900"/>
              <a:buChar char="●"/>
            </a:pPr>
            <a:r>
              <a:rPr lang="en-US" sz="2900"/>
              <a:t>Los RDs y RDNs cuentan con protección de título bajo el Título 6 (DORA).
Si bien esta protección no les otorga un ámbito de práctica independiente, sí permite que HCPF defina quién debe ser considerado RD/RDN en las organizaciones proveedoras de nutrición bajo HRSN.</a:t>
            </a:r>
            <a:endParaRPr sz="2900"/>
          </a:p>
        </p:txBody>
      </p:sp>
      <p:sp>
        <p:nvSpPr>
          <p:cNvPr id="476" name="Google Shape;476;p8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60</a:t>
            </a:fld>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p90"/>
          <p:cNvSpPr txBox="1">
            <a:spLocks noGrp="1"/>
          </p:cNvSpPr>
          <p:nvPr>
            <p:ph type="title"/>
          </p:nvPr>
        </p:nvSpPr>
        <p:spPr>
          <a:xfrm>
            <a:off x="838200" y="500902"/>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000"/>
              <a:t>RDs/RDNs: Physician Orders</a:t>
            </a:r>
            <a:endParaRPr sz="5000"/>
          </a:p>
        </p:txBody>
      </p:sp>
      <p:sp>
        <p:nvSpPr>
          <p:cNvPr id="482" name="Google Shape;482;p90"/>
          <p:cNvSpPr txBox="1">
            <a:spLocks noGrp="1"/>
          </p:cNvSpPr>
          <p:nvPr>
            <p:ph type="body" idx="1"/>
          </p:nvPr>
        </p:nvSpPr>
        <p:spPr>
          <a:xfrm>
            <a:off x="838200" y="1705493"/>
            <a:ext cx="10515600" cy="4208700"/>
          </a:xfrm>
          <a:prstGeom prst="rect">
            <a:avLst/>
          </a:prstGeom>
          <a:noFill/>
          <a:ln>
            <a:noFill/>
          </a:ln>
        </p:spPr>
        <p:txBody>
          <a:bodyPr spcFirstLastPara="1" wrap="square" lIns="91425" tIns="45700" rIns="91425" bIns="45700" anchor="t" anchorCtr="0">
            <a:noAutofit/>
          </a:bodyPr>
          <a:lstStyle/>
          <a:p>
            <a:pPr marL="342900" lvl="0" indent="-298450" algn="l" rtl="0">
              <a:spcBef>
                <a:spcPts val="1000"/>
              </a:spcBef>
              <a:spcAft>
                <a:spcPts val="0"/>
              </a:spcAft>
              <a:buSzPts val="2900"/>
              <a:buChar char="●"/>
            </a:pPr>
            <a:r>
              <a:rPr lang="en-US" sz="2900"/>
              <a:t>Unique 1115 HRSN Waiver Authority for Services</a:t>
            </a:r>
            <a:endParaRPr sz="2900"/>
          </a:p>
          <a:p>
            <a:pPr marL="685800" lvl="1" indent="-266065" algn="l" rtl="0">
              <a:spcBef>
                <a:spcPts val="500"/>
              </a:spcBef>
              <a:spcAft>
                <a:spcPts val="0"/>
              </a:spcAft>
              <a:buSzPts val="2900"/>
              <a:buChar char="○"/>
            </a:pPr>
            <a:r>
              <a:rPr lang="en-US" sz="2900"/>
              <a:t>Physician Order Requirements </a:t>
            </a:r>
            <a:endParaRPr sz="2900"/>
          </a:p>
          <a:p>
            <a:pPr marL="1200150" lvl="2" indent="-247650" algn="l" rtl="0">
              <a:spcBef>
                <a:spcPts val="500"/>
              </a:spcBef>
              <a:spcAft>
                <a:spcPts val="0"/>
              </a:spcAft>
              <a:buSzPts val="2100"/>
              <a:buChar char="■"/>
            </a:pPr>
            <a:r>
              <a:rPr lang="en-US" sz="2900"/>
              <a:t>The approved 1115 HRSN amendment authorizes “Nutrition Counseling and Instruction” and “Medically Tailored Meals” as covered HRSN services which do not require a physician order. </a:t>
            </a:r>
            <a:endParaRPr sz="2900"/>
          </a:p>
          <a:p>
            <a:pPr marL="685800" lvl="0" indent="0" algn="l" rtl="0">
              <a:spcBef>
                <a:spcPts val="1000"/>
              </a:spcBef>
              <a:spcAft>
                <a:spcPts val="0"/>
              </a:spcAft>
              <a:buNone/>
            </a:pPr>
            <a:endParaRPr sz="2900"/>
          </a:p>
        </p:txBody>
      </p:sp>
      <p:sp>
        <p:nvSpPr>
          <p:cNvPr id="483" name="Google Shape;483;p9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61</a:t>
            </a:fld>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p90"/>
          <p:cNvSpPr txBox="1">
            <a:spLocks noGrp="1"/>
          </p:cNvSpPr>
          <p:nvPr>
            <p:ph type="title"/>
          </p:nvPr>
        </p:nvSpPr>
        <p:spPr>
          <a:xfrm>
            <a:off x="838200" y="500902"/>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000"/>
              <a:t>RDs/RDNs: Órdenes Médicas</a:t>
            </a:r>
            <a:endParaRPr sz="5000"/>
          </a:p>
        </p:txBody>
      </p:sp>
      <p:sp>
        <p:nvSpPr>
          <p:cNvPr id="482" name="Google Shape;482;p90"/>
          <p:cNvSpPr txBox="1">
            <a:spLocks noGrp="1"/>
          </p:cNvSpPr>
          <p:nvPr>
            <p:ph type="body" idx="1"/>
          </p:nvPr>
        </p:nvSpPr>
        <p:spPr>
          <a:xfrm>
            <a:off x="838200" y="1705493"/>
            <a:ext cx="10515600" cy="4208700"/>
          </a:xfrm>
          <a:prstGeom prst="rect">
            <a:avLst/>
          </a:prstGeom>
          <a:noFill/>
          <a:ln>
            <a:noFill/>
          </a:ln>
        </p:spPr>
        <p:txBody>
          <a:bodyPr spcFirstLastPara="1" wrap="square" lIns="91425" tIns="45700" rIns="91425" bIns="45700" anchor="t" anchorCtr="0">
            <a:noAutofit/>
          </a:bodyPr>
          <a:lstStyle/>
          <a:p>
            <a:pPr marL="342900" lvl="0" indent="-298450" algn="l" rtl="0">
              <a:spcBef>
                <a:spcPts val="1000"/>
              </a:spcBef>
              <a:spcAft>
                <a:spcPts val="0"/>
              </a:spcAft>
              <a:buSzPts val="2900"/>
              <a:buChar char="●"/>
            </a:pPr>
            <a:r>
              <a:rPr lang="en-US" sz="2900"/>
              <a:t>Autoridad Especial de la Exención 1115 HRSN</a:t>
            </a:r>
            <a:endParaRPr sz="2900"/>
          </a:p>
          <a:p>
            <a:pPr marL="685800" lvl="1" indent="-266065" algn="l" rtl="0">
              <a:spcBef>
                <a:spcPts val="500"/>
              </a:spcBef>
              <a:spcAft>
                <a:spcPts val="0"/>
              </a:spcAft>
              <a:buSzPts val="2900"/>
              <a:buChar char="○"/>
            </a:pPr>
            <a:r>
              <a:rPr lang="en-US" sz="2900"/>
              <a:t>Requisitos de la orden médica </a:t>
            </a:r>
            <a:endParaRPr sz="2900"/>
          </a:p>
          <a:p>
            <a:pPr marL="1200150" lvl="2" indent="-247650" algn="l" rtl="0">
              <a:spcBef>
                <a:spcPts val="500"/>
              </a:spcBef>
              <a:spcAft>
                <a:spcPts val="0"/>
              </a:spcAft>
              <a:buSzPts val="2100"/>
              <a:buChar char="■"/>
            </a:pPr>
            <a:r>
              <a:rPr lang="en-US" sz="2900"/>
              <a:t>La enmienda aprobada de la exención 1115 HRSN autoriza “Consejería e Instrucción Nutricional” y “Comidas Médicamente Adaptadas” como servicios cubiertos. Estos servicios no requieren orden médica para su provisión. </a:t>
            </a:r>
            <a:endParaRPr sz="2900"/>
          </a:p>
          <a:p>
            <a:pPr marL="685800" lvl="0" indent="0" algn="l" rtl="0">
              <a:spcBef>
                <a:spcPts val="1000"/>
              </a:spcBef>
              <a:spcAft>
                <a:spcPts val="0"/>
              </a:spcAft>
              <a:buNone/>
            </a:pPr>
            <a:endParaRPr sz="2900"/>
          </a:p>
        </p:txBody>
      </p:sp>
      <p:sp>
        <p:nvSpPr>
          <p:cNvPr id="483" name="Google Shape;483;p9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62</a:t>
            </a:fld>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91"/>
          <p:cNvSpPr txBox="1">
            <a:spLocks noGrp="1"/>
          </p:cNvSpPr>
          <p:nvPr>
            <p:ph type="title"/>
          </p:nvPr>
        </p:nvSpPr>
        <p:spPr>
          <a:xfrm>
            <a:off x="838200" y="144370"/>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000"/>
              <a:t>HRSN Nutrition: Physician Orders</a:t>
            </a:r>
            <a:endParaRPr sz="5000"/>
          </a:p>
        </p:txBody>
      </p:sp>
      <p:sp>
        <p:nvSpPr>
          <p:cNvPr id="489" name="Google Shape;489;p91"/>
          <p:cNvSpPr txBox="1">
            <a:spLocks noGrp="1"/>
          </p:cNvSpPr>
          <p:nvPr>
            <p:ph type="body" idx="1"/>
          </p:nvPr>
        </p:nvSpPr>
        <p:spPr>
          <a:xfrm>
            <a:off x="838200" y="1348954"/>
            <a:ext cx="10515600" cy="2782500"/>
          </a:xfrm>
          <a:prstGeom prst="rect">
            <a:avLst/>
          </a:prstGeom>
          <a:noFill/>
          <a:ln>
            <a:noFill/>
          </a:ln>
        </p:spPr>
        <p:txBody>
          <a:bodyPr spcFirstLastPara="1" wrap="square" lIns="91425" tIns="45700" rIns="91425" bIns="45700" anchor="t" anchorCtr="0">
            <a:noAutofit/>
          </a:bodyPr>
          <a:lstStyle/>
          <a:p>
            <a:pPr marL="342900" lvl="0" indent="-298450" algn="l" rtl="0">
              <a:spcBef>
                <a:spcPts val="1000"/>
              </a:spcBef>
              <a:spcAft>
                <a:spcPts val="0"/>
              </a:spcAft>
              <a:buSzPts val="2900"/>
              <a:buChar char="●"/>
            </a:pPr>
            <a:r>
              <a:rPr lang="en-US" sz="2900"/>
              <a:t>HRSN nutrition services access is based on: </a:t>
            </a:r>
            <a:endParaRPr sz="2900"/>
          </a:p>
          <a:p>
            <a:pPr marL="685800" lvl="1" indent="-240665" algn="l" rtl="0">
              <a:spcBef>
                <a:spcPts val="500"/>
              </a:spcBef>
              <a:spcAft>
                <a:spcPts val="0"/>
              </a:spcAft>
              <a:buSzPts val="2500"/>
              <a:buChar char="○"/>
            </a:pPr>
            <a:r>
              <a:rPr lang="en-US" sz="2500"/>
              <a:t>(1) a needs/clinical appropriateness assessment; </a:t>
            </a:r>
            <a:endParaRPr sz="2500"/>
          </a:p>
          <a:p>
            <a:pPr marL="685800" lvl="1" indent="-240665" algn="l" rtl="0">
              <a:spcBef>
                <a:spcPts val="500"/>
              </a:spcBef>
              <a:spcAft>
                <a:spcPts val="0"/>
              </a:spcAft>
              <a:buSzPts val="2500"/>
              <a:buChar char="○"/>
            </a:pPr>
            <a:r>
              <a:rPr lang="en-US" sz="2500"/>
              <a:t>(2) inclusion of the service in a person-centered care plan;</a:t>
            </a:r>
            <a:endParaRPr sz="2500"/>
          </a:p>
          <a:p>
            <a:pPr marL="685800" lvl="1" indent="-240665" algn="l" rtl="0">
              <a:spcBef>
                <a:spcPts val="500"/>
              </a:spcBef>
              <a:spcAft>
                <a:spcPts val="0"/>
              </a:spcAft>
              <a:buSzPts val="2500"/>
              <a:buChar char="○"/>
            </a:pPr>
            <a:r>
              <a:rPr lang="en-US" sz="2500"/>
              <a:t>(3) with utilization review handled by a UM vendor.</a:t>
            </a:r>
            <a:endParaRPr sz="2500"/>
          </a:p>
          <a:p>
            <a:pPr marL="342900" lvl="0" indent="-298450" algn="l" rtl="0">
              <a:spcBef>
                <a:spcPts val="1000"/>
              </a:spcBef>
              <a:spcAft>
                <a:spcPts val="0"/>
              </a:spcAft>
              <a:buSzPts val="2900"/>
              <a:buChar char="●"/>
            </a:pPr>
            <a:r>
              <a:rPr lang="en-US" sz="2900"/>
              <a:t>Under HRSN, “ordering” = documented need + person-centered plan + UM authorization.</a:t>
            </a:r>
            <a:endParaRPr sz="2900"/>
          </a:p>
          <a:p>
            <a:pPr marL="685800" lvl="0" indent="0" algn="l" rtl="0">
              <a:spcBef>
                <a:spcPts val="1000"/>
              </a:spcBef>
              <a:spcAft>
                <a:spcPts val="0"/>
              </a:spcAft>
              <a:buNone/>
            </a:pPr>
            <a:endParaRPr sz="2900"/>
          </a:p>
        </p:txBody>
      </p:sp>
      <p:sp>
        <p:nvSpPr>
          <p:cNvPr id="490" name="Google Shape;490;p9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63</a:t>
            </a:fld>
            <a:endParaRPr/>
          </a:p>
        </p:txBody>
      </p:sp>
      <p:pic>
        <p:nvPicPr>
          <p:cNvPr id="491" name="Google Shape;491;p91"/>
          <p:cNvPicPr preferRelativeResize="0"/>
          <p:nvPr/>
        </p:nvPicPr>
        <p:blipFill>
          <a:blip r:embed="rId3">
            <a:alphaModFix/>
          </a:blip>
          <a:stretch>
            <a:fillRect/>
          </a:stretch>
        </p:blipFill>
        <p:spPr>
          <a:xfrm>
            <a:off x="152400" y="2742985"/>
            <a:ext cx="11764924" cy="5237090"/>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91"/>
          <p:cNvSpPr txBox="1">
            <a:spLocks noGrp="1"/>
          </p:cNvSpPr>
          <p:nvPr>
            <p:ph type="title"/>
          </p:nvPr>
        </p:nvSpPr>
        <p:spPr>
          <a:xfrm>
            <a:off x="838200" y="144370"/>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000"/>
              <a:t>HRSN Nutrición: Órdenes Médicas</a:t>
            </a:r>
            <a:endParaRPr sz="5000"/>
          </a:p>
        </p:txBody>
      </p:sp>
      <p:sp>
        <p:nvSpPr>
          <p:cNvPr id="489" name="Google Shape;489;p91"/>
          <p:cNvSpPr txBox="1">
            <a:spLocks noGrp="1"/>
          </p:cNvSpPr>
          <p:nvPr>
            <p:ph type="body" idx="1"/>
          </p:nvPr>
        </p:nvSpPr>
        <p:spPr>
          <a:xfrm>
            <a:off x="838200" y="1348954"/>
            <a:ext cx="10515600" cy="2782500"/>
          </a:xfrm>
          <a:prstGeom prst="rect">
            <a:avLst/>
          </a:prstGeom>
          <a:noFill/>
          <a:ln>
            <a:noFill/>
          </a:ln>
        </p:spPr>
        <p:txBody>
          <a:bodyPr spcFirstLastPara="1" wrap="square" lIns="91425" tIns="45700" rIns="91425" bIns="45700" anchor="t" anchorCtr="0">
            <a:noAutofit/>
          </a:bodyPr>
          <a:lstStyle/>
          <a:p>
            <a:pPr marL="342900" lvl="0" indent="-298450" algn="l" rtl="0">
              <a:spcBef>
                <a:spcPts val="1000"/>
              </a:spcBef>
              <a:spcAft>
                <a:spcPts val="0"/>
              </a:spcAft>
              <a:buSzPts val="2900"/>
              <a:buChar char="●"/>
            </a:pPr>
            <a:r>
              <a:rPr lang="en-US" sz="2400" dirty="0"/>
              <a:t>El </a:t>
            </a:r>
            <a:r>
              <a:rPr lang="en-US" sz="2400" dirty="0" err="1"/>
              <a:t>acceso</a:t>
            </a:r>
            <a:r>
              <a:rPr lang="en-US" sz="2400" dirty="0"/>
              <a:t> a los </a:t>
            </a:r>
            <a:r>
              <a:rPr lang="en-US" sz="2400" dirty="0" err="1"/>
              <a:t>servicios</a:t>
            </a:r>
            <a:r>
              <a:rPr lang="en-US" sz="2400" dirty="0"/>
              <a:t> de </a:t>
            </a:r>
            <a:r>
              <a:rPr lang="en-US" sz="2400" dirty="0" err="1"/>
              <a:t>nutrición</a:t>
            </a:r>
            <a:r>
              <a:rPr lang="en-US" sz="2400" dirty="0"/>
              <a:t> bajo HRSN se </a:t>
            </a:r>
            <a:r>
              <a:rPr lang="en-US" sz="2400" dirty="0" err="1"/>
              <a:t>basa</a:t>
            </a:r>
            <a:r>
              <a:rPr lang="en-US" sz="2400" dirty="0"/>
              <a:t> </a:t>
            </a:r>
            <a:r>
              <a:rPr lang="en-US" sz="2400" dirty="0" err="1"/>
              <a:t>en</a:t>
            </a:r>
            <a:r>
              <a:rPr lang="en-US" sz="2400" dirty="0"/>
              <a:t>: </a:t>
            </a:r>
            <a:endParaRPr sz="2400" dirty="0"/>
          </a:p>
          <a:p>
            <a:pPr marL="685800" lvl="1" indent="-240665" algn="l" rtl="0">
              <a:spcBef>
                <a:spcPts val="500"/>
              </a:spcBef>
              <a:spcAft>
                <a:spcPts val="0"/>
              </a:spcAft>
              <a:buSzPts val="2500"/>
              <a:buChar char="○"/>
            </a:pPr>
            <a:r>
              <a:rPr lang="en-US" sz="2000" dirty="0"/>
              <a:t>(1) Una </a:t>
            </a:r>
            <a:r>
              <a:rPr lang="en-US" sz="2000" dirty="0" err="1"/>
              <a:t>evaluación</a:t>
            </a:r>
            <a:r>
              <a:rPr lang="en-US" sz="2000" dirty="0"/>
              <a:t> de </a:t>
            </a:r>
            <a:r>
              <a:rPr lang="en-US" sz="2000" dirty="0" err="1"/>
              <a:t>necesidades</a:t>
            </a:r>
            <a:r>
              <a:rPr lang="en-US" sz="2000" dirty="0"/>
              <a:t> y </a:t>
            </a:r>
            <a:r>
              <a:rPr lang="en-US" sz="2000" dirty="0" err="1"/>
              <a:t>pertinencia</a:t>
            </a:r>
            <a:r>
              <a:rPr lang="en-US" sz="2000" dirty="0"/>
              <a:t> </a:t>
            </a:r>
            <a:r>
              <a:rPr lang="en-US" sz="2000" dirty="0" err="1"/>
              <a:t>clínica</a:t>
            </a:r>
            <a:r>
              <a:rPr lang="en-US" sz="2000" dirty="0"/>
              <a:t>. </a:t>
            </a:r>
            <a:endParaRPr sz="2000" dirty="0"/>
          </a:p>
          <a:p>
            <a:pPr marL="685800" lvl="1" indent="-240665" algn="l" rtl="0">
              <a:spcBef>
                <a:spcPts val="500"/>
              </a:spcBef>
              <a:spcAft>
                <a:spcPts val="0"/>
              </a:spcAft>
              <a:buSzPts val="2500"/>
              <a:buChar char="○"/>
            </a:pPr>
            <a:r>
              <a:rPr lang="en-US" sz="2000" dirty="0"/>
              <a:t>(2) </a:t>
            </a:r>
            <a:r>
              <a:rPr lang="en-US" sz="2000" dirty="0" err="1"/>
              <a:t>Inclusión</a:t>
            </a:r>
            <a:r>
              <a:rPr lang="en-US" sz="2000" dirty="0"/>
              <a:t> del </a:t>
            </a:r>
            <a:r>
              <a:rPr lang="en-US" sz="2000" dirty="0" err="1"/>
              <a:t>servicio</a:t>
            </a:r>
            <a:r>
              <a:rPr lang="en-US" sz="2000" dirty="0"/>
              <a:t> dentro de un plan de </a:t>
            </a:r>
            <a:r>
              <a:rPr lang="en-US" sz="2000" dirty="0" err="1"/>
              <a:t>atención</a:t>
            </a:r>
            <a:r>
              <a:rPr lang="en-US" sz="2000" dirty="0"/>
              <a:t> </a:t>
            </a:r>
            <a:r>
              <a:rPr lang="en-US" sz="2000" dirty="0" err="1"/>
              <a:t>centrado</a:t>
            </a:r>
            <a:r>
              <a:rPr lang="en-US" sz="2000" dirty="0"/>
              <a:t> </a:t>
            </a:r>
            <a:r>
              <a:rPr lang="en-US" sz="2000" dirty="0" err="1"/>
              <a:t>en</a:t>
            </a:r>
            <a:r>
              <a:rPr lang="en-US" sz="2000" dirty="0"/>
              <a:t> la persona.</a:t>
            </a:r>
            <a:endParaRPr sz="2000" dirty="0"/>
          </a:p>
          <a:p>
            <a:pPr marL="685800" lvl="1" indent="-240665" algn="l" rtl="0">
              <a:spcBef>
                <a:spcPts val="500"/>
              </a:spcBef>
              <a:spcAft>
                <a:spcPts val="0"/>
              </a:spcAft>
              <a:buSzPts val="2500"/>
              <a:buChar char="○"/>
            </a:pPr>
            <a:r>
              <a:rPr lang="en-US" sz="2000" dirty="0"/>
              <a:t>(3) </a:t>
            </a:r>
            <a:r>
              <a:rPr lang="en-US" sz="2000" dirty="0" err="1"/>
              <a:t>Revisión</a:t>
            </a:r>
            <a:r>
              <a:rPr lang="en-US" sz="2000" dirty="0"/>
              <a:t> de </a:t>
            </a:r>
            <a:r>
              <a:rPr lang="en-US" sz="2000" dirty="0" err="1"/>
              <a:t>uso</a:t>
            </a:r>
            <a:r>
              <a:rPr lang="en-US" sz="2000" dirty="0"/>
              <a:t> </a:t>
            </a:r>
            <a:r>
              <a:rPr lang="en-US" sz="2000" dirty="0" err="1"/>
              <a:t>realizada</a:t>
            </a:r>
            <a:r>
              <a:rPr lang="en-US" sz="2000" dirty="0"/>
              <a:t> por un </a:t>
            </a:r>
            <a:r>
              <a:rPr lang="en-US" sz="2000" dirty="0" err="1"/>
              <a:t>proveedor</a:t>
            </a:r>
            <a:r>
              <a:rPr lang="en-US" sz="2000" dirty="0"/>
              <a:t> de </a:t>
            </a:r>
            <a:r>
              <a:rPr lang="en-US" sz="2000" dirty="0" err="1"/>
              <a:t>gestión</a:t>
            </a:r>
            <a:r>
              <a:rPr lang="en-US" sz="2000" dirty="0"/>
              <a:t> (UM vendor).</a:t>
            </a:r>
            <a:endParaRPr sz="2000" dirty="0"/>
          </a:p>
          <a:p>
            <a:pPr marL="342900" lvl="0" indent="-298450" algn="l" rtl="0">
              <a:spcBef>
                <a:spcPts val="1000"/>
              </a:spcBef>
              <a:spcAft>
                <a:spcPts val="0"/>
              </a:spcAft>
              <a:buSzPts val="2900"/>
              <a:buChar char="●"/>
            </a:pPr>
            <a:r>
              <a:rPr lang="en-US" sz="2400" dirty="0" err="1"/>
              <a:t>En</a:t>
            </a:r>
            <a:r>
              <a:rPr lang="en-US" sz="2400" dirty="0"/>
              <a:t> </a:t>
            </a:r>
            <a:r>
              <a:rPr lang="en-US" sz="2400" dirty="0" err="1"/>
              <a:t>este</a:t>
            </a:r>
            <a:r>
              <a:rPr lang="en-US" sz="2400" dirty="0"/>
              <a:t> </a:t>
            </a:r>
            <a:r>
              <a:rPr lang="en-US" sz="2400" dirty="0" err="1"/>
              <a:t>contexto</a:t>
            </a:r>
            <a:r>
              <a:rPr lang="en-US" sz="2400" dirty="0"/>
              <a:t>, “</a:t>
            </a:r>
            <a:r>
              <a:rPr lang="en-US" sz="2400" dirty="0" err="1"/>
              <a:t>ordenar</a:t>
            </a:r>
            <a:r>
              <a:rPr lang="en-US" sz="2400" dirty="0"/>
              <a:t>” equivale a: </a:t>
            </a:r>
            <a:r>
              <a:rPr lang="en-US" sz="2400" dirty="0" err="1"/>
              <a:t>necesidad</a:t>
            </a:r>
            <a:r>
              <a:rPr lang="en-US" sz="2400" dirty="0"/>
              <a:t> </a:t>
            </a:r>
            <a:r>
              <a:rPr lang="en-US" sz="2400" dirty="0" err="1"/>
              <a:t>documentada</a:t>
            </a:r>
            <a:r>
              <a:rPr lang="en-US" sz="2400" dirty="0"/>
              <a:t> + plan </a:t>
            </a:r>
            <a:r>
              <a:rPr lang="en-US" sz="2400" dirty="0" err="1"/>
              <a:t>centrado</a:t>
            </a:r>
            <a:r>
              <a:rPr lang="en-US" sz="2400" dirty="0"/>
              <a:t> </a:t>
            </a:r>
            <a:r>
              <a:rPr lang="en-US" sz="2400" dirty="0" err="1"/>
              <a:t>en</a:t>
            </a:r>
            <a:r>
              <a:rPr lang="en-US" sz="2400" dirty="0"/>
              <a:t> la persona + </a:t>
            </a:r>
            <a:r>
              <a:rPr lang="en-US" sz="2400" dirty="0" err="1"/>
              <a:t>autorización</a:t>
            </a:r>
            <a:r>
              <a:rPr lang="en-US" sz="2400" dirty="0"/>
              <a:t> UM.</a:t>
            </a:r>
            <a:endParaRPr sz="2400" dirty="0"/>
          </a:p>
          <a:p>
            <a:pPr marL="685800" lvl="0" indent="0" algn="l" rtl="0">
              <a:spcBef>
                <a:spcPts val="1000"/>
              </a:spcBef>
              <a:spcAft>
                <a:spcPts val="0"/>
              </a:spcAft>
              <a:buNone/>
            </a:pPr>
            <a:endParaRPr sz="2400" dirty="0"/>
          </a:p>
        </p:txBody>
      </p:sp>
      <p:sp>
        <p:nvSpPr>
          <p:cNvPr id="490" name="Google Shape;490;p9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64</a:t>
            </a:fld>
            <a:endParaRPr/>
          </a:p>
        </p:txBody>
      </p:sp>
      <p:pic>
        <p:nvPicPr>
          <p:cNvPr id="491" name="Google Shape;491;p91"/>
          <p:cNvPicPr preferRelativeResize="0"/>
          <p:nvPr/>
        </p:nvPicPr>
        <p:blipFill>
          <a:blip r:embed="rId3">
            <a:alphaModFix/>
          </a:blip>
          <a:stretch>
            <a:fillRect/>
          </a:stretch>
        </p:blipFill>
        <p:spPr>
          <a:xfrm>
            <a:off x="152402" y="2742985"/>
            <a:ext cx="11764924" cy="5237090"/>
          </a:xfrm>
          <a:prstGeom prst="rect">
            <a:avLst/>
          </a:prstGeom>
          <a:noFill/>
          <a:ln>
            <a:noFill/>
          </a:ln>
        </p:spPr>
      </p:pic>
      <p:sp>
        <p:nvSpPr>
          <p:cNvPr id="2" name="CuadroTexto 1">
            <a:extLst>
              <a:ext uri="{FF2B5EF4-FFF2-40B4-BE49-F238E27FC236}">
                <a16:creationId xmlns:a16="http://schemas.microsoft.com/office/drawing/2014/main" id="{56911BFC-60E7-47FC-B035-687205AEEF33}"/>
              </a:ext>
            </a:extLst>
          </p:cNvPr>
          <p:cNvSpPr txBox="1"/>
          <p:nvPr/>
        </p:nvSpPr>
        <p:spPr>
          <a:xfrm>
            <a:off x="224136" y="4713878"/>
            <a:ext cx="1351446" cy="1169551"/>
          </a:xfrm>
          <a:prstGeom prst="rect">
            <a:avLst/>
          </a:prstGeom>
          <a:solidFill>
            <a:srgbClr val="163E64"/>
          </a:solidFill>
        </p:spPr>
        <p:txBody>
          <a:bodyPr wrap="square" rtlCol="0">
            <a:spAutoFit/>
          </a:bodyPr>
          <a:lstStyle/>
          <a:p>
            <a:pPr algn="ctr"/>
            <a:r>
              <a:rPr lang="es-MX" dirty="0">
                <a:solidFill>
                  <a:schemeClr val="bg1"/>
                </a:solidFill>
              </a:rPr>
              <a:t>El proveedor de nutrición HRSN se inscribe en HCPF</a:t>
            </a:r>
            <a:endParaRPr lang="es-CO" dirty="0">
              <a:solidFill>
                <a:schemeClr val="bg1"/>
              </a:solidFill>
            </a:endParaRPr>
          </a:p>
        </p:txBody>
      </p:sp>
      <p:sp>
        <p:nvSpPr>
          <p:cNvPr id="7" name="CuadroTexto 6">
            <a:extLst>
              <a:ext uri="{FF2B5EF4-FFF2-40B4-BE49-F238E27FC236}">
                <a16:creationId xmlns:a16="http://schemas.microsoft.com/office/drawing/2014/main" id="{454198A2-E1EC-433B-9B41-42577B8EEB58}"/>
              </a:ext>
            </a:extLst>
          </p:cNvPr>
          <p:cNvSpPr txBox="1"/>
          <p:nvPr/>
        </p:nvSpPr>
        <p:spPr>
          <a:xfrm>
            <a:off x="2293618" y="4706454"/>
            <a:ext cx="1351446" cy="1200329"/>
          </a:xfrm>
          <a:prstGeom prst="rect">
            <a:avLst/>
          </a:prstGeom>
          <a:solidFill>
            <a:srgbClr val="163E64"/>
          </a:solidFill>
        </p:spPr>
        <p:txBody>
          <a:bodyPr wrap="square" rtlCol="0">
            <a:spAutoFit/>
          </a:bodyPr>
          <a:lstStyle/>
          <a:p>
            <a:pPr algn="ctr"/>
            <a:r>
              <a:rPr lang="es-MX" sz="1200" dirty="0">
                <a:solidFill>
                  <a:schemeClr val="bg1"/>
                </a:solidFill>
              </a:rPr>
              <a:t>Se identifican las necesidades del miembro elegible (a través de la evaluación correspondiente)</a:t>
            </a:r>
            <a:endParaRPr lang="es-CO" sz="1200" dirty="0">
              <a:solidFill>
                <a:schemeClr val="bg1"/>
              </a:solidFill>
            </a:endParaRPr>
          </a:p>
        </p:txBody>
      </p:sp>
      <p:sp>
        <p:nvSpPr>
          <p:cNvPr id="8" name="CuadroTexto 7">
            <a:extLst>
              <a:ext uri="{FF2B5EF4-FFF2-40B4-BE49-F238E27FC236}">
                <a16:creationId xmlns:a16="http://schemas.microsoft.com/office/drawing/2014/main" id="{2457ADCE-AD8F-437D-AE32-9B5C360024B5}"/>
              </a:ext>
            </a:extLst>
          </p:cNvPr>
          <p:cNvSpPr txBox="1"/>
          <p:nvPr/>
        </p:nvSpPr>
        <p:spPr>
          <a:xfrm>
            <a:off x="4321123" y="4557804"/>
            <a:ext cx="1351445" cy="1600438"/>
          </a:xfrm>
          <a:prstGeom prst="rect">
            <a:avLst/>
          </a:prstGeom>
          <a:solidFill>
            <a:srgbClr val="163E64"/>
          </a:solidFill>
        </p:spPr>
        <p:txBody>
          <a:bodyPr wrap="square" rtlCol="0">
            <a:spAutoFit/>
          </a:bodyPr>
          <a:lstStyle/>
          <a:p>
            <a:pPr algn="ctr"/>
            <a:r>
              <a:rPr lang="es-MX" dirty="0">
                <a:solidFill>
                  <a:schemeClr val="bg1"/>
                </a:solidFill>
              </a:rPr>
              <a:t>Se incorporan los servicios de nutrición adecuados al plan de atención del miembro.</a:t>
            </a:r>
            <a:endParaRPr lang="es-CO" dirty="0">
              <a:solidFill>
                <a:schemeClr val="bg1"/>
              </a:solidFill>
            </a:endParaRPr>
          </a:p>
        </p:txBody>
      </p:sp>
      <p:sp>
        <p:nvSpPr>
          <p:cNvPr id="9" name="CuadroTexto 8">
            <a:extLst>
              <a:ext uri="{FF2B5EF4-FFF2-40B4-BE49-F238E27FC236}">
                <a16:creationId xmlns:a16="http://schemas.microsoft.com/office/drawing/2014/main" id="{D1A0F02F-DBAA-4C2D-B70F-6754909C3492}"/>
              </a:ext>
            </a:extLst>
          </p:cNvPr>
          <p:cNvSpPr txBox="1"/>
          <p:nvPr/>
        </p:nvSpPr>
        <p:spPr>
          <a:xfrm>
            <a:off x="6355844" y="4554959"/>
            <a:ext cx="1408227" cy="1600438"/>
          </a:xfrm>
          <a:prstGeom prst="rect">
            <a:avLst/>
          </a:prstGeom>
          <a:solidFill>
            <a:srgbClr val="163E64"/>
          </a:solidFill>
        </p:spPr>
        <p:txBody>
          <a:bodyPr wrap="square" rtlCol="0">
            <a:spAutoFit/>
          </a:bodyPr>
          <a:lstStyle/>
          <a:p>
            <a:pPr algn="ctr"/>
            <a:r>
              <a:rPr lang="es-MX" dirty="0">
                <a:solidFill>
                  <a:schemeClr val="bg1"/>
                </a:solidFill>
              </a:rPr>
              <a:t>El proveedor de nutrición HRSN presenta una Solicitud de Autorización Previa (PAR)</a:t>
            </a:r>
            <a:endParaRPr lang="es-CO" dirty="0">
              <a:solidFill>
                <a:schemeClr val="bg1"/>
              </a:solidFill>
            </a:endParaRPr>
          </a:p>
        </p:txBody>
      </p:sp>
      <p:sp>
        <p:nvSpPr>
          <p:cNvPr id="10" name="CuadroTexto 9">
            <a:extLst>
              <a:ext uri="{FF2B5EF4-FFF2-40B4-BE49-F238E27FC236}">
                <a16:creationId xmlns:a16="http://schemas.microsoft.com/office/drawing/2014/main" id="{EB16B6B2-1AB3-4ADB-8959-AB10033F059A}"/>
              </a:ext>
            </a:extLst>
          </p:cNvPr>
          <p:cNvSpPr txBox="1"/>
          <p:nvPr/>
        </p:nvSpPr>
        <p:spPr>
          <a:xfrm>
            <a:off x="8418109" y="4597163"/>
            <a:ext cx="1430397" cy="1569660"/>
          </a:xfrm>
          <a:prstGeom prst="rect">
            <a:avLst/>
          </a:prstGeom>
          <a:solidFill>
            <a:srgbClr val="163E64"/>
          </a:solidFill>
        </p:spPr>
        <p:txBody>
          <a:bodyPr wrap="square" rtlCol="0">
            <a:spAutoFit/>
          </a:bodyPr>
          <a:lstStyle/>
          <a:p>
            <a:pPr algn="ctr"/>
            <a:r>
              <a:rPr lang="es-MX" sz="1200" dirty="0">
                <a:solidFill>
                  <a:schemeClr val="bg1"/>
                </a:solidFill>
              </a:rPr>
              <a:t>La PAR es revisada para verificar su coherencia con el plan de atención y se aprueba o se rechaza</a:t>
            </a:r>
          </a:p>
          <a:p>
            <a:pPr algn="ctr"/>
            <a:endParaRPr lang="es-CO" sz="1200" dirty="0">
              <a:solidFill>
                <a:schemeClr val="bg1"/>
              </a:solidFill>
            </a:endParaRPr>
          </a:p>
        </p:txBody>
      </p:sp>
      <p:sp>
        <p:nvSpPr>
          <p:cNvPr id="11" name="CuadroTexto 10">
            <a:extLst>
              <a:ext uri="{FF2B5EF4-FFF2-40B4-BE49-F238E27FC236}">
                <a16:creationId xmlns:a16="http://schemas.microsoft.com/office/drawing/2014/main" id="{AC0E418A-2A1A-44B8-920D-89D6375BB132}"/>
              </a:ext>
            </a:extLst>
          </p:cNvPr>
          <p:cNvSpPr txBox="1"/>
          <p:nvPr/>
        </p:nvSpPr>
        <p:spPr>
          <a:xfrm>
            <a:off x="10489453" y="4607502"/>
            <a:ext cx="1365045" cy="1569660"/>
          </a:xfrm>
          <a:prstGeom prst="rect">
            <a:avLst/>
          </a:prstGeom>
          <a:solidFill>
            <a:srgbClr val="163E64"/>
          </a:solidFill>
        </p:spPr>
        <p:txBody>
          <a:bodyPr wrap="square" rtlCol="0">
            <a:spAutoFit/>
          </a:bodyPr>
          <a:lstStyle/>
          <a:p>
            <a:pPr algn="ctr"/>
            <a:r>
              <a:rPr lang="es-MX" sz="1200" dirty="0">
                <a:solidFill>
                  <a:schemeClr val="bg1"/>
                </a:solidFill>
              </a:rPr>
              <a:t>El proveedor de HRSN presta los servicios autorizados y recibe el reembolso correspondiente</a:t>
            </a:r>
          </a:p>
          <a:p>
            <a:pPr algn="ctr"/>
            <a:endParaRPr lang="es-CO" sz="1200" dirty="0">
              <a:solidFill>
                <a:schemeClr val="bg1"/>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Google Shape;496;p92"/>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Supervision Requirements</a:t>
            </a:r>
            <a:endParaRPr sz="5700"/>
          </a:p>
        </p:txBody>
      </p:sp>
      <p:sp>
        <p:nvSpPr>
          <p:cNvPr id="497" name="Google Shape;497;p92"/>
          <p:cNvSpPr txBox="1">
            <a:spLocks noGrp="1"/>
          </p:cNvSpPr>
          <p:nvPr>
            <p:ph type="body" idx="1"/>
          </p:nvPr>
        </p:nvSpPr>
        <p:spPr>
          <a:xfrm>
            <a:off x="838200" y="1852300"/>
            <a:ext cx="10515600" cy="4208700"/>
          </a:xfrm>
          <a:prstGeom prst="rect">
            <a:avLst/>
          </a:prstGeom>
          <a:noFill/>
          <a:ln>
            <a:noFill/>
          </a:ln>
        </p:spPr>
        <p:txBody>
          <a:bodyPr spcFirstLastPara="1" wrap="square" lIns="91425" tIns="45700" rIns="91425" bIns="45700" anchor="t" anchorCtr="0">
            <a:noAutofit/>
          </a:bodyPr>
          <a:lstStyle/>
          <a:p>
            <a:pPr marL="342900" lvl="0" indent="-304800" algn="l" rtl="0">
              <a:spcBef>
                <a:spcPts val="1000"/>
              </a:spcBef>
              <a:spcAft>
                <a:spcPts val="0"/>
              </a:spcAft>
              <a:buSzPts val="3000"/>
              <a:buChar char="●"/>
            </a:pPr>
            <a:r>
              <a:rPr lang="en-US" sz="3000"/>
              <a:t>Organizations (Community Based Organizations, clinics, MTM vendors) can enroll as HRSN Nutrition Program providers and use qualified staff (including RDs/RDNs) to deliver counseling consistent with best practices. No direct or general supervision by a physician is required under the 1115 HRSN waiver.</a:t>
            </a:r>
            <a:endParaRPr sz="3000"/>
          </a:p>
        </p:txBody>
      </p:sp>
      <p:sp>
        <p:nvSpPr>
          <p:cNvPr id="498" name="Google Shape;498;p9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65</a:t>
            </a:fld>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Google Shape;496;p92"/>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Requisitos de Supervisión</a:t>
            </a:r>
            <a:endParaRPr sz="5700"/>
          </a:p>
        </p:txBody>
      </p:sp>
      <p:sp>
        <p:nvSpPr>
          <p:cNvPr id="497" name="Google Shape;497;p92"/>
          <p:cNvSpPr txBox="1">
            <a:spLocks noGrp="1"/>
          </p:cNvSpPr>
          <p:nvPr>
            <p:ph type="body" idx="1"/>
          </p:nvPr>
        </p:nvSpPr>
        <p:spPr>
          <a:xfrm>
            <a:off x="838200" y="1852300"/>
            <a:ext cx="10515600" cy="4208700"/>
          </a:xfrm>
          <a:prstGeom prst="rect">
            <a:avLst/>
          </a:prstGeom>
          <a:noFill/>
          <a:ln>
            <a:noFill/>
          </a:ln>
        </p:spPr>
        <p:txBody>
          <a:bodyPr spcFirstLastPara="1" wrap="square" lIns="91425" tIns="45700" rIns="91425" bIns="45700" anchor="t" anchorCtr="0">
            <a:noAutofit/>
          </a:bodyPr>
          <a:lstStyle/>
          <a:p>
            <a:pPr marL="342900" lvl="0" indent="-304800" algn="l" rtl="0">
              <a:spcBef>
                <a:spcPts val="1000"/>
              </a:spcBef>
              <a:spcAft>
                <a:spcPts val="0"/>
              </a:spcAft>
              <a:buSzPts val="3000"/>
              <a:buChar char="●"/>
            </a:pPr>
            <a:r>
              <a:rPr lang="en-US" sz="3000"/>
              <a:t>Las organizaciones —incluidas organizaciones comunitarias, clínicas y proveedores de MTM— pueden inscribirse como prestadores del Programa de Nutrición HRSN y contar con personal calificado (incluidos RDs/RDNs) para ofrecer consejería conforme a las mejores prácticas. No se exige supervisión directa ni general por parte de un médico bajo la exención 1115 HRSN.</a:t>
            </a:r>
            <a:endParaRPr sz="3000"/>
          </a:p>
        </p:txBody>
      </p:sp>
      <p:sp>
        <p:nvSpPr>
          <p:cNvPr id="498" name="Google Shape;498;p9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66</a:t>
            </a:fld>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93"/>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t>Poll</a:t>
            </a:r>
            <a:endParaRPr/>
          </a:p>
        </p:txBody>
      </p:sp>
      <p:sp>
        <p:nvSpPr>
          <p:cNvPr id="505" name="Google Shape;505;p93"/>
          <p:cNvSpPr txBox="1">
            <a:spLocks noGrp="1"/>
          </p:cNvSpPr>
          <p:nvPr>
            <p:ph type="body" idx="1"/>
          </p:nvPr>
        </p:nvSpPr>
        <p:spPr>
          <a:xfrm>
            <a:off x="838200" y="1852302"/>
            <a:ext cx="10515600" cy="42057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3400" b="1"/>
              <a:t>Should HCPF require Direct or General supervision of Registered Dietitians/Registered Dietitian Nutritionists for HRSN Nutrition services? </a:t>
            </a:r>
            <a:endParaRPr sz="3400" b="1"/>
          </a:p>
          <a:p>
            <a:pPr marL="457200" lvl="0" indent="-393700" algn="l" rtl="0">
              <a:spcBef>
                <a:spcPts val="1000"/>
              </a:spcBef>
              <a:spcAft>
                <a:spcPts val="0"/>
              </a:spcAft>
              <a:buSzPts val="2600"/>
              <a:buChar char="•"/>
            </a:pPr>
            <a:r>
              <a:rPr lang="en-US" sz="2600"/>
              <a:t>Yes</a:t>
            </a:r>
            <a:endParaRPr sz="2600"/>
          </a:p>
          <a:p>
            <a:pPr marL="457200" lvl="0" indent="-393700" algn="l" rtl="0">
              <a:spcBef>
                <a:spcPts val="0"/>
              </a:spcBef>
              <a:spcAft>
                <a:spcPts val="0"/>
              </a:spcAft>
              <a:buSzPts val="2600"/>
              <a:buChar char="•"/>
            </a:pPr>
            <a:r>
              <a:rPr lang="en-US" sz="2600"/>
              <a:t>No</a:t>
            </a:r>
            <a:endParaRPr sz="2600"/>
          </a:p>
        </p:txBody>
      </p:sp>
      <p:sp>
        <p:nvSpPr>
          <p:cNvPr id="506" name="Google Shape;506;p93"/>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67</a:t>
            </a:fld>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93"/>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t>Encuesta</a:t>
            </a:r>
            <a:endParaRPr/>
          </a:p>
        </p:txBody>
      </p:sp>
      <p:sp>
        <p:nvSpPr>
          <p:cNvPr id="505" name="Google Shape;505;p93"/>
          <p:cNvSpPr txBox="1">
            <a:spLocks noGrp="1"/>
          </p:cNvSpPr>
          <p:nvPr>
            <p:ph type="body" idx="1"/>
          </p:nvPr>
        </p:nvSpPr>
        <p:spPr>
          <a:xfrm>
            <a:off x="838200" y="1852302"/>
            <a:ext cx="10515600" cy="42057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3400" b="1"/>
              <a:t>¿Debería HCPF exigir supervisión directa o general de dietistas registrados/nutricionistas dietistas registrados para los servicios de nutrición HRSN? </a:t>
            </a:r>
            <a:endParaRPr sz="3400" b="1"/>
          </a:p>
          <a:p>
            <a:pPr marL="457200" lvl="0" indent="-393700" algn="l" rtl="0">
              <a:spcBef>
                <a:spcPts val="1000"/>
              </a:spcBef>
              <a:spcAft>
                <a:spcPts val="0"/>
              </a:spcAft>
              <a:buSzPts val="2600"/>
              <a:buChar char="•"/>
            </a:pPr>
            <a:r>
              <a:rPr lang="en-US" sz="2600"/>
              <a:t>Si</a:t>
            </a:r>
            <a:endParaRPr sz="2600"/>
          </a:p>
          <a:p>
            <a:pPr marL="457200" lvl="0" indent="-393700" algn="l" rtl="0">
              <a:spcBef>
                <a:spcPts val="0"/>
              </a:spcBef>
              <a:spcAft>
                <a:spcPts val="0"/>
              </a:spcAft>
              <a:buSzPts val="2600"/>
              <a:buChar char="•"/>
            </a:pPr>
            <a:r>
              <a:rPr lang="en-US" sz="2600"/>
              <a:t>No</a:t>
            </a:r>
            <a:endParaRPr sz="2600"/>
          </a:p>
        </p:txBody>
      </p:sp>
      <p:sp>
        <p:nvSpPr>
          <p:cNvPr id="506" name="Google Shape;506;p93"/>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68</a:t>
            </a:fld>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p94"/>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Screening for Food Insecurity</a:t>
            </a:r>
            <a:endParaRPr sz="5700"/>
          </a:p>
        </p:txBody>
      </p:sp>
      <p:sp>
        <p:nvSpPr>
          <p:cNvPr id="512" name="Google Shape;512;p9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69</a:t>
            </a:fld>
            <a:endParaRPr/>
          </a:p>
        </p:txBody>
      </p:sp>
      <p:sp>
        <p:nvSpPr>
          <p:cNvPr id="513" name="Google Shape;513;p94"/>
          <p:cNvSpPr txBox="1">
            <a:spLocks noGrp="1"/>
          </p:cNvSpPr>
          <p:nvPr>
            <p:ph type="body" idx="1"/>
          </p:nvPr>
        </p:nvSpPr>
        <p:spPr>
          <a:xfrm>
            <a:off x="838200" y="1298831"/>
            <a:ext cx="10515600" cy="4837200"/>
          </a:xfrm>
          <a:prstGeom prst="rect">
            <a:avLst/>
          </a:prstGeom>
          <a:noFill/>
          <a:ln>
            <a:noFill/>
          </a:ln>
        </p:spPr>
        <p:txBody>
          <a:bodyPr spcFirstLastPara="1" wrap="square" lIns="91425" tIns="45700" rIns="91425" bIns="45700" anchor="t" anchorCtr="0">
            <a:noAutofit/>
          </a:bodyPr>
          <a:lstStyle/>
          <a:p>
            <a:pPr marL="342900" lvl="0" indent="-254000" algn="l" rtl="0">
              <a:spcBef>
                <a:spcPts val="1000"/>
              </a:spcBef>
              <a:spcAft>
                <a:spcPts val="0"/>
              </a:spcAft>
              <a:buSzPts val="2200"/>
              <a:buChar char="●"/>
            </a:pPr>
            <a:r>
              <a:rPr lang="en-US" sz="2200" dirty="0"/>
              <a:t>Nutrition interventions provided under Section 1115 Demonstration Waivers require nutrition standards to be met regarding an individual member’s health needs. </a:t>
            </a:r>
            <a:endParaRPr sz="2200" dirty="0"/>
          </a:p>
          <a:p>
            <a:pPr marL="342900" lvl="0" indent="-254000" algn="l" rtl="0">
              <a:spcBef>
                <a:spcPts val="1000"/>
              </a:spcBef>
              <a:spcAft>
                <a:spcPts val="0"/>
              </a:spcAft>
              <a:buSzPts val="2200"/>
              <a:buChar char="●"/>
            </a:pPr>
            <a:r>
              <a:rPr lang="en-US" sz="2200" dirty="0"/>
              <a:t>Nutritional interventions should also be provided consistently with the developed care plan or completed evaluation to determine the need for food or nutritional intervention, and prepared and delivered by a qualified provider.</a:t>
            </a:r>
            <a:endParaRPr sz="2200" dirty="0"/>
          </a:p>
          <a:p>
            <a:pPr marL="342900" lvl="0" indent="-254000" algn="l" rtl="0">
              <a:spcBef>
                <a:spcPts val="1000"/>
              </a:spcBef>
              <a:spcAft>
                <a:spcPts val="0"/>
              </a:spcAft>
              <a:buSzPts val="2200"/>
              <a:buChar char="●"/>
            </a:pPr>
            <a:r>
              <a:rPr lang="en-US" sz="2200" dirty="0"/>
              <a:t>United States Department of Agriculture (USDA) Definitions</a:t>
            </a:r>
            <a:endParaRPr sz="2200" dirty="0"/>
          </a:p>
          <a:p>
            <a:pPr marL="685800" lvl="1" indent="-221615" algn="l" rtl="0">
              <a:spcBef>
                <a:spcPts val="500"/>
              </a:spcBef>
              <a:spcAft>
                <a:spcPts val="0"/>
              </a:spcAft>
              <a:buSzPts val="2200"/>
              <a:buChar char="○"/>
            </a:pPr>
            <a:r>
              <a:rPr lang="en-US" sz="2200" dirty="0"/>
              <a:t>Low food security: Households reduced the quality, variety, and desirability of their diets, but the quantity of food intake and normal eating patterns were not substantially disrupted.</a:t>
            </a:r>
            <a:endParaRPr sz="2200" dirty="0"/>
          </a:p>
          <a:p>
            <a:pPr marL="685800" lvl="1" indent="-221615" algn="l" rtl="0">
              <a:spcBef>
                <a:spcPts val="500"/>
              </a:spcBef>
              <a:spcAft>
                <a:spcPts val="0"/>
              </a:spcAft>
              <a:buSzPts val="2200"/>
              <a:buChar char="○"/>
            </a:pPr>
            <a:r>
              <a:rPr lang="en-US" sz="2200" dirty="0"/>
              <a:t>Very low food security: At times during the year, eating patterns of one or more household members were disrupted and food intake reduced because the household lacked money and other resources for food.</a:t>
            </a:r>
            <a:endParaRPr sz="2200" dirty="0"/>
          </a:p>
          <a:p>
            <a:pPr marL="1200150" lvl="2" indent="-254000" algn="l" rtl="0">
              <a:spcBef>
                <a:spcPts val="500"/>
              </a:spcBef>
              <a:spcAft>
                <a:spcPts val="0"/>
              </a:spcAft>
              <a:buSzPts val="2200"/>
              <a:buChar char="■"/>
            </a:pPr>
            <a:r>
              <a:rPr lang="en-US" sz="1800" dirty="0"/>
              <a:t>Source:</a:t>
            </a:r>
            <a:r>
              <a:rPr lang="en-US" sz="2400" dirty="0"/>
              <a:t> </a:t>
            </a:r>
            <a:r>
              <a:rPr lang="en-US" sz="1300" u="sng" dirty="0">
                <a:solidFill>
                  <a:srgbClr val="1155CC"/>
                </a:solidFill>
                <a:latin typeface="Arial"/>
                <a:ea typeface="Arial"/>
                <a:cs typeface="Arial"/>
                <a:sym typeface="Arial"/>
                <a:hlinkClick r:id="rId3">
                  <a:extLst>
                    <a:ext uri="{A12FA001-AC4F-418D-AE19-62706E023703}">
                      <ahyp:hlinkClr xmlns:ahyp="http://schemas.microsoft.com/office/drawing/2018/hyperlinkcolor" val="tx"/>
                    </a:ext>
                  </a:extLst>
                </a:hlinkClick>
              </a:rPr>
              <a:t>https://www.ers.usda.gov/topics/food-nutrition-assistance/food-security-in-the-us/survey-tools</a:t>
            </a:r>
            <a:r>
              <a:rPr lang="en-US" sz="2400" dirty="0"/>
              <a:t> </a:t>
            </a:r>
            <a:endParaRPr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63"/>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lnSpc>
                <a:spcPct val="100000"/>
              </a:lnSpc>
              <a:spcBef>
                <a:spcPts val="0"/>
              </a:spcBef>
              <a:spcAft>
                <a:spcPts val="0"/>
              </a:spcAft>
              <a:buNone/>
            </a:pPr>
            <a:r>
              <a:rPr lang="en-US"/>
              <a:t>Meeting Logistics</a:t>
            </a:r>
            <a:endParaRPr/>
          </a:p>
        </p:txBody>
      </p:sp>
      <p:sp>
        <p:nvSpPr>
          <p:cNvPr id="289" name="Google Shape;289;p63"/>
          <p:cNvSpPr txBox="1">
            <a:spLocks noGrp="1"/>
          </p:cNvSpPr>
          <p:nvPr>
            <p:ph type="body" idx="1"/>
          </p:nvPr>
        </p:nvSpPr>
        <p:spPr>
          <a:xfrm>
            <a:off x="838200" y="1578525"/>
            <a:ext cx="10515600" cy="4479600"/>
          </a:xfrm>
          <a:prstGeom prst="rect">
            <a:avLst/>
          </a:prstGeom>
        </p:spPr>
        <p:txBody>
          <a:bodyPr spcFirstLastPara="1" wrap="square" lIns="91425" tIns="45700" rIns="91425" bIns="45700" anchor="t" anchorCtr="0">
            <a:noAutofit/>
          </a:bodyPr>
          <a:lstStyle/>
          <a:p>
            <a:pPr marL="457200" lvl="0" indent="-393700" algn="l" rtl="0">
              <a:lnSpc>
                <a:spcPct val="100000"/>
              </a:lnSpc>
              <a:spcBef>
                <a:spcPts val="1000"/>
              </a:spcBef>
              <a:spcAft>
                <a:spcPts val="0"/>
              </a:spcAft>
              <a:buClr>
                <a:schemeClr val="dk2"/>
              </a:buClr>
              <a:buSzPts val="2600"/>
              <a:buFont typeface="Trebuchet MS"/>
              <a:buChar char="●"/>
            </a:pPr>
            <a:r>
              <a:rPr lang="en-US" sz="2600">
                <a:solidFill>
                  <a:schemeClr val="dk2"/>
                </a:solidFill>
              </a:rPr>
              <a:t>We are recording: avoid specific details about medical history or insurance/membership status in comments as this is considered Protected Health Information (PHI) and/or personally identifiable information (PII).</a:t>
            </a:r>
            <a:endParaRPr sz="2600">
              <a:solidFill>
                <a:schemeClr val="dk2"/>
              </a:solidFill>
            </a:endParaRPr>
          </a:p>
          <a:p>
            <a:pPr marL="914400" lvl="1" indent="-393700" algn="l" rtl="0">
              <a:lnSpc>
                <a:spcPct val="100000"/>
              </a:lnSpc>
              <a:spcBef>
                <a:spcPts val="1000"/>
              </a:spcBef>
              <a:spcAft>
                <a:spcPts val="0"/>
              </a:spcAft>
              <a:buClr>
                <a:schemeClr val="dk2"/>
              </a:buClr>
              <a:buSzPts val="2600"/>
              <a:buFont typeface="Trebuchet MS"/>
              <a:buChar char="○"/>
            </a:pPr>
            <a:r>
              <a:rPr lang="en-US" sz="2600">
                <a:solidFill>
                  <a:schemeClr val="dk2"/>
                </a:solidFill>
              </a:rPr>
              <a:t>If PHI or PII is identified, it will need to be removed from the meeting recording. </a:t>
            </a:r>
            <a:endParaRPr sz="2600">
              <a:solidFill>
                <a:schemeClr val="dk2"/>
              </a:solidFill>
            </a:endParaRPr>
          </a:p>
          <a:p>
            <a:pPr marL="457200" lvl="0" indent="-393700" algn="l" rtl="0">
              <a:lnSpc>
                <a:spcPct val="100000"/>
              </a:lnSpc>
              <a:spcBef>
                <a:spcPts val="1000"/>
              </a:spcBef>
              <a:spcAft>
                <a:spcPts val="0"/>
              </a:spcAft>
              <a:buClr>
                <a:schemeClr val="dk2"/>
              </a:buClr>
              <a:buSzPts val="2600"/>
              <a:buFont typeface="Trebuchet MS"/>
              <a:buChar char="●"/>
            </a:pPr>
            <a:r>
              <a:rPr lang="en-US" sz="2600">
                <a:solidFill>
                  <a:schemeClr val="dk2"/>
                </a:solidFill>
              </a:rPr>
              <a:t>Attendees will be muted during the presentation. </a:t>
            </a:r>
            <a:endParaRPr sz="2600">
              <a:solidFill>
                <a:schemeClr val="dk2"/>
              </a:solidFill>
            </a:endParaRPr>
          </a:p>
          <a:p>
            <a:pPr marL="457200" lvl="0" indent="-393700" algn="l" rtl="0">
              <a:lnSpc>
                <a:spcPct val="100000"/>
              </a:lnSpc>
              <a:spcBef>
                <a:spcPts val="1000"/>
              </a:spcBef>
              <a:spcAft>
                <a:spcPts val="0"/>
              </a:spcAft>
              <a:buClr>
                <a:schemeClr val="dk2"/>
              </a:buClr>
              <a:buSzPts val="2600"/>
              <a:buFont typeface="Trebuchet MS"/>
              <a:buChar char="●"/>
            </a:pPr>
            <a:r>
              <a:rPr lang="en-US" sz="2600">
                <a:solidFill>
                  <a:schemeClr val="dk2"/>
                </a:solidFill>
              </a:rPr>
              <a:t>The chat will not be monitored for questions. Staff will use chat space to share links.</a:t>
            </a:r>
            <a:endParaRPr sz="2600">
              <a:solidFill>
                <a:schemeClr val="dk2"/>
              </a:solidFill>
            </a:endParaRPr>
          </a:p>
        </p:txBody>
      </p:sp>
      <p:sp>
        <p:nvSpPr>
          <p:cNvPr id="290" name="Google Shape;290;p63"/>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p94"/>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4400" dirty="0" err="1"/>
              <a:t>Evaluación</a:t>
            </a:r>
            <a:r>
              <a:rPr lang="en-US" sz="4400" dirty="0"/>
              <a:t> de </a:t>
            </a:r>
            <a:r>
              <a:rPr lang="en-US" sz="4400" dirty="0" err="1"/>
              <a:t>Inseguridad</a:t>
            </a:r>
            <a:r>
              <a:rPr lang="en-US" sz="4400" dirty="0"/>
              <a:t> Alimentaria</a:t>
            </a:r>
            <a:endParaRPr sz="4400" dirty="0"/>
          </a:p>
        </p:txBody>
      </p:sp>
      <p:sp>
        <p:nvSpPr>
          <p:cNvPr id="512" name="Google Shape;512;p9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70</a:t>
            </a:fld>
            <a:endParaRPr/>
          </a:p>
        </p:txBody>
      </p:sp>
      <p:sp>
        <p:nvSpPr>
          <p:cNvPr id="513" name="Google Shape;513;p94"/>
          <p:cNvSpPr txBox="1">
            <a:spLocks noGrp="1"/>
          </p:cNvSpPr>
          <p:nvPr>
            <p:ph type="body" idx="1"/>
          </p:nvPr>
        </p:nvSpPr>
        <p:spPr>
          <a:xfrm>
            <a:off x="838200" y="1536575"/>
            <a:ext cx="10515600" cy="4837200"/>
          </a:xfrm>
          <a:prstGeom prst="rect">
            <a:avLst/>
          </a:prstGeom>
          <a:noFill/>
          <a:ln>
            <a:noFill/>
          </a:ln>
        </p:spPr>
        <p:txBody>
          <a:bodyPr spcFirstLastPara="1" wrap="square" lIns="91425" tIns="45700" rIns="91425" bIns="45700" anchor="t" anchorCtr="0">
            <a:noAutofit/>
          </a:bodyPr>
          <a:lstStyle/>
          <a:p>
            <a:pPr marL="342900" lvl="0" indent="-254000" algn="l" rtl="0">
              <a:spcBef>
                <a:spcPts val="1000"/>
              </a:spcBef>
              <a:spcAft>
                <a:spcPts val="0"/>
              </a:spcAft>
              <a:buSzPts val="2200"/>
              <a:buChar char="●"/>
            </a:pPr>
            <a:r>
              <a:rPr lang="en-US" sz="1800" dirty="0"/>
              <a:t>Las </a:t>
            </a:r>
            <a:r>
              <a:rPr lang="en-US" sz="1800" dirty="0" err="1"/>
              <a:t>intervenciones</a:t>
            </a:r>
            <a:r>
              <a:rPr lang="en-US" sz="1800" dirty="0"/>
              <a:t> </a:t>
            </a:r>
            <a:r>
              <a:rPr lang="en-US" sz="1800" dirty="0" err="1"/>
              <a:t>nutricionales</a:t>
            </a:r>
            <a:r>
              <a:rPr lang="en-US" sz="1800" dirty="0"/>
              <a:t> </a:t>
            </a:r>
            <a:r>
              <a:rPr lang="en-US" sz="1800" dirty="0" err="1"/>
              <a:t>proporcionadas</a:t>
            </a:r>
            <a:r>
              <a:rPr lang="en-US" sz="1800" dirty="0"/>
              <a:t> bajo las </a:t>
            </a:r>
            <a:r>
              <a:rPr lang="en-US" sz="1800" dirty="0" err="1"/>
              <a:t>exenciones</a:t>
            </a:r>
            <a:r>
              <a:rPr lang="en-US" sz="1800" dirty="0"/>
              <a:t> de </a:t>
            </a:r>
            <a:r>
              <a:rPr lang="en-US" sz="1800" dirty="0" err="1"/>
              <a:t>demostración</a:t>
            </a:r>
            <a:r>
              <a:rPr lang="en-US" sz="1800" dirty="0"/>
              <a:t> de la </a:t>
            </a:r>
            <a:r>
              <a:rPr lang="en-US" sz="1800" dirty="0" err="1"/>
              <a:t>Sección</a:t>
            </a:r>
            <a:r>
              <a:rPr lang="en-US" sz="1800" dirty="0"/>
              <a:t> 1115 </a:t>
            </a:r>
            <a:r>
              <a:rPr lang="en-US" sz="1800" dirty="0" err="1"/>
              <a:t>requieren</a:t>
            </a:r>
            <a:r>
              <a:rPr lang="en-US" sz="1800" dirty="0"/>
              <a:t> que se </a:t>
            </a:r>
            <a:r>
              <a:rPr lang="en-US" sz="1800" dirty="0" err="1"/>
              <a:t>cumplan</a:t>
            </a:r>
            <a:r>
              <a:rPr lang="en-US" sz="1800" dirty="0"/>
              <a:t> los </a:t>
            </a:r>
            <a:r>
              <a:rPr lang="en-US" sz="1800" dirty="0" err="1"/>
              <a:t>estándares</a:t>
            </a:r>
            <a:r>
              <a:rPr lang="en-US" sz="1800" dirty="0"/>
              <a:t> de </a:t>
            </a:r>
            <a:r>
              <a:rPr lang="en-US" sz="1800" dirty="0" err="1"/>
              <a:t>nutrición</a:t>
            </a:r>
            <a:r>
              <a:rPr lang="en-US" sz="1800" dirty="0"/>
              <a:t> con </a:t>
            </a:r>
            <a:r>
              <a:rPr lang="en-US" sz="1800" dirty="0" err="1"/>
              <a:t>respecto</a:t>
            </a:r>
            <a:r>
              <a:rPr lang="en-US" sz="1800" dirty="0"/>
              <a:t> a las </a:t>
            </a:r>
            <a:r>
              <a:rPr lang="en-US" sz="1800" dirty="0" err="1"/>
              <a:t>necesidades</a:t>
            </a:r>
            <a:r>
              <a:rPr lang="en-US" sz="1800" dirty="0"/>
              <a:t> de </a:t>
            </a:r>
            <a:r>
              <a:rPr lang="en-US" sz="1800" dirty="0" err="1"/>
              <a:t>salud</a:t>
            </a:r>
            <a:r>
              <a:rPr lang="en-US" sz="1800" dirty="0"/>
              <a:t> de </a:t>
            </a:r>
            <a:r>
              <a:rPr lang="en-US" sz="1800" dirty="0" err="1"/>
              <a:t>cada</a:t>
            </a:r>
            <a:r>
              <a:rPr lang="en-US" sz="1800" dirty="0"/>
              <a:t> </a:t>
            </a:r>
            <a:r>
              <a:rPr lang="en-US" sz="1800" dirty="0" err="1"/>
              <a:t>miembro</a:t>
            </a:r>
            <a:r>
              <a:rPr lang="en-US" sz="1800" dirty="0"/>
              <a:t>. </a:t>
            </a:r>
            <a:endParaRPr sz="1800" dirty="0"/>
          </a:p>
          <a:p>
            <a:pPr marL="342900" lvl="0" indent="-254000" algn="l" rtl="0">
              <a:spcBef>
                <a:spcPts val="1000"/>
              </a:spcBef>
              <a:spcAft>
                <a:spcPts val="0"/>
              </a:spcAft>
              <a:buSzPts val="2200"/>
              <a:buChar char="●"/>
            </a:pPr>
            <a:r>
              <a:rPr lang="en-US" sz="1800" dirty="0"/>
              <a:t>Las </a:t>
            </a:r>
            <a:r>
              <a:rPr lang="en-US" sz="1800" dirty="0" err="1"/>
              <a:t>intervenciones</a:t>
            </a:r>
            <a:r>
              <a:rPr lang="en-US" sz="1800" dirty="0"/>
              <a:t> </a:t>
            </a:r>
            <a:r>
              <a:rPr lang="en-US" sz="1800" dirty="0" err="1"/>
              <a:t>nutricionales</a:t>
            </a:r>
            <a:r>
              <a:rPr lang="en-US" sz="1800" dirty="0"/>
              <a:t> </a:t>
            </a:r>
            <a:r>
              <a:rPr lang="en-US" sz="1800" dirty="0" err="1"/>
              <a:t>también</a:t>
            </a:r>
            <a:r>
              <a:rPr lang="en-US" sz="1800" dirty="0"/>
              <a:t> </a:t>
            </a:r>
            <a:r>
              <a:rPr lang="en-US" sz="1800" dirty="0" err="1"/>
              <a:t>deben</a:t>
            </a:r>
            <a:r>
              <a:rPr lang="en-US" sz="1800" dirty="0"/>
              <a:t> </a:t>
            </a:r>
            <a:r>
              <a:rPr lang="en-US" sz="1800" dirty="0" err="1"/>
              <a:t>proporcionarse</a:t>
            </a:r>
            <a:r>
              <a:rPr lang="en-US" sz="1800" dirty="0"/>
              <a:t> de </a:t>
            </a:r>
            <a:r>
              <a:rPr lang="en-US" sz="1800" dirty="0" err="1"/>
              <a:t>acuerdo</a:t>
            </a:r>
            <a:r>
              <a:rPr lang="en-US" sz="1800" dirty="0"/>
              <a:t> con </a:t>
            </a:r>
            <a:r>
              <a:rPr lang="en-US" sz="1800" dirty="0" err="1"/>
              <a:t>el</a:t>
            </a:r>
            <a:r>
              <a:rPr lang="en-US" sz="1800" dirty="0"/>
              <a:t> plan de </a:t>
            </a:r>
            <a:r>
              <a:rPr lang="en-US" sz="1800" dirty="0" err="1"/>
              <a:t>atención</a:t>
            </a:r>
            <a:r>
              <a:rPr lang="en-US" sz="1800" dirty="0"/>
              <a:t> </a:t>
            </a:r>
            <a:r>
              <a:rPr lang="en-US" sz="1800" dirty="0" err="1"/>
              <a:t>desarrollado</a:t>
            </a:r>
            <a:r>
              <a:rPr lang="en-US" sz="1800" dirty="0"/>
              <a:t> o la </a:t>
            </a:r>
            <a:r>
              <a:rPr lang="en-US" sz="1800" dirty="0" err="1"/>
              <a:t>evaluación</a:t>
            </a:r>
            <a:r>
              <a:rPr lang="en-US" sz="1800" dirty="0"/>
              <a:t> </a:t>
            </a:r>
            <a:r>
              <a:rPr lang="en-US" sz="1800" dirty="0" err="1"/>
              <a:t>completada</a:t>
            </a:r>
            <a:r>
              <a:rPr lang="en-US" sz="1800" dirty="0"/>
              <a:t> para </a:t>
            </a:r>
            <a:r>
              <a:rPr lang="en-US" sz="1800" dirty="0" err="1"/>
              <a:t>determinar</a:t>
            </a:r>
            <a:r>
              <a:rPr lang="en-US" sz="1800" dirty="0"/>
              <a:t> la </a:t>
            </a:r>
            <a:r>
              <a:rPr lang="en-US" sz="1800" dirty="0" err="1"/>
              <a:t>necesidad</a:t>
            </a:r>
            <a:r>
              <a:rPr lang="en-US" sz="1800" dirty="0"/>
              <a:t> de </a:t>
            </a:r>
            <a:r>
              <a:rPr lang="en-US" sz="1800" dirty="0" err="1"/>
              <a:t>alimentos</a:t>
            </a:r>
            <a:r>
              <a:rPr lang="en-US" sz="1800" dirty="0"/>
              <a:t> o </a:t>
            </a:r>
            <a:r>
              <a:rPr lang="en-US" sz="1800" dirty="0" err="1"/>
              <a:t>intervención</a:t>
            </a:r>
            <a:r>
              <a:rPr lang="en-US" sz="1800" dirty="0"/>
              <a:t> </a:t>
            </a:r>
            <a:r>
              <a:rPr lang="en-US" sz="1800" dirty="0" err="1"/>
              <a:t>nutricional</a:t>
            </a:r>
            <a:r>
              <a:rPr lang="en-US" sz="1800" dirty="0"/>
              <a:t>, y </a:t>
            </a:r>
            <a:r>
              <a:rPr lang="en-US" sz="1800" dirty="0" err="1"/>
              <a:t>deben</a:t>
            </a:r>
            <a:r>
              <a:rPr lang="en-US" sz="1800" dirty="0"/>
              <a:t> ser </a:t>
            </a:r>
            <a:r>
              <a:rPr lang="en-US" sz="1800" dirty="0" err="1"/>
              <a:t>preparadas</a:t>
            </a:r>
            <a:r>
              <a:rPr lang="en-US" sz="1800" dirty="0"/>
              <a:t> y </a:t>
            </a:r>
            <a:r>
              <a:rPr lang="en-US" sz="1800" dirty="0" err="1"/>
              <a:t>administradas</a:t>
            </a:r>
            <a:r>
              <a:rPr lang="en-US" sz="1800" dirty="0"/>
              <a:t> por un </a:t>
            </a:r>
            <a:r>
              <a:rPr lang="en-US" sz="1800" dirty="0" err="1"/>
              <a:t>proveedor</a:t>
            </a:r>
            <a:r>
              <a:rPr lang="en-US" sz="1800" dirty="0"/>
              <a:t> </a:t>
            </a:r>
            <a:r>
              <a:rPr lang="en-US" sz="1800" dirty="0" err="1"/>
              <a:t>calificado</a:t>
            </a:r>
            <a:r>
              <a:rPr lang="en-US" sz="1800" dirty="0"/>
              <a:t>.</a:t>
            </a:r>
            <a:endParaRPr sz="1800" dirty="0"/>
          </a:p>
          <a:p>
            <a:pPr marL="342900" lvl="0" indent="-254000" algn="l" rtl="0">
              <a:spcBef>
                <a:spcPts val="1000"/>
              </a:spcBef>
              <a:spcAft>
                <a:spcPts val="0"/>
              </a:spcAft>
              <a:buSzPts val="2200"/>
              <a:buChar char="●"/>
            </a:pPr>
            <a:r>
              <a:rPr lang="en-US" sz="1800" dirty="0" err="1"/>
              <a:t>Definiciones</a:t>
            </a:r>
            <a:r>
              <a:rPr lang="en-US" sz="1800" dirty="0"/>
              <a:t> del USDA:</a:t>
            </a:r>
            <a:endParaRPr sz="1800" dirty="0"/>
          </a:p>
          <a:p>
            <a:pPr marL="685800" lvl="1" indent="-221615" algn="l" rtl="0">
              <a:spcBef>
                <a:spcPts val="500"/>
              </a:spcBef>
              <a:spcAft>
                <a:spcPts val="0"/>
              </a:spcAft>
              <a:buSzPts val="2200"/>
              <a:buChar char="○"/>
            </a:pPr>
            <a:r>
              <a:rPr lang="en-US" sz="1800" dirty="0" err="1"/>
              <a:t>Inseguridad</a:t>
            </a:r>
            <a:r>
              <a:rPr lang="en-US" sz="1800" dirty="0"/>
              <a:t> alimentaria </a:t>
            </a:r>
            <a:r>
              <a:rPr lang="en-US" sz="1800" dirty="0" err="1"/>
              <a:t>baja</a:t>
            </a:r>
            <a:r>
              <a:rPr lang="en-US" sz="1800" dirty="0"/>
              <a:t>: los </a:t>
            </a:r>
            <a:r>
              <a:rPr lang="en-US" sz="1800" dirty="0" err="1"/>
              <a:t>hogares</a:t>
            </a:r>
            <a:r>
              <a:rPr lang="en-US" sz="1800" dirty="0"/>
              <a:t> </a:t>
            </a:r>
            <a:r>
              <a:rPr lang="en-US" sz="1800" dirty="0" err="1"/>
              <a:t>reducen</a:t>
            </a:r>
            <a:r>
              <a:rPr lang="en-US" sz="1800" dirty="0"/>
              <a:t> la </a:t>
            </a:r>
            <a:r>
              <a:rPr lang="en-US" sz="1800" dirty="0" err="1"/>
              <a:t>calidad</a:t>
            </a:r>
            <a:r>
              <a:rPr lang="en-US" sz="1800" dirty="0"/>
              <a:t>, </a:t>
            </a:r>
            <a:r>
              <a:rPr lang="en-US" sz="1800" dirty="0" err="1"/>
              <a:t>variedad</a:t>
            </a:r>
            <a:r>
              <a:rPr lang="en-US" sz="1800" dirty="0"/>
              <a:t> y </a:t>
            </a:r>
            <a:r>
              <a:rPr lang="en-US" sz="1800" dirty="0" err="1"/>
              <a:t>aceptabilidad</a:t>
            </a:r>
            <a:r>
              <a:rPr lang="en-US" sz="1800" dirty="0"/>
              <a:t> de </a:t>
            </a:r>
            <a:r>
              <a:rPr lang="en-US" sz="1800" dirty="0" err="1"/>
              <a:t>su</a:t>
            </a:r>
            <a:r>
              <a:rPr lang="en-US" sz="1800" dirty="0"/>
              <a:t> </a:t>
            </a:r>
            <a:r>
              <a:rPr lang="en-US" sz="1800" dirty="0" err="1"/>
              <a:t>dieta</a:t>
            </a:r>
            <a:r>
              <a:rPr lang="en-US" sz="1800" dirty="0"/>
              <a:t>, </a:t>
            </a:r>
            <a:r>
              <a:rPr lang="en-US" sz="1800" dirty="0" err="1"/>
              <a:t>pero</a:t>
            </a:r>
            <a:r>
              <a:rPr lang="en-US" sz="1800" dirty="0"/>
              <a:t> la </a:t>
            </a:r>
            <a:r>
              <a:rPr lang="en-US" sz="1800" dirty="0" err="1"/>
              <a:t>cantidad</a:t>
            </a:r>
            <a:r>
              <a:rPr lang="en-US" sz="1800" dirty="0"/>
              <a:t> de </a:t>
            </a:r>
            <a:r>
              <a:rPr lang="en-US" sz="1800" dirty="0" err="1"/>
              <a:t>alimentos</a:t>
            </a:r>
            <a:r>
              <a:rPr lang="en-US" sz="1800" dirty="0"/>
              <a:t> y los </a:t>
            </a:r>
            <a:r>
              <a:rPr lang="en-US" sz="1800" dirty="0" err="1"/>
              <a:t>patrones</a:t>
            </a:r>
            <a:r>
              <a:rPr lang="en-US" sz="1800" dirty="0"/>
              <a:t> de </a:t>
            </a:r>
            <a:r>
              <a:rPr lang="en-US" sz="1800" dirty="0" err="1"/>
              <a:t>alimentación</a:t>
            </a:r>
            <a:r>
              <a:rPr lang="en-US" sz="1800" dirty="0"/>
              <a:t> </a:t>
            </a:r>
            <a:r>
              <a:rPr lang="en-US" sz="1800" dirty="0" err="1"/>
              <a:t>habituales</a:t>
            </a:r>
            <a:r>
              <a:rPr lang="en-US" sz="1800" dirty="0"/>
              <a:t> no se </a:t>
            </a:r>
            <a:r>
              <a:rPr lang="en-US" sz="1800" dirty="0" err="1"/>
              <a:t>ven</a:t>
            </a:r>
            <a:r>
              <a:rPr lang="en-US" sz="1800" dirty="0"/>
              <a:t> </a:t>
            </a:r>
            <a:r>
              <a:rPr lang="en-US" sz="1800" dirty="0" err="1"/>
              <a:t>significativamente</a:t>
            </a:r>
            <a:r>
              <a:rPr lang="en-US" sz="1800" dirty="0"/>
              <a:t> </a:t>
            </a:r>
            <a:r>
              <a:rPr lang="en-US" sz="1800" dirty="0" err="1"/>
              <a:t>afectados</a:t>
            </a:r>
            <a:r>
              <a:rPr lang="en-US" sz="1800" dirty="0"/>
              <a:t>.</a:t>
            </a:r>
            <a:endParaRPr sz="1800" dirty="0"/>
          </a:p>
          <a:p>
            <a:pPr marL="685800" lvl="1" indent="-221615" algn="l" rtl="0">
              <a:spcBef>
                <a:spcPts val="500"/>
              </a:spcBef>
              <a:spcAft>
                <a:spcPts val="0"/>
              </a:spcAft>
              <a:buSzPts val="2200"/>
              <a:buChar char="○"/>
            </a:pPr>
            <a:r>
              <a:rPr lang="en-US" sz="1800" dirty="0" err="1"/>
              <a:t>Inseguridad</a:t>
            </a:r>
            <a:r>
              <a:rPr lang="en-US" sz="1800" dirty="0"/>
              <a:t> alimentaria </a:t>
            </a:r>
            <a:r>
              <a:rPr lang="en-US" sz="1800" dirty="0" err="1"/>
              <a:t>muy</a:t>
            </a:r>
            <a:r>
              <a:rPr lang="en-US" sz="1800" dirty="0"/>
              <a:t> </a:t>
            </a:r>
            <a:r>
              <a:rPr lang="en-US" sz="1800" dirty="0" err="1"/>
              <a:t>baja</a:t>
            </a:r>
            <a:r>
              <a:rPr lang="en-US" sz="1800" dirty="0"/>
              <a:t>: </a:t>
            </a:r>
            <a:r>
              <a:rPr lang="en-US" sz="1800" dirty="0" err="1"/>
              <a:t>en</a:t>
            </a:r>
            <a:r>
              <a:rPr lang="en-US" sz="1800" dirty="0"/>
              <a:t> </a:t>
            </a:r>
            <a:r>
              <a:rPr lang="en-US" sz="1800" dirty="0" err="1"/>
              <a:t>ciertos</a:t>
            </a:r>
            <a:r>
              <a:rPr lang="en-US" sz="1800" dirty="0"/>
              <a:t> </a:t>
            </a:r>
            <a:r>
              <a:rPr lang="en-US" sz="1800" dirty="0" err="1"/>
              <a:t>momentos</a:t>
            </a:r>
            <a:r>
              <a:rPr lang="en-US" sz="1800" dirty="0"/>
              <a:t> del </a:t>
            </a:r>
            <a:r>
              <a:rPr lang="en-US" sz="1800" dirty="0" err="1"/>
              <a:t>año</a:t>
            </a:r>
            <a:r>
              <a:rPr lang="en-US" sz="1800" dirty="0"/>
              <a:t>, uno o </a:t>
            </a:r>
            <a:r>
              <a:rPr lang="en-US" sz="1800" dirty="0" err="1"/>
              <a:t>más</a:t>
            </a:r>
            <a:r>
              <a:rPr lang="en-US" sz="1800" dirty="0"/>
              <a:t> </a:t>
            </a:r>
            <a:r>
              <a:rPr lang="en-US" sz="1800" dirty="0" err="1"/>
              <a:t>miembros</a:t>
            </a:r>
            <a:r>
              <a:rPr lang="en-US" sz="1800" dirty="0"/>
              <a:t> del </a:t>
            </a:r>
            <a:r>
              <a:rPr lang="en-US" sz="1800" dirty="0" err="1"/>
              <a:t>hogar</a:t>
            </a:r>
            <a:r>
              <a:rPr lang="en-US" sz="1800" dirty="0"/>
              <a:t> </a:t>
            </a:r>
            <a:r>
              <a:rPr lang="en-US" sz="1800" dirty="0" err="1"/>
              <a:t>experimentan</a:t>
            </a:r>
            <a:r>
              <a:rPr lang="en-US" sz="1800" dirty="0"/>
              <a:t> una </a:t>
            </a:r>
            <a:r>
              <a:rPr lang="en-US" sz="1800" dirty="0" err="1"/>
              <a:t>reducción</a:t>
            </a:r>
            <a:r>
              <a:rPr lang="en-US" sz="1800" dirty="0"/>
              <a:t> </a:t>
            </a:r>
            <a:r>
              <a:rPr lang="en-US" sz="1800" dirty="0" err="1"/>
              <a:t>en</a:t>
            </a:r>
            <a:r>
              <a:rPr lang="en-US" sz="1800" dirty="0"/>
              <a:t> </a:t>
            </a:r>
            <a:r>
              <a:rPr lang="en-US" sz="1800" dirty="0" err="1"/>
              <a:t>su</a:t>
            </a:r>
            <a:r>
              <a:rPr lang="en-US" sz="1800" dirty="0"/>
              <a:t> ingesta de </a:t>
            </a:r>
            <a:r>
              <a:rPr lang="en-US" sz="1800" dirty="0" err="1"/>
              <a:t>alimentos</a:t>
            </a:r>
            <a:r>
              <a:rPr lang="en-US" sz="1800" dirty="0"/>
              <a:t> y una </a:t>
            </a:r>
            <a:r>
              <a:rPr lang="en-US" sz="1800" dirty="0" err="1"/>
              <a:t>alteración</a:t>
            </a:r>
            <a:r>
              <a:rPr lang="en-US" sz="1800" dirty="0"/>
              <a:t> </a:t>
            </a:r>
            <a:r>
              <a:rPr lang="en-US" sz="1800" dirty="0" err="1"/>
              <a:t>en</a:t>
            </a:r>
            <a:r>
              <a:rPr lang="en-US" sz="1800" dirty="0"/>
              <a:t> sus </a:t>
            </a:r>
            <a:r>
              <a:rPr lang="en-US" sz="1800" dirty="0" err="1"/>
              <a:t>patrones</a:t>
            </a:r>
            <a:r>
              <a:rPr lang="en-US" sz="1800" dirty="0"/>
              <a:t> de </a:t>
            </a:r>
            <a:r>
              <a:rPr lang="en-US" sz="1800" dirty="0" err="1"/>
              <a:t>alimentación</a:t>
            </a:r>
            <a:r>
              <a:rPr lang="en-US" sz="1800" dirty="0"/>
              <a:t> </a:t>
            </a:r>
            <a:r>
              <a:rPr lang="en-US" sz="1800" dirty="0" err="1"/>
              <a:t>debido</a:t>
            </a:r>
            <a:r>
              <a:rPr lang="en-US" sz="1800" dirty="0"/>
              <a:t> a la </a:t>
            </a:r>
            <a:r>
              <a:rPr lang="en-US" sz="1800" dirty="0" err="1"/>
              <a:t>falta</a:t>
            </a:r>
            <a:r>
              <a:rPr lang="en-US" sz="1800" dirty="0"/>
              <a:t> de dinero u </a:t>
            </a:r>
            <a:r>
              <a:rPr lang="en-US" sz="1800" dirty="0" err="1"/>
              <a:t>otros</a:t>
            </a:r>
            <a:r>
              <a:rPr lang="en-US" sz="1800" dirty="0"/>
              <a:t> </a:t>
            </a:r>
            <a:r>
              <a:rPr lang="en-US" sz="1800" dirty="0" err="1"/>
              <a:t>recursos</a:t>
            </a:r>
            <a:r>
              <a:rPr lang="en-US" sz="1800" dirty="0"/>
              <a:t>.</a:t>
            </a:r>
            <a:endParaRPr sz="1800" dirty="0"/>
          </a:p>
          <a:p>
            <a:pPr marL="1200150" lvl="2" indent="-254000" algn="l" rtl="0">
              <a:spcBef>
                <a:spcPts val="500"/>
              </a:spcBef>
              <a:spcAft>
                <a:spcPts val="0"/>
              </a:spcAft>
              <a:buSzPts val="2200"/>
              <a:buChar char="■"/>
            </a:pPr>
            <a:r>
              <a:rPr lang="en-US" sz="1400" dirty="0"/>
              <a:t>Fuente: https://www.ers.usda.gov/topics/food-nutrition-assistance/food-security-in-the-us/survey-tools</a:t>
            </a:r>
            <a:r>
              <a:rPr lang="en-US" sz="1800" dirty="0"/>
              <a:t> </a:t>
            </a:r>
            <a:endParaRPr sz="1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95"/>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Place of Service</a:t>
            </a:r>
            <a:endParaRPr sz="5700"/>
          </a:p>
        </p:txBody>
      </p:sp>
      <p:sp>
        <p:nvSpPr>
          <p:cNvPr id="519" name="Google Shape;519;p95"/>
          <p:cNvSpPr txBox="1">
            <a:spLocks noGrp="1"/>
          </p:cNvSpPr>
          <p:nvPr>
            <p:ph type="body" idx="1"/>
          </p:nvPr>
        </p:nvSpPr>
        <p:spPr>
          <a:xfrm>
            <a:off x="838200" y="1578525"/>
            <a:ext cx="10515600" cy="4208700"/>
          </a:xfrm>
          <a:prstGeom prst="rect">
            <a:avLst/>
          </a:prstGeom>
          <a:noFill/>
          <a:ln>
            <a:noFill/>
          </a:ln>
        </p:spPr>
        <p:txBody>
          <a:bodyPr spcFirstLastPara="1" wrap="square" lIns="91425" tIns="45700" rIns="91425" bIns="45700" anchor="t" anchorCtr="0">
            <a:noAutofit/>
          </a:bodyPr>
          <a:lstStyle/>
          <a:p>
            <a:pPr marL="342900" lvl="0" indent="-260350" algn="l" rtl="0">
              <a:spcBef>
                <a:spcPts val="1000"/>
              </a:spcBef>
              <a:spcAft>
                <a:spcPts val="0"/>
              </a:spcAft>
              <a:buSzPts val="2300"/>
              <a:buChar char="●"/>
            </a:pPr>
            <a:r>
              <a:rPr lang="en-US" sz="2300"/>
              <a:t>Congregate sleeping space, facilities that have been temporarily converted to shelters (ex. gyms or convention centers), facilities where sleeping spaces are not available to residents 24 hours a day, and facilities without private sleeping space are excluded from this demonstration.</a:t>
            </a:r>
            <a:endParaRPr sz="2300"/>
          </a:p>
          <a:p>
            <a:pPr marL="342900" lvl="0" indent="-260350" algn="l" rtl="0">
              <a:spcBef>
                <a:spcPts val="1000"/>
              </a:spcBef>
              <a:spcAft>
                <a:spcPts val="0"/>
              </a:spcAft>
              <a:buSzPts val="2300"/>
              <a:buChar char="●"/>
            </a:pPr>
            <a:r>
              <a:rPr lang="en-US" sz="2300"/>
              <a:t>Nutrition services may not be provided in provided-owned settings in which the provider is expected to provide meals, including assisted living facilities, nursing facilities, hospitals, group homes, and other congregate care settings.</a:t>
            </a:r>
            <a:endParaRPr sz="2300"/>
          </a:p>
          <a:p>
            <a:pPr marL="342900" lvl="0" indent="-260350" algn="l" rtl="0">
              <a:spcBef>
                <a:spcPts val="1000"/>
              </a:spcBef>
              <a:spcAft>
                <a:spcPts val="0"/>
              </a:spcAft>
              <a:buSzPts val="2300"/>
              <a:buChar char="●"/>
            </a:pPr>
            <a:r>
              <a:rPr lang="en-US" sz="2300"/>
              <a:t>Applicable HCPF Place of Service (POS) codes:</a:t>
            </a:r>
            <a:endParaRPr sz="2300"/>
          </a:p>
          <a:p>
            <a:pPr marL="685800" lvl="1" indent="-227965" algn="l" rtl="0">
              <a:spcBef>
                <a:spcPts val="500"/>
              </a:spcBef>
              <a:spcAft>
                <a:spcPts val="0"/>
              </a:spcAft>
              <a:buSzPts val="2300"/>
              <a:buChar char="○"/>
            </a:pPr>
            <a:r>
              <a:rPr lang="en-US" sz="2300"/>
              <a:t>POS 11 - Office</a:t>
            </a:r>
            <a:endParaRPr sz="2300"/>
          </a:p>
          <a:p>
            <a:pPr marL="685800" lvl="1" indent="-227965" algn="l" rtl="0">
              <a:spcBef>
                <a:spcPts val="500"/>
              </a:spcBef>
              <a:spcAft>
                <a:spcPts val="0"/>
              </a:spcAft>
              <a:buSzPts val="2300"/>
              <a:buChar char="○"/>
            </a:pPr>
            <a:r>
              <a:rPr lang="en-US" sz="2300"/>
              <a:t>POS 12 - Home</a:t>
            </a:r>
            <a:endParaRPr sz="2300"/>
          </a:p>
          <a:p>
            <a:pPr marL="685800" lvl="1" indent="-227965" algn="l" rtl="0">
              <a:spcBef>
                <a:spcPts val="500"/>
              </a:spcBef>
              <a:spcAft>
                <a:spcPts val="0"/>
              </a:spcAft>
              <a:buSzPts val="2300"/>
              <a:buChar char="○"/>
            </a:pPr>
            <a:r>
              <a:rPr lang="en-US" sz="2300"/>
              <a:t>POS 99 - Other</a:t>
            </a:r>
            <a:endParaRPr sz="2300"/>
          </a:p>
          <a:p>
            <a:pPr marL="0" lvl="0" indent="0" algn="l" rtl="0">
              <a:spcBef>
                <a:spcPts val="1000"/>
              </a:spcBef>
              <a:spcAft>
                <a:spcPts val="0"/>
              </a:spcAft>
              <a:buNone/>
            </a:pPr>
            <a:endParaRPr sz="2300"/>
          </a:p>
        </p:txBody>
      </p:sp>
      <p:sp>
        <p:nvSpPr>
          <p:cNvPr id="520" name="Google Shape;520;p9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71</a:t>
            </a:fld>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95"/>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4800" dirty="0"/>
              <a:t>Lugar de </a:t>
            </a:r>
            <a:r>
              <a:rPr lang="en-US" sz="4800" dirty="0" err="1"/>
              <a:t>Prestación</a:t>
            </a:r>
            <a:r>
              <a:rPr lang="en-US" sz="4800" dirty="0"/>
              <a:t> de </a:t>
            </a:r>
            <a:r>
              <a:rPr lang="en-US" sz="4800" dirty="0" err="1"/>
              <a:t>Servicios</a:t>
            </a:r>
            <a:endParaRPr sz="4800" dirty="0"/>
          </a:p>
        </p:txBody>
      </p:sp>
      <p:sp>
        <p:nvSpPr>
          <p:cNvPr id="519" name="Google Shape;519;p95"/>
          <p:cNvSpPr txBox="1">
            <a:spLocks noGrp="1"/>
          </p:cNvSpPr>
          <p:nvPr>
            <p:ph type="body" idx="1"/>
          </p:nvPr>
        </p:nvSpPr>
        <p:spPr>
          <a:xfrm>
            <a:off x="838200" y="1495400"/>
            <a:ext cx="10799618" cy="4208700"/>
          </a:xfrm>
          <a:prstGeom prst="rect">
            <a:avLst/>
          </a:prstGeom>
          <a:noFill/>
          <a:ln>
            <a:noFill/>
          </a:ln>
        </p:spPr>
        <p:txBody>
          <a:bodyPr spcFirstLastPara="1" wrap="square" lIns="91425" tIns="45700" rIns="91425" bIns="45700" anchor="t" anchorCtr="0">
            <a:noAutofit/>
          </a:bodyPr>
          <a:lstStyle/>
          <a:p>
            <a:pPr marL="342900" lvl="0" indent="-260350" algn="l" rtl="0">
              <a:spcBef>
                <a:spcPts val="1000"/>
              </a:spcBef>
              <a:spcAft>
                <a:spcPts val="0"/>
              </a:spcAft>
              <a:buSzPts val="2300"/>
              <a:buChar char="●"/>
            </a:pPr>
            <a:r>
              <a:rPr lang="en-US" sz="2300" dirty="0"/>
              <a:t>Los </a:t>
            </a:r>
            <a:r>
              <a:rPr lang="en-US" sz="2300" dirty="0" err="1"/>
              <a:t>espacios</a:t>
            </a:r>
            <a:r>
              <a:rPr lang="en-US" sz="2300" dirty="0"/>
              <a:t> para </a:t>
            </a:r>
            <a:r>
              <a:rPr lang="en-US" sz="2300" dirty="0" err="1"/>
              <a:t>dormir</a:t>
            </a:r>
            <a:r>
              <a:rPr lang="en-US" sz="2300" dirty="0"/>
              <a:t> colectivos, las </a:t>
            </a:r>
            <a:r>
              <a:rPr lang="en-US" sz="2300" dirty="0" err="1"/>
              <a:t>instalaciones</a:t>
            </a:r>
            <a:r>
              <a:rPr lang="en-US" sz="2300" dirty="0"/>
              <a:t> que se </a:t>
            </a:r>
            <a:r>
              <a:rPr lang="en-US" sz="2300" dirty="0" err="1"/>
              <a:t>han</a:t>
            </a:r>
            <a:r>
              <a:rPr lang="en-US" sz="2300" dirty="0"/>
              <a:t> </a:t>
            </a:r>
            <a:r>
              <a:rPr lang="en-US" sz="2300" dirty="0" err="1"/>
              <a:t>convertido</a:t>
            </a:r>
            <a:r>
              <a:rPr lang="en-US" sz="2300" dirty="0"/>
              <a:t> </a:t>
            </a:r>
            <a:r>
              <a:rPr lang="en-US" sz="2300" dirty="0" err="1"/>
              <a:t>temporalmente</a:t>
            </a:r>
            <a:r>
              <a:rPr lang="en-US" sz="2300" dirty="0"/>
              <a:t> </a:t>
            </a:r>
            <a:r>
              <a:rPr lang="en-US" sz="2300" dirty="0" err="1"/>
              <a:t>en</a:t>
            </a:r>
            <a:r>
              <a:rPr lang="en-US" sz="2300" dirty="0"/>
              <a:t> </a:t>
            </a:r>
            <a:r>
              <a:rPr lang="en-US" sz="2300" dirty="0" err="1"/>
              <a:t>refugios</a:t>
            </a:r>
            <a:r>
              <a:rPr lang="en-US" sz="2300" dirty="0"/>
              <a:t> (</a:t>
            </a:r>
            <a:r>
              <a:rPr lang="en-US" sz="2300" dirty="0" err="1"/>
              <a:t>por</a:t>
            </a:r>
            <a:r>
              <a:rPr lang="en-US" sz="2300" dirty="0"/>
              <a:t> </a:t>
            </a:r>
            <a:r>
              <a:rPr lang="en-US" sz="2300" dirty="0" err="1"/>
              <a:t>ejemplo</a:t>
            </a:r>
            <a:r>
              <a:rPr lang="en-US" sz="2300" dirty="0"/>
              <a:t>, </a:t>
            </a:r>
            <a:r>
              <a:rPr lang="en-US" sz="2300" dirty="0" err="1"/>
              <a:t>gimnasios</a:t>
            </a:r>
            <a:r>
              <a:rPr lang="en-US" sz="2300" dirty="0"/>
              <a:t> o </a:t>
            </a:r>
            <a:r>
              <a:rPr lang="en-US" sz="2300" dirty="0" err="1"/>
              <a:t>centros</a:t>
            </a:r>
            <a:r>
              <a:rPr lang="en-US" sz="2300" dirty="0"/>
              <a:t> de </a:t>
            </a:r>
            <a:r>
              <a:rPr lang="en-US" sz="2300" dirty="0" err="1"/>
              <a:t>convenciones</a:t>
            </a:r>
            <a:r>
              <a:rPr lang="en-US" sz="2300" dirty="0"/>
              <a:t>), las </a:t>
            </a:r>
            <a:r>
              <a:rPr lang="en-US" sz="2300" dirty="0" err="1"/>
              <a:t>instalaciones</a:t>
            </a:r>
            <a:r>
              <a:rPr lang="en-US" sz="2300" dirty="0"/>
              <a:t> </a:t>
            </a:r>
            <a:r>
              <a:rPr lang="en-US" sz="2300" dirty="0" err="1"/>
              <a:t>donde</a:t>
            </a:r>
            <a:r>
              <a:rPr lang="en-US" sz="2300" dirty="0"/>
              <a:t> </a:t>
            </a:r>
            <a:r>
              <a:rPr lang="en-US" sz="2300" dirty="0" err="1"/>
              <a:t>los</a:t>
            </a:r>
            <a:r>
              <a:rPr lang="en-US" sz="2300" dirty="0"/>
              <a:t> </a:t>
            </a:r>
            <a:r>
              <a:rPr lang="en-US" sz="2300" dirty="0" err="1"/>
              <a:t>espacios</a:t>
            </a:r>
            <a:r>
              <a:rPr lang="en-US" sz="2300" dirty="0"/>
              <a:t> para </a:t>
            </a:r>
            <a:r>
              <a:rPr lang="en-US" sz="2300" dirty="0" err="1"/>
              <a:t>dormir</a:t>
            </a:r>
            <a:r>
              <a:rPr lang="en-US" sz="2300" dirty="0"/>
              <a:t> no </a:t>
            </a:r>
            <a:r>
              <a:rPr lang="en-US" sz="2300" dirty="0" err="1"/>
              <a:t>están</a:t>
            </a:r>
            <a:r>
              <a:rPr lang="en-US" sz="2300" dirty="0"/>
              <a:t> </a:t>
            </a:r>
            <a:r>
              <a:rPr lang="en-US" sz="2300" dirty="0" err="1"/>
              <a:t>disponibles</a:t>
            </a:r>
            <a:r>
              <a:rPr lang="en-US" sz="2300" dirty="0"/>
              <a:t> para </a:t>
            </a:r>
            <a:r>
              <a:rPr lang="en-US" sz="2300" dirty="0" err="1"/>
              <a:t>los</a:t>
            </a:r>
            <a:r>
              <a:rPr lang="en-US" sz="2300" dirty="0"/>
              <a:t> </a:t>
            </a:r>
            <a:r>
              <a:rPr lang="en-US" sz="2300" dirty="0" err="1"/>
              <a:t>residentes</a:t>
            </a:r>
            <a:r>
              <a:rPr lang="en-US" sz="2300" dirty="0"/>
              <a:t> las 24 horas del día y las </a:t>
            </a:r>
            <a:r>
              <a:rPr lang="en-US" sz="2300" dirty="0" err="1"/>
              <a:t>instalaciones</a:t>
            </a:r>
            <a:r>
              <a:rPr lang="en-US" sz="2300" dirty="0"/>
              <a:t> sin </a:t>
            </a:r>
            <a:r>
              <a:rPr lang="en-US" sz="2300" dirty="0" err="1"/>
              <a:t>espacios</a:t>
            </a:r>
            <a:r>
              <a:rPr lang="en-US" sz="2300" dirty="0"/>
              <a:t> para </a:t>
            </a:r>
            <a:r>
              <a:rPr lang="en-US" sz="2300" dirty="0" err="1"/>
              <a:t>dormir</a:t>
            </a:r>
            <a:r>
              <a:rPr lang="en-US" sz="2300" dirty="0"/>
              <a:t> privados </a:t>
            </a:r>
            <a:r>
              <a:rPr lang="en-US" sz="2300" dirty="0" err="1"/>
              <a:t>están</a:t>
            </a:r>
            <a:r>
              <a:rPr lang="en-US" sz="2300" dirty="0"/>
              <a:t> </a:t>
            </a:r>
            <a:r>
              <a:rPr lang="en-US" sz="2300" dirty="0" err="1"/>
              <a:t>excluidos</a:t>
            </a:r>
            <a:r>
              <a:rPr lang="en-US" sz="2300" dirty="0"/>
              <a:t> de </a:t>
            </a:r>
            <a:r>
              <a:rPr lang="en-US" sz="2300" dirty="0" err="1"/>
              <a:t>esta</a:t>
            </a:r>
            <a:r>
              <a:rPr lang="en-US" sz="2300" dirty="0"/>
              <a:t> </a:t>
            </a:r>
            <a:r>
              <a:rPr lang="en-US" sz="2300" dirty="0" err="1"/>
              <a:t>demostración</a:t>
            </a:r>
            <a:r>
              <a:rPr lang="en-US" sz="2300" dirty="0"/>
              <a:t>.</a:t>
            </a:r>
            <a:endParaRPr sz="2300" dirty="0"/>
          </a:p>
          <a:p>
            <a:pPr marL="342900" lvl="0" indent="-260350" algn="l" rtl="0">
              <a:spcBef>
                <a:spcPts val="1000"/>
              </a:spcBef>
              <a:spcAft>
                <a:spcPts val="0"/>
              </a:spcAft>
              <a:buSzPts val="2300"/>
              <a:buChar char="●"/>
            </a:pPr>
            <a:r>
              <a:rPr lang="en-US" sz="2300" dirty="0" err="1"/>
              <a:t>Tampoco</a:t>
            </a:r>
            <a:r>
              <a:rPr lang="en-US" sz="2300" dirty="0"/>
              <a:t> se </a:t>
            </a:r>
            <a:r>
              <a:rPr lang="en-US" sz="2300" dirty="0" err="1"/>
              <a:t>permiten</a:t>
            </a:r>
            <a:r>
              <a:rPr lang="en-US" sz="2300" dirty="0"/>
              <a:t> </a:t>
            </a:r>
            <a:r>
              <a:rPr lang="en-US" sz="2300" dirty="0" err="1"/>
              <a:t>servicios</a:t>
            </a:r>
            <a:r>
              <a:rPr lang="en-US" sz="2300" dirty="0"/>
              <a:t> de </a:t>
            </a:r>
            <a:r>
              <a:rPr lang="en-US" sz="2300" dirty="0" err="1"/>
              <a:t>nutrición</a:t>
            </a:r>
            <a:r>
              <a:rPr lang="en-US" sz="2300" dirty="0"/>
              <a:t> </a:t>
            </a:r>
            <a:r>
              <a:rPr lang="en-US" sz="2300" dirty="0" err="1"/>
              <a:t>en</a:t>
            </a:r>
            <a:r>
              <a:rPr lang="en-US" sz="2300" dirty="0"/>
              <a:t> </a:t>
            </a:r>
            <a:r>
              <a:rPr lang="en-US" sz="2300" dirty="0" err="1"/>
              <a:t>entornos</a:t>
            </a:r>
            <a:r>
              <a:rPr lang="en-US" sz="2300" dirty="0"/>
              <a:t> </a:t>
            </a:r>
            <a:r>
              <a:rPr lang="en-US" sz="2300" dirty="0" err="1"/>
              <a:t>propiedad</a:t>
            </a:r>
            <a:r>
              <a:rPr lang="en-US" sz="2300" dirty="0"/>
              <a:t> del </a:t>
            </a:r>
            <a:r>
              <a:rPr lang="en-US" sz="2300" dirty="0" err="1"/>
              <a:t>proveedor</a:t>
            </a:r>
            <a:r>
              <a:rPr lang="en-US" sz="2300" dirty="0"/>
              <a:t> </a:t>
            </a:r>
            <a:r>
              <a:rPr lang="en-US" sz="2300" dirty="0" err="1"/>
              <a:t>donde</a:t>
            </a:r>
            <a:r>
              <a:rPr lang="en-US" sz="2300" dirty="0"/>
              <a:t> </a:t>
            </a:r>
            <a:r>
              <a:rPr lang="en-US" sz="2300" dirty="0" err="1"/>
              <a:t>ya</a:t>
            </a:r>
            <a:r>
              <a:rPr lang="en-US" sz="2300" dirty="0"/>
              <a:t> se </a:t>
            </a:r>
            <a:r>
              <a:rPr lang="en-US" sz="2300" dirty="0" err="1"/>
              <a:t>espera</a:t>
            </a:r>
            <a:r>
              <a:rPr lang="en-US" sz="2300" dirty="0"/>
              <a:t> la </a:t>
            </a:r>
            <a:r>
              <a:rPr lang="en-US" sz="2300" dirty="0" err="1"/>
              <a:t>entrega</a:t>
            </a:r>
            <a:r>
              <a:rPr lang="en-US" sz="2300" dirty="0"/>
              <a:t> de </a:t>
            </a:r>
            <a:r>
              <a:rPr lang="en-US" sz="2300" dirty="0" err="1"/>
              <a:t>alimentos</a:t>
            </a:r>
            <a:r>
              <a:rPr lang="en-US" sz="2300" dirty="0"/>
              <a:t>, tales </a:t>
            </a:r>
            <a:r>
              <a:rPr lang="en-US" sz="2300" dirty="0" err="1"/>
              <a:t>como</a:t>
            </a:r>
            <a:r>
              <a:rPr lang="en-US" sz="2300" dirty="0"/>
              <a:t>: residencias </a:t>
            </a:r>
            <a:r>
              <a:rPr lang="en-US" sz="2300" dirty="0" err="1"/>
              <a:t>asistidas</a:t>
            </a:r>
            <a:r>
              <a:rPr lang="en-US" sz="2300" dirty="0"/>
              <a:t>, </a:t>
            </a:r>
            <a:r>
              <a:rPr lang="en-US" sz="2300" dirty="0" err="1"/>
              <a:t>centros</a:t>
            </a:r>
            <a:r>
              <a:rPr lang="en-US" sz="2300" dirty="0"/>
              <a:t> de </a:t>
            </a:r>
            <a:r>
              <a:rPr lang="en-US" sz="2300" dirty="0" err="1"/>
              <a:t>enfermería</a:t>
            </a:r>
            <a:r>
              <a:rPr lang="en-US" sz="2300" dirty="0"/>
              <a:t>, </a:t>
            </a:r>
            <a:r>
              <a:rPr lang="en-US" sz="2300" dirty="0" err="1"/>
              <a:t>hospitales</a:t>
            </a:r>
            <a:r>
              <a:rPr lang="en-US" sz="2300" dirty="0"/>
              <a:t>, </a:t>
            </a:r>
            <a:r>
              <a:rPr lang="en-US" sz="2300" dirty="0" err="1"/>
              <a:t>hogares</a:t>
            </a:r>
            <a:r>
              <a:rPr lang="en-US" sz="2300" dirty="0"/>
              <a:t> </a:t>
            </a:r>
            <a:r>
              <a:rPr lang="en-US" sz="2300" dirty="0" err="1"/>
              <a:t>grupales</a:t>
            </a:r>
            <a:r>
              <a:rPr lang="en-US" sz="2300" dirty="0"/>
              <a:t> u </a:t>
            </a:r>
            <a:r>
              <a:rPr lang="en-US" sz="2300" dirty="0" err="1"/>
              <a:t>otros</a:t>
            </a:r>
            <a:r>
              <a:rPr lang="en-US" sz="2300" dirty="0"/>
              <a:t> </a:t>
            </a:r>
            <a:r>
              <a:rPr lang="en-US" sz="2300" dirty="0" err="1"/>
              <a:t>entornos</a:t>
            </a:r>
            <a:r>
              <a:rPr lang="en-US" sz="2300" dirty="0"/>
              <a:t> de </a:t>
            </a:r>
            <a:r>
              <a:rPr lang="en-US" sz="2300" dirty="0" err="1"/>
              <a:t>atención</a:t>
            </a:r>
            <a:r>
              <a:rPr lang="en-US" sz="2300" dirty="0"/>
              <a:t> </a:t>
            </a:r>
            <a:r>
              <a:rPr lang="en-US" sz="2300" dirty="0" err="1"/>
              <a:t>congregada</a:t>
            </a:r>
            <a:r>
              <a:rPr lang="en-US" sz="2300" dirty="0"/>
              <a:t>.</a:t>
            </a:r>
            <a:endParaRPr sz="2300" dirty="0"/>
          </a:p>
          <a:p>
            <a:pPr marL="342900" lvl="0" indent="-260350" algn="l" rtl="0">
              <a:spcBef>
                <a:spcPts val="1000"/>
              </a:spcBef>
              <a:spcAft>
                <a:spcPts val="0"/>
              </a:spcAft>
              <a:buSzPts val="2300"/>
              <a:buChar char="●"/>
            </a:pPr>
            <a:r>
              <a:rPr lang="en-US" sz="2300" dirty="0" err="1"/>
              <a:t>Códigos</a:t>
            </a:r>
            <a:r>
              <a:rPr lang="en-US" sz="2300" dirty="0"/>
              <a:t> POS de HCPF </a:t>
            </a:r>
            <a:r>
              <a:rPr lang="en-US" sz="2300" dirty="0" err="1"/>
              <a:t>aplicables</a:t>
            </a:r>
            <a:r>
              <a:rPr lang="en-US" sz="2300" dirty="0"/>
              <a:t>:</a:t>
            </a:r>
            <a:endParaRPr sz="2300" dirty="0"/>
          </a:p>
          <a:p>
            <a:pPr marL="685800" lvl="1" indent="-227965" algn="l" rtl="0">
              <a:spcBef>
                <a:spcPts val="500"/>
              </a:spcBef>
              <a:spcAft>
                <a:spcPts val="0"/>
              </a:spcAft>
              <a:buSzPts val="2300"/>
              <a:buChar char="○"/>
            </a:pPr>
            <a:r>
              <a:rPr lang="en-US" sz="2300" dirty="0"/>
              <a:t>POS 11 - </a:t>
            </a:r>
            <a:r>
              <a:rPr lang="en-US" sz="2300" dirty="0" err="1"/>
              <a:t>Consultorio</a:t>
            </a:r>
            <a:endParaRPr sz="2300" dirty="0"/>
          </a:p>
          <a:p>
            <a:pPr marL="685800" lvl="1" indent="-227965" algn="l" rtl="0">
              <a:spcBef>
                <a:spcPts val="500"/>
              </a:spcBef>
              <a:spcAft>
                <a:spcPts val="0"/>
              </a:spcAft>
              <a:buSzPts val="2300"/>
              <a:buChar char="○"/>
            </a:pPr>
            <a:r>
              <a:rPr lang="en-US" sz="2300" dirty="0"/>
              <a:t>POS 12 - </a:t>
            </a:r>
            <a:r>
              <a:rPr lang="en-US" sz="2300" dirty="0" err="1"/>
              <a:t>Domicilio</a:t>
            </a:r>
            <a:endParaRPr sz="2300" dirty="0"/>
          </a:p>
          <a:p>
            <a:pPr marL="685800" lvl="1" indent="-227965" algn="l" rtl="0">
              <a:spcBef>
                <a:spcPts val="500"/>
              </a:spcBef>
              <a:spcAft>
                <a:spcPts val="0"/>
              </a:spcAft>
              <a:buSzPts val="2300"/>
              <a:buChar char="○"/>
            </a:pPr>
            <a:r>
              <a:rPr lang="en-US" sz="2300" dirty="0"/>
              <a:t>POS 99 - </a:t>
            </a:r>
            <a:r>
              <a:rPr lang="en-US" sz="2300" dirty="0" err="1"/>
              <a:t>Otro</a:t>
            </a:r>
            <a:endParaRPr sz="2300" dirty="0"/>
          </a:p>
          <a:p>
            <a:pPr marL="0" lvl="0" indent="0" algn="l" rtl="0">
              <a:spcBef>
                <a:spcPts val="1000"/>
              </a:spcBef>
              <a:spcAft>
                <a:spcPts val="0"/>
              </a:spcAft>
              <a:buNone/>
            </a:pPr>
            <a:endParaRPr sz="2300" dirty="0"/>
          </a:p>
        </p:txBody>
      </p:sp>
      <p:sp>
        <p:nvSpPr>
          <p:cNvPr id="520" name="Google Shape;520;p9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72</a:t>
            </a:fld>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96"/>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Medical Necessity</a:t>
            </a:r>
            <a:endParaRPr sz="5700"/>
          </a:p>
        </p:txBody>
      </p:sp>
      <p:sp>
        <p:nvSpPr>
          <p:cNvPr id="526" name="Google Shape;526;p96"/>
          <p:cNvSpPr txBox="1">
            <a:spLocks noGrp="1"/>
          </p:cNvSpPr>
          <p:nvPr>
            <p:ph type="body" idx="1"/>
          </p:nvPr>
        </p:nvSpPr>
        <p:spPr>
          <a:xfrm>
            <a:off x="838200" y="1578525"/>
            <a:ext cx="10515600" cy="4482600"/>
          </a:xfrm>
          <a:prstGeom prst="rect">
            <a:avLst/>
          </a:prstGeom>
          <a:noFill/>
          <a:ln>
            <a:noFill/>
          </a:ln>
        </p:spPr>
        <p:txBody>
          <a:bodyPr spcFirstLastPara="1" wrap="square" lIns="91425" tIns="45700" rIns="91425" bIns="45700" anchor="t" anchorCtr="0">
            <a:noAutofit/>
          </a:bodyPr>
          <a:lstStyle/>
          <a:p>
            <a:pPr marL="342900" lvl="0" indent="-254000" algn="l" rtl="0">
              <a:spcBef>
                <a:spcPts val="1000"/>
              </a:spcBef>
              <a:spcAft>
                <a:spcPts val="0"/>
              </a:spcAft>
              <a:buSzPts val="2200"/>
              <a:buChar char="●"/>
            </a:pPr>
            <a:r>
              <a:rPr lang="en-US" sz="2200"/>
              <a:t>Reminder: Access to HRSN services is based on:</a:t>
            </a:r>
            <a:endParaRPr sz="2200"/>
          </a:p>
          <a:p>
            <a:pPr marL="685800" lvl="1" indent="-221615" algn="l" rtl="0">
              <a:spcBef>
                <a:spcPts val="500"/>
              </a:spcBef>
              <a:spcAft>
                <a:spcPts val="0"/>
              </a:spcAft>
              <a:buSzPts val="2200"/>
              <a:buChar char="○"/>
            </a:pPr>
            <a:r>
              <a:rPr lang="en-US" sz="2200"/>
              <a:t>Eligibility criteria (Medicaid-enrolled, high-risk subgroup, screened for HRSN need).</a:t>
            </a:r>
            <a:endParaRPr sz="2200"/>
          </a:p>
          <a:p>
            <a:pPr marL="685800" lvl="1" indent="-221615" algn="l" rtl="0">
              <a:spcBef>
                <a:spcPts val="500"/>
              </a:spcBef>
              <a:spcAft>
                <a:spcPts val="0"/>
              </a:spcAft>
              <a:buSzPts val="2200"/>
              <a:buChar char="○"/>
            </a:pPr>
            <a:r>
              <a:rPr lang="en-US" sz="2200"/>
              <a:t>Person-centered care plan documentation that shows the service is appropriate.</a:t>
            </a:r>
            <a:endParaRPr sz="2200"/>
          </a:p>
          <a:p>
            <a:pPr marL="685800" lvl="1" indent="-221615" algn="l" rtl="0">
              <a:spcBef>
                <a:spcPts val="500"/>
              </a:spcBef>
              <a:spcAft>
                <a:spcPts val="0"/>
              </a:spcAft>
              <a:buSzPts val="2200"/>
              <a:buChar char="○"/>
            </a:pPr>
            <a:r>
              <a:rPr lang="en-US" sz="2200"/>
              <a:t>UM vendor authorization (rather than a physician order).</a:t>
            </a:r>
            <a:endParaRPr sz="2200"/>
          </a:p>
          <a:p>
            <a:pPr marL="342900" lvl="0" indent="-254000" algn="l" rtl="0">
              <a:spcBef>
                <a:spcPts val="1000"/>
              </a:spcBef>
              <a:spcAft>
                <a:spcPts val="0"/>
              </a:spcAft>
              <a:buSzPts val="2200"/>
              <a:buChar char="●"/>
            </a:pPr>
            <a:r>
              <a:rPr lang="en-US" sz="2200" b="1"/>
              <a:t>Key Point: </a:t>
            </a:r>
            <a:r>
              <a:rPr lang="en-US" sz="2200"/>
              <a:t>The waiver does not require the standard “medical necessity” definition from 10 CCR 2505-10 8.076.1.8 to be applied. Instead, it relies on HRSN-specific appropriateness.</a:t>
            </a:r>
            <a:endParaRPr sz="2200"/>
          </a:p>
          <a:p>
            <a:pPr marL="0" lvl="0" indent="0" algn="l" rtl="0">
              <a:spcBef>
                <a:spcPts val="1000"/>
              </a:spcBef>
              <a:spcAft>
                <a:spcPts val="0"/>
              </a:spcAft>
              <a:buNone/>
            </a:pPr>
            <a:endParaRPr sz="2200"/>
          </a:p>
        </p:txBody>
      </p:sp>
      <p:sp>
        <p:nvSpPr>
          <p:cNvPr id="527" name="Google Shape;527;p9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73</a:t>
            </a:fld>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96"/>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Necesidad Médica</a:t>
            </a:r>
            <a:endParaRPr sz="5700"/>
          </a:p>
        </p:txBody>
      </p:sp>
      <p:sp>
        <p:nvSpPr>
          <p:cNvPr id="526" name="Google Shape;526;p96"/>
          <p:cNvSpPr txBox="1">
            <a:spLocks noGrp="1"/>
          </p:cNvSpPr>
          <p:nvPr>
            <p:ph type="body" idx="1"/>
          </p:nvPr>
        </p:nvSpPr>
        <p:spPr>
          <a:xfrm>
            <a:off x="838200" y="1593515"/>
            <a:ext cx="10515600" cy="4482600"/>
          </a:xfrm>
          <a:prstGeom prst="rect">
            <a:avLst/>
          </a:prstGeom>
          <a:noFill/>
          <a:ln>
            <a:noFill/>
          </a:ln>
        </p:spPr>
        <p:txBody>
          <a:bodyPr spcFirstLastPara="1" wrap="square" lIns="91425" tIns="45700" rIns="91425" bIns="45700" anchor="t" anchorCtr="0">
            <a:noAutofit/>
          </a:bodyPr>
          <a:lstStyle/>
          <a:p>
            <a:pPr marL="342900" lvl="0" indent="-254000" algn="l" rtl="0">
              <a:spcBef>
                <a:spcPts val="1000"/>
              </a:spcBef>
              <a:spcAft>
                <a:spcPts val="0"/>
              </a:spcAft>
              <a:buSzPts val="2200"/>
              <a:buChar char="●"/>
            </a:pPr>
            <a:r>
              <a:rPr lang="en-US" sz="2200" dirty="0" err="1"/>
              <a:t>Recordatorio</a:t>
            </a:r>
            <a:r>
              <a:rPr lang="en-US" sz="2200" dirty="0"/>
              <a:t>: El </a:t>
            </a:r>
            <a:r>
              <a:rPr lang="en-US" sz="2200" dirty="0" err="1"/>
              <a:t>acceso</a:t>
            </a:r>
            <a:r>
              <a:rPr lang="en-US" sz="2200" dirty="0"/>
              <a:t> a los </a:t>
            </a:r>
            <a:r>
              <a:rPr lang="en-US" sz="2200" dirty="0" err="1"/>
              <a:t>servicios</a:t>
            </a:r>
            <a:r>
              <a:rPr lang="en-US" sz="2200" dirty="0"/>
              <a:t> HRSN se </a:t>
            </a:r>
            <a:r>
              <a:rPr lang="en-US" sz="2200" dirty="0" err="1"/>
              <a:t>fundamenta</a:t>
            </a:r>
            <a:r>
              <a:rPr lang="en-US" sz="2200" dirty="0"/>
              <a:t> </a:t>
            </a:r>
            <a:r>
              <a:rPr lang="en-US" sz="2200" dirty="0" err="1"/>
              <a:t>en</a:t>
            </a:r>
            <a:r>
              <a:rPr lang="en-US" sz="2200" dirty="0"/>
              <a:t>:</a:t>
            </a:r>
            <a:endParaRPr sz="2200" dirty="0"/>
          </a:p>
          <a:p>
            <a:pPr marL="685800" lvl="1" indent="-221615" algn="l" rtl="0">
              <a:spcBef>
                <a:spcPts val="500"/>
              </a:spcBef>
              <a:spcAft>
                <a:spcPts val="0"/>
              </a:spcAft>
              <a:buSzPts val="2200"/>
              <a:buChar char="○"/>
            </a:pPr>
            <a:r>
              <a:rPr lang="en-US" sz="2200" dirty="0" err="1"/>
              <a:t>Criterios</a:t>
            </a:r>
            <a:r>
              <a:rPr lang="en-US" sz="2200" dirty="0"/>
              <a:t> de </a:t>
            </a:r>
            <a:r>
              <a:rPr lang="en-US" sz="2200" dirty="0" err="1"/>
              <a:t>elegibilidad</a:t>
            </a:r>
            <a:r>
              <a:rPr lang="en-US" sz="2200" dirty="0"/>
              <a:t> (</a:t>
            </a:r>
            <a:r>
              <a:rPr lang="en-US" sz="2200" dirty="0" err="1"/>
              <a:t>afiliación</a:t>
            </a:r>
            <a:r>
              <a:rPr lang="en-US" sz="2200" dirty="0"/>
              <a:t> a Medicaid, </a:t>
            </a:r>
            <a:r>
              <a:rPr lang="en-US" sz="2200" dirty="0" err="1"/>
              <a:t>subgrupo</a:t>
            </a:r>
            <a:r>
              <a:rPr lang="en-US" sz="2200" dirty="0"/>
              <a:t> de alto </a:t>
            </a:r>
            <a:r>
              <a:rPr lang="en-US" sz="2200" dirty="0" err="1"/>
              <a:t>riesgo</a:t>
            </a:r>
            <a:r>
              <a:rPr lang="en-US" sz="2200" dirty="0"/>
              <a:t>, </a:t>
            </a:r>
            <a:r>
              <a:rPr lang="en-US" sz="2200" dirty="0" err="1"/>
              <a:t>tamizaje</a:t>
            </a:r>
            <a:r>
              <a:rPr lang="en-US" sz="2200" dirty="0"/>
              <a:t> para </a:t>
            </a:r>
            <a:r>
              <a:rPr lang="en-US" sz="2200" dirty="0" err="1"/>
              <a:t>necesidades</a:t>
            </a:r>
            <a:r>
              <a:rPr lang="en-US" sz="2200" dirty="0"/>
              <a:t> HRSN).</a:t>
            </a:r>
            <a:endParaRPr sz="2200" dirty="0"/>
          </a:p>
          <a:p>
            <a:pPr marL="685800" lvl="1" indent="-221615" algn="l" rtl="0">
              <a:spcBef>
                <a:spcPts val="500"/>
              </a:spcBef>
              <a:spcAft>
                <a:spcPts val="0"/>
              </a:spcAft>
              <a:buSzPts val="2200"/>
              <a:buChar char="○"/>
            </a:pPr>
            <a:r>
              <a:rPr lang="en-US" sz="2200" dirty="0" err="1"/>
              <a:t>Documentación</a:t>
            </a:r>
            <a:r>
              <a:rPr lang="en-US" sz="2200" dirty="0"/>
              <a:t> </a:t>
            </a:r>
            <a:r>
              <a:rPr lang="en-US" sz="2200" dirty="0" err="1"/>
              <a:t>en</a:t>
            </a:r>
            <a:r>
              <a:rPr lang="en-US" sz="2200" dirty="0"/>
              <a:t> </a:t>
            </a:r>
            <a:r>
              <a:rPr lang="en-US" sz="2200" dirty="0" err="1"/>
              <a:t>el</a:t>
            </a:r>
            <a:r>
              <a:rPr lang="en-US" sz="2200" dirty="0"/>
              <a:t> plan de </a:t>
            </a:r>
            <a:r>
              <a:rPr lang="en-US" sz="2200" dirty="0" err="1"/>
              <a:t>atención</a:t>
            </a:r>
            <a:r>
              <a:rPr lang="en-US" sz="2200" dirty="0"/>
              <a:t> </a:t>
            </a:r>
            <a:r>
              <a:rPr lang="en-US" sz="2200" dirty="0" err="1"/>
              <a:t>centrado</a:t>
            </a:r>
            <a:r>
              <a:rPr lang="en-US" sz="2200" dirty="0"/>
              <a:t> </a:t>
            </a:r>
            <a:r>
              <a:rPr lang="en-US" sz="2200" dirty="0" err="1"/>
              <a:t>en</a:t>
            </a:r>
            <a:r>
              <a:rPr lang="en-US" sz="2200" dirty="0"/>
              <a:t> la persona que </a:t>
            </a:r>
            <a:r>
              <a:rPr lang="en-US" sz="2200" dirty="0" err="1"/>
              <a:t>justifique</a:t>
            </a:r>
            <a:r>
              <a:rPr lang="en-US" sz="2200" dirty="0"/>
              <a:t> </a:t>
            </a:r>
            <a:r>
              <a:rPr lang="en-US" sz="2200" dirty="0" err="1"/>
              <a:t>el</a:t>
            </a:r>
            <a:r>
              <a:rPr lang="en-US" sz="2200" dirty="0"/>
              <a:t> </a:t>
            </a:r>
            <a:r>
              <a:rPr lang="en-US" sz="2200" dirty="0" err="1"/>
              <a:t>servicio</a:t>
            </a:r>
            <a:r>
              <a:rPr lang="en-US" sz="2200" dirty="0"/>
              <a:t>.</a:t>
            </a:r>
            <a:endParaRPr sz="2200" dirty="0"/>
          </a:p>
          <a:p>
            <a:pPr marL="685800" lvl="1" indent="-221615" algn="l" rtl="0">
              <a:spcBef>
                <a:spcPts val="500"/>
              </a:spcBef>
              <a:spcAft>
                <a:spcPts val="0"/>
              </a:spcAft>
              <a:buSzPts val="2200"/>
              <a:buChar char="○"/>
            </a:pPr>
            <a:r>
              <a:rPr lang="en-US" sz="2200" dirty="0" err="1"/>
              <a:t>Autorización</a:t>
            </a:r>
            <a:r>
              <a:rPr lang="en-US" sz="2200" dirty="0"/>
              <a:t> del </a:t>
            </a:r>
            <a:r>
              <a:rPr lang="en-US" sz="2200" dirty="0" err="1"/>
              <a:t>proveedor</a:t>
            </a:r>
            <a:r>
              <a:rPr lang="en-US" sz="2200" dirty="0"/>
              <a:t> de </a:t>
            </a:r>
            <a:r>
              <a:rPr lang="en-US" sz="2200" dirty="0" err="1"/>
              <a:t>gestión</a:t>
            </a:r>
            <a:r>
              <a:rPr lang="en-US" sz="2200" dirty="0"/>
              <a:t> UM (</a:t>
            </a:r>
            <a:r>
              <a:rPr lang="en-US" sz="2200" dirty="0" err="1"/>
              <a:t>en</a:t>
            </a:r>
            <a:r>
              <a:rPr lang="en-US" sz="2200" dirty="0"/>
              <a:t> </a:t>
            </a:r>
            <a:r>
              <a:rPr lang="en-US" sz="2200" dirty="0" err="1"/>
              <a:t>lugar</a:t>
            </a:r>
            <a:r>
              <a:rPr lang="en-US" sz="2200" dirty="0"/>
              <a:t> de una </a:t>
            </a:r>
            <a:r>
              <a:rPr lang="en-US" sz="2200" dirty="0" err="1"/>
              <a:t>orden</a:t>
            </a:r>
            <a:r>
              <a:rPr lang="en-US" sz="2200" dirty="0"/>
              <a:t> </a:t>
            </a:r>
            <a:r>
              <a:rPr lang="en-US" sz="2200" dirty="0" err="1"/>
              <a:t>médica</a:t>
            </a:r>
            <a:r>
              <a:rPr lang="en-US" sz="2200" dirty="0"/>
              <a:t>).</a:t>
            </a:r>
            <a:endParaRPr sz="2200" dirty="0"/>
          </a:p>
          <a:p>
            <a:pPr marL="342900" lvl="0" indent="-254000" algn="l" rtl="0">
              <a:spcBef>
                <a:spcPts val="1000"/>
              </a:spcBef>
              <a:spcAft>
                <a:spcPts val="0"/>
              </a:spcAft>
              <a:buSzPts val="2200"/>
              <a:buChar char="●"/>
            </a:pPr>
            <a:r>
              <a:rPr lang="en-US" sz="2200" b="1" dirty="0"/>
              <a:t>Punto clave: </a:t>
            </a:r>
            <a:r>
              <a:rPr lang="en-US" sz="2200" dirty="0"/>
              <a:t>La </a:t>
            </a:r>
            <a:r>
              <a:rPr lang="en-US" sz="2200" dirty="0" err="1"/>
              <a:t>exención</a:t>
            </a:r>
            <a:r>
              <a:rPr lang="en-US" sz="2200" dirty="0"/>
              <a:t> no </a:t>
            </a:r>
            <a:r>
              <a:rPr lang="en-US" sz="2200" dirty="0" err="1"/>
              <a:t>exige</a:t>
            </a:r>
            <a:r>
              <a:rPr lang="en-US" sz="2200" dirty="0"/>
              <a:t> </a:t>
            </a:r>
            <a:r>
              <a:rPr lang="en-US" sz="2200" dirty="0" err="1"/>
              <a:t>aplicar</a:t>
            </a:r>
            <a:r>
              <a:rPr lang="en-US" sz="2200" dirty="0"/>
              <a:t> la </a:t>
            </a:r>
            <a:r>
              <a:rPr lang="en-US" sz="2200" dirty="0" err="1"/>
              <a:t>definición</a:t>
            </a:r>
            <a:r>
              <a:rPr lang="en-US" sz="2200" dirty="0"/>
              <a:t> </a:t>
            </a:r>
            <a:r>
              <a:rPr lang="en-US" sz="2200" dirty="0" err="1"/>
              <a:t>estándar</a:t>
            </a:r>
            <a:r>
              <a:rPr lang="en-US" sz="2200" dirty="0"/>
              <a:t> de “</a:t>
            </a:r>
            <a:r>
              <a:rPr lang="en-US" sz="2200" dirty="0" err="1"/>
              <a:t>necesidad</a:t>
            </a:r>
            <a:r>
              <a:rPr lang="en-US" sz="2200" dirty="0"/>
              <a:t> </a:t>
            </a:r>
            <a:r>
              <a:rPr lang="en-US" sz="2200" dirty="0" err="1"/>
              <a:t>médica</a:t>
            </a:r>
            <a:r>
              <a:rPr lang="en-US" sz="2200" dirty="0"/>
              <a:t>” del 10 CCR 2505-10 8.076.1.8, </a:t>
            </a:r>
            <a:r>
              <a:rPr lang="en-US" sz="2200" dirty="0" err="1"/>
              <a:t>sino</a:t>
            </a:r>
            <a:r>
              <a:rPr lang="en-US" sz="2200" dirty="0"/>
              <a:t> un </a:t>
            </a:r>
            <a:r>
              <a:rPr lang="en-US" sz="2200" dirty="0" err="1"/>
              <a:t>criterio</a:t>
            </a:r>
            <a:r>
              <a:rPr lang="en-US" sz="2200" dirty="0"/>
              <a:t> </a:t>
            </a:r>
            <a:r>
              <a:rPr lang="en-US" sz="2200" dirty="0" err="1"/>
              <a:t>específico</a:t>
            </a:r>
            <a:r>
              <a:rPr lang="en-US" sz="2200" dirty="0"/>
              <a:t> de </a:t>
            </a:r>
            <a:r>
              <a:rPr lang="en-US" sz="2200" dirty="0" err="1"/>
              <a:t>adecuación</a:t>
            </a:r>
            <a:r>
              <a:rPr lang="en-US" sz="2200" dirty="0"/>
              <a:t> HRSN.</a:t>
            </a:r>
            <a:endParaRPr sz="2200" dirty="0"/>
          </a:p>
          <a:p>
            <a:pPr marL="0" lvl="0" indent="0" algn="l" rtl="0">
              <a:spcBef>
                <a:spcPts val="1000"/>
              </a:spcBef>
              <a:spcAft>
                <a:spcPts val="0"/>
              </a:spcAft>
              <a:buNone/>
            </a:pPr>
            <a:endParaRPr sz="2200" dirty="0"/>
          </a:p>
        </p:txBody>
      </p:sp>
      <p:sp>
        <p:nvSpPr>
          <p:cNvPr id="527" name="Google Shape;527;p9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74</a:t>
            </a:fld>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97"/>
          <p:cNvSpPr txBox="1">
            <a:spLocks noGrp="1"/>
          </p:cNvSpPr>
          <p:nvPr>
            <p:ph type="title"/>
          </p:nvPr>
        </p:nvSpPr>
        <p:spPr>
          <a:xfrm>
            <a:off x="838200" y="312150"/>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Documentation</a:t>
            </a:r>
            <a:endParaRPr sz="5700"/>
          </a:p>
        </p:txBody>
      </p:sp>
      <p:sp>
        <p:nvSpPr>
          <p:cNvPr id="533" name="Google Shape;533;p97"/>
          <p:cNvSpPr txBox="1">
            <a:spLocks noGrp="1"/>
          </p:cNvSpPr>
          <p:nvPr>
            <p:ph type="body" idx="1"/>
          </p:nvPr>
        </p:nvSpPr>
        <p:spPr>
          <a:xfrm>
            <a:off x="920496" y="924678"/>
            <a:ext cx="10515600" cy="4788900"/>
          </a:xfrm>
          <a:prstGeom prst="rect">
            <a:avLst/>
          </a:prstGeom>
          <a:noFill/>
          <a:ln>
            <a:noFill/>
          </a:ln>
        </p:spPr>
        <p:txBody>
          <a:bodyPr spcFirstLastPara="1" wrap="square" lIns="91425" tIns="45700" rIns="91425" bIns="45700" anchor="t" anchorCtr="0">
            <a:noAutofit/>
          </a:bodyPr>
          <a:lstStyle/>
          <a:p>
            <a:pPr marL="0" lvl="0" indent="0" algn="l" rtl="0">
              <a:spcBef>
                <a:spcPts val="1000"/>
              </a:spcBef>
              <a:spcAft>
                <a:spcPts val="0"/>
              </a:spcAft>
              <a:buNone/>
            </a:pPr>
            <a:r>
              <a:rPr lang="en-US" sz="3000" dirty="0"/>
              <a:t>Proposed documentation of HRSN Nutrition services:</a:t>
            </a:r>
            <a:endParaRPr sz="3000" dirty="0"/>
          </a:p>
          <a:p>
            <a:pPr marL="457200" lvl="0" indent="-361950" algn="l" rtl="0">
              <a:spcBef>
                <a:spcPts val="1000"/>
              </a:spcBef>
              <a:spcAft>
                <a:spcPts val="0"/>
              </a:spcAft>
              <a:buSzPts val="2100"/>
              <a:buAutoNum type="arabicPeriod"/>
            </a:pPr>
            <a:r>
              <a:rPr lang="en-US" sz="2100" dirty="0"/>
              <a:t>Type of service performed, including whether it was an individual or group service</a:t>
            </a:r>
            <a:endParaRPr sz="2100" dirty="0"/>
          </a:p>
          <a:p>
            <a:pPr marL="457200" lvl="0" indent="-361950" algn="l" rtl="0">
              <a:spcBef>
                <a:spcPts val="0"/>
              </a:spcBef>
              <a:spcAft>
                <a:spcPts val="0"/>
              </a:spcAft>
              <a:buSzPts val="2100"/>
              <a:buAutoNum type="arabicPeriod"/>
            </a:pPr>
            <a:r>
              <a:rPr lang="en-US" sz="2100" dirty="0"/>
              <a:t>A summary of services provided </a:t>
            </a:r>
            <a:endParaRPr sz="2100" dirty="0"/>
          </a:p>
          <a:p>
            <a:pPr marL="457200" lvl="0" indent="-361950" algn="l" rtl="0">
              <a:spcBef>
                <a:spcPts val="0"/>
              </a:spcBef>
              <a:spcAft>
                <a:spcPts val="0"/>
              </a:spcAft>
              <a:buSzPts val="2100"/>
              <a:buAutoNum type="arabicPeriod"/>
            </a:pPr>
            <a:r>
              <a:rPr lang="en-US" sz="2100" dirty="0"/>
              <a:t>A narrative description of the members’ medical and social needs that justify the requested nutrition services.</a:t>
            </a:r>
            <a:endParaRPr sz="2100" dirty="0"/>
          </a:p>
          <a:p>
            <a:pPr marL="457200" lvl="0" indent="-361950" algn="l" rtl="0">
              <a:spcBef>
                <a:spcPts val="0"/>
              </a:spcBef>
              <a:spcAft>
                <a:spcPts val="0"/>
              </a:spcAft>
              <a:buSzPts val="2100"/>
              <a:buAutoNum type="arabicPeriod"/>
            </a:pPr>
            <a:r>
              <a:rPr lang="en-US" sz="2100" dirty="0"/>
              <a:t>Name(s) of Health First Colorado member(s) receiving services</a:t>
            </a:r>
            <a:endParaRPr sz="2100" dirty="0"/>
          </a:p>
          <a:p>
            <a:pPr marL="457200" lvl="0" indent="-361950" algn="l" rtl="0">
              <a:spcBef>
                <a:spcPts val="0"/>
              </a:spcBef>
              <a:spcAft>
                <a:spcPts val="0"/>
              </a:spcAft>
              <a:buSzPts val="2100"/>
              <a:buAutoNum type="arabicPeriod"/>
            </a:pPr>
            <a:r>
              <a:rPr lang="en-US" sz="2100" dirty="0"/>
              <a:t>Number of group members if a group service was provided</a:t>
            </a:r>
            <a:endParaRPr sz="2100" dirty="0"/>
          </a:p>
          <a:p>
            <a:pPr marL="457200" lvl="0" indent="-361950" algn="l" rtl="0">
              <a:spcBef>
                <a:spcPts val="0"/>
              </a:spcBef>
              <a:spcAft>
                <a:spcPts val="0"/>
              </a:spcAft>
              <a:buSzPts val="2100"/>
              <a:buAutoNum type="arabicPeriod"/>
            </a:pPr>
            <a:r>
              <a:rPr lang="en-US" sz="2100" dirty="0"/>
              <a:t>Date of service</a:t>
            </a:r>
            <a:endParaRPr sz="2100" dirty="0"/>
          </a:p>
          <a:p>
            <a:pPr marL="457200" lvl="0" indent="-361950" algn="l" rtl="0">
              <a:spcBef>
                <a:spcPts val="0"/>
              </a:spcBef>
              <a:spcAft>
                <a:spcPts val="0"/>
              </a:spcAft>
              <a:buSzPts val="2100"/>
              <a:buAutoNum type="arabicPeriod"/>
            </a:pPr>
            <a:r>
              <a:rPr lang="en-US" sz="2100" dirty="0"/>
              <a:t>Location of service delivery, including delivery method (ex., in-person or telehealth)</a:t>
            </a:r>
            <a:endParaRPr sz="2100" dirty="0"/>
          </a:p>
          <a:p>
            <a:pPr marL="457200" lvl="0" indent="-361950" algn="l" rtl="0">
              <a:spcBef>
                <a:spcPts val="0"/>
              </a:spcBef>
              <a:spcAft>
                <a:spcPts val="0"/>
              </a:spcAft>
              <a:buSzPts val="2100"/>
              <a:buAutoNum type="arabicPeriod"/>
            </a:pPr>
            <a:r>
              <a:rPr lang="en-US" sz="2100" dirty="0"/>
              <a:t>The time the service begins and ends</a:t>
            </a:r>
            <a:endParaRPr sz="2100" dirty="0"/>
          </a:p>
          <a:p>
            <a:pPr marL="457200" lvl="0" indent="-361950" algn="l" rtl="0">
              <a:spcBef>
                <a:spcPts val="0"/>
              </a:spcBef>
              <a:spcAft>
                <a:spcPts val="0"/>
              </a:spcAft>
              <a:buSzPts val="2100"/>
              <a:buAutoNum type="arabicPeriod"/>
            </a:pPr>
            <a:r>
              <a:rPr lang="en-US" sz="2100" dirty="0"/>
              <a:t>Name of the Nutrition Provider who is providing the service</a:t>
            </a:r>
            <a:endParaRPr sz="2100" dirty="0"/>
          </a:p>
          <a:p>
            <a:pPr marL="457200" lvl="0" indent="-361950" algn="l" rtl="0">
              <a:spcBef>
                <a:spcPts val="0"/>
              </a:spcBef>
              <a:spcAft>
                <a:spcPts val="0"/>
              </a:spcAft>
              <a:buSzPts val="2100"/>
              <a:buAutoNum type="arabicPeriod"/>
            </a:pPr>
            <a:r>
              <a:rPr lang="en-US" sz="2100" dirty="0"/>
              <a:t>Nutrition Provider Signature and Date</a:t>
            </a:r>
            <a:endParaRPr sz="2100" dirty="0"/>
          </a:p>
          <a:p>
            <a:pPr marL="457200" lvl="0" indent="-361950" algn="l" rtl="0">
              <a:spcBef>
                <a:spcPts val="0"/>
              </a:spcBef>
              <a:spcAft>
                <a:spcPts val="0"/>
              </a:spcAft>
              <a:buSzPts val="2100"/>
              <a:buAutoNum type="arabicPeriod"/>
            </a:pPr>
            <a:r>
              <a:rPr lang="en-US" sz="2100" dirty="0"/>
              <a:t>It is also recommended that the Nutrition Provider obtain a signed and dated statement/form from the recipient or their parent/legal guardian that indicates services were provided on the date of service.</a:t>
            </a:r>
            <a:endParaRPr sz="2100" dirty="0"/>
          </a:p>
        </p:txBody>
      </p:sp>
      <p:sp>
        <p:nvSpPr>
          <p:cNvPr id="534" name="Google Shape;534;p9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75</a:t>
            </a:fld>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97"/>
          <p:cNvSpPr txBox="1">
            <a:spLocks noGrp="1"/>
          </p:cNvSpPr>
          <p:nvPr>
            <p:ph type="title"/>
          </p:nvPr>
        </p:nvSpPr>
        <p:spPr>
          <a:xfrm>
            <a:off x="838200" y="312150"/>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Documentación</a:t>
            </a:r>
            <a:endParaRPr sz="5700"/>
          </a:p>
        </p:txBody>
      </p:sp>
      <p:sp>
        <p:nvSpPr>
          <p:cNvPr id="533" name="Google Shape;533;p97"/>
          <p:cNvSpPr txBox="1">
            <a:spLocks noGrp="1"/>
          </p:cNvSpPr>
          <p:nvPr>
            <p:ph type="body" idx="1"/>
          </p:nvPr>
        </p:nvSpPr>
        <p:spPr>
          <a:xfrm>
            <a:off x="838200" y="1034550"/>
            <a:ext cx="10515600" cy="4788900"/>
          </a:xfrm>
          <a:prstGeom prst="rect">
            <a:avLst/>
          </a:prstGeom>
          <a:noFill/>
          <a:ln>
            <a:noFill/>
          </a:ln>
        </p:spPr>
        <p:txBody>
          <a:bodyPr spcFirstLastPara="1" wrap="square" lIns="91425" tIns="45700" rIns="91425" bIns="45700" anchor="t" anchorCtr="0">
            <a:noAutofit/>
          </a:bodyPr>
          <a:lstStyle/>
          <a:p>
            <a:pPr marL="0" lvl="0" indent="0" algn="l" rtl="0">
              <a:spcBef>
                <a:spcPts val="1000"/>
              </a:spcBef>
              <a:spcAft>
                <a:spcPts val="0"/>
              </a:spcAft>
              <a:buNone/>
            </a:pPr>
            <a:r>
              <a:rPr lang="en-US" sz="3000" dirty="0"/>
              <a:t>Se propone que la </a:t>
            </a:r>
            <a:r>
              <a:rPr lang="en-US" sz="3000" dirty="0" err="1"/>
              <a:t>documentación</a:t>
            </a:r>
            <a:r>
              <a:rPr lang="en-US" sz="3000" dirty="0"/>
              <a:t> de los </a:t>
            </a:r>
            <a:r>
              <a:rPr lang="en-US" sz="3000" dirty="0" err="1"/>
              <a:t>servicios</a:t>
            </a:r>
            <a:r>
              <a:rPr lang="en-US" sz="3000" dirty="0"/>
              <a:t> de </a:t>
            </a:r>
            <a:r>
              <a:rPr lang="en-US" sz="3000" dirty="0" err="1"/>
              <a:t>nutrición</a:t>
            </a:r>
            <a:r>
              <a:rPr lang="en-US" sz="3000" dirty="0"/>
              <a:t> HRSN </a:t>
            </a:r>
            <a:r>
              <a:rPr lang="en-US" sz="3000" dirty="0" err="1"/>
              <a:t>incluya</a:t>
            </a:r>
            <a:r>
              <a:rPr lang="en-US" sz="3000" dirty="0"/>
              <a:t>:</a:t>
            </a:r>
            <a:endParaRPr sz="3000" dirty="0"/>
          </a:p>
          <a:p>
            <a:pPr marL="457200" lvl="0" indent="-361950" algn="l" rtl="0">
              <a:spcBef>
                <a:spcPts val="1000"/>
              </a:spcBef>
              <a:spcAft>
                <a:spcPts val="0"/>
              </a:spcAft>
              <a:buSzPts val="2100"/>
              <a:buAutoNum type="arabicPeriod"/>
            </a:pPr>
            <a:r>
              <a:rPr lang="en-US" sz="2100" dirty="0"/>
              <a:t>Tipo de </a:t>
            </a:r>
            <a:r>
              <a:rPr lang="en-US" sz="2100" dirty="0" err="1"/>
              <a:t>servicio</a:t>
            </a:r>
            <a:r>
              <a:rPr lang="en-US" sz="2100" dirty="0"/>
              <a:t> </a:t>
            </a:r>
            <a:r>
              <a:rPr lang="en-US" sz="2100" dirty="0" err="1"/>
              <a:t>realizado</a:t>
            </a:r>
            <a:r>
              <a:rPr lang="en-US" sz="2100" dirty="0"/>
              <a:t> (individual o </a:t>
            </a:r>
            <a:r>
              <a:rPr lang="en-US" sz="2100" dirty="0" err="1"/>
              <a:t>grupal</a:t>
            </a:r>
            <a:r>
              <a:rPr lang="en-US" sz="2100" dirty="0"/>
              <a:t>).</a:t>
            </a:r>
            <a:endParaRPr sz="2100" dirty="0"/>
          </a:p>
          <a:p>
            <a:pPr marL="457200" lvl="0" indent="-361950" algn="l" rtl="0">
              <a:spcBef>
                <a:spcPts val="0"/>
              </a:spcBef>
              <a:spcAft>
                <a:spcPts val="0"/>
              </a:spcAft>
              <a:buSzPts val="2100"/>
              <a:buAutoNum type="arabicPeriod"/>
            </a:pPr>
            <a:r>
              <a:rPr lang="en-US" sz="2100" dirty="0" err="1"/>
              <a:t>Resumen</a:t>
            </a:r>
            <a:r>
              <a:rPr lang="en-US" sz="2100" dirty="0"/>
              <a:t> de los </a:t>
            </a:r>
            <a:r>
              <a:rPr lang="en-US" sz="2100" dirty="0" err="1"/>
              <a:t>servicios</a:t>
            </a:r>
            <a:r>
              <a:rPr lang="en-US" sz="2100" dirty="0"/>
              <a:t> </a:t>
            </a:r>
            <a:r>
              <a:rPr lang="en-US" sz="2100" dirty="0" err="1"/>
              <a:t>prestados</a:t>
            </a:r>
            <a:r>
              <a:rPr lang="en-US" sz="2100" dirty="0"/>
              <a:t>. </a:t>
            </a:r>
            <a:endParaRPr sz="2100" dirty="0"/>
          </a:p>
          <a:p>
            <a:pPr marL="457200" lvl="0" indent="-361950" algn="l" rtl="0">
              <a:spcBef>
                <a:spcPts val="0"/>
              </a:spcBef>
              <a:spcAft>
                <a:spcPts val="0"/>
              </a:spcAft>
              <a:buSzPts val="2100"/>
              <a:buAutoNum type="arabicPeriod"/>
            </a:pPr>
            <a:r>
              <a:rPr lang="en-US" sz="2100" dirty="0" err="1"/>
              <a:t>Descripción</a:t>
            </a:r>
            <a:r>
              <a:rPr lang="en-US" sz="2100" dirty="0"/>
              <a:t> </a:t>
            </a:r>
            <a:r>
              <a:rPr lang="en-US" sz="2100" dirty="0" err="1"/>
              <a:t>narrativa</a:t>
            </a:r>
            <a:r>
              <a:rPr lang="en-US" sz="2100" dirty="0"/>
              <a:t> de las </a:t>
            </a:r>
            <a:r>
              <a:rPr lang="en-US" sz="2100" dirty="0" err="1"/>
              <a:t>necesidades</a:t>
            </a:r>
            <a:r>
              <a:rPr lang="en-US" sz="2100" dirty="0"/>
              <a:t> </a:t>
            </a:r>
            <a:r>
              <a:rPr lang="en-US" sz="2100" dirty="0" err="1"/>
              <a:t>médicas</a:t>
            </a:r>
            <a:r>
              <a:rPr lang="en-US" sz="2100" dirty="0"/>
              <a:t> y </a:t>
            </a:r>
            <a:r>
              <a:rPr lang="en-US" sz="2100" dirty="0" err="1"/>
              <a:t>sociales</a:t>
            </a:r>
            <a:r>
              <a:rPr lang="en-US" sz="2100" dirty="0"/>
              <a:t> que </a:t>
            </a:r>
            <a:r>
              <a:rPr lang="en-US" sz="2100" dirty="0" err="1"/>
              <a:t>justifican</a:t>
            </a:r>
            <a:r>
              <a:rPr lang="en-US" sz="2100" dirty="0"/>
              <a:t> los </a:t>
            </a:r>
            <a:r>
              <a:rPr lang="en-US" sz="2100" dirty="0" err="1"/>
              <a:t>servicios</a:t>
            </a:r>
            <a:r>
              <a:rPr lang="en-US" sz="2100" dirty="0"/>
              <a:t> </a:t>
            </a:r>
            <a:r>
              <a:rPr lang="en-US" sz="2100" dirty="0" err="1"/>
              <a:t>solicitados</a:t>
            </a:r>
            <a:r>
              <a:rPr lang="en-US" sz="2100" dirty="0"/>
              <a:t>.</a:t>
            </a:r>
            <a:endParaRPr sz="2100" dirty="0"/>
          </a:p>
          <a:p>
            <a:pPr marL="457200" lvl="0" indent="-361950" algn="l" rtl="0">
              <a:spcBef>
                <a:spcPts val="0"/>
              </a:spcBef>
              <a:spcAft>
                <a:spcPts val="0"/>
              </a:spcAft>
              <a:buSzPts val="2100"/>
              <a:buAutoNum type="arabicPeriod"/>
            </a:pPr>
            <a:r>
              <a:rPr lang="en-US" sz="2100" dirty="0" err="1"/>
              <a:t>Nombre</a:t>
            </a:r>
            <a:r>
              <a:rPr lang="en-US" sz="2100" dirty="0"/>
              <a:t>(s) de los </a:t>
            </a:r>
            <a:r>
              <a:rPr lang="en-US" sz="2100" dirty="0" err="1"/>
              <a:t>beneficiarios</a:t>
            </a:r>
            <a:r>
              <a:rPr lang="en-US" sz="2100" dirty="0"/>
              <a:t> de Health First Colorado </a:t>
            </a:r>
            <a:r>
              <a:rPr lang="en-US" sz="2100" dirty="0" err="1"/>
              <a:t>atendidos</a:t>
            </a:r>
            <a:r>
              <a:rPr lang="en-US" sz="2100" dirty="0"/>
              <a:t>.</a:t>
            </a:r>
            <a:endParaRPr sz="2100" dirty="0"/>
          </a:p>
          <a:p>
            <a:pPr marL="457200" lvl="0" indent="-361950" algn="l" rtl="0">
              <a:spcBef>
                <a:spcPts val="0"/>
              </a:spcBef>
              <a:spcAft>
                <a:spcPts val="0"/>
              </a:spcAft>
              <a:buSzPts val="2100"/>
              <a:buAutoNum type="arabicPeriod"/>
            </a:pPr>
            <a:r>
              <a:rPr lang="en-US" sz="2100" dirty="0" err="1"/>
              <a:t>Número</a:t>
            </a:r>
            <a:r>
              <a:rPr lang="en-US" sz="2100" dirty="0"/>
              <a:t> de </a:t>
            </a:r>
            <a:r>
              <a:rPr lang="en-US" sz="2100" dirty="0" err="1"/>
              <a:t>participantes</a:t>
            </a:r>
            <a:r>
              <a:rPr lang="en-US" sz="2100" dirty="0"/>
              <a:t> </a:t>
            </a:r>
            <a:r>
              <a:rPr lang="en-US" sz="2100" dirty="0" err="1"/>
              <a:t>si</a:t>
            </a:r>
            <a:r>
              <a:rPr lang="en-US" sz="2100" dirty="0"/>
              <a:t> </a:t>
            </a:r>
            <a:r>
              <a:rPr lang="en-US" sz="2100" dirty="0" err="1"/>
              <a:t>fue</a:t>
            </a:r>
            <a:r>
              <a:rPr lang="en-US" sz="2100" dirty="0"/>
              <a:t> un </a:t>
            </a:r>
            <a:r>
              <a:rPr lang="en-US" sz="2100" dirty="0" err="1"/>
              <a:t>servicio</a:t>
            </a:r>
            <a:r>
              <a:rPr lang="en-US" sz="2100" dirty="0"/>
              <a:t> </a:t>
            </a:r>
            <a:r>
              <a:rPr lang="en-US" sz="2100" dirty="0" err="1"/>
              <a:t>grupal</a:t>
            </a:r>
            <a:r>
              <a:rPr lang="en-US" sz="2100" dirty="0"/>
              <a:t>.</a:t>
            </a:r>
            <a:endParaRPr sz="2100" dirty="0"/>
          </a:p>
          <a:p>
            <a:pPr marL="457200" lvl="0" indent="-361950" algn="l" rtl="0">
              <a:spcBef>
                <a:spcPts val="0"/>
              </a:spcBef>
              <a:spcAft>
                <a:spcPts val="0"/>
              </a:spcAft>
              <a:buSzPts val="2100"/>
              <a:buAutoNum type="arabicPeriod"/>
            </a:pPr>
            <a:r>
              <a:rPr lang="en-US" sz="2100" dirty="0" err="1"/>
              <a:t>Fecha</a:t>
            </a:r>
            <a:r>
              <a:rPr lang="en-US" sz="2100" dirty="0"/>
              <a:t> del </a:t>
            </a:r>
            <a:r>
              <a:rPr lang="en-US" sz="2100" dirty="0" err="1"/>
              <a:t>servicio</a:t>
            </a:r>
            <a:endParaRPr sz="2100" dirty="0"/>
          </a:p>
          <a:p>
            <a:pPr marL="457200" lvl="0" indent="-361950" algn="l" rtl="0">
              <a:spcBef>
                <a:spcPts val="0"/>
              </a:spcBef>
              <a:spcAft>
                <a:spcPts val="0"/>
              </a:spcAft>
              <a:buSzPts val="2100"/>
              <a:buAutoNum type="arabicPeriod"/>
            </a:pPr>
            <a:r>
              <a:rPr lang="en-US" sz="2100" dirty="0"/>
              <a:t>Lugar de </a:t>
            </a:r>
            <a:r>
              <a:rPr lang="en-US" sz="2100" dirty="0" err="1"/>
              <a:t>prestación</a:t>
            </a:r>
            <a:r>
              <a:rPr lang="en-US" sz="2100" dirty="0"/>
              <a:t>, </a:t>
            </a:r>
            <a:r>
              <a:rPr lang="en-US" sz="2100" dirty="0" err="1"/>
              <a:t>incluyendo</a:t>
            </a:r>
            <a:r>
              <a:rPr lang="en-US" sz="2100" dirty="0"/>
              <a:t> </a:t>
            </a:r>
            <a:r>
              <a:rPr lang="en-US" sz="2100" dirty="0" err="1"/>
              <a:t>modalidad</a:t>
            </a:r>
            <a:r>
              <a:rPr lang="en-US" sz="2100" dirty="0"/>
              <a:t> (</a:t>
            </a:r>
            <a:r>
              <a:rPr lang="en-US" sz="2100" dirty="0" err="1"/>
              <a:t>presencial</a:t>
            </a:r>
            <a:r>
              <a:rPr lang="en-US" sz="2100" dirty="0"/>
              <a:t> o </a:t>
            </a:r>
            <a:r>
              <a:rPr lang="en-US" sz="2100" dirty="0" err="1"/>
              <a:t>telemedicina</a:t>
            </a:r>
            <a:r>
              <a:rPr lang="en-US" sz="2100" dirty="0"/>
              <a:t>).</a:t>
            </a:r>
            <a:endParaRPr sz="2100" dirty="0"/>
          </a:p>
          <a:p>
            <a:pPr marL="457200" lvl="0" indent="-361950" algn="l" rtl="0">
              <a:spcBef>
                <a:spcPts val="0"/>
              </a:spcBef>
              <a:spcAft>
                <a:spcPts val="0"/>
              </a:spcAft>
              <a:buSzPts val="2100"/>
              <a:buAutoNum type="arabicPeriod"/>
            </a:pPr>
            <a:r>
              <a:rPr lang="en-US" sz="2100" dirty="0"/>
              <a:t>Hora de </a:t>
            </a:r>
            <a:r>
              <a:rPr lang="en-US" sz="2100" dirty="0" err="1"/>
              <a:t>inicio</a:t>
            </a:r>
            <a:r>
              <a:rPr lang="en-US" sz="2100" dirty="0"/>
              <a:t> y </a:t>
            </a:r>
            <a:r>
              <a:rPr lang="en-US" sz="2100" dirty="0" err="1"/>
              <a:t>finalización</a:t>
            </a:r>
            <a:r>
              <a:rPr lang="en-US" sz="2100" dirty="0"/>
              <a:t> del </a:t>
            </a:r>
            <a:r>
              <a:rPr lang="en-US" sz="2100" dirty="0" err="1"/>
              <a:t>servicio</a:t>
            </a:r>
            <a:r>
              <a:rPr lang="en-US" sz="2100" dirty="0"/>
              <a:t>.</a:t>
            </a:r>
            <a:endParaRPr sz="2100" dirty="0"/>
          </a:p>
          <a:p>
            <a:pPr marL="457200" lvl="0" indent="-361950" algn="l" rtl="0">
              <a:spcBef>
                <a:spcPts val="0"/>
              </a:spcBef>
              <a:spcAft>
                <a:spcPts val="0"/>
              </a:spcAft>
              <a:buSzPts val="2100"/>
              <a:buAutoNum type="arabicPeriod"/>
            </a:pPr>
            <a:r>
              <a:rPr lang="en-US" sz="2100" dirty="0" err="1"/>
              <a:t>Nombre</a:t>
            </a:r>
            <a:r>
              <a:rPr lang="en-US" sz="2100" dirty="0"/>
              <a:t> del </a:t>
            </a:r>
            <a:r>
              <a:rPr lang="en-US" sz="2100" dirty="0" err="1"/>
              <a:t>proveedor</a:t>
            </a:r>
            <a:r>
              <a:rPr lang="en-US" sz="2100" dirty="0"/>
              <a:t> de </a:t>
            </a:r>
            <a:r>
              <a:rPr lang="en-US" sz="2100" dirty="0" err="1"/>
              <a:t>nutrición</a:t>
            </a:r>
            <a:r>
              <a:rPr lang="en-US" sz="2100" dirty="0"/>
              <a:t> </a:t>
            </a:r>
            <a:r>
              <a:rPr lang="en-US" sz="2100" dirty="0" err="1"/>
              <a:t>responsable</a:t>
            </a:r>
            <a:r>
              <a:rPr lang="en-US" sz="2100" dirty="0"/>
              <a:t>.</a:t>
            </a:r>
            <a:endParaRPr sz="2100" dirty="0"/>
          </a:p>
          <a:p>
            <a:pPr marL="457200" lvl="0" indent="-361950" algn="l" rtl="0">
              <a:spcBef>
                <a:spcPts val="0"/>
              </a:spcBef>
              <a:spcAft>
                <a:spcPts val="0"/>
              </a:spcAft>
              <a:buSzPts val="2100"/>
              <a:buAutoNum type="arabicPeriod"/>
            </a:pPr>
            <a:r>
              <a:rPr lang="en-US" sz="2100" dirty="0" err="1"/>
              <a:t>Firma</a:t>
            </a:r>
            <a:r>
              <a:rPr lang="en-US" sz="2100" dirty="0"/>
              <a:t> y </a:t>
            </a:r>
            <a:r>
              <a:rPr lang="en-US" sz="2100" dirty="0" err="1"/>
              <a:t>fecha</a:t>
            </a:r>
            <a:r>
              <a:rPr lang="en-US" sz="2100" dirty="0"/>
              <a:t> del </a:t>
            </a:r>
            <a:r>
              <a:rPr lang="en-US" sz="2100" dirty="0" err="1"/>
              <a:t>proveedor</a:t>
            </a:r>
            <a:r>
              <a:rPr lang="en-US" sz="2100" dirty="0"/>
              <a:t> de </a:t>
            </a:r>
            <a:r>
              <a:rPr lang="en-US" sz="2100" dirty="0" err="1"/>
              <a:t>nutrición</a:t>
            </a:r>
            <a:r>
              <a:rPr lang="en-US" sz="2100" dirty="0"/>
              <a:t>.</a:t>
            </a:r>
            <a:endParaRPr sz="2100" dirty="0"/>
          </a:p>
          <a:p>
            <a:pPr marL="457200" lvl="0" indent="-361950" algn="l" rtl="0">
              <a:spcBef>
                <a:spcPts val="0"/>
              </a:spcBef>
              <a:spcAft>
                <a:spcPts val="0"/>
              </a:spcAft>
              <a:buSzPts val="2100"/>
              <a:buAutoNum type="arabicPeriod"/>
            </a:pPr>
            <a:r>
              <a:rPr lang="en-US" sz="2100" dirty="0" err="1"/>
              <a:t>Además</a:t>
            </a:r>
            <a:r>
              <a:rPr lang="en-US" sz="2100" dirty="0"/>
              <a:t>, se </a:t>
            </a:r>
            <a:r>
              <a:rPr lang="en-US" sz="2100" dirty="0" err="1"/>
              <a:t>recomienda</a:t>
            </a:r>
            <a:r>
              <a:rPr lang="en-US" sz="2100" dirty="0"/>
              <a:t> que </a:t>
            </a:r>
            <a:r>
              <a:rPr lang="en-US" sz="2100" dirty="0" err="1"/>
              <a:t>el</a:t>
            </a:r>
            <a:r>
              <a:rPr lang="en-US" sz="2100" dirty="0"/>
              <a:t> </a:t>
            </a:r>
            <a:r>
              <a:rPr lang="en-US" sz="2100" dirty="0" err="1"/>
              <a:t>proveedor</a:t>
            </a:r>
            <a:r>
              <a:rPr lang="en-US" sz="2100" dirty="0"/>
              <a:t> </a:t>
            </a:r>
            <a:r>
              <a:rPr lang="en-US" sz="2100" dirty="0" err="1"/>
              <a:t>obtenga</a:t>
            </a:r>
            <a:r>
              <a:rPr lang="en-US" sz="2100" dirty="0"/>
              <a:t> una </a:t>
            </a:r>
            <a:r>
              <a:rPr lang="en-US" sz="2100" dirty="0" err="1"/>
              <a:t>constancia</a:t>
            </a:r>
            <a:r>
              <a:rPr lang="en-US" sz="2100" dirty="0"/>
              <a:t> </a:t>
            </a:r>
            <a:r>
              <a:rPr lang="en-US" sz="2100" dirty="0" err="1"/>
              <a:t>firmada</a:t>
            </a:r>
            <a:r>
              <a:rPr lang="en-US" sz="2100" dirty="0"/>
              <a:t> y </a:t>
            </a:r>
            <a:r>
              <a:rPr lang="en-US" sz="2100" dirty="0" err="1"/>
              <a:t>fechada</a:t>
            </a:r>
            <a:r>
              <a:rPr lang="en-US" sz="2100" dirty="0"/>
              <a:t> por </a:t>
            </a:r>
            <a:r>
              <a:rPr lang="en-US" sz="2100" dirty="0" err="1"/>
              <a:t>el</a:t>
            </a:r>
            <a:r>
              <a:rPr lang="en-US" sz="2100" dirty="0"/>
              <a:t> </a:t>
            </a:r>
            <a:r>
              <a:rPr lang="en-US" sz="2100" dirty="0" err="1"/>
              <a:t>beneficiario</a:t>
            </a:r>
            <a:r>
              <a:rPr lang="en-US" sz="2100" dirty="0"/>
              <a:t> o </a:t>
            </a:r>
            <a:r>
              <a:rPr lang="en-US" sz="2100" dirty="0" err="1"/>
              <a:t>su</a:t>
            </a:r>
            <a:r>
              <a:rPr lang="en-US" sz="2100" dirty="0"/>
              <a:t> </a:t>
            </a:r>
            <a:r>
              <a:rPr lang="en-US" sz="2100" dirty="0" err="1"/>
              <a:t>representante</a:t>
            </a:r>
            <a:r>
              <a:rPr lang="en-US" sz="2100" dirty="0"/>
              <a:t> legal que </a:t>
            </a:r>
            <a:r>
              <a:rPr lang="en-US" sz="2100" dirty="0" err="1"/>
              <a:t>confirme</a:t>
            </a:r>
            <a:r>
              <a:rPr lang="en-US" sz="2100" dirty="0"/>
              <a:t> la </a:t>
            </a:r>
            <a:r>
              <a:rPr lang="en-US" sz="2100" dirty="0" err="1"/>
              <a:t>prestación</a:t>
            </a:r>
            <a:r>
              <a:rPr lang="en-US" sz="2100" dirty="0"/>
              <a:t> del </a:t>
            </a:r>
            <a:r>
              <a:rPr lang="en-US" sz="2100" dirty="0" err="1"/>
              <a:t>servicio</a:t>
            </a:r>
            <a:r>
              <a:rPr lang="en-US" sz="2100" dirty="0"/>
              <a:t> </a:t>
            </a:r>
            <a:r>
              <a:rPr lang="en-US" sz="2100" dirty="0" err="1"/>
              <a:t>en</a:t>
            </a:r>
            <a:r>
              <a:rPr lang="en-US" sz="2100" dirty="0"/>
              <a:t> la </a:t>
            </a:r>
            <a:r>
              <a:rPr lang="en-US" sz="2100" dirty="0" err="1"/>
              <a:t>fecha</a:t>
            </a:r>
            <a:r>
              <a:rPr lang="en-US" sz="2100" dirty="0"/>
              <a:t> </a:t>
            </a:r>
            <a:r>
              <a:rPr lang="en-US" sz="2100" dirty="0" err="1"/>
              <a:t>indicada</a:t>
            </a:r>
            <a:r>
              <a:rPr lang="en-US" sz="2100" dirty="0"/>
              <a:t>.</a:t>
            </a:r>
            <a:endParaRPr sz="2100" dirty="0"/>
          </a:p>
        </p:txBody>
      </p:sp>
      <p:sp>
        <p:nvSpPr>
          <p:cNvPr id="534" name="Google Shape;534;p9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76</a:t>
            </a:fld>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39" name="Google Shape;539;p98"/>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Prior Authorization</a:t>
            </a:r>
            <a:endParaRPr sz="5700"/>
          </a:p>
        </p:txBody>
      </p:sp>
      <p:sp>
        <p:nvSpPr>
          <p:cNvPr id="540" name="Google Shape;540;p98"/>
          <p:cNvSpPr txBox="1">
            <a:spLocks noGrp="1"/>
          </p:cNvSpPr>
          <p:nvPr>
            <p:ph type="body" idx="1"/>
          </p:nvPr>
        </p:nvSpPr>
        <p:spPr>
          <a:xfrm>
            <a:off x="838200" y="1852300"/>
            <a:ext cx="10515600" cy="4208700"/>
          </a:xfrm>
          <a:prstGeom prst="rect">
            <a:avLst/>
          </a:prstGeom>
          <a:noFill/>
          <a:ln>
            <a:noFill/>
          </a:ln>
        </p:spPr>
        <p:txBody>
          <a:bodyPr spcFirstLastPara="1" wrap="square" lIns="91425" tIns="45700" rIns="91425" bIns="45700" anchor="t" anchorCtr="0">
            <a:noAutofit/>
          </a:bodyPr>
          <a:lstStyle/>
          <a:p>
            <a:pPr marL="342900" lvl="0" indent="-304800" algn="l" rtl="0">
              <a:spcBef>
                <a:spcPts val="1000"/>
              </a:spcBef>
              <a:spcAft>
                <a:spcPts val="0"/>
              </a:spcAft>
              <a:buSzPts val="3000"/>
              <a:buChar char="●"/>
            </a:pPr>
            <a:r>
              <a:rPr lang="en-US" sz="3000"/>
              <a:t>Prior Authorizations must be submitted and approved before services are rendered. The service must be rendered by the identified nutrition provider on the approved PAR. Services rendered must match the approved services exactly.</a:t>
            </a:r>
            <a:endParaRPr sz="3000"/>
          </a:p>
        </p:txBody>
      </p:sp>
      <p:sp>
        <p:nvSpPr>
          <p:cNvPr id="541" name="Google Shape;541;p9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77</a:t>
            </a:fld>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39" name="Google Shape;539;p98"/>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Autorización previa</a:t>
            </a:r>
            <a:endParaRPr sz="5700"/>
          </a:p>
        </p:txBody>
      </p:sp>
      <p:sp>
        <p:nvSpPr>
          <p:cNvPr id="540" name="Google Shape;540;p98"/>
          <p:cNvSpPr txBox="1">
            <a:spLocks noGrp="1"/>
          </p:cNvSpPr>
          <p:nvPr>
            <p:ph type="body" idx="1"/>
          </p:nvPr>
        </p:nvSpPr>
        <p:spPr>
          <a:xfrm>
            <a:off x="838200" y="1852300"/>
            <a:ext cx="10515600" cy="4208700"/>
          </a:xfrm>
          <a:prstGeom prst="rect">
            <a:avLst/>
          </a:prstGeom>
          <a:noFill/>
          <a:ln>
            <a:noFill/>
          </a:ln>
        </p:spPr>
        <p:txBody>
          <a:bodyPr spcFirstLastPara="1" wrap="square" lIns="91425" tIns="45700" rIns="91425" bIns="45700" anchor="t" anchorCtr="0">
            <a:noAutofit/>
          </a:bodyPr>
          <a:lstStyle/>
          <a:p>
            <a:pPr marL="342900" lvl="0" indent="-304800" algn="l" rtl="0">
              <a:spcBef>
                <a:spcPts val="1000"/>
              </a:spcBef>
              <a:spcAft>
                <a:spcPts val="0"/>
              </a:spcAft>
              <a:buSzPts val="3000"/>
              <a:buChar char="●"/>
            </a:pPr>
            <a:r>
              <a:rPr lang="en-US" sz="3000"/>
              <a:t>Las solicitudes de autorización previa deben presentarse y ser aprobadas antes de brindar los servicios. El servicio debe ser prestado por el proveedor de nutrición identificado en la autorización aprobada (PAR). Los servicios ejecutados deben coincidir exactamente con los servicios autorizados.</a:t>
            </a:r>
            <a:endParaRPr sz="3000"/>
          </a:p>
        </p:txBody>
      </p:sp>
      <p:sp>
        <p:nvSpPr>
          <p:cNvPr id="541" name="Google Shape;541;p9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78</a:t>
            </a:fld>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99"/>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Care Plans</a:t>
            </a:r>
            <a:endParaRPr sz="5700"/>
          </a:p>
        </p:txBody>
      </p:sp>
      <p:sp>
        <p:nvSpPr>
          <p:cNvPr id="547" name="Google Shape;547;p99"/>
          <p:cNvSpPr txBox="1">
            <a:spLocks noGrp="1"/>
          </p:cNvSpPr>
          <p:nvPr>
            <p:ph type="body" idx="1"/>
          </p:nvPr>
        </p:nvSpPr>
        <p:spPr>
          <a:xfrm>
            <a:off x="838200" y="1852300"/>
            <a:ext cx="10515600" cy="4208700"/>
          </a:xfrm>
          <a:prstGeom prst="rect">
            <a:avLst/>
          </a:prstGeom>
          <a:noFill/>
          <a:ln>
            <a:noFill/>
          </a:ln>
        </p:spPr>
        <p:txBody>
          <a:bodyPr spcFirstLastPara="1" wrap="square" lIns="91425" tIns="45700" rIns="91425" bIns="45700" anchor="t" anchorCtr="0">
            <a:noAutofit/>
          </a:bodyPr>
          <a:lstStyle/>
          <a:p>
            <a:pPr marL="0" lvl="0" indent="0" algn="l" rtl="0">
              <a:spcBef>
                <a:spcPts val="1000"/>
              </a:spcBef>
              <a:spcAft>
                <a:spcPts val="0"/>
              </a:spcAft>
              <a:buNone/>
            </a:pPr>
            <a:r>
              <a:rPr lang="en-US" sz="3000"/>
              <a:t>All care plans that include HRSN must, at a minimum: </a:t>
            </a:r>
            <a:endParaRPr sz="3000"/>
          </a:p>
          <a:p>
            <a:pPr marL="342900" lvl="0" indent="-273050" algn="l" rtl="0">
              <a:spcBef>
                <a:spcPts val="1000"/>
              </a:spcBef>
              <a:spcAft>
                <a:spcPts val="0"/>
              </a:spcAft>
              <a:buSzPts val="2500"/>
              <a:buAutoNum type="arabicPeriod"/>
            </a:pPr>
            <a:r>
              <a:rPr lang="en-US" sz="2500"/>
              <a:t>Be individualized for each member </a:t>
            </a:r>
            <a:endParaRPr sz="2500"/>
          </a:p>
          <a:p>
            <a:pPr marL="342900" lvl="0" indent="-273050" algn="l" rtl="0">
              <a:spcBef>
                <a:spcPts val="1000"/>
              </a:spcBef>
              <a:spcAft>
                <a:spcPts val="0"/>
              </a:spcAft>
              <a:buSzPts val="2500"/>
              <a:buAutoNum type="arabicPeriod"/>
            </a:pPr>
            <a:r>
              <a:rPr lang="en-US" sz="2500"/>
              <a:t>Be congruent with the State-approved HRSN screening tool </a:t>
            </a:r>
            <a:endParaRPr sz="2500"/>
          </a:p>
          <a:p>
            <a:pPr marL="342900" lvl="0" indent="-273050" algn="l" rtl="0">
              <a:spcBef>
                <a:spcPts val="1000"/>
              </a:spcBef>
              <a:spcAft>
                <a:spcPts val="0"/>
              </a:spcAft>
              <a:buSzPts val="2500"/>
              <a:buAutoNum type="arabicPeriod"/>
            </a:pPr>
            <a:r>
              <a:rPr lang="en-US" sz="2500"/>
              <a:t>Be developed using an individualized, person-centered planning process </a:t>
            </a:r>
            <a:endParaRPr sz="2500"/>
          </a:p>
          <a:p>
            <a:pPr marL="342900" lvl="0" indent="-273050" algn="l" rtl="0">
              <a:spcBef>
                <a:spcPts val="1000"/>
              </a:spcBef>
              <a:spcAft>
                <a:spcPts val="0"/>
              </a:spcAft>
              <a:buSzPts val="2500"/>
              <a:buAutoNum type="arabicPeriod"/>
            </a:pPr>
            <a:r>
              <a:rPr lang="en-US" sz="2500"/>
              <a:t>Be reviewed and revised when the individual’s circumstances or needs change significantly, and at the request of the individual </a:t>
            </a:r>
            <a:endParaRPr sz="2500"/>
          </a:p>
          <a:p>
            <a:pPr marL="342900" lvl="0" indent="-273050" algn="l" rtl="0">
              <a:spcBef>
                <a:spcPts val="1000"/>
              </a:spcBef>
              <a:spcAft>
                <a:spcPts val="0"/>
              </a:spcAft>
              <a:buSzPts val="2500"/>
              <a:buAutoNum type="arabicPeriod"/>
            </a:pPr>
            <a:r>
              <a:rPr lang="en-US" sz="2500"/>
              <a:t>Include a housing permanency goal </a:t>
            </a:r>
            <a:endParaRPr sz="2500"/>
          </a:p>
          <a:p>
            <a:pPr marL="342900" lvl="0" indent="-273050" algn="l" rtl="0">
              <a:spcBef>
                <a:spcPts val="1000"/>
              </a:spcBef>
              <a:spcAft>
                <a:spcPts val="0"/>
              </a:spcAft>
              <a:buSzPts val="2500"/>
              <a:buAutoNum type="arabicPeriod"/>
            </a:pPr>
            <a:r>
              <a:rPr lang="en-US" sz="2500"/>
              <a:t>Demonstrate that the member has an informed choice of providers</a:t>
            </a:r>
            <a:endParaRPr sz="2500"/>
          </a:p>
        </p:txBody>
      </p:sp>
      <p:sp>
        <p:nvSpPr>
          <p:cNvPr id="548" name="Google Shape;548;p9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79</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63"/>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lnSpc>
                <a:spcPct val="100000"/>
              </a:lnSpc>
              <a:spcBef>
                <a:spcPts val="0"/>
              </a:spcBef>
              <a:spcAft>
                <a:spcPts val="0"/>
              </a:spcAft>
              <a:buNone/>
            </a:pPr>
            <a:r>
              <a:rPr lang="en-US"/>
              <a:t>Logística de la Reunión</a:t>
            </a:r>
            <a:endParaRPr/>
          </a:p>
        </p:txBody>
      </p:sp>
      <p:sp>
        <p:nvSpPr>
          <p:cNvPr id="289" name="Google Shape;289;p63"/>
          <p:cNvSpPr txBox="1">
            <a:spLocks noGrp="1"/>
          </p:cNvSpPr>
          <p:nvPr>
            <p:ph type="body" idx="1"/>
          </p:nvPr>
        </p:nvSpPr>
        <p:spPr>
          <a:xfrm>
            <a:off x="838200" y="1578525"/>
            <a:ext cx="10515600" cy="4479600"/>
          </a:xfrm>
          <a:prstGeom prst="rect">
            <a:avLst/>
          </a:prstGeom>
        </p:spPr>
        <p:txBody>
          <a:bodyPr spcFirstLastPara="1" wrap="square" lIns="91425" tIns="45700" rIns="91425" bIns="45700" anchor="t" anchorCtr="0">
            <a:noAutofit/>
          </a:bodyPr>
          <a:lstStyle/>
          <a:p>
            <a:pPr marL="457200" lvl="0" indent="-393700" algn="l" rtl="0">
              <a:lnSpc>
                <a:spcPct val="100000"/>
              </a:lnSpc>
              <a:spcBef>
                <a:spcPts val="1000"/>
              </a:spcBef>
              <a:spcAft>
                <a:spcPts val="0"/>
              </a:spcAft>
              <a:buClr>
                <a:schemeClr val="dk2"/>
              </a:buClr>
              <a:buSzPts val="2600"/>
              <a:buFont typeface="Trebuchet MS"/>
              <a:buChar char="●"/>
            </a:pPr>
            <a:r>
              <a:rPr lang="en-US" sz="2600">
                <a:solidFill>
                  <a:schemeClr val="dk2"/>
                </a:solidFill>
              </a:rPr>
              <a:t>La sesión está siendo grabada: Evita compartir detalles específicos sobre tu historial médico o información relacionada con seguros o membresías, ya que se consideran Información de Salud Protegida (PHI) y/o Información Personal Identificable (PII).</a:t>
            </a:r>
            <a:endParaRPr sz="2600">
              <a:solidFill>
                <a:schemeClr val="dk2"/>
              </a:solidFill>
            </a:endParaRPr>
          </a:p>
          <a:p>
            <a:pPr marL="914400" lvl="1" indent="-393700" algn="l" rtl="0">
              <a:lnSpc>
                <a:spcPct val="100000"/>
              </a:lnSpc>
              <a:spcBef>
                <a:spcPts val="1000"/>
              </a:spcBef>
              <a:spcAft>
                <a:spcPts val="0"/>
              </a:spcAft>
              <a:buClr>
                <a:schemeClr val="dk2"/>
              </a:buClr>
              <a:buSzPts val="2600"/>
              <a:buFont typeface="Trebuchet MS"/>
              <a:buChar char="○"/>
            </a:pPr>
            <a:r>
              <a:rPr lang="en-US" sz="2600">
                <a:solidFill>
                  <a:schemeClr val="dk2"/>
                </a:solidFill>
              </a:rPr>
              <a:t>Si se identifica PHI o PII, deberá eliminarse de la grabación. </a:t>
            </a:r>
            <a:endParaRPr sz="2600">
              <a:solidFill>
                <a:schemeClr val="dk2"/>
              </a:solidFill>
            </a:endParaRPr>
          </a:p>
          <a:p>
            <a:pPr marL="457200" lvl="0" indent="-393700" algn="l" rtl="0">
              <a:lnSpc>
                <a:spcPct val="100000"/>
              </a:lnSpc>
              <a:spcBef>
                <a:spcPts val="1000"/>
              </a:spcBef>
              <a:spcAft>
                <a:spcPts val="0"/>
              </a:spcAft>
              <a:buClr>
                <a:schemeClr val="dk2"/>
              </a:buClr>
              <a:buSzPts val="2600"/>
              <a:buFont typeface="Trebuchet MS"/>
              <a:buChar char="●"/>
            </a:pPr>
            <a:r>
              <a:rPr lang="en-US" sz="2600">
                <a:solidFill>
                  <a:schemeClr val="dk2"/>
                </a:solidFill>
              </a:rPr>
              <a:t>Durante la presentación, los asistentes permanecerán con el micrófono apagado </a:t>
            </a:r>
            <a:endParaRPr sz="2600">
              <a:solidFill>
                <a:schemeClr val="dk2"/>
              </a:solidFill>
            </a:endParaRPr>
          </a:p>
          <a:p>
            <a:pPr marL="457200" lvl="0" indent="-393700" algn="l" rtl="0">
              <a:lnSpc>
                <a:spcPct val="100000"/>
              </a:lnSpc>
              <a:spcBef>
                <a:spcPts val="1000"/>
              </a:spcBef>
              <a:spcAft>
                <a:spcPts val="0"/>
              </a:spcAft>
              <a:buClr>
                <a:schemeClr val="dk2"/>
              </a:buClr>
              <a:buSzPts val="2600"/>
              <a:buFont typeface="Trebuchet MS"/>
              <a:buChar char="●"/>
            </a:pPr>
            <a:r>
              <a:rPr lang="en-US" sz="2600">
                <a:solidFill>
                  <a:schemeClr val="dk2"/>
                </a:solidFill>
              </a:rPr>
              <a:t>El chat no se usará para preguntas; únicamente el personal lo utilizará para compartir enlaces.</a:t>
            </a:r>
            <a:endParaRPr sz="2600">
              <a:solidFill>
                <a:schemeClr val="dk2"/>
              </a:solidFill>
            </a:endParaRPr>
          </a:p>
        </p:txBody>
      </p:sp>
      <p:sp>
        <p:nvSpPr>
          <p:cNvPr id="290" name="Google Shape;290;p63"/>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99"/>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Planes de atención</a:t>
            </a:r>
            <a:endParaRPr sz="5700"/>
          </a:p>
        </p:txBody>
      </p:sp>
      <p:sp>
        <p:nvSpPr>
          <p:cNvPr id="547" name="Google Shape;547;p99"/>
          <p:cNvSpPr txBox="1">
            <a:spLocks noGrp="1"/>
          </p:cNvSpPr>
          <p:nvPr>
            <p:ph type="body" idx="1"/>
          </p:nvPr>
        </p:nvSpPr>
        <p:spPr>
          <a:xfrm>
            <a:off x="838200" y="1559692"/>
            <a:ext cx="10515600" cy="4208700"/>
          </a:xfrm>
          <a:prstGeom prst="rect">
            <a:avLst/>
          </a:prstGeom>
          <a:noFill/>
          <a:ln>
            <a:noFill/>
          </a:ln>
        </p:spPr>
        <p:txBody>
          <a:bodyPr spcFirstLastPara="1" wrap="square" lIns="91425" tIns="45700" rIns="91425" bIns="45700" anchor="t" anchorCtr="0">
            <a:noAutofit/>
          </a:bodyPr>
          <a:lstStyle/>
          <a:p>
            <a:pPr marL="0" lvl="0" indent="0" algn="l" rtl="0">
              <a:spcBef>
                <a:spcPts val="1000"/>
              </a:spcBef>
              <a:spcAft>
                <a:spcPts val="0"/>
              </a:spcAft>
              <a:buNone/>
            </a:pPr>
            <a:r>
              <a:rPr lang="en-US" sz="3000" dirty="0"/>
              <a:t>Todo plan de </a:t>
            </a:r>
            <a:r>
              <a:rPr lang="en-US" sz="3000" dirty="0" err="1"/>
              <a:t>atención</a:t>
            </a:r>
            <a:r>
              <a:rPr lang="en-US" sz="3000" dirty="0"/>
              <a:t> que </a:t>
            </a:r>
            <a:r>
              <a:rPr lang="en-US" sz="3000" dirty="0" err="1"/>
              <a:t>incluya</a:t>
            </a:r>
            <a:r>
              <a:rPr lang="en-US" sz="3000" dirty="0"/>
              <a:t> HRSN </a:t>
            </a:r>
            <a:r>
              <a:rPr lang="en-US" sz="3000" dirty="0" err="1"/>
              <a:t>debe</a:t>
            </a:r>
            <a:r>
              <a:rPr lang="en-US" sz="3000" dirty="0"/>
              <a:t>: </a:t>
            </a:r>
            <a:endParaRPr sz="3000" dirty="0"/>
          </a:p>
          <a:p>
            <a:pPr marL="342900" lvl="0" indent="-273050" algn="l" rtl="0">
              <a:spcBef>
                <a:spcPts val="1000"/>
              </a:spcBef>
              <a:spcAft>
                <a:spcPts val="0"/>
              </a:spcAft>
              <a:buSzPts val="2500"/>
              <a:buAutoNum type="arabicPeriod"/>
            </a:pPr>
            <a:r>
              <a:rPr lang="en-US" sz="2500" dirty="0"/>
              <a:t>Estar </a:t>
            </a:r>
            <a:r>
              <a:rPr lang="en-US" sz="2500" dirty="0" err="1"/>
              <a:t>personalizado</a:t>
            </a:r>
            <a:r>
              <a:rPr lang="en-US" sz="2500" dirty="0"/>
              <a:t> para </a:t>
            </a:r>
            <a:r>
              <a:rPr lang="en-US" sz="2500" dirty="0" err="1"/>
              <a:t>cada</a:t>
            </a:r>
            <a:r>
              <a:rPr lang="en-US" sz="2500" dirty="0"/>
              <a:t> </a:t>
            </a:r>
            <a:r>
              <a:rPr lang="en-US" sz="2500" dirty="0" err="1"/>
              <a:t>miembro</a:t>
            </a:r>
            <a:r>
              <a:rPr lang="en-US" sz="2500" dirty="0"/>
              <a:t> </a:t>
            </a:r>
            <a:endParaRPr sz="2500" dirty="0"/>
          </a:p>
          <a:p>
            <a:pPr marL="342900" lvl="0" indent="-273050" algn="l" rtl="0">
              <a:spcBef>
                <a:spcPts val="1000"/>
              </a:spcBef>
              <a:spcAft>
                <a:spcPts val="0"/>
              </a:spcAft>
              <a:buSzPts val="2500"/>
              <a:buAutoNum type="arabicPeriod"/>
            </a:pPr>
            <a:r>
              <a:rPr lang="en-US" sz="2500" dirty="0"/>
              <a:t>Ser </a:t>
            </a:r>
            <a:r>
              <a:rPr lang="en-US" sz="2500" dirty="0" err="1"/>
              <a:t>congruente</a:t>
            </a:r>
            <a:r>
              <a:rPr lang="en-US" sz="2500" dirty="0"/>
              <a:t> con la </a:t>
            </a:r>
            <a:r>
              <a:rPr lang="en-US" sz="2500" dirty="0" err="1"/>
              <a:t>herramienta</a:t>
            </a:r>
            <a:r>
              <a:rPr lang="en-US" sz="2500" dirty="0"/>
              <a:t> de </a:t>
            </a:r>
            <a:r>
              <a:rPr lang="en-US" sz="2500" dirty="0" err="1"/>
              <a:t>tamizaje</a:t>
            </a:r>
            <a:r>
              <a:rPr lang="en-US" sz="2500" dirty="0"/>
              <a:t> HRSN </a:t>
            </a:r>
            <a:r>
              <a:rPr lang="en-US" sz="2500" dirty="0" err="1"/>
              <a:t>aprobada</a:t>
            </a:r>
            <a:r>
              <a:rPr lang="en-US" sz="2500" dirty="0"/>
              <a:t> </a:t>
            </a:r>
            <a:r>
              <a:rPr lang="en-US" sz="2500" dirty="0" err="1"/>
              <a:t>por</a:t>
            </a:r>
            <a:r>
              <a:rPr lang="en-US" sz="2500" dirty="0"/>
              <a:t> </a:t>
            </a:r>
            <a:r>
              <a:rPr lang="en-US" sz="2500" dirty="0" err="1"/>
              <a:t>el</a:t>
            </a:r>
            <a:r>
              <a:rPr lang="en-US" sz="2500" dirty="0"/>
              <a:t> </a:t>
            </a:r>
            <a:r>
              <a:rPr lang="en-US" sz="2500" dirty="0" err="1"/>
              <a:t>estado</a:t>
            </a:r>
            <a:r>
              <a:rPr lang="en-US" sz="2500" dirty="0"/>
              <a:t> </a:t>
            </a:r>
            <a:endParaRPr sz="2500" dirty="0"/>
          </a:p>
          <a:p>
            <a:pPr marL="342900" lvl="0" indent="-273050" algn="l" rtl="0">
              <a:spcBef>
                <a:spcPts val="1000"/>
              </a:spcBef>
              <a:spcAft>
                <a:spcPts val="0"/>
              </a:spcAft>
              <a:buSzPts val="2500"/>
              <a:buAutoNum type="arabicPeriod"/>
            </a:pPr>
            <a:r>
              <a:rPr lang="en-US" sz="2500" dirty="0" err="1"/>
              <a:t>Elaborarse</a:t>
            </a:r>
            <a:r>
              <a:rPr lang="en-US" sz="2500" dirty="0"/>
              <a:t> </a:t>
            </a:r>
            <a:r>
              <a:rPr lang="en-US" sz="2500" dirty="0" err="1"/>
              <a:t>mediante</a:t>
            </a:r>
            <a:r>
              <a:rPr lang="en-US" sz="2500" dirty="0"/>
              <a:t> un </a:t>
            </a:r>
            <a:r>
              <a:rPr lang="en-US" sz="2500" dirty="0" err="1"/>
              <a:t>proceso</a:t>
            </a:r>
            <a:r>
              <a:rPr lang="en-US" sz="2500" dirty="0"/>
              <a:t> </a:t>
            </a:r>
            <a:r>
              <a:rPr lang="en-US" sz="2500" dirty="0" err="1"/>
              <a:t>centrado</a:t>
            </a:r>
            <a:r>
              <a:rPr lang="en-US" sz="2500" dirty="0"/>
              <a:t> </a:t>
            </a:r>
            <a:r>
              <a:rPr lang="en-US" sz="2500" dirty="0" err="1"/>
              <a:t>en</a:t>
            </a:r>
            <a:r>
              <a:rPr lang="en-US" sz="2500" dirty="0"/>
              <a:t> la persona </a:t>
            </a:r>
            <a:endParaRPr sz="2500" dirty="0"/>
          </a:p>
          <a:p>
            <a:pPr marL="342900" lvl="0" indent="-273050" algn="l" rtl="0">
              <a:spcBef>
                <a:spcPts val="1000"/>
              </a:spcBef>
              <a:spcAft>
                <a:spcPts val="0"/>
              </a:spcAft>
              <a:buSzPts val="2500"/>
              <a:buAutoNum type="arabicPeriod"/>
            </a:pPr>
            <a:r>
              <a:rPr lang="en-US" sz="2500" dirty="0" err="1"/>
              <a:t>Revisarse</a:t>
            </a:r>
            <a:r>
              <a:rPr lang="en-US" sz="2500" dirty="0"/>
              <a:t> y </a:t>
            </a:r>
            <a:r>
              <a:rPr lang="en-US" sz="2500" dirty="0" err="1"/>
              <a:t>actualizarse</a:t>
            </a:r>
            <a:r>
              <a:rPr lang="en-US" sz="2500" dirty="0"/>
              <a:t> </a:t>
            </a:r>
            <a:r>
              <a:rPr lang="en-US" sz="2500" dirty="0" err="1"/>
              <a:t>cuando</a:t>
            </a:r>
            <a:r>
              <a:rPr lang="en-US" sz="2500" dirty="0"/>
              <a:t> </a:t>
            </a:r>
            <a:r>
              <a:rPr lang="en-US" sz="2500" dirty="0" err="1"/>
              <a:t>cambien</a:t>
            </a:r>
            <a:r>
              <a:rPr lang="en-US" sz="2500" dirty="0"/>
              <a:t> </a:t>
            </a:r>
            <a:r>
              <a:rPr lang="en-US" sz="2500" dirty="0" err="1"/>
              <a:t>significativamente</a:t>
            </a:r>
            <a:r>
              <a:rPr lang="en-US" sz="2500" dirty="0"/>
              <a:t> las </a:t>
            </a:r>
            <a:r>
              <a:rPr lang="en-US" sz="2500" dirty="0" err="1"/>
              <a:t>circunstancias</a:t>
            </a:r>
            <a:r>
              <a:rPr lang="en-US" sz="2500" dirty="0"/>
              <a:t> del </a:t>
            </a:r>
            <a:r>
              <a:rPr lang="en-US" sz="2500" dirty="0" err="1"/>
              <a:t>individuo</a:t>
            </a:r>
            <a:r>
              <a:rPr lang="en-US" sz="2500" dirty="0"/>
              <a:t>, o </a:t>
            </a:r>
            <a:r>
              <a:rPr lang="en-US" sz="2500" dirty="0" err="1"/>
              <a:t>cuando</a:t>
            </a:r>
            <a:r>
              <a:rPr lang="en-US" sz="2500" dirty="0"/>
              <a:t> lo </a:t>
            </a:r>
            <a:r>
              <a:rPr lang="en-US" sz="2500" dirty="0" err="1"/>
              <a:t>solicite</a:t>
            </a:r>
            <a:r>
              <a:rPr lang="en-US" sz="2500" dirty="0"/>
              <a:t> </a:t>
            </a:r>
            <a:endParaRPr sz="2500" dirty="0"/>
          </a:p>
          <a:p>
            <a:pPr marL="342900" lvl="0" indent="-273050" algn="l" rtl="0">
              <a:spcBef>
                <a:spcPts val="1000"/>
              </a:spcBef>
              <a:spcAft>
                <a:spcPts val="0"/>
              </a:spcAft>
              <a:buSzPts val="2500"/>
              <a:buAutoNum type="arabicPeriod"/>
            </a:pPr>
            <a:r>
              <a:rPr lang="en-US" sz="2500" dirty="0" err="1"/>
              <a:t>Incluir</a:t>
            </a:r>
            <a:r>
              <a:rPr lang="en-US" sz="2500" dirty="0"/>
              <a:t> un </a:t>
            </a:r>
            <a:r>
              <a:rPr lang="en-US" sz="2500" dirty="0" err="1"/>
              <a:t>objetivo</a:t>
            </a:r>
            <a:r>
              <a:rPr lang="en-US" sz="2500" dirty="0"/>
              <a:t> de </a:t>
            </a:r>
            <a:r>
              <a:rPr lang="en-US" sz="2500" dirty="0" err="1"/>
              <a:t>vivienda</a:t>
            </a:r>
            <a:r>
              <a:rPr lang="en-US" sz="2500" dirty="0"/>
              <a:t> </a:t>
            </a:r>
            <a:r>
              <a:rPr lang="en-US" sz="2500" dirty="0" err="1"/>
              <a:t>permanente</a:t>
            </a:r>
            <a:r>
              <a:rPr lang="en-US" sz="2500" dirty="0"/>
              <a:t> </a:t>
            </a:r>
            <a:endParaRPr sz="2500" dirty="0"/>
          </a:p>
          <a:p>
            <a:pPr marL="342900" lvl="0" indent="-273050" algn="l" rtl="0">
              <a:spcBef>
                <a:spcPts val="1000"/>
              </a:spcBef>
              <a:spcAft>
                <a:spcPts val="0"/>
              </a:spcAft>
              <a:buSzPts val="2500"/>
              <a:buAutoNum type="arabicPeriod"/>
            </a:pPr>
            <a:r>
              <a:rPr lang="en-US" sz="2500" dirty="0" err="1"/>
              <a:t>Demostrar</a:t>
            </a:r>
            <a:r>
              <a:rPr lang="en-US" sz="2500" dirty="0"/>
              <a:t> que </a:t>
            </a:r>
            <a:r>
              <a:rPr lang="en-US" sz="2500" dirty="0" err="1"/>
              <a:t>el</a:t>
            </a:r>
            <a:r>
              <a:rPr lang="en-US" sz="2500" dirty="0"/>
              <a:t> </a:t>
            </a:r>
            <a:r>
              <a:rPr lang="en-US" sz="2500" dirty="0" err="1"/>
              <a:t>miembro</a:t>
            </a:r>
            <a:r>
              <a:rPr lang="en-US" sz="2500" dirty="0"/>
              <a:t> </a:t>
            </a:r>
            <a:r>
              <a:rPr lang="en-US" sz="2500" dirty="0" err="1"/>
              <a:t>tuvo</a:t>
            </a:r>
            <a:r>
              <a:rPr lang="en-US" sz="2500" dirty="0"/>
              <a:t> la </a:t>
            </a:r>
            <a:r>
              <a:rPr lang="en-US" sz="2500" dirty="0" err="1"/>
              <a:t>posibilidad</a:t>
            </a:r>
            <a:r>
              <a:rPr lang="en-US" sz="2500" dirty="0"/>
              <a:t> de </a:t>
            </a:r>
            <a:r>
              <a:rPr lang="en-US" sz="2500" dirty="0" err="1"/>
              <a:t>elegir</a:t>
            </a:r>
            <a:r>
              <a:rPr lang="en-US" sz="2500" dirty="0"/>
              <a:t> de </a:t>
            </a:r>
            <a:r>
              <a:rPr lang="en-US" sz="2500" dirty="0" err="1"/>
              <a:t>manera</a:t>
            </a:r>
            <a:r>
              <a:rPr lang="en-US" sz="2500" dirty="0"/>
              <a:t> </a:t>
            </a:r>
            <a:r>
              <a:rPr lang="en-US" sz="2500" dirty="0" err="1"/>
              <a:t>informada</a:t>
            </a:r>
            <a:r>
              <a:rPr lang="en-US" sz="2500" dirty="0"/>
              <a:t> a sus </a:t>
            </a:r>
            <a:r>
              <a:rPr lang="en-US" sz="2500" dirty="0" err="1"/>
              <a:t>proveedores</a:t>
            </a:r>
            <a:endParaRPr sz="2500" dirty="0"/>
          </a:p>
        </p:txBody>
      </p:sp>
      <p:sp>
        <p:nvSpPr>
          <p:cNvPr id="548" name="Google Shape;548;p9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80</a:t>
            </a:fld>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100"/>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Other</a:t>
            </a:r>
            <a:endParaRPr sz="5700"/>
          </a:p>
        </p:txBody>
      </p:sp>
      <p:sp>
        <p:nvSpPr>
          <p:cNvPr id="554" name="Google Shape;554;p100"/>
          <p:cNvSpPr txBox="1">
            <a:spLocks noGrp="1"/>
          </p:cNvSpPr>
          <p:nvPr>
            <p:ph type="body" idx="1"/>
          </p:nvPr>
        </p:nvSpPr>
        <p:spPr>
          <a:xfrm>
            <a:off x="838200" y="1852300"/>
            <a:ext cx="10515600" cy="4208700"/>
          </a:xfrm>
          <a:prstGeom prst="rect">
            <a:avLst/>
          </a:prstGeom>
          <a:noFill/>
          <a:ln>
            <a:noFill/>
          </a:ln>
        </p:spPr>
        <p:txBody>
          <a:bodyPr spcFirstLastPara="1" wrap="square" lIns="91425" tIns="45700" rIns="91425" bIns="45700" anchor="t" anchorCtr="0">
            <a:noAutofit/>
          </a:bodyPr>
          <a:lstStyle/>
          <a:p>
            <a:pPr marL="342900" lvl="0" indent="-304800" algn="l" rtl="0">
              <a:spcBef>
                <a:spcPts val="1000"/>
              </a:spcBef>
              <a:spcAft>
                <a:spcPts val="0"/>
              </a:spcAft>
              <a:buSzPts val="3000"/>
              <a:buChar char="●"/>
            </a:pPr>
            <a:r>
              <a:rPr lang="en-US" sz="3000"/>
              <a:t>No duplication with existing other benefits</a:t>
            </a:r>
            <a:endParaRPr sz="3000"/>
          </a:p>
          <a:p>
            <a:pPr marL="342900" lvl="0" indent="-304800" algn="l" rtl="0">
              <a:spcBef>
                <a:spcPts val="1000"/>
              </a:spcBef>
              <a:spcAft>
                <a:spcPts val="0"/>
              </a:spcAft>
              <a:buSzPts val="3000"/>
              <a:buChar char="●"/>
            </a:pPr>
            <a:r>
              <a:rPr lang="en-US" sz="3000"/>
              <a:t>Local Produce?</a:t>
            </a:r>
            <a:endParaRPr sz="3000"/>
          </a:p>
          <a:p>
            <a:pPr marL="0" lvl="0" indent="0" algn="l" rtl="0">
              <a:spcBef>
                <a:spcPts val="1000"/>
              </a:spcBef>
              <a:spcAft>
                <a:spcPts val="0"/>
              </a:spcAft>
              <a:buNone/>
            </a:pPr>
            <a:endParaRPr sz="3000"/>
          </a:p>
        </p:txBody>
      </p:sp>
      <p:sp>
        <p:nvSpPr>
          <p:cNvPr id="555" name="Google Shape;555;p10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81</a:t>
            </a:fld>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100"/>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Otro</a:t>
            </a:r>
            <a:endParaRPr sz="5700"/>
          </a:p>
        </p:txBody>
      </p:sp>
      <p:sp>
        <p:nvSpPr>
          <p:cNvPr id="554" name="Google Shape;554;p100"/>
          <p:cNvSpPr txBox="1">
            <a:spLocks noGrp="1"/>
          </p:cNvSpPr>
          <p:nvPr>
            <p:ph type="body" idx="1"/>
          </p:nvPr>
        </p:nvSpPr>
        <p:spPr>
          <a:xfrm>
            <a:off x="838200" y="1852300"/>
            <a:ext cx="10515600" cy="4208700"/>
          </a:xfrm>
          <a:prstGeom prst="rect">
            <a:avLst/>
          </a:prstGeom>
          <a:noFill/>
          <a:ln>
            <a:noFill/>
          </a:ln>
        </p:spPr>
        <p:txBody>
          <a:bodyPr spcFirstLastPara="1" wrap="square" lIns="91425" tIns="45700" rIns="91425" bIns="45700" anchor="t" anchorCtr="0">
            <a:noAutofit/>
          </a:bodyPr>
          <a:lstStyle/>
          <a:p>
            <a:pPr marL="342900" lvl="0" indent="-304800" algn="l" rtl="0">
              <a:spcBef>
                <a:spcPts val="1000"/>
              </a:spcBef>
              <a:spcAft>
                <a:spcPts val="0"/>
              </a:spcAft>
              <a:buSzPts val="3000"/>
              <a:buChar char="●"/>
            </a:pPr>
            <a:r>
              <a:rPr lang="en-US" sz="3000"/>
              <a:t>No debe haber duplicación con beneficios ya existentes</a:t>
            </a:r>
            <a:endParaRPr sz="3000"/>
          </a:p>
          <a:p>
            <a:pPr marL="342900" lvl="0" indent="-304800" algn="l" rtl="0">
              <a:spcBef>
                <a:spcPts val="1000"/>
              </a:spcBef>
              <a:spcAft>
                <a:spcPts val="0"/>
              </a:spcAft>
              <a:buSzPts val="3000"/>
              <a:buChar char="●"/>
            </a:pPr>
            <a:r>
              <a:rPr lang="en-US" sz="3000"/>
              <a:t>¿Producción local?</a:t>
            </a:r>
            <a:endParaRPr sz="3000"/>
          </a:p>
          <a:p>
            <a:pPr marL="0" lvl="0" indent="0" algn="l" rtl="0">
              <a:spcBef>
                <a:spcPts val="1000"/>
              </a:spcBef>
              <a:spcAft>
                <a:spcPts val="0"/>
              </a:spcAft>
              <a:buNone/>
            </a:pPr>
            <a:endParaRPr sz="3000"/>
          </a:p>
        </p:txBody>
      </p:sp>
      <p:sp>
        <p:nvSpPr>
          <p:cNvPr id="555" name="Google Shape;555;p10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82</a:t>
            </a:fld>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p101"/>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Trebuchet MS"/>
              <a:buNone/>
            </a:pPr>
            <a:r>
              <a:rPr lang="en-US"/>
              <a:t>Follow-up from 8/13 Meeting</a:t>
            </a:r>
            <a:endParaRPr/>
          </a:p>
        </p:txBody>
      </p:sp>
      <p:sp>
        <p:nvSpPr>
          <p:cNvPr id="561" name="Google Shape;561;p101"/>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83</a:t>
            </a:fld>
            <a:endParaRPr/>
          </a:p>
        </p:txBody>
      </p:sp>
      <p:sp>
        <p:nvSpPr>
          <p:cNvPr id="562" name="Google Shape;562;p101"/>
          <p:cNvSpPr txBox="1">
            <a:spLocks noGrp="1"/>
          </p:cNvSpPr>
          <p:nvPr>
            <p:ph type="body" idx="1"/>
          </p:nvPr>
        </p:nvSpPr>
        <p:spPr>
          <a:xfrm>
            <a:off x="838200" y="1468075"/>
            <a:ext cx="10515600" cy="608100"/>
          </a:xfrm>
          <a:prstGeom prst="rect">
            <a:avLst/>
          </a:prstGeom>
        </p:spPr>
        <p:txBody>
          <a:bodyPr spcFirstLastPara="1" wrap="square" lIns="91425" tIns="45700" rIns="91425" bIns="45700" anchor="t" anchorCtr="0">
            <a:noAutofit/>
          </a:bodyPr>
          <a:lstStyle/>
          <a:p>
            <a:pPr marL="342900" marR="0" lvl="0" indent="0" algn="ctr" rtl="0">
              <a:lnSpc>
                <a:spcPct val="90000"/>
              </a:lnSpc>
              <a:spcBef>
                <a:spcPts val="1000"/>
              </a:spcBef>
              <a:spcAft>
                <a:spcPts val="0"/>
              </a:spcAft>
              <a:buNone/>
            </a:pPr>
            <a:r>
              <a:rPr lang="en-US" sz="3000"/>
              <a:t>Nutrition Counseling vs. Medical Nutrition Therapy (MNT)</a:t>
            </a:r>
            <a:endParaRPr sz="3000"/>
          </a:p>
          <a:p>
            <a:pPr marL="685800" marR="0" lvl="0" indent="0" algn="l" rtl="0">
              <a:lnSpc>
                <a:spcPct val="90000"/>
              </a:lnSpc>
              <a:spcBef>
                <a:spcPts val="1000"/>
              </a:spcBef>
              <a:spcAft>
                <a:spcPts val="0"/>
              </a:spcAft>
              <a:buNone/>
            </a:pPr>
            <a:endParaRPr sz="3000">
              <a:latin typeface="Trebuchet MS"/>
              <a:ea typeface="Trebuchet MS"/>
              <a:cs typeface="Trebuchet MS"/>
              <a:sym typeface="Trebuchet MS"/>
            </a:endParaRPr>
          </a:p>
        </p:txBody>
      </p:sp>
      <p:sp>
        <p:nvSpPr>
          <p:cNvPr id="563" name="Google Shape;563;p101"/>
          <p:cNvSpPr txBox="1"/>
          <p:nvPr/>
        </p:nvSpPr>
        <p:spPr>
          <a:xfrm>
            <a:off x="534800" y="2037402"/>
            <a:ext cx="5327100" cy="3974400"/>
          </a:xfrm>
          <a:prstGeom prst="rect">
            <a:avLst/>
          </a:prstGeom>
          <a:noFill/>
          <a:ln>
            <a:noFill/>
          </a:ln>
        </p:spPr>
        <p:txBody>
          <a:bodyPr spcFirstLastPara="1" wrap="square" lIns="91425" tIns="91425" rIns="91425" bIns="91425" anchor="t" anchorCtr="0">
            <a:noAutofit/>
          </a:bodyPr>
          <a:lstStyle/>
          <a:p>
            <a:pPr marL="685800" lvl="1" indent="-215265" algn="l" rtl="0">
              <a:lnSpc>
                <a:spcPct val="90000"/>
              </a:lnSpc>
              <a:spcBef>
                <a:spcPts val="1000"/>
              </a:spcBef>
              <a:spcAft>
                <a:spcPts val="0"/>
              </a:spcAft>
              <a:buClr>
                <a:schemeClr val="lt1"/>
              </a:buClr>
              <a:buSzPts val="2100"/>
              <a:buFont typeface="Noto Sans Symbols"/>
              <a:buChar char="○"/>
            </a:pPr>
            <a:r>
              <a:rPr lang="en-US" sz="2100" dirty="0">
                <a:solidFill>
                  <a:schemeClr val="lt1"/>
                </a:solidFill>
                <a:latin typeface="Trebuchet MS"/>
                <a:ea typeface="Trebuchet MS"/>
                <a:cs typeface="Trebuchet MS"/>
                <a:sym typeface="Trebuchet MS"/>
              </a:rPr>
              <a:t>Nutrition Counseling</a:t>
            </a:r>
            <a:endParaRPr sz="2100" dirty="0">
              <a:solidFill>
                <a:schemeClr val="lt1"/>
              </a:solidFill>
              <a:latin typeface="Trebuchet MS"/>
              <a:ea typeface="Trebuchet MS"/>
              <a:cs typeface="Trebuchet MS"/>
              <a:sym typeface="Trebuchet MS"/>
            </a:endParaRPr>
          </a:p>
          <a:p>
            <a:pPr marL="1200150" lvl="2" indent="-247650" algn="l" rtl="0">
              <a:lnSpc>
                <a:spcPct val="90000"/>
              </a:lnSpc>
              <a:spcBef>
                <a:spcPts val="1000"/>
              </a:spcBef>
              <a:spcAft>
                <a:spcPts val="0"/>
              </a:spcAft>
              <a:buClr>
                <a:schemeClr val="lt1"/>
              </a:buClr>
              <a:buSzPts val="2100"/>
              <a:buFont typeface="Noto Sans Symbols"/>
              <a:buChar char="■"/>
            </a:pPr>
            <a:r>
              <a:rPr lang="en-US" sz="2100" dirty="0">
                <a:solidFill>
                  <a:schemeClr val="lt1"/>
                </a:solidFill>
                <a:latin typeface="Trebuchet MS"/>
                <a:ea typeface="Trebuchet MS"/>
                <a:cs typeface="Trebuchet MS"/>
                <a:sym typeface="Trebuchet MS"/>
              </a:rPr>
              <a:t>Supportive, educational process for lifestyle/behavior change</a:t>
            </a:r>
            <a:endParaRPr sz="2100" dirty="0">
              <a:solidFill>
                <a:schemeClr val="lt1"/>
              </a:solidFill>
              <a:latin typeface="Trebuchet MS"/>
              <a:ea typeface="Trebuchet MS"/>
              <a:cs typeface="Trebuchet MS"/>
              <a:sym typeface="Trebuchet MS"/>
            </a:endParaRPr>
          </a:p>
          <a:p>
            <a:pPr marL="1200150" lvl="2" indent="-247650" algn="l" rtl="0">
              <a:lnSpc>
                <a:spcPct val="90000"/>
              </a:lnSpc>
              <a:spcBef>
                <a:spcPts val="1000"/>
              </a:spcBef>
              <a:spcAft>
                <a:spcPts val="0"/>
              </a:spcAft>
              <a:buClr>
                <a:schemeClr val="lt1"/>
              </a:buClr>
              <a:buSzPts val="2100"/>
              <a:buFont typeface="Noto Sans Symbols"/>
              <a:buChar char="■"/>
            </a:pPr>
            <a:r>
              <a:rPr lang="en-US" sz="2100" dirty="0">
                <a:solidFill>
                  <a:schemeClr val="lt1"/>
                </a:solidFill>
                <a:latin typeface="Trebuchet MS"/>
                <a:ea typeface="Trebuchet MS"/>
                <a:cs typeface="Trebuchet MS"/>
                <a:sym typeface="Trebuchet MS"/>
              </a:rPr>
              <a:t>Emphasizes goal-setting, skill-building, problem-solving</a:t>
            </a:r>
            <a:endParaRPr sz="2100" dirty="0">
              <a:solidFill>
                <a:schemeClr val="lt1"/>
              </a:solidFill>
              <a:latin typeface="Trebuchet MS"/>
              <a:ea typeface="Trebuchet MS"/>
              <a:cs typeface="Trebuchet MS"/>
              <a:sym typeface="Trebuchet MS"/>
            </a:endParaRPr>
          </a:p>
          <a:p>
            <a:pPr marL="1200150" lvl="2" indent="-247650" algn="l" rtl="0">
              <a:lnSpc>
                <a:spcPct val="90000"/>
              </a:lnSpc>
              <a:spcBef>
                <a:spcPts val="1000"/>
              </a:spcBef>
              <a:spcAft>
                <a:spcPts val="0"/>
              </a:spcAft>
              <a:buClr>
                <a:schemeClr val="lt1"/>
              </a:buClr>
              <a:buSzPts val="2100"/>
              <a:buFont typeface="Noto Sans Symbols"/>
              <a:buChar char="■"/>
            </a:pPr>
            <a:r>
              <a:rPr lang="en-US" sz="2100" dirty="0">
                <a:solidFill>
                  <a:schemeClr val="lt1"/>
                </a:solidFill>
                <a:latin typeface="Trebuchet MS"/>
                <a:ea typeface="Trebuchet MS"/>
                <a:cs typeface="Trebuchet MS"/>
                <a:sym typeface="Trebuchet MS"/>
              </a:rPr>
              <a:t>Preventive (wellness, obesity, risk reduction)</a:t>
            </a:r>
            <a:endParaRPr sz="2100" dirty="0">
              <a:solidFill>
                <a:schemeClr val="lt1"/>
              </a:solidFill>
              <a:latin typeface="Trebuchet MS"/>
              <a:ea typeface="Trebuchet MS"/>
              <a:cs typeface="Trebuchet MS"/>
              <a:sym typeface="Trebuchet MS"/>
            </a:endParaRPr>
          </a:p>
          <a:p>
            <a:pPr marL="1200150" lvl="2" indent="-247650" algn="l" rtl="0">
              <a:lnSpc>
                <a:spcPct val="90000"/>
              </a:lnSpc>
              <a:spcBef>
                <a:spcPts val="1000"/>
              </a:spcBef>
              <a:spcAft>
                <a:spcPts val="0"/>
              </a:spcAft>
              <a:buClr>
                <a:schemeClr val="lt1"/>
              </a:buClr>
              <a:buSzPts val="2100"/>
              <a:buFont typeface="Noto Sans Symbols"/>
              <a:buChar char="■"/>
            </a:pPr>
            <a:r>
              <a:rPr lang="en-US" sz="2100" dirty="0">
                <a:solidFill>
                  <a:schemeClr val="lt1"/>
                </a:solidFill>
                <a:latin typeface="Trebuchet MS"/>
                <a:ea typeface="Trebuchet MS"/>
                <a:cs typeface="Trebuchet MS"/>
                <a:sym typeface="Trebuchet MS"/>
              </a:rPr>
              <a:t>Delivered in community, wellness, or clinical settings</a:t>
            </a:r>
            <a:endParaRPr sz="2100" dirty="0">
              <a:solidFill>
                <a:schemeClr val="lt1"/>
              </a:solidFill>
              <a:latin typeface="Trebuchet MS"/>
              <a:ea typeface="Trebuchet MS"/>
              <a:cs typeface="Trebuchet MS"/>
              <a:sym typeface="Trebuchet MS"/>
            </a:endParaRPr>
          </a:p>
          <a:p>
            <a:pPr marL="1200150" lvl="2" indent="-247650" algn="l" rtl="0">
              <a:lnSpc>
                <a:spcPct val="90000"/>
              </a:lnSpc>
              <a:spcBef>
                <a:spcPts val="1000"/>
              </a:spcBef>
              <a:spcAft>
                <a:spcPts val="0"/>
              </a:spcAft>
              <a:buClr>
                <a:schemeClr val="lt1"/>
              </a:buClr>
              <a:buSzPts val="2100"/>
              <a:buFont typeface="Noto Sans Symbols"/>
              <a:buChar char="■"/>
            </a:pPr>
            <a:r>
              <a:rPr lang="en-US" sz="2100" dirty="0">
                <a:solidFill>
                  <a:schemeClr val="lt1"/>
                </a:solidFill>
                <a:latin typeface="Trebuchet MS"/>
                <a:ea typeface="Trebuchet MS"/>
                <a:cs typeface="Trebuchet MS"/>
                <a:sym typeface="Trebuchet MS"/>
              </a:rPr>
              <a:t>Focus: helping people make healthy food choices</a:t>
            </a:r>
            <a:endParaRPr sz="2100" dirty="0">
              <a:solidFill>
                <a:schemeClr val="lt1"/>
              </a:solidFill>
              <a:latin typeface="Trebuchet MS"/>
              <a:ea typeface="Trebuchet MS"/>
              <a:cs typeface="Trebuchet MS"/>
              <a:sym typeface="Trebuchet MS"/>
            </a:endParaRPr>
          </a:p>
          <a:p>
            <a:pPr marL="0" lvl="0" indent="0" algn="l" rtl="0">
              <a:spcBef>
                <a:spcPts val="0"/>
              </a:spcBef>
              <a:spcAft>
                <a:spcPts val="0"/>
              </a:spcAft>
              <a:buNone/>
            </a:pPr>
            <a:endParaRPr sz="500" dirty="0"/>
          </a:p>
        </p:txBody>
      </p:sp>
      <p:sp>
        <p:nvSpPr>
          <p:cNvPr id="564" name="Google Shape;564;p101"/>
          <p:cNvSpPr txBox="1"/>
          <p:nvPr/>
        </p:nvSpPr>
        <p:spPr>
          <a:xfrm>
            <a:off x="6003499" y="1904604"/>
            <a:ext cx="5830500" cy="3974400"/>
          </a:xfrm>
          <a:prstGeom prst="rect">
            <a:avLst/>
          </a:prstGeom>
          <a:noFill/>
          <a:ln>
            <a:noFill/>
          </a:ln>
        </p:spPr>
        <p:txBody>
          <a:bodyPr spcFirstLastPara="1" wrap="square" lIns="91425" tIns="91425" rIns="91425" bIns="91425" anchor="t" anchorCtr="0">
            <a:noAutofit/>
          </a:bodyPr>
          <a:lstStyle/>
          <a:p>
            <a:pPr marL="685800" lvl="1" indent="-215265" algn="l" rtl="0">
              <a:lnSpc>
                <a:spcPct val="90000"/>
              </a:lnSpc>
              <a:spcBef>
                <a:spcPts val="1000"/>
              </a:spcBef>
              <a:spcAft>
                <a:spcPts val="0"/>
              </a:spcAft>
              <a:buClr>
                <a:schemeClr val="lt1"/>
              </a:buClr>
              <a:buSzPts val="2100"/>
              <a:buFont typeface="Noto Sans Symbols"/>
              <a:buChar char="○"/>
            </a:pPr>
            <a:r>
              <a:rPr lang="en-US" sz="2100" dirty="0">
                <a:solidFill>
                  <a:schemeClr val="lt1"/>
                </a:solidFill>
                <a:latin typeface="Trebuchet MS"/>
                <a:ea typeface="Trebuchet MS"/>
                <a:cs typeface="Trebuchet MS"/>
                <a:sym typeface="Trebuchet MS"/>
              </a:rPr>
              <a:t>Medical Nutrition Therapy (MNT)</a:t>
            </a:r>
            <a:endParaRPr sz="2100" dirty="0">
              <a:solidFill>
                <a:schemeClr val="lt1"/>
              </a:solidFill>
              <a:latin typeface="Trebuchet MS"/>
              <a:ea typeface="Trebuchet MS"/>
              <a:cs typeface="Trebuchet MS"/>
              <a:sym typeface="Trebuchet MS"/>
            </a:endParaRPr>
          </a:p>
          <a:p>
            <a:pPr marL="1200150" lvl="2" indent="-247650" algn="l" rtl="0">
              <a:lnSpc>
                <a:spcPct val="90000"/>
              </a:lnSpc>
              <a:spcBef>
                <a:spcPts val="1000"/>
              </a:spcBef>
              <a:spcAft>
                <a:spcPts val="0"/>
              </a:spcAft>
              <a:buClr>
                <a:schemeClr val="lt1"/>
              </a:buClr>
              <a:buSzPts val="2100"/>
              <a:buFont typeface="Noto Sans Symbols"/>
              <a:buChar char="■"/>
            </a:pPr>
            <a:r>
              <a:rPr lang="en-US" sz="2100" dirty="0">
                <a:solidFill>
                  <a:schemeClr val="lt1"/>
                </a:solidFill>
                <a:latin typeface="Trebuchet MS"/>
                <a:ea typeface="Trebuchet MS"/>
                <a:cs typeface="Trebuchet MS"/>
                <a:sym typeface="Trebuchet MS"/>
              </a:rPr>
              <a:t>Disease-specific, evidence-based nutrition care</a:t>
            </a:r>
            <a:endParaRPr sz="2100" dirty="0">
              <a:solidFill>
                <a:schemeClr val="lt1"/>
              </a:solidFill>
              <a:latin typeface="Trebuchet MS"/>
              <a:ea typeface="Trebuchet MS"/>
              <a:cs typeface="Trebuchet MS"/>
              <a:sym typeface="Trebuchet MS"/>
            </a:endParaRPr>
          </a:p>
          <a:p>
            <a:pPr marL="1200150" lvl="2" indent="-247650" algn="l" rtl="0">
              <a:lnSpc>
                <a:spcPct val="90000"/>
              </a:lnSpc>
              <a:spcBef>
                <a:spcPts val="1000"/>
              </a:spcBef>
              <a:spcAft>
                <a:spcPts val="0"/>
              </a:spcAft>
              <a:buClr>
                <a:schemeClr val="lt1"/>
              </a:buClr>
              <a:buSzPts val="2100"/>
              <a:buFont typeface="Noto Sans Symbols"/>
              <a:buChar char="■"/>
            </a:pPr>
            <a:r>
              <a:rPr lang="en-US" sz="2100" dirty="0">
                <a:solidFill>
                  <a:schemeClr val="lt1"/>
                </a:solidFill>
                <a:latin typeface="Trebuchet MS"/>
                <a:ea typeface="Trebuchet MS"/>
                <a:cs typeface="Trebuchet MS"/>
                <a:sym typeface="Trebuchet MS"/>
              </a:rPr>
              <a:t>Full Nutrition Care Process (assessment, diagnosis, intervention, monitoring)</a:t>
            </a:r>
            <a:endParaRPr sz="2100" dirty="0">
              <a:solidFill>
                <a:schemeClr val="lt1"/>
              </a:solidFill>
              <a:latin typeface="Trebuchet MS"/>
              <a:ea typeface="Trebuchet MS"/>
              <a:cs typeface="Trebuchet MS"/>
              <a:sym typeface="Trebuchet MS"/>
            </a:endParaRPr>
          </a:p>
          <a:p>
            <a:pPr marL="1200150" lvl="2" indent="-247650" algn="l" rtl="0">
              <a:lnSpc>
                <a:spcPct val="90000"/>
              </a:lnSpc>
              <a:spcBef>
                <a:spcPts val="1000"/>
              </a:spcBef>
              <a:spcAft>
                <a:spcPts val="0"/>
              </a:spcAft>
              <a:buClr>
                <a:schemeClr val="lt1"/>
              </a:buClr>
              <a:buSzPts val="2100"/>
              <a:buFont typeface="Noto Sans Symbols"/>
              <a:buChar char="■"/>
            </a:pPr>
            <a:r>
              <a:rPr lang="en-US" sz="2100" dirty="0">
                <a:solidFill>
                  <a:schemeClr val="lt1"/>
                </a:solidFill>
                <a:latin typeface="Trebuchet MS"/>
                <a:ea typeface="Trebuchet MS"/>
                <a:cs typeface="Trebuchet MS"/>
                <a:sym typeface="Trebuchet MS"/>
              </a:rPr>
              <a:t>Prevents, delays, or manages diseases/conditions</a:t>
            </a:r>
            <a:endParaRPr sz="2100" dirty="0">
              <a:solidFill>
                <a:schemeClr val="lt1"/>
              </a:solidFill>
              <a:latin typeface="Trebuchet MS"/>
              <a:ea typeface="Trebuchet MS"/>
              <a:cs typeface="Trebuchet MS"/>
              <a:sym typeface="Trebuchet MS"/>
            </a:endParaRPr>
          </a:p>
          <a:p>
            <a:pPr marL="1200150" lvl="2" indent="-247650" algn="l" rtl="0">
              <a:lnSpc>
                <a:spcPct val="90000"/>
              </a:lnSpc>
              <a:spcBef>
                <a:spcPts val="1000"/>
              </a:spcBef>
              <a:spcAft>
                <a:spcPts val="0"/>
              </a:spcAft>
              <a:buClr>
                <a:schemeClr val="lt1"/>
              </a:buClr>
              <a:buSzPts val="2100"/>
              <a:buFont typeface="Noto Sans Symbols"/>
              <a:buChar char="■"/>
            </a:pPr>
            <a:r>
              <a:rPr lang="en-US" sz="2100" dirty="0">
                <a:solidFill>
                  <a:schemeClr val="lt1"/>
                </a:solidFill>
                <a:latin typeface="Trebuchet MS"/>
                <a:ea typeface="Trebuchet MS"/>
                <a:cs typeface="Trebuchet MS"/>
                <a:sym typeface="Trebuchet MS"/>
              </a:rPr>
              <a:t>Typically furnished by RDs; often requires referral under Medicare</a:t>
            </a:r>
            <a:endParaRPr sz="2100" dirty="0">
              <a:solidFill>
                <a:schemeClr val="lt1"/>
              </a:solidFill>
              <a:latin typeface="Trebuchet MS"/>
              <a:ea typeface="Trebuchet MS"/>
              <a:cs typeface="Trebuchet MS"/>
              <a:sym typeface="Trebuchet MS"/>
            </a:endParaRPr>
          </a:p>
          <a:p>
            <a:pPr marL="1200150" lvl="2" indent="-247650" algn="l" rtl="0">
              <a:lnSpc>
                <a:spcPct val="90000"/>
              </a:lnSpc>
              <a:spcBef>
                <a:spcPts val="1000"/>
              </a:spcBef>
              <a:spcAft>
                <a:spcPts val="0"/>
              </a:spcAft>
              <a:buClr>
                <a:schemeClr val="lt1"/>
              </a:buClr>
              <a:buSzPts val="2100"/>
              <a:buFont typeface="Noto Sans Symbols"/>
              <a:buChar char="■"/>
            </a:pPr>
            <a:r>
              <a:rPr lang="en-US" sz="2100" dirty="0">
                <a:solidFill>
                  <a:schemeClr val="lt1"/>
                </a:solidFill>
                <a:latin typeface="Trebuchet MS"/>
                <a:ea typeface="Trebuchet MS"/>
                <a:cs typeface="Trebuchet MS"/>
                <a:sym typeface="Trebuchet MS"/>
              </a:rPr>
              <a:t>Focus: treatment and clinical management</a:t>
            </a:r>
            <a:endParaRPr sz="2100" dirty="0">
              <a:solidFill>
                <a:schemeClr val="lt1"/>
              </a:solidFill>
              <a:latin typeface="Trebuchet MS"/>
              <a:ea typeface="Trebuchet MS"/>
              <a:cs typeface="Trebuchet MS"/>
              <a:sym typeface="Trebuchet MS"/>
            </a:endParaRPr>
          </a:p>
          <a:p>
            <a:pPr marL="685800" lvl="1" indent="-215265" algn="l" rtl="0">
              <a:lnSpc>
                <a:spcPct val="90000"/>
              </a:lnSpc>
              <a:spcBef>
                <a:spcPts val="1000"/>
              </a:spcBef>
              <a:spcAft>
                <a:spcPts val="0"/>
              </a:spcAft>
              <a:buClr>
                <a:schemeClr val="lt1"/>
              </a:buClr>
              <a:buSzPts val="2100"/>
              <a:buFont typeface="Trebuchet MS"/>
              <a:buChar char="○"/>
            </a:pPr>
            <a:endParaRPr sz="2100" dirty="0">
              <a:solidFill>
                <a:schemeClr val="lt1"/>
              </a:solidFill>
              <a:latin typeface="Trebuchet MS"/>
              <a:ea typeface="Trebuchet MS"/>
              <a:cs typeface="Trebuchet MS"/>
              <a:sym typeface="Trebuchet MS"/>
            </a:endParaRPr>
          </a:p>
          <a:p>
            <a:pPr marL="0" lvl="0" indent="0" algn="l" rtl="0">
              <a:spcBef>
                <a:spcPts val="0"/>
              </a:spcBef>
              <a:spcAft>
                <a:spcPts val="0"/>
              </a:spcAft>
              <a:buNone/>
            </a:pPr>
            <a:endParaRPr sz="5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p101"/>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Trebuchet MS"/>
              <a:buNone/>
            </a:pPr>
            <a:r>
              <a:rPr lang="en-US"/>
              <a:t>Seguimiento a la Reunión del 13 de Agosto</a:t>
            </a:r>
            <a:endParaRPr/>
          </a:p>
        </p:txBody>
      </p:sp>
      <p:sp>
        <p:nvSpPr>
          <p:cNvPr id="561" name="Google Shape;561;p101"/>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84</a:t>
            </a:fld>
            <a:endParaRPr/>
          </a:p>
        </p:txBody>
      </p:sp>
      <p:sp>
        <p:nvSpPr>
          <p:cNvPr id="562" name="Google Shape;562;p101"/>
          <p:cNvSpPr txBox="1">
            <a:spLocks noGrp="1"/>
          </p:cNvSpPr>
          <p:nvPr>
            <p:ph type="body" idx="1"/>
          </p:nvPr>
        </p:nvSpPr>
        <p:spPr>
          <a:xfrm>
            <a:off x="838200" y="1468075"/>
            <a:ext cx="10515600" cy="608100"/>
          </a:xfrm>
          <a:prstGeom prst="rect">
            <a:avLst/>
          </a:prstGeom>
        </p:spPr>
        <p:txBody>
          <a:bodyPr spcFirstLastPara="1" wrap="square" lIns="91425" tIns="45700" rIns="91425" bIns="45700" anchor="t" anchorCtr="0">
            <a:noAutofit/>
          </a:bodyPr>
          <a:lstStyle/>
          <a:p>
            <a:pPr marL="342900" marR="0" lvl="0" indent="0" algn="ctr" rtl="0">
              <a:lnSpc>
                <a:spcPct val="90000"/>
              </a:lnSpc>
              <a:spcBef>
                <a:spcPts val="1000"/>
              </a:spcBef>
              <a:spcAft>
                <a:spcPts val="0"/>
              </a:spcAft>
              <a:buNone/>
            </a:pPr>
            <a:r>
              <a:rPr lang="en-US" sz="3000"/>
              <a:t>Consejería Nutricional vs. Terapia Médica Nutricional (MNT)</a:t>
            </a:r>
            <a:endParaRPr sz="3000"/>
          </a:p>
          <a:p>
            <a:pPr marL="685800" marR="0" lvl="0" indent="0" algn="l" rtl="0">
              <a:lnSpc>
                <a:spcPct val="90000"/>
              </a:lnSpc>
              <a:spcBef>
                <a:spcPts val="1000"/>
              </a:spcBef>
              <a:spcAft>
                <a:spcPts val="0"/>
              </a:spcAft>
              <a:buNone/>
            </a:pPr>
            <a:endParaRPr sz="3000">
              <a:latin typeface="Trebuchet MS"/>
              <a:ea typeface="Trebuchet MS"/>
              <a:cs typeface="Trebuchet MS"/>
              <a:sym typeface="Trebuchet MS"/>
            </a:endParaRPr>
          </a:p>
        </p:txBody>
      </p:sp>
      <p:sp>
        <p:nvSpPr>
          <p:cNvPr id="563" name="Google Shape;563;p101"/>
          <p:cNvSpPr txBox="1"/>
          <p:nvPr/>
        </p:nvSpPr>
        <p:spPr>
          <a:xfrm>
            <a:off x="-90055" y="2055203"/>
            <a:ext cx="5718650" cy="3974400"/>
          </a:xfrm>
          <a:prstGeom prst="rect">
            <a:avLst/>
          </a:prstGeom>
          <a:noFill/>
          <a:ln>
            <a:noFill/>
          </a:ln>
        </p:spPr>
        <p:txBody>
          <a:bodyPr spcFirstLastPara="1" wrap="square" lIns="91425" tIns="91425" rIns="91425" bIns="91425" anchor="t" anchorCtr="0">
            <a:noAutofit/>
          </a:bodyPr>
          <a:lstStyle/>
          <a:p>
            <a:pPr marL="685800" lvl="1" indent="-215265" algn="l" rtl="0">
              <a:lnSpc>
                <a:spcPct val="90000"/>
              </a:lnSpc>
              <a:spcBef>
                <a:spcPts val="1000"/>
              </a:spcBef>
              <a:spcAft>
                <a:spcPts val="0"/>
              </a:spcAft>
              <a:buClr>
                <a:schemeClr val="lt1"/>
              </a:buClr>
              <a:buSzPts val="2100"/>
              <a:buFont typeface="Noto Sans Symbols"/>
              <a:buChar char="○"/>
            </a:pPr>
            <a:r>
              <a:rPr lang="en-US" sz="1800" dirty="0" err="1">
                <a:solidFill>
                  <a:schemeClr val="lt1"/>
                </a:solidFill>
                <a:latin typeface="Trebuchet MS"/>
                <a:ea typeface="Trebuchet MS"/>
                <a:cs typeface="Trebuchet MS"/>
                <a:sym typeface="Trebuchet MS"/>
              </a:rPr>
              <a:t>Consejería</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Nutricional</a:t>
            </a:r>
            <a:endParaRPr sz="1800" dirty="0">
              <a:solidFill>
                <a:schemeClr val="lt1"/>
              </a:solidFill>
              <a:latin typeface="Trebuchet MS"/>
              <a:ea typeface="Trebuchet MS"/>
              <a:cs typeface="Trebuchet MS"/>
              <a:sym typeface="Trebuchet MS"/>
            </a:endParaRPr>
          </a:p>
          <a:p>
            <a:pPr marL="1200150" lvl="2" indent="-247650" algn="l" rtl="0">
              <a:lnSpc>
                <a:spcPct val="90000"/>
              </a:lnSpc>
              <a:spcBef>
                <a:spcPts val="1000"/>
              </a:spcBef>
              <a:spcAft>
                <a:spcPts val="0"/>
              </a:spcAft>
              <a:buClr>
                <a:schemeClr val="lt1"/>
              </a:buClr>
              <a:buSzPts val="2100"/>
              <a:buFont typeface="Noto Sans Symbols"/>
              <a:buChar char="■"/>
            </a:pPr>
            <a:r>
              <a:rPr lang="en-US" sz="1800" dirty="0" err="1">
                <a:solidFill>
                  <a:schemeClr val="lt1"/>
                </a:solidFill>
                <a:latin typeface="Trebuchet MS"/>
                <a:ea typeface="Trebuchet MS"/>
                <a:cs typeface="Trebuchet MS"/>
                <a:sym typeface="Trebuchet MS"/>
              </a:rPr>
              <a:t>Proceso</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educativo</a:t>
            </a:r>
            <a:r>
              <a:rPr lang="en-US" sz="1800" dirty="0">
                <a:solidFill>
                  <a:schemeClr val="lt1"/>
                </a:solidFill>
                <a:latin typeface="Trebuchet MS"/>
                <a:ea typeface="Trebuchet MS"/>
                <a:cs typeface="Trebuchet MS"/>
                <a:sym typeface="Trebuchet MS"/>
              </a:rPr>
              <a:t> y de </a:t>
            </a:r>
            <a:r>
              <a:rPr lang="en-US" sz="1800" dirty="0" err="1">
                <a:solidFill>
                  <a:schemeClr val="lt1"/>
                </a:solidFill>
                <a:latin typeface="Trebuchet MS"/>
                <a:ea typeface="Trebuchet MS"/>
                <a:cs typeface="Trebuchet MS"/>
                <a:sym typeface="Trebuchet MS"/>
              </a:rPr>
              <a:t>apoyo</a:t>
            </a:r>
            <a:r>
              <a:rPr lang="en-US" sz="1800" dirty="0">
                <a:solidFill>
                  <a:schemeClr val="lt1"/>
                </a:solidFill>
                <a:latin typeface="Trebuchet MS"/>
                <a:ea typeface="Trebuchet MS"/>
                <a:cs typeface="Trebuchet MS"/>
                <a:sym typeface="Trebuchet MS"/>
              </a:rPr>
              <a:t> para </a:t>
            </a:r>
            <a:r>
              <a:rPr lang="en-US" sz="1800" dirty="0" err="1">
                <a:solidFill>
                  <a:schemeClr val="lt1"/>
                </a:solidFill>
                <a:latin typeface="Trebuchet MS"/>
                <a:ea typeface="Trebuchet MS"/>
                <a:cs typeface="Trebuchet MS"/>
                <a:sym typeface="Trebuchet MS"/>
              </a:rPr>
              <a:t>promover</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cambios</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en</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el</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estilo</a:t>
            </a:r>
            <a:r>
              <a:rPr lang="en-US" sz="1800" dirty="0">
                <a:solidFill>
                  <a:schemeClr val="lt1"/>
                </a:solidFill>
                <a:latin typeface="Trebuchet MS"/>
                <a:ea typeface="Trebuchet MS"/>
                <a:cs typeface="Trebuchet MS"/>
                <a:sym typeface="Trebuchet MS"/>
              </a:rPr>
              <a:t> de </a:t>
            </a:r>
            <a:r>
              <a:rPr lang="en-US" sz="1800" dirty="0" err="1">
                <a:solidFill>
                  <a:schemeClr val="lt1"/>
                </a:solidFill>
                <a:latin typeface="Trebuchet MS"/>
                <a:ea typeface="Trebuchet MS"/>
                <a:cs typeface="Trebuchet MS"/>
                <a:sym typeface="Trebuchet MS"/>
              </a:rPr>
              <a:t>vida</a:t>
            </a:r>
            <a:endParaRPr sz="1800" dirty="0">
              <a:solidFill>
                <a:schemeClr val="lt1"/>
              </a:solidFill>
              <a:latin typeface="Trebuchet MS"/>
              <a:ea typeface="Trebuchet MS"/>
              <a:cs typeface="Trebuchet MS"/>
              <a:sym typeface="Trebuchet MS"/>
            </a:endParaRPr>
          </a:p>
          <a:p>
            <a:pPr marL="1200150" lvl="2" indent="-247650" algn="l" rtl="0">
              <a:lnSpc>
                <a:spcPct val="90000"/>
              </a:lnSpc>
              <a:spcBef>
                <a:spcPts val="1000"/>
              </a:spcBef>
              <a:spcAft>
                <a:spcPts val="0"/>
              </a:spcAft>
              <a:buClr>
                <a:schemeClr val="lt1"/>
              </a:buClr>
              <a:buSzPts val="2100"/>
              <a:buFont typeface="Noto Sans Symbols"/>
              <a:buChar char="■"/>
            </a:pPr>
            <a:r>
              <a:rPr lang="en-US" sz="1800" dirty="0" err="1">
                <a:solidFill>
                  <a:schemeClr val="lt1"/>
                </a:solidFill>
                <a:latin typeface="Trebuchet MS"/>
                <a:ea typeface="Trebuchet MS"/>
                <a:cs typeface="Trebuchet MS"/>
                <a:sym typeface="Trebuchet MS"/>
              </a:rPr>
              <a:t>Enfatiza</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el</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establecimiento</a:t>
            </a:r>
            <a:r>
              <a:rPr lang="en-US" sz="1800" dirty="0">
                <a:solidFill>
                  <a:schemeClr val="lt1"/>
                </a:solidFill>
                <a:latin typeface="Trebuchet MS"/>
                <a:ea typeface="Trebuchet MS"/>
                <a:cs typeface="Trebuchet MS"/>
                <a:sym typeface="Trebuchet MS"/>
              </a:rPr>
              <a:t> de </a:t>
            </a:r>
            <a:r>
              <a:rPr lang="en-US" sz="1800" dirty="0" err="1">
                <a:solidFill>
                  <a:schemeClr val="lt1"/>
                </a:solidFill>
                <a:latin typeface="Trebuchet MS"/>
                <a:ea typeface="Trebuchet MS"/>
                <a:cs typeface="Trebuchet MS"/>
                <a:sym typeface="Trebuchet MS"/>
              </a:rPr>
              <a:t>metas</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desarrollo</a:t>
            </a:r>
            <a:r>
              <a:rPr lang="en-US" sz="1800" dirty="0">
                <a:solidFill>
                  <a:schemeClr val="lt1"/>
                </a:solidFill>
                <a:latin typeface="Trebuchet MS"/>
                <a:ea typeface="Trebuchet MS"/>
                <a:cs typeface="Trebuchet MS"/>
                <a:sym typeface="Trebuchet MS"/>
              </a:rPr>
              <a:t> de </a:t>
            </a:r>
            <a:r>
              <a:rPr lang="en-US" sz="1800" dirty="0" err="1">
                <a:solidFill>
                  <a:schemeClr val="lt1"/>
                </a:solidFill>
                <a:latin typeface="Trebuchet MS"/>
                <a:ea typeface="Trebuchet MS"/>
                <a:cs typeface="Trebuchet MS"/>
                <a:sym typeface="Trebuchet MS"/>
              </a:rPr>
              <a:t>habilidades</a:t>
            </a:r>
            <a:r>
              <a:rPr lang="en-US" sz="1800" dirty="0">
                <a:solidFill>
                  <a:schemeClr val="lt1"/>
                </a:solidFill>
                <a:latin typeface="Trebuchet MS"/>
                <a:ea typeface="Trebuchet MS"/>
                <a:cs typeface="Trebuchet MS"/>
                <a:sym typeface="Trebuchet MS"/>
              </a:rPr>
              <a:t> y </a:t>
            </a:r>
            <a:r>
              <a:rPr lang="en-US" sz="1800" dirty="0" err="1">
                <a:solidFill>
                  <a:schemeClr val="lt1"/>
                </a:solidFill>
                <a:latin typeface="Trebuchet MS"/>
                <a:ea typeface="Trebuchet MS"/>
                <a:cs typeface="Trebuchet MS"/>
                <a:sym typeface="Trebuchet MS"/>
              </a:rPr>
              <a:t>resolución</a:t>
            </a:r>
            <a:r>
              <a:rPr lang="en-US" sz="1800" dirty="0">
                <a:solidFill>
                  <a:schemeClr val="lt1"/>
                </a:solidFill>
                <a:latin typeface="Trebuchet MS"/>
                <a:ea typeface="Trebuchet MS"/>
                <a:cs typeface="Trebuchet MS"/>
                <a:sym typeface="Trebuchet MS"/>
              </a:rPr>
              <a:t> de </a:t>
            </a:r>
            <a:r>
              <a:rPr lang="en-US" sz="1800" dirty="0" err="1">
                <a:solidFill>
                  <a:schemeClr val="lt1"/>
                </a:solidFill>
                <a:latin typeface="Trebuchet MS"/>
                <a:ea typeface="Trebuchet MS"/>
                <a:cs typeface="Trebuchet MS"/>
                <a:sym typeface="Trebuchet MS"/>
              </a:rPr>
              <a:t>problemas</a:t>
            </a:r>
            <a:endParaRPr sz="1800" dirty="0">
              <a:solidFill>
                <a:schemeClr val="lt1"/>
              </a:solidFill>
              <a:latin typeface="Trebuchet MS"/>
              <a:ea typeface="Trebuchet MS"/>
              <a:cs typeface="Trebuchet MS"/>
              <a:sym typeface="Trebuchet MS"/>
            </a:endParaRPr>
          </a:p>
          <a:p>
            <a:pPr marL="1200150" lvl="2" indent="-247650" algn="l" rtl="0">
              <a:lnSpc>
                <a:spcPct val="90000"/>
              </a:lnSpc>
              <a:spcBef>
                <a:spcPts val="1000"/>
              </a:spcBef>
              <a:spcAft>
                <a:spcPts val="0"/>
              </a:spcAft>
              <a:buClr>
                <a:schemeClr val="lt1"/>
              </a:buClr>
              <a:buSzPts val="2100"/>
              <a:buFont typeface="Noto Sans Symbols"/>
              <a:buChar char="■"/>
            </a:pPr>
            <a:r>
              <a:rPr lang="en-US" sz="1800" dirty="0" err="1">
                <a:solidFill>
                  <a:schemeClr val="lt1"/>
                </a:solidFill>
                <a:latin typeface="Trebuchet MS"/>
                <a:ea typeface="Trebuchet MS"/>
                <a:cs typeface="Trebuchet MS"/>
                <a:sym typeface="Trebuchet MS"/>
              </a:rPr>
              <a:t>Preventivo</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bienestar</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obesidad</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reducción</a:t>
            </a:r>
            <a:r>
              <a:rPr lang="en-US" sz="1800" dirty="0">
                <a:solidFill>
                  <a:schemeClr val="lt1"/>
                </a:solidFill>
                <a:latin typeface="Trebuchet MS"/>
                <a:ea typeface="Trebuchet MS"/>
                <a:cs typeface="Trebuchet MS"/>
                <a:sym typeface="Trebuchet MS"/>
              </a:rPr>
              <a:t> de </a:t>
            </a:r>
            <a:r>
              <a:rPr lang="en-US" sz="1800" dirty="0" err="1">
                <a:solidFill>
                  <a:schemeClr val="lt1"/>
                </a:solidFill>
                <a:latin typeface="Trebuchet MS"/>
                <a:ea typeface="Trebuchet MS"/>
                <a:cs typeface="Trebuchet MS"/>
                <a:sym typeface="Trebuchet MS"/>
              </a:rPr>
              <a:t>riesgos</a:t>
            </a:r>
            <a:r>
              <a:rPr lang="en-US" sz="1800" dirty="0">
                <a:solidFill>
                  <a:schemeClr val="lt1"/>
                </a:solidFill>
                <a:latin typeface="Trebuchet MS"/>
                <a:ea typeface="Trebuchet MS"/>
                <a:cs typeface="Trebuchet MS"/>
                <a:sym typeface="Trebuchet MS"/>
              </a:rPr>
              <a:t>)</a:t>
            </a:r>
            <a:endParaRPr sz="1800" dirty="0">
              <a:solidFill>
                <a:schemeClr val="lt1"/>
              </a:solidFill>
              <a:latin typeface="Trebuchet MS"/>
              <a:ea typeface="Trebuchet MS"/>
              <a:cs typeface="Trebuchet MS"/>
              <a:sym typeface="Trebuchet MS"/>
            </a:endParaRPr>
          </a:p>
          <a:p>
            <a:pPr marL="1200150" lvl="2" indent="-247650" algn="l" rtl="0">
              <a:lnSpc>
                <a:spcPct val="90000"/>
              </a:lnSpc>
              <a:spcBef>
                <a:spcPts val="1000"/>
              </a:spcBef>
              <a:spcAft>
                <a:spcPts val="0"/>
              </a:spcAft>
              <a:buClr>
                <a:schemeClr val="lt1"/>
              </a:buClr>
              <a:buSzPts val="2100"/>
              <a:buFont typeface="Noto Sans Symbols"/>
              <a:buChar char="■"/>
            </a:pPr>
            <a:r>
              <a:rPr lang="en-US" sz="1800" dirty="0">
                <a:solidFill>
                  <a:schemeClr val="lt1"/>
                </a:solidFill>
                <a:latin typeface="Trebuchet MS"/>
                <a:ea typeface="Trebuchet MS"/>
                <a:cs typeface="Trebuchet MS"/>
                <a:sym typeface="Trebuchet MS"/>
              </a:rPr>
              <a:t>Puede </a:t>
            </a:r>
            <a:r>
              <a:rPr lang="en-US" sz="1800" dirty="0" err="1">
                <a:solidFill>
                  <a:schemeClr val="lt1"/>
                </a:solidFill>
                <a:latin typeface="Trebuchet MS"/>
                <a:ea typeface="Trebuchet MS"/>
                <a:cs typeface="Trebuchet MS"/>
                <a:sym typeface="Trebuchet MS"/>
              </a:rPr>
              <a:t>brindarse</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en</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entornos</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comunitarios</a:t>
            </a:r>
            <a:r>
              <a:rPr lang="en-US" sz="1800" dirty="0">
                <a:solidFill>
                  <a:schemeClr val="lt1"/>
                </a:solidFill>
                <a:latin typeface="Trebuchet MS"/>
                <a:ea typeface="Trebuchet MS"/>
                <a:cs typeface="Trebuchet MS"/>
                <a:sym typeface="Trebuchet MS"/>
              </a:rPr>
              <a:t>, de </a:t>
            </a:r>
            <a:r>
              <a:rPr lang="en-US" sz="1800" dirty="0" err="1">
                <a:solidFill>
                  <a:schemeClr val="lt1"/>
                </a:solidFill>
                <a:latin typeface="Trebuchet MS"/>
                <a:ea typeface="Trebuchet MS"/>
                <a:cs typeface="Trebuchet MS"/>
                <a:sym typeface="Trebuchet MS"/>
              </a:rPr>
              <a:t>bienestar</a:t>
            </a:r>
            <a:r>
              <a:rPr lang="en-US" sz="1800" dirty="0">
                <a:solidFill>
                  <a:schemeClr val="lt1"/>
                </a:solidFill>
                <a:latin typeface="Trebuchet MS"/>
                <a:ea typeface="Trebuchet MS"/>
                <a:cs typeface="Trebuchet MS"/>
                <a:sym typeface="Trebuchet MS"/>
              </a:rPr>
              <a:t> o </a:t>
            </a:r>
            <a:r>
              <a:rPr lang="en-US" sz="1800" dirty="0" err="1">
                <a:solidFill>
                  <a:schemeClr val="lt1"/>
                </a:solidFill>
                <a:latin typeface="Trebuchet MS"/>
                <a:ea typeface="Trebuchet MS"/>
                <a:cs typeface="Trebuchet MS"/>
                <a:sym typeface="Trebuchet MS"/>
              </a:rPr>
              <a:t>clínicos</a:t>
            </a:r>
            <a:endParaRPr sz="1800" dirty="0">
              <a:solidFill>
                <a:schemeClr val="lt1"/>
              </a:solidFill>
              <a:latin typeface="Trebuchet MS"/>
              <a:ea typeface="Trebuchet MS"/>
              <a:cs typeface="Trebuchet MS"/>
              <a:sym typeface="Trebuchet MS"/>
            </a:endParaRPr>
          </a:p>
          <a:p>
            <a:pPr marL="1200150" lvl="2" indent="-247650" algn="l" rtl="0">
              <a:lnSpc>
                <a:spcPct val="90000"/>
              </a:lnSpc>
              <a:spcBef>
                <a:spcPts val="1000"/>
              </a:spcBef>
              <a:spcAft>
                <a:spcPts val="0"/>
              </a:spcAft>
              <a:buClr>
                <a:schemeClr val="lt1"/>
              </a:buClr>
              <a:buSzPts val="2100"/>
              <a:buFont typeface="Noto Sans Symbols"/>
              <a:buChar char="■"/>
            </a:pPr>
            <a:r>
              <a:rPr lang="en-US" sz="1800" dirty="0" err="1">
                <a:solidFill>
                  <a:schemeClr val="lt1"/>
                </a:solidFill>
                <a:latin typeface="Trebuchet MS"/>
                <a:ea typeface="Trebuchet MS"/>
                <a:cs typeface="Trebuchet MS"/>
                <a:sym typeface="Trebuchet MS"/>
              </a:rPr>
              <a:t>Enfoque</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ayudar</a:t>
            </a:r>
            <a:r>
              <a:rPr lang="en-US" sz="1800" dirty="0">
                <a:solidFill>
                  <a:schemeClr val="lt1"/>
                </a:solidFill>
                <a:latin typeface="Trebuchet MS"/>
                <a:ea typeface="Trebuchet MS"/>
                <a:cs typeface="Trebuchet MS"/>
                <a:sym typeface="Trebuchet MS"/>
              </a:rPr>
              <a:t> a las personas a </a:t>
            </a:r>
            <a:r>
              <a:rPr lang="en-US" sz="1800" dirty="0" err="1">
                <a:solidFill>
                  <a:schemeClr val="lt1"/>
                </a:solidFill>
                <a:latin typeface="Trebuchet MS"/>
                <a:ea typeface="Trebuchet MS"/>
                <a:cs typeface="Trebuchet MS"/>
                <a:sym typeface="Trebuchet MS"/>
              </a:rPr>
              <a:t>tomar</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decisiones</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saludables</a:t>
            </a:r>
            <a:r>
              <a:rPr lang="en-US" sz="1800" dirty="0">
                <a:solidFill>
                  <a:schemeClr val="lt1"/>
                </a:solidFill>
                <a:latin typeface="Trebuchet MS"/>
                <a:ea typeface="Trebuchet MS"/>
                <a:cs typeface="Trebuchet MS"/>
                <a:sym typeface="Trebuchet MS"/>
              </a:rPr>
              <a:t> de </a:t>
            </a:r>
            <a:r>
              <a:rPr lang="en-US" sz="1800" dirty="0" err="1">
                <a:solidFill>
                  <a:schemeClr val="lt1"/>
                </a:solidFill>
                <a:latin typeface="Trebuchet MS"/>
                <a:ea typeface="Trebuchet MS"/>
                <a:cs typeface="Trebuchet MS"/>
                <a:sym typeface="Trebuchet MS"/>
              </a:rPr>
              <a:t>alimentación</a:t>
            </a:r>
            <a:endParaRPr sz="1800" dirty="0">
              <a:solidFill>
                <a:schemeClr val="lt1"/>
              </a:solidFill>
              <a:latin typeface="Trebuchet MS"/>
              <a:ea typeface="Trebuchet MS"/>
              <a:cs typeface="Trebuchet MS"/>
              <a:sym typeface="Trebuchet MS"/>
            </a:endParaRPr>
          </a:p>
          <a:p>
            <a:pPr marL="0" lvl="0" indent="0" algn="l" rtl="0">
              <a:spcBef>
                <a:spcPts val="0"/>
              </a:spcBef>
              <a:spcAft>
                <a:spcPts val="0"/>
              </a:spcAft>
              <a:buNone/>
            </a:pPr>
            <a:endParaRPr sz="300" dirty="0"/>
          </a:p>
        </p:txBody>
      </p:sp>
      <p:sp>
        <p:nvSpPr>
          <p:cNvPr id="564" name="Google Shape;564;p101"/>
          <p:cNvSpPr txBox="1"/>
          <p:nvPr/>
        </p:nvSpPr>
        <p:spPr>
          <a:xfrm>
            <a:off x="5546299" y="2144068"/>
            <a:ext cx="6241980" cy="3974400"/>
          </a:xfrm>
          <a:prstGeom prst="rect">
            <a:avLst/>
          </a:prstGeom>
          <a:noFill/>
          <a:ln>
            <a:noFill/>
          </a:ln>
        </p:spPr>
        <p:txBody>
          <a:bodyPr spcFirstLastPara="1" wrap="square" lIns="91425" tIns="91425" rIns="91425" bIns="91425" anchor="t" anchorCtr="0">
            <a:noAutofit/>
          </a:bodyPr>
          <a:lstStyle/>
          <a:p>
            <a:pPr marL="685800" lvl="1" indent="-215265" algn="l" rtl="0">
              <a:lnSpc>
                <a:spcPct val="90000"/>
              </a:lnSpc>
              <a:spcBef>
                <a:spcPts val="1000"/>
              </a:spcBef>
              <a:spcAft>
                <a:spcPts val="0"/>
              </a:spcAft>
              <a:buClr>
                <a:schemeClr val="lt1"/>
              </a:buClr>
              <a:buSzPts val="2100"/>
              <a:buFont typeface="Noto Sans Symbols"/>
              <a:buChar char="○"/>
            </a:pPr>
            <a:r>
              <a:rPr lang="en-US" sz="1800" dirty="0" err="1">
                <a:solidFill>
                  <a:schemeClr val="lt1"/>
                </a:solidFill>
                <a:latin typeface="Trebuchet MS"/>
                <a:ea typeface="Trebuchet MS"/>
                <a:cs typeface="Trebuchet MS"/>
                <a:sym typeface="Trebuchet MS"/>
              </a:rPr>
              <a:t>Terapia</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Médica</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Nutricional</a:t>
            </a:r>
            <a:r>
              <a:rPr lang="en-US" sz="1800" dirty="0">
                <a:solidFill>
                  <a:schemeClr val="lt1"/>
                </a:solidFill>
                <a:latin typeface="Trebuchet MS"/>
                <a:ea typeface="Trebuchet MS"/>
                <a:cs typeface="Trebuchet MS"/>
                <a:sym typeface="Trebuchet MS"/>
              </a:rPr>
              <a:t> (MNT)</a:t>
            </a:r>
            <a:endParaRPr sz="1800" dirty="0">
              <a:solidFill>
                <a:schemeClr val="lt1"/>
              </a:solidFill>
              <a:latin typeface="Trebuchet MS"/>
              <a:ea typeface="Trebuchet MS"/>
              <a:cs typeface="Trebuchet MS"/>
              <a:sym typeface="Trebuchet MS"/>
            </a:endParaRPr>
          </a:p>
          <a:p>
            <a:pPr marL="1200150" lvl="2" indent="-247650" algn="l" rtl="0">
              <a:lnSpc>
                <a:spcPct val="90000"/>
              </a:lnSpc>
              <a:spcBef>
                <a:spcPts val="1000"/>
              </a:spcBef>
              <a:spcAft>
                <a:spcPts val="0"/>
              </a:spcAft>
              <a:buClr>
                <a:schemeClr val="lt1"/>
              </a:buClr>
              <a:buSzPts val="2100"/>
              <a:buFont typeface="Noto Sans Symbols"/>
              <a:buChar char="■"/>
            </a:pPr>
            <a:r>
              <a:rPr lang="en-US" sz="1800" dirty="0" err="1">
                <a:solidFill>
                  <a:schemeClr val="lt1"/>
                </a:solidFill>
                <a:latin typeface="Trebuchet MS"/>
                <a:ea typeface="Trebuchet MS"/>
                <a:cs typeface="Trebuchet MS"/>
                <a:sym typeface="Trebuchet MS"/>
              </a:rPr>
              <a:t>Atención</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nutricional</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específica</a:t>
            </a:r>
            <a:r>
              <a:rPr lang="en-US" sz="1800" dirty="0">
                <a:solidFill>
                  <a:schemeClr val="lt1"/>
                </a:solidFill>
                <a:latin typeface="Trebuchet MS"/>
                <a:ea typeface="Trebuchet MS"/>
                <a:cs typeface="Trebuchet MS"/>
                <a:sym typeface="Trebuchet MS"/>
              </a:rPr>
              <a:t> para </a:t>
            </a:r>
            <a:r>
              <a:rPr lang="en-US" sz="1800" dirty="0" err="1">
                <a:solidFill>
                  <a:schemeClr val="lt1"/>
                </a:solidFill>
                <a:latin typeface="Trebuchet MS"/>
                <a:ea typeface="Trebuchet MS"/>
                <a:cs typeface="Trebuchet MS"/>
                <a:sym typeface="Trebuchet MS"/>
              </a:rPr>
              <a:t>enfermedades</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basada</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en</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evidencia</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científica</a:t>
            </a:r>
            <a:endParaRPr sz="1800" dirty="0">
              <a:solidFill>
                <a:schemeClr val="lt1"/>
              </a:solidFill>
              <a:latin typeface="Trebuchet MS"/>
              <a:ea typeface="Trebuchet MS"/>
              <a:cs typeface="Trebuchet MS"/>
              <a:sym typeface="Trebuchet MS"/>
            </a:endParaRPr>
          </a:p>
          <a:p>
            <a:pPr marL="1200150" lvl="2" indent="-247650" algn="l" rtl="0">
              <a:lnSpc>
                <a:spcPct val="90000"/>
              </a:lnSpc>
              <a:spcBef>
                <a:spcPts val="1000"/>
              </a:spcBef>
              <a:spcAft>
                <a:spcPts val="0"/>
              </a:spcAft>
              <a:buClr>
                <a:schemeClr val="lt1"/>
              </a:buClr>
              <a:buSzPts val="2100"/>
              <a:buFont typeface="Noto Sans Symbols"/>
              <a:buChar char="■"/>
            </a:pPr>
            <a:r>
              <a:rPr lang="en-US" sz="1800" dirty="0" err="1">
                <a:solidFill>
                  <a:schemeClr val="lt1"/>
                </a:solidFill>
                <a:latin typeface="Trebuchet MS"/>
                <a:ea typeface="Trebuchet MS"/>
                <a:cs typeface="Trebuchet MS"/>
                <a:sym typeface="Trebuchet MS"/>
              </a:rPr>
              <a:t>Incluye</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el</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Proceso</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Completo</a:t>
            </a:r>
            <a:r>
              <a:rPr lang="en-US" sz="1800" dirty="0">
                <a:solidFill>
                  <a:schemeClr val="lt1"/>
                </a:solidFill>
                <a:latin typeface="Trebuchet MS"/>
                <a:ea typeface="Trebuchet MS"/>
                <a:cs typeface="Trebuchet MS"/>
                <a:sym typeface="Trebuchet MS"/>
              </a:rPr>
              <a:t> de </a:t>
            </a:r>
            <a:r>
              <a:rPr lang="en-US" sz="1800" dirty="0" err="1">
                <a:solidFill>
                  <a:schemeClr val="lt1"/>
                </a:solidFill>
                <a:latin typeface="Trebuchet MS"/>
                <a:ea typeface="Trebuchet MS"/>
                <a:cs typeface="Trebuchet MS"/>
                <a:sym typeface="Trebuchet MS"/>
              </a:rPr>
              <a:t>Atención</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Nutricional</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evaluación</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diagnóstico</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intervención</a:t>
            </a:r>
            <a:r>
              <a:rPr lang="en-US" sz="1800" dirty="0">
                <a:solidFill>
                  <a:schemeClr val="lt1"/>
                </a:solidFill>
                <a:latin typeface="Trebuchet MS"/>
                <a:ea typeface="Trebuchet MS"/>
                <a:cs typeface="Trebuchet MS"/>
                <a:sym typeface="Trebuchet MS"/>
              </a:rPr>
              <a:t> y </a:t>
            </a:r>
            <a:r>
              <a:rPr lang="en-US" sz="1800" dirty="0" err="1">
                <a:solidFill>
                  <a:schemeClr val="lt1"/>
                </a:solidFill>
                <a:latin typeface="Trebuchet MS"/>
                <a:ea typeface="Trebuchet MS"/>
                <a:cs typeface="Trebuchet MS"/>
                <a:sym typeface="Trebuchet MS"/>
              </a:rPr>
              <a:t>monitoreo</a:t>
            </a:r>
            <a:r>
              <a:rPr lang="en-US" sz="1800" dirty="0">
                <a:solidFill>
                  <a:schemeClr val="lt1"/>
                </a:solidFill>
                <a:latin typeface="Trebuchet MS"/>
                <a:ea typeface="Trebuchet MS"/>
                <a:cs typeface="Trebuchet MS"/>
                <a:sym typeface="Trebuchet MS"/>
              </a:rPr>
              <a:t>)</a:t>
            </a:r>
            <a:endParaRPr sz="1800" dirty="0">
              <a:solidFill>
                <a:schemeClr val="lt1"/>
              </a:solidFill>
              <a:latin typeface="Trebuchet MS"/>
              <a:ea typeface="Trebuchet MS"/>
              <a:cs typeface="Trebuchet MS"/>
              <a:sym typeface="Trebuchet MS"/>
            </a:endParaRPr>
          </a:p>
          <a:p>
            <a:pPr marL="1200150" lvl="2" indent="-247650" algn="l" rtl="0">
              <a:lnSpc>
                <a:spcPct val="90000"/>
              </a:lnSpc>
              <a:spcBef>
                <a:spcPts val="1000"/>
              </a:spcBef>
              <a:spcAft>
                <a:spcPts val="0"/>
              </a:spcAft>
              <a:buClr>
                <a:schemeClr val="lt1"/>
              </a:buClr>
              <a:buSzPts val="2100"/>
              <a:buFont typeface="Noto Sans Symbols"/>
              <a:buChar char="■"/>
            </a:pPr>
            <a:r>
              <a:rPr lang="en-US" sz="1800" dirty="0" err="1">
                <a:solidFill>
                  <a:schemeClr val="lt1"/>
                </a:solidFill>
                <a:latin typeface="Trebuchet MS"/>
                <a:ea typeface="Trebuchet MS"/>
                <a:cs typeface="Trebuchet MS"/>
                <a:sym typeface="Trebuchet MS"/>
              </a:rPr>
              <a:t>Previene</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retrasa</a:t>
            </a:r>
            <a:r>
              <a:rPr lang="en-US" sz="1800" dirty="0">
                <a:solidFill>
                  <a:schemeClr val="lt1"/>
                </a:solidFill>
                <a:latin typeface="Trebuchet MS"/>
                <a:ea typeface="Trebuchet MS"/>
                <a:cs typeface="Trebuchet MS"/>
                <a:sym typeface="Trebuchet MS"/>
              </a:rPr>
              <a:t> o </a:t>
            </a:r>
            <a:r>
              <a:rPr lang="en-US" sz="1800" dirty="0" err="1">
                <a:solidFill>
                  <a:schemeClr val="lt1"/>
                </a:solidFill>
                <a:latin typeface="Trebuchet MS"/>
                <a:ea typeface="Trebuchet MS"/>
                <a:cs typeface="Trebuchet MS"/>
                <a:sym typeface="Trebuchet MS"/>
              </a:rPr>
              <a:t>maneja</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enfermedades</a:t>
            </a:r>
            <a:r>
              <a:rPr lang="en-US" sz="1800" dirty="0">
                <a:solidFill>
                  <a:schemeClr val="lt1"/>
                </a:solidFill>
                <a:latin typeface="Trebuchet MS"/>
                <a:ea typeface="Trebuchet MS"/>
                <a:cs typeface="Trebuchet MS"/>
                <a:sym typeface="Trebuchet MS"/>
              </a:rPr>
              <a:t> y </a:t>
            </a:r>
            <a:r>
              <a:rPr lang="en-US" sz="1800" dirty="0" err="1">
                <a:solidFill>
                  <a:schemeClr val="lt1"/>
                </a:solidFill>
                <a:latin typeface="Trebuchet MS"/>
                <a:ea typeface="Trebuchet MS"/>
                <a:cs typeface="Trebuchet MS"/>
                <a:sym typeface="Trebuchet MS"/>
              </a:rPr>
              <a:t>condiciones</a:t>
            </a:r>
            <a:endParaRPr sz="1800" dirty="0">
              <a:solidFill>
                <a:schemeClr val="lt1"/>
              </a:solidFill>
              <a:latin typeface="Trebuchet MS"/>
              <a:ea typeface="Trebuchet MS"/>
              <a:cs typeface="Trebuchet MS"/>
              <a:sym typeface="Trebuchet MS"/>
            </a:endParaRPr>
          </a:p>
          <a:p>
            <a:pPr marL="1200150" lvl="2" indent="-247650" algn="l" rtl="0">
              <a:lnSpc>
                <a:spcPct val="90000"/>
              </a:lnSpc>
              <a:spcBef>
                <a:spcPts val="1000"/>
              </a:spcBef>
              <a:spcAft>
                <a:spcPts val="0"/>
              </a:spcAft>
              <a:buClr>
                <a:schemeClr val="lt1"/>
              </a:buClr>
              <a:buSzPts val="2100"/>
              <a:buFont typeface="Noto Sans Symbols"/>
              <a:buChar char="■"/>
            </a:pPr>
            <a:r>
              <a:rPr lang="en-US" sz="1800" dirty="0" err="1">
                <a:solidFill>
                  <a:schemeClr val="lt1"/>
                </a:solidFill>
                <a:latin typeface="Trebuchet MS"/>
                <a:ea typeface="Trebuchet MS"/>
                <a:cs typeface="Trebuchet MS"/>
                <a:sym typeface="Trebuchet MS"/>
              </a:rPr>
              <a:t>Usualmente</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brindada</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por</a:t>
            </a:r>
            <a:r>
              <a:rPr lang="en-US" sz="1800" dirty="0">
                <a:solidFill>
                  <a:schemeClr val="lt1"/>
                </a:solidFill>
                <a:latin typeface="Trebuchet MS"/>
                <a:ea typeface="Trebuchet MS"/>
                <a:cs typeface="Trebuchet MS"/>
                <a:sym typeface="Trebuchet MS"/>
              </a:rPr>
              <a:t> RDs; a menudo </a:t>
            </a:r>
            <a:r>
              <a:rPr lang="en-US" sz="1800" dirty="0" err="1">
                <a:solidFill>
                  <a:schemeClr val="lt1"/>
                </a:solidFill>
                <a:latin typeface="Trebuchet MS"/>
                <a:ea typeface="Trebuchet MS"/>
                <a:cs typeface="Trebuchet MS"/>
                <a:sym typeface="Trebuchet MS"/>
              </a:rPr>
              <a:t>requiere</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referencia</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en</a:t>
            </a:r>
            <a:r>
              <a:rPr lang="en-US" sz="1800" dirty="0">
                <a:solidFill>
                  <a:schemeClr val="lt1"/>
                </a:solidFill>
                <a:latin typeface="Trebuchet MS"/>
                <a:ea typeface="Trebuchet MS"/>
                <a:cs typeface="Trebuchet MS"/>
                <a:sym typeface="Trebuchet MS"/>
              </a:rPr>
              <a:t> Medicare</a:t>
            </a:r>
            <a:endParaRPr sz="1800" dirty="0">
              <a:solidFill>
                <a:schemeClr val="lt1"/>
              </a:solidFill>
              <a:latin typeface="Trebuchet MS"/>
              <a:ea typeface="Trebuchet MS"/>
              <a:cs typeface="Trebuchet MS"/>
              <a:sym typeface="Trebuchet MS"/>
            </a:endParaRPr>
          </a:p>
          <a:p>
            <a:pPr marL="1200150" lvl="2" indent="-247650" algn="l" rtl="0">
              <a:lnSpc>
                <a:spcPct val="90000"/>
              </a:lnSpc>
              <a:spcBef>
                <a:spcPts val="1000"/>
              </a:spcBef>
              <a:spcAft>
                <a:spcPts val="0"/>
              </a:spcAft>
              <a:buClr>
                <a:schemeClr val="lt1"/>
              </a:buClr>
              <a:buSzPts val="2100"/>
              <a:buFont typeface="Noto Sans Symbols"/>
              <a:buChar char="■"/>
            </a:pPr>
            <a:r>
              <a:rPr lang="en-US" sz="1800" dirty="0" err="1">
                <a:solidFill>
                  <a:schemeClr val="lt1"/>
                </a:solidFill>
                <a:latin typeface="Trebuchet MS"/>
                <a:ea typeface="Trebuchet MS"/>
                <a:cs typeface="Trebuchet MS"/>
                <a:sym typeface="Trebuchet MS"/>
              </a:rPr>
              <a:t>Enfoque</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tratamiento</a:t>
            </a:r>
            <a:r>
              <a:rPr lang="en-US" sz="1800" dirty="0">
                <a:solidFill>
                  <a:schemeClr val="lt1"/>
                </a:solidFill>
                <a:latin typeface="Trebuchet MS"/>
                <a:ea typeface="Trebuchet MS"/>
                <a:cs typeface="Trebuchet MS"/>
                <a:sym typeface="Trebuchet MS"/>
              </a:rPr>
              <a:t> y </a:t>
            </a:r>
            <a:r>
              <a:rPr lang="en-US" sz="1800" dirty="0" err="1">
                <a:solidFill>
                  <a:schemeClr val="lt1"/>
                </a:solidFill>
                <a:latin typeface="Trebuchet MS"/>
                <a:ea typeface="Trebuchet MS"/>
                <a:cs typeface="Trebuchet MS"/>
                <a:sym typeface="Trebuchet MS"/>
              </a:rPr>
              <a:t>manejo</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clínico</a:t>
            </a:r>
            <a:endParaRPr sz="1800" dirty="0">
              <a:solidFill>
                <a:schemeClr val="lt1"/>
              </a:solidFill>
              <a:latin typeface="Trebuchet MS"/>
              <a:ea typeface="Trebuchet MS"/>
              <a:cs typeface="Trebuchet MS"/>
              <a:sym typeface="Trebuchet MS"/>
            </a:endParaRPr>
          </a:p>
          <a:p>
            <a:pPr marL="685800" lvl="1" indent="-215265" algn="l" rtl="0">
              <a:lnSpc>
                <a:spcPct val="90000"/>
              </a:lnSpc>
              <a:spcBef>
                <a:spcPts val="1000"/>
              </a:spcBef>
              <a:spcAft>
                <a:spcPts val="0"/>
              </a:spcAft>
              <a:buClr>
                <a:schemeClr val="lt1"/>
              </a:buClr>
              <a:buSzPts val="2100"/>
              <a:buFont typeface="Trebuchet MS"/>
              <a:buChar char="○"/>
            </a:pPr>
            <a:endParaRPr sz="1800" dirty="0">
              <a:solidFill>
                <a:schemeClr val="lt1"/>
              </a:solidFill>
              <a:latin typeface="Trebuchet MS"/>
              <a:ea typeface="Trebuchet MS"/>
              <a:cs typeface="Trebuchet MS"/>
              <a:sym typeface="Trebuchet MS"/>
            </a:endParaRPr>
          </a:p>
          <a:p>
            <a:pPr marL="0" lvl="0" indent="0" algn="l" rtl="0">
              <a:spcBef>
                <a:spcPts val="0"/>
              </a:spcBef>
              <a:spcAft>
                <a:spcPts val="0"/>
              </a:spcAft>
              <a:buNone/>
            </a:pPr>
            <a:endParaRPr sz="3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102"/>
          <p:cNvSpPr txBox="1">
            <a:spLocks noGrp="1"/>
          </p:cNvSpPr>
          <p:nvPr>
            <p:ph type="title"/>
          </p:nvPr>
        </p:nvSpPr>
        <p:spPr>
          <a:xfrm>
            <a:off x="6122788" y="2625328"/>
            <a:ext cx="5381400" cy="23139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a:t>Questions?</a:t>
            </a:r>
            <a:endParaRPr/>
          </a:p>
        </p:txBody>
      </p:sp>
      <p:sp>
        <p:nvSpPr>
          <p:cNvPr id="571" name="Google Shape;571;p102"/>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85</a:t>
            </a:fld>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102"/>
          <p:cNvSpPr txBox="1">
            <a:spLocks noGrp="1"/>
          </p:cNvSpPr>
          <p:nvPr>
            <p:ph type="title"/>
          </p:nvPr>
        </p:nvSpPr>
        <p:spPr>
          <a:xfrm>
            <a:off x="5471410" y="2625328"/>
            <a:ext cx="6032778" cy="23139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dirty="0"/>
              <a:t>¿</a:t>
            </a:r>
            <a:r>
              <a:rPr lang="en-US" dirty="0" err="1"/>
              <a:t>Preguntas</a:t>
            </a:r>
            <a:r>
              <a:rPr lang="en-US" dirty="0"/>
              <a:t>?</a:t>
            </a:r>
            <a:endParaRPr dirty="0"/>
          </a:p>
        </p:txBody>
      </p:sp>
      <p:sp>
        <p:nvSpPr>
          <p:cNvPr id="571" name="Google Shape;571;p102"/>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86</a:t>
            </a:fld>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p103"/>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6000"/>
              <a:buFont typeface="Trebuchet MS"/>
              <a:buNone/>
            </a:pPr>
            <a:r>
              <a:rPr lang="en-US"/>
              <a:t>Contact Information</a:t>
            </a:r>
            <a:endParaRPr/>
          </a:p>
        </p:txBody>
      </p:sp>
      <p:sp>
        <p:nvSpPr>
          <p:cNvPr id="578" name="Google Shape;578;p103"/>
          <p:cNvSpPr/>
          <p:nvPr/>
        </p:nvSpPr>
        <p:spPr>
          <a:xfrm>
            <a:off x="2840400" y="1578528"/>
            <a:ext cx="6511200" cy="39969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2700" u="sng" dirty="0">
                <a:solidFill>
                  <a:srgbClr val="00FFFF"/>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Website</a:t>
            </a:r>
            <a:r>
              <a:rPr lang="en-US" sz="2700" dirty="0">
                <a:solidFill>
                  <a:srgbClr val="00FFFF"/>
                </a:solidFill>
                <a:latin typeface="Trebuchet MS"/>
                <a:ea typeface="Trebuchet MS"/>
                <a:cs typeface="Trebuchet MS"/>
                <a:sym typeface="Trebuchet MS"/>
              </a:rPr>
              <a:t> </a:t>
            </a:r>
            <a:endParaRPr sz="2700" dirty="0">
              <a:solidFill>
                <a:srgbClr val="00FFFF"/>
              </a:solidFill>
              <a:latin typeface="Trebuchet MS"/>
              <a:ea typeface="Trebuchet MS"/>
              <a:cs typeface="Trebuchet MS"/>
              <a:sym typeface="Trebuchet MS"/>
            </a:endParaRPr>
          </a:p>
          <a:p>
            <a:pPr marL="0" lvl="0" indent="0" algn="ctr" rtl="0">
              <a:spcBef>
                <a:spcPts val="700"/>
              </a:spcBef>
              <a:spcAft>
                <a:spcPts val="0"/>
              </a:spcAft>
              <a:buNone/>
            </a:pPr>
            <a:endParaRPr sz="2700" dirty="0">
              <a:solidFill>
                <a:srgbClr val="001970"/>
              </a:solidFill>
              <a:latin typeface="Trebuchet MS"/>
              <a:ea typeface="Trebuchet MS"/>
              <a:cs typeface="Trebuchet MS"/>
              <a:sym typeface="Trebuchet MS"/>
            </a:endParaRPr>
          </a:p>
          <a:p>
            <a:pPr marL="0" lvl="0" indent="0" algn="ctr" rtl="0">
              <a:spcBef>
                <a:spcPts val="700"/>
              </a:spcBef>
              <a:spcAft>
                <a:spcPts val="0"/>
              </a:spcAft>
              <a:buNone/>
            </a:pPr>
            <a:r>
              <a:rPr lang="en-US" sz="2700" u="sng" dirty="0">
                <a:solidFill>
                  <a:srgbClr val="00FFFF"/>
                </a:solid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Sign up</a:t>
            </a:r>
            <a:r>
              <a:rPr lang="en-US" sz="2700" dirty="0">
                <a:latin typeface="Trebuchet MS"/>
                <a:ea typeface="Trebuchet MS"/>
                <a:cs typeface="Trebuchet MS"/>
                <a:sym typeface="Trebuchet MS"/>
              </a:rPr>
              <a:t> </a:t>
            </a:r>
            <a:r>
              <a:rPr lang="en-US" sz="2700" dirty="0">
                <a:solidFill>
                  <a:schemeClr val="lt1"/>
                </a:solidFill>
                <a:latin typeface="Trebuchet MS"/>
                <a:ea typeface="Trebuchet MS"/>
                <a:cs typeface="Trebuchet MS"/>
                <a:sym typeface="Trebuchet MS"/>
              </a:rPr>
              <a:t>for our updates</a:t>
            </a:r>
            <a:endParaRPr sz="2700" dirty="0">
              <a:solidFill>
                <a:schemeClr val="lt1"/>
              </a:solidFill>
              <a:latin typeface="Trebuchet MS"/>
              <a:ea typeface="Trebuchet MS"/>
              <a:cs typeface="Trebuchet MS"/>
              <a:sym typeface="Trebuchet MS"/>
            </a:endParaRPr>
          </a:p>
          <a:p>
            <a:pPr marL="0" lvl="0" indent="0" algn="ctr" rtl="0">
              <a:spcBef>
                <a:spcPts val="700"/>
              </a:spcBef>
              <a:spcAft>
                <a:spcPts val="0"/>
              </a:spcAft>
              <a:buNone/>
            </a:pPr>
            <a:endParaRPr sz="2700" dirty="0">
              <a:latin typeface="Trebuchet MS"/>
              <a:ea typeface="Trebuchet MS"/>
              <a:cs typeface="Trebuchet MS"/>
              <a:sym typeface="Trebuchet MS"/>
            </a:endParaRPr>
          </a:p>
          <a:p>
            <a:pPr marL="0" lvl="0" indent="0" algn="ctr" rtl="0">
              <a:spcBef>
                <a:spcPts val="700"/>
              </a:spcBef>
              <a:spcAft>
                <a:spcPts val="0"/>
              </a:spcAft>
              <a:buNone/>
            </a:pPr>
            <a:r>
              <a:rPr lang="en-US" sz="2700" u="sng" dirty="0">
                <a:solidFill>
                  <a:srgbClr val="00FFFF"/>
                </a:solidFill>
                <a:latin typeface="Trebuchet MS"/>
                <a:ea typeface="Trebuchet MS"/>
                <a:cs typeface="Trebuchet MS"/>
                <a:sym typeface="Trebuchet MS"/>
                <a:hlinkClick r:id="rId5">
                  <a:extLst>
                    <a:ext uri="{A12FA001-AC4F-418D-AE19-62706E023703}">
                      <ahyp:hlinkClr xmlns:ahyp="http://schemas.microsoft.com/office/drawing/2018/hyperlinkcolor" val="tx"/>
                    </a:ext>
                  </a:extLst>
                </a:hlinkClick>
              </a:rPr>
              <a:t>Feedback Form</a:t>
            </a:r>
            <a:endParaRPr sz="2700" dirty="0">
              <a:solidFill>
                <a:srgbClr val="00FFFF"/>
              </a:solidFill>
              <a:latin typeface="Trebuchet MS"/>
              <a:ea typeface="Trebuchet MS"/>
              <a:cs typeface="Trebuchet MS"/>
              <a:sym typeface="Trebuchet MS"/>
            </a:endParaRPr>
          </a:p>
          <a:p>
            <a:pPr marL="0" lvl="0" indent="0" algn="ctr" rtl="0">
              <a:spcBef>
                <a:spcPts val="700"/>
              </a:spcBef>
              <a:spcAft>
                <a:spcPts val="0"/>
              </a:spcAft>
              <a:buNone/>
            </a:pPr>
            <a:endParaRPr sz="2700" dirty="0">
              <a:solidFill>
                <a:srgbClr val="0000FF"/>
              </a:solidFill>
              <a:latin typeface="Trebuchet MS"/>
              <a:ea typeface="Trebuchet MS"/>
              <a:cs typeface="Trebuchet MS"/>
              <a:sym typeface="Trebuchet MS"/>
            </a:endParaRPr>
          </a:p>
          <a:p>
            <a:pPr marL="0" lvl="0" indent="0" algn="ctr" rtl="0">
              <a:spcBef>
                <a:spcPts val="700"/>
              </a:spcBef>
              <a:spcAft>
                <a:spcPts val="0"/>
              </a:spcAft>
              <a:buNone/>
            </a:pPr>
            <a:r>
              <a:rPr lang="en-US" sz="2700" dirty="0">
                <a:solidFill>
                  <a:schemeClr val="lt1"/>
                </a:solidFill>
                <a:latin typeface="Trebuchet MS"/>
                <a:ea typeface="Trebuchet MS"/>
                <a:cs typeface="Trebuchet MS"/>
                <a:sym typeface="Trebuchet MS"/>
              </a:rPr>
              <a:t>Questions: </a:t>
            </a:r>
            <a:r>
              <a:rPr lang="en-US" sz="2700" u="sng" dirty="0">
                <a:solidFill>
                  <a:srgbClr val="00FFFF"/>
                </a:solidFill>
                <a:latin typeface="Trebuchet MS"/>
                <a:ea typeface="Trebuchet MS"/>
                <a:cs typeface="Trebuchet MS"/>
                <a:sym typeface="Trebuchet MS"/>
                <a:hlinkClick r:id="rId6">
                  <a:extLst>
                    <a:ext uri="{A12FA001-AC4F-418D-AE19-62706E023703}">
                      <ahyp:hlinkClr xmlns:ahyp="http://schemas.microsoft.com/office/drawing/2018/hyperlinkcolor" val="tx"/>
                    </a:ext>
                  </a:extLst>
                </a:hlinkClick>
              </a:rPr>
              <a:t>hcpf_hrsn@state.co.us</a:t>
            </a:r>
            <a:endParaRPr sz="3600" b="1" dirty="0">
              <a:solidFill>
                <a:srgbClr val="00FFFF"/>
              </a:solidFill>
              <a:latin typeface="Trebuchet MS"/>
              <a:ea typeface="Trebuchet MS"/>
              <a:cs typeface="Trebuchet MS"/>
              <a:sym typeface="Trebuchet MS"/>
            </a:endParaRPr>
          </a:p>
        </p:txBody>
      </p:sp>
      <p:sp>
        <p:nvSpPr>
          <p:cNvPr id="579" name="Google Shape;579;p103"/>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87</a:t>
            </a:fld>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p103"/>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6000"/>
              <a:buFont typeface="Trebuchet MS"/>
              <a:buNone/>
            </a:pPr>
            <a:r>
              <a:rPr lang="en-US" dirty="0" err="1"/>
              <a:t>Contacto</a:t>
            </a:r>
            <a:endParaRPr dirty="0"/>
          </a:p>
        </p:txBody>
      </p:sp>
      <p:sp>
        <p:nvSpPr>
          <p:cNvPr id="578" name="Google Shape;578;p103"/>
          <p:cNvSpPr/>
          <p:nvPr/>
        </p:nvSpPr>
        <p:spPr>
          <a:xfrm>
            <a:off x="2840400" y="1578528"/>
            <a:ext cx="6511200" cy="39969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US" sz="2700" u="sng" dirty="0">
                <a:solidFill>
                  <a:srgbClr val="00FFFF"/>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Sitio web</a:t>
            </a:r>
            <a:r>
              <a:rPr lang="en-US" sz="2700" dirty="0">
                <a:solidFill>
                  <a:srgbClr val="00FFFF"/>
                </a:solidFill>
                <a:latin typeface="Trebuchet MS"/>
                <a:ea typeface="Trebuchet MS"/>
                <a:cs typeface="Trebuchet MS"/>
                <a:sym typeface="Trebuchet MS"/>
              </a:rPr>
              <a:t> </a:t>
            </a:r>
            <a:endParaRPr sz="2700" dirty="0">
              <a:solidFill>
                <a:srgbClr val="00FFFF"/>
              </a:solidFill>
              <a:latin typeface="Trebuchet MS"/>
              <a:ea typeface="Trebuchet MS"/>
              <a:cs typeface="Trebuchet MS"/>
              <a:sym typeface="Trebuchet MS"/>
            </a:endParaRPr>
          </a:p>
          <a:p>
            <a:pPr marL="0" lvl="0" indent="0" algn="ctr" rtl="0">
              <a:spcBef>
                <a:spcPts val="700"/>
              </a:spcBef>
              <a:spcAft>
                <a:spcPts val="0"/>
              </a:spcAft>
              <a:buNone/>
            </a:pPr>
            <a:endParaRPr sz="2700" dirty="0">
              <a:solidFill>
                <a:srgbClr val="001970"/>
              </a:solidFill>
              <a:latin typeface="Trebuchet MS"/>
              <a:ea typeface="Trebuchet MS"/>
              <a:cs typeface="Trebuchet MS"/>
              <a:sym typeface="Trebuchet MS"/>
            </a:endParaRPr>
          </a:p>
          <a:p>
            <a:pPr marL="0" lvl="0" indent="0" algn="ctr" rtl="0">
              <a:spcBef>
                <a:spcPts val="700"/>
              </a:spcBef>
              <a:spcAft>
                <a:spcPts val="0"/>
              </a:spcAft>
              <a:buNone/>
            </a:pPr>
            <a:r>
              <a:rPr lang="en-US" sz="2700" u="sng" dirty="0" err="1">
                <a:solidFill>
                  <a:srgbClr val="00FFFF"/>
                </a:solid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Regístrate</a:t>
            </a:r>
            <a:r>
              <a:rPr lang="en-US" sz="2700" u="sng" dirty="0">
                <a:solidFill>
                  <a:srgbClr val="00FFFF"/>
                </a:solid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 para </a:t>
            </a:r>
            <a:r>
              <a:rPr lang="en-US" sz="2700" u="sng" dirty="0" err="1">
                <a:solidFill>
                  <a:srgbClr val="00FFFF"/>
                </a:solid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recibir</a:t>
            </a:r>
            <a:r>
              <a:rPr lang="en-US" sz="2700" u="sng" dirty="0">
                <a:solidFill>
                  <a:srgbClr val="00FFFF"/>
                </a:solid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 </a:t>
            </a:r>
            <a:r>
              <a:rPr lang="en-US" sz="2700" u="sng" dirty="0" err="1">
                <a:solidFill>
                  <a:srgbClr val="00FFFF"/>
                </a:solid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nuestras</a:t>
            </a:r>
            <a:r>
              <a:rPr lang="en-US" sz="2700" u="sng" dirty="0">
                <a:solidFill>
                  <a:srgbClr val="00FFFF"/>
                </a:solid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 </a:t>
            </a:r>
            <a:r>
              <a:rPr lang="en-US" sz="2700" u="sng" dirty="0" err="1">
                <a:solidFill>
                  <a:srgbClr val="00FFFF"/>
                </a:solid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novedades</a:t>
            </a:r>
            <a:endParaRPr sz="2700" dirty="0">
              <a:solidFill>
                <a:schemeClr val="lt1"/>
              </a:solidFill>
              <a:latin typeface="Trebuchet MS"/>
              <a:ea typeface="Trebuchet MS"/>
              <a:cs typeface="Trebuchet MS"/>
              <a:sym typeface="Trebuchet MS"/>
            </a:endParaRPr>
          </a:p>
          <a:p>
            <a:pPr marL="0" lvl="0" indent="0" algn="ctr" rtl="0">
              <a:spcBef>
                <a:spcPts val="700"/>
              </a:spcBef>
              <a:spcAft>
                <a:spcPts val="0"/>
              </a:spcAft>
              <a:buNone/>
            </a:pPr>
            <a:endParaRPr sz="2700" dirty="0">
              <a:latin typeface="Trebuchet MS"/>
              <a:ea typeface="Trebuchet MS"/>
              <a:cs typeface="Trebuchet MS"/>
              <a:sym typeface="Trebuchet MS"/>
            </a:endParaRPr>
          </a:p>
          <a:p>
            <a:pPr marL="0" lvl="0" indent="0" algn="ctr" rtl="0">
              <a:spcBef>
                <a:spcPts val="700"/>
              </a:spcBef>
              <a:spcAft>
                <a:spcPts val="0"/>
              </a:spcAft>
              <a:buNone/>
            </a:pPr>
            <a:r>
              <a:rPr lang="en-US" sz="2700" u="sng" dirty="0" err="1">
                <a:solidFill>
                  <a:srgbClr val="00FFFF"/>
                </a:solidFill>
                <a:latin typeface="Trebuchet MS"/>
                <a:ea typeface="Trebuchet MS"/>
                <a:cs typeface="Trebuchet MS"/>
                <a:sym typeface="Trebuchet MS"/>
                <a:hlinkClick r:id="rId5">
                  <a:extLst>
                    <a:ext uri="{A12FA001-AC4F-418D-AE19-62706E023703}">
                      <ahyp:hlinkClr xmlns:ahyp="http://schemas.microsoft.com/office/drawing/2018/hyperlinkcolor" val="tx"/>
                    </a:ext>
                  </a:extLst>
                </a:hlinkClick>
              </a:rPr>
              <a:t>Formulario</a:t>
            </a:r>
            <a:r>
              <a:rPr lang="en-US" sz="2700" u="sng" dirty="0">
                <a:solidFill>
                  <a:srgbClr val="00FFFF"/>
                </a:solidFill>
                <a:latin typeface="Trebuchet MS"/>
                <a:ea typeface="Trebuchet MS"/>
                <a:cs typeface="Trebuchet MS"/>
                <a:sym typeface="Trebuchet MS"/>
                <a:hlinkClick r:id="rId5">
                  <a:extLst>
                    <a:ext uri="{A12FA001-AC4F-418D-AE19-62706E023703}">
                      <ahyp:hlinkClr xmlns:ahyp="http://schemas.microsoft.com/office/drawing/2018/hyperlinkcolor" val="tx"/>
                    </a:ext>
                  </a:extLst>
                </a:hlinkClick>
              </a:rPr>
              <a:t> de </a:t>
            </a:r>
            <a:r>
              <a:rPr lang="en-US" sz="2700" u="sng" dirty="0" err="1">
                <a:solidFill>
                  <a:srgbClr val="00FFFF"/>
                </a:solidFill>
                <a:latin typeface="Trebuchet MS"/>
                <a:ea typeface="Trebuchet MS"/>
                <a:cs typeface="Trebuchet MS"/>
                <a:sym typeface="Trebuchet MS"/>
                <a:hlinkClick r:id="rId5">
                  <a:extLst>
                    <a:ext uri="{A12FA001-AC4F-418D-AE19-62706E023703}">
                      <ahyp:hlinkClr xmlns:ahyp="http://schemas.microsoft.com/office/drawing/2018/hyperlinkcolor" val="tx"/>
                    </a:ext>
                  </a:extLst>
                </a:hlinkClick>
              </a:rPr>
              <a:t>comentarios</a:t>
            </a:r>
            <a:endParaRPr sz="2700" dirty="0">
              <a:solidFill>
                <a:srgbClr val="00FFFF"/>
              </a:solidFill>
              <a:latin typeface="Trebuchet MS"/>
              <a:ea typeface="Trebuchet MS"/>
              <a:cs typeface="Trebuchet MS"/>
              <a:sym typeface="Trebuchet MS"/>
            </a:endParaRPr>
          </a:p>
          <a:p>
            <a:pPr marL="0" lvl="0" indent="0" algn="ctr" rtl="0">
              <a:spcBef>
                <a:spcPts val="700"/>
              </a:spcBef>
              <a:spcAft>
                <a:spcPts val="0"/>
              </a:spcAft>
              <a:buNone/>
            </a:pPr>
            <a:endParaRPr sz="2700" dirty="0">
              <a:solidFill>
                <a:srgbClr val="0000FF"/>
              </a:solidFill>
              <a:latin typeface="Trebuchet MS"/>
              <a:ea typeface="Trebuchet MS"/>
              <a:cs typeface="Trebuchet MS"/>
              <a:sym typeface="Trebuchet MS"/>
            </a:endParaRPr>
          </a:p>
          <a:p>
            <a:pPr marL="0" lvl="0" indent="0" algn="ctr" rtl="0">
              <a:spcBef>
                <a:spcPts val="700"/>
              </a:spcBef>
              <a:spcAft>
                <a:spcPts val="0"/>
              </a:spcAft>
              <a:buNone/>
            </a:pPr>
            <a:r>
              <a:rPr lang="en-US" sz="2700" dirty="0" err="1">
                <a:solidFill>
                  <a:schemeClr val="lt1"/>
                </a:solidFill>
                <a:latin typeface="Trebuchet MS"/>
                <a:ea typeface="Trebuchet MS"/>
                <a:cs typeface="Trebuchet MS"/>
                <a:sym typeface="Trebuchet MS"/>
              </a:rPr>
              <a:t>Preguntas</a:t>
            </a:r>
            <a:r>
              <a:rPr lang="en-US" sz="2700" dirty="0">
                <a:solidFill>
                  <a:schemeClr val="lt1"/>
                </a:solidFill>
                <a:latin typeface="Trebuchet MS"/>
                <a:ea typeface="Trebuchet MS"/>
                <a:cs typeface="Trebuchet MS"/>
                <a:sym typeface="Trebuchet MS"/>
              </a:rPr>
              <a:t>: </a:t>
            </a:r>
            <a:r>
              <a:rPr lang="en-US" sz="2700" dirty="0">
                <a:solidFill>
                  <a:srgbClr val="00FFFF"/>
                </a:solidFill>
                <a:latin typeface="Trebuchet MS"/>
                <a:ea typeface="Trebuchet MS"/>
                <a:cs typeface="Trebuchet MS"/>
                <a:sym typeface="Trebuchet MS"/>
              </a:rPr>
              <a:t>hcpf_hrsn@state.co.us</a:t>
            </a:r>
          </a:p>
          <a:p>
            <a:pPr marL="0" lvl="0" indent="0" algn="ctr" rtl="0">
              <a:spcBef>
                <a:spcPts val="700"/>
              </a:spcBef>
              <a:spcAft>
                <a:spcPts val="0"/>
              </a:spcAft>
              <a:buNone/>
            </a:pPr>
            <a:endParaRPr sz="3600" b="1" dirty="0">
              <a:solidFill>
                <a:srgbClr val="00FFFF"/>
              </a:solidFill>
              <a:latin typeface="Trebuchet MS"/>
              <a:ea typeface="Trebuchet MS"/>
              <a:cs typeface="Trebuchet MS"/>
              <a:sym typeface="Trebuchet MS"/>
            </a:endParaRPr>
          </a:p>
        </p:txBody>
      </p:sp>
      <p:sp>
        <p:nvSpPr>
          <p:cNvPr id="579" name="Google Shape;579;p103"/>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88</a:t>
            </a:fld>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p104"/>
          <p:cNvSpPr txBox="1">
            <a:spLocks noGrp="1"/>
          </p:cNvSpPr>
          <p:nvPr>
            <p:ph type="title"/>
          </p:nvPr>
        </p:nvSpPr>
        <p:spPr>
          <a:xfrm>
            <a:off x="595312" y="2188551"/>
            <a:ext cx="11001375" cy="1626319"/>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chemeClr val="lt1"/>
              </a:buClr>
              <a:buSzPts val="6700"/>
              <a:buFont typeface="Trebuchet MS"/>
              <a:buNone/>
            </a:pPr>
            <a:r>
              <a:rPr lang="en-US"/>
              <a:t>Thank you!</a:t>
            </a:r>
            <a:endParaRPr/>
          </a:p>
        </p:txBody>
      </p:sp>
      <p:sp>
        <p:nvSpPr>
          <p:cNvPr id="586" name="Google Shape;586;p104"/>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89</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64"/>
          <p:cNvSpPr txBox="1">
            <a:spLocks noGrp="1"/>
          </p:cNvSpPr>
          <p:nvPr>
            <p:ph type="sldNum" idx="12"/>
          </p:nvPr>
        </p:nvSpPr>
        <p:spPr>
          <a:xfrm>
            <a:off x="11701289" y="6486660"/>
            <a:ext cx="156900" cy="314400"/>
          </a:xfrm>
          <a:prstGeom prst="rect">
            <a:avLst/>
          </a:prstGeom>
          <a:noFill/>
          <a:ln>
            <a:noFill/>
          </a:ln>
        </p:spPr>
        <p:txBody>
          <a:bodyPr spcFirstLastPara="1" wrap="square" lIns="41400" tIns="41400" rIns="41400" bIns="41400" anchor="ctr" anchorCtr="0">
            <a:spAutoFit/>
          </a:bodyPr>
          <a:lstStyle/>
          <a:p>
            <a:pPr marL="0" lvl="0" indent="0" algn="r" rtl="0">
              <a:lnSpc>
                <a:spcPct val="100000"/>
              </a:lnSpc>
              <a:spcBef>
                <a:spcPts val="0"/>
              </a:spcBef>
              <a:spcAft>
                <a:spcPts val="0"/>
              </a:spcAft>
              <a:buClr>
                <a:srgbClr val="000000"/>
              </a:buClr>
              <a:buSzPts val="1500"/>
              <a:buFont typeface="Arial"/>
              <a:buNone/>
            </a:pPr>
            <a:fld id="{00000000-1234-1234-1234-123412341234}" type="slidenum">
              <a:rPr lang="en-US"/>
              <a:t>9</a:t>
            </a:fld>
            <a:endParaRPr/>
          </a:p>
        </p:txBody>
      </p:sp>
      <p:sp>
        <p:nvSpPr>
          <p:cNvPr id="296" name="Google Shape;296;p64"/>
          <p:cNvSpPr txBox="1"/>
          <p:nvPr/>
        </p:nvSpPr>
        <p:spPr>
          <a:xfrm>
            <a:off x="838200" y="1578525"/>
            <a:ext cx="9506100" cy="4201500"/>
          </a:xfrm>
          <a:prstGeom prst="rect">
            <a:avLst/>
          </a:prstGeom>
          <a:noFill/>
          <a:ln>
            <a:noFill/>
          </a:ln>
        </p:spPr>
        <p:txBody>
          <a:bodyPr spcFirstLastPara="1" wrap="square" lIns="117800" tIns="117800" rIns="117800" bIns="117800" anchor="t" anchorCtr="0">
            <a:spAutoFit/>
          </a:bodyPr>
          <a:lstStyle/>
          <a:p>
            <a:pPr marL="584200" lvl="0" indent="-450850" algn="l" rtl="0">
              <a:spcBef>
                <a:spcPts val="1300"/>
              </a:spcBef>
              <a:spcAft>
                <a:spcPts val="0"/>
              </a:spcAft>
              <a:buClr>
                <a:schemeClr val="dk2"/>
              </a:buClr>
              <a:buSzPts val="2500"/>
              <a:buFont typeface="Trebuchet MS"/>
              <a:buChar char="●"/>
            </a:pPr>
            <a:r>
              <a:rPr lang="en-US" sz="2500">
                <a:solidFill>
                  <a:schemeClr val="dk2"/>
                </a:solidFill>
                <a:latin typeface="Trebuchet MS"/>
                <a:ea typeface="Trebuchet MS"/>
                <a:cs typeface="Trebuchet MS"/>
                <a:sym typeface="Trebuchet MS"/>
              </a:rPr>
              <a:t>Use Q and A feature to ask questions.</a:t>
            </a:r>
            <a:endParaRPr sz="2500">
              <a:solidFill>
                <a:schemeClr val="dk2"/>
              </a:solidFill>
              <a:latin typeface="Trebuchet MS"/>
              <a:ea typeface="Trebuchet MS"/>
              <a:cs typeface="Trebuchet MS"/>
              <a:sym typeface="Trebuchet MS"/>
            </a:endParaRPr>
          </a:p>
          <a:p>
            <a:pPr marL="584200" lvl="0" indent="-450850" algn="l" rtl="0">
              <a:spcBef>
                <a:spcPts val="1300"/>
              </a:spcBef>
              <a:spcAft>
                <a:spcPts val="0"/>
              </a:spcAft>
              <a:buClr>
                <a:schemeClr val="dk2"/>
              </a:buClr>
              <a:buSzPts val="2500"/>
              <a:buFont typeface="Trebuchet MS"/>
              <a:buChar char="●"/>
            </a:pPr>
            <a:r>
              <a:rPr lang="en-US" sz="2500">
                <a:solidFill>
                  <a:schemeClr val="dk2"/>
                </a:solidFill>
                <a:latin typeface="Trebuchet MS"/>
                <a:ea typeface="Trebuchet MS"/>
                <a:cs typeface="Trebuchet MS"/>
                <a:sym typeface="Trebuchet MS"/>
              </a:rPr>
              <a:t>Attendees can also raise their hand to ask questions. Once called upon, you will be asked to un-mute to ask your question.</a:t>
            </a:r>
            <a:endParaRPr sz="2500">
              <a:solidFill>
                <a:schemeClr val="dk2"/>
              </a:solidFill>
              <a:latin typeface="Trebuchet MS"/>
              <a:ea typeface="Trebuchet MS"/>
              <a:cs typeface="Trebuchet MS"/>
              <a:sym typeface="Trebuchet MS"/>
            </a:endParaRPr>
          </a:p>
          <a:p>
            <a:pPr marL="584200" lvl="0" indent="-450850" algn="l" rtl="0">
              <a:spcBef>
                <a:spcPts val="1300"/>
              </a:spcBef>
              <a:spcAft>
                <a:spcPts val="0"/>
              </a:spcAft>
              <a:buClr>
                <a:schemeClr val="dk2"/>
              </a:buClr>
              <a:buSzPts val="2500"/>
              <a:buFont typeface="Trebuchet MS"/>
              <a:buChar char="●"/>
            </a:pPr>
            <a:r>
              <a:rPr lang="en-US" sz="2500">
                <a:solidFill>
                  <a:schemeClr val="dk2"/>
                </a:solidFill>
                <a:latin typeface="Trebuchet MS"/>
                <a:ea typeface="Trebuchet MS"/>
                <a:cs typeface="Trebuchet MS"/>
                <a:sym typeface="Trebuchet MS"/>
              </a:rPr>
              <a:t>If you are calling in you can raise your hand by pressing *9 and unmute using *6</a:t>
            </a:r>
            <a:endParaRPr sz="2500">
              <a:solidFill>
                <a:schemeClr val="dk2"/>
              </a:solidFill>
              <a:latin typeface="Trebuchet MS"/>
              <a:ea typeface="Trebuchet MS"/>
              <a:cs typeface="Trebuchet MS"/>
              <a:sym typeface="Trebuchet MS"/>
            </a:endParaRPr>
          </a:p>
          <a:p>
            <a:pPr marL="584200" lvl="0" indent="-450850" algn="l" rtl="0">
              <a:spcBef>
                <a:spcPts val="1300"/>
              </a:spcBef>
              <a:spcAft>
                <a:spcPts val="0"/>
              </a:spcAft>
              <a:buClr>
                <a:schemeClr val="dk2"/>
              </a:buClr>
              <a:buSzPts val="2500"/>
              <a:buFont typeface="Trebuchet MS"/>
              <a:buChar char="●"/>
            </a:pPr>
            <a:r>
              <a:rPr lang="en-US" sz="2500">
                <a:solidFill>
                  <a:schemeClr val="dk2"/>
                </a:solidFill>
                <a:latin typeface="Trebuchet MS"/>
                <a:ea typeface="Trebuchet MS"/>
                <a:cs typeface="Trebuchet MS"/>
                <a:sym typeface="Trebuchet MS"/>
              </a:rPr>
              <a:t>Due to the number of attendees, each speaker will have up to 3 minutes to ask their question aloud. Attendees can request additional time to accommodate a disability.</a:t>
            </a:r>
            <a:endParaRPr sz="2500">
              <a:solidFill>
                <a:schemeClr val="dk2"/>
              </a:solidFill>
              <a:latin typeface="Trebuchet MS"/>
              <a:ea typeface="Trebuchet MS"/>
              <a:cs typeface="Trebuchet MS"/>
              <a:sym typeface="Trebuchet MS"/>
            </a:endParaRPr>
          </a:p>
        </p:txBody>
      </p:sp>
      <p:sp>
        <p:nvSpPr>
          <p:cNvPr id="297" name="Google Shape;297;p64"/>
          <p:cNvSpPr txBox="1"/>
          <p:nvPr/>
        </p:nvSpPr>
        <p:spPr>
          <a:xfrm>
            <a:off x="395550" y="309000"/>
            <a:ext cx="11400900" cy="776700"/>
          </a:xfrm>
          <a:prstGeom prst="rect">
            <a:avLst/>
          </a:prstGeom>
          <a:noFill/>
          <a:ln>
            <a:noFill/>
          </a:ln>
        </p:spPr>
        <p:txBody>
          <a:bodyPr spcFirstLastPara="1" wrap="square" lIns="117800" tIns="117800" rIns="117800" bIns="117800" anchor="t" anchorCtr="0">
            <a:spAutoFit/>
          </a:bodyPr>
          <a:lstStyle/>
          <a:p>
            <a:pPr marL="0" marR="0" lvl="0" indent="0" algn="ctr" rtl="0">
              <a:lnSpc>
                <a:spcPct val="100000"/>
              </a:lnSpc>
              <a:spcBef>
                <a:spcPts val="0"/>
              </a:spcBef>
              <a:spcAft>
                <a:spcPts val="0"/>
              </a:spcAft>
              <a:buClr>
                <a:schemeClr val="accent1"/>
              </a:buClr>
              <a:buSzPts val="4500"/>
              <a:buFont typeface="Trebuchet MS"/>
              <a:buNone/>
            </a:pPr>
            <a:r>
              <a:rPr lang="en-US" sz="3500" b="1">
                <a:solidFill>
                  <a:schemeClr val="dk2"/>
                </a:solidFill>
                <a:latin typeface="Trebuchet MS"/>
                <a:ea typeface="Trebuchet MS"/>
                <a:cs typeface="Trebuchet MS"/>
                <a:sym typeface="Trebuchet MS"/>
              </a:rPr>
              <a:t>Meeting Logistics</a:t>
            </a:r>
            <a:endParaRPr sz="3500" b="0" i="0" u="none" strike="noStrike" cap="none">
              <a:solidFill>
                <a:schemeClr val="dk2"/>
              </a:solidFill>
              <a:latin typeface="Arial"/>
              <a:ea typeface="Arial"/>
              <a:cs typeface="Arial"/>
              <a:sym typeface="Arial"/>
            </a:endParaRPr>
          </a:p>
        </p:txBody>
      </p:sp>
      <p:pic>
        <p:nvPicPr>
          <p:cNvPr id="298" name="Google Shape;298;p64" descr="Screenshot of Zoom toolbar showing the raise hand icon"/>
          <p:cNvPicPr preferRelativeResize="0"/>
          <p:nvPr/>
        </p:nvPicPr>
        <p:blipFill>
          <a:blip r:embed="rId3">
            <a:alphaModFix/>
          </a:blip>
          <a:stretch>
            <a:fillRect/>
          </a:stretch>
        </p:blipFill>
        <p:spPr>
          <a:xfrm>
            <a:off x="10007663" y="2064951"/>
            <a:ext cx="1788775" cy="1132900"/>
          </a:xfrm>
          <a:prstGeom prst="rect">
            <a:avLst/>
          </a:prstGeom>
          <a:noFill/>
          <a:ln>
            <a:noFill/>
          </a:ln>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p104"/>
          <p:cNvSpPr txBox="1">
            <a:spLocks noGrp="1"/>
          </p:cNvSpPr>
          <p:nvPr>
            <p:ph type="title"/>
          </p:nvPr>
        </p:nvSpPr>
        <p:spPr>
          <a:xfrm>
            <a:off x="595312" y="2188551"/>
            <a:ext cx="11001375" cy="1626319"/>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chemeClr val="lt1"/>
              </a:buClr>
              <a:buSzPts val="6700"/>
              <a:buFont typeface="Trebuchet MS"/>
              <a:buNone/>
            </a:pPr>
            <a:r>
              <a:rPr lang="en-US"/>
              <a:t>¡Gracias!</a:t>
            </a:r>
            <a:endParaRPr/>
          </a:p>
        </p:txBody>
      </p:sp>
      <p:sp>
        <p:nvSpPr>
          <p:cNvPr id="586" name="Google Shape;586;p104"/>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90</a:t>
            </a:fld>
            <a:endParaRPr/>
          </a:p>
        </p:txBody>
      </p:sp>
    </p:spTree>
  </p:cSld>
  <p:clrMapOvr>
    <a:masterClrMapping/>
  </p:clrMapOvr>
</p:sld>
</file>

<file path=ppt/theme/theme1.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TotalTime>
  <Words>6327</Words>
  <Application>Microsoft Office PowerPoint</Application>
  <PresentationFormat>Widescreen</PresentationFormat>
  <Paragraphs>708</Paragraphs>
  <Slides>90</Slides>
  <Notes>90</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90</vt:i4>
      </vt:variant>
    </vt:vector>
  </HeadingPairs>
  <TitlesOfParts>
    <vt:vector size="98" baseType="lpstr">
      <vt:lpstr>Arial</vt:lpstr>
      <vt:lpstr>Calibri</vt:lpstr>
      <vt:lpstr>Noto Sans Symbols</vt:lpstr>
      <vt:lpstr>Trebuchet MS</vt:lpstr>
      <vt:lpstr>White Theme</vt:lpstr>
      <vt:lpstr>Blue Theme</vt:lpstr>
      <vt:lpstr>Blue Theme</vt:lpstr>
      <vt:lpstr>White Theme</vt:lpstr>
      <vt:lpstr>Health Related Social Needs- 1115 Waiver  Medically Tailored Meals and Other Benefit Details </vt:lpstr>
      <vt:lpstr>Necesidades Sociales Relacionadas con la Salud – Exención 1115  Comidas Médicamente Adaptadas y Otros Detalles del Beneficio
 </vt:lpstr>
      <vt:lpstr>PowerPoint Presentation</vt:lpstr>
      <vt:lpstr>PowerPoint Presentation</vt:lpstr>
      <vt:lpstr>Closed Captions</vt:lpstr>
      <vt:lpstr>Subtítulos</vt:lpstr>
      <vt:lpstr>Meeting Logistics</vt:lpstr>
      <vt:lpstr>Logística de la Reunión</vt:lpstr>
      <vt:lpstr>PowerPoint Presentation</vt:lpstr>
      <vt:lpstr>PowerPoint Presentation</vt:lpstr>
      <vt:lpstr>Our Mission - photo</vt:lpstr>
      <vt:lpstr>Nuestra Misión - photo</vt:lpstr>
      <vt:lpstr>What We Do</vt:lpstr>
      <vt:lpstr>Lo que hacemos</vt:lpstr>
      <vt:lpstr>Meeting Purpose</vt:lpstr>
      <vt:lpstr>Propósito del Encuentro</vt:lpstr>
      <vt:lpstr>Today’s Expectations</vt:lpstr>
      <vt:lpstr>Expectativas de la Jornada</vt:lpstr>
      <vt:lpstr>Poll?</vt:lpstr>
      <vt:lpstr>¿ Encuesta ?</vt:lpstr>
      <vt:lpstr>Commitment to Stakeholders</vt:lpstr>
      <vt:lpstr>Compromiso con las partes interesadas</vt:lpstr>
      <vt:lpstr>Agenda</vt:lpstr>
      <vt:lpstr>Agenda</vt:lpstr>
      <vt:lpstr>Speakers</vt:lpstr>
      <vt:lpstr>Expositores</vt:lpstr>
      <vt:lpstr>Poll?</vt:lpstr>
      <vt:lpstr>¿ Encuesta ?</vt:lpstr>
      <vt:lpstr>Review</vt:lpstr>
      <vt:lpstr>Revisión</vt:lpstr>
      <vt:lpstr>What is a Medicaid Waiver? </vt:lpstr>
      <vt:lpstr>¿Qué es una Exención de Medicaid? </vt:lpstr>
      <vt:lpstr>Colorado Comprehensive Care Waiver</vt:lpstr>
      <vt:lpstr>Exención de Atención Integral de Colorado</vt:lpstr>
      <vt:lpstr>HRSN Nutrition Eligibility</vt:lpstr>
      <vt:lpstr>Criterios de Elegibilidad en Nutrición</vt:lpstr>
      <vt:lpstr>HRSN Eligibility</vt:lpstr>
      <vt:lpstr>Elegibilidad para HRSN</vt:lpstr>
      <vt:lpstr>Supportive Housing Services</vt:lpstr>
      <vt:lpstr>Servicios de Apoyo en Vivienda</vt:lpstr>
      <vt:lpstr>Phased Implentation</vt:lpstr>
      <vt:lpstr>Implementación por Fases</vt:lpstr>
      <vt:lpstr>Medically Tailored Meals</vt:lpstr>
      <vt:lpstr>Comidas médicamente adaptadas</vt:lpstr>
      <vt:lpstr>Medically Tailored Meals</vt:lpstr>
      <vt:lpstr>Comidas médicamente adaptadas</vt:lpstr>
      <vt:lpstr>MTM Requirements</vt:lpstr>
      <vt:lpstr>Requisitos de MTM</vt:lpstr>
      <vt:lpstr>Potential Procedure Codes</vt:lpstr>
      <vt:lpstr>Posibles Códigos de Procedimiento</vt:lpstr>
      <vt:lpstr>Other Benefit Details</vt:lpstr>
      <vt:lpstr>Otros detalles del beneficio</vt:lpstr>
      <vt:lpstr>Provider Qualifications</vt:lpstr>
      <vt:lpstr>Calificaciones de proveedores</vt:lpstr>
      <vt:lpstr>Provider Qualifications - HCBS </vt:lpstr>
      <vt:lpstr>Calificaciones de Proveedores - HCBS </vt:lpstr>
      <vt:lpstr>Poll</vt:lpstr>
      <vt:lpstr>Encuesta</vt:lpstr>
      <vt:lpstr>Registered Dietitians and Registered Dietitian Nutritionists</vt:lpstr>
      <vt:lpstr>Dietistas Registrados (RDs) y Nutricionistas Dietistas Registrados (RDNs)</vt:lpstr>
      <vt:lpstr>RDs/RDNs: Physician Orders</vt:lpstr>
      <vt:lpstr>RDs/RDNs: Órdenes Médicas</vt:lpstr>
      <vt:lpstr>HRSN Nutrition: Physician Orders</vt:lpstr>
      <vt:lpstr>HRSN Nutrición: Órdenes Médicas</vt:lpstr>
      <vt:lpstr>Supervision Requirements</vt:lpstr>
      <vt:lpstr>Requisitos de Supervisión</vt:lpstr>
      <vt:lpstr>Poll</vt:lpstr>
      <vt:lpstr>Encuesta</vt:lpstr>
      <vt:lpstr>Screening for Food Insecurity</vt:lpstr>
      <vt:lpstr>Evaluación de Inseguridad Alimentaria</vt:lpstr>
      <vt:lpstr>Place of Service</vt:lpstr>
      <vt:lpstr>Lugar de Prestación de Servicios</vt:lpstr>
      <vt:lpstr>Medical Necessity</vt:lpstr>
      <vt:lpstr>Necesidad Médica</vt:lpstr>
      <vt:lpstr>Documentation</vt:lpstr>
      <vt:lpstr>Documentación</vt:lpstr>
      <vt:lpstr>Prior Authorization</vt:lpstr>
      <vt:lpstr>Autorización previa</vt:lpstr>
      <vt:lpstr>Care Plans</vt:lpstr>
      <vt:lpstr>Planes de atención</vt:lpstr>
      <vt:lpstr>Other</vt:lpstr>
      <vt:lpstr>Otro</vt:lpstr>
      <vt:lpstr>Follow-up from 8/13 Meeting</vt:lpstr>
      <vt:lpstr>Seguimiento a la Reunión del 13 de Agosto</vt:lpstr>
      <vt:lpstr>Questions?</vt:lpstr>
      <vt:lpstr>¿Preguntas?</vt:lpstr>
      <vt:lpstr>Contact Information</vt:lpstr>
      <vt:lpstr>Contacto</vt:lpstr>
      <vt:lpstr>Thank you!</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Related Social Needs- 1115 Waiver  Medically Tailored Meals and Other Benefit Details</dc:title>
  <dc:creator>eTranslators</dc:creator>
  <cp:lastModifiedBy>Sound Ventures Inc</cp:lastModifiedBy>
  <cp:revision>11</cp:revision>
  <dcterms:modified xsi:type="dcterms:W3CDTF">2025-09-08T19:53:38Z</dcterms:modified>
</cp:coreProperties>
</file>