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3" r:id="rId1"/>
    <p:sldMasterId id="2147483704" r:id="rId2"/>
    <p:sldMasterId id="2147483705" r:id="rId3"/>
    <p:sldMasterId id="2147483706" r:id="rId4"/>
  </p:sldMasterIdLst>
  <p:notesMasterIdLst>
    <p:notesMasterId r:id="rId47"/>
  </p:notesMasterIdLst>
  <p:sldIdLst>
    <p:sldId id="256" r:id="rId5"/>
    <p:sldId id="278" r:id="rId6"/>
    <p:sldId id="257" r:id="rId7"/>
    <p:sldId id="258" r:id="rId8"/>
    <p:sldId id="259" r:id="rId9"/>
    <p:sldId id="279" r:id="rId10"/>
    <p:sldId id="260" r:id="rId11"/>
    <p:sldId id="280" r:id="rId12"/>
    <p:sldId id="261" r:id="rId13"/>
    <p:sldId id="281" r:id="rId14"/>
    <p:sldId id="262" r:id="rId15"/>
    <p:sldId id="282" r:id="rId16"/>
    <p:sldId id="263" r:id="rId17"/>
    <p:sldId id="283" r:id="rId18"/>
    <p:sldId id="264" r:id="rId19"/>
    <p:sldId id="284" r:id="rId20"/>
    <p:sldId id="265" r:id="rId21"/>
    <p:sldId id="285" r:id="rId22"/>
    <p:sldId id="266" r:id="rId23"/>
    <p:sldId id="286" r:id="rId24"/>
    <p:sldId id="267" r:id="rId25"/>
    <p:sldId id="287" r:id="rId26"/>
    <p:sldId id="268" r:id="rId27"/>
    <p:sldId id="288" r:id="rId28"/>
    <p:sldId id="269" r:id="rId29"/>
    <p:sldId id="289" r:id="rId30"/>
    <p:sldId id="270" r:id="rId31"/>
    <p:sldId id="290" r:id="rId32"/>
    <p:sldId id="271" r:id="rId33"/>
    <p:sldId id="291" r:id="rId34"/>
    <p:sldId id="272" r:id="rId35"/>
    <p:sldId id="292" r:id="rId36"/>
    <p:sldId id="273" r:id="rId37"/>
    <p:sldId id="293" r:id="rId38"/>
    <p:sldId id="274" r:id="rId39"/>
    <p:sldId id="294" r:id="rId40"/>
    <p:sldId id="275" r:id="rId41"/>
    <p:sldId id="295" r:id="rId42"/>
    <p:sldId id="276" r:id="rId43"/>
    <p:sldId id="296" r:id="rId44"/>
    <p:sldId id="277" r:id="rId45"/>
    <p:sldId id="297" r:id="rId4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10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hcpf.colorado.gov/events/senate-bill-25-183-se" TargetMode="External"/><Relationship Id="rId2" Type="http://schemas.openxmlformats.org/officeDocument/2006/relationships/slide" Target="../slides/slide39.xml"/><Relationship Id="rId1" Type="http://schemas.openxmlformats.org/officeDocument/2006/relationships/notesMaster" Target="../notesMasters/notesMaster1.xml"/><Relationship Id="rId5" Type="http://schemas.openxmlformats.org/officeDocument/2006/relationships/hyperlink" Target="mailto:devinne.parsons@state.co.us" TargetMode="External"/><Relationship Id="rId4" Type="http://schemas.openxmlformats.org/officeDocument/2006/relationships/hyperlink" Target="https://hcpf.colorado.gov/provider-news"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cpf.colorado.gov/events/senate-bill-25-183-se"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support.zoom.com/hc/en/article?id=zm_kb&amp;sysparm_article=KB0060844" TargetMode="External"/><Relationship Id="rId4" Type="http://schemas.openxmlformats.org/officeDocument/2006/relationships/hyperlink" Target="https://support.zoom.com/hc/en/article?id=zm_kb&amp;sysparm_article=KB0059762" TargetMode="Externa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hcpf.colorado.gov/events/senate-bill-25-183-se"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mailto:devinne.parsons@state.co.us" TargetMode="External"/><Relationship Id="rId4" Type="http://schemas.openxmlformats.org/officeDocument/2006/relationships/hyperlink" Target="https://hcpf.colorado.gov/provider-news"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4:notes"/>
          <p:cNvSpPr>
            <a:spLocks noGrp="1" noRot="1" noChangeAspect="1"/>
          </p:cNvSpPr>
          <p:nvPr>
            <p:ph type="sldImg" idx="2"/>
          </p:nvPr>
        </p:nvSpPr>
        <p:spPr>
          <a:xfrm>
            <a:off x="365125" y="185738"/>
            <a:ext cx="61278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Speaker: Kelsey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sz="1400" b="0">
                <a:latin typeface="Arial"/>
                <a:ea typeface="Arial"/>
                <a:cs typeface="Arial"/>
                <a:sym typeface="Arial"/>
              </a:rPr>
              <a:t>Welcome to the Senate Bill 25-183- Pregnancy-Related Services Stakeholder Meeting, thank you for joining us this afternoon.</a:t>
            </a:r>
            <a:endParaRPr sz="1400"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br>
              <a:rPr lang="en-US" sz="1400" b="0">
                <a:latin typeface="Arial"/>
                <a:ea typeface="Arial"/>
                <a:cs typeface="Arial"/>
                <a:sym typeface="Arial"/>
              </a:rPr>
            </a:br>
            <a:r>
              <a:rPr lang="en-US" sz="1400" b="0">
                <a:latin typeface="Arial"/>
                <a:ea typeface="Arial"/>
                <a:cs typeface="Arial"/>
                <a:sym typeface="Arial"/>
              </a:rPr>
              <a:t>Can people on the webinar and phone hear me okay? Please use the thumbs up sign at the bottom of your screen to confirm. Thank you.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259" name="Google Shape;259;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a:extLst>
            <a:ext uri="{FF2B5EF4-FFF2-40B4-BE49-F238E27FC236}">
              <a16:creationId xmlns:a16="http://schemas.microsoft.com/office/drawing/2014/main" id="{EE9E59A4-0A12-0BC7-4FB2-F8A484B6A628}"/>
            </a:ext>
          </a:extLst>
        </p:cNvPr>
        <p:cNvGrpSpPr/>
        <p:nvPr/>
      </p:nvGrpSpPr>
      <p:grpSpPr>
        <a:xfrm>
          <a:off x="0" y="0"/>
          <a:ext cx="0" cy="0"/>
          <a:chOff x="0" y="0"/>
          <a:chExt cx="0" cy="0"/>
        </a:xfrm>
      </p:grpSpPr>
      <p:sp>
        <p:nvSpPr>
          <p:cNvPr id="307" name="Google Shape;307;g32ab0c5d613_0_0:notes">
            <a:extLst>
              <a:ext uri="{FF2B5EF4-FFF2-40B4-BE49-F238E27FC236}">
                <a16:creationId xmlns:a16="http://schemas.microsoft.com/office/drawing/2014/main" id="{901EEE97-64EE-2060-0000-12D8E404B852}"/>
              </a:ext>
            </a:extLst>
          </p:cNvPr>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endParaRPr/>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We accomplish that mission by administering Health First Colorado, Colorado’s Medicaid Program, and Child Health Plan Plus (Also known as CHP), and other health care programs for Coloradans who qualify. </a:t>
            </a:r>
            <a:endParaRPr b="0"/>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endParaRPr/>
          </a:p>
        </p:txBody>
      </p:sp>
      <p:sp>
        <p:nvSpPr>
          <p:cNvPr id="308" name="Google Shape;308;g32ab0c5d613_0_0:notes">
            <a:extLst>
              <a:ext uri="{FF2B5EF4-FFF2-40B4-BE49-F238E27FC236}">
                <a16:creationId xmlns:a16="http://schemas.microsoft.com/office/drawing/2014/main" id="{F33FC8A0-5085-A28E-183A-3FB922B5867A}"/>
              </a:ext>
            </a:extLst>
          </p:cNvPr>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03039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br>
              <a:rPr lang="en-US" b="0"/>
            </a:br>
            <a:br>
              <a:rPr lang="en-US" b="0"/>
            </a:br>
            <a:r>
              <a:rPr lang="en-US" b="0">
                <a:latin typeface="Arial"/>
                <a:ea typeface="Arial"/>
                <a:cs typeface="Arial"/>
                <a:sym typeface="Arial"/>
              </a:rPr>
              <a:t>•We’ll briefly cover meeting logistics, and then provide a brief presentation of the current and proposed policy. </a:t>
            </a: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•We’ll then have time for questions about the proposed policy.</a:t>
            </a: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 In the last few minutes of the meeting, we will briefly review next steps.</a:t>
            </a:r>
            <a:br>
              <a:rPr lang="en-US" b="0">
                <a:latin typeface="Arial"/>
                <a:ea typeface="Arial"/>
                <a:cs typeface="Arial"/>
                <a:sym typeface="Arial"/>
              </a:rPr>
            </a:b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Please hold your questions during the presentation portion of the meeting.</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If we do not need the full meeting time to answer questions, we will end the meeting early to respect everyone’s time. </a:t>
            </a:r>
            <a:endParaRPr/>
          </a:p>
          <a:p>
            <a:pPr marL="0" lvl="0" indent="0" algn="l" rtl="0">
              <a:spcBef>
                <a:spcPts val="0"/>
              </a:spcBef>
              <a:spcAft>
                <a:spcPts val="0"/>
              </a:spcAft>
              <a:buNone/>
            </a:pPr>
            <a:endParaRPr/>
          </a:p>
        </p:txBody>
      </p:sp>
      <p:sp>
        <p:nvSpPr>
          <p:cNvPr id="315" name="Google Shape;315;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a:extLst>
            <a:ext uri="{FF2B5EF4-FFF2-40B4-BE49-F238E27FC236}">
              <a16:creationId xmlns:a16="http://schemas.microsoft.com/office/drawing/2014/main" id="{17524754-2445-6A78-D618-3583164DB9E7}"/>
            </a:ext>
          </a:extLst>
        </p:cNvPr>
        <p:cNvGrpSpPr/>
        <p:nvPr/>
      </p:nvGrpSpPr>
      <p:grpSpPr>
        <a:xfrm>
          <a:off x="0" y="0"/>
          <a:ext cx="0" cy="0"/>
          <a:chOff x="0" y="0"/>
          <a:chExt cx="0" cy="0"/>
        </a:xfrm>
      </p:grpSpPr>
      <p:sp>
        <p:nvSpPr>
          <p:cNvPr id="314" name="Google Shape;314;p8:notes">
            <a:extLst>
              <a:ext uri="{FF2B5EF4-FFF2-40B4-BE49-F238E27FC236}">
                <a16:creationId xmlns:a16="http://schemas.microsoft.com/office/drawing/2014/main" id="{833DC194-40F1-17A5-F1FB-7A51E7F73DEC}"/>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br>
              <a:rPr lang="en-US" b="0"/>
            </a:br>
            <a:br>
              <a:rPr lang="en-US" b="0"/>
            </a:br>
            <a:r>
              <a:rPr lang="en-US" b="0">
                <a:latin typeface="Arial"/>
                <a:ea typeface="Arial"/>
                <a:cs typeface="Arial"/>
                <a:sym typeface="Arial"/>
              </a:rPr>
              <a:t>•We’ll briefly cover meeting logistics, and then provide a brief presentation of the current and proposed policy. </a:t>
            </a: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•We’ll then have time for questions about the proposed policy.</a:t>
            </a: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 In the last few minutes of the meeting, we will briefly review next steps.</a:t>
            </a:r>
            <a:br>
              <a:rPr lang="en-US" b="0">
                <a:latin typeface="Arial"/>
                <a:ea typeface="Arial"/>
                <a:cs typeface="Arial"/>
                <a:sym typeface="Arial"/>
              </a:rPr>
            </a:b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Please hold your questions during the presentation portion of the meeting.</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If we do not need the full meeting time to answer questions, we will end the meeting early to respect everyone’s time. </a:t>
            </a:r>
            <a:endParaRPr/>
          </a:p>
          <a:p>
            <a:pPr marL="0" lvl="0" indent="0" algn="l" rtl="0">
              <a:spcBef>
                <a:spcPts val="0"/>
              </a:spcBef>
              <a:spcAft>
                <a:spcPts val="0"/>
              </a:spcAft>
              <a:buNone/>
            </a:pPr>
            <a:endParaRPr/>
          </a:p>
        </p:txBody>
      </p:sp>
      <p:sp>
        <p:nvSpPr>
          <p:cNvPr id="315" name="Google Shape;315;p8:notes">
            <a:extLst>
              <a:ext uri="{FF2B5EF4-FFF2-40B4-BE49-F238E27FC236}">
                <a16:creationId xmlns:a16="http://schemas.microsoft.com/office/drawing/2014/main" id="{2E282D30-770E-2484-87C9-DEF652D49157}"/>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399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6c18c894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2" name="Google Shape;322;g36c18c894d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rgbClr val="444444"/>
                </a:solidFill>
              </a:rPr>
              <a:t>Speaker: Kelsey </a:t>
            </a:r>
            <a:endParaRPr>
              <a:solidFill>
                <a:srgbClr val="444444"/>
              </a:solidFill>
            </a:endParaRPr>
          </a:p>
          <a:p>
            <a:pPr marL="0" lvl="0" indent="0" algn="l" rtl="0">
              <a:lnSpc>
                <a:spcPct val="115000"/>
              </a:lnSpc>
              <a:spcBef>
                <a:spcPts val="0"/>
              </a:spcBef>
              <a:spcAft>
                <a:spcPts val="0"/>
              </a:spcAft>
              <a:buClr>
                <a:schemeClr val="dk1"/>
              </a:buClr>
              <a:buSzPts val="1100"/>
              <a:buFont typeface="Arial"/>
              <a:buNone/>
            </a:pPr>
            <a:endParaRPr>
              <a:solidFill>
                <a:srgbClr val="444444"/>
              </a:solidFil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When we get to the questions portion of the meeting, there are a couple of ways you can engage with us: </a:t>
            </a:r>
            <a:endParaRPr b="0">
              <a:latin typeface="Arial"/>
              <a:ea typeface="Arial"/>
              <a:cs typeface="Arial"/>
              <a:sym typeface="Arial"/>
            </a:endParaRPr>
          </a:p>
          <a:p>
            <a:pPr marL="457200" lvl="0" indent="-317500" algn="l" rtl="0">
              <a:lnSpc>
                <a:spcPct val="115000"/>
              </a:lnSpc>
              <a:spcBef>
                <a:spcPts val="0"/>
              </a:spcBef>
              <a:spcAft>
                <a:spcPts val="0"/>
              </a:spcAft>
              <a:buClr>
                <a:schemeClr val="dk1"/>
              </a:buClr>
              <a:buSzPts val="1400"/>
              <a:buChar char="●"/>
            </a:pPr>
            <a:r>
              <a:rPr lang="en-US" b="0">
                <a:latin typeface="Arial"/>
                <a:ea typeface="Arial"/>
                <a:cs typeface="Arial"/>
                <a:sym typeface="Arial"/>
              </a:rPr>
              <a:t>You can raise your hand, we will call on you and allow you to come off mute to ask your question verbally. We will limit verbal questions or comments to 3 minutes/person. </a:t>
            </a:r>
            <a:endParaRPr b="0">
              <a:latin typeface="Arial"/>
              <a:ea typeface="Arial"/>
              <a:cs typeface="Arial"/>
              <a:sym typeface="Arial"/>
            </a:endParaRPr>
          </a:p>
          <a:p>
            <a:pPr marL="1371600" lvl="1" indent="-317500" algn="l" rtl="0">
              <a:spcBef>
                <a:spcPts val="0"/>
              </a:spcBef>
              <a:spcAft>
                <a:spcPts val="0"/>
              </a:spcAft>
              <a:buClr>
                <a:schemeClr val="dk1"/>
              </a:buClr>
              <a:buSzPts val="1400"/>
              <a:buChar char="○"/>
            </a:pPr>
            <a:r>
              <a:rPr lang="en-US"/>
              <a:t>If we have folks joining on the phone, note that you can use the buttons *9 to raise your hand and *6 to mute and unmute. </a:t>
            </a:r>
            <a:endParaRPr>
              <a:latin typeface="Arial"/>
              <a:ea typeface="Arial"/>
              <a:cs typeface="Arial"/>
              <a:sym typeface="Arial"/>
            </a:endParaRPr>
          </a:p>
          <a:p>
            <a:pPr marL="457200" lvl="0" indent="-317500" algn="l" rtl="0">
              <a:lnSpc>
                <a:spcPct val="115000"/>
              </a:lnSpc>
              <a:spcBef>
                <a:spcPts val="0"/>
              </a:spcBef>
              <a:spcAft>
                <a:spcPts val="0"/>
              </a:spcAft>
              <a:buClr>
                <a:schemeClr val="dk1"/>
              </a:buClr>
              <a:buSzPts val="1400"/>
              <a:buChar char="●"/>
            </a:pPr>
            <a:r>
              <a:rPr lang="en-US" b="0">
                <a:latin typeface="Arial"/>
                <a:ea typeface="Arial"/>
                <a:cs typeface="Arial"/>
                <a:sym typeface="Arial"/>
              </a:rPr>
              <a:t>You can also submit your questions through the Q&amp;A box. We will read the questions out during the meeting and respond to them as we are able. </a:t>
            </a:r>
            <a:endParaRPr b="0">
              <a:latin typeface="Arial"/>
              <a:ea typeface="Arial"/>
              <a:cs typeface="Arial"/>
              <a:sym typeface="Arial"/>
            </a:endParaRPr>
          </a:p>
          <a:p>
            <a:pPr marL="1371600" lvl="1" indent="-317500" algn="l" rtl="0">
              <a:lnSpc>
                <a:spcPct val="115000"/>
              </a:lnSpc>
              <a:spcBef>
                <a:spcPts val="0"/>
              </a:spcBef>
              <a:spcAft>
                <a:spcPts val="0"/>
              </a:spcAft>
              <a:buClr>
                <a:schemeClr val="dk1"/>
              </a:buClr>
              <a:buSzPts val="1400"/>
              <a:buChar char="○"/>
            </a:pPr>
            <a:r>
              <a:rPr lang="en-US">
                <a:latin typeface="Arial"/>
                <a:ea typeface="Arial"/>
                <a:cs typeface="Arial"/>
                <a:sym typeface="Arial"/>
              </a:rPr>
              <a:t>If we receive more questions than we can answer in the time allotted, we will follow up with unanswered questions after the meeting. </a:t>
            </a:r>
            <a:endParaRPr/>
          </a:p>
          <a:p>
            <a:pPr marL="0" lvl="0" indent="0" algn="l" rtl="0">
              <a:lnSpc>
                <a:spcPct val="115000"/>
              </a:lnSpc>
              <a:spcBef>
                <a:spcPts val="0"/>
              </a:spcBef>
              <a:spcAft>
                <a:spcPts val="0"/>
              </a:spcAft>
              <a:buNone/>
            </a:pPr>
            <a:endParaRPr>
              <a:solidFill>
                <a:srgbClr val="444444"/>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a:extLst>
            <a:ext uri="{FF2B5EF4-FFF2-40B4-BE49-F238E27FC236}">
              <a16:creationId xmlns:a16="http://schemas.microsoft.com/office/drawing/2014/main" id="{F9C47670-FC16-3740-EE43-3A67B6DE3AFD}"/>
            </a:ext>
          </a:extLst>
        </p:cNvPr>
        <p:cNvGrpSpPr/>
        <p:nvPr/>
      </p:nvGrpSpPr>
      <p:grpSpPr>
        <a:xfrm>
          <a:off x="0" y="0"/>
          <a:ext cx="0" cy="0"/>
          <a:chOff x="0" y="0"/>
          <a:chExt cx="0" cy="0"/>
        </a:xfrm>
      </p:grpSpPr>
      <p:sp>
        <p:nvSpPr>
          <p:cNvPr id="321" name="Google Shape;321;g36c18c894d7_0_0:notes">
            <a:extLst>
              <a:ext uri="{FF2B5EF4-FFF2-40B4-BE49-F238E27FC236}">
                <a16:creationId xmlns:a16="http://schemas.microsoft.com/office/drawing/2014/main" id="{1B9852AC-93D9-1B46-844F-F67C10BEC1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2" name="Google Shape;322;g36c18c894d7_0_0:notes">
            <a:extLst>
              <a:ext uri="{FF2B5EF4-FFF2-40B4-BE49-F238E27FC236}">
                <a16:creationId xmlns:a16="http://schemas.microsoft.com/office/drawing/2014/main" id="{B72D817F-506D-7F9A-6BCA-80905D73B0D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rgbClr val="444444"/>
                </a:solidFill>
              </a:rPr>
              <a:t>Speaker: Kelsey </a:t>
            </a:r>
            <a:endParaRPr>
              <a:solidFill>
                <a:srgbClr val="444444"/>
              </a:solidFill>
            </a:endParaRPr>
          </a:p>
          <a:p>
            <a:pPr marL="0" lvl="0" indent="0" algn="l" rtl="0">
              <a:lnSpc>
                <a:spcPct val="115000"/>
              </a:lnSpc>
              <a:spcBef>
                <a:spcPts val="0"/>
              </a:spcBef>
              <a:spcAft>
                <a:spcPts val="0"/>
              </a:spcAft>
              <a:buClr>
                <a:schemeClr val="dk1"/>
              </a:buClr>
              <a:buSzPts val="1100"/>
              <a:buFont typeface="Arial"/>
              <a:buNone/>
            </a:pPr>
            <a:endParaRPr>
              <a:solidFill>
                <a:srgbClr val="444444"/>
              </a:solidFil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When we get to the questions portion of the meeting, there are a couple of ways you can engage with us: </a:t>
            </a:r>
            <a:endParaRPr b="0">
              <a:latin typeface="Arial"/>
              <a:ea typeface="Arial"/>
              <a:cs typeface="Arial"/>
              <a:sym typeface="Arial"/>
            </a:endParaRPr>
          </a:p>
          <a:p>
            <a:pPr marL="457200" lvl="0" indent="-317500" algn="l" rtl="0">
              <a:lnSpc>
                <a:spcPct val="115000"/>
              </a:lnSpc>
              <a:spcBef>
                <a:spcPts val="0"/>
              </a:spcBef>
              <a:spcAft>
                <a:spcPts val="0"/>
              </a:spcAft>
              <a:buClr>
                <a:schemeClr val="dk1"/>
              </a:buClr>
              <a:buSzPts val="1400"/>
              <a:buChar char="●"/>
            </a:pPr>
            <a:r>
              <a:rPr lang="en-US" b="0">
                <a:latin typeface="Arial"/>
                <a:ea typeface="Arial"/>
                <a:cs typeface="Arial"/>
                <a:sym typeface="Arial"/>
              </a:rPr>
              <a:t>You can raise your hand, we will call on you and allow you to come off mute to ask your question verbally. We will limit verbal questions or comments to 3 minutes/person. </a:t>
            </a:r>
            <a:endParaRPr b="0">
              <a:latin typeface="Arial"/>
              <a:ea typeface="Arial"/>
              <a:cs typeface="Arial"/>
              <a:sym typeface="Arial"/>
            </a:endParaRPr>
          </a:p>
          <a:p>
            <a:pPr marL="1371600" lvl="1" indent="-317500" algn="l" rtl="0">
              <a:spcBef>
                <a:spcPts val="0"/>
              </a:spcBef>
              <a:spcAft>
                <a:spcPts val="0"/>
              </a:spcAft>
              <a:buClr>
                <a:schemeClr val="dk1"/>
              </a:buClr>
              <a:buSzPts val="1400"/>
              <a:buChar char="○"/>
            </a:pPr>
            <a:r>
              <a:rPr lang="en-US"/>
              <a:t>If we have folks joining on the phone, note that you can use the buttons *9 to raise your hand and *6 to mute and unmute. </a:t>
            </a:r>
            <a:endParaRPr>
              <a:latin typeface="Arial"/>
              <a:ea typeface="Arial"/>
              <a:cs typeface="Arial"/>
              <a:sym typeface="Arial"/>
            </a:endParaRPr>
          </a:p>
          <a:p>
            <a:pPr marL="457200" lvl="0" indent="-317500" algn="l" rtl="0">
              <a:lnSpc>
                <a:spcPct val="115000"/>
              </a:lnSpc>
              <a:spcBef>
                <a:spcPts val="0"/>
              </a:spcBef>
              <a:spcAft>
                <a:spcPts val="0"/>
              </a:spcAft>
              <a:buClr>
                <a:schemeClr val="dk1"/>
              </a:buClr>
              <a:buSzPts val="1400"/>
              <a:buChar char="●"/>
            </a:pPr>
            <a:r>
              <a:rPr lang="en-US" b="0">
                <a:latin typeface="Arial"/>
                <a:ea typeface="Arial"/>
                <a:cs typeface="Arial"/>
                <a:sym typeface="Arial"/>
              </a:rPr>
              <a:t>You can also submit your questions through the Q&amp;A box. We will read the questions out during the meeting and respond to them as we are able. </a:t>
            </a:r>
            <a:endParaRPr b="0">
              <a:latin typeface="Arial"/>
              <a:ea typeface="Arial"/>
              <a:cs typeface="Arial"/>
              <a:sym typeface="Arial"/>
            </a:endParaRPr>
          </a:p>
          <a:p>
            <a:pPr marL="1371600" lvl="1" indent="-317500" algn="l" rtl="0">
              <a:lnSpc>
                <a:spcPct val="115000"/>
              </a:lnSpc>
              <a:spcBef>
                <a:spcPts val="0"/>
              </a:spcBef>
              <a:spcAft>
                <a:spcPts val="0"/>
              </a:spcAft>
              <a:buClr>
                <a:schemeClr val="dk1"/>
              </a:buClr>
              <a:buSzPts val="1400"/>
              <a:buChar char="○"/>
            </a:pPr>
            <a:r>
              <a:rPr lang="en-US">
                <a:latin typeface="Arial"/>
                <a:ea typeface="Arial"/>
                <a:cs typeface="Arial"/>
                <a:sym typeface="Arial"/>
              </a:rPr>
              <a:t>If we receive more questions than we can answer in the time allotted, we will follow up with unanswered questions after the meeting. </a:t>
            </a:r>
            <a:endParaRPr/>
          </a:p>
          <a:p>
            <a:pPr marL="0" lvl="0" indent="0" algn="l" rtl="0">
              <a:lnSpc>
                <a:spcPct val="115000"/>
              </a:lnSpc>
              <a:spcBef>
                <a:spcPts val="0"/>
              </a:spcBef>
              <a:spcAft>
                <a:spcPts val="0"/>
              </a:spcAft>
              <a:buNone/>
            </a:pPr>
            <a:endParaRPr>
              <a:solidFill>
                <a:srgbClr val="444444"/>
              </a:solidFill>
            </a:endParaRPr>
          </a:p>
        </p:txBody>
      </p:sp>
    </p:spTree>
    <p:extLst>
      <p:ext uri="{BB962C8B-B14F-4D97-AF65-F5344CB8AC3E}">
        <p14:creationId xmlns:p14="http://schemas.microsoft.com/office/powerpoint/2010/main" val="4230422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7a804a4481_0_33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7a804a4481_0_33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Kelsey</a:t>
            </a:r>
            <a:endParaRPr/>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We ask that you please honor the following etiquette during today’s meeting: </a:t>
            </a:r>
            <a:br>
              <a:rPr lang="en-US" b="0"/>
            </a:br>
            <a:endParaRPr b="0"/>
          </a:p>
          <a:p>
            <a:pPr marL="0" lvl="0" indent="0" algn="l" rtl="0">
              <a:spcBef>
                <a:spcPts val="0"/>
              </a:spcBef>
              <a:spcAft>
                <a:spcPts val="0"/>
              </a:spcAft>
              <a:buClr>
                <a:schemeClr val="dk1"/>
              </a:buClr>
              <a:buSzPts val="1100"/>
              <a:buFont typeface="Arial"/>
              <a:buNone/>
            </a:pPr>
            <a:r>
              <a:rPr lang="en-US" b="0"/>
              <a:t>Meeting norms: respect, stay on topic, and keep an eye on the length of your feedback or question.</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Utilize the Q&amp;A and raise hands options to share your questions with us, we are looking forward to hearing from you. </a:t>
            </a:r>
            <a:br>
              <a:rPr lang="en-US" b="0"/>
            </a:br>
            <a:endParaRPr b="0"/>
          </a:p>
          <a:p>
            <a:pPr marL="0" lvl="0" indent="0" algn="l" rtl="0">
              <a:spcBef>
                <a:spcPts val="0"/>
              </a:spcBef>
              <a:spcAft>
                <a:spcPts val="0"/>
              </a:spcAft>
              <a:buClr>
                <a:schemeClr val="dk1"/>
              </a:buClr>
              <a:buSzPts val="1100"/>
              <a:buFont typeface="Arial"/>
              <a:buNone/>
            </a:pPr>
            <a:r>
              <a:rPr lang="en-US" b="0"/>
              <a:t>When you share, please </a:t>
            </a:r>
            <a:r>
              <a:rPr lang="en-US" b="0">
                <a:solidFill>
                  <a:srgbClr val="1E2B1F"/>
                </a:solidFill>
              </a:rPr>
              <a:t>avoid specific details about medical history or insurance or membership status in comments as this is considered Protected Health Information. We will remove any comments that reference protected health information or personal identifiable information from the recording later when we post it.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So for example, you might say, “Imagine a person with a heart condition.” instead of, “I am a member and I have a heart condition.” or “I have a 50-year old patient with a heart condition.” </a:t>
            </a:r>
            <a:endParaRPr/>
          </a:p>
        </p:txBody>
      </p:sp>
      <p:sp>
        <p:nvSpPr>
          <p:cNvPr id="331" name="Google Shape;331;g37a804a4481_0_33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a:extLst>
            <a:ext uri="{FF2B5EF4-FFF2-40B4-BE49-F238E27FC236}">
              <a16:creationId xmlns:a16="http://schemas.microsoft.com/office/drawing/2014/main" id="{17634877-B624-FBF1-8FAD-883DE7AFD072}"/>
            </a:ext>
          </a:extLst>
        </p:cNvPr>
        <p:cNvGrpSpPr/>
        <p:nvPr/>
      </p:nvGrpSpPr>
      <p:grpSpPr>
        <a:xfrm>
          <a:off x="0" y="0"/>
          <a:ext cx="0" cy="0"/>
          <a:chOff x="0" y="0"/>
          <a:chExt cx="0" cy="0"/>
        </a:xfrm>
      </p:grpSpPr>
      <p:sp>
        <p:nvSpPr>
          <p:cNvPr id="329" name="Google Shape;329;g37a804a4481_0_336:notes">
            <a:extLst>
              <a:ext uri="{FF2B5EF4-FFF2-40B4-BE49-F238E27FC236}">
                <a16:creationId xmlns:a16="http://schemas.microsoft.com/office/drawing/2014/main" id="{3E7EDABD-3B87-57BF-FECF-4BD781C53091}"/>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7a804a4481_0_336:notes">
            <a:extLst>
              <a:ext uri="{FF2B5EF4-FFF2-40B4-BE49-F238E27FC236}">
                <a16:creationId xmlns:a16="http://schemas.microsoft.com/office/drawing/2014/main" id="{8CE6AFCB-397C-7BF5-D251-27692787CF7A}"/>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Kelsey</a:t>
            </a:r>
            <a:endParaRPr/>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We ask that you please honor the following etiquette during today’s meeting: </a:t>
            </a:r>
            <a:br>
              <a:rPr lang="en-US" b="0"/>
            </a:br>
            <a:endParaRPr b="0"/>
          </a:p>
          <a:p>
            <a:pPr marL="0" lvl="0" indent="0" algn="l" rtl="0">
              <a:spcBef>
                <a:spcPts val="0"/>
              </a:spcBef>
              <a:spcAft>
                <a:spcPts val="0"/>
              </a:spcAft>
              <a:buClr>
                <a:schemeClr val="dk1"/>
              </a:buClr>
              <a:buSzPts val="1100"/>
              <a:buFont typeface="Arial"/>
              <a:buNone/>
            </a:pPr>
            <a:r>
              <a:rPr lang="en-US" b="0"/>
              <a:t>Meeting norms: respect, stay on topic, and keep an eye on the length of your feedback or question.</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Utilize the Q&amp;A and raise hands options to share your questions with us, we are looking forward to hearing from you. </a:t>
            </a:r>
            <a:br>
              <a:rPr lang="en-US" b="0"/>
            </a:br>
            <a:endParaRPr b="0"/>
          </a:p>
          <a:p>
            <a:pPr marL="0" lvl="0" indent="0" algn="l" rtl="0">
              <a:spcBef>
                <a:spcPts val="0"/>
              </a:spcBef>
              <a:spcAft>
                <a:spcPts val="0"/>
              </a:spcAft>
              <a:buClr>
                <a:schemeClr val="dk1"/>
              </a:buClr>
              <a:buSzPts val="1100"/>
              <a:buFont typeface="Arial"/>
              <a:buNone/>
            </a:pPr>
            <a:r>
              <a:rPr lang="en-US" b="0"/>
              <a:t>When you share, please </a:t>
            </a:r>
            <a:r>
              <a:rPr lang="en-US" b="0">
                <a:solidFill>
                  <a:srgbClr val="1E2B1F"/>
                </a:solidFill>
              </a:rPr>
              <a:t>avoid specific details about medical history or insurance or membership status in comments as this is considered Protected Health Information. We will remove any comments that reference protected health information or personal identifiable information from the recording later when we post it.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So for example, you might say, “Imagine a person with a heart condition.” instead of, “I am a member and I have a heart condition.” or “I have a 50-year old patient with a heart condition.” </a:t>
            </a:r>
            <a:endParaRPr/>
          </a:p>
        </p:txBody>
      </p:sp>
      <p:sp>
        <p:nvSpPr>
          <p:cNvPr id="331" name="Google Shape;331;g37a804a4481_0_336:notes">
            <a:extLst>
              <a:ext uri="{FF2B5EF4-FFF2-40B4-BE49-F238E27FC236}">
                <a16:creationId xmlns:a16="http://schemas.microsoft.com/office/drawing/2014/main" id="{89118E58-42E9-3EEF-318A-24C15E0C3847}"/>
              </a:ext>
            </a:extLst>
          </p:cNvPr>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extLst>
      <p:ext uri="{BB962C8B-B14F-4D97-AF65-F5344CB8AC3E}">
        <p14:creationId xmlns:p14="http://schemas.microsoft.com/office/powerpoint/2010/main" val="3246205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0"/>
              <a:t>Before we shift into the presentation today, I want to take a moment to highlight our team’s commitment to you: </a:t>
            </a:r>
            <a:br>
              <a:rPr lang="en-US" b="0"/>
            </a:br>
            <a:br>
              <a:rPr lang="en-US" b="0"/>
            </a:br>
            <a:r>
              <a:rPr lang="en-US" b="0"/>
              <a:t>[Read bullet points]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Hand off to Devinne </a:t>
            </a:r>
            <a:endParaRPr/>
          </a:p>
          <a:p>
            <a:pPr marL="0" lvl="0" indent="0" algn="l" rtl="0">
              <a:spcBef>
                <a:spcPts val="0"/>
              </a:spcBef>
              <a:spcAft>
                <a:spcPts val="0"/>
              </a:spcAft>
              <a:buNone/>
            </a:pPr>
            <a:endParaRPr/>
          </a:p>
        </p:txBody>
      </p:sp>
      <p:sp>
        <p:nvSpPr>
          <p:cNvPr id="355" name="Google Shape;355;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a:extLst>
            <a:ext uri="{FF2B5EF4-FFF2-40B4-BE49-F238E27FC236}">
              <a16:creationId xmlns:a16="http://schemas.microsoft.com/office/drawing/2014/main" id="{ADFF47E4-E26D-9F22-46DA-DCEE9C6A3125}"/>
            </a:ext>
          </a:extLst>
        </p:cNvPr>
        <p:cNvGrpSpPr/>
        <p:nvPr/>
      </p:nvGrpSpPr>
      <p:grpSpPr>
        <a:xfrm>
          <a:off x="0" y="0"/>
          <a:ext cx="0" cy="0"/>
          <a:chOff x="0" y="0"/>
          <a:chExt cx="0" cy="0"/>
        </a:xfrm>
      </p:grpSpPr>
      <p:sp>
        <p:nvSpPr>
          <p:cNvPr id="353" name="Google Shape;353;g34073ce5dea_0_70:notes">
            <a:extLst>
              <a:ext uri="{FF2B5EF4-FFF2-40B4-BE49-F238E27FC236}">
                <a16:creationId xmlns:a16="http://schemas.microsoft.com/office/drawing/2014/main" id="{67681C2A-C142-EAA2-70D1-1185CD814C76}"/>
              </a:ext>
            </a:extLst>
          </p:cNvPr>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4073ce5dea_0_70:notes">
            <a:extLst>
              <a:ext uri="{FF2B5EF4-FFF2-40B4-BE49-F238E27FC236}">
                <a16:creationId xmlns:a16="http://schemas.microsoft.com/office/drawing/2014/main" id="{FCEF324D-DB94-19A7-2BB4-671ED55C7FE0}"/>
              </a:ext>
            </a:extLst>
          </p:cNvPr>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0"/>
              <a:t>Before we shift into the presentation today, I want to take a moment to highlight our team’s commitment to you: </a:t>
            </a:r>
            <a:br>
              <a:rPr lang="en-US" b="0"/>
            </a:br>
            <a:br>
              <a:rPr lang="en-US" b="0"/>
            </a:br>
            <a:r>
              <a:rPr lang="en-US" b="0"/>
              <a:t>[Read bullet points]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Hand off to Devinne </a:t>
            </a:r>
            <a:endParaRPr/>
          </a:p>
          <a:p>
            <a:pPr marL="0" lvl="0" indent="0" algn="l" rtl="0">
              <a:spcBef>
                <a:spcPts val="0"/>
              </a:spcBef>
              <a:spcAft>
                <a:spcPts val="0"/>
              </a:spcAft>
              <a:buNone/>
            </a:pPr>
            <a:endParaRPr/>
          </a:p>
        </p:txBody>
      </p:sp>
      <p:sp>
        <p:nvSpPr>
          <p:cNvPr id="355" name="Google Shape;355;g34073ce5dea_0_70:notes">
            <a:extLst>
              <a:ext uri="{FF2B5EF4-FFF2-40B4-BE49-F238E27FC236}">
                <a16:creationId xmlns:a16="http://schemas.microsoft.com/office/drawing/2014/main" id="{CFD75055-F8EF-3AE9-102D-DDF66B9CDF89}"/>
              </a:ext>
            </a:extLst>
          </p:cNvPr>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3418105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9:notes"/>
          <p:cNvSpPr txBox="1">
            <a:spLocks noGrp="1"/>
          </p:cNvSpPr>
          <p:nvPr>
            <p:ph type="body" idx="1"/>
          </p:nvPr>
        </p:nvSpPr>
        <p:spPr>
          <a:xfrm>
            <a:off x="365263" y="3803373"/>
            <a:ext cx="6127474" cy="453224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Devinne </a:t>
            </a:r>
            <a:endParaRPr/>
          </a:p>
        </p:txBody>
      </p:sp>
      <p:sp>
        <p:nvSpPr>
          <p:cNvPr id="363" name="Google Shape;363;p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a:extLst>
            <a:ext uri="{FF2B5EF4-FFF2-40B4-BE49-F238E27FC236}">
              <a16:creationId xmlns:a16="http://schemas.microsoft.com/office/drawing/2014/main" id="{FA713029-ABCB-A63C-CFC4-6B060537A7BF}"/>
            </a:ext>
          </a:extLst>
        </p:cNvPr>
        <p:cNvGrpSpPr/>
        <p:nvPr/>
      </p:nvGrpSpPr>
      <p:grpSpPr>
        <a:xfrm>
          <a:off x="0" y="0"/>
          <a:ext cx="0" cy="0"/>
          <a:chOff x="0" y="0"/>
          <a:chExt cx="0" cy="0"/>
        </a:xfrm>
      </p:grpSpPr>
      <p:sp>
        <p:nvSpPr>
          <p:cNvPr id="257" name="Google Shape;257;p4:notes">
            <a:extLst>
              <a:ext uri="{FF2B5EF4-FFF2-40B4-BE49-F238E27FC236}">
                <a16:creationId xmlns:a16="http://schemas.microsoft.com/office/drawing/2014/main" id="{F5A902B3-644C-3062-10BA-61966CE03697}"/>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4:notes">
            <a:extLst>
              <a:ext uri="{FF2B5EF4-FFF2-40B4-BE49-F238E27FC236}">
                <a16:creationId xmlns:a16="http://schemas.microsoft.com/office/drawing/2014/main" id="{7112B865-C716-1100-B561-FC2D7B3CFA1C}"/>
              </a:ext>
            </a:extLst>
          </p:cNvPr>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Speaker: Kelsey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sz="1400" b="0">
                <a:latin typeface="Arial"/>
                <a:ea typeface="Arial"/>
                <a:cs typeface="Arial"/>
                <a:sym typeface="Arial"/>
              </a:rPr>
              <a:t>Welcome to the Senate Bill 25-183- Pregnancy-Related Services Stakeholder Meeting, thank you for joining us this afternoon.</a:t>
            </a:r>
            <a:endParaRPr sz="1400"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br>
              <a:rPr lang="en-US" sz="1400" b="0">
                <a:latin typeface="Arial"/>
                <a:ea typeface="Arial"/>
                <a:cs typeface="Arial"/>
                <a:sym typeface="Arial"/>
              </a:rPr>
            </a:br>
            <a:r>
              <a:rPr lang="en-US" sz="1400" b="0">
                <a:latin typeface="Arial"/>
                <a:ea typeface="Arial"/>
                <a:cs typeface="Arial"/>
                <a:sym typeface="Arial"/>
              </a:rPr>
              <a:t>Can people on the webinar and phone hear me okay? Please use the thumbs up sign at the bottom of your screen to confirm. Thank you.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259" name="Google Shape;259;p4:notes">
            <a:extLst>
              <a:ext uri="{FF2B5EF4-FFF2-40B4-BE49-F238E27FC236}">
                <a16:creationId xmlns:a16="http://schemas.microsoft.com/office/drawing/2014/main" id="{9DE86251-06AE-401B-32ED-4DF86F74E5BD}"/>
              </a:ext>
            </a:extLst>
          </p:cNvPr>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621717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0C12D1C5-D348-1730-DDC3-A5F02F16C7DF}"/>
            </a:ext>
          </a:extLst>
        </p:cNvPr>
        <p:cNvGrpSpPr/>
        <p:nvPr/>
      </p:nvGrpSpPr>
      <p:grpSpPr>
        <a:xfrm>
          <a:off x="0" y="0"/>
          <a:ext cx="0" cy="0"/>
          <a:chOff x="0" y="0"/>
          <a:chExt cx="0" cy="0"/>
        </a:xfrm>
      </p:grpSpPr>
      <p:sp>
        <p:nvSpPr>
          <p:cNvPr id="362" name="Google Shape;362;p9:notes">
            <a:extLst>
              <a:ext uri="{FF2B5EF4-FFF2-40B4-BE49-F238E27FC236}">
                <a16:creationId xmlns:a16="http://schemas.microsoft.com/office/drawing/2014/main" id="{EEB145B5-8CAB-6B71-EC42-E45748C3827D}"/>
              </a:ext>
            </a:extLst>
          </p:cNvPr>
          <p:cNvSpPr txBox="1">
            <a:spLocks noGrp="1"/>
          </p:cNvSpPr>
          <p:nvPr>
            <p:ph type="body" idx="1"/>
          </p:nvPr>
        </p:nvSpPr>
        <p:spPr>
          <a:xfrm>
            <a:off x="365263" y="3803373"/>
            <a:ext cx="6127474" cy="453224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Devinne </a:t>
            </a:r>
            <a:endParaRPr/>
          </a:p>
        </p:txBody>
      </p:sp>
      <p:sp>
        <p:nvSpPr>
          <p:cNvPr id="363" name="Google Shape;363;p9:notes">
            <a:extLst>
              <a:ext uri="{FF2B5EF4-FFF2-40B4-BE49-F238E27FC236}">
                <a16:creationId xmlns:a16="http://schemas.microsoft.com/office/drawing/2014/main" id="{8D6975B1-2DD1-1893-5B1A-718AC2D8DE86}"/>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4479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30f438cacf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Devinne </a:t>
            </a:r>
            <a:endParaRPr b="0"/>
          </a:p>
        </p:txBody>
      </p:sp>
      <p:sp>
        <p:nvSpPr>
          <p:cNvPr id="369" name="Google Shape;369;g330f438cacf_0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a:extLst>
            <a:ext uri="{FF2B5EF4-FFF2-40B4-BE49-F238E27FC236}">
              <a16:creationId xmlns:a16="http://schemas.microsoft.com/office/drawing/2014/main" id="{758057EF-2659-3454-AA19-ADA5B463F019}"/>
            </a:ext>
          </a:extLst>
        </p:cNvPr>
        <p:cNvGrpSpPr/>
        <p:nvPr/>
      </p:nvGrpSpPr>
      <p:grpSpPr>
        <a:xfrm>
          <a:off x="0" y="0"/>
          <a:ext cx="0" cy="0"/>
          <a:chOff x="0" y="0"/>
          <a:chExt cx="0" cy="0"/>
        </a:xfrm>
      </p:grpSpPr>
      <p:sp>
        <p:nvSpPr>
          <p:cNvPr id="368" name="Google Shape;368;g330f438cacf_0_1:notes">
            <a:extLst>
              <a:ext uri="{FF2B5EF4-FFF2-40B4-BE49-F238E27FC236}">
                <a16:creationId xmlns:a16="http://schemas.microsoft.com/office/drawing/2014/main" id="{DC6F4B2D-46F0-755B-D673-B07846F26C0A}"/>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Devinne </a:t>
            </a:r>
            <a:endParaRPr b="0"/>
          </a:p>
        </p:txBody>
      </p:sp>
      <p:sp>
        <p:nvSpPr>
          <p:cNvPr id="369" name="Google Shape;369;g330f438cacf_0_1:notes">
            <a:extLst>
              <a:ext uri="{FF2B5EF4-FFF2-40B4-BE49-F238E27FC236}">
                <a16:creationId xmlns:a16="http://schemas.microsoft.com/office/drawing/2014/main" id="{9F197E3D-60E8-B22E-3950-CB9B967D9F06}"/>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9544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7a804a4481_0_22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Devinne </a:t>
            </a:r>
            <a:endParaRPr/>
          </a:p>
        </p:txBody>
      </p:sp>
      <p:sp>
        <p:nvSpPr>
          <p:cNvPr id="376" name="Google Shape;376;g37a804a4481_0_22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a:extLst>
            <a:ext uri="{FF2B5EF4-FFF2-40B4-BE49-F238E27FC236}">
              <a16:creationId xmlns:a16="http://schemas.microsoft.com/office/drawing/2014/main" id="{CDCD0B20-6B9F-2828-1BFB-70F8B11C7150}"/>
            </a:ext>
          </a:extLst>
        </p:cNvPr>
        <p:cNvGrpSpPr/>
        <p:nvPr/>
      </p:nvGrpSpPr>
      <p:grpSpPr>
        <a:xfrm>
          <a:off x="0" y="0"/>
          <a:ext cx="0" cy="0"/>
          <a:chOff x="0" y="0"/>
          <a:chExt cx="0" cy="0"/>
        </a:xfrm>
      </p:grpSpPr>
      <p:sp>
        <p:nvSpPr>
          <p:cNvPr id="375" name="Google Shape;375;g37a804a4481_0_224:notes">
            <a:extLst>
              <a:ext uri="{FF2B5EF4-FFF2-40B4-BE49-F238E27FC236}">
                <a16:creationId xmlns:a16="http://schemas.microsoft.com/office/drawing/2014/main" id="{27A2C4E4-E17D-9D85-6B8A-73AFAF39AD8B}"/>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Devinne </a:t>
            </a:r>
            <a:endParaRPr/>
          </a:p>
        </p:txBody>
      </p:sp>
      <p:sp>
        <p:nvSpPr>
          <p:cNvPr id="376" name="Google Shape;376;g37a804a4481_0_224:notes">
            <a:extLst>
              <a:ext uri="{FF2B5EF4-FFF2-40B4-BE49-F238E27FC236}">
                <a16:creationId xmlns:a16="http://schemas.microsoft.com/office/drawing/2014/main" id="{8290C7A0-E435-FF62-7E79-5702ED3B7FD9}"/>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308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7a804a4481_0_23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Devinne </a:t>
            </a:r>
            <a:endParaRPr b="0"/>
          </a:p>
        </p:txBody>
      </p:sp>
      <p:sp>
        <p:nvSpPr>
          <p:cNvPr id="382" name="Google Shape;382;g37a804a4481_0_2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a:extLst>
            <a:ext uri="{FF2B5EF4-FFF2-40B4-BE49-F238E27FC236}">
              <a16:creationId xmlns:a16="http://schemas.microsoft.com/office/drawing/2014/main" id="{C0FA486F-6006-3B4E-93E6-05D8E9A739ED}"/>
            </a:ext>
          </a:extLst>
        </p:cNvPr>
        <p:cNvGrpSpPr/>
        <p:nvPr/>
      </p:nvGrpSpPr>
      <p:grpSpPr>
        <a:xfrm>
          <a:off x="0" y="0"/>
          <a:ext cx="0" cy="0"/>
          <a:chOff x="0" y="0"/>
          <a:chExt cx="0" cy="0"/>
        </a:xfrm>
      </p:grpSpPr>
      <p:sp>
        <p:nvSpPr>
          <p:cNvPr id="381" name="Google Shape;381;g37a804a4481_0_235:notes">
            <a:extLst>
              <a:ext uri="{FF2B5EF4-FFF2-40B4-BE49-F238E27FC236}">
                <a16:creationId xmlns:a16="http://schemas.microsoft.com/office/drawing/2014/main" id="{3C3EC772-C5FF-97DE-D04A-7172DB6F7E82}"/>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Devinne </a:t>
            </a:r>
            <a:endParaRPr b="0"/>
          </a:p>
        </p:txBody>
      </p:sp>
      <p:sp>
        <p:nvSpPr>
          <p:cNvPr id="382" name="Google Shape;382;g37a804a4481_0_235:notes">
            <a:extLst>
              <a:ext uri="{FF2B5EF4-FFF2-40B4-BE49-F238E27FC236}">
                <a16:creationId xmlns:a16="http://schemas.microsoft.com/office/drawing/2014/main" id="{ED3D54F4-3908-5923-6EA6-8B148A23742E}"/>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6343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7a804a4481_0_22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Devinne </a:t>
            </a:r>
            <a:endParaRPr b="0"/>
          </a:p>
        </p:txBody>
      </p:sp>
      <p:sp>
        <p:nvSpPr>
          <p:cNvPr id="389" name="Google Shape;389;g37a804a4481_0_22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a:extLst>
            <a:ext uri="{FF2B5EF4-FFF2-40B4-BE49-F238E27FC236}">
              <a16:creationId xmlns:a16="http://schemas.microsoft.com/office/drawing/2014/main" id="{7F085C8C-02E7-5224-B2D6-2584A60FB48B}"/>
            </a:ext>
          </a:extLst>
        </p:cNvPr>
        <p:cNvGrpSpPr/>
        <p:nvPr/>
      </p:nvGrpSpPr>
      <p:grpSpPr>
        <a:xfrm>
          <a:off x="0" y="0"/>
          <a:ext cx="0" cy="0"/>
          <a:chOff x="0" y="0"/>
          <a:chExt cx="0" cy="0"/>
        </a:xfrm>
      </p:grpSpPr>
      <p:sp>
        <p:nvSpPr>
          <p:cNvPr id="388" name="Google Shape;388;g37a804a4481_0_229:notes">
            <a:extLst>
              <a:ext uri="{FF2B5EF4-FFF2-40B4-BE49-F238E27FC236}">
                <a16:creationId xmlns:a16="http://schemas.microsoft.com/office/drawing/2014/main" id="{2C36A37F-4E10-93AD-BB02-E42224854390}"/>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Devinne </a:t>
            </a:r>
            <a:endParaRPr b="0"/>
          </a:p>
        </p:txBody>
      </p:sp>
      <p:sp>
        <p:nvSpPr>
          <p:cNvPr id="389" name="Google Shape;389;g37a804a4481_0_229:notes">
            <a:extLst>
              <a:ext uri="{FF2B5EF4-FFF2-40B4-BE49-F238E27FC236}">
                <a16:creationId xmlns:a16="http://schemas.microsoft.com/office/drawing/2014/main" id="{15EA14DE-4121-02EC-B8CA-5039775465C0}"/>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641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7a804a4481_0_24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Margot </a:t>
            </a:r>
            <a:endParaRPr b="0"/>
          </a:p>
        </p:txBody>
      </p:sp>
      <p:sp>
        <p:nvSpPr>
          <p:cNvPr id="396" name="Google Shape;396;g37a804a4481_0_24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7a804a4481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7" name="Google Shape;267;g37a804a4481_0_1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Speaker: Kelsey </a:t>
            </a:r>
            <a:endParaRPr/>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r>
              <a:rPr lang="en-US" b="0"/>
              <a:t>I’d like to let the Spanish interpreter introduce themselves right now. </a:t>
            </a:r>
            <a:endParaRPr b="0"/>
          </a:p>
          <a:p>
            <a:pPr marL="0" lvl="0" indent="0" algn="l" rtl="0">
              <a:lnSpc>
                <a:spcPct val="100000"/>
              </a:lnSpc>
              <a:spcBef>
                <a:spcPts val="0"/>
              </a:spcBef>
              <a:spcAft>
                <a:spcPts val="0"/>
              </a:spcAft>
              <a:buClr>
                <a:schemeClr val="dk1"/>
              </a:buClr>
              <a:buSzPts val="1400"/>
              <a:buFont typeface="Arial"/>
              <a:buNone/>
            </a:pPr>
            <a:endParaRPr/>
          </a:p>
          <a:p>
            <a:pPr marL="457200" lvl="0" indent="-304800" algn="l" rtl="0">
              <a:lnSpc>
                <a:spcPct val="100000"/>
              </a:lnSpc>
              <a:spcBef>
                <a:spcPts val="0"/>
              </a:spcBef>
              <a:spcAft>
                <a:spcPts val="0"/>
              </a:spcAft>
              <a:buClr>
                <a:srgbClr val="202124"/>
              </a:buClr>
              <a:buSzPts val="1200"/>
              <a:buFont typeface="Trebuchet MS"/>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marL="457200" lvl="0" indent="0" algn="l" rtl="0">
              <a:lnSpc>
                <a:spcPct val="100000"/>
              </a:lnSpc>
              <a:spcBef>
                <a:spcPts val="0"/>
              </a:spcBef>
              <a:spcAft>
                <a:spcPts val="0"/>
              </a:spcAft>
              <a:buSzPts val="1400"/>
              <a:buNone/>
            </a:pPr>
            <a:r>
              <a:rPr lang="en-US" b="0"/>
              <a:t>Thank you, [</a:t>
            </a:r>
            <a:r>
              <a:rPr lang="en-US"/>
              <a:t>Interpreter Name</a:t>
            </a:r>
            <a:r>
              <a:rPr lang="en-US" b="0"/>
              <a:t>]. If you would like to listen to this webinar in Spanish, please select the “Interpretation” pod on your Zoom toolbar and select “Spanish”. We have also posted instructions for now to access language interpretation in the chat. </a:t>
            </a:r>
            <a:endParaRPr b="0"/>
          </a:p>
          <a:p>
            <a:pPr marL="457200" lvl="0" indent="0" algn="l" rtl="0">
              <a:lnSpc>
                <a:spcPct val="100000"/>
              </a:lnSpc>
              <a:spcBef>
                <a:spcPts val="0"/>
              </a:spcBef>
              <a:spcAft>
                <a:spcPts val="0"/>
              </a:spcAft>
              <a:buSzPts val="1400"/>
              <a:buNone/>
            </a:pPr>
            <a:endParaRPr b="0"/>
          </a:p>
          <a:p>
            <a:pPr marL="457200" lvl="0" indent="0" algn="l" rtl="0">
              <a:lnSpc>
                <a:spcPct val="100000"/>
              </a:lnSpc>
              <a:spcBef>
                <a:spcPts val="0"/>
              </a:spcBef>
              <a:spcAft>
                <a:spcPts val="0"/>
              </a:spcAft>
              <a:buClr>
                <a:schemeClr val="dk1"/>
              </a:buClr>
              <a:buSzPts val="1400"/>
              <a:buFont typeface="Arial"/>
              <a:buNone/>
            </a:pPr>
            <a:endParaRPr b="0"/>
          </a:p>
          <a:p>
            <a:pPr marL="0" lvl="0" indent="0" algn="l" rtl="0">
              <a:lnSpc>
                <a:spcPct val="115000"/>
              </a:lnSpc>
              <a:spcBef>
                <a:spcPts val="0"/>
              </a:spcBef>
              <a:spcAft>
                <a:spcPts val="0"/>
              </a:spcAft>
              <a:buSzPts val="1400"/>
              <a:buNone/>
            </a:pPr>
            <a:r>
              <a:rPr lang="en-US" u="sng">
                <a:solidFill>
                  <a:srgbClr val="444444"/>
                </a:solidFill>
              </a:rPr>
              <a:t>[Webinar Tech] </a:t>
            </a:r>
            <a:r>
              <a:rPr lang="en-US" b="0" u="sng">
                <a:solidFill>
                  <a:srgbClr val="444444"/>
                </a:solidFill>
              </a:rPr>
              <a:t>Post in Chat:​</a:t>
            </a: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0" lvl="0" indent="0" algn="l" rtl="0">
              <a:lnSpc>
                <a:spcPct val="100000"/>
              </a:lnSpc>
              <a:spcBef>
                <a:spcPts val="0"/>
              </a:spcBef>
              <a:spcAft>
                <a:spcPts val="0"/>
              </a:spcAft>
              <a:buNone/>
            </a:pPr>
            <a:r>
              <a:rPr lang="en-US"/>
              <a:t>Spanish version of interpreter script: </a:t>
            </a:r>
            <a:r>
              <a:rPr lang="en-US" b="0"/>
              <a:t>Mi nombre es </a:t>
            </a:r>
            <a:r>
              <a:rPr lang="en-US"/>
              <a:t>[Interpreter Name]</a:t>
            </a:r>
            <a:r>
              <a:rPr lang="en-US" b="0"/>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marL="0" lvl="0" indent="0" algn="l" rtl="0">
              <a:lnSpc>
                <a:spcPct val="100000"/>
              </a:lnSpc>
              <a:spcBef>
                <a:spcPts val="0"/>
              </a:spcBef>
              <a:spcAft>
                <a:spcPts val="0"/>
              </a:spcAft>
              <a:buNone/>
            </a:pPr>
            <a:endParaRPr b="0"/>
          </a:p>
          <a:p>
            <a:pPr marL="0" lvl="0" indent="0" algn="l" rtl="0">
              <a:lnSpc>
                <a:spcPct val="100000"/>
              </a:lnSpc>
              <a:spcBef>
                <a:spcPts val="0"/>
              </a:spcBef>
              <a:spcAft>
                <a:spcPts val="0"/>
              </a:spcAft>
              <a:buNone/>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0" lvl="0" indent="0" algn="l" rtl="0">
              <a:lnSpc>
                <a:spcPct val="100000"/>
              </a:lnSpc>
              <a:spcBef>
                <a:spcPts val="0"/>
              </a:spcBef>
              <a:spcAft>
                <a:spcPts val="0"/>
              </a:spcAft>
              <a:buNone/>
            </a:pPr>
            <a:r>
              <a:rPr lang="en-US" b="0"/>
              <a:t> </a:t>
            </a:r>
            <a:endParaRPr b="0"/>
          </a:p>
          <a:p>
            <a:pPr marL="0" lvl="0" indent="0" algn="l" rtl="0">
              <a:lnSpc>
                <a:spcPct val="115000"/>
              </a:lnSpc>
              <a:spcBef>
                <a:spcPts val="0"/>
              </a:spcBef>
              <a:spcAft>
                <a:spcPts val="0"/>
              </a:spcAft>
              <a:buSzPts val="14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a:extLst>
            <a:ext uri="{FF2B5EF4-FFF2-40B4-BE49-F238E27FC236}">
              <a16:creationId xmlns:a16="http://schemas.microsoft.com/office/drawing/2014/main" id="{9F79D472-9F73-0178-22F1-7BCC7B68BE6A}"/>
            </a:ext>
          </a:extLst>
        </p:cNvPr>
        <p:cNvGrpSpPr/>
        <p:nvPr/>
      </p:nvGrpSpPr>
      <p:grpSpPr>
        <a:xfrm>
          <a:off x="0" y="0"/>
          <a:ext cx="0" cy="0"/>
          <a:chOff x="0" y="0"/>
          <a:chExt cx="0" cy="0"/>
        </a:xfrm>
      </p:grpSpPr>
      <p:sp>
        <p:nvSpPr>
          <p:cNvPr id="395" name="Google Shape;395;g37a804a4481_0_241:notes">
            <a:extLst>
              <a:ext uri="{FF2B5EF4-FFF2-40B4-BE49-F238E27FC236}">
                <a16:creationId xmlns:a16="http://schemas.microsoft.com/office/drawing/2014/main" id="{7B875CA5-0C97-8226-DA24-89BF8F25DA96}"/>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Margot </a:t>
            </a:r>
            <a:endParaRPr b="0"/>
          </a:p>
        </p:txBody>
      </p:sp>
      <p:sp>
        <p:nvSpPr>
          <p:cNvPr id="396" name="Google Shape;396;g37a804a4481_0_241:notes">
            <a:extLst>
              <a:ext uri="{FF2B5EF4-FFF2-40B4-BE49-F238E27FC236}">
                <a16:creationId xmlns:a16="http://schemas.microsoft.com/office/drawing/2014/main" id="{35FB979A-0394-271A-93EE-C590A41DEE02}"/>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2077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7ca29e2dc3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Margot </a:t>
            </a:r>
            <a:endParaRPr b="0"/>
          </a:p>
        </p:txBody>
      </p:sp>
      <p:sp>
        <p:nvSpPr>
          <p:cNvPr id="404" name="Google Shape;404;g37ca29e2dc3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a:extLst>
            <a:ext uri="{FF2B5EF4-FFF2-40B4-BE49-F238E27FC236}">
              <a16:creationId xmlns:a16="http://schemas.microsoft.com/office/drawing/2014/main" id="{CE5D0752-7150-B173-78C0-154515EF4DF9}"/>
            </a:ext>
          </a:extLst>
        </p:cNvPr>
        <p:cNvGrpSpPr/>
        <p:nvPr/>
      </p:nvGrpSpPr>
      <p:grpSpPr>
        <a:xfrm>
          <a:off x="0" y="0"/>
          <a:ext cx="0" cy="0"/>
          <a:chOff x="0" y="0"/>
          <a:chExt cx="0" cy="0"/>
        </a:xfrm>
      </p:grpSpPr>
      <p:sp>
        <p:nvSpPr>
          <p:cNvPr id="403" name="Google Shape;403;g37ca29e2dc3_0_0:notes">
            <a:extLst>
              <a:ext uri="{FF2B5EF4-FFF2-40B4-BE49-F238E27FC236}">
                <a16:creationId xmlns:a16="http://schemas.microsoft.com/office/drawing/2014/main" id="{4CAE2E71-D51E-A5E7-C107-278B90DC08D8}"/>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Margot </a:t>
            </a:r>
            <a:endParaRPr b="0"/>
          </a:p>
        </p:txBody>
      </p:sp>
      <p:sp>
        <p:nvSpPr>
          <p:cNvPr id="404" name="Google Shape;404;g37ca29e2dc3_0_0:notes">
            <a:extLst>
              <a:ext uri="{FF2B5EF4-FFF2-40B4-BE49-F238E27FC236}">
                <a16:creationId xmlns:a16="http://schemas.microsoft.com/office/drawing/2014/main" id="{F32C830E-FB56-D381-DB7B-914A2819D9ED}"/>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28898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7a804a4481_0_2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Amy</a:t>
            </a:r>
            <a:endParaRPr b="0"/>
          </a:p>
        </p:txBody>
      </p:sp>
      <p:sp>
        <p:nvSpPr>
          <p:cNvPr id="411" name="Google Shape;411;g37a804a4481_0_2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a:extLst>
            <a:ext uri="{FF2B5EF4-FFF2-40B4-BE49-F238E27FC236}">
              <a16:creationId xmlns:a16="http://schemas.microsoft.com/office/drawing/2014/main" id="{984A9A14-1026-BDF0-B450-DE92FF4865ED}"/>
            </a:ext>
          </a:extLst>
        </p:cNvPr>
        <p:cNvGrpSpPr/>
        <p:nvPr/>
      </p:nvGrpSpPr>
      <p:grpSpPr>
        <a:xfrm>
          <a:off x="0" y="0"/>
          <a:ext cx="0" cy="0"/>
          <a:chOff x="0" y="0"/>
          <a:chExt cx="0" cy="0"/>
        </a:xfrm>
      </p:grpSpPr>
      <p:sp>
        <p:nvSpPr>
          <p:cNvPr id="410" name="Google Shape;410;g37a804a4481_0_247:notes">
            <a:extLst>
              <a:ext uri="{FF2B5EF4-FFF2-40B4-BE49-F238E27FC236}">
                <a16:creationId xmlns:a16="http://schemas.microsoft.com/office/drawing/2014/main" id="{DADB4204-4DCA-B6EC-54AD-054D41B009AC}"/>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Amy</a:t>
            </a:r>
            <a:endParaRPr b="0"/>
          </a:p>
        </p:txBody>
      </p:sp>
      <p:sp>
        <p:nvSpPr>
          <p:cNvPr id="411" name="Google Shape;411;g37a804a4481_0_247:notes">
            <a:extLst>
              <a:ext uri="{FF2B5EF4-FFF2-40B4-BE49-F238E27FC236}">
                <a16:creationId xmlns:a16="http://schemas.microsoft.com/office/drawing/2014/main" id="{C45EF6BA-17B5-9197-1A74-E40C3B350F27}"/>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55553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7a804a4481_0_25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Amy</a:t>
            </a:r>
            <a:endParaRPr b="0"/>
          </a:p>
        </p:txBody>
      </p:sp>
      <p:sp>
        <p:nvSpPr>
          <p:cNvPr id="418" name="Google Shape;418;g37a804a4481_0_25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a:extLst>
            <a:ext uri="{FF2B5EF4-FFF2-40B4-BE49-F238E27FC236}">
              <a16:creationId xmlns:a16="http://schemas.microsoft.com/office/drawing/2014/main" id="{F05C4756-045C-E47F-96F6-FED791DED53F}"/>
            </a:ext>
          </a:extLst>
        </p:cNvPr>
        <p:cNvGrpSpPr/>
        <p:nvPr/>
      </p:nvGrpSpPr>
      <p:grpSpPr>
        <a:xfrm>
          <a:off x="0" y="0"/>
          <a:ext cx="0" cy="0"/>
          <a:chOff x="0" y="0"/>
          <a:chExt cx="0" cy="0"/>
        </a:xfrm>
      </p:grpSpPr>
      <p:sp>
        <p:nvSpPr>
          <p:cNvPr id="417" name="Google Shape;417;g37a804a4481_0_253:notes">
            <a:extLst>
              <a:ext uri="{FF2B5EF4-FFF2-40B4-BE49-F238E27FC236}">
                <a16:creationId xmlns:a16="http://schemas.microsoft.com/office/drawing/2014/main" id="{6710792A-04ED-A91B-103F-9D614B598002}"/>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Speaker: Amy</a:t>
            </a:r>
            <a:endParaRPr b="0"/>
          </a:p>
        </p:txBody>
      </p:sp>
      <p:sp>
        <p:nvSpPr>
          <p:cNvPr id="418" name="Google Shape;418;g37a804a4481_0_253:notes">
            <a:extLst>
              <a:ext uri="{FF2B5EF4-FFF2-40B4-BE49-F238E27FC236}">
                <a16:creationId xmlns:a16="http://schemas.microsoft.com/office/drawing/2014/main" id="{DC6BA69B-40BD-BE23-4539-8B1D6F6FFF54}"/>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56492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30f438cacf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30f438cacf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Kelsey facilitating, panelists answering questions </a:t>
            </a:r>
            <a:endParaRPr/>
          </a:p>
          <a:p>
            <a:pPr marL="0" lvl="0" indent="0" algn="l" rtl="0">
              <a:spcBef>
                <a:spcPts val="0"/>
              </a:spcBef>
              <a:spcAft>
                <a:spcPts val="0"/>
              </a:spcAft>
              <a:buClr>
                <a:schemeClr val="dk1"/>
              </a:buClr>
              <a:buSzPts val="1100"/>
              <a:buFont typeface="Arial"/>
              <a:buNone/>
            </a:pPr>
            <a:br>
              <a:rPr lang="en-US"/>
            </a:br>
            <a:r>
              <a:rPr lang="en-US" b="0"/>
              <a:t>Quick reminder that there are two ways you can engage with us during this portion of the meeting: by raising your hand to share your question verbally or by typing your question into the Q&amp;A box. Also, keep in mind that verbal questions/comments will be capped to 3 minutes each. </a:t>
            </a:r>
            <a:br>
              <a:rPr lang="en-US" b="0"/>
            </a:br>
            <a:br>
              <a:rPr lang="en-US" b="0"/>
            </a:br>
            <a:r>
              <a:rPr lang="en-US" b="0"/>
              <a:t>If we have folks joining on the phone, note that you can use the buttons *9 to raise your hand and *6 to mute and unmute. </a:t>
            </a:r>
            <a:endParaRPr b="0"/>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426" name="Google Shape;426;g330f438cacf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a:extLst>
            <a:ext uri="{FF2B5EF4-FFF2-40B4-BE49-F238E27FC236}">
              <a16:creationId xmlns:a16="http://schemas.microsoft.com/office/drawing/2014/main" id="{D33628A7-BAA1-28CF-0AEF-6ACF6470EDF8}"/>
            </a:ext>
          </a:extLst>
        </p:cNvPr>
        <p:cNvGrpSpPr/>
        <p:nvPr/>
      </p:nvGrpSpPr>
      <p:grpSpPr>
        <a:xfrm>
          <a:off x="0" y="0"/>
          <a:ext cx="0" cy="0"/>
          <a:chOff x="0" y="0"/>
          <a:chExt cx="0" cy="0"/>
        </a:xfrm>
      </p:grpSpPr>
      <p:sp>
        <p:nvSpPr>
          <p:cNvPr id="424" name="Google Shape;424;g330f438cacf_0_7:notes">
            <a:extLst>
              <a:ext uri="{FF2B5EF4-FFF2-40B4-BE49-F238E27FC236}">
                <a16:creationId xmlns:a16="http://schemas.microsoft.com/office/drawing/2014/main" id="{DB2C052F-D02C-1983-D142-2FCA9D38D1E9}"/>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30f438cacf_0_7:notes">
            <a:extLst>
              <a:ext uri="{FF2B5EF4-FFF2-40B4-BE49-F238E27FC236}">
                <a16:creationId xmlns:a16="http://schemas.microsoft.com/office/drawing/2014/main" id="{476FE463-C5CE-A236-4197-108002C97557}"/>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Kelsey facilitating, panelists answering questions </a:t>
            </a:r>
            <a:endParaRPr/>
          </a:p>
          <a:p>
            <a:pPr marL="0" lvl="0" indent="0" algn="l" rtl="0">
              <a:spcBef>
                <a:spcPts val="0"/>
              </a:spcBef>
              <a:spcAft>
                <a:spcPts val="0"/>
              </a:spcAft>
              <a:buClr>
                <a:schemeClr val="dk1"/>
              </a:buClr>
              <a:buSzPts val="1100"/>
              <a:buFont typeface="Arial"/>
              <a:buNone/>
            </a:pPr>
            <a:br>
              <a:rPr lang="en-US"/>
            </a:br>
            <a:r>
              <a:rPr lang="en-US" b="0"/>
              <a:t>Quick reminder that there are two ways you can engage with us during this portion of the meeting: by raising your hand to share your question verbally or by typing your question into the Q&amp;A box. Also, keep in mind that verbal questions/comments will be capped to 3 minutes each. </a:t>
            </a:r>
            <a:br>
              <a:rPr lang="en-US" b="0"/>
            </a:br>
            <a:br>
              <a:rPr lang="en-US" b="0"/>
            </a:br>
            <a:r>
              <a:rPr lang="en-US" b="0"/>
              <a:t>If we have folks joining on the phone, note that you can use the buttons *9 to raise your hand and *6 to mute and unmute. </a:t>
            </a:r>
            <a:endParaRPr b="0"/>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426" name="Google Shape;426;g330f438cacf_0_7:notes">
            <a:extLst>
              <a:ext uri="{FF2B5EF4-FFF2-40B4-BE49-F238E27FC236}">
                <a16:creationId xmlns:a16="http://schemas.microsoft.com/office/drawing/2014/main" id="{771F3919-8741-2211-0811-697B74F2A27D}"/>
              </a:ext>
            </a:extLst>
          </p:cNvPr>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extLst>
      <p:ext uri="{BB962C8B-B14F-4D97-AF65-F5344CB8AC3E}">
        <p14:creationId xmlns:p14="http://schemas.microsoft.com/office/powerpoint/2010/main" val="15406991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11: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Speaker: Kelsey</a:t>
            </a:r>
            <a:br>
              <a:rPr lang="en-US"/>
            </a:br>
            <a:br>
              <a:rPr lang="en-US"/>
            </a:br>
            <a:r>
              <a:rPr lang="en-US" b="0"/>
              <a:t>Here is our contact information, we encourage folks to reach out with additional feedback. </a:t>
            </a:r>
            <a:endParaRPr b="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Chat content: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Website: </a:t>
            </a:r>
            <a:r>
              <a:rPr lang="en-US" b="0" u="sng">
                <a:solidFill>
                  <a:schemeClr val="hlink"/>
                </a:solidFill>
                <a:hlinkClick r:id="rId3"/>
              </a:rPr>
              <a:t>https://hcpf.colorado.gov/events/senate-bill-25-183-se</a:t>
            </a:r>
            <a:r>
              <a:rPr lang="en-US" b="0"/>
              <a:t> </a:t>
            </a:r>
            <a:endParaRPr b="0"/>
          </a:p>
          <a:p>
            <a:pPr marL="0" lvl="0" indent="0" algn="l" rtl="0">
              <a:spcBef>
                <a:spcPts val="0"/>
              </a:spcBef>
              <a:spcAft>
                <a:spcPts val="0"/>
              </a:spcAft>
              <a:buClr>
                <a:schemeClr val="dk1"/>
              </a:buClr>
              <a:buFont typeface="Arial"/>
              <a:buNone/>
            </a:pPr>
            <a:r>
              <a:rPr lang="en-US"/>
              <a:t>Sign up for updates: </a:t>
            </a:r>
            <a:r>
              <a:rPr lang="en-US" b="0" u="sng">
                <a:solidFill>
                  <a:schemeClr val="hlink"/>
                </a:solidFill>
                <a:hlinkClick r:id="rId4"/>
              </a:rPr>
              <a:t>https://hcpf.colorado.gov/provider-news</a:t>
            </a:r>
            <a:r>
              <a:rPr lang="en-US" b="0"/>
              <a:t> </a:t>
            </a:r>
            <a:endParaRPr/>
          </a:p>
          <a:p>
            <a:pPr marL="0" lvl="0" indent="0" algn="l" rtl="0">
              <a:spcBef>
                <a:spcPts val="0"/>
              </a:spcBef>
              <a:spcAft>
                <a:spcPts val="0"/>
              </a:spcAft>
              <a:buClr>
                <a:schemeClr val="dk1"/>
              </a:buClr>
              <a:buFont typeface="Arial"/>
              <a:buNone/>
            </a:pPr>
            <a:r>
              <a:rPr lang="en-US"/>
              <a:t>Questions</a:t>
            </a:r>
            <a:r>
              <a:rPr lang="en-US" b="0"/>
              <a:t>: </a:t>
            </a:r>
            <a:r>
              <a:rPr lang="en-US" b="0" u="sng">
                <a:solidFill>
                  <a:schemeClr val="hlink"/>
                </a:solidFill>
                <a:hlinkClick r:id="rId5"/>
              </a:rPr>
              <a:t>devinne.parsons@state.co.us</a:t>
            </a:r>
            <a:r>
              <a:rPr lang="en-US" b="0"/>
              <a:t> </a:t>
            </a:r>
            <a:endParaRPr b="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Sitio Web: </a:t>
            </a:r>
            <a:r>
              <a:rPr lang="en-US" b="0" u="sng">
                <a:solidFill>
                  <a:schemeClr val="hlink"/>
                </a:solidFill>
                <a:hlinkClick r:id="rId3"/>
              </a:rPr>
              <a:t>https://hcpf.colorado.gov/events/senate-bill-25-183-se</a:t>
            </a:r>
            <a:r>
              <a:rPr lang="en-US" b="0"/>
              <a:t> </a:t>
            </a:r>
            <a:endParaRPr/>
          </a:p>
          <a:p>
            <a:pPr marL="0" lvl="0" indent="0" algn="l" rtl="0">
              <a:spcBef>
                <a:spcPts val="0"/>
              </a:spcBef>
              <a:spcAft>
                <a:spcPts val="0"/>
              </a:spcAft>
              <a:buClr>
                <a:schemeClr val="dk1"/>
              </a:buClr>
              <a:buFont typeface="Arial"/>
              <a:buNone/>
            </a:pPr>
            <a:r>
              <a:rPr lang="en-US"/>
              <a:t>Suscribase a Nuestro boletin: </a:t>
            </a:r>
            <a:r>
              <a:rPr lang="en-US" b="0" u="sng">
                <a:solidFill>
                  <a:schemeClr val="hlink"/>
                </a:solidFill>
                <a:hlinkClick r:id="rId4"/>
              </a:rPr>
              <a:t>https://hcpf.colorado.gov/provider-news</a:t>
            </a:r>
            <a:r>
              <a:rPr lang="en-US" b="0"/>
              <a:t> </a:t>
            </a:r>
            <a:endParaRPr/>
          </a:p>
          <a:p>
            <a:pPr marL="0" lvl="0" indent="0" algn="l" rtl="0">
              <a:spcBef>
                <a:spcPts val="0"/>
              </a:spcBef>
              <a:spcAft>
                <a:spcPts val="0"/>
              </a:spcAft>
              <a:buClr>
                <a:schemeClr val="dk1"/>
              </a:buClr>
              <a:buFont typeface="Arial"/>
              <a:buNone/>
            </a:pPr>
            <a:r>
              <a:rPr lang="en-US"/>
              <a:t>Preguntas: </a:t>
            </a:r>
            <a:r>
              <a:rPr lang="en-US" b="0" u="sng">
                <a:solidFill>
                  <a:schemeClr val="hlink"/>
                </a:solidFill>
                <a:hlinkClick r:id="rId5"/>
              </a:rPr>
              <a:t>devinne.parsons@state.co.us</a:t>
            </a:r>
            <a:r>
              <a:rPr lang="en-US" b="0"/>
              <a:t> </a:t>
            </a:r>
            <a:endParaRPr b="0"/>
          </a:p>
          <a:p>
            <a:pPr marL="0" lvl="0" indent="0" algn="l" rtl="0">
              <a:spcBef>
                <a:spcPts val="0"/>
              </a:spcBef>
              <a:spcAft>
                <a:spcPts val="0"/>
              </a:spcAft>
              <a:buClr>
                <a:schemeClr val="dk1"/>
              </a:buClr>
              <a:buFont typeface="Arial"/>
              <a:buNone/>
            </a:pPr>
            <a:r>
              <a:rPr lang="en-US"/>
              <a:t>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433" name="Google Shape;433;p11: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7a804a448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2" name="Google Shape;282;g37a804a448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US"/>
              <a:t>Speaker: Kelsey </a:t>
            </a:r>
            <a:endParaRPr/>
          </a:p>
          <a:p>
            <a:pPr marL="0" lvl="0" indent="0" algn="l" rtl="0">
              <a:spcBef>
                <a:spcPts val="0"/>
              </a:spcBef>
              <a:spcAft>
                <a:spcPts val="0"/>
              </a:spcAft>
              <a:buSzPts val="1100"/>
              <a:buNone/>
            </a:pPr>
            <a:br>
              <a:rPr lang="en-US" b="0"/>
            </a:br>
            <a:r>
              <a:rPr lang="en-US" b="0"/>
              <a:t>Please know that we are recording this meeting. Closed captions are available during the meeting and can be turned on through the toolbar at the bottom of your screen. </a:t>
            </a:r>
            <a:br>
              <a:rPr lang="en-US" b="0"/>
            </a:br>
            <a:br>
              <a:rPr lang="en-US" b="0"/>
            </a:br>
            <a:r>
              <a:rPr lang="en-US" b="0">
                <a:latin typeface="Arial"/>
                <a:ea typeface="Arial"/>
                <a:cs typeface="Arial"/>
                <a:sym typeface="Arial"/>
              </a:rPr>
              <a:t>IT support is available should you need it – just request help in the Q&amp;A box.</a:t>
            </a:r>
            <a:br>
              <a:rPr lang="en-US" b="0"/>
            </a:br>
            <a:br>
              <a:rPr lang="en-US" b="0"/>
            </a:br>
            <a:r>
              <a:rPr lang="en-US" b="0"/>
              <a:t>The meeting recording and slides will be posted online after the meeting on our event webpage. </a:t>
            </a:r>
            <a:endParaRPr b="0"/>
          </a:p>
          <a:p>
            <a:pPr marL="0" lvl="0" indent="0" algn="l" rtl="0">
              <a:spcBef>
                <a:spcPts val="0"/>
              </a:spcBef>
              <a:spcAft>
                <a:spcPts val="0"/>
              </a:spcAft>
              <a:buSzPts val="1100"/>
              <a:buNone/>
            </a:pPr>
            <a:endParaRPr b="0"/>
          </a:p>
          <a:p>
            <a:pPr marL="0" lvl="0" indent="0" algn="l" rtl="0">
              <a:spcBef>
                <a:spcPts val="0"/>
              </a:spcBef>
              <a:spcAft>
                <a:spcPts val="0"/>
              </a:spcAft>
              <a:buSzPts val="1100"/>
              <a:buNone/>
            </a:pPr>
            <a:r>
              <a:rPr lang="en-US" b="0"/>
              <a:t>Chat content: </a:t>
            </a:r>
            <a:br>
              <a:rPr lang="en-US" b="0"/>
            </a:br>
            <a:br>
              <a:rPr lang="en-US" b="0"/>
            </a:br>
            <a:r>
              <a:rPr lang="en-US" b="0"/>
              <a:t>A recording will be made available after the meeting.</a:t>
            </a:r>
            <a:endParaRPr b="0"/>
          </a:p>
          <a:p>
            <a:pPr marL="0" lvl="0" indent="0" algn="l" rtl="0">
              <a:lnSpc>
                <a:spcPct val="115000"/>
              </a:lnSpc>
              <a:spcBef>
                <a:spcPts val="1200"/>
              </a:spcBef>
              <a:spcAft>
                <a:spcPts val="0"/>
              </a:spcAft>
              <a:buSzPts val="1100"/>
              <a:buNone/>
            </a:pPr>
            <a:r>
              <a:rPr lang="en-US" b="0"/>
              <a:t>Una grabación estará disponible después de la reunión.</a:t>
            </a:r>
            <a:endParaRPr b="0"/>
          </a:p>
          <a:p>
            <a:pPr marL="0" lvl="0" indent="0" algn="l" rtl="0">
              <a:lnSpc>
                <a:spcPct val="115000"/>
              </a:lnSpc>
              <a:spcBef>
                <a:spcPts val="1200"/>
              </a:spcBef>
              <a:spcAft>
                <a:spcPts val="0"/>
              </a:spcAft>
              <a:buSzPts val="1100"/>
              <a:buNone/>
            </a:pPr>
            <a:br>
              <a:rPr lang="en-US" b="0"/>
            </a:br>
            <a:br>
              <a:rPr lang="en-US" b="0"/>
            </a:br>
            <a:r>
              <a:rPr lang="en-US" sz="1100" b="0">
                <a:latin typeface="Arial"/>
                <a:ea typeface="Arial"/>
                <a:cs typeface="Arial"/>
                <a:sym typeface="Arial"/>
              </a:rPr>
              <a:t>A copy of the slides will be shared after the meeting: </a:t>
            </a:r>
            <a:r>
              <a:rPr lang="en-US" sz="1100" b="0" u="sng">
                <a:solidFill>
                  <a:schemeClr val="hlink"/>
                </a:solidFill>
                <a:latin typeface="Arial"/>
                <a:ea typeface="Arial"/>
                <a:cs typeface="Arial"/>
                <a:sym typeface="Arial"/>
                <a:hlinkClick r:id="rId3"/>
              </a:rPr>
              <a:t>https://hcpf.colorado.gov/events/senate-bill-25-183-se</a:t>
            </a:r>
            <a:r>
              <a:rPr lang="en-US" sz="1100" b="0">
                <a:latin typeface="Arial"/>
                <a:ea typeface="Arial"/>
                <a:cs typeface="Arial"/>
                <a:sym typeface="Arial"/>
              </a:rPr>
              <a:t> </a:t>
            </a:r>
            <a:endParaRPr sz="1100" b="0">
              <a:latin typeface="Arial"/>
              <a:ea typeface="Arial"/>
              <a:cs typeface="Arial"/>
              <a:sym typeface="Arial"/>
            </a:endParaRPr>
          </a:p>
          <a:p>
            <a:pPr marL="0" lvl="0" indent="0" algn="l" rtl="0">
              <a:lnSpc>
                <a:spcPct val="115000"/>
              </a:lnSpc>
              <a:spcBef>
                <a:spcPts val="1200"/>
              </a:spcBef>
              <a:spcAft>
                <a:spcPts val="0"/>
              </a:spcAft>
              <a:buSzPts val="1100"/>
              <a:buNone/>
            </a:pPr>
            <a:r>
              <a:rPr lang="en-US" b="0">
                <a:latin typeface="Arial"/>
                <a:ea typeface="Arial"/>
                <a:cs typeface="Arial"/>
                <a:sym typeface="Arial"/>
              </a:rPr>
              <a:t>Una copia de las diapositivas serán compartidas después de la reunión: </a:t>
            </a:r>
            <a:r>
              <a:rPr lang="en-US" b="0" u="sng">
                <a:solidFill>
                  <a:schemeClr val="hlink"/>
                </a:solidFill>
                <a:latin typeface="Arial"/>
                <a:ea typeface="Arial"/>
                <a:cs typeface="Arial"/>
                <a:sym typeface="Arial"/>
                <a:hlinkClick r:id="rId3"/>
              </a:rPr>
              <a:t>https://hcpf.colorado.gov/events/senate-bill-25-183-se</a:t>
            </a:r>
            <a:r>
              <a:rPr lang="en-US" b="0">
                <a:latin typeface="Arial"/>
                <a:ea typeface="Arial"/>
                <a:cs typeface="Arial"/>
                <a:sym typeface="Arial"/>
              </a:rPr>
              <a:t> </a:t>
            </a:r>
            <a:endParaRPr/>
          </a:p>
          <a:p>
            <a:pPr marL="0" lvl="0" indent="0" algn="l" rtl="0">
              <a:lnSpc>
                <a:spcPct val="100000"/>
              </a:lnSpc>
              <a:spcBef>
                <a:spcPts val="1200"/>
              </a:spcBef>
              <a:spcAft>
                <a:spcPts val="0"/>
              </a:spcAft>
              <a:buSzPts val="1400"/>
              <a:buNone/>
            </a:pPr>
            <a:endParaRPr/>
          </a:p>
          <a:p>
            <a:pPr marL="0" lvl="0" indent="0" algn="l" rtl="0">
              <a:lnSpc>
                <a:spcPct val="100000"/>
              </a:lnSpc>
              <a:spcBef>
                <a:spcPts val="0"/>
              </a:spcBef>
              <a:spcAft>
                <a:spcPts val="0"/>
              </a:spcAft>
              <a:buSzPts val="1400"/>
              <a:buNone/>
            </a:pPr>
            <a:r>
              <a:rPr lang="en-US"/>
              <a:t>Additional Links (as needed):</a:t>
            </a:r>
            <a:br>
              <a:rPr lang="en-US"/>
            </a:br>
            <a:br>
              <a:rPr lang="en-US"/>
            </a:br>
            <a:r>
              <a:rPr lang="en-US"/>
              <a:t>How to turn on closed captions: </a:t>
            </a:r>
            <a:r>
              <a:rPr lang="en-US" u="sng">
                <a:solidFill>
                  <a:schemeClr val="hlink"/>
                </a:solidFill>
                <a:hlinkClick r:id="rId4"/>
              </a:rPr>
              <a:t>https://support.zoom.com/hc/en/article?id=zm_kb&amp;sysparm_article=KB0059762</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How to turn closed captions on in another language: </a:t>
            </a:r>
            <a:r>
              <a:rPr lang="en-US" u="sng">
                <a:solidFill>
                  <a:schemeClr val="hlink"/>
                </a:solidFill>
                <a:hlinkClick r:id="rId5"/>
              </a:rPr>
              <a:t>https://support.zoom.com/hc/en/article?id=zm_kb&amp;sysparm_article=KB0060844</a:t>
            </a:r>
            <a:r>
              <a:rPr lang="en-US"/>
              <a:t>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400"/>
              <a:buNone/>
            </a:pPr>
            <a:endParaRPr b="0">
              <a:solidFill>
                <a:srgbClr val="444444"/>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a:extLst>
            <a:ext uri="{FF2B5EF4-FFF2-40B4-BE49-F238E27FC236}">
              <a16:creationId xmlns:a16="http://schemas.microsoft.com/office/drawing/2014/main" id="{6D403EC1-66F4-B18F-C338-DF045A1F4E3B}"/>
            </a:ext>
          </a:extLst>
        </p:cNvPr>
        <p:cNvGrpSpPr/>
        <p:nvPr/>
      </p:nvGrpSpPr>
      <p:grpSpPr>
        <a:xfrm>
          <a:off x="0" y="0"/>
          <a:ext cx="0" cy="0"/>
          <a:chOff x="0" y="0"/>
          <a:chExt cx="0" cy="0"/>
        </a:xfrm>
      </p:grpSpPr>
      <p:sp>
        <p:nvSpPr>
          <p:cNvPr id="431" name="Google Shape;431;p11:notes">
            <a:extLst>
              <a:ext uri="{FF2B5EF4-FFF2-40B4-BE49-F238E27FC236}">
                <a16:creationId xmlns:a16="http://schemas.microsoft.com/office/drawing/2014/main" id="{3DFE3C5C-DB7C-D2F8-44BA-A5CFDACB02F3}"/>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11:notes">
            <a:extLst>
              <a:ext uri="{FF2B5EF4-FFF2-40B4-BE49-F238E27FC236}">
                <a16:creationId xmlns:a16="http://schemas.microsoft.com/office/drawing/2014/main" id="{D0B0494C-1700-542B-0C1D-E79FD252EAE3}"/>
              </a:ext>
            </a:extLst>
          </p:cNvPr>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Speaker: Kelsey</a:t>
            </a:r>
            <a:br>
              <a:rPr lang="en-US"/>
            </a:br>
            <a:br>
              <a:rPr lang="en-US"/>
            </a:br>
            <a:r>
              <a:rPr lang="en-US" b="0"/>
              <a:t>Here is our contact information, we encourage folks to reach out with additional feedback. </a:t>
            </a:r>
            <a:endParaRPr b="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Chat content: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Website: </a:t>
            </a:r>
            <a:r>
              <a:rPr lang="en-US" b="0" u="sng">
                <a:solidFill>
                  <a:schemeClr val="hlink"/>
                </a:solidFill>
                <a:hlinkClick r:id="rId3"/>
              </a:rPr>
              <a:t>https://hcpf.colorado.gov/events/senate-bill-25-183-se</a:t>
            </a:r>
            <a:r>
              <a:rPr lang="en-US" b="0"/>
              <a:t> </a:t>
            </a:r>
            <a:endParaRPr b="0"/>
          </a:p>
          <a:p>
            <a:pPr marL="0" lvl="0" indent="0" algn="l" rtl="0">
              <a:spcBef>
                <a:spcPts val="0"/>
              </a:spcBef>
              <a:spcAft>
                <a:spcPts val="0"/>
              </a:spcAft>
              <a:buClr>
                <a:schemeClr val="dk1"/>
              </a:buClr>
              <a:buFont typeface="Arial"/>
              <a:buNone/>
            </a:pPr>
            <a:r>
              <a:rPr lang="en-US"/>
              <a:t>Sign up for updates: </a:t>
            </a:r>
            <a:r>
              <a:rPr lang="en-US" b="0" u="sng">
                <a:solidFill>
                  <a:schemeClr val="hlink"/>
                </a:solidFill>
                <a:hlinkClick r:id="rId4"/>
              </a:rPr>
              <a:t>https://hcpf.colorado.gov/provider-news</a:t>
            </a:r>
            <a:r>
              <a:rPr lang="en-US" b="0"/>
              <a:t> </a:t>
            </a:r>
            <a:endParaRPr/>
          </a:p>
          <a:p>
            <a:pPr marL="0" lvl="0" indent="0" algn="l" rtl="0">
              <a:spcBef>
                <a:spcPts val="0"/>
              </a:spcBef>
              <a:spcAft>
                <a:spcPts val="0"/>
              </a:spcAft>
              <a:buClr>
                <a:schemeClr val="dk1"/>
              </a:buClr>
              <a:buFont typeface="Arial"/>
              <a:buNone/>
            </a:pPr>
            <a:r>
              <a:rPr lang="en-US"/>
              <a:t>Questions</a:t>
            </a:r>
            <a:r>
              <a:rPr lang="en-US" b="0"/>
              <a:t>: </a:t>
            </a:r>
            <a:r>
              <a:rPr lang="en-US" b="0" u="sng">
                <a:solidFill>
                  <a:schemeClr val="hlink"/>
                </a:solidFill>
                <a:hlinkClick r:id="rId5"/>
              </a:rPr>
              <a:t>devinne.parsons@state.co.us</a:t>
            </a:r>
            <a:r>
              <a:rPr lang="en-US" b="0"/>
              <a:t> </a:t>
            </a:r>
            <a:endParaRPr b="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Sitio Web: </a:t>
            </a:r>
            <a:r>
              <a:rPr lang="en-US" b="0" u="sng">
                <a:solidFill>
                  <a:schemeClr val="hlink"/>
                </a:solidFill>
                <a:hlinkClick r:id="rId3"/>
              </a:rPr>
              <a:t>https://hcpf.colorado.gov/events/senate-bill-25-183-se</a:t>
            </a:r>
            <a:r>
              <a:rPr lang="en-US" b="0"/>
              <a:t> </a:t>
            </a:r>
            <a:endParaRPr/>
          </a:p>
          <a:p>
            <a:pPr marL="0" lvl="0" indent="0" algn="l" rtl="0">
              <a:spcBef>
                <a:spcPts val="0"/>
              </a:spcBef>
              <a:spcAft>
                <a:spcPts val="0"/>
              </a:spcAft>
              <a:buClr>
                <a:schemeClr val="dk1"/>
              </a:buClr>
              <a:buFont typeface="Arial"/>
              <a:buNone/>
            </a:pPr>
            <a:r>
              <a:rPr lang="en-US"/>
              <a:t>Suscribase a Nuestro boletin: </a:t>
            </a:r>
            <a:r>
              <a:rPr lang="en-US" b="0" u="sng">
                <a:solidFill>
                  <a:schemeClr val="hlink"/>
                </a:solidFill>
                <a:hlinkClick r:id="rId4"/>
              </a:rPr>
              <a:t>https://hcpf.colorado.gov/provider-news</a:t>
            </a:r>
            <a:r>
              <a:rPr lang="en-US" b="0"/>
              <a:t> </a:t>
            </a:r>
            <a:endParaRPr/>
          </a:p>
          <a:p>
            <a:pPr marL="0" lvl="0" indent="0" algn="l" rtl="0">
              <a:spcBef>
                <a:spcPts val="0"/>
              </a:spcBef>
              <a:spcAft>
                <a:spcPts val="0"/>
              </a:spcAft>
              <a:buClr>
                <a:schemeClr val="dk1"/>
              </a:buClr>
              <a:buFont typeface="Arial"/>
              <a:buNone/>
            </a:pPr>
            <a:r>
              <a:rPr lang="en-US"/>
              <a:t>Preguntas: </a:t>
            </a:r>
            <a:r>
              <a:rPr lang="en-US" b="0" u="sng">
                <a:solidFill>
                  <a:schemeClr val="hlink"/>
                </a:solidFill>
                <a:hlinkClick r:id="rId5"/>
              </a:rPr>
              <a:t>devinne.parsons@state.co.us</a:t>
            </a:r>
            <a:r>
              <a:rPr lang="en-US" b="0"/>
              <a:t> </a:t>
            </a:r>
            <a:endParaRPr b="0"/>
          </a:p>
          <a:p>
            <a:pPr marL="0" lvl="0" indent="0" algn="l" rtl="0">
              <a:spcBef>
                <a:spcPts val="0"/>
              </a:spcBef>
              <a:spcAft>
                <a:spcPts val="0"/>
              </a:spcAft>
              <a:buClr>
                <a:schemeClr val="dk1"/>
              </a:buClr>
              <a:buFont typeface="Arial"/>
              <a:buNone/>
            </a:pPr>
            <a:r>
              <a:rPr lang="en-US"/>
              <a:t>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433" name="Google Shape;433;p11:notes">
            <a:extLst>
              <a:ext uri="{FF2B5EF4-FFF2-40B4-BE49-F238E27FC236}">
                <a16:creationId xmlns:a16="http://schemas.microsoft.com/office/drawing/2014/main" id="{9F50D32A-4EDF-6088-731A-34E25A954824}"/>
              </a:ext>
            </a:extLst>
          </p:cNvPr>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extLst>
      <p:ext uri="{BB962C8B-B14F-4D97-AF65-F5344CB8AC3E}">
        <p14:creationId xmlns:p14="http://schemas.microsoft.com/office/powerpoint/2010/main" val="2868280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a:extLst>
            <a:ext uri="{FF2B5EF4-FFF2-40B4-BE49-F238E27FC236}">
              <a16:creationId xmlns:a16="http://schemas.microsoft.com/office/drawing/2014/main" id="{09FBE19D-408C-4C45-A510-21AFA4EB08EC}"/>
            </a:ext>
          </a:extLst>
        </p:cNvPr>
        <p:cNvGrpSpPr/>
        <p:nvPr/>
      </p:nvGrpSpPr>
      <p:grpSpPr>
        <a:xfrm>
          <a:off x="0" y="0"/>
          <a:ext cx="0" cy="0"/>
          <a:chOff x="0" y="0"/>
          <a:chExt cx="0" cy="0"/>
        </a:xfrm>
      </p:grpSpPr>
      <p:sp>
        <p:nvSpPr>
          <p:cNvPr id="439" name="Google Shape;439;p12:notes">
            <a:extLst>
              <a:ext uri="{FF2B5EF4-FFF2-40B4-BE49-F238E27FC236}">
                <a16:creationId xmlns:a16="http://schemas.microsoft.com/office/drawing/2014/main" id="{AF9C6B8D-088E-8A48-0076-DF05E5EFA0A7}"/>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12:notes">
            <a:extLst>
              <a:ext uri="{FF2B5EF4-FFF2-40B4-BE49-F238E27FC236}">
                <a16:creationId xmlns:a16="http://schemas.microsoft.com/office/drawing/2014/main" id="{78AD5F66-66F3-3864-B27D-220AB1C6C8FC}"/>
              </a:ext>
            </a:extLst>
          </p:cNvPr>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p12:notes">
            <a:extLst>
              <a:ext uri="{FF2B5EF4-FFF2-40B4-BE49-F238E27FC236}">
                <a16:creationId xmlns:a16="http://schemas.microsoft.com/office/drawing/2014/main" id="{5ACE5DB9-CA2C-4BF4-C984-86593BAE64AB}"/>
              </a:ext>
            </a:extLst>
          </p:cNvPr>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Tree>
    <p:extLst>
      <p:ext uri="{BB962C8B-B14F-4D97-AF65-F5344CB8AC3E}">
        <p14:creationId xmlns:p14="http://schemas.microsoft.com/office/powerpoint/2010/main" val="1043102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br>
              <a:rPr lang="en-US"/>
            </a:br>
            <a:endParaRPr/>
          </a:p>
          <a:p>
            <a:pPr marL="0" lvl="0" indent="0" algn="l" rtl="0">
              <a:lnSpc>
                <a:spcPct val="115000"/>
              </a:lnSpc>
              <a:spcBef>
                <a:spcPts val="0"/>
              </a:spcBef>
              <a:spcAft>
                <a:spcPts val="0"/>
              </a:spcAft>
              <a:buClr>
                <a:schemeClr val="dk1"/>
              </a:buClr>
              <a:buSzPts val="1100"/>
              <a:buFont typeface="Arial"/>
              <a:buNone/>
            </a:pPr>
            <a:r>
              <a:rPr lang="en-US" sz="1400" b="0">
                <a:latin typeface="Arial"/>
                <a:ea typeface="Arial"/>
                <a:cs typeface="Arial"/>
                <a:sym typeface="Arial"/>
              </a:rPr>
              <a:t>My name is Kelsey Leva, Policy Development Stakeholder Relations Specialist, at the Department of Health Care Policy and Financing, also known as HCPF.  I’ll be facilitating today’s meeting and I am joined by a team of speakers who will be presenting policy information and answering questions: </a:t>
            </a:r>
            <a:br>
              <a:rPr lang="en-US" sz="1400" b="0">
                <a:latin typeface="Arial"/>
                <a:ea typeface="Arial"/>
                <a:cs typeface="Arial"/>
                <a:sym typeface="Arial"/>
              </a:rPr>
            </a:br>
            <a:endParaRPr sz="1400"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0">
                <a:latin typeface="Arial"/>
                <a:ea typeface="Arial"/>
                <a:cs typeface="Arial"/>
                <a:sym typeface="Arial"/>
              </a:rPr>
              <a:t>Devinne Parsons, Medicaid Benefits Policy Specialist</a:t>
            </a:r>
            <a:endParaRPr sz="1400" b="0">
              <a:latin typeface="Arial"/>
              <a:ea typeface="Arial"/>
              <a:cs typeface="Arial"/>
              <a:sym typeface="Arial"/>
            </a:endParaRPr>
          </a:p>
          <a:p>
            <a:pPr marL="0" lvl="0" indent="0" algn="l" rtl="0">
              <a:lnSpc>
                <a:spcPct val="115000"/>
              </a:lnSpc>
              <a:spcBef>
                <a:spcPts val="0"/>
              </a:spcBef>
              <a:spcAft>
                <a:spcPts val="0"/>
              </a:spcAft>
              <a:buNone/>
            </a:pPr>
            <a:r>
              <a:rPr lang="en-US" sz="1400" b="0">
                <a:latin typeface="Arial"/>
                <a:ea typeface="Arial"/>
                <a:cs typeface="Arial"/>
                <a:sym typeface="Arial"/>
              </a:rPr>
              <a:t>Margot Marincic, Managed Care Unit Supervisor</a:t>
            </a:r>
            <a:endParaRPr sz="1400"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0">
                <a:latin typeface="Arial"/>
                <a:ea typeface="Arial"/>
                <a:cs typeface="Arial"/>
                <a:sym typeface="Arial"/>
              </a:rPr>
              <a:t>Amy Ryan, Child Health Plan Plus (CHP+) Program Manager</a:t>
            </a:r>
            <a:endParaRPr sz="1400" b="0">
              <a:latin typeface="Arial"/>
              <a:ea typeface="Arial"/>
              <a:cs typeface="Arial"/>
              <a:sym typeface="Arial"/>
            </a:endParaRPr>
          </a:p>
          <a:p>
            <a:pPr marL="0" lvl="0" indent="0" algn="l" rtl="0">
              <a:spcBef>
                <a:spcPts val="0"/>
              </a:spcBef>
              <a:spcAft>
                <a:spcPts val="0"/>
              </a:spcAft>
              <a:buNone/>
            </a:pPr>
            <a:endParaRPr/>
          </a:p>
        </p:txBody>
      </p:sp>
      <p:sp>
        <p:nvSpPr>
          <p:cNvPr id="293" name="Google Shape;293;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a:extLst>
            <a:ext uri="{FF2B5EF4-FFF2-40B4-BE49-F238E27FC236}">
              <a16:creationId xmlns:a16="http://schemas.microsoft.com/office/drawing/2014/main" id="{6FB42F59-22E0-D4FE-BE6F-372C3B57A656}"/>
            </a:ext>
          </a:extLst>
        </p:cNvPr>
        <p:cNvGrpSpPr/>
        <p:nvPr/>
      </p:nvGrpSpPr>
      <p:grpSpPr>
        <a:xfrm>
          <a:off x="0" y="0"/>
          <a:ext cx="0" cy="0"/>
          <a:chOff x="0" y="0"/>
          <a:chExt cx="0" cy="0"/>
        </a:xfrm>
      </p:grpSpPr>
      <p:sp>
        <p:nvSpPr>
          <p:cNvPr id="292" name="Google Shape;292;g31d42c1d584_0_0:notes">
            <a:extLst>
              <a:ext uri="{FF2B5EF4-FFF2-40B4-BE49-F238E27FC236}">
                <a16:creationId xmlns:a16="http://schemas.microsoft.com/office/drawing/2014/main" id="{6ADFC037-3689-7578-9E08-9752B8F4FBB1}"/>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br>
              <a:rPr lang="en-US"/>
            </a:br>
            <a:endParaRPr/>
          </a:p>
          <a:p>
            <a:pPr marL="0" lvl="0" indent="0" algn="l" rtl="0">
              <a:lnSpc>
                <a:spcPct val="115000"/>
              </a:lnSpc>
              <a:spcBef>
                <a:spcPts val="0"/>
              </a:spcBef>
              <a:spcAft>
                <a:spcPts val="0"/>
              </a:spcAft>
              <a:buClr>
                <a:schemeClr val="dk1"/>
              </a:buClr>
              <a:buSzPts val="1100"/>
              <a:buFont typeface="Arial"/>
              <a:buNone/>
            </a:pPr>
            <a:r>
              <a:rPr lang="en-US" sz="1400" b="0">
                <a:latin typeface="Arial"/>
                <a:ea typeface="Arial"/>
                <a:cs typeface="Arial"/>
                <a:sym typeface="Arial"/>
              </a:rPr>
              <a:t>My name is Kelsey Leva, Policy Development Stakeholder Relations Specialist, at the Department of Health Care Policy and Financing, also known as HCPF.  I’ll be facilitating today’s meeting and I am joined by a team of speakers who will be presenting policy information and answering questions: </a:t>
            </a:r>
            <a:br>
              <a:rPr lang="en-US" sz="1400" b="0">
                <a:latin typeface="Arial"/>
                <a:ea typeface="Arial"/>
                <a:cs typeface="Arial"/>
                <a:sym typeface="Arial"/>
              </a:rPr>
            </a:br>
            <a:endParaRPr sz="1400"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0">
                <a:latin typeface="Arial"/>
                <a:ea typeface="Arial"/>
                <a:cs typeface="Arial"/>
                <a:sym typeface="Arial"/>
              </a:rPr>
              <a:t>Devinne Parsons, Medicaid Benefits Policy Specialist</a:t>
            </a:r>
            <a:endParaRPr sz="1400" b="0">
              <a:latin typeface="Arial"/>
              <a:ea typeface="Arial"/>
              <a:cs typeface="Arial"/>
              <a:sym typeface="Arial"/>
            </a:endParaRPr>
          </a:p>
          <a:p>
            <a:pPr marL="0" lvl="0" indent="0" algn="l" rtl="0">
              <a:lnSpc>
                <a:spcPct val="115000"/>
              </a:lnSpc>
              <a:spcBef>
                <a:spcPts val="0"/>
              </a:spcBef>
              <a:spcAft>
                <a:spcPts val="0"/>
              </a:spcAft>
              <a:buNone/>
            </a:pPr>
            <a:r>
              <a:rPr lang="en-US" sz="1400" b="0">
                <a:latin typeface="Arial"/>
                <a:ea typeface="Arial"/>
                <a:cs typeface="Arial"/>
                <a:sym typeface="Arial"/>
              </a:rPr>
              <a:t>Margot Marincic, Managed Care Unit Supervisor</a:t>
            </a:r>
            <a:endParaRPr sz="1400"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0">
                <a:latin typeface="Arial"/>
                <a:ea typeface="Arial"/>
                <a:cs typeface="Arial"/>
                <a:sym typeface="Arial"/>
              </a:rPr>
              <a:t>Amy Ryan, Child Health Plan Plus (CHP+) Program Manager</a:t>
            </a:r>
            <a:endParaRPr sz="1400" b="0">
              <a:latin typeface="Arial"/>
              <a:ea typeface="Arial"/>
              <a:cs typeface="Arial"/>
              <a:sym typeface="Arial"/>
            </a:endParaRPr>
          </a:p>
          <a:p>
            <a:pPr marL="0" lvl="0" indent="0" algn="l" rtl="0">
              <a:spcBef>
                <a:spcPts val="0"/>
              </a:spcBef>
              <a:spcAft>
                <a:spcPts val="0"/>
              </a:spcAft>
              <a:buNone/>
            </a:pPr>
            <a:endParaRPr/>
          </a:p>
        </p:txBody>
      </p:sp>
      <p:sp>
        <p:nvSpPr>
          <p:cNvPr id="293" name="Google Shape;293;g31d42c1d584_0_0:notes">
            <a:extLst>
              <a:ext uri="{FF2B5EF4-FFF2-40B4-BE49-F238E27FC236}">
                <a16:creationId xmlns:a16="http://schemas.microsoft.com/office/drawing/2014/main" id="{EB015DD8-82C6-F22A-B2FE-8C4A020E581E}"/>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2091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br>
              <a:rPr lang="en-US" b="0"/>
            </a:br>
            <a:br>
              <a:rPr lang="en-US" b="0"/>
            </a:br>
            <a:r>
              <a:rPr lang="en-US" b="0"/>
              <a:t>Our mission here at the Department of Health Care Policy and Financing is improving health care equity, access and outcomes for the people we serve while saving Coloradans money on health care and driving value for Colorado.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300" name="Google Shape;300;p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E36CAC67-8467-5BDD-D835-E34996DBF917}"/>
            </a:ext>
          </a:extLst>
        </p:cNvPr>
        <p:cNvGrpSpPr/>
        <p:nvPr/>
      </p:nvGrpSpPr>
      <p:grpSpPr>
        <a:xfrm>
          <a:off x="0" y="0"/>
          <a:ext cx="0" cy="0"/>
          <a:chOff x="0" y="0"/>
          <a:chExt cx="0" cy="0"/>
        </a:xfrm>
      </p:grpSpPr>
      <p:sp>
        <p:nvSpPr>
          <p:cNvPr id="299" name="Google Shape;299;p6:notes">
            <a:extLst>
              <a:ext uri="{FF2B5EF4-FFF2-40B4-BE49-F238E27FC236}">
                <a16:creationId xmlns:a16="http://schemas.microsoft.com/office/drawing/2014/main" id="{41399785-357C-D74E-8EBA-9486B367E7CF}"/>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br>
              <a:rPr lang="en-US" b="0"/>
            </a:br>
            <a:br>
              <a:rPr lang="en-US" b="0"/>
            </a:br>
            <a:r>
              <a:rPr lang="en-US" b="0"/>
              <a:t>Our mission here at the Department of Health Care Policy and Financing is improving health care equity, access and outcomes for the people we serve while saving Coloradans money on health care and driving value for Colorado.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300" name="Google Shape;300;p6:notes">
            <a:extLst>
              <a:ext uri="{FF2B5EF4-FFF2-40B4-BE49-F238E27FC236}">
                <a16:creationId xmlns:a16="http://schemas.microsoft.com/office/drawing/2014/main" id="{9DB76062-1EB7-87E0-9E3C-7FFF67821E22}"/>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1302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2ab0c5d613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endParaRPr/>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We accomplish that mission by administering Health First Colorado, Colorado’s Medicaid Program, and Child Health Plan Plus (Also known as CHP), and other health care programs for Coloradans who qualify. </a:t>
            </a:r>
            <a:endParaRPr b="0"/>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endParaRPr/>
          </a:p>
        </p:txBody>
      </p:sp>
      <p:sp>
        <p:nvSpPr>
          <p:cNvPr id="308" name="Google Shape;308;g32ab0c5d613_0_0: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62" name="Google Shape;62;p1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63" name="Google Shape;63;p1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
        <p:nvSpPr>
          <p:cNvPr id="71" name="Google Shape;71;p16"/>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3" name="Google Shape;73;p16"/>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16"/>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9" name="Google Shape;79;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0"/>
        <p:cNvGrpSpPr/>
        <p:nvPr/>
      </p:nvGrpSpPr>
      <p:grpSpPr>
        <a:xfrm>
          <a:off x="0" y="0"/>
          <a:ext cx="0" cy="0"/>
          <a:chOff x="0" y="0"/>
          <a:chExt cx="0" cy="0"/>
        </a:xfrm>
      </p:grpSpPr>
      <p:pic>
        <p:nvPicPr>
          <p:cNvPr id="81" name="Google Shape;81;p18"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82" name="Google Shape;82;p18"/>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4"/>
        <p:cNvGrpSpPr/>
        <p:nvPr/>
      </p:nvGrpSpPr>
      <p:grpSpPr>
        <a:xfrm>
          <a:off x="0" y="0"/>
          <a:ext cx="0" cy="0"/>
          <a:chOff x="0" y="0"/>
          <a:chExt cx="0" cy="0"/>
        </a:xfrm>
      </p:grpSpPr>
      <p:sp>
        <p:nvSpPr>
          <p:cNvPr id="85" name="Google Shape;85;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19"/>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1"/>
        <p:cNvGrpSpPr/>
        <p:nvPr/>
      </p:nvGrpSpPr>
      <p:grpSpPr>
        <a:xfrm>
          <a:off x="0" y="0"/>
          <a:ext cx="0" cy="0"/>
          <a:chOff x="0" y="0"/>
          <a:chExt cx="0" cy="0"/>
        </a:xfrm>
      </p:grpSpPr>
      <p:sp>
        <p:nvSpPr>
          <p:cNvPr id="92" name="Google Shape;92;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98" name="Google Shape;98;p22"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99" name="Google Shape;99;p22"/>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0"/>
        <p:cNvGrpSpPr/>
        <p:nvPr/>
      </p:nvGrpSpPr>
      <p:grpSpPr>
        <a:xfrm>
          <a:off x="0" y="0"/>
          <a:ext cx="0" cy="0"/>
          <a:chOff x="0" y="0"/>
          <a:chExt cx="0" cy="0"/>
        </a:xfrm>
      </p:grpSpPr>
      <p:sp>
        <p:nvSpPr>
          <p:cNvPr id="101" name="Google Shape;101;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4"/>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07" name="Google Shape;107;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9"/>
        <p:cNvGrpSpPr/>
        <p:nvPr/>
      </p:nvGrpSpPr>
      <p:grpSpPr>
        <a:xfrm>
          <a:off x="0" y="0"/>
          <a:ext cx="0" cy="0"/>
          <a:chOff x="0" y="0"/>
          <a:chExt cx="0" cy="0"/>
        </a:xfrm>
      </p:grpSpPr>
      <p:sp>
        <p:nvSpPr>
          <p:cNvPr id="110" name="Google Shape;110;p25"/>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2"/>
        <p:cNvGrpSpPr/>
        <p:nvPr/>
      </p:nvGrpSpPr>
      <p:grpSpPr>
        <a:xfrm>
          <a:off x="0" y="0"/>
          <a:ext cx="0" cy="0"/>
          <a:chOff x="0" y="0"/>
          <a:chExt cx="0" cy="0"/>
        </a:xfrm>
      </p:grpSpPr>
      <p:sp>
        <p:nvSpPr>
          <p:cNvPr id="113" name="Google Shape;113;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4"/>
        <p:cNvGrpSpPr/>
        <p:nvPr/>
      </p:nvGrpSpPr>
      <p:grpSpPr>
        <a:xfrm>
          <a:off x="0" y="0"/>
          <a:ext cx="0" cy="0"/>
          <a:chOff x="0" y="0"/>
          <a:chExt cx="0" cy="0"/>
        </a:xfrm>
      </p:grpSpPr>
      <p:sp>
        <p:nvSpPr>
          <p:cNvPr id="115" name="Google Shape;115;p27"/>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2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7" name="Google Shape;117;p27"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4"/>
        <p:cNvGrpSpPr/>
        <p:nvPr/>
      </p:nvGrpSpPr>
      <p:grpSpPr>
        <a:xfrm>
          <a:off x="0" y="0"/>
          <a:ext cx="0" cy="0"/>
          <a:chOff x="0" y="0"/>
          <a:chExt cx="0" cy="0"/>
        </a:xfrm>
      </p:grpSpPr>
      <p:sp>
        <p:nvSpPr>
          <p:cNvPr id="125" name="Google Shape;125;p29"/>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6" name="Google Shape;126;p29"/>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127" name="Google Shape;127;p29"/>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8" name="Google Shape;128;p2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29"/>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0"/>
        <p:cNvGrpSpPr/>
        <p:nvPr/>
      </p:nvGrpSpPr>
      <p:grpSpPr>
        <a:xfrm>
          <a:off x="0" y="0"/>
          <a:ext cx="0" cy="0"/>
          <a:chOff x="0" y="0"/>
          <a:chExt cx="0" cy="0"/>
        </a:xfrm>
      </p:grpSpPr>
      <p:sp>
        <p:nvSpPr>
          <p:cNvPr id="131" name="Google Shape;131;p30"/>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2" name="Google Shape;132;p30"/>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33" name="Google Shape;133;p30"/>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6" name="Google Shape;136;p31"/>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137" name="Google Shape;137;p3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38"/>
        <p:cNvGrpSpPr/>
        <p:nvPr/>
      </p:nvGrpSpPr>
      <p:grpSpPr>
        <a:xfrm>
          <a:off x="0" y="0"/>
          <a:ext cx="0" cy="0"/>
          <a:chOff x="0" y="0"/>
          <a:chExt cx="0" cy="0"/>
        </a:xfrm>
      </p:grpSpPr>
      <p:sp>
        <p:nvSpPr>
          <p:cNvPr id="139" name="Google Shape;139;p32"/>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a:solidFill>
                <a:srgbClr val="FFFFFF"/>
              </a:solidFill>
              <a:latin typeface="Calibri"/>
              <a:ea typeface="Calibri"/>
              <a:cs typeface="Calibri"/>
              <a:sym typeface="Calibri"/>
            </a:endParaRPr>
          </a:p>
        </p:txBody>
      </p:sp>
      <p:pic>
        <p:nvPicPr>
          <p:cNvPr id="140" name="Google Shape;140;p32"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141" name="Google Shape;141;p32"/>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42" name="Google Shape;142;p32"/>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43" name="Google Shape;143;p32"/>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44"/>
        <p:cNvGrpSpPr/>
        <p:nvPr/>
      </p:nvGrpSpPr>
      <p:grpSpPr>
        <a:xfrm>
          <a:off x="0" y="0"/>
          <a:ext cx="0" cy="0"/>
          <a:chOff x="0" y="0"/>
          <a:chExt cx="0" cy="0"/>
        </a:xfrm>
      </p:grpSpPr>
      <p:sp>
        <p:nvSpPr>
          <p:cNvPr id="145" name="Google Shape;145;p33"/>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46" name="Google Shape;146;p3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47" name="Google Shape;147;p33"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48"/>
        <p:cNvGrpSpPr/>
        <p:nvPr/>
      </p:nvGrpSpPr>
      <p:grpSpPr>
        <a:xfrm>
          <a:off x="0" y="0"/>
          <a:ext cx="0" cy="0"/>
          <a:chOff x="0" y="0"/>
          <a:chExt cx="0" cy="0"/>
        </a:xfrm>
      </p:grpSpPr>
      <p:sp>
        <p:nvSpPr>
          <p:cNvPr id="149" name="Google Shape;149;p3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0" name="Google Shape;150;p34"/>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1" name="Google Shape;151;p34"/>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52"/>
        <p:cNvGrpSpPr/>
        <p:nvPr/>
      </p:nvGrpSpPr>
      <p:grpSpPr>
        <a:xfrm>
          <a:off x="0" y="0"/>
          <a:ext cx="0" cy="0"/>
          <a:chOff x="0" y="0"/>
          <a:chExt cx="0" cy="0"/>
        </a:xfrm>
      </p:grpSpPr>
      <p:sp>
        <p:nvSpPr>
          <p:cNvPr id="153" name="Google Shape;153;p35"/>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4" name="Google Shape;154;p3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55"/>
        <p:cNvGrpSpPr/>
        <p:nvPr/>
      </p:nvGrpSpPr>
      <p:grpSpPr>
        <a:xfrm>
          <a:off x="0" y="0"/>
          <a:ext cx="0" cy="0"/>
          <a:chOff x="0" y="0"/>
          <a:chExt cx="0" cy="0"/>
        </a:xfrm>
      </p:grpSpPr>
      <p:sp>
        <p:nvSpPr>
          <p:cNvPr id="156" name="Google Shape;156;p3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36"/>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a:solidFill>
                <a:srgbClr val="000000"/>
              </a:solidFill>
              <a:latin typeface="Arial"/>
              <a:ea typeface="Arial"/>
              <a:cs typeface="Arial"/>
              <a:sym typeface="Arial"/>
            </a:endParaRPr>
          </a:p>
        </p:txBody>
      </p:sp>
      <p:sp>
        <p:nvSpPr>
          <p:cNvPr id="158" name="Google Shape;158;p36"/>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chemeClr val="dk2"/>
                </a:solidFill>
                <a:latin typeface="Trebuchet MS"/>
                <a:ea typeface="Trebuchet MS"/>
                <a:cs typeface="Trebuchet MS"/>
                <a:sym typeface="Trebuchet MS"/>
              </a:rPr>
              <a:t>Our Mission</a:t>
            </a:r>
            <a:endParaRPr sz="23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9"/>
        <p:cNvGrpSpPr/>
        <p:nvPr/>
      </p:nvGrpSpPr>
      <p:grpSpPr>
        <a:xfrm>
          <a:off x="0" y="0"/>
          <a:ext cx="0" cy="0"/>
          <a:chOff x="0" y="0"/>
          <a:chExt cx="0" cy="0"/>
        </a:xfrm>
      </p:grpSpPr>
      <p:sp>
        <p:nvSpPr>
          <p:cNvPr id="160" name="Google Shape;160;p3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37"/>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a:solidFill>
                <a:srgbClr val="000000"/>
              </a:solidFill>
              <a:latin typeface="Trebuchet MS"/>
              <a:ea typeface="Trebuchet MS"/>
              <a:cs typeface="Trebuchet MS"/>
              <a:sym typeface="Trebuchet MS"/>
            </a:endParaRPr>
          </a:p>
        </p:txBody>
      </p:sp>
      <p:pic>
        <p:nvPicPr>
          <p:cNvPr id="162" name="Google Shape;162;p37"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4" cy="6260124"/>
          </a:xfrm>
          <a:prstGeom prst="rect">
            <a:avLst/>
          </a:prstGeom>
          <a:noFill/>
          <a:ln>
            <a:noFill/>
          </a:ln>
        </p:spPr>
      </p:pic>
      <p:sp>
        <p:nvSpPr>
          <p:cNvPr id="163" name="Google Shape;163;p37"/>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a:solidFill>
                  <a:srgbClr val="FFFFFF"/>
                </a:solidFill>
                <a:latin typeface="Trebuchet MS"/>
                <a:ea typeface="Trebuchet MS"/>
                <a:cs typeface="Trebuchet MS"/>
                <a:sym typeface="Trebuchet MS"/>
              </a:rPr>
              <a:t>Our Mission: </a:t>
            </a:r>
            <a:endParaRPr sz="7000" b="0" i="0" u="none" strike="noStrike" cap="none">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64"/>
        <p:cNvGrpSpPr/>
        <p:nvPr/>
      </p:nvGrpSpPr>
      <p:grpSpPr>
        <a:xfrm>
          <a:off x="0" y="0"/>
          <a:ext cx="0" cy="0"/>
          <a:chOff x="0" y="0"/>
          <a:chExt cx="0" cy="0"/>
        </a:xfrm>
      </p:grpSpPr>
      <p:sp>
        <p:nvSpPr>
          <p:cNvPr id="165" name="Google Shape;165;p3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p38"/>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a:solidFill>
                  <a:schemeClr val="dk1"/>
                </a:solidFill>
                <a:latin typeface="Trebuchet MS"/>
                <a:ea typeface="Trebuchet MS"/>
                <a:cs typeface="Trebuchet MS"/>
                <a:sym typeface="Trebuchet MS"/>
              </a:rPr>
              <a:t>Plus </a:t>
            </a:r>
            <a:r>
              <a:rPr lang="en-US" sz="4600" b="0" i="0" u="none" strike="noStrike" cap="none">
                <a:solidFill>
                  <a:schemeClr val="dk1"/>
                </a:solidFill>
                <a:latin typeface="Trebuchet MS"/>
                <a:ea typeface="Trebuchet MS"/>
                <a:cs typeface="Trebuchet MS"/>
                <a:sym typeface="Trebuchet MS"/>
              </a:rPr>
              <a:t>(CHP+) and other health care programs for Coloradans who qualify. </a:t>
            </a:r>
            <a:endParaRPr sz="4600" b="1" i="0" u="none" strike="noStrike" cap="none">
              <a:solidFill>
                <a:schemeClr val="dk1"/>
              </a:solidFill>
              <a:latin typeface="Trebuchet MS"/>
              <a:ea typeface="Trebuchet MS"/>
              <a:cs typeface="Trebuchet MS"/>
              <a:sym typeface="Trebuchet MS"/>
            </a:endParaRPr>
          </a:p>
        </p:txBody>
      </p:sp>
      <p:sp>
        <p:nvSpPr>
          <p:cNvPr id="167" name="Google Shape;167;p38"/>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rgbClr val="232C68"/>
                </a:solidFill>
                <a:latin typeface="Trebuchet MS"/>
                <a:ea typeface="Trebuchet MS"/>
                <a:cs typeface="Trebuchet MS"/>
                <a:sym typeface="Trebuchet MS"/>
              </a:rPr>
              <a:t>What We Do</a:t>
            </a:r>
            <a:endParaRPr sz="23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39"/>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0" name="Google Shape;170;p3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1"/>
        <p:cNvGrpSpPr/>
        <p:nvPr/>
      </p:nvGrpSpPr>
      <p:grpSpPr>
        <a:xfrm>
          <a:off x="0" y="0"/>
          <a:ext cx="0" cy="0"/>
          <a:chOff x="0" y="0"/>
          <a:chExt cx="0" cy="0"/>
        </a:xfrm>
      </p:grpSpPr>
      <p:sp>
        <p:nvSpPr>
          <p:cNvPr id="172" name="Google Shape;172;p40"/>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3" name="Google Shape;173;p40"/>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174" name="Google Shape;174;p4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75" name="Google Shape;175;p40"/>
          <p:cNvCxnSpPr/>
          <p:nvPr/>
        </p:nvCxnSpPr>
        <p:spPr>
          <a:xfrm>
            <a:off x="6096000" y="1327150"/>
            <a:ext cx="0" cy="4203600"/>
          </a:xfrm>
          <a:prstGeom prst="straightConnector1">
            <a:avLst/>
          </a:prstGeom>
          <a:noFill/>
          <a:ln w="49100" cap="flat" cmpd="sng">
            <a:solidFill>
              <a:schemeClr val="dk1"/>
            </a:solidFill>
            <a:prstDash val="solid"/>
            <a:miter lim="800000"/>
            <a:headEnd type="none" w="sm" len="sm"/>
            <a:tailEnd type="none" w="sm" len="sm"/>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6"/>
        <p:cNvGrpSpPr/>
        <p:nvPr/>
      </p:nvGrpSpPr>
      <p:grpSpPr>
        <a:xfrm>
          <a:off x="0" y="0"/>
          <a:ext cx="0" cy="0"/>
          <a:chOff x="0" y="0"/>
          <a:chExt cx="0" cy="0"/>
        </a:xfrm>
      </p:grpSpPr>
      <p:sp>
        <p:nvSpPr>
          <p:cNvPr id="177" name="Google Shape;177;p4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8"/>
        <p:cNvGrpSpPr/>
        <p:nvPr/>
      </p:nvGrpSpPr>
      <p:grpSpPr>
        <a:xfrm>
          <a:off x="0" y="0"/>
          <a:ext cx="0" cy="0"/>
          <a:chOff x="0" y="0"/>
          <a:chExt cx="0" cy="0"/>
        </a:xfrm>
      </p:grpSpPr>
      <p:sp>
        <p:nvSpPr>
          <p:cNvPr id="179" name="Google Shape;179;p42"/>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0" name="Google Shape;180;p4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81" name="Google Shape;181;p42"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2"/>
        <p:cNvGrpSpPr/>
        <p:nvPr/>
      </p:nvGrpSpPr>
      <p:grpSpPr>
        <a:xfrm>
          <a:off x="0" y="0"/>
          <a:ext cx="0" cy="0"/>
          <a:chOff x="0" y="0"/>
          <a:chExt cx="0" cy="0"/>
        </a:xfrm>
      </p:grpSpPr>
      <p:sp>
        <p:nvSpPr>
          <p:cNvPr id="183" name="Google Shape;183;p43"/>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84" name="Google Shape;184;p4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85"/>
        <p:cNvGrpSpPr/>
        <p:nvPr/>
      </p:nvGrpSpPr>
      <p:grpSpPr>
        <a:xfrm>
          <a:off x="0" y="0"/>
          <a:ext cx="0" cy="0"/>
          <a:chOff x="0" y="0"/>
          <a:chExt cx="0" cy="0"/>
        </a:xfrm>
      </p:grpSpPr>
      <p:sp>
        <p:nvSpPr>
          <p:cNvPr id="186" name="Google Shape;186;p44"/>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187" name="Google Shape;187;p44"/>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44"/>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89"/>
        <p:cNvGrpSpPr/>
        <p:nvPr/>
      </p:nvGrpSpPr>
      <p:grpSpPr>
        <a:xfrm>
          <a:off x="0" y="0"/>
          <a:ext cx="0" cy="0"/>
          <a:chOff x="0" y="0"/>
          <a:chExt cx="0" cy="0"/>
        </a:xfrm>
      </p:grpSpPr>
      <p:sp>
        <p:nvSpPr>
          <p:cNvPr id="190" name="Google Shape;190;p45"/>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191" name="Google Shape;191;p45"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92" name="Google Shape;192;p45"/>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93" name="Google Shape;193;p45"/>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94" name="Google Shape;194;p45"/>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195" name="Google Shape;195;p45"/>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196"/>
        <p:cNvGrpSpPr/>
        <p:nvPr/>
      </p:nvGrpSpPr>
      <p:grpSpPr>
        <a:xfrm>
          <a:off x="0" y="0"/>
          <a:ext cx="0" cy="0"/>
          <a:chOff x="0" y="0"/>
          <a:chExt cx="0" cy="0"/>
        </a:xfrm>
      </p:grpSpPr>
      <p:sp>
        <p:nvSpPr>
          <p:cNvPr id="197" name="Google Shape;197;p46"/>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198" name="Google Shape;198;p46"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99" name="Google Shape;199;p46"/>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00" name="Google Shape;200;p46"/>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01" name="Google Shape;201;p46"/>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8"/>
        <p:cNvGrpSpPr/>
        <p:nvPr/>
      </p:nvGrpSpPr>
      <p:grpSpPr>
        <a:xfrm>
          <a:off x="0" y="0"/>
          <a:ext cx="0" cy="0"/>
          <a:chOff x="0" y="0"/>
          <a:chExt cx="0" cy="0"/>
        </a:xfrm>
      </p:grpSpPr>
      <p:sp>
        <p:nvSpPr>
          <p:cNvPr id="209" name="Google Shape;209;p48"/>
          <p:cNvSpPr txBox="1">
            <a:spLocks noGrp="1"/>
          </p:cNvSpPr>
          <p:nvPr>
            <p:ph type="ctrTitle"/>
          </p:nvPr>
        </p:nvSpPr>
        <p:spPr>
          <a:xfrm>
            <a:off x="1040524" y="1505698"/>
            <a:ext cx="10110900" cy="9903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48"/>
          <p:cNvSpPr txBox="1">
            <a:spLocks noGrp="1"/>
          </p:cNvSpPr>
          <p:nvPr>
            <p:ph type="subTitle" idx="1"/>
          </p:nvPr>
        </p:nvSpPr>
        <p:spPr>
          <a:xfrm>
            <a:off x="1524000" y="2593827"/>
            <a:ext cx="9144000" cy="7386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211" name="Google Shape;211;p48"/>
          <p:cNvSpPr txBox="1">
            <a:spLocks noGrp="1"/>
          </p:cNvSpPr>
          <p:nvPr>
            <p:ph type="dt" idx="10"/>
          </p:nvPr>
        </p:nvSpPr>
        <p:spPr>
          <a:xfrm>
            <a:off x="4724400" y="4917556"/>
            <a:ext cx="2743200" cy="365100"/>
          </a:xfrm>
          <a:prstGeom prst="rect">
            <a:avLst/>
          </a:prstGeom>
          <a:noFill/>
          <a:ln>
            <a:noFill/>
          </a:ln>
        </p:spPr>
        <p:txBody>
          <a:bodyPr spcFirstLastPara="1" wrap="square" lIns="91650" tIns="45825" rIns="91650" bIns="458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4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 name="Google Shape;213;p48"/>
          <p:cNvSpPr txBox="1">
            <a:spLocks noGrp="1"/>
          </p:cNvSpPr>
          <p:nvPr>
            <p:ph type="body" idx="2"/>
          </p:nvPr>
        </p:nvSpPr>
        <p:spPr>
          <a:xfrm>
            <a:off x="1913861" y="3680568"/>
            <a:ext cx="8364300" cy="914400"/>
          </a:xfrm>
          <a:prstGeom prst="rect">
            <a:avLst/>
          </a:prstGeom>
          <a:noFill/>
          <a:ln>
            <a:noFill/>
          </a:ln>
        </p:spPr>
        <p:txBody>
          <a:bodyPr spcFirstLastPara="1" wrap="square" lIns="91650" tIns="45825" rIns="91650" bIns="45825" anchor="ctr" anchorCtr="0">
            <a:noAutofit/>
          </a:bodyPr>
          <a:lstStyle>
            <a:lvl1pPr marL="457200" marR="0" lvl="0" indent="-228600" algn="ctr">
              <a:lnSpc>
                <a:spcPct val="90000"/>
              </a:lnSpc>
              <a:spcBef>
                <a:spcPts val="1000"/>
              </a:spcBef>
              <a:spcAft>
                <a:spcPts val="0"/>
              </a:spcAft>
              <a:buClr>
                <a:schemeClr val="lt1"/>
              </a:buClr>
              <a:buSzPts val="3400"/>
              <a:buFont typeface="Arial"/>
              <a:buNone/>
              <a:defRPr sz="34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14"/>
        <p:cNvGrpSpPr/>
        <p:nvPr/>
      </p:nvGrpSpPr>
      <p:grpSpPr>
        <a:xfrm>
          <a:off x="0" y="0"/>
          <a:ext cx="0" cy="0"/>
          <a:chOff x="0" y="0"/>
          <a:chExt cx="0" cy="0"/>
        </a:xfrm>
      </p:grpSpPr>
      <p:sp>
        <p:nvSpPr>
          <p:cNvPr id="215" name="Google Shape;215;p49"/>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p49"/>
          <p:cNvSpPr txBox="1">
            <a:spLocks noGrp="1"/>
          </p:cNvSpPr>
          <p:nvPr>
            <p:ph type="body" idx="1"/>
          </p:nvPr>
        </p:nvSpPr>
        <p:spPr>
          <a:xfrm>
            <a:off x="838200" y="1852302"/>
            <a:ext cx="10515600" cy="42060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4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217" name="Google Shape;217;p4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18"/>
        <p:cNvGrpSpPr/>
        <p:nvPr/>
      </p:nvGrpSpPr>
      <p:grpSpPr>
        <a:xfrm>
          <a:off x="0" y="0"/>
          <a:ext cx="0" cy="0"/>
          <a:chOff x="0" y="0"/>
          <a:chExt cx="0" cy="0"/>
        </a:xfrm>
      </p:grpSpPr>
      <p:pic>
        <p:nvPicPr>
          <p:cNvPr id="219" name="Google Shape;219;p50" descr="Icon of person with hand raised and empty text bubble."/>
          <p:cNvPicPr preferRelativeResize="0"/>
          <p:nvPr/>
        </p:nvPicPr>
        <p:blipFill rotWithShape="1">
          <a:blip r:embed="rId2">
            <a:alphaModFix/>
          </a:blip>
          <a:srcRect/>
          <a:stretch/>
        </p:blipFill>
        <p:spPr>
          <a:xfrm>
            <a:off x="308600" y="410308"/>
            <a:ext cx="5366112" cy="5263464"/>
          </a:xfrm>
          <a:prstGeom prst="rect">
            <a:avLst/>
          </a:prstGeom>
          <a:noFill/>
          <a:ln>
            <a:noFill/>
          </a:ln>
        </p:spPr>
      </p:pic>
      <p:sp>
        <p:nvSpPr>
          <p:cNvPr id="220" name="Google Shape;220;p50"/>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5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22"/>
        <p:cNvGrpSpPr/>
        <p:nvPr/>
      </p:nvGrpSpPr>
      <p:grpSpPr>
        <a:xfrm>
          <a:off x="0" y="0"/>
          <a:ext cx="0" cy="0"/>
          <a:chOff x="0" y="0"/>
          <a:chExt cx="0" cy="0"/>
        </a:xfrm>
      </p:grpSpPr>
      <p:sp>
        <p:nvSpPr>
          <p:cNvPr id="223" name="Google Shape;223;p5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4" name="Google Shape;224;p51"/>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5" name="Google Shape;225;p51"/>
          <p:cNvSpPr txBox="1">
            <a:spLocks noGrp="1"/>
          </p:cNvSpPr>
          <p:nvPr>
            <p:ph type="body" idx="1"/>
          </p:nvPr>
        </p:nvSpPr>
        <p:spPr>
          <a:xfrm>
            <a:off x="2220148" y="2162013"/>
            <a:ext cx="7751700" cy="3819900"/>
          </a:xfrm>
          <a:prstGeom prst="rect">
            <a:avLst/>
          </a:prstGeom>
          <a:noFill/>
          <a:ln>
            <a:noFill/>
          </a:ln>
        </p:spPr>
        <p:txBody>
          <a:bodyPr spcFirstLastPara="1" wrap="square" lIns="91650" tIns="45825" rIns="91650" bIns="458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61950" algn="l">
              <a:lnSpc>
                <a:spcPct val="90000"/>
              </a:lnSpc>
              <a:spcBef>
                <a:spcPts val="500"/>
              </a:spcBef>
              <a:spcAft>
                <a:spcPts val="0"/>
              </a:spcAft>
              <a:buClr>
                <a:schemeClr val="lt1"/>
              </a:buClr>
              <a:buSzPts val="2100"/>
              <a:buFont typeface="Arial"/>
              <a:buChar char="•"/>
              <a:defRPr sz="21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26"/>
        <p:cNvGrpSpPr/>
        <p:nvPr/>
      </p:nvGrpSpPr>
      <p:grpSpPr>
        <a:xfrm>
          <a:off x="0" y="0"/>
          <a:ext cx="0" cy="0"/>
          <a:chOff x="0" y="0"/>
          <a:chExt cx="0" cy="0"/>
        </a:xfrm>
      </p:grpSpPr>
      <p:sp>
        <p:nvSpPr>
          <p:cNvPr id="227" name="Google Shape;227;p52"/>
          <p:cNvSpPr txBox="1">
            <a:spLocks noGrp="1"/>
          </p:cNvSpPr>
          <p:nvPr>
            <p:ph type="title"/>
          </p:nvPr>
        </p:nvSpPr>
        <p:spPr>
          <a:xfrm>
            <a:off x="595312" y="2188551"/>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52"/>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29"/>
        <p:cNvGrpSpPr/>
        <p:nvPr/>
      </p:nvGrpSpPr>
      <p:grpSpPr>
        <a:xfrm>
          <a:off x="0" y="0"/>
          <a:ext cx="0" cy="0"/>
          <a:chOff x="0" y="0"/>
          <a:chExt cx="0" cy="0"/>
        </a:xfrm>
      </p:grpSpPr>
      <p:sp>
        <p:nvSpPr>
          <p:cNvPr id="230" name="Google Shape;230;p53"/>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1" name="Google Shape;231;p53"/>
          <p:cNvSpPr/>
          <p:nvPr/>
        </p:nvSpPr>
        <p:spPr>
          <a:xfrm>
            <a:off x="838199" y="1873473"/>
            <a:ext cx="10433700" cy="2308200"/>
          </a:xfrm>
          <a:prstGeom prst="rect">
            <a:avLst/>
          </a:prstGeom>
          <a:noFill/>
          <a:ln>
            <a:noFill/>
          </a:ln>
        </p:spPr>
        <p:txBody>
          <a:bodyPr spcFirstLastPara="1" wrap="square" lIns="91650" tIns="45825" rIns="91650" bIns="45825"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232" name="Google Shape;232;p53"/>
          <p:cNvSpPr/>
          <p:nvPr/>
        </p:nvSpPr>
        <p:spPr>
          <a:xfrm>
            <a:off x="838199" y="417889"/>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33"/>
        <p:cNvGrpSpPr/>
        <p:nvPr/>
      </p:nvGrpSpPr>
      <p:grpSpPr>
        <a:xfrm>
          <a:off x="0" y="0"/>
          <a:ext cx="0" cy="0"/>
          <a:chOff x="0" y="0"/>
          <a:chExt cx="0" cy="0"/>
        </a:xfrm>
      </p:grpSpPr>
      <p:sp>
        <p:nvSpPr>
          <p:cNvPr id="234" name="Google Shape;234;p54"/>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p54"/>
          <p:cNvSpPr txBox="1"/>
          <p:nvPr/>
        </p:nvSpPr>
        <p:spPr>
          <a:xfrm>
            <a:off x="13628419" y="8737353"/>
            <a:ext cx="2172000" cy="394200"/>
          </a:xfrm>
          <a:prstGeom prst="rect">
            <a:avLst/>
          </a:prstGeom>
          <a:noFill/>
          <a:ln>
            <a:noFill/>
          </a:ln>
        </p:spPr>
        <p:txBody>
          <a:bodyPr spcFirstLastPara="1" wrap="square" lIns="91650" tIns="45825" rIns="91650" bIns="45825"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a:ea typeface="Trebuchet MS"/>
                <a:cs typeface="Trebuchet MS"/>
                <a:sym typeface="Trebuchet MS"/>
              </a:rPr>
              <a:t>‹#›</a:t>
            </a:fld>
            <a:endParaRPr sz="1800" b="1">
              <a:solidFill>
                <a:srgbClr val="000000"/>
              </a:solidFill>
              <a:latin typeface="Trebuchet MS"/>
              <a:ea typeface="Trebuchet MS"/>
              <a:cs typeface="Trebuchet MS"/>
              <a:sym typeface="Trebuchet MS"/>
            </a:endParaRPr>
          </a:p>
        </p:txBody>
      </p:sp>
      <p:pic>
        <p:nvPicPr>
          <p:cNvPr id="236" name="Google Shape;236;p54"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237" name="Google Shape;237;p54"/>
          <p:cNvSpPr/>
          <p:nvPr/>
        </p:nvSpPr>
        <p:spPr>
          <a:xfrm>
            <a:off x="0" y="3445746"/>
            <a:ext cx="12216300" cy="2559000"/>
          </a:xfrm>
          <a:prstGeom prst="rect">
            <a:avLst/>
          </a:prstGeom>
          <a:solidFill>
            <a:srgbClr val="001970">
              <a:alpha val="80000"/>
            </a:srgbClr>
          </a:solidFill>
          <a:ln>
            <a:noFill/>
          </a:ln>
        </p:spPr>
        <p:txBody>
          <a:bodyPr spcFirstLastPara="1" wrap="square" lIns="130350" tIns="65150" rIns="130350" bIns="183300" anchor="ctr" anchorCtr="0">
            <a:noAutofit/>
          </a:bodyPr>
          <a:lstStyle/>
          <a:p>
            <a:pPr marL="165100"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38"/>
        <p:cNvGrpSpPr/>
        <p:nvPr/>
      </p:nvGrpSpPr>
      <p:grpSpPr>
        <a:xfrm>
          <a:off x="0" y="0"/>
          <a:ext cx="0" cy="0"/>
          <a:chOff x="0" y="0"/>
          <a:chExt cx="0" cy="0"/>
        </a:xfrm>
      </p:grpSpPr>
      <p:sp>
        <p:nvSpPr>
          <p:cNvPr id="239" name="Google Shape;239;p55"/>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0" name="Google Shape;240;p55"/>
          <p:cNvSpPr/>
          <p:nvPr/>
        </p:nvSpPr>
        <p:spPr>
          <a:xfrm>
            <a:off x="838199" y="1873473"/>
            <a:ext cx="10433700" cy="2862300"/>
          </a:xfrm>
          <a:prstGeom prst="rect">
            <a:avLst/>
          </a:prstGeom>
          <a:noFill/>
          <a:ln>
            <a:noFill/>
          </a:ln>
        </p:spPr>
        <p:txBody>
          <a:bodyPr spcFirstLastPara="1" wrap="square" lIns="91650" tIns="45825" rIns="91650" bIns="45825"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241" name="Google Shape;241;p55"/>
          <p:cNvSpPr/>
          <p:nvPr/>
        </p:nvSpPr>
        <p:spPr>
          <a:xfrm>
            <a:off x="838199" y="382212"/>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42"/>
        <p:cNvGrpSpPr/>
        <p:nvPr/>
      </p:nvGrpSpPr>
      <p:grpSpPr>
        <a:xfrm>
          <a:off x="0" y="0"/>
          <a:ext cx="0" cy="0"/>
          <a:chOff x="0" y="0"/>
          <a:chExt cx="0" cy="0"/>
        </a:xfrm>
      </p:grpSpPr>
      <p:sp>
        <p:nvSpPr>
          <p:cNvPr id="243" name="Google Shape;243;p56"/>
          <p:cNvSpPr txBox="1">
            <a:spLocks noGrp="1"/>
          </p:cNvSpPr>
          <p:nvPr>
            <p:ph type="title"/>
          </p:nvPr>
        </p:nvSpPr>
        <p:spPr>
          <a:xfrm>
            <a:off x="807546" y="1806137"/>
            <a:ext cx="4803300" cy="2971200"/>
          </a:xfrm>
          <a:prstGeom prst="rect">
            <a:avLst/>
          </a:prstGeom>
          <a:noFill/>
          <a:ln>
            <a:noFill/>
          </a:ln>
        </p:spPr>
        <p:txBody>
          <a:bodyPr spcFirstLastPara="1" wrap="square" lIns="91650" tIns="45825" rIns="91650" bIns="458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56"/>
          <p:cNvSpPr txBox="1">
            <a:spLocks noGrp="1"/>
          </p:cNvSpPr>
          <p:nvPr>
            <p:ph type="body" idx="1"/>
          </p:nvPr>
        </p:nvSpPr>
        <p:spPr>
          <a:xfrm>
            <a:off x="6476562" y="1806136"/>
            <a:ext cx="4856100" cy="29712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45" name="Google Shape;245;p56"/>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246" name="Google Shape;246;p56"/>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7"/>
        <p:cNvGrpSpPr/>
        <p:nvPr/>
      </p:nvGrpSpPr>
      <p:grpSpPr>
        <a:xfrm>
          <a:off x="0" y="0"/>
          <a:ext cx="0" cy="0"/>
          <a:chOff x="0" y="0"/>
          <a:chExt cx="0" cy="0"/>
        </a:xfrm>
      </p:grpSpPr>
      <p:sp>
        <p:nvSpPr>
          <p:cNvPr id="248" name="Google Shape;248;p57"/>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9" name="Google Shape;249;p57"/>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0"/>
        <p:cNvGrpSpPr/>
        <p:nvPr/>
      </p:nvGrpSpPr>
      <p:grpSpPr>
        <a:xfrm>
          <a:off x="0" y="0"/>
          <a:ext cx="0" cy="0"/>
          <a:chOff x="0" y="0"/>
          <a:chExt cx="0" cy="0"/>
        </a:xfrm>
      </p:grpSpPr>
      <p:sp>
        <p:nvSpPr>
          <p:cNvPr id="251" name="Google Shape;251;p5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52"/>
        <p:cNvGrpSpPr/>
        <p:nvPr/>
      </p:nvGrpSpPr>
      <p:grpSpPr>
        <a:xfrm>
          <a:off x="0" y="0"/>
          <a:ext cx="0" cy="0"/>
          <a:chOff x="0" y="0"/>
          <a:chExt cx="0" cy="0"/>
        </a:xfrm>
      </p:grpSpPr>
      <p:sp>
        <p:nvSpPr>
          <p:cNvPr id="253" name="Google Shape;253;p59"/>
          <p:cNvSpPr txBox="1">
            <a:spLocks noGrp="1"/>
          </p:cNvSpPr>
          <p:nvPr>
            <p:ph type="title"/>
          </p:nvPr>
        </p:nvSpPr>
        <p:spPr>
          <a:xfrm>
            <a:off x="6122788" y="2253854"/>
            <a:ext cx="57591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p5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5" name="Google Shape;255;p59" descr="Chat icon"/>
          <p:cNvPicPr preferRelativeResize="0"/>
          <p:nvPr/>
        </p:nvPicPr>
        <p:blipFill rotWithShape="1">
          <a:blip r:embed="rId2">
            <a:alphaModFix/>
          </a:blip>
          <a:srcRect/>
          <a:stretch/>
        </p:blipFill>
        <p:spPr>
          <a:xfrm>
            <a:off x="-226026" y="107156"/>
            <a:ext cx="5930918" cy="59311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image" Target="../media/image1.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theme" Target="../theme/theme3.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4.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15"/>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7" name="Google Shape;67;p15"/>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 name="Google Shape;68;p1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9" name="Google Shape;69;p15" descr="Colorado Department of Health Care Policy &amp; Financing"/>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20" name="Google Shape;120;p28"/>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a:p>
        </p:txBody>
      </p:sp>
      <p:sp>
        <p:nvSpPr>
          <p:cNvPr id="121" name="Google Shape;121;p28"/>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chemeClr val="lt1"/>
              </a:solidFill>
              <a:latin typeface="Calibri"/>
              <a:ea typeface="Calibri"/>
              <a:cs typeface="Calibri"/>
              <a:sym typeface="Calibri"/>
            </a:endParaRPr>
          </a:p>
        </p:txBody>
      </p:sp>
      <p:sp>
        <p:nvSpPr>
          <p:cNvPr id="122" name="Google Shape;122;p2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3" name="Google Shape;123;p28"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02"/>
        <p:cNvGrpSpPr/>
        <p:nvPr/>
      </p:nvGrpSpPr>
      <p:grpSpPr>
        <a:xfrm>
          <a:off x="0" y="0"/>
          <a:ext cx="0" cy="0"/>
          <a:chOff x="0" y="0"/>
          <a:chExt cx="0" cy="0"/>
        </a:xfrm>
      </p:grpSpPr>
      <p:sp>
        <p:nvSpPr>
          <p:cNvPr id="203" name="Google Shape;203;p47"/>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4" name="Google Shape;204;p47"/>
          <p:cNvSpPr txBox="1">
            <a:spLocks noGrp="1"/>
          </p:cNvSpPr>
          <p:nvPr>
            <p:ph type="dt" idx="10"/>
          </p:nvPr>
        </p:nvSpPr>
        <p:spPr>
          <a:xfrm>
            <a:off x="4724400" y="4907535"/>
            <a:ext cx="2743200" cy="365100"/>
          </a:xfrm>
          <a:prstGeom prst="rect">
            <a:avLst/>
          </a:prstGeom>
          <a:noFill/>
          <a:ln>
            <a:noFill/>
          </a:ln>
        </p:spPr>
        <p:txBody>
          <a:bodyPr spcFirstLastPara="1" wrap="square" lIns="91650" tIns="45825" rIns="91650" bIns="45825" anchor="ctr" anchorCtr="0">
            <a:noAutofit/>
          </a:bodyPr>
          <a:lstStyle>
            <a:lvl1pPr marR="0" lvl="0" algn="ctr">
              <a:spcBef>
                <a:spcPts val="0"/>
              </a:spcBef>
              <a:spcAft>
                <a:spcPts val="0"/>
              </a:spcAft>
              <a:buSzPts val="1400"/>
              <a:buNone/>
              <a:defRPr sz="21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205" name="Google Shape;205;p47"/>
          <p:cNvSpPr/>
          <p:nvPr/>
        </p:nvSpPr>
        <p:spPr>
          <a:xfrm>
            <a:off x="0" y="6256612"/>
            <a:ext cx="12192000" cy="609600"/>
          </a:xfrm>
          <a:prstGeom prst="rect">
            <a:avLst/>
          </a:prstGeom>
          <a:solidFill>
            <a:schemeClr val="lt1"/>
          </a:solidFill>
          <a:ln>
            <a:noFill/>
          </a:ln>
        </p:spPr>
        <p:txBody>
          <a:bodyPr spcFirstLastPara="1" wrap="square" lIns="91650" tIns="45825" rIns="91650" bIns="45825"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47"/>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07" name="Google Shape;207;p47" descr="Colorado Department of Health Care Policy &amp; Financing"/>
          <p:cNvPicPr preferRelativeResize="0"/>
          <p:nvPr/>
        </p:nvPicPr>
        <p:blipFill rotWithShape="1">
          <a:blip r:embed="rId14">
            <a:alphaModFix/>
          </a:blip>
          <a:srcRect/>
          <a:stretch/>
        </p:blipFill>
        <p:spPr>
          <a:xfrm>
            <a:off x="274674" y="6363571"/>
            <a:ext cx="1992708" cy="34154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4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4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hcpf.colorado.gov/verifying-eligibility-quickguide"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hcpf.colorado.gov/verifying-eligibility-quickguide#verManCare"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hcpf.colorado.gov/verifying-eligibility-quickguide#verManCare"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https://hcpf.colorado.gov/events/senate-bill-25-183-se" TargetMode="External"/><Relationship Id="rId7" Type="http://schemas.openxmlformats.org/officeDocument/2006/relationships/hyperlink" Target="mailto:amy.ryan@state.co.us" TargetMode="External"/><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hyperlink" Target="mailto:margot.marincic@state.co.us" TargetMode="External"/><Relationship Id="rId5" Type="http://schemas.openxmlformats.org/officeDocument/2006/relationships/hyperlink" Target="mailto:devinne.parsons@state.co.us" TargetMode="External"/><Relationship Id="rId4" Type="http://schemas.openxmlformats.org/officeDocument/2006/relationships/hyperlink" Target="https://hcpf.colorado.gov/provider-new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3" Type="http://schemas.openxmlformats.org/officeDocument/2006/relationships/hyperlink" Target="https://hcpf.colorado.gov/events/senate-bill-25-183-se" TargetMode="External"/><Relationship Id="rId2" Type="http://schemas.openxmlformats.org/officeDocument/2006/relationships/notesSlide" Target="../notesSlides/notesSlide40.xml"/><Relationship Id="rId1" Type="http://schemas.openxmlformats.org/officeDocument/2006/relationships/slideLayout" Target="../slideLayouts/slideLayout17.xml"/><Relationship Id="rId6" Type="http://schemas.openxmlformats.org/officeDocument/2006/relationships/hyperlink" Target="mailto:amy.ryan@state.co.us" TargetMode="External"/><Relationship Id="rId5" Type="http://schemas.openxmlformats.org/officeDocument/2006/relationships/hyperlink" Target="mailto:margot.marincic@state.co.us" TargetMode="External"/><Relationship Id="rId4" Type="http://schemas.openxmlformats.org/officeDocument/2006/relationships/hyperlink" Target="mailto:devinne.parsons@state.co.us"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60"/>
          <p:cNvSpPr txBox="1">
            <a:spLocks noGrp="1"/>
          </p:cNvSpPr>
          <p:nvPr>
            <p:ph type="ctrTitle"/>
          </p:nvPr>
        </p:nvSpPr>
        <p:spPr>
          <a:xfrm>
            <a:off x="1040525" y="902174"/>
            <a:ext cx="10110900" cy="1849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sz="5700"/>
              <a:t>Senate Bill 25-183 Pregnancy-Related Services </a:t>
            </a:r>
            <a:endParaRPr sz="5700"/>
          </a:p>
          <a:p>
            <a:pPr marL="0" lvl="0" indent="0" algn="ctr" rtl="0">
              <a:lnSpc>
                <a:spcPct val="90000"/>
              </a:lnSpc>
              <a:spcBef>
                <a:spcPts val="0"/>
              </a:spcBef>
              <a:spcAft>
                <a:spcPts val="0"/>
              </a:spcAft>
              <a:buClr>
                <a:schemeClr val="lt1"/>
              </a:buClr>
              <a:buSzPts val="6000"/>
              <a:buFont typeface="Trebuchet MS"/>
              <a:buNone/>
            </a:pPr>
            <a:endParaRPr sz="5700"/>
          </a:p>
        </p:txBody>
      </p:sp>
      <p:sp>
        <p:nvSpPr>
          <p:cNvPr id="262" name="Google Shape;262;p60"/>
          <p:cNvSpPr txBox="1">
            <a:spLocks noGrp="1"/>
          </p:cNvSpPr>
          <p:nvPr>
            <p:ph type="subTitle" idx="1"/>
          </p:nvPr>
        </p:nvSpPr>
        <p:spPr>
          <a:xfrm>
            <a:off x="1523975" y="2943848"/>
            <a:ext cx="9144000" cy="13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900"/>
              <a:buNone/>
            </a:pPr>
            <a:r>
              <a:rPr lang="en-US" sz="3550"/>
              <a:t>Stakeholder Engagement Meeting</a:t>
            </a:r>
            <a:endParaRPr/>
          </a:p>
        </p:txBody>
      </p:sp>
      <p:sp>
        <p:nvSpPr>
          <p:cNvPr id="263" name="Google Shape;263;p60"/>
          <p:cNvSpPr txBox="1">
            <a:spLocks noGrp="1"/>
          </p:cNvSpPr>
          <p:nvPr>
            <p:ph type="body" idx="2"/>
          </p:nvPr>
        </p:nvSpPr>
        <p:spPr>
          <a:xfrm>
            <a:off x="1913850" y="4523350"/>
            <a:ext cx="8364300"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a:t>September 18, 2025</a:t>
            </a:r>
            <a:endParaRPr sz="2500"/>
          </a:p>
        </p:txBody>
      </p:sp>
      <p:sp>
        <p:nvSpPr>
          <p:cNvPr id="264" name="Google Shape;264;p60"/>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9">
          <a:extLst>
            <a:ext uri="{FF2B5EF4-FFF2-40B4-BE49-F238E27FC236}">
              <a16:creationId xmlns:a16="http://schemas.microsoft.com/office/drawing/2014/main" id="{41D4B86E-8D0D-B200-E277-27355CA3EA89}"/>
            </a:ext>
          </a:extLst>
        </p:cNvPr>
        <p:cNvGrpSpPr/>
        <p:nvPr/>
      </p:nvGrpSpPr>
      <p:grpSpPr>
        <a:xfrm>
          <a:off x="0" y="0"/>
          <a:ext cx="0" cy="0"/>
          <a:chOff x="0" y="0"/>
          <a:chExt cx="0" cy="0"/>
        </a:xfrm>
      </p:grpSpPr>
      <p:sp>
        <p:nvSpPr>
          <p:cNvPr id="310" name="Google Shape;310;p65">
            <a:extLst>
              <a:ext uri="{FF2B5EF4-FFF2-40B4-BE49-F238E27FC236}">
                <a16:creationId xmlns:a16="http://schemas.microsoft.com/office/drawing/2014/main" id="{70E20334-1497-42D9-B868-BC34A59CE8A4}"/>
              </a:ext>
            </a:extLst>
          </p:cNvPr>
          <p:cNvSpPr txBox="1">
            <a:spLocks noGrp="1"/>
          </p:cNvSpPr>
          <p:nvPr>
            <p:ph type="title"/>
          </p:nvPr>
        </p:nvSpPr>
        <p:spPr>
          <a:xfrm>
            <a:off x="3489450" y="799800"/>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dirty="0"/>
              <a:t>Lo que </a:t>
            </a:r>
            <a:r>
              <a:rPr lang="en-US" dirty="0" err="1"/>
              <a:t>hacemos</a:t>
            </a:r>
            <a:endParaRPr dirty="0"/>
          </a:p>
        </p:txBody>
      </p:sp>
      <p:sp>
        <p:nvSpPr>
          <p:cNvPr id="311" name="Google Shape;311;p65">
            <a:extLst>
              <a:ext uri="{FF2B5EF4-FFF2-40B4-BE49-F238E27FC236}">
                <a16:creationId xmlns:a16="http://schemas.microsoft.com/office/drawing/2014/main" id="{DBE85B85-A1F2-D79C-0AD9-EBC94E60D02F}"/>
              </a:ext>
            </a:extLst>
          </p:cNvPr>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spcBef>
                <a:spcPts val="0"/>
              </a:spcBef>
              <a:buNone/>
            </a:pPr>
            <a:r>
              <a:rPr lang="es-ES" sz="3200" dirty="0"/>
              <a:t>El Departamento de Política Sanitaria y Financiación de Colorado administra </a:t>
            </a:r>
            <a:r>
              <a:rPr lang="es-ES" sz="3200" dirty="0" err="1"/>
              <a:t>Health</a:t>
            </a:r>
            <a:r>
              <a:rPr lang="es-ES" sz="3200" dirty="0"/>
              <a:t> </a:t>
            </a:r>
            <a:r>
              <a:rPr lang="es-ES" sz="3200" dirty="0" err="1"/>
              <a:t>First</a:t>
            </a:r>
            <a:r>
              <a:rPr lang="es-ES" sz="3200" dirty="0"/>
              <a:t> Colorado (el programa Medicaid de Colorado), Child </a:t>
            </a:r>
            <a:r>
              <a:rPr lang="es-ES" sz="3200" dirty="0" err="1"/>
              <a:t>Health</a:t>
            </a:r>
            <a:r>
              <a:rPr lang="es-ES" sz="3200" dirty="0"/>
              <a:t> Plan Plus (CHP+) y otros programas de asistencia sanitaria para los residentes de Colorado que cumplan los requisitos. </a:t>
            </a:r>
            <a:r>
              <a:rPr lang="en-US" sz="3200" dirty="0"/>
              <a:t> </a:t>
            </a:r>
            <a:endParaRPr sz="3200" b="0" i="0" u="none" strike="noStrike" dirty="0">
              <a:solidFill>
                <a:schemeClr val="lt1"/>
              </a:solidFill>
              <a:latin typeface="Trebuchet MS"/>
              <a:ea typeface="Trebuchet MS"/>
              <a:cs typeface="Trebuchet MS"/>
              <a:sym typeface="Trebuchet MS"/>
            </a:endParaRPr>
          </a:p>
        </p:txBody>
      </p:sp>
      <p:sp>
        <p:nvSpPr>
          <p:cNvPr id="312" name="Google Shape;312;p65">
            <a:extLst>
              <a:ext uri="{FF2B5EF4-FFF2-40B4-BE49-F238E27FC236}">
                <a16:creationId xmlns:a16="http://schemas.microsoft.com/office/drawing/2014/main" id="{80FD06B6-024D-3071-A06B-56DA1AC01E0A}"/>
              </a:ext>
            </a:extLst>
          </p:cNvPr>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extLst>
      <p:ext uri="{BB962C8B-B14F-4D97-AF65-F5344CB8AC3E}">
        <p14:creationId xmlns:p14="http://schemas.microsoft.com/office/powerpoint/2010/main" val="1818526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6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a:t>Agenda</a:t>
            </a:r>
            <a:endParaRPr sz="5600"/>
          </a:p>
        </p:txBody>
      </p:sp>
      <p:sp>
        <p:nvSpPr>
          <p:cNvPr id="318" name="Google Shape;318;p66"/>
          <p:cNvSpPr txBox="1">
            <a:spLocks noGrp="1"/>
          </p:cNvSpPr>
          <p:nvPr>
            <p:ph type="body" idx="1"/>
          </p:nvPr>
        </p:nvSpPr>
        <p:spPr>
          <a:xfrm>
            <a:off x="838200" y="1699902"/>
            <a:ext cx="10515600" cy="4205700"/>
          </a:xfrm>
          <a:prstGeom prst="rect">
            <a:avLst/>
          </a:prstGeom>
          <a:noFill/>
          <a:ln>
            <a:noFill/>
          </a:ln>
        </p:spPr>
        <p:txBody>
          <a:bodyPr spcFirstLastPara="1" wrap="square" lIns="91425" tIns="45700" rIns="91425" bIns="45700" anchor="t" anchorCtr="0">
            <a:noAutofit/>
          </a:bodyPr>
          <a:lstStyle/>
          <a:p>
            <a:pPr marL="342900" lvl="0" indent="-342900" algn="l" rtl="0">
              <a:lnSpc>
                <a:spcPct val="115000"/>
              </a:lnSpc>
              <a:spcBef>
                <a:spcPts val="1000"/>
              </a:spcBef>
              <a:spcAft>
                <a:spcPts val="0"/>
              </a:spcAft>
              <a:buSzPts val="3600"/>
              <a:buChar char="•"/>
            </a:pPr>
            <a:r>
              <a:rPr lang="en-US"/>
              <a:t>Meeting Overview (12:30-12:35 p.m.) </a:t>
            </a:r>
            <a:endParaRPr/>
          </a:p>
          <a:p>
            <a:pPr marL="342900" lvl="0" indent="-342900" algn="l" rtl="0">
              <a:lnSpc>
                <a:spcPct val="115000"/>
              </a:lnSpc>
              <a:spcBef>
                <a:spcPts val="1000"/>
              </a:spcBef>
              <a:spcAft>
                <a:spcPts val="0"/>
              </a:spcAft>
              <a:buSzPts val="3600"/>
              <a:buChar char="•"/>
            </a:pPr>
            <a:r>
              <a:rPr lang="en-US"/>
              <a:t>SB 25-183 Pregnancy-Related Services Changes (12:35-12:55 p.m.) </a:t>
            </a:r>
            <a:endParaRPr/>
          </a:p>
          <a:p>
            <a:pPr marL="342900" lvl="0" indent="-342900" algn="l" rtl="0">
              <a:lnSpc>
                <a:spcPct val="115000"/>
              </a:lnSpc>
              <a:spcBef>
                <a:spcPts val="1000"/>
              </a:spcBef>
              <a:spcAft>
                <a:spcPts val="0"/>
              </a:spcAft>
              <a:buSzPts val="3600"/>
              <a:buChar char="•"/>
            </a:pPr>
            <a:r>
              <a:rPr lang="en-US"/>
              <a:t>Stakeholder Questions (12:55-1:55 p.m.)</a:t>
            </a:r>
            <a:endParaRPr/>
          </a:p>
          <a:p>
            <a:pPr marL="342900" lvl="0" indent="-342900" algn="l" rtl="0">
              <a:lnSpc>
                <a:spcPct val="115000"/>
              </a:lnSpc>
              <a:spcBef>
                <a:spcPts val="1000"/>
              </a:spcBef>
              <a:spcAft>
                <a:spcPts val="0"/>
              </a:spcAft>
              <a:buSzPts val="3600"/>
              <a:buChar char="•"/>
            </a:pPr>
            <a:r>
              <a:rPr lang="en-US"/>
              <a:t>Next Steps (1:55-2:00 p.m.) </a:t>
            </a:r>
            <a:endParaRPr/>
          </a:p>
        </p:txBody>
      </p:sp>
      <p:sp>
        <p:nvSpPr>
          <p:cNvPr id="319" name="Google Shape;319;p6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6">
          <a:extLst>
            <a:ext uri="{FF2B5EF4-FFF2-40B4-BE49-F238E27FC236}">
              <a16:creationId xmlns:a16="http://schemas.microsoft.com/office/drawing/2014/main" id="{A94DF75D-DF56-4394-3B16-B0D183792BD0}"/>
            </a:ext>
          </a:extLst>
        </p:cNvPr>
        <p:cNvGrpSpPr/>
        <p:nvPr/>
      </p:nvGrpSpPr>
      <p:grpSpPr>
        <a:xfrm>
          <a:off x="0" y="0"/>
          <a:ext cx="0" cy="0"/>
          <a:chOff x="0" y="0"/>
          <a:chExt cx="0" cy="0"/>
        </a:xfrm>
      </p:grpSpPr>
      <p:sp>
        <p:nvSpPr>
          <p:cNvPr id="317" name="Google Shape;317;p66">
            <a:extLst>
              <a:ext uri="{FF2B5EF4-FFF2-40B4-BE49-F238E27FC236}">
                <a16:creationId xmlns:a16="http://schemas.microsoft.com/office/drawing/2014/main" id="{033D2FE5-9DA1-303D-2978-E1C3BDC0303B}"/>
              </a:ext>
            </a:extLst>
          </p:cNvPr>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dirty="0"/>
              <a:t>Agenda</a:t>
            </a:r>
            <a:endParaRPr sz="5600" dirty="0"/>
          </a:p>
        </p:txBody>
      </p:sp>
      <p:sp>
        <p:nvSpPr>
          <p:cNvPr id="318" name="Google Shape;318;p66">
            <a:extLst>
              <a:ext uri="{FF2B5EF4-FFF2-40B4-BE49-F238E27FC236}">
                <a16:creationId xmlns:a16="http://schemas.microsoft.com/office/drawing/2014/main" id="{3C8286CB-9084-0141-FCDB-554080077FEE}"/>
              </a:ext>
            </a:extLst>
          </p:cNvPr>
          <p:cNvSpPr txBox="1">
            <a:spLocks noGrp="1"/>
          </p:cNvSpPr>
          <p:nvPr>
            <p:ph type="body" idx="1"/>
          </p:nvPr>
        </p:nvSpPr>
        <p:spPr>
          <a:xfrm>
            <a:off x="952500" y="1237965"/>
            <a:ext cx="10515600" cy="4205700"/>
          </a:xfrm>
          <a:prstGeom prst="rect">
            <a:avLst/>
          </a:prstGeom>
          <a:noFill/>
          <a:ln>
            <a:noFill/>
          </a:ln>
        </p:spPr>
        <p:txBody>
          <a:bodyPr spcFirstLastPara="1" wrap="square" lIns="91425" tIns="45700" rIns="91425" bIns="45700" anchor="t" anchorCtr="0">
            <a:noAutofit/>
          </a:bodyPr>
          <a:lstStyle/>
          <a:p>
            <a:pPr marL="342900" lvl="0" indent="-342900">
              <a:lnSpc>
                <a:spcPct val="115000"/>
              </a:lnSpc>
            </a:pPr>
            <a:r>
              <a:rPr lang="es-ES" dirty="0"/>
              <a:t>Resumen de la reunión (12:30-12:35 p. m.) SB 25-183 </a:t>
            </a:r>
          </a:p>
          <a:p>
            <a:pPr marL="342900" lvl="0" indent="-342900">
              <a:lnSpc>
                <a:spcPct val="115000"/>
              </a:lnSpc>
            </a:pPr>
            <a:r>
              <a:rPr lang="es-ES" dirty="0"/>
              <a:t>Cambios en los servicios relacionados con el embarazo (12:35-12:55 p. m.) </a:t>
            </a:r>
          </a:p>
          <a:p>
            <a:pPr marL="342900" lvl="0" indent="-342900">
              <a:lnSpc>
                <a:spcPct val="115000"/>
              </a:lnSpc>
            </a:pPr>
            <a:r>
              <a:rPr lang="es-ES" dirty="0"/>
              <a:t>Preguntas de las partes interesadas (12:55-1:55 p. m.)</a:t>
            </a:r>
          </a:p>
          <a:p>
            <a:pPr marL="342900" lvl="0" indent="-342900">
              <a:lnSpc>
                <a:spcPct val="115000"/>
              </a:lnSpc>
            </a:pPr>
            <a:r>
              <a:rPr lang="es-ES" dirty="0"/>
              <a:t>Próximos pasos (1:55-2:00 p. m.) </a:t>
            </a:r>
            <a:endParaRPr dirty="0"/>
          </a:p>
        </p:txBody>
      </p:sp>
      <p:sp>
        <p:nvSpPr>
          <p:cNvPr id="319" name="Google Shape;319;p66">
            <a:extLst>
              <a:ext uri="{FF2B5EF4-FFF2-40B4-BE49-F238E27FC236}">
                <a16:creationId xmlns:a16="http://schemas.microsoft.com/office/drawing/2014/main" id="{6814F28F-0D6F-8FAD-D17A-3FBA46E5BBC7}"/>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3820914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67"/>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13</a:t>
            </a:fld>
            <a:endParaRPr/>
          </a:p>
        </p:txBody>
      </p:sp>
      <p:sp>
        <p:nvSpPr>
          <p:cNvPr id="325" name="Google Shape;325;p67"/>
          <p:cNvSpPr txBox="1"/>
          <p:nvPr/>
        </p:nvSpPr>
        <p:spPr>
          <a:xfrm>
            <a:off x="349983" y="1143000"/>
            <a:ext cx="11351400" cy="46734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Use Q and A feature to ask questions.</a:t>
            </a:r>
            <a:endParaRPr sz="260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260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Due to the number of attendees, each speaker will have up to 3 minutes to ask their question aloud. Attendees can request additional time to accommodate a disability.</a:t>
            </a:r>
            <a:endParaRPr sz="2600">
              <a:solidFill>
                <a:schemeClr val="dk2"/>
              </a:solidFill>
              <a:latin typeface="Trebuchet MS"/>
              <a:ea typeface="Trebuchet MS"/>
              <a:cs typeface="Trebuchet MS"/>
              <a:sym typeface="Trebuchet MS"/>
            </a:endParaRPr>
          </a:p>
        </p:txBody>
      </p:sp>
      <p:sp>
        <p:nvSpPr>
          <p:cNvPr id="326" name="Google Shape;326;p67"/>
          <p:cNvSpPr txBox="1"/>
          <p:nvPr/>
        </p:nvSpPr>
        <p:spPr>
          <a:xfrm>
            <a:off x="325234" y="309000"/>
            <a:ext cx="11400900" cy="10998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5600" b="1">
                <a:solidFill>
                  <a:schemeClr val="dk2"/>
                </a:solidFill>
                <a:latin typeface="Trebuchet MS"/>
                <a:ea typeface="Trebuchet MS"/>
                <a:cs typeface="Trebuchet MS"/>
                <a:sym typeface="Trebuchet MS"/>
              </a:rPr>
              <a:t>Meeting Logistics</a:t>
            </a:r>
            <a:endParaRPr sz="5600" b="0" i="0" u="none" strike="noStrike" cap="none">
              <a:solidFill>
                <a:schemeClr val="dk2"/>
              </a:solidFill>
              <a:latin typeface="Arial"/>
              <a:ea typeface="Arial"/>
              <a:cs typeface="Arial"/>
              <a:sym typeface="Arial"/>
            </a:endParaRPr>
          </a:p>
        </p:txBody>
      </p:sp>
      <p:pic>
        <p:nvPicPr>
          <p:cNvPr id="327" name="Google Shape;327;p67"/>
          <p:cNvPicPr preferRelativeResize="0"/>
          <p:nvPr/>
        </p:nvPicPr>
        <p:blipFill>
          <a:blip r:embed="rId3">
            <a:alphaModFix/>
          </a:blip>
          <a:stretch>
            <a:fillRect/>
          </a:stretch>
        </p:blipFill>
        <p:spPr>
          <a:xfrm>
            <a:off x="5078670" y="2784685"/>
            <a:ext cx="2034660" cy="128862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3">
          <a:extLst>
            <a:ext uri="{FF2B5EF4-FFF2-40B4-BE49-F238E27FC236}">
              <a16:creationId xmlns:a16="http://schemas.microsoft.com/office/drawing/2014/main" id="{B84C1012-6855-B97E-37EF-E0CC7DD92187}"/>
            </a:ext>
          </a:extLst>
        </p:cNvPr>
        <p:cNvGrpSpPr/>
        <p:nvPr/>
      </p:nvGrpSpPr>
      <p:grpSpPr>
        <a:xfrm>
          <a:off x="0" y="0"/>
          <a:ext cx="0" cy="0"/>
          <a:chOff x="0" y="0"/>
          <a:chExt cx="0" cy="0"/>
        </a:xfrm>
      </p:grpSpPr>
      <p:sp>
        <p:nvSpPr>
          <p:cNvPr id="324" name="Google Shape;324;p67">
            <a:extLst>
              <a:ext uri="{FF2B5EF4-FFF2-40B4-BE49-F238E27FC236}">
                <a16:creationId xmlns:a16="http://schemas.microsoft.com/office/drawing/2014/main" id="{0F5D3339-4F32-1B05-53F8-A740AA019556}"/>
              </a:ext>
            </a:extLst>
          </p:cNvPr>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14</a:t>
            </a:fld>
            <a:endParaRPr/>
          </a:p>
        </p:txBody>
      </p:sp>
      <p:sp>
        <p:nvSpPr>
          <p:cNvPr id="325" name="Google Shape;325;p67">
            <a:extLst>
              <a:ext uri="{FF2B5EF4-FFF2-40B4-BE49-F238E27FC236}">
                <a16:creationId xmlns:a16="http://schemas.microsoft.com/office/drawing/2014/main" id="{A61951D2-CAF5-3BB3-3DA9-36EB38D23A24}"/>
              </a:ext>
            </a:extLst>
          </p:cNvPr>
          <p:cNvSpPr txBox="1"/>
          <p:nvPr/>
        </p:nvSpPr>
        <p:spPr>
          <a:xfrm>
            <a:off x="349983" y="1143000"/>
            <a:ext cx="11351400" cy="4839160"/>
          </a:xfrm>
          <a:prstGeom prst="rect">
            <a:avLst/>
          </a:prstGeom>
          <a:noFill/>
          <a:ln>
            <a:noFill/>
          </a:ln>
        </p:spPr>
        <p:txBody>
          <a:bodyPr spcFirstLastPara="1" wrap="square" lIns="117800" tIns="117800" rIns="117800" bIns="117800" anchor="t" anchorCtr="0">
            <a:spAutoFit/>
          </a:bodyPr>
          <a:lstStyle/>
          <a:p>
            <a:pPr marL="584200" lvl="0" indent="-457200">
              <a:spcBef>
                <a:spcPts val="1300"/>
              </a:spcBef>
              <a:buClr>
                <a:schemeClr val="dk2"/>
              </a:buClr>
              <a:buSzPts val="2600"/>
              <a:buFont typeface="Trebuchet MS"/>
              <a:buChar char="●"/>
            </a:pPr>
            <a:r>
              <a:rPr lang="es-ES" sz="2600" dirty="0">
                <a:solidFill>
                  <a:schemeClr val="dk2"/>
                </a:solidFill>
                <a:latin typeface="Trebuchet MS"/>
                <a:ea typeface="Trebuchet MS"/>
                <a:cs typeface="Trebuchet MS"/>
                <a:sym typeface="Trebuchet MS"/>
              </a:rPr>
              <a:t>Utiliza la función de preguntas y respuestas para hacer preguntas.</a:t>
            </a:r>
          </a:p>
          <a:p>
            <a:pPr marL="584200" lvl="0" indent="-457200">
              <a:spcBef>
                <a:spcPts val="1300"/>
              </a:spcBef>
              <a:buClr>
                <a:schemeClr val="dk2"/>
              </a:buClr>
              <a:buSzPts val="2600"/>
              <a:buFont typeface="Trebuchet MS"/>
              <a:buChar char="●"/>
            </a:pPr>
            <a:r>
              <a:rPr lang="es-ES" sz="2600" dirty="0">
                <a:solidFill>
                  <a:schemeClr val="dk2"/>
                </a:solidFill>
                <a:latin typeface="Trebuchet MS"/>
                <a:ea typeface="Trebuchet MS"/>
                <a:cs typeface="Trebuchet MS"/>
                <a:sym typeface="Trebuchet MS"/>
              </a:rPr>
              <a:t>Los participantes también pueden levantar la mano para hacer preguntas. Una vez que se le dé la palabra, se le pedirá que active el micrófono para formular su pregunta.</a:t>
            </a:r>
            <a:endParaRPr sz="2600" dirty="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dirty="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dirty="0">
              <a:solidFill>
                <a:schemeClr val="dk2"/>
              </a:solidFill>
              <a:latin typeface="Trebuchet MS"/>
              <a:ea typeface="Trebuchet MS"/>
              <a:cs typeface="Trebuchet MS"/>
              <a:sym typeface="Trebuchet MS"/>
            </a:endParaRPr>
          </a:p>
          <a:p>
            <a:pPr marL="584200" lvl="0" indent="-457200">
              <a:spcBef>
                <a:spcPts val="1300"/>
              </a:spcBef>
              <a:buClr>
                <a:schemeClr val="dk2"/>
              </a:buClr>
              <a:buSzPts val="2600"/>
              <a:buFont typeface="Trebuchet MS"/>
              <a:buChar char="●"/>
            </a:pPr>
            <a:r>
              <a:rPr lang="es-ES" sz="2600" dirty="0">
                <a:solidFill>
                  <a:schemeClr val="dk2"/>
                </a:solidFill>
                <a:latin typeface="Trebuchet MS"/>
                <a:ea typeface="Trebuchet MS"/>
                <a:cs typeface="Trebuchet MS"/>
                <a:sym typeface="Trebuchet MS"/>
              </a:rPr>
              <a:t>Debido al número de participantes, cada ponente tendrá hasta 3 minutos para formular su pregunta en voz alta. Los participantes pueden solicitar tiempo adicional para adaptarse a una discapacidad.</a:t>
            </a:r>
            <a:endParaRPr sz="2600" dirty="0">
              <a:solidFill>
                <a:schemeClr val="dk2"/>
              </a:solidFill>
              <a:latin typeface="Trebuchet MS"/>
              <a:ea typeface="Trebuchet MS"/>
              <a:cs typeface="Trebuchet MS"/>
              <a:sym typeface="Trebuchet MS"/>
            </a:endParaRPr>
          </a:p>
        </p:txBody>
      </p:sp>
      <p:sp>
        <p:nvSpPr>
          <p:cNvPr id="326" name="Google Shape;326;p67">
            <a:extLst>
              <a:ext uri="{FF2B5EF4-FFF2-40B4-BE49-F238E27FC236}">
                <a16:creationId xmlns:a16="http://schemas.microsoft.com/office/drawing/2014/main" id="{99D9A46F-DA71-0B6B-3F80-78F3258950A6}"/>
              </a:ext>
            </a:extLst>
          </p:cNvPr>
          <p:cNvSpPr txBox="1"/>
          <p:nvPr/>
        </p:nvSpPr>
        <p:spPr>
          <a:xfrm>
            <a:off x="325234" y="309000"/>
            <a:ext cx="11400900" cy="1099800"/>
          </a:xfrm>
          <a:prstGeom prst="rect">
            <a:avLst/>
          </a:prstGeom>
          <a:noFill/>
          <a:ln>
            <a:noFill/>
          </a:ln>
        </p:spPr>
        <p:txBody>
          <a:bodyPr spcFirstLastPara="1" wrap="square" lIns="117800" tIns="117800" rIns="117800" bIns="117800" anchor="t" anchorCtr="0">
            <a:spAutoFit/>
          </a:bodyPr>
          <a:lstStyle/>
          <a:p>
            <a:pPr lvl="0" algn="ctr">
              <a:buClr>
                <a:schemeClr val="accent1"/>
              </a:buClr>
              <a:buSzPts val="4500"/>
            </a:pPr>
            <a:r>
              <a:rPr lang="en-US" sz="5600" b="1" dirty="0" err="1">
                <a:solidFill>
                  <a:schemeClr val="dk2"/>
                </a:solidFill>
                <a:latin typeface="Trebuchet MS"/>
                <a:ea typeface="Trebuchet MS"/>
                <a:cs typeface="Trebuchet MS"/>
                <a:sym typeface="Trebuchet MS"/>
              </a:rPr>
              <a:t>Logística</a:t>
            </a:r>
            <a:r>
              <a:rPr lang="en-US" sz="5600" b="1" dirty="0">
                <a:solidFill>
                  <a:schemeClr val="dk2"/>
                </a:solidFill>
                <a:latin typeface="Trebuchet MS"/>
                <a:ea typeface="Trebuchet MS"/>
                <a:cs typeface="Trebuchet MS"/>
                <a:sym typeface="Trebuchet MS"/>
              </a:rPr>
              <a:t> de la </a:t>
            </a:r>
            <a:r>
              <a:rPr lang="en-US" sz="5600" b="1" dirty="0" err="1">
                <a:solidFill>
                  <a:schemeClr val="dk2"/>
                </a:solidFill>
                <a:latin typeface="Trebuchet MS"/>
                <a:ea typeface="Trebuchet MS"/>
                <a:cs typeface="Trebuchet MS"/>
                <a:sym typeface="Trebuchet MS"/>
              </a:rPr>
              <a:t>reunión</a:t>
            </a:r>
            <a:endParaRPr sz="5600" b="0" i="0" u="none" strike="noStrike" cap="none" dirty="0">
              <a:solidFill>
                <a:schemeClr val="dk2"/>
              </a:solidFill>
              <a:latin typeface="Arial"/>
              <a:ea typeface="Arial"/>
              <a:cs typeface="Arial"/>
              <a:sym typeface="Arial"/>
            </a:endParaRPr>
          </a:p>
        </p:txBody>
      </p:sp>
      <p:pic>
        <p:nvPicPr>
          <p:cNvPr id="327" name="Google Shape;327;p67">
            <a:extLst>
              <a:ext uri="{FF2B5EF4-FFF2-40B4-BE49-F238E27FC236}">
                <a16:creationId xmlns:a16="http://schemas.microsoft.com/office/drawing/2014/main" id="{A0251545-9408-A4C1-B532-292EF4048846}"/>
              </a:ext>
            </a:extLst>
          </p:cNvPr>
          <p:cNvPicPr preferRelativeResize="0"/>
          <p:nvPr/>
        </p:nvPicPr>
        <p:blipFill>
          <a:blip r:embed="rId3">
            <a:alphaModFix/>
          </a:blip>
          <a:stretch>
            <a:fillRect/>
          </a:stretch>
        </p:blipFill>
        <p:spPr>
          <a:xfrm>
            <a:off x="5078670" y="3219025"/>
            <a:ext cx="2034660" cy="1288620"/>
          </a:xfrm>
          <a:prstGeom prst="rect">
            <a:avLst/>
          </a:prstGeom>
          <a:noFill/>
          <a:ln>
            <a:noFill/>
          </a:ln>
        </p:spPr>
      </p:pic>
    </p:spTree>
    <p:extLst>
      <p:ext uri="{BB962C8B-B14F-4D97-AF65-F5344CB8AC3E}">
        <p14:creationId xmlns:p14="http://schemas.microsoft.com/office/powerpoint/2010/main" val="1541261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68"/>
          <p:cNvPicPr preferRelativeResize="0"/>
          <p:nvPr/>
        </p:nvPicPr>
        <p:blipFill rotWithShape="1">
          <a:blip r:embed="rId3">
            <a:alphaModFix/>
          </a:blip>
          <a:srcRect t="6662" b="15692"/>
          <a:stretch/>
        </p:blipFill>
        <p:spPr>
          <a:xfrm flipH="1">
            <a:off x="2" y="-9031"/>
            <a:ext cx="5379898" cy="6267356"/>
          </a:xfrm>
          <a:prstGeom prst="rect">
            <a:avLst/>
          </a:prstGeom>
          <a:noFill/>
          <a:ln>
            <a:noFill/>
          </a:ln>
        </p:spPr>
      </p:pic>
      <p:sp>
        <p:nvSpPr>
          <p:cNvPr id="334" name="Google Shape;334;p68"/>
          <p:cNvSpPr txBox="1">
            <a:spLocks noGrp="1"/>
          </p:cNvSpPr>
          <p:nvPr>
            <p:ph type="body" idx="1"/>
          </p:nvPr>
        </p:nvSpPr>
        <p:spPr>
          <a:xfrm>
            <a:off x="6060325" y="321975"/>
            <a:ext cx="5692500" cy="502500"/>
          </a:xfrm>
          <a:prstGeom prst="rect">
            <a:avLst/>
          </a:prstGeom>
        </p:spPr>
        <p:txBody>
          <a:bodyPr spcFirstLastPara="1" wrap="square" lIns="91650" tIns="45825" rIns="91650" bIns="45825" anchor="t" anchorCtr="0">
            <a:noAutofit/>
          </a:bodyPr>
          <a:lstStyle/>
          <a:p>
            <a:pPr marL="0" lvl="0" indent="0" algn="l" rtl="0">
              <a:spcBef>
                <a:spcPts val="1000"/>
              </a:spcBef>
              <a:spcAft>
                <a:spcPts val="1300"/>
              </a:spcAft>
              <a:buNone/>
            </a:pPr>
            <a:r>
              <a:rPr lang="en-US" sz="2900" b="1"/>
              <a:t>The chat is not open given the number of attendees. </a:t>
            </a:r>
            <a:endParaRPr sz="2900" b="1"/>
          </a:p>
        </p:txBody>
      </p:sp>
      <p:sp>
        <p:nvSpPr>
          <p:cNvPr id="335" name="Google Shape;335;p68" descr="Picture of a woman typing at a computer."/>
          <p:cNvSpPr/>
          <p:nvPr/>
        </p:nvSpPr>
        <p:spPr>
          <a:xfrm>
            <a:off x="0" y="-9150"/>
            <a:ext cx="5379900" cy="6267600"/>
          </a:xfrm>
          <a:prstGeom prst="rect">
            <a:avLst/>
          </a:prstGeom>
          <a:solidFill>
            <a:srgbClr val="001970">
              <a:alpha val="60000"/>
            </a:srgbClr>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336" name="Google Shape;336;p68"/>
          <p:cNvSpPr txBox="1">
            <a:spLocks noGrp="1"/>
          </p:cNvSpPr>
          <p:nvPr>
            <p:ph type="title"/>
          </p:nvPr>
        </p:nvSpPr>
        <p:spPr>
          <a:xfrm>
            <a:off x="246666" y="824350"/>
            <a:ext cx="4531500" cy="1742100"/>
          </a:xfrm>
          <a:prstGeom prst="rect">
            <a:avLst/>
          </a:prstGeom>
        </p:spPr>
        <p:txBody>
          <a:bodyPr spcFirstLastPara="1" wrap="square" lIns="91650" tIns="45825" rIns="91650" bIns="45825" anchor="ctr" anchorCtr="0">
            <a:noAutofit/>
          </a:bodyPr>
          <a:lstStyle/>
          <a:p>
            <a:pPr marL="0" lvl="0" indent="0" algn="l" rtl="0">
              <a:spcBef>
                <a:spcPts val="0"/>
              </a:spcBef>
              <a:spcAft>
                <a:spcPts val="0"/>
              </a:spcAft>
              <a:buNone/>
            </a:pPr>
            <a:r>
              <a:rPr lang="en-US" sz="7500">
                <a:solidFill>
                  <a:schemeClr val="lt1"/>
                </a:solidFill>
              </a:rPr>
              <a:t>Meeting Etiquette</a:t>
            </a:r>
            <a:endParaRPr sz="7500">
              <a:solidFill>
                <a:schemeClr val="lt1"/>
              </a:solidFill>
            </a:endParaRPr>
          </a:p>
        </p:txBody>
      </p:sp>
      <p:sp>
        <p:nvSpPr>
          <p:cNvPr id="337" name="Google Shape;337;p68"/>
          <p:cNvSpPr txBox="1">
            <a:spLocks noGrp="1"/>
          </p:cNvSpPr>
          <p:nvPr>
            <p:ph type="body" idx="1"/>
          </p:nvPr>
        </p:nvSpPr>
        <p:spPr>
          <a:xfrm>
            <a:off x="6060325" y="1255200"/>
            <a:ext cx="5692500" cy="722100"/>
          </a:xfrm>
          <a:prstGeom prst="rect">
            <a:avLst/>
          </a:prstGeom>
        </p:spPr>
        <p:txBody>
          <a:bodyPr spcFirstLastPara="1" wrap="square" lIns="91650" tIns="45825" rIns="91650" bIns="45825" anchor="t" anchorCtr="0">
            <a:noAutofit/>
          </a:bodyPr>
          <a:lstStyle/>
          <a:p>
            <a:pPr marL="0" lvl="0" indent="0" algn="l" rtl="0">
              <a:lnSpc>
                <a:spcPct val="80000"/>
              </a:lnSpc>
              <a:spcBef>
                <a:spcPts val="0"/>
              </a:spcBef>
              <a:spcAft>
                <a:spcPts val="0"/>
              </a:spcAft>
              <a:buNone/>
            </a:pPr>
            <a:r>
              <a:rPr lang="en-US" sz="2000"/>
              <a:t>HCPF staff will use the chat to communicate information during the webinar.</a:t>
            </a:r>
            <a:endParaRPr sz="2000"/>
          </a:p>
        </p:txBody>
      </p:sp>
      <p:sp>
        <p:nvSpPr>
          <p:cNvPr id="338" name="Google Shape;338;p68"/>
          <p:cNvSpPr txBox="1">
            <a:spLocks noGrp="1"/>
          </p:cNvSpPr>
          <p:nvPr>
            <p:ph type="body" idx="1"/>
          </p:nvPr>
        </p:nvSpPr>
        <p:spPr>
          <a:xfrm>
            <a:off x="6060325" y="2206417"/>
            <a:ext cx="5692500" cy="502500"/>
          </a:xfrm>
          <a:prstGeom prst="rect">
            <a:avLst/>
          </a:prstGeom>
        </p:spPr>
        <p:txBody>
          <a:bodyPr spcFirstLastPara="1" wrap="square" lIns="91650" tIns="45825" rIns="91650" bIns="45825" anchor="t" anchorCtr="0">
            <a:noAutofit/>
          </a:bodyPr>
          <a:lstStyle/>
          <a:p>
            <a:pPr marL="0" lvl="0" indent="0" algn="l" rtl="0">
              <a:spcBef>
                <a:spcPts val="1000"/>
              </a:spcBef>
              <a:spcAft>
                <a:spcPts val="1300"/>
              </a:spcAft>
              <a:buNone/>
            </a:pPr>
            <a:r>
              <a:rPr lang="en-US" sz="2900" b="1"/>
              <a:t>The Q&amp;A is open</a:t>
            </a:r>
            <a:endParaRPr sz="2900" b="1"/>
          </a:p>
        </p:txBody>
      </p:sp>
      <p:sp>
        <p:nvSpPr>
          <p:cNvPr id="339" name="Google Shape;339;p68"/>
          <p:cNvSpPr txBox="1">
            <a:spLocks noGrp="1"/>
          </p:cNvSpPr>
          <p:nvPr>
            <p:ph type="body" idx="1"/>
          </p:nvPr>
        </p:nvSpPr>
        <p:spPr>
          <a:xfrm>
            <a:off x="6060325" y="2638013"/>
            <a:ext cx="5692500" cy="916500"/>
          </a:xfrm>
          <a:prstGeom prst="rect">
            <a:avLst/>
          </a:prstGeom>
        </p:spPr>
        <p:txBody>
          <a:bodyPr spcFirstLastPara="1" wrap="square" lIns="91650" tIns="45825" rIns="91650" bIns="45825" anchor="t" anchorCtr="0">
            <a:noAutofit/>
          </a:bodyPr>
          <a:lstStyle/>
          <a:p>
            <a:pPr marL="0" lvl="0" indent="0" algn="l" rtl="0">
              <a:lnSpc>
                <a:spcPct val="80000"/>
              </a:lnSpc>
              <a:spcBef>
                <a:spcPts val="1000"/>
              </a:spcBef>
              <a:spcAft>
                <a:spcPts val="1300"/>
              </a:spcAft>
              <a:buNone/>
            </a:pPr>
            <a:r>
              <a:rPr lang="en-US" sz="2000"/>
              <a:t>Feel free to submit questions in the Q&amp;A and we will do our best to answer them either in the Q&amp;A or aloud. There may not be time to get to every question or every raised hand. </a:t>
            </a:r>
            <a:endParaRPr sz="2000"/>
          </a:p>
        </p:txBody>
      </p:sp>
      <p:sp>
        <p:nvSpPr>
          <p:cNvPr id="340" name="Google Shape;340;p68"/>
          <p:cNvSpPr txBox="1">
            <a:spLocks noGrp="1"/>
          </p:cNvSpPr>
          <p:nvPr>
            <p:ph type="body" idx="1"/>
          </p:nvPr>
        </p:nvSpPr>
        <p:spPr>
          <a:xfrm>
            <a:off x="6060325" y="4593217"/>
            <a:ext cx="5692500" cy="916500"/>
          </a:xfrm>
          <a:prstGeom prst="rect">
            <a:avLst/>
          </a:prstGeom>
        </p:spPr>
        <p:txBody>
          <a:bodyPr spcFirstLastPara="1" wrap="square" lIns="91650" tIns="45825" rIns="91650" bIns="45825" anchor="t" anchorCtr="0">
            <a:noAutofit/>
          </a:bodyPr>
          <a:lstStyle/>
          <a:p>
            <a:pPr marL="0" lvl="0" indent="0" algn="l" rtl="0">
              <a:lnSpc>
                <a:spcPct val="80000"/>
              </a:lnSpc>
              <a:spcBef>
                <a:spcPts val="0"/>
              </a:spcBef>
              <a:spcAft>
                <a:spcPts val="0"/>
              </a:spcAft>
              <a:buClr>
                <a:schemeClr val="dk1"/>
              </a:buClr>
              <a:buSzPts val="1500"/>
              <a:buFont typeface="Arial"/>
              <a:buNone/>
            </a:pPr>
            <a:r>
              <a:rPr lang="en-US" sz="2000"/>
              <a:t>Please refrain from sharing Protected Health Information (PHI) or Personal Identifiable Information (PII). Meeting recordings must have all PHI and PII removed prior to sharing the recording.</a:t>
            </a:r>
            <a:endParaRPr sz="2100"/>
          </a:p>
        </p:txBody>
      </p:sp>
      <p:grpSp>
        <p:nvGrpSpPr>
          <p:cNvPr id="341" name="Google Shape;341;p68"/>
          <p:cNvGrpSpPr/>
          <p:nvPr/>
        </p:nvGrpSpPr>
        <p:grpSpPr>
          <a:xfrm>
            <a:off x="4778172" y="438433"/>
            <a:ext cx="1132079" cy="1059900"/>
            <a:chOff x="4850750" y="181450"/>
            <a:chExt cx="1059900" cy="1059900"/>
          </a:xfrm>
        </p:grpSpPr>
        <p:sp>
          <p:nvSpPr>
            <p:cNvPr id="342" name="Google Shape;342;p68"/>
            <p:cNvSpPr/>
            <p:nvPr/>
          </p:nvSpPr>
          <p:spPr>
            <a:xfrm>
              <a:off x="4850750" y="1814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3" name="Google Shape;343;p68"/>
            <p:cNvPicPr preferRelativeResize="0"/>
            <p:nvPr/>
          </p:nvPicPr>
          <p:blipFill>
            <a:blip r:embed="rId4">
              <a:alphaModFix/>
            </a:blip>
            <a:stretch>
              <a:fillRect/>
            </a:stretch>
          </p:blipFill>
          <p:spPr>
            <a:xfrm>
              <a:off x="5014938" y="345638"/>
              <a:ext cx="731520" cy="731520"/>
            </a:xfrm>
            <a:prstGeom prst="rect">
              <a:avLst/>
            </a:prstGeom>
            <a:noFill/>
            <a:ln>
              <a:noFill/>
            </a:ln>
          </p:spPr>
        </p:pic>
      </p:grpSp>
      <p:grpSp>
        <p:nvGrpSpPr>
          <p:cNvPr id="344" name="Google Shape;344;p68"/>
          <p:cNvGrpSpPr/>
          <p:nvPr/>
        </p:nvGrpSpPr>
        <p:grpSpPr>
          <a:xfrm>
            <a:off x="4778737" y="2419067"/>
            <a:ext cx="1132079" cy="1059900"/>
            <a:chOff x="4850750" y="2296450"/>
            <a:chExt cx="1059900" cy="1059900"/>
          </a:xfrm>
        </p:grpSpPr>
        <p:sp>
          <p:nvSpPr>
            <p:cNvPr id="345" name="Google Shape;345;p68"/>
            <p:cNvSpPr/>
            <p:nvPr/>
          </p:nvSpPr>
          <p:spPr>
            <a:xfrm>
              <a:off x="4850750" y="22964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6" name="Google Shape;346;p68"/>
            <p:cNvPicPr preferRelativeResize="0"/>
            <p:nvPr/>
          </p:nvPicPr>
          <p:blipFill>
            <a:blip r:embed="rId5">
              <a:alphaModFix/>
            </a:blip>
            <a:stretch>
              <a:fillRect/>
            </a:stretch>
          </p:blipFill>
          <p:spPr>
            <a:xfrm>
              <a:off x="5014940" y="2460640"/>
              <a:ext cx="731520" cy="731520"/>
            </a:xfrm>
            <a:prstGeom prst="rect">
              <a:avLst/>
            </a:prstGeom>
            <a:noFill/>
            <a:ln>
              <a:noFill/>
            </a:ln>
          </p:spPr>
        </p:pic>
      </p:grpSp>
      <p:grpSp>
        <p:nvGrpSpPr>
          <p:cNvPr id="347" name="Google Shape;347;p68"/>
          <p:cNvGrpSpPr/>
          <p:nvPr/>
        </p:nvGrpSpPr>
        <p:grpSpPr>
          <a:xfrm>
            <a:off x="4778407" y="4399667"/>
            <a:ext cx="1132079" cy="1059900"/>
            <a:chOff x="4850750" y="4399650"/>
            <a:chExt cx="1059900" cy="1059900"/>
          </a:xfrm>
        </p:grpSpPr>
        <p:sp>
          <p:nvSpPr>
            <p:cNvPr id="348" name="Google Shape;348;p68"/>
            <p:cNvSpPr/>
            <p:nvPr/>
          </p:nvSpPr>
          <p:spPr>
            <a:xfrm>
              <a:off x="4850750" y="43996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9" name="Google Shape;349;p68"/>
            <p:cNvPicPr preferRelativeResize="0"/>
            <p:nvPr/>
          </p:nvPicPr>
          <p:blipFill>
            <a:blip r:embed="rId6">
              <a:alphaModFix/>
            </a:blip>
            <a:stretch>
              <a:fillRect/>
            </a:stretch>
          </p:blipFill>
          <p:spPr>
            <a:xfrm>
              <a:off x="5014938" y="4563838"/>
              <a:ext cx="731520" cy="731520"/>
            </a:xfrm>
            <a:prstGeom prst="rect">
              <a:avLst/>
            </a:prstGeom>
            <a:noFill/>
            <a:ln>
              <a:noFill/>
            </a:ln>
          </p:spPr>
        </p:pic>
      </p:grpSp>
      <p:sp>
        <p:nvSpPr>
          <p:cNvPr id="350" name="Google Shape;350;p68"/>
          <p:cNvSpPr txBox="1">
            <a:spLocks noGrp="1"/>
          </p:cNvSpPr>
          <p:nvPr>
            <p:ph type="body" idx="1"/>
          </p:nvPr>
        </p:nvSpPr>
        <p:spPr>
          <a:xfrm>
            <a:off x="6060325" y="4090842"/>
            <a:ext cx="5692500" cy="502500"/>
          </a:xfrm>
          <a:prstGeom prst="rect">
            <a:avLst/>
          </a:prstGeom>
        </p:spPr>
        <p:txBody>
          <a:bodyPr spcFirstLastPara="1" wrap="square" lIns="91650" tIns="45825" rIns="91650" bIns="45825" anchor="t" anchorCtr="0">
            <a:noAutofit/>
          </a:bodyPr>
          <a:lstStyle/>
          <a:p>
            <a:pPr marL="0" lvl="0" indent="0" algn="l" rtl="0">
              <a:spcBef>
                <a:spcPts val="1000"/>
              </a:spcBef>
              <a:spcAft>
                <a:spcPts val="1300"/>
              </a:spcAft>
              <a:buNone/>
            </a:pPr>
            <a:r>
              <a:rPr lang="en-US" sz="2900" b="1"/>
              <a:t>Do not share PHI or PII.</a:t>
            </a:r>
            <a:endParaRPr sz="2900" b="1"/>
          </a:p>
        </p:txBody>
      </p:sp>
      <p:sp>
        <p:nvSpPr>
          <p:cNvPr id="351" name="Google Shape;351;p68"/>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2">
          <a:extLst>
            <a:ext uri="{FF2B5EF4-FFF2-40B4-BE49-F238E27FC236}">
              <a16:creationId xmlns:a16="http://schemas.microsoft.com/office/drawing/2014/main" id="{3D169CCE-93A9-4417-0261-97B4D9645C73}"/>
            </a:ext>
          </a:extLst>
        </p:cNvPr>
        <p:cNvGrpSpPr/>
        <p:nvPr/>
      </p:nvGrpSpPr>
      <p:grpSpPr>
        <a:xfrm>
          <a:off x="0" y="0"/>
          <a:ext cx="0" cy="0"/>
          <a:chOff x="0" y="0"/>
          <a:chExt cx="0" cy="0"/>
        </a:xfrm>
      </p:grpSpPr>
      <p:pic>
        <p:nvPicPr>
          <p:cNvPr id="333" name="Google Shape;333;p68">
            <a:extLst>
              <a:ext uri="{FF2B5EF4-FFF2-40B4-BE49-F238E27FC236}">
                <a16:creationId xmlns:a16="http://schemas.microsoft.com/office/drawing/2014/main" id="{0481BBF4-42D6-4AC5-6396-237A9D680EC8}"/>
              </a:ext>
            </a:extLst>
          </p:cNvPr>
          <p:cNvPicPr preferRelativeResize="0"/>
          <p:nvPr/>
        </p:nvPicPr>
        <p:blipFill rotWithShape="1">
          <a:blip r:embed="rId3">
            <a:alphaModFix/>
          </a:blip>
          <a:srcRect t="6662" b="15692"/>
          <a:stretch/>
        </p:blipFill>
        <p:spPr>
          <a:xfrm flipH="1">
            <a:off x="2" y="-9031"/>
            <a:ext cx="5379898" cy="6267356"/>
          </a:xfrm>
          <a:prstGeom prst="rect">
            <a:avLst/>
          </a:prstGeom>
          <a:noFill/>
          <a:ln>
            <a:noFill/>
          </a:ln>
        </p:spPr>
      </p:pic>
      <p:sp>
        <p:nvSpPr>
          <p:cNvPr id="334" name="Google Shape;334;p68">
            <a:extLst>
              <a:ext uri="{FF2B5EF4-FFF2-40B4-BE49-F238E27FC236}">
                <a16:creationId xmlns:a16="http://schemas.microsoft.com/office/drawing/2014/main" id="{2A5E5179-A0FC-F4CE-9D8A-485ACE9F4C98}"/>
              </a:ext>
            </a:extLst>
          </p:cNvPr>
          <p:cNvSpPr txBox="1">
            <a:spLocks noGrp="1"/>
          </p:cNvSpPr>
          <p:nvPr>
            <p:ph type="body" idx="1"/>
          </p:nvPr>
        </p:nvSpPr>
        <p:spPr>
          <a:xfrm>
            <a:off x="6060325" y="321975"/>
            <a:ext cx="5692500" cy="502500"/>
          </a:xfrm>
          <a:prstGeom prst="rect">
            <a:avLst/>
          </a:prstGeom>
        </p:spPr>
        <p:txBody>
          <a:bodyPr spcFirstLastPara="1" wrap="square" lIns="91650" tIns="45825" rIns="91650" bIns="45825" anchor="t" anchorCtr="0">
            <a:noAutofit/>
          </a:bodyPr>
          <a:lstStyle/>
          <a:p>
            <a:pPr marL="0" lvl="0" indent="0">
              <a:spcAft>
                <a:spcPts val="1300"/>
              </a:spcAft>
              <a:buNone/>
            </a:pPr>
            <a:r>
              <a:rPr lang="es-ES" sz="2900" b="1" dirty="0"/>
              <a:t>El chat no está abierto debido al número de participantes.</a:t>
            </a:r>
            <a:endParaRPr sz="2900" b="1" dirty="0"/>
          </a:p>
        </p:txBody>
      </p:sp>
      <p:sp>
        <p:nvSpPr>
          <p:cNvPr id="335" name="Google Shape;335;p68" descr="Picture of a woman typing at a computer.">
            <a:extLst>
              <a:ext uri="{FF2B5EF4-FFF2-40B4-BE49-F238E27FC236}">
                <a16:creationId xmlns:a16="http://schemas.microsoft.com/office/drawing/2014/main" id="{9530DA3A-BEC4-D0FD-38E7-A4600FFECD47}"/>
              </a:ext>
            </a:extLst>
          </p:cNvPr>
          <p:cNvSpPr/>
          <p:nvPr/>
        </p:nvSpPr>
        <p:spPr>
          <a:xfrm>
            <a:off x="0" y="-9150"/>
            <a:ext cx="5379900" cy="6267600"/>
          </a:xfrm>
          <a:prstGeom prst="rect">
            <a:avLst/>
          </a:prstGeom>
          <a:solidFill>
            <a:srgbClr val="001970">
              <a:alpha val="60000"/>
            </a:srgbClr>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336" name="Google Shape;336;p68">
            <a:extLst>
              <a:ext uri="{FF2B5EF4-FFF2-40B4-BE49-F238E27FC236}">
                <a16:creationId xmlns:a16="http://schemas.microsoft.com/office/drawing/2014/main" id="{B9423620-7E30-5D63-1145-915B5D550A93}"/>
              </a:ext>
            </a:extLst>
          </p:cNvPr>
          <p:cNvSpPr txBox="1">
            <a:spLocks noGrp="1"/>
          </p:cNvSpPr>
          <p:nvPr>
            <p:ph type="title"/>
          </p:nvPr>
        </p:nvSpPr>
        <p:spPr>
          <a:xfrm>
            <a:off x="246666" y="824350"/>
            <a:ext cx="4531500" cy="1742100"/>
          </a:xfrm>
          <a:prstGeom prst="rect">
            <a:avLst/>
          </a:prstGeom>
        </p:spPr>
        <p:txBody>
          <a:bodyPr spcFirstLastPara="1" wrap="square" lIns="91650" tIns="45825" rIns="91650" bIns="45825" anchor="ctr" anchorCtr="0">
            <a:noAutofit/>
          </a:bodyPr>
          <a:lstStyle/>
          <a:p>
            <a:pPr marL="0" lvl="0" indent="0" algn="l" rtl="0">
              <a:spcBef>
                <a:spcPts val="0"/>
              </a:spcBef>
              <a:spcAft>
                <a:spcPts val="0"/>
              </a:spcAft>
              <a:buNone/>
            </a:pPr>
            <a:r>
              <a:rPr lang="en-US" sz="7500" dirty="0" err="1">
                <a:solidFill>
                  <a:schemeClr val="lt1"/>
                </a:solidFill>
              </a:rPr>
              <a:t>Protocolo</a:t>
            </a:r>
            <a:r>
              <a:rPr lang="en-US" sz="7500" dirty="0">
                <a:solidFill>
                  <a:schemeClr val="lt1"/>
                </a:solidFill>
              </a:rPr>
              <a:t> de la </a:t>
            </a:r>
            <a:r>
              <a:rPr lang="en-US" sz="7500" dirty="0" err="1">
                <a:solidFill>
                  <a:schemeClr val="lt1"/>
                </a:solidFill>
              </a:rPr>
              <a:t>reunión</a:t>
            </a:r>
            <a:endParaRPr sz="7500" dirty="0">
              <a:solidFill>
                <a:schemeClr val="lt1"/>
              </a:solidFill>
            </a:endParaRPr>
          </a:p>
        </p:txBody>
      </p:sp>
      <p:sp>
        <p:nvSpPr>
          <p:cNvPr id="337" name="Google Shape;337;p68">
            <a:extLst>
              <a:ext uri="{FF2B5EF4-FFF2-40B4-BE49-F238E27FC236}">
                <a16:creationId xmlns:a16="http://schemas.microsoft.com/office/drawing/2014/main" id="{3FAEC1DE-9E55-9819-B6DE-DF2DF67D9015}"/>
              </a:ext>
            </a:extLst>
          </p:cNvPr>
          <p:cNvSpPr txBox="1">
            <a:spLocks noGrp="1"/>
          </p:cNvSpPr>
          <p:nvPr>
            <p:ph type="body" idx="1"/>
          </p:nvPr>
        </p:nvSpPr>
        <p:spPr>
          <a:xfrm>
            <a:off x="6060325" y="1255200"/>
            <a:ext cx="5692500" cy="722100"/>
          </a:xfrm>
          <a:prstGeom prst="rect">
            <a:avLst/>
          </a:prstGeom>
        </p:spPr>
        <p:txBody>
          <a:bodyPr spcFirstLastPara="1" wrap="square" lIns="91650" tIns="45825" rIns="91650" bIns="45825" anchor="t" anchorCtr="0">
            <a:noAutofit/>
          </a:bodyPr>
          <a:lstStyle/>
          <a:p>
            <a:pPr marL="0" lvl="0" indent="0">
              <a:lnSpc>
                <a:spcPct val="80000"/>
              </a:lnSpc>
              <a:spcBef>
                <a:spcPts val="0"/>
              </a:spcBef>
              <a:buNone/>
            </a:pPr>
            <a:r>
              <a:rPr lang="es-ES" sz="2000" dirty="0"/>
              <a:t>El personal de HCPF utilizará el chat para comunicar información durante el seminario web.</a:t>
            </a:r>
            <a:endParaRPr lang="en-US" sz="2000" dirty="0"/>
          </a:p>
        </p:txBody>
      </p:sp>
      <p:sp>
        <p:nvSpPr>
          <p:cNvPr id="338" name="Google Shape;338;p68">
            <a:extLst>
              <a:ext uri="{FF2B5EF4-FFF2-40B4-BE49-F238E27FC236}">
                <a16:creationId xmlns:a16="http://schemas.microsoft.com/office/drawing/2014/main" id="{84CE6B0C-41B5-FCD9-5A93-3DE91D12782A}"/>
              </a:ext>
            </a:extLst>
          </p:cNvPr>
          <p:cNvSpPr txBox="1">
            <a:spLocks noGrp="1"/>
          </p:cNvSpPr>
          <p:nvPr>
            <p:ph type="body" idx="1"/>
          </p:nvPr>
        </p:nvSpPr>
        <p:spPr>
          <a:xfrm>
            <a:off x="6060325" y="1922461"/>
            <a:ext cx="5692500" cy="502500"/>
          </a:xfrm>
          <a:prstGeom prst="rect">
            <a:avLst/>
          </a:prstGeom>
        </p:spPr>
        <p:txBody>
          <a:bodyPr spcFirstLastPara="1" wrap="square" lIns="91650" tIns="45825" rIns="91650" bIns="45825" anchor="t" anchorCtr="0">
            <a:noAutofit/>
          </a:bodyPr>
          <a:lstStyle/>
          <a:p>
            <a:pPr marL="0" lvl="0" indent="0">
              <a:spcAft>
                <a:spcPts val="1300"/>
              </a:spcAft>
              <a:buNone/>
            </a:pPr>
            <a:r>
              <a:rPr lang="es-ES" sz="2900" b="1" dirty="0"/>
              <a:t>Las preguntas y respuestas están abiertas.</a:t>
            </a:r>
            <a:endParaRPr sz="2900" b="1" dirty="0"/>
          </a:p>
        </p:txBody>
      </p:sp>
      <p:sp>
        <p:nvSpPr>
          <p:cNvPr id="339" name="Google Shape;339;p68">
            <a:extLst>
              <a:ext uri="{FF2B5EF4-FFF2-40B4-BE49-F238E27FC236}">
                <a16:creationId xmlns:a16="http://schemas.microsoft.com/office/drawing/2014/main" id="{46542442-DF7A-6B70-15C3-28197A9AF8DB}"/>
              </a:ext>
            </a:extLst>
          </p:cNvPr>
          <p:cNvSpPr txBox="1">
            <a:spLocks noGrp="1"/>
          </p:cNvSpPr>
          <p:nvPr>
            <p:ph type="body" idx="1"/>
          </p:nvPr>
        </p:nvSpPr>
        <p:spPr>
          <a:xfrm>
            <a:off x="6096000" y="2666397"/>
            <a:ext cx="5692500" cy="916500"/>
          </a:xfrm>
          <a:prstGeom prst="rect">
            <a:avLst/>
          </a:prstGeom>
        </p:spPr>
        <p:txBody>
          <a:bodyPr spcFirstLastPara="1" wrap="square" lIns="91650" tIns="45825" rIns="91650" bIns="45825" anchor="t" anchorCtr="0">
            <a:noAutofit/>
          </a:bodyPr>
          <a:lstStyle/>
          <a:p>
            <a:pPr marL="0" lvl="0" indent="0">
              <a:lnSpc>
                <a:spcPct val="80000"/>
              </a:lnSpc>
              <a:spcAft>
                <a:spcPts val="1300"/>
              </a:spcAft>
              <a:buNone/>
            </a:pPr>
            <a:r>
              <a:rPr lang="es-ES" sz="2000" dirty="0"/>
              <a:t>No dude en enviar sus preguntas en la sección de preguntas y respuestas, y haremos todo lo posible por responderlas, ya sea en la sección de preguntas y respuestas o en voz alta. Es posible que no haya tiempo para responder a todas las preguntas o atender a todas las manos levantadas.</a:t>
            </a:r>
            <a:endParaRPr sz="2000" dirty="0"/>
          </a:p>
        </p:txBody>
      </p:sp>
      <p:sp>
        <p:nvSpPr>
          <p:cNvPr id="340" name="Google Shape;340;p68">
            <a:extLst>
              <a:ext uri="{FF2B5EF4-FFF2-40B4-BE49-F238E27FC236}">
                <a16:creationId xmlns:a16="http://schemas.microsoft.com/office/drawing/2014/main" id="{E1B84F88-45E9-BBA1-C42C-70D12EEE6931}"/>
              </a:ext>
            </a:extLst>
          </p:cNvPr>
          <p:cNvSpPr txBox="1">
            <a:spLocks noGrp="1"/>
          </p:cNvSpPr>
          <p:nvPr>
            <p:ph type="body" idx="1"/>
          </p:nvPr>
        </p:nvSpPr>
        <p:spPr>
          <a:xfrm>
            <a:off x="6060325" y="4837125"/>
            <a:ext cx="5692500" cy="916500"/>
          </a:xfrm>
          <a:prstGeom prst="rect">
            <a:avLst/>
          </a:prstGeom>
        </p:spPr>
        <p:txBody>
          <a:bodyPr spcFirstLastPara="1" wrap="square" lIns="91650" tIns="45825" rIns="91650" bIns="45825" anchor="t" anchorCtr="0">
            <a:noAutofit/>
          </a:bodyPr>
          <a:lstStyle/>
          <a:p>
            <a:pPr marL="0" lvl="0" indent="0">
              <a:lnSpc>
                <a:spcPct val="80000"/>
              </a:lnSpc>
              <a:spcBef>
                <a:spcPts val="0"/>
              </a:spcBef>
              <a:buClr>
                <a:schemeClr val="dk1"/>
              </a:buClr>
              <a:buSzPts val="1500"/>
              <a:buNone/>
            </a:pPr>
            <a:r>
              <a:rPr lang="es-ES" sz="2000" dirty="0"/>
              <a:t>Por favor, absténgase de compartir información médica protegida (PHI) o información de identificación personal (PII). Las grabaciones de las reuniones deben eliminar toda la PHI y la PII antes de compartirlas.</a:t>
            </a:r>
            <a:endParaRPr sz="2100" dirty="0"/>
          </a:p>
        </p:txBody>
      </p:sp>
      <p:grpSp>
        <p:nvGrpSpPr>
          <p:cNvPr id="341" name="Google Shape;341;p68">
            <a:extLst>
              <a:ext uri="{FF2B5EF4-FFF2-40B4-BE49-F238E27FC236}">
                <a16:creationId xmlns:a16="http://schemas.microsoft.com/office/drawing/2014/main" id="{51A73061-02A9-46C8-2E82-BE242B74916A}"/>
              </a:ext>
            </a:extLst>
          </p:cNvPr>
          <p:cNvGrpSpPr/>
          <p:nvPr/>
        </p:nvGrpSpPr>
        <p:grpSpPr>
          <a:xfrm>
            <a:off x="4778172" y="438433"/>
            <a:ext cx="1132079" cy="1059900"/>
            <a:chOff x="4850750" y="181450"/>
            <a:chExt cx="1059900" cy="1059900"/>
          </a:xfrm>
        </p:grpSpPr>
        <p:sp>
          <p:nvSpPr>
            <p:cNvPr id="342" name="Google Shape;342;p68">
              <a:extLst>
                <a:ext uri="{FF2B5EF4-FFF2-40B4-BE49-F238E27FC236}">
                  <a16:creationId xmlns:a16="http://schemas.microsoft.com/office/drawing/2014/main" id="{6A1B3C36-C3B3-0F08-0822-8F88DE27C488}"/>
                </a:ext>
              </a:extLst>
            </p:cNvPr>
            <p:cNvSpPr/>
            <p:nvPr/>
          </p:nvSpPr>
          <p:spPr>
            <a:xfrm>
              <a:off x="4850750" y="1814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3" name="Google Shape;343;p68">
              <a:extLst>
                <a:ext uri="{FF2B5EF4-FFF2-40B4-BE49-F238E27FC236}">
                  <a16:creationId xmlns:a16="http://schemas.microsoft.com/office/drawing/2014/main" id="{B7FA40AB-C5A6-C6C3-3E96-4A2499A1E4F1}"/>
                </a:ext>
              </a:extLst>
            </p:cNvPr>
            <p:cNvPicPr preferRelativeResize="0"/>
            <p:nvPr/>
          </p:nvPicPr>
          <p:blipFill>
            <a:blip r:embed="rId4">
              <a:alphaModFix/>
            </a:blip>
            <a:stretch>
              <a:fillRect/>
            </a:stretch>
          </p:blipFill>
          <p:spPr>
            <a:xfrm>
              <a:off x="5014938" y="345638"/>
              <a:ext cx="731520" cy="731520"/>
            </a:xfrm>
            <a:prstGeom prst="rect">
              <a:avLst/>
            </a:prstGeom>
            <a:noFill/>
            <a:ln>
              <a:noFill/>
            </a:ln>
          </p:spPr>
        </p:pic>
      </p:grpSp>
      <p:grpSp>
        <p:nvGrpSpPr>
          <p:cNvPr id="344" name="Google Shape;344;p68">
            <a:extLst>
              <a:ext uri="{FF2B5EF4-FFF2-40B4-BE49-F238E27FC236}">
                <a16:creationId xmlns:a16="http://schemas.microsoft.com/office/drawing/2014/main" id="{A3CB0A5D-FE10-A401-9A16-8046DA6AE94F}"/>
              </a:ext>
            </a:extLst>
          </p:cNvPr>
          <p:cNvGrpSpPr/>
          <p:nvPr/>
        </p:nvGrpSpPr>
        <p:grpSpPr>
          <a:xfrm>
            <a:off x="4778737" y="2419067"/>
            <a:ext cx="1132079" cy="1059900"/>
            <a:chOff x="4850750" y="2296450"/>
            <a:chExt cx="1059900" cy="1059900"/>
          </a:xfrm>
        </p:grpSpPr>
        <p:sp>
          <p:nvSpPr>
            <p:cNvPr id="345" name="Google Shape;345;p68">
              <a:extLst>
                <a:ext uri="{FF2B5EF4-FFF2-40B4-BE49-F238E27FC236}">
                  <a16:creationId xmlns:a16="http://schemas.microsoft.com/office/drawing/2014/main" id="{68A7DBB1-FE2F-B4F0-86AD-D20A87FF5293}"/>
                </a:ext>
              </a:extLst>
            </p:cNvPr>
            <p:cNvSpPr/>
            <p:nvPr/>
          </p:nvSpPr>
          <p:spPr>
            <a:xfrm>
              <a:off x="4850750" y="22964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6" name="Google Shape;346;p68">
              <a:extLst>
                <a:ext uri="{FF2B5EF4-FFF2-40B4-BE49-F238E27FC236}">
                  <a16:creationId xmlns:a16="http://schemas.microsoft.com/office/drawing/2014/main" id="{45F56DF6-4186-BD48-6568-69226533862F}"/>
                </a:ext>
              </a:extLst>
            </p:cNvPr>
            <p:cNvPicPr preferRelativeResize="0"/>
            <p:nvPr/>
          </p:nvPicPr>
          <p:blipFill>
            <a:blip r:embed="rId5">
              <a:alphaModFix/>
            </a:blip>
            <a:stretch>
              <a:fillRect/>
            </a:stretch>
          </p:blipFill>
          <p:spPr>
            <a:xfrm>
              <a:off x="5014940" y="2460640"/>
              <a:ext cx="731520" cy="731520"/>
            </a:xfrm>
            <a:prstGeom prst="rect">
              <a:avLst/>
            </a:prstGeom>
            <a:noFill/>
            <a:ln>
              <a:noFill/>
            </a:ln>
          </p:spPr>
        </p:pic>
      </p:grpSp>
      <p:grpSp>
        <p:nvGrpSpPr>
          <p:cNvPr id="347" name="Google Shape;347;p68">
            <a:extLst>
              <a:ext uri="{FF2B5EF4-FFF2-40B4-BE49-F238E27FC236}">
                <a16:creationId xmlns:a16="http://schemas.microsoft.com/office/drawing/2014/main" id="{D8FCE13C-802D-B46D-D3F2-25C8D5BE3840}"/>
              </a:ext>
            </a:extLst>
          </p:cNvPr>
          <p:cNvGrpSpPr/>
          <p:nvPr/>
        </p:nvGrpSpPr>
        <p:grpSpPr>
          <a:xfrm>
            <a:off x="4778407" y="4399667"/>
            <a:ext cx="1132079" cy="1059900"/>
            <a:chOff x="4850750" y="4399650"/>
            <a:chExt cx="1059900" cy="1059900"/>
          </a:xfrm>
        </p:grpSpPr>
        <p:sp>
          <p:nvSpPr>
            <p:cNvPr id="348" name="Google Shape;348;p68">
              <a:extLst>
                <a:ext uri="{FF2B5EF4-FFF2-40B4-BE49-F238E27FC236}">
                  <a16:creationId xmlns:a16="http://schemas.microsoft.com/office/drawing/2014/main" id="{A11D83CB-2F08-1517-EA9F-CEA872FB704E}"/>
                </a:ext>
              </a:extLst>
            </p:cNvPr>
            <p:cNvSpPr/>
            <p:nvPr/>
          </p:nvSpPr>
          <p:spPr>
            <a:xfrm>
              <a:off x="4850750" y="43996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9" name="Google Shape;349;p68">
              <a:extLst>
                <a:ext uri="{FF2B5EF4-FFF2-40B4-BE49-F238E27FC236}">
                  <a16:creationId xmlns:a16="http://schemas.microsoft.com/office/drawing/2014/main" id="{AD07BA1C-D132-5AB6-58F6-D56FBE1752E8}"/>
                </a:ext>
              </a:extLst>
            </p:cNvPr>
            <p:cNvPicPr preferRelativeResize="0"/>
            <p:nvPr/>
          </p:nvPicPr>
          <p:blipFill>
            <a:blip r:embed="rId6">
              <a:alphaModFix/>
            </a:blip>
            <a:stretch>
              <a:fillRect/>
            </a:stretch>
          </p:blipFill>
          <p:spPr>
            <a:xfrm>
              <a:off x="5014938" y="4563838"/>
              <a:ext cx="731520" cy="731520"/>
            </a:xfrm>
            <a:prstGeom prst="rect">
              <a:avLst/>
            </a:prstGeom>
            <a:noFill/>
            <a:ln>
              <a:noFill/>
            </a:ln>
          </p:spPr>
        </p:pic>
      </p:grpSp>
      <p:sp>
        <p:nvSpPr>
          <p:cNvPr id="350" name="Google Shape;350;p68">
            <a:extLst>
              <a:ext uri="{FF2B5EF4-FFF2-40B4-BE49-F238E27FC236}">
                <a16:creationId xmlns:a16="http://schemas.microsoft.com/office/drawing/2014/main" id="{EA9A6B9F-C503-33DC-21D7-ACA7A0EC24E5}"/>
              </a:ext>
            </a:extLst>
          </p:cNvPr>
          <p:cNvSpPr txBox="1">
            <a:spLocks noGrp="1"/>
          </p:cNvSpPr>
          <p:nvPr>
            <p:ph type="body" idx="1"/>
          </p:nvPr>
        </p:nvSpPr>
        <p:spPr>
          <a:xfrm>
            <a:off x="6060325" y="4334625"/>
            <a:ext cx="5692500" cy="502500"/>
          </a:xfrm>
          <a:prstGeom prst="rect">
            <a:avLst/>
          </a:prstGeom>
        </p:spPr>
        <p:txBody>
          <a:bodyPr spcFirstLastPara="1" wrap="square" lIns="91650" tIns="45825" rIns="91650" bIns="45825" anchor="t" anchorCtr="0">
            <a:noAutofit/>
          </a:bodyPr>
          <a:lstStyle/>
          <a:p>
            <a:pPr marL="0" lvl="0" indent="0">
              <a:spcAft>
                <a:spcPts val="1300"/>
              </a:spcAft>
              <a:buNone/>
            </a:pPr>
            <a:r>
              <a:rPr lang="es-ES" sz="2900" b="1" dirty="0"/>
              <a:t>No comparta PHI ni PII</a:t>
            </a:r>
            <a:endParaRPr sz="2900" b="1" dirty="0"/>
          </a:p>
        </p:txBody>
      </p:sp>
      <p:sp>
        <p:nvSpPr>
          <p:cNvPr id="351" name="Google Shape;351;p68">
            <a:extLst>
              <a:ext uri="{FF2B5EF4-FFF2-40B4-BE49-F238E27FC236}">
                <a16:creationId xmlns:a16="http://schemas.microsoft.com/office/drawing/2014/main" id="{B12459E4-9D23-F500-6F1E-5ED5EF201EB0}"/>
              </a:ext>
            </a:extLst>
          </p:cNvPr>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extLst>
      <p:ext uri="{BB962C8B-B14F-4D97-AF65-F5344CB8AC3E}">
        <p14:creationId xmlns:p14="http://schemas.microsoft.com/office/powerpoint/2010/main" val="1224975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69"/>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358" name="Google Shape;358;p69"/>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a:solidFill>
                  <a:schemeClr val="lt1"/>
                </a:solidFill>
                <a:latin typeface="Trebuchet MS"/>
                <a:ea typeface="Trebuchet MS"/>
                <a:cs typeface="Trebuchet MS"/>
                <a:sym typeface="Trebuchet MS"/>
              </a:rPr>
              <a:t>HCPF will:</a:t>
            </a:r>
            <a:endParaRPr sz="3500" b="0" i="0" u="none" strike="noStrike" cap="none">
              <a:solidFill>
                <a:schemeClr val="lt1"/>
              </a:solidFill>
              <a:latin typeface="Arial"/>
              <a:ea typeface="Arial"/>
              <a:cs typeface="Arial"/>
              <a:sym typeface="Arial"/>
            </a:endParaRPr>
          </a:p>
        </p:txBody>
      </p:sp>
      <p:sp>
        <p:nvSpPr>
          <p:cNvPr id="359" name="Google Shape;359;p69"/>
          <p:cNvSpPr txBox="1"/>
          <p:nvPr/>
        </p:nvSpPr>
        <p:spPr>
          <a:xfrm>
            <a:off x="559732" y="2013375"/>
            <a:ext cx="10576800" cy="35397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Thoroughly and thoughtfully evaluate all questions and feedback.</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Identify what feedback can be incorporated now or potentially in the future.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Transparently communicate the outcomes of feedback and questions.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60" name="Google Shape;360;p69"/>
          <p:cNvSpPr txBox="1">
            <a:spLocks noGrp="1"/>
          </p:cNvSpPr>
          <p:nvPr>
            <p:ph type="title"/>
          </p:nvPr>
        </p:nvSpPr>
        <p:spPr>
          <a:xfrm>
            <a:off x="838200" y="33311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a:t>Commitment to Stakeholders</a:t>
            </a:r>
            <a:endParaRPr sz="5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6">
          <a:extLst>
            <a:ext uri="{FF2B5EF4-FFF2-40B4-BE49-F238E27FC236}">
              <a16:creationId xmlns:a16="http://schemas.microsoft.com/office/drawing/2014/main" id="{274F9358-BFA2-AE03-687C-76CF7F4D6D28}"/>
            </a:ext>
          </a:extLst>
        </p:cNvPr>
        <p:cNvGrpSpPr/>
        <p:nvPr/>
      </p:nvGrpSpPr>
      <p:grpSpPr>
        <a:xfrm>
          <a:off x="0" y="0"/>
          <a:ext cx="0" cy="0"/>
          <a:chOff x="0" y="0"/>
          <a:chExt cx="0" cy="0"/>
        </a:xfrm>
      </p:grpSpPr>
      <p:sp>
        <p:nvSpPr>
          <p:cNvPr id="357" name="Google Shape;357;p69">
            <a:extLst>
              <a:ext uri="{FF2B5EF4-FFF2-40B4-BE49-F238E27FC236}">
                <a16:creationId xmlns:a16="http://schemas.microsoft.com/office/drawing/2014/main" id="{F700CAF0-0064-9324-17EF-C728B230FE74}"/>
              </a:ext>
            </a:extLst>
          </p:cNvPr>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358" name="Google Shape;358;p69">
            <a:extLst>
              <a:ext uri="{FF2B5EF4-FFF2-40B4-BE49-F238E27FC236}">
                <a16:creationId xmlns:a16="http://schemas.microsoft.com/office/drawing/2014/main" id="{56548843-8A81-7E83-FC5F-DAE87AB59057}"/>
              </a:ext>
            </a:extLst>
          </p:cNvPr>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dirty="0">
                <a:solidFill>
                  <a:schemeClr val="lt1"/>
                </a:solidFill>
                <a:latin typeface="Trebuchet MS"/>
                <a:ea typeface="Trebuchet MS"/>
                <a:cs typeface="Trebuchet MS"/>
                <a:sym typeface="Trebuchet MS"/>
              </a:rPr>
              <a:t>El HCPF:</a:t>
            </a:r>
            <a:endParaRPr sz="3500" b="0" i="0" u="none" strike="noStrike" cap="none" dirty="0">
              <a:solidFill>
                <a:schemeClr val="lt1"/>
              </a:solidFill>
              <a:latin typeface="Arial"/>
              <a:ea typeface="Arial"/>
              <a:cs typeface="Arial"/>
              <a:sym typeface="Arial"/>
            </a:endParaRPr>
          </a:p>
        </p:txBody>
      </p:sp>
      <p:sp>
        <p:nvSpPr>
          <p:cNvPr id="359" name="Google Shape;359;p69">
            <a:extLst>
              <a:ext uri="{FF2B5EF4-FFF2-40B4-BE49-F238E27FC236}">
                <a16:creationId xmlns:a16="http://schemas.microsoft.com/office/drawing/2014/main" id="{36F688BB-71ED-D03E-29C8-37D0D83EE96D}"/>
              </a:ext>
            </a:extLst>
          </p:cNvPr>
          <p:cNvSpPr txBox="1"/>
          <p:nvPr/>
        </p:nvSpPr>
        <p:spPr>
          <a:xfrm>
            <a:off x="559732" y="2013375"/>
            <a:ext cx="10576800" cy="4105626"/>
          </a:xfrm>
          <a:prstGeom prst="rect">
            <a:avLst/>
          </a:prstGeom>
          <a:noFill/>
          <a:ln>
            <a:noFill/>
          </a:ln>
        </p:spPr>
        <p:txBody>
          <a:bodyPr spcFirstLastPara="1" wrap="square" lIns="117800" tIns="117800" rIns="117800" bIns="117800" anchor="t" anchorCtr="0">
            <a:spAutoFit/>
          </a:bodyPr>
          <a:lstStyle/>
          <a:p>
            <a:pPr marL="584200" lvl="0" indent="-457200">
              <a:spcBef>
                <a:spcPts val="1300"/>
              </a:spcBef>
              <a:buClr>
                <a:schemeClr val="lt1"/>
              </a:buClr>
              <a:buSzPts val="2600"/>
              <a:buFont typeface="Trebuchet MS"/>
              <a:buChar char="●"/>
            </a:pPr>
            <a:r>
              <a:rPr lang="es-ES" sz="2600" dirty="0">
                <a:solidFill>
                  <a:schemeClr val="lt1"/>
                </a:solidFill>
                <a:latin typeface="Trebuchet MS"/>
                <a:ea typeface="Trebuchet MS"/>
                <a:cs typeface="Trebuchet MS"/>
                <a:sym typeface="Trebuchet MS"/>
              </a:rPr>
              <a:t>Evaluará a fondo y cuidadosamente todas las preguntas y comentarios.</a:t>
            </a:r>
          </a:p>
          <a:p>
            <a:pPr marL="584200" lvl="0" indent="-457200">
              <a:spcBef>
                <a:spcPts val="1300"/>
              </a:spcBef>
              <a:buClr>
                <a:schemeClr val="lt1"/>
              </a:buClr>
              <a:buSzPts val="2600"/>
              <a:buFont typeface="Trebuchet MS"/>
              <a:buChar char="●"/>
            </a:pPr>
            <a:r>
              <a:rPr lang="es-ES" sz="2600" dirty="0">
                <a:solidFill>
                  <a:schemeClr val="lt1"/>
                </a:solidFill>
                <a:latin typeface="Trebuchet MS"/>
                <a:ea typeface="Trebuchet MS"/>
                <a:cs typeface="Trebuchet MS"/>
                <a:sym typeface="Trebuchet MS"/>
              </a:rPr>
              <a:t>Identificará qué comentarios pueden ser incorporados ahora o potencialmente en el futuro. </a:t>
            </a:r>
          </a:p>
          <a:p>
            <a:pPr marL="584200" lvl="0" indent="-457200">
              <a:spcBef>
                <a:spcPts val="1300"/>
              </a:spcBef>
              <a:buClr>
                <a:schemeClr val="lt1"/>
              </a:buClr>
              <a:buSzPts val="2600"/>
              <a:buFont typeface="Trebuchet MS"/>
              <a:buChar char="●"/>
            </a:pPr>
            <a:r>
              <a:rPr lang="es-ES" sz="2600" dirty="0">
                <a:solidFill>
                  <a:schemeClr val="lt1"/>
                </a:solidFill>
                <a:latin typeface="Trebuchet MS"/>
                <a:ea typeface="Trebuchet MS"/>
                <a:cs typeface="Trebuchet MS"/>
                <a:sym typeface="Trebuchet MS"/>
              </a:rPr>
              <a:t>Comunicará de manera transparente los resultados de las opiniones y las preguntas. </a:t>
            </a:r>
          </a:p>
          <a:p>
            <a:pPr marL="584200" lvl="0" indent="-457200">
              <a:spcBef>
                <a:spcPts val="1300"/>
              </a:spcBef>
              <a:buClr>
                <a:schemeClr val="lt1"/>
              </a:buClr>
              <a:buSzPts val="2600"/>
              <a:buFont typeface="Trebuchet MS"/>
              <a:buChar char="●"/>
            </a:pPr>
            <a:r>
              <a:rPr lang="es-ES" sz="2600" dirty="0">
                <a:solidFill>
                  <a:schemeClr val="lt1"/>
                </a:solidFill>
                <a:latin typeface="Trebuchet MS"/>
                <a:ea typeface="Trebuchet MS"/>
                <a:cs typeface="Trebuchet MS"/>
                <a:sym typeface="Trebuchet MS"/>
              </a:rPr>
              <a:t>Remitirá a las personas a los recursos apropiados del HCPF para temas fuera de su ámbito.</a:t>
            </a:r>
            <a:endParaRPr sz="2600" dirty="0">
              <a:solidFill>
                <a:schemeClr val="dk2"/>
              </a:solidFill>
              <a:latin typeface="Trebuchet MS"/>
              <a:ea typeface="Trebuchet MS"/>
              <a:cs typeface="Trebuchet MS"/>
              <a:sym typeface="Trebuchet MS"/>
            </a:endParaRPr>
          </a:p>
        </p:txBody>
      </p:sp>
      <p:sp>
        <p:nvSpPr>
          <p:cNvPr id="360" name="Google Shape;360;p69">
            <a:extLst>
              <a:ext uri="{FF2B5EF4-FFF2-40B4-BE49-F238E27FC236}">
                <a16:creationId xmlns:a16="http://schemas.microsoft.com/office/drawing/2014/main" id="{456DCFC8-359D-DA84-EBBE-97B098DEF46D}"/>
              </a:ext>
            </a:extLst>
          </p:cNvPr>
          <p:cNvSpPr txBox="1">
            <a:spLocks noGrp="1"/>
          </p:cNvSpPr>
          <p:nvPr>
            <p:ph type="title"/>
          </p:nvPr>
        </p:nvSpPr>
        <p:spPr>
          <a:xfrm>
            <a:off x="838200" y="644536"/>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dirty="0"/>
              <a:t>Compromiso con las partes </a:t>
            </a:r>
            <a:r>
              <a:rPr lang="en-US" sz="5600" dirty="0" err="1"/>
              <a:t>interesadas</a:t>
            </a:r>
            <a:endParaRPr sz="5600" dirty="0"/>
          </a:p>
        </p:txBody>
      </p:sp>
    </p:spTree>
    <p:extLst>
      <p:ext uri="{BB962C8B-B14F-4D97-AF65-F5344CB8AC3E}">
        <p14:creationId xmlns:p14="http://schemas.microsoft.com/office/powerpoint/2010/main" val="470754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70"/>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4700"/>
              <a:buFont typeface="Trebuchet MS"/>
              <a:buNone/>
            </a:pPr>
            <a:r>
              <a:rPr lang="en-US" sz="5600"/>
              <a:t>Background on SB 25-183 Changes to Pregnancy-Related/Abortion Services</a:t>
            </a:r>
            <a:endParaRPr sz="5600"/>
          </a:p>
        </p:txBody>
      </p:sp>
      <p:sp>
        <p:nvSpPr>
          <p:cNvPr id="366" name="Google Shape;366;p7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0">
          <a:extLst>
            <a:ext uri="{FF2B5EF4-FFF2-40B4-BE49-F238E27FC236}">
              <a16:creationId xmlns:a16="http://schemas.microsoft.com/office/drawing/2014/main" id="{01A906E3-282A-3D10-A617-E83A72F5DDF1}"/>
            </a:ext>
          </a:extLst>
        </p:cNvPr>
        <p:cNvGrpSpPr/>
        <p:nvPr/>
      </p:nvGrpSpPr>
      <p:grpSpPr>
        <a:xfrm>
          <a:off x="0" y="0"/>
          <a:ext cx="0" cy="0"/>
          <a:chOff x="0" y="0"/>
          <a:chExt cx="0" cy="0"/>
        </a:xfrm>
      </p:grpSpPr>
      <p:sp>
        <p:nvSpPr>
          <p:cNvPr id="261" name="Google Shape;261;p60">
            <a:extLst>
              <a:ext uri="{FF2B5EF4-FFF2-40B4-BE49-F238E27FC236}">
                <a16:creationId xmlns:a16="http://schemas.microsoft.com/office/drawing/2014/main" id="{B12E5709-0D0D-F9E1-4309-C43FBFAA86FD}"/>
              </a:ext>
            </a:extLst>
          </p:cNvPr>
          <p:cNvSpPr txBox="1">
            <a:spLocks noGrp="1"/>
          </p:cNvSpPr>
          <p:nvPr>
            <p:ph type="ctrTitle"/>
          </p:nvPr>
        </p:nvSpPr>
        <p:spPr>
          <a:xfrm>
            <a:off x="1040525" y="902174"/>
            <a:ext cx="10110900" cy="1849500"/>
          </a:xfrm>
          <a:prstGeom prst="rect">
            <a:avLst/>
          </a:prstGeom>
          <a:noFill/>
          <a:ln>
            <a:noFill/>
          </a:ln>
        </p:spPr>
        <p:txBody>
          <a:bodyPr spcFirstLastPara="1" wrap="square" lIns="91425" tIns="45700" rIns="91425" bIns="45700" anchor="ctr" anchorCtr="0">
            <a:noAutofit/>
          </a:bodyPr>
          <a:lstStyle/>
          <a:p>
            <a:pPr lvl="0"/>
            <a:r>
              <a:rPr lang="es-ES" sz="5700" dirty="0"/>
              <a:t>Proyecto de ley del Senado 25-183Servicios relacionados con el embarazo </a:t>
            </a:r>
            <a:endParaRPr sz="5700" dirty="0"/>
          </a:p>
          <a:p>
            <a:pPr marL="0" lvl="0" indent="0" algn="ctr" rtl="0">
              <a:lnSpc>
                <a:spcPct val="90000"/>
              </a:lnSpc>
              <a:spcBef>
                <a:spcPts val="0"/>
              </a:spcBef>
              <a:spcAft>
                <a:spcPts val="0"/>
              </a:spcAft>
              <a:buClr>
                <a:schemeClr val="lt1"/>
              </a:buClr>
              <a:buSzPts val="6000"/>
              <a:buFont typeface="Trebuchet MS"/>
              <a:buNone/>
            </a:pPr>
            <a:endParaRPr sz="5700" dirty="0"/>
          </a:p>
        </p:txBody>
      </p:sp>
      <p:sp>
        <p:nvSpPr>
          <p:cNvPr id="262" name="Google Shape;262;p60">
            <a:extLst>
              <a:ext uri="{FF2B5EF4-FFF2-40B4-BE49-F238E27FC236}">
                <a16:creationId xmlns:a16="http://schemas.microsoft.com/office/drawing/2014/main" id="{8F4585C9-C7DF-B684-4169-57DDEB5AEF89}"/>
              </a:ext>
            </a:extLst>
          </p:cNvPr>
          <p:cNvSpPr txBox="1">
            <a:spLocks noGrp="1"/>
          </p:cNvSpPr>
          <p:nvPr>
            <p:ph type="subTitle" idx="1"/>
          </p:nvPr>
        </p:nvSpPr>
        <p:spPr>
          <a:xfrm>
            <a:off x="1523975" y="2943848"/>
            <a:ext cx="9144000" cy="1305900"/>
          </a:xfrm>
          <a:prstGeom prst="rect">
            <a:avLst/>
          </a:prstGeom>
          <a:noFill/>
          <a:ln>
            <a:noFill/>
          </a:ln>
        </p:spPr>
        <p:txBody>
          <a:bodyPr spcFirstLastPara="1" wrap="square" lIns="91425" tIns="45700" rIns="91425" bIns="45700" anchor="ctr" anchorCtr="0">
            <a:noAutofit/>
          </a:bodyPr>
          <a:lstStyle/>
          <a:p>
            <a:pPr lvl="0">
              <a:spcBef>
                <a:spcPts val="0"/>
              </a:spcBef>
              <a:buSzPts val="4900"/>
            </a:pPr>
            <a:r>
              <a:rPr lang="es-ES" sz="3550" dirty="0"/>
              <a:t>Reunión de participación de las partes interesadas</a:t>
            </a:r>
            <a:endParaRPr dirty="0"/>
          </a:p>
        </p:txBody>
      </p:sp>
      <p:sp>
        <p:nvSpPr>
          <p:cNvPr id="263" name="Google Shape;263;p60">
            <a:extLst>
              <a:ext uri="{FF2B5EF4-FFF2-40B4-BE49-F238E27FC236}">
                <a16:creationId xmlns:a16="http://schemas.microsoft.com/office/drawing/2014/main" id="{B4FCC625-909C-6605-8E95-D7BA9FC1090D}"/>
              </a:ext>
            </a:extLst>
          </p:cNvPr>
          <p:cNvSpPr txBox="1">
            <a:spLocks noGrp="1"/>
          </p:cNvSpPr>
          <p:nvPr>
            <p:ph type="body" idx="2"/>
          </p:nvPr>
        </p:nvSpPr>
        <p:spPr>
          <a:xfrm>
            <a:off x="1913850" y="4523350"/>
            <a:ext cx="8364300"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dirty="0"/>
              <a:t>18 de </a:t>
            </a:r>
            <a:r>
              <a:rPr lang="en-US" sz="2500" dirty="0" err="1"/>
              <a:t>septiembre</a:t>
            </a:r>
            <a:r>
              <a:rPr lang="en-US" sz="2500" dirty="0"/>
              <a:t>, 2025</a:t>
            </a:r>
            <a:endParaRPr sz="2500" dirty="0"/>
          </a:p>
        </p:txBody>
      </p:sp>
      <p:sp>
        <p:nvSpPr>
          <p:cNvPr id="264" name="Google Shape;264;p60">
            <a:extLst>
              <a:ext uri="{FF2B5EF4-FFF2-40B4-BE49-F238E27FC236}">
                <a16:creationId xmlns:a16="http://schemas.microsoft.com/office/drawing/2014/main" id="{EE590A04-3DC5-FC2A-8F2F-F1DDC05141B6}"/>
              </a:ext>
            </a:extLst>
          </p:cNvPr>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extLst>
      <p:ext uri="{BB962C8B-B14F-4D97-AF65-F5344CB8AC3E}">
        <p14:creationId xmlns:p14="http://schemas.microsoft.com/office/powerpoint/2010/main" val="891951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2CD9AAB0-2B91-B8A9-43EF-A84C6BA98F34}"/>
            </a:ext>
          </a:extLst>
        </p:cNvPr>
        <p:cNvGrpSpPr/>
        <p:nvPr/>
      </p:nvGrpSpPr>
      <p:grpSpPr>
        <a:xfrm>
          <a:off x="0" y="0"/>
          <a:ext cx="0" cy="0"/>
          <a:chOff x="0" y="0"/>
          <a:chExt cx="0" cy="0"/>
        </a:xfrm>
      </p:grpSpPr>
      <p:sp>
        <p:nvSpPr>
          <p:cNvPr id="365" name="Google Shape;365;p70">
            <a:extLst>
              <a:ext uri="{FF2B5EF4-FFF2-40B4-BE49-F238E27FC236}">
                <a16:creationId xmlns:a16="http://schemas.microsoft.com/office/drawing/2014/main" id="{23758379-6B09-84CA-2E2C-957267DBE69D}"/>
              </a:ext>
            </a:extLst>
          </p:cNvPr>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lvl="0">
              <a:buSzPts val="4700"/>
            </a:pPr>
            <a:r>
              <a:rPr lang="es-ES" sz="5600" dirty="0"/>
              <a:t>Antecedentes sobre SB 25-183 Cambios en los servicios relacionados con el embarazo/aborto</a:t>
            </a:r>
            <a:endParaRPr sz="5600" dirty="0"/>
          </a:p>
        </p:txBody>
      </p:sp>
      <p:sp>
        <p:nvSpPr>
          <p:cNvPr id="366" name="Google Shape;366;p70">
            <a:extLst>
              <a:ext uri="{FF2B5EF4-FFF2-40B4-BE49-F238E27FC236}">
                <a16:creationId xmlns:a16="http://schemas.microsoft.com/office/drawing/2014/main" id="{4C5D4444-0DA9-9D03-8DED-2D19D9FB884C}"/>
              </a:ext>
            </a:extLst>
          </p:cNvPr>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1312886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71"/>
          <p:cNvSpPr txBox="1">
            <a:spLocks noGrp="1"/>
          </p:cNvSpPr>
          <p:nvPr>
            <p:ph type="title"/>
          </p:nvPr>
        </p:nvSpPr>
        <p:spPr>
          <a:xfrm>
            <a:off x="838200" y="29511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a:t>Background </a:t>
            </a:r>
            <a:endParaRPr sz="5600"/>
          </a:p>
        </p:txBody>
      </p:sp>
      <p:sp>
        <p:nvSpPr>
          <p:cNvPr id="372" name="Google Shape;372;p71"/>
          <p:cNvSpPr txBox="1">
            <a:spLocks noGrp="1"/>
          </p:cNvSpPr>
          <p:nvPr>
            <p:ph type="body" idx="1"/>
          </p:nvPr>
        </p:nvSpPr>
        <p:spPr>
          <a:xfrm>
            <a:off x="652350" y="1331685"/>
            <a:ext cx="10887300" cy="4208700"/>
          </a:xfrm>
          <a:prstGeom prst="rect">
            <a:avLst/>
          </a:prstGeom>
          <a:noFill/>
          <a:ln>
            <a:noFill/>
          </a:ln>
        </p:spPr>
        <p:txBody>
          <a:bodyPr spcFirstLastPara="1" wrap="square" lIns="91425" tIns="45700" rIns="91425" bIns="45700" anchor="t" anchorCtr="0">
            <a:noAutofit/>
          </a:bodyPr>
          <a:lstStyle/>
          <a:p>
            <a:pPr marL="342900" lvl="0" indent="-292100" algn="l" rtl="0">
              <a:lnSpc>
                <a:spcPct val="115000"/>
              </a:lnSpc>
              <a:spcBef>
                <a:spcPts val="1000"/>
              </a:spcBef>
              <a:spcAft>
                <a:spcPts val="0"/>
              </a:spcAft>
              <a:buSzPts val="2800"/>
              <a:buChar char="•"/>
            </a:pPr>
            <a:r>
              <a:rPr lang="en-US" sz="2800"/>
              <a:t>Colorado voters approved Amendment 79 in the November 2024 general election</a:t>
            </a:r>
            <a:endParaRPr sz="2800"/>
          </a:p>
          <a:p>
            <a:pPr marL="685800" lvl="1" indent="-234315" algn="l" rtl="0">
              <a:lnSpc>
                <a:spcPct val="115000"/>
              </a:lnSpc>
              <a:spcBef>
                <a:spcPts val="500"/>
              </a:spcBef>
              <a:spcAft>
                <a:spcPts val="0"/>
              </a:spcAft>
              <a:buSzPts val="2400"/>
              <a:buChar char="⮚"/>
            </a:pPr>
            <a:r>
              <a:rPr lang="en-US" sz="2400"/>
              <a:t>Repealed the state constitutional amendment prohibiting the use of public funds to cover abortions</a:t>
            </a:r>
            <a:endParaRPr sz="2400"/>
          </a:p>
          <a:p>
            <a:pPr marL="685800" lvl="1" indent="-234315" algn="l" rtl="0">
              <a:lnSpc>
                <a:spcPct val="115000"/>
              </a:lnSpc>
              <a:spcBef>
                <a:spcPts val="500"/>
              </a:spcBef>
              <a:spcAft>
                <a:spcPts val="0"/>
              </a:spcAft>
              <a:buSzPts val="2400"/>
              <a:buChar char="⮚"/>
            </a:pPr>
            <a:r>
              <a:rPr lang="en-US" sz="2400"/>
              <a:t>Added a constitutional amendment for the right to an abortion and now prohibits Colorado from denying the service </a:t>
            </a:r>
            <a:endParaRPr sz="2400"/>
          </a:p>
          <a:p>
            <a:pPr marL="342900" lvl="0" indent="-292100" algn="l" rtl="0">
              <a:lnSpc>
                <a:spcPct val="115000"/>
              </a:lnSpc>
              <a:spcBef>
                <a:spcPts val="1000"/>
              </a:spcBef>
              <a:spcAft>
                <a:spcPts val="0"/>
              </a:spcAft>
              <a:buSzPts val="2800"/>
              <a:buChar char="•"/>
            </a:pPr>
            <a:r>
              <a:rPr lang="en-US" sz="2800"/>
              <a:t>SB25-183 created a state-funded abortion program</a:t>
            </a:r>
            <a:endParaRPr sz="2800"/>
          </a:p>
          <a:p>
            <a:pPr marL="342900" lvl="0" indent="0" algn="l" rtl="0">
              <a:lnSpc>
                <a:spcPct val="115000"/>
              </a:lnSpc>
              <a:spcBef>
                <a:spcPts val="1000"/>
              </a:spcBef>
              <a:spcAft>
                <a:spcPts val="0"/>
              </a:spcAft>
              <a:buNone/>
            </a:pPr>
            <a:r>
              <a:rPr lang="en-US" sz="2800"/>
              <a:t>(25.5-2-106. State-funded abortion care)</a:t>
            </a:r>
            <a:endParaRPr sz="2800"/>
          </a:p>
        </p:txBody>
      </p:sp>
      <p:sp>
        <p:nvSpPr>
          <p:cNvPr id="373" name="Google Shape;373;p7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0">
          <a:extLst>
            <a:ext uri="{FF2B5EF4-FFF2-40B4-BE49-F238E27FC236}">
              <a16:creationId xmlns:a16="http://schemas.microsoft.com/office/drawing/2014/main" id="{85E87629-79E6-9DB9-583A-077BF02B1911}"/>
            </a:ext>
          </a:extLst>
        </p:cNvPr>
        <p:cNvGrpSpPr/>
        <p:nvPr/>
      </p:nvGrpSpPr>
      <p:grpSpPr>
        <a:xfrm>
          <a:off x="0" y="0"/>
          <a:ext cx="0" cy="0"/>
          <a:chOff x="0" y="0"/>
          <a:chExt cx="0" cy="0"/>
        </a:xfrm>
      </p:grpSpPr>
      <p:sp>
        <p:nvSpPr>
          <p:cNvPr id="371" name="Google Shape;371;p71">
            <a:extLst>
              <a:ext uri="{FF2B5EF4-FFF2-40B4-BE49-F238E27FC236}">
                <a16:creationId xmlns:a16="http://schemas.microsoft.com/office/drawing/2014/main" id="{D77775AA-DAA2-1003-96EE-39EF7D97DA9F}"/>
              </a:ext>
            </a:extLst>
          </p:cNvPr>
          <p:cNvSpPr txBox="1">
            <a:spLocks noGrp="1"/>
          </p:cNvSpPr>
          <p:nvPr>
            <p:ph type="title"/>
          </p:nvPr>
        </p:nvSpPr>
        <p:spPr>
          <a:xfrm>
            <a:off x="838200" y="29511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dirty="0" err="1"/>
              <a:t>Antecedentes</a:t>
            </a:r>
            <a:endParaRPr sz="5600" dirty="0"/>
          </a:p>
        </p:txBody>
      </p:sp>
      <p:sp>
        <p:nvSpPr>
          <p:cNvPr id="372" name="Google Shape;372;p71">
            <a:extLst>
              <a:ext uri="{FF2B5EF4-FFF2-40B4-BE49-F238E27FC236}">
                <a16:creationId xmlns:a16="http://schemas.microsoft.com/office/drawing/2014/main" id="{1247ABEB-7B9E-8A4F-34F7-1BFBC0991F0C}"/>
              </a:ext>
            </a:extLst>
          </p:cNvPr>
          <p:cNvSpPr txBox="1">
            <a:spLocks noGrp="1"/>
          </p:cNvSpPr>
          <p:nvPr>
            <p:ph type="body" idx="1"/>
          </p:nvPr>
        </p:nvSpPr>
        <p:spPr>
          <a:xfrm>
            <a:off x="652350" y="1331685"/>
            <a:ext cx="10887300" cy="4208700"/>
          </a:xfrm>
          <a:prstGeom prst="rect">
            <a:avLst/>
          </a:prstGeom>
          <a:noFill/>
          <a:ln>
            <a:noFill/>
          </a:ln>
        </p:spPr>
        <p:txBody>
          <a:bodyPr spcFirstLastPara="1" wrap="square" lIns="91425" tIns="45700" rIns="91425" bIns="45700" anchor="t" anchorCtr="0">
            <a:noAutofit/>
          </a:bodyPr>
          <a:lstStyle/>
          <a:p>
            <a:pPr marL="342900" lvl="0" indent="-292100">
              <a:lnSpc>
                <a:spcPct val="115000"/>
              </a:lnSpc>
              <a:buSzPts val="2800"/>
            </a:pPr>
            <a:r>
              <a:rPr lang="es-ES" sz="2800" dirty="0"/>
              <a:t>Los votantes de Colorado aprobaron la enmienda 79 en las elecciones generales de noviembre de 2024</a:t>
            </a:r>
            <a:endParaRPr sz="2800" dirty="0"/>
          </a:p>
          <a:p>
            <a:pPr marL="685800" lvl="1" indent="-234315">
              <a:lnSpc>
                <a:spcPct val="115000"/>
              </a:lnSpc>
              <a:buSzPts val="2400"/>
            </a:pPr>
            <a:r>
              <a:rPr lang="es-ES" sz="2400" dirty="0"/>
              <a:t>Derogó la enmienda constitucional estatal que prohibía el uso de fondos públicos para cubrir los abortos</a:t>
            </a:r>
            <a:endParaRPr sz="2400" dirty="0"/>
          </a:p>
          <a:p>
            <a:pPr marL="685800" lvl="1" indent="-234315">
              <a:lnSpc>
                <a:spcPct val="115000"/>
              </a:lnSpc>
              <a:buSzPts val="2400"/>
            </a:pPr>
            <a:r>
              <a:rPr lang="es-ES" sz="2400" dirty="0"/>
              <a:t>Se agregó una enmienda constitucional para el derecho al aborto y ahora prohíbe a Colorado negar el servicio </a:t>
            </a:r>
            <a:endParaRPr sz="2400" dirty="0"/>
          </a:p>
          <a:p>
            <a:pPr marL="342900" lvl="0" indent="-292100">
              <a:lnSpc>
                <a:spcPct val="115000"/>
              </a:lnSpc>
              <a:buSzPts val="2800"/>
            </a:pPr>
            <a:r>
              <a:rPr lang="es-ES" sz="2800" dirty="0"/>
              <a:t>SB25-183 creó un programa de aborto financiado por el estado</a:t>
            </a:r>
            <a:endParaRPr sz="2800" dirty="0"/>
          </a:p>
          <a:p>
            <a:pPr marL="342900" lvl="0" indent="0">
              <a:lnSpc>
                <a:spcPct val="115000"/>
              </a:lnSpc>
              <a:buNone/>
            </a:pPr>
            <a:r>
              <a:rPr lang="es-ES" sz="2800" dirty="0"/>
              <a:t>(25.5-2-106. Atención del aborto financiada por el Estado)</a:t>
            </a:r>
            <a:endParaRPr sz="2800" dirty="0"/>
          </a:p>
        </p:txBody>
      </p:sp>
      <p:sp>
        <p:nvSpPr>
          <p:cNvPr id="373" name="Google Shape;373;p71">
            <a:extLst>
              <a:ext uri="{FF2B5EF4-FFF2-40B4-BE49-F238E27FC236}">
                <a16:creationId xmlns:a16="http://schemas.microsoft.com/office/drawing/2014/main" id="{C5190213-9738-9850-0E01-AA540428452F}"/>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3387264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72"/>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4700"/>
              <a:buFont typeface="Trebuchet MS"/>
              <a:buNone/>
            </a:pPr>
            <a:r>
              <a:rPr lang="en-US" sz="5600"/>
              <a:t>Changes to Pregnancy-Related/Abortion Services</a:t>
            </a:r>
            <a:endParaRPr sz="5600"/>
          </a:p>
        </p:txBody>
      </p:sp>
      <p:sp>
        <p:nvSpPr>
          <p:cNvPr id="379" name="Google Shape;379;p72"/>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7">
          <a:extLst>
            <a:ext uri="{FF2B5EF4-FFF2-40B4-BE49-F238E27FC236}">
              <a16:creationId xmlns:a16="http://schemas.microsoft.com/office/drawing/2014/main" id="{2847487F-6A7D-8B4E-A8B4-BE9494965790}"/>
            </a:ext>
          </a:extLst>
        </p:cNvPr>
        <p:cNvGrpSpPr/>
        <p:nvPr/>
      </p:nvGrpSpPr>
      <p:grpSpPr>
        <a:xfrm>
          <a:off x="0" y="0"/>
          <a:ext cx="0" cy="0"/>
          <a:chOff x="0" y="0"/>
          <a:chExt cx="0" cy="0"/>
        </a:xfrm>
      </p:grpSpPr>
      <p:sp>
        <p:nvSpPr>
          <p:cNvPr id="378" name="Google Shape;378;p72">
            <a:extLst>
              <a:ext uri="{FF2B5EF4-FFF2-40B4-BE49-F238E27FC236}">
                <a16:creationId xmlns:a16="http://schemas.microsoft.com/office/drawing/2014/main" id="{0904AC7D-F757-29BF-9097-78FE3B4E19AD}"/>
              </a:ext>
            </a:extLst>
          </p:cNvPr>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lvl="0">
              <a:buSzPts val="4700"/>
            </a:pPr>
            <a:r>
              <a:rPr lang="es-ES" sz="5600" dirty="0"/>
              <a:t>Cambios en los servicios relacionados con el embarazo/aborto</a:t>
            </a:r>
            <a:endParaRPr sz="5600" dirty="0"/>
          </a:p>
        </p:txBody>
      </p:sp>
      <p:sp>
        <p:nvSpPr>
          <p:cNvPr id="379" name="Google Shape;379;p72">
            <a:extLst>
              <a:ext uri="{FF2B5EF4-FFF2-40B4-BE49-F238E27FC236}">
                <a16:creationId xmlns:a16="http://schemas.microsoft.com/office/drawing/2014/main" id="{14CC75E5-698C-03BC-99C1-EDFCB189D00B}"/>
              </a:ext>
            </a:extLst>
          </p:cNvPr>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extLst>
      <p:ext uri="{BB962C8B-B14F-4D97-AF65-F5344CB8AC3E}">
        <p14:creationId xmlns:p14="http://schemas.microsoft.com/office/powerpoint/2010/main" val="829430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7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a:t>Overview of Policy Changes </a:t>
            </a:r>
            <a:endParaRPr sz="5600"/>
          </a:p>
        </p:txBody>
      </p:sp>
      <p:sp>
        <p:nvSpPr>
          <p:cNvPr id="385" name="Google Shape;385;p73"/>
          <p:cNvSpPr txBox="1">
            <a:spLocks noGrp="1"/>
          </p:cNvSpPr>
          <p:nvPr>
            <p:ph type="body" idx="1"/>
          </p:nvPr>
        </p:nvSpPr>
        <p:spPr>
          <a:xfrm>
            <a:off x="838200" y="1625637"/>
            <a:ext cx="10515600" cy="4208700"/>
          </a:xfrm>
          <a:prstGeom prst="rect">
            <a:avLst/>
          </a:prstGeom>
          <a:noFill/>
          <a:ln>
            <a:noFill/>
          </a:ln>
        </p:spPr>
        <p:txBody>
          <a:bodyPr spcFirstLastPara="1" wrap="square" lIns="91425" tIns="45700" rIns="91425" bIns="45700" anchor="t" anchorCtr="0">
            <a:noAutofit/>
          </a:bodyPr>
          <a:lstStyle/>
          <a:p>
            <a:pPr marL="342900" lvl="0" indent="-292100" algn="l" rtl="0">
              <a:lnSpc>
                <a:spcPct val="115000"/>
              </a:lnSpc>
              <a:spcBef>
                <a:spcPts val="1000"/>
              </a:spcBef>
              <a:spcAft>
                <a:spcPts val="0"/>
              </a:spcAft>
              <a:buSzPts val="2800"/>
              <a:buChar char="•"/>
            </a:pPr>
            <a:r>
              <a:rPr lang="en-US" sz="2800"/>
              <a:t>Under SB25-183, effective January 1, 2026, abortions may be provided to members, regardless of the circumstance</a:t>
            </a:r>
            <a:endParaRPr sz="2800"/>
          </a:p>
          <a:p>
            <a:pPr marL="342900" lvl="0" indent="-292100" algn="l" rtl="0">
              <a:lnSpc>
                <a:spcPct val="115000"/>
              </a:lnSpc>
              <a:spcBef>
                <a:spcPts val="1000"/>
              </a:spcBef>
              <a:spcAft>
                <a:spcPts val="0"/>
              </a:spcAft>
              <a:buSzPts val="2800"/>
              <a:buChar char="•"/>
            </a:pPr>
            <a:r>
              <a:rPr lang="en-US" sz="2800"/>
              <a:t>Services related to abortion care will be fully covered by state funds for members enrolled in the following: </a:t>
            </a:r>
            <a:endParaRPr sz="2800"/>
          </a:p>
          <a:p>
            <a:pPr marL="685800" lvl="1" indent="-234315" algn="l" rtl="0">
              <a:lnSpc>
                <a:spcPct val="115000"/>
              </a:lnSpc>
              <a:spcBef>
                <a:spcPts val="500"/>
              </a:spcBef>
              <a:spcAft>
                <a:spcPts val="0"/>
              </a:spcAft>
              <a:buSzPts val="2400"/>
              <a:buChar char="⮚"/>
            </a:pPr>
            <a:r>
              <a:rPr lang="en-US" sz="2400"/>
              <a:t>Medicaid (TXIX) including Cover all Coloradans </a:t>
            </a:r>
            <a:endParaRPr sz="2400"/>
          </a:p>
          <a:p>
            <a:pPr marL="685800" lvl="1" indent="-272415" algn="l" rtl="0">
              <a:lnSpc>
                <a:spcPct val="115000"/>
              </a:lnSpc>
              <a:spcBef>
                <a:spcPts val="500"/>
              </a:spcBef>
              <a:spcAft>
                <a:spcPts val="0"/>
              </a:spcAft>
              <a:buSzPts val="3000"/>
              <a:buChar char="⮚"/>
            </a:pPr>
            <a:r>
              <a:rPr lang="en-US" sz="2400"/>
              <a:t>Emergency Medical and Reproductive Health Program </a:t>
            </a:r>
            <a:endParaRPr sz="2400"/>
          </a:p>
          <a:p>
            <a:pPr marL="685800" lvl="1" indent="-234315" algn="l" rtl="0">
              <a:lnSpc>
                <a:spcPct val="115000"/>
              </a:lnSpc>
              <a:spcBef>
                <a:spcPts val="500"/>
              </a:spcBef>
              <a:spcAft>
                <a:spcPts val="0"/>
              </a:spcAft>
              <a:buSzPts val="2400"/>
              <a:buChar char="⮚"/>
            </a:pPr>
            <a:r>
              <a:rPr lang="en-US" sz="2400"/>
              <a:t>Child Health Plan Plus (CHP+)</a:t>
            </a:r>
            <a:endParaRPr sz="3000"/>
          </a:p>
        </p:txBody>
      </p:sp>
      <p:sp>
        <p:nvSpPr>
          <p:cNvPr id="386" name="Google Shape;386;p7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3">
          <a:extLst>
            <a:ext uri="{FF2B5EF4-FFF2-40B4-BE49-F238E27FC236}">
              <a16:creationId xmlns:a16="http://schemas.microsoft.com/office/drawing/2014/main" id="{C0CAB0A8-952E-8120-21FB-CB638AEF7F5B}"/>
            </a:ext>
          </a:extLst>
        </p:cNvPr>
        <p:cNvGrpSpPr/>
        <p:nvPr/>
      </p:nvGrpSpPr>
      <p:grpSpPr>
        <a:xfrm>
          <a:off x="0" y="0"/>
          <a:ext cx="0" cy="0"/>
          <a:chOff x="0" y="0"/>
          <a:chExt cx="0" cy="0"/>
        </a:xfrm>
      </p:grpSpPr>
      <p:sp>
        <p:nvSpPr>
          <p:cNvPr id="384" name="Google Shape;384;p73">
            <a:extLst>
              <a:ext uri="{FF2B5EF4-FFF2-40B4-BE49-F238E27FC236}">
                <a16:creationId xmlns:a16="http://schemas.microsoft.com/office/drawing/2014/main" id="{90B66FB5-9EAC-66CD-B7FF-B0635CA749FB}"/>
              </a:ext>
            </a:extLst>
          </p:cNvPr>
          <p:cNvSpPr txBox="1">
            <a:spLocks noGrp="1"/>
          </p:cNvSpPr>
          <p:nvPr>
            <p:ph type="title"/>
          </p:nvPr>
        </p:nvSpPr>
        <p:spPr>
          <a:xfrm>
            <a:off x="838200" y="665637"/>
            <a:ext cx="10515600" cy="960000"/>
          </a:xfrm>
          <a:prstGeom prst="rect">
            <a:avLst/>
          </a:prstGeom>
          <a:noFill/>
          <a:ln>
            <a:noFill/>
          </a:ln>
        </p:spPr>
        <p:txBody>
          <a:bodyPr spcFirstLastPara="1" wrap="square" lIns="91425" tIns="45700" rIns="91425" bIns="45700" anchor="b" anchorCtr="0">
            <a:noAutofit/>
          </a:bodyPr>
          <a:lstStyle/>
          <a:p>
            <a:pPr lvl="0"/>
            <a:r>
              <a:rPr lang="es-ES" sz="5600" dirty="0"/>
              <a:t>Resumen de los cambios en las políticas </a:t>
            </a:r>
            <a:endParaRPr sz="5600" dirty="0"/>
          </a:p>
        </p:txBody>
      </p:sp>
      <p:sp>
        <p:nvSpPr>
          <p:cNvPr id="385" name="Google Shape;385;p73">
            <a:extLst>
              <a:ext uri="{FF2B5EF4-FFF2-40B4-BE49-F238E27FC236}">
                <a16:creationId xmlns:a16="http://schemas.microsoft.com/office/drawing/2014/main" id="{05FAE61A-A6B0-4340-1CE1-33289B5E36EF}"/>
              </a:ext>
            </a:extLst>
          </p:cNvPr>
          <p:cNvSpPr txBox="1">
            <a:spLocks noGrp="1"/>
          </p:cNvSpPr>
          <p:nvPr>
            <p:ph type="body" idx="1"/>
          </p:nvPr>
        </p:nvSpPr>
        <p:spPr>
          <a:xfrm>
            <a:off x="838200" y="1625637"/>
            <a:ext cx="10515600" cy="4208700"/>
          </a:xfrm>
          <a:prstGeom prst="rect">
            <a:avLst/>
          </a:prstGeom>
          <a:noFill/>
          <a:ln>
            <a:noFill/>
          </a:ln>
        </p:spPr>
        <p:txBody>
          <a:bodyPr spcFirstLastPara="1" wrap="square" lIns="91425" tIns="45700" rIns="91425" bIns="45700" anchor="t" anchorCtr="0">
            <a:noAutofit/>
          </a:bodyPr>
          <a:lstStyle/>
          <a:p>
            <a:pPr marL="342900" lvl="0" indent="-292100">
              <a:lnSpc>
                <a:spcPct val="115000"/>
              </a:lnSpc>
              <a:buSzPts val="2800"/>
            </a:pPr>
            <a:r>
              <a:rPr lang="es-ES" sz="2800" dirty="0"/>
              <a:t>Bajo SB25-183, a partir del 1 de enero de 2026, los abortos pueden ser proporcionados a los miembros, independientemente de las circunstancias</a:t>
            </a:r>
            <a:endParaRPr sz="2800" dirty="0"/>
          </a:p>
          <a:p>
            <a:pPr marL="342900" lvl="0" indent="-292100">
              <a:lnSpc>
                <a:spcPct val="115000"/>
              </a:lnSpc>
              <a:buSzPts val="2800"/>
            </a:pPr>
            <a:r>
              <a:rPr lang="es-ES" sz="2800" dirty="0"/>
              <a:t>Los servicios relacionados con el cuidado del aborto estarán totalmente cubiertos por fondos estatales para los miembros inscritos en</a:t>
            </a:r>
            <a:r>
              <a:rPr lang="en-US" sz="2800" dirty="0"/>
              <a:t>: </a:t>
            </a:r>
            <a:endParaRPr sz="2800" dirty="0"/>
          </a:p>
          <a:p>
            <a:pPr marL="685800" lvl="1" indent="-234315">
              <a:lnSpc>
                <a:spcPct val="115000"/>
              </a:lnSpc>
              <a:buSzPts val="2400"/>
            </a:pPr>
            <a:r>
              <a:rPr lang="es-ES" sz="2400" dirty="0"/>
              <a:t>Medicaid (TXIX) incluyendo cubrir a todas las personas de Colorado </a:t>
            </a:r>
            <a:r>
              <a:rPr lang="en-US" sz="2400" dirty="0"/>
              <a:t> </a:t>
            </a:r>
            <a:endParaRPr sz="2400" dirty="0"/>
          </a:p>
          <a:p>
            <a:pPr marL="685800" lvl="1" indent="-272415">
              <a:lnSpc>
                <a:spcPct val="115000"/>
              </a:lnSpc>
              <a:buSzPts val="3000"/>
            </a:pPr>
            <a:r>
              <a:rPr lang="es-ES" sz="2400" dirty="0"/>
              <a:t>Programa de atención médica de emergencia y salud reproductiva </a:t>
            </a:r>
            <a:r>
              <a:rPr lang="en-US" sz="2400" dirty="0"/>
              <a:t> </a:t>
            </a:r>
            <a:endParaRPr sz="2400" dirty="0"/>
          </a:p>
          <a:p>
            <a:pPr marL="685800" lvl="1" indent="-234315" algn="l" rtl="0">
              <a:lnSpc>
                <a:spcPct val="115000"/>
              </a:lnSpc>
              <a:spcBef>
                <a:spcPts val="500"/>
              </a:spcBef>
              <a:spcAft>
                <a:spcPts val="0"/>
              </a:spcAft>
              <a:buSzPts val="2400"/>
              <a:buChar char="⮚"/>
            </a:pPr>
            <a:r>
              <a:rPr lang="en-US" sz="2400" dirty="0"/>
              <a:t>Child Health Plan Plus (CHP+)</a:t>
            </a:r>
            <a:endParaRPr sz="3000" dirty="0"/>
          </a:p>
        </p:txBody>
      </p:sp>
      <p:sp>
        <p:nvSpPr>
          <p:cNvPr id="386" name="Google Shape;386;p73">
            <a:extLst>
              <a:ext uri="{FF2B5EF4-FFF2-40B4-BE49-F238E27FC236}">
                <a16:creationId xmlns:a16="http://schemas.microsoft.com/office/drawing/2014/main" id="{86E45A59-676C-5DDE-2880-F52967CF43C3}"/>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1079456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74"/>
          <p:cNvSpPr txBox="1">
            <a:spLocks noGrp="1"/>
          </p:cNvSpPr>
          <p:nvPr>
            <p:ph type="title"/>
          </p:nvPr>
        </p:nvSpPr>
        <p:spPr>
          <a:xfrm>
            <a:off x="838200" y="1010292"/>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a:t>Overview of Policy Changes Cont.  </a:t>
            </a:r>
            <a:endParaRPr sz="5600"/>
          </a:p>
        </p:txBody>
      </p:sp>
      <p:sp>
        <p:nvSpPr>
          <p:cNvPr id="392" name="Google Shape;392;p74"/>
          <p:cNvSpPr txBox="1">
            <a:spLocks noGrp="1"/>
          </p:cNvSpPr>
          <p:nvPr>
            <p:ph type="body" idx="1"/>
          </p:nvPr>
        </p:nvSpPr>
        <p:spPr>
          <a:xfrm>
            <a:off x="838200" y="2186735"/>
            <a:ext cx="10515600" cy="4208700"/>
          </a:xfrm>
          <a:prstGeom prst="rect">
            <a:avLst/>
          </a:prstGeom>
          <a:noFill/>
          <a:ln>
            <a:noFill/>
          </a:ln>
        </p:spPr>
        <p:txBody>
          <a:bodyPr spcFirstLastPara="1" wrap="square" lIns="91425" tIns="45700" rIns="91425" bIns="45700" anchor="t" anchorCtr="0">
            <a:noAutofit/>
          </a:bodyPr>
          <a:lstStyle/>
          <a:p>
            <a:pPr marL="342900" lvl="0" indent="-292100" algn="l" rtl="0">
              <a:lnSpc>
                <a:spcPct val="115000"/>
              </a:lnSpc>
              <a:spcBef>
                <a:spcPts val="1000"/>
              </a:spcBef>
              <a:spcAft>
                <a:spcPts val="0"/>
              </a:spcAft>
              <a:buSzPts val="2800"/>
              <a:buChar char="•"/>
            </a:pPr>
            <a:r>
              <a:rPr lang="en-US" sz="2800"/>
              <a:t>Non-viable pregnancy circumstances, such as a miscarriage, are still covered and eligible for federal match </a:t>
            </a:r>
            <a:endParaRPr sz="2800"/>
          </a:p>
          <a:p>
            <a:pPr marL="342900" lvl="0" indent="-292100" algn="l" rtl="0">
              <a:lnSpc>
                <a:spcPct val="115000"/>
              </a:lnSpc>
              <a:spcBef>
                <a:spcPts val="1000"/>
              </a:spcBef>
              <a:spcAft>
                <a:spcPts val="0"/>
              </a:spcAft>
              <a:buSzPts val="2800"/>
              <a:buChar char="•"/>
            </a:pPr>
            <a:r>
              <a:rPr lang="en-US" sz="2800"/>
              <a:t>Reproductive care, family planning, and family planning-related services, not abortion-related, will still be subject to federal match  </a:t>
            </a:r>
            <a:endParaRPr sz="2800"/>
          </a:p>
          <a:p>
            <a:pPr marL="342900" lvl="0" indent="-292100" algn="l" rtl="0">
              <a:lnSpc>
                <a:spcPct val="115000"/>
              </a:lnSpc>
              <a:spcBef>
                <a:spcPts val="1000"/>
              </a:spcBef>
              <a:spcAft>
                <a:spcPts val="0"/>
              </a:spcAft>
              <a:buSzPts val="2800"/>
              <a:buChar char="•"/>
            </a:pPr>
            <a:r>
              <a:rPr lang="en-US" sz="2800"/>
              <a:t>Providers will bill for these service, as usual </a:t>
            </a:r>
            <a:endParaRPr sz="2800"/>
          </a:p>
          <a:p>
            <a:pPr marL="0" lvl="0" indent="0" algn="l" rtl="0">
              <a:spcBef>
                <a:spcPts val="1000"/>
              </a:spcBef>
              <a:spcAft>
                <a:spcPts val="0"/>
              </a:spcAft>
              <a:buNone/>
            </a:pPr>
            <a:endParaRPr sz="3000"/>
          </a:p>
        </p:txBody>
      </p:sp>
      <p:sp>
        <p:nvSpPr>
          <p:cNvPr id="393" name="Google Shape;393;p7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0">
          <a:extLst>
            <a:ext uri="{FF2B5EF4-FFF2-40B4-BE49-F238E27FC236}">
              <a16:creationId xmlns:a16="http://schemas.microsoft.com/office/drawing/2014/main" id="{0F45CFF3-6041-D814-9DCD-B6611AC5FEE9}"/>
            </a:ext>
          </a:extLst>
        </p:cNvPr>
        <p:cNvGrpSpPr/>
        <p:nvPr/>
      </p:nvGrpSpPr>
      <p:grpSpPr>
        <a:xfrm>
          <a:off x="0" y="0"/>
          <a:ext cx="0" cy="0"/>
          <a:chOff x="0" y="0"/>
          <a:chExt cx="0" cy="0"/>
        </a:xfrm>
      </p:grpSpPr>
      <p:sp>
        <p:nvSpPr>
          <p:cNvPr id="391" name="Google Shape;391;p74">
            <a:extLst>
              <a:ext uri="{FF2B5EF4-FFF2-40B4-BE49-F238E27FC236}">
                <a16:creationId xmlns:a16="http://schemas.microsoft.com/office/drawing/2014/main" id="{BE323A6B-77CA-ECD4-0E4F-5E4270DEEFA1}"/>
              </a:ext>
            </a:extLst>
          </p:cNvPr>
          <p:cNvSpPr txBox="1">
            <a:spLocks noGrp="1"/>
          </p:cNvSpPr>
          <p:nvPr>
            <p:ph type="title"/>
          </p:nvPr>
        </p:nvSpPr>
        <p:spPr>
          <a:xfrm>
            <a:off x="838200" y="815598"/>
            <a:ext cx="10515600" cy="960000"/>
          </a:xfrm>
          <a:prstGeom prst="rect">
            <a:avLst/>
          </a:prstGeom>
          <a:noFill/>
          <a:ln>
            <a:noFill/>
          </a:ln>
        </p:spPr>
        <p:txBody>
          <a:bodyPr spcFirstLastPara="1" wrap="square" lIns="91425" tIns="45700" rIns="91425" bIns="45700" anchor="b" anchorCtr="0">
            <a:noAutofit/>
          </a:bodyPr>
          <a:lstStyle/>
          <a:p>
            <a:pPr lvl="0"/>
            <a:r>
              <a:rPr lang="es-ES" sz="5600" dirty="0"/>
              <a:t>Resumen de los cambios en las políticas </a:t>
            </a:r>
            <a:endParaRPr sz="5600" dirty="0"/>
          </a:p>
        </p:txBody>
      </p:sp>
      <p:sp>
        <p:nvSpPr>
          <p:cNvPr id="392" name="Google Shape;392;p74">
            <a:extLst>
              <a:ext uri="{FF2B5EF4-FFF2-40B4-BE49-F238E27FC236}">
                <a16:creationId xmlns:a16="http://schemas.microsoft.com/office/drawing/2014/main" id="{FC57AE57-633C-8A1C-6CA3-E04466D67713}"/>
              </a:ext>
            </a:extLst>
          </p:cNvPr>
          <p:cNvSpPr txBox="1">
            <a:spLocks noGrp="1"/>
          </p:cNvSpPr>
          <p:nvPr>
            <p:ph type="body" idx="1"/>
          </p:nvPr>
        </p:nvSpPr>
        <p:spPr>
          <a:xfrm>
            <a:off x="838200" y="1490292"/>
            <a:ext cx="10515600" cy="4208700"/>
          </a:xfrm>
          <a:prstGeom prst="rect">
            <a:avLst/>
          </a:prstGeom>
          <a:noFill/>
          <a:ln>
            <a:noFill/>
          </a:ln>
        </p:spPr>
        <p:txBody>
          <a:bodyPr spcFirstLastPara="1" wrap="square" lIns="91425" tIns="45700" rIns="91425" bIns="45700" anchor="t" anchorCtr="0">
            <a:noAutofit/>
          </a:bodyPr>
          <a:lstStyle/>
          <a:p>
            <a:pPr marL="342900" lvl="0" indent="-292100">
              <a:lnSpc>
                <a:spcPct val="115000"/>
              </a:lnSpc>
              <a:buSzPts val="2800"/>
            </a:pPr>
            <a:r>
              <a:rPr lang="es-ES" sz="2800" dirty="0"/>
              <a:t>Las circunstancias de un embarazo no viable, como un aborto espontáneo, siguen estando cubiertas y son elegibles para la compatibilidad federal </a:t>
            </a:r>
          </a:p>
          <a:p>
            <a:pPr marL="342900" lvl="0" indent="-292100">
              <a:lnSpc>
                <a:spcPct val="115000"/>
              </a:lnSpc>
              <a:buSzPts val="2800"/>
            </a:pPr>
            <a:r>
              <a:rPr lang="es-ES" sz="2800" dirty="0"/>
              <a:t>La atención reproductiva, la planificación de la familia y los servicios relacionados con la planificación de la familia, no relacionados con el aborto, seguirán sujetos a la correspondencia federal  </a:t>
            </a:r>
          </a:p>
          <a:p>
            <a:pPr marL="342900" lvl="0" indent="-292100">
              <a:lnSpc>
                <a:spcPct val="115000"/>
              </a:lnSpc>
              <a:buSzPts val="2800"/>
            </a:pPr>
            <a:r>
              <a:rPr lang="es-ES" sz="2800" dirty="0"/>
              <a:t>Los proveedores cobrarán por estos servicios, como de costumbre </a:t>
            </a:r>
            <a:endParaRPr sz="3000" dirty="0"/>
          </a:p>
        </p:txBody>
      </p:sp>
      <p:sp>
        <p:nvSpPr>
          <p:cNvPr id="393" name="Google Shape;393;p74">
            <a:extLst>
              <a:ext uri="{FF2B5EF4-FFF2-40B4-BE49-F238E27FC236}">
                <a16:creationId xmlns:a16="http://schemas.microsoft.com/office/drawing/2014/main" id="{9A5D8DF5-9FBE-FEC9-3247-BDA62CDC183A}"/>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Tree>
    <p:extLst>
      <p:ext uri="{BB962C8B-B14F-4D97-AF65-F5344CB8AC3E}">
        <p14:creationId xmlns:p14="http://schemas.microsoft.com/office/powerpoint/2010/main" val="1652882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75"/>
          <p:cNvSpPr txBox="1">
            <a:spLocks noGrp="1"/>
          </p:cNvSpPr>
          <p:nvPr>
            <p:ph type="title"/>
          </p:nvPr>
        </p:nvSpPr>
        <p:spPr>
          <a:xfrm>
            <a:off x="639450" y="737800"/>
            <a:ext cx="109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000"/>
              <a:t>Impact of Changes on Medicaid Managed Care Organizations (MCOs) </a:t>
            </a:r>
            <a:endParaRPr sz="5000"/>
          </a:p>
        </p:txBody>
      </p:sp>
      <p:sp>
        <p:nvSpPr>
          <p:cNvPr id="399" name="Google Shape;399;p75"/>
          <p:cNvSpPr txBox="1">
            <a:spLocks noGrp="1"/>
          </p:cNvSpPr>
          <p:nvPr>
            <p:ph type="body" idx="1"/>
          </p:nvPr>
        </p:nvSpPr>
        <p:spPr>
          <a:xfrm>
            <a:off x="838200" y="1932443"/>
            <a:ext cx="10515600" cy="3419700"/>
          </a:xfrm>
          <a:prstGeom prst="rect">
            <a:avLst/>
          </a:prstGeom>
          <a:noFill/>
          <a:ln>
            <a:noFill/>
          </a:ln>
        </p:spPr>
        <p:txBody>
          <a:bodyPr spcFirstLastPara="1" wrap="square" lIns="91425" tIns="45700" rIns="91425" bIns="45700" anchor="t" anchorCtr="0">
            <a:noAutofit/>
          </a:bodyPr>
          <a:lstStyle/>
          <a:p>
            <a:pPr marL="342900" lvl="0" indent="-298450" algn="l" rtl="0">
              <a:lnSpc>
                <a:spcPct val="115000"/>
              </a:lnSpc>
              <a:spcBef>
                <a:spcPts val="500"/>
              </a:spcBef>
              <a:spcAft>
                <a:spcPts val="0"/>
              </a:spcAft>
              <a:buSzPts val="2900"/>
              <a:buChar char="•"/>
            </a:pPr>
            <a:r>
              <a:rPr lang="en-US" sz="2500"/>
              <a:t>Providers will bill abortion services directly to Medicaid, using the same process that they would for non-MCO patients</a:t>
            </a:r>
            <a:endParaRPr sz="2900"/>
          </a:p>
          <a:p>
            <a:pPr marL="685800" lvl="1" indent="-227965" algn="l" rtl="0">
              <a:lnSpc>
                <a:spcPct val="115000"/>
              </a:lnSpc>
              <a:spcBef>
                <a:spcPts val="500"/>
              </a:spcBef>
              <a:spcAft>
                <a:spcPts val="0"/>
              </a:spcAft>
              <a:buSzPts val="2300"/>
              <a:buChar char="⮚"/>
            </a:pPr>
            <a:r>
              <a:rPr lang="en-US" sz="2300"/>
              <a:t>Abortion services will be taken out of Denver Health and Rocky Prime MCOs contracts </a:t>
            </a:r>
            <a:endParaRPr sz="2400"/>
          </a:p>
        </p:txBody>
      </p:sp>
      <p:sp>
        <p:nvSpPr>
          <p:cNvPr id="400" name="Google Shape;400;p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401" name="Google Shape;401;p75"/>
          <p:cNvSpPr txBox="1"/>
          <p:nvPr/>
        </p:nvSpPr>
        <p:spPr>
          <a:xfrm>
            <a:off x="8204450" y="2764550"/>
            <a:ext cx="4006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61"/>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3</a:t>
            </a:fld>
            <a:endParaRPr/>
          </a:p>
        </p:txBody>
      </p:sp>
      <p:sp>
        <p:nvSpPr>
          <p:cNvPr id="270" name="Google Shape;270;p61"/>
          <p:cNvSpPr txBox="1">
            <a:spLocks noGrp="1"/>
          </p:cNvSpPr>
          <p:nvPr>
            <p:ph type="title"/>
          </p:nvPr>
        </p:nvSpPr>
        <p:spPr>
          <a:xfrm>
            <a:off x="5815333" y="237420"/>
            <a:ext cx="6265500" cy="81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271" name="Google Shape;271;p61"/>
          <p:cNvSpPr txBox="1"/>
          <p:nvPr/>
        </p:nvSpPr>
        <p:spPr>
          <a:xfrm>
            <a:off x="349967" y="1174710"/>
            <a:ext cx="5510400" cy="49659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dirty="0">
                <a:solidFill>
                  <a:schemeClr val="dk2"/>
                </a:solidFill>
                <a:latin typeface="Trebuchet MS"/>
                <a:ea typeface="Trebuchet MS"/>
                <a:cs typeface="Trebuchet MS"/>
                <a:sym typeface="Trebuchet MS"/>
              </a:rPr>
              <a:t>To access language interpretation, click Interpretation      in your meeting/webinar controls.  </a:t>
            </a:r>
            <a:endParaRPr sz="23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dirty="0">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dirty="0">
                <a:solidFill>
                  <a:schemeClr val="dk2"/>
                </a:solidFill>
                <a:latin typeface="Trebuchet MS"/>
                <a:ea typeface="Trebuchet MS"/>
                <a:cs typeface="Trebuchet MS"/>
                <a:sym typeface="Trebuchet MS"/>
              </a:rPr>
              <a:t>If you do not see the Interpretation button, click More, then Interpretation.</a:t>
            </a:r>
            <a:endParaRPr sz="2300" b="0" i="0" u="none" strike="noStrike" cap="none" dirty="0">
              <a:solidFill>
                <a:schemeClr val="dk2"/>
              </a:solidFill>
              <a:latin typeface="Trebuchet MS"/>
              <a:ea typeface="Trebuchet MS"/>
              <a:cs typeface="Trebuchet MS"/>
              <a:sym typeface="Trebuchet MS"/>
            </a:endParaRPr>
          </a:p>
          <a:p>
            <a:pPr marL="584200" marR="0" lvl="0" indent="0" algn="l" rtl="0">
              <a:lnSpc>
                <a:spcPct val="100000"/>
              </a:lnSpc>
              <a:spcBef>
                <a:spcPts val="1300"/>
              </a:spcBef>
              <a:spcAft>
                <a:spcPts val="0"/>
              </a:spcAft>
              <a:buClr>
                <a:srgbClr val="000000"/>
              </a:buClr>
              <a:buSzPts val="2300"/>
              <a:buFont typeface="Arial"/>
              <a:buNone/>
            </a:pPr>
            <a:endParaRPr sz="2300" b="0" i="0" u="none" strike="noStrike" cap="none" dirty="0">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dirty="0">
                <a:solidFill>
                  <a:schemeClr val="dk2"/>
                </a:solidFill>
                <a:latin typeface="Trebuchet MS"/>
                <a:ea typeface="Trebuchet MS"/>
                <a:cs typeface="Trebuchet MS"/>
                <a:sym typeface="Trebuchet MS"/>
              </a:rPr>
              <a:t>Click the language that you would like to hear.</a:t>
            </a:r>
            <a:endParaRPr sz="2300" b="0" i="0" u="none" strike="noStrike" cap="none" dirty="0">
              <a:solidFill>
                <a:schemeClr val="dk2"/>
              </a:solidFill>
              <a:latin typeface="Arial"/>
              <a:ea typeface="Arial"/>
              <a:cs typeface="Arial"/>
              <a:sym typeface="Arial"/>
            </a:endParaRPr>
          </a:p>
        </p:txBody>
      </p:sp>
      <p:sp>
        <p:nvSpPr>
          <p:cNvPr id="272" name="Google Shape;272;p61"/>
          <p:cNvSpPr txBox="1"/>
          <p:nvPr/>
        </p:nvSpPr>
        <p:spPr>
          <a:xfrm>
            <a:off x="5815333" y="1143000"/>
            <a:ext cx="6376800" cy="5070300"/>
          </a:xfrm>
          <a:prstGeom prst="rect">
            <a:avLst/>
          </a:prstGeom>
          <a:noFill/>
          <a:ln>
            <a:noFill/>
          </a:ln>
        </p:spPr>
        <p:txBody>
          <a:bodyPr spcFirstLastPara="1" wrap="square" lIns="117800" tIns="117800" rIns="117800" bIns="117800" anchor="t" anchorCtr="0">
            <a:spAutoFit/>
          </a:bodyPr>
          <a:lstStyle/>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Para acceder a la Interpretación de idiomas, haga click en </a:t>
            </a:r>
            <a:br>
              <a:rPr lang="en-US" sz="2300" b="0" i="0" u="none" strike="noStrike" cap="none">
                <a:solidFill>
                  <a:schemeClr val="dk2"/>
                </a:solidFill>
                <a:latin typeface="Trebuchet MS"/>
                <a:ea typeface="Trebuchet MS"/>
                <a:cs typeface="Trebuchet MS"/>
                <a:sym typeface="Trebuchet MS"/>
              </a:rPr>
            </a:br>
            <a:r>
              <a:rPr lang="en-US" sz="2300" b="0" i="0" u="none" strike="noStrike" cap="none">
                <a:solidFill>
                  <a:schemeClr val="dk2"/>
                </a:solidFill>
                <a:latin typeface="Trebuchet MS"/>
                <a:ea typeface="Trebuchet MS"/>
                <a:cs typeface="Trebuchet MS"/>
                <a:sym typeface="Trebuchet MS"/>
              </a:rPr>
              <a:t>Interpretaciónen los controles de su reunión/seminario web.</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chemeClr val="dk1"/>
              </a:buClr>
              <a:buSzPts val="1400"/>
              <a:buFont typeface="Arial"/>
              <a:buNone/>
            </a:pPr>
            <a:r>
              <a:rPr lang="en-US" sz="2300" b="0" i="0" u="none" strike="noStrike" cap="none">
                <a:solidFill>
                  <a:schemeClr val="dk2"/>
                </a:solidFill>
                <a:latin typeface="Trebuchet MS"/>
                <a:ea typeface="Trebuchet MS"/>
                <a:cs typeface="Trebuchet MS"/>
                <a:sym typeface="Trebuchet MS"/>
              </a:rPr>
              <a:t>  </a:t>
            </a:r>
            <a:endParaRPr sz="2300" b="0" i="0" u="none" strike="noStrike" cap="none">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Si usted no ve el botón de interpretación, haga click en más y luego en interpretación</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Haga click en el idioma que a usted le gustaría escuchar. Haga clic en el idioma que a usted le gustaría escuchar. </a:t>
            </a:r>
            <a:endParaRPr sz="2300" b="0" i="0" u="none" strike="noStrike" cap="none">
              <a:solidFill>
                <a:schemeClr val="dk2"/>
              </a:solidFill>
              <a:latin typeface="Trebuchet MS"/>
              <a:ea typeface="Trebuchet MS"/>
              <a:cs typeface="Trebuchet MS"/>
              <a:sym typeface="Trebuchet MS"/>
            </a:endParaRPr>
          </a:p>
        </p:txBody>
      </p:sp>
      <p:sp>
        <p:nvSpPr>
          <p:cNvPr id="273" name="Google Shape;273;p61"/>
          <p:cNvSpPr txBox="1"/>
          <p:nvPr/>
        </p:nvSpPr>
        <p:spPr>
          <a:xfrm>
            <a:off x="383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dirty="0">
                <a:solidFill>
                  <a:schemeClr val="dk2"/>
                </a:solidFill>
                <a:latin typeface="Trebuchet MS"/>
                <a:ea typeface="Trebuchet MS"/>
                <a:cs typeface="Trebuchet MS"/>
                <a:sym typeface="Trebuchet MS"/>
              </a:rPr>
              <a:t>Language Interpretation</a:t>
            </a:r>
            <a:endParaRPr sz="3500" b="0" i="0" u="none" strike="noStrike" cap="none" dirty="0">
              <a:solidFill>
                <a:schemeClr val="dk2"/>
              </a:solidFill>
              <a:latin typeface="Arial"/>
              <a:ea typeface="Arial"/>
              <a:cs typeface="Arial"/>
              <a:sym typeface="Arial"/>
            </a:endParaRPr>
          </a:p>
        </p:txBody>
      </p:sp>
      <p:pic>
        <p:nvPicPr>
          <p:cNvPr id="274" name="Google Shape;274;p61"/>
          <p:cNvPicPr preferRelativeResize="0"/>
          <p:nvPr/>
        </p:nvPicPr>
        <p:blipFill rotWithShape="1">
          <a:blip r:embed="rId3">
            <a:alphaModFix/>
          </a:blip>
          <a:srcRect/>
          <a:stretch/>
        </p:blipFill>
        <p:spPr>
          <a:xfrm>
            <a:off x="3729767" y="1682538"/>
            <a:ext cx="299520" cy="299520"/>
          </a:xfrm>
          <a:prstGeom prst="rect">
            <a:avLst/>
          </a:prstGeom>
          <a:noFill/>
          <a:ln>
            <a:noFill/>
          </a:ln>
        </p:spPr>
      </p:pic>
      <p:pic>
        <p:nvPicPr>
          <p:cNvPr id="275" name="Google Shape;275;p61"/>
          <p:cNvPicPr preferRelativeResize="0"/>
          <p:nvPr/>
        </p:nvPicPr>
        <p:blipFill rotWithShape="1">
          <a:blip r:embed="rId4">
            <a:alphaModFix/>
          </a:blip>
          <a:srcRect r="45048"/>
          <a:stretch/>
        </p:blipFill>
        <p:spPr>
          <a:xfrm>
            <a:off x="2257265" y="2602229"/>
            <a:ext cx="1695800" cy="800089"/>
          </a:xfrm>
          <a:prstGeom prst="rect">
            <a:avLst/>
          </a:prstGeom>
          <a:noFill/>
          <a:ln>
            <a:noFill/>
          </a:ln>
        </p:spPr>
      </p:pic>
      <p:pic>
        <p:nvPicPr>
          <p:cNvPr id="276" name="Google Shape;276;p61"/>
          <p:cNvPicPr preferRelativeResize="0"/>
          <p:nvPr/>
        </p:nvPicPr>
        <p:blipFill rotWithShape="1">
          <a:blip r:embed="rId4">
            <a:alphaModFix/>
          </a:blip>
          <a:srcRect r="45048"/>
          <a:stretch/>
        </p:blipFill>
        <p:spPr>
          <a:xfrm>
            <a:off x="9991387" y="2538058"/>
            <a:ext cx="1363500" cy="643290"/>
          </a:xfrm>
          <a:prstGeom prst="rect">
            <a:avLst/>
          </a:prstGeom>
          <a:noFill/>
          <a:ln>
            <a:noFill/>
          </a:ln>
        </p:spPr>
      </p:pic>
      <p:pic>
        <p:nvPicPr>
          <p:cNvPr id="277" name="Google Shape;277;p61"/>
          <p:cNvPicPr preferRelativeResize="0"/>
          <p:nvPr/>
        </p:nvPicPr>
        <p:blipFill rotWithShape="1">
          <a:blip r:embed="rId4">
            <a:alphaModFix/>
          </a:blip>
          <a:srcRect l="65020"/>
          <a:stretch/>
        </p:blipFill>
        <p:spPr>
          <a:xfrm>
            <a:off x="10034784" y="4127819"/>
            <a:ext cx="971884" cy="720360"/>
          </a:xfrm>
          <a:prstGeom prst="rect">
            <a:avLst/>
          </a:prstGeom>
          <a:noFill/>
          <a:ln>
            <a:noFill/>
          </a:ln>
        </p:spPr>
      </p:pic>
      <p:pic>
        <p:nvPicPr>
          <p:cNvPr id="278" name="Google Shape;278;p61"/>
          <p:cNvPicPr preferRelativeResize="0"/>
          <p:nvPr/>
        </p:nvPicPr>
        <p:blipFill rotWithShape="1">
          <a:blip r:embed="rId4">
            <a:alphaModFix/>
          </a:blip>
          <a:srcRect l="65020"/>
          <a:stretch/>
        </p:blipFill>
        <p:spPr>
          <a:xfrm>
            <a:off x="2702637" y="4688966"/>
            <a:ext cx="805066" cy="596730"/>
          </a:xfrm>
          <a:prstGeom prst="rect">
            <a:avLst/>
          </a:prstGeom>
          <a:noFill/>
          <a:ln>
            <a:noFill/>
          </a:ln>
        </p:spPr>
      </p:pic>
      <p:pic>
        <p:nvPicPr>
          <p:cNvPr id="279" name="Google Shape;279;p61"/>
          <p:cNvPicPr preferRelativeResize="0"/>
          <p:nvPr/>
        </p:nvPicPr>
        <p:blipFill rotWithShape="1">
          <a:blip r:embed="rId3">
            <a:alphaModFix/>
          </a:blip>
          <a:srcRect/>
          <a:stretch/>
        </p:blipFill>
        <p:spPr>
          <a:xfrm>
            <a:off x="9740967" y="1670730"/>
            <a:ext cx="299520" cy="29952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7">
          <a:extLst>
            <a:ext uri="{FF2B5EF4-FFF2-40B4-BE49-F238E27FC236}">
              <a16:creationId xmlns:a16="http://schemas.microsoft.com/office/drawing/2014/main" id="{9FE5C1FF-131B-6849-34D5-99C9178A51B6}"/>
            </a:ext>
          </a:extLst>
        </p:cNvPr>
        <p:cNvGrpSpPr/>
        <p:nvPr/>
      </p:nvGrpSpPr>
      <p:grpSpPr>
        <a:xfrm>
          <a:off x="0" y="0"/>
          <a:ext cx="0" cy="0"/>
          <a:chOff x="0" y="0"/>
          <a:chExt cx="0" cy="0"/>
        </a:xfrm>
      </p:grpSpPr>
      <p:sp>
        <p:nvSpPr>
          <p:cNvPr id="398" name="Google Shape;398;p75">
            <a:extLst>
              <a:ext uri="{FF2B5EF4-FFF2-40B4-BE49-F238E27FC236}">
                <a16:creationId xmlns:a16="http://schemas.microsoft.com/office/drawing/2014/main" id="{4623107F-C4B1-FE65-5D7A-8D44A33D4E9A}"/>
              </a:ext>
            </a:extLst>
          </p:cNvPr>
          <p:cNvSpPr txBox="1">
            <a:spLocks noGrp="1"/>
          </p:cNvSpPr>
          <p:nvPr>
            <p:ph type="title"/>
          </p:nvPr>
        </p:nvSpPr>
        <p:spPr>
          <a:xfrm>
            <a:off x="639450" y="1146628"/>
            <a:ext cx="10913100" cy="960000"/>
          </a:xfrm>
          <a:prstGeom prst="rect">
            <a:avLst/>
          </a:prstGeom>
          <a:noFill/>
          <a:ln>
            <a:noFill/>
          </a:ln>
        </p:spPr>
        <p:txBody>
          <a:bodyPr spcFirstLastPara="1" wrap="square" lIns="91425" tIns="45700" rIns="91425" bIns="45700" anchor="b" anchorCtr="0">
            <a:noAutofit/>
          </a:bodyPr>
          <a:lstStyle/>
          <a:p>
            <a:pPr lvl="0"/>
            <a:r>
              <a:rPr lang="es-ES" sz="5000" dirty="0"/>
              <a:t>Impacto de los cambios en las organizaciones administradas por Medicaid (</a:t>
            </a:r>
            <a:r>
              <a:rPr lang="es-ES" sz="5000" dirty="0" err="1"/>
              <a:t>MCOs</a:t>
            </a:r>
            <a:r>
              <a:rPr lang="es-ES" sz="5000" dirty="0"/>
              <a:t>) </a:t>
            </a:r>
            <a:endParaRPr sz="5000" dirty="0"/>
          </a:p>
        </p:txBody>
      </p:sp>
      <p:sp>
        <p:nvSpPr>
          <p:cNvPr id="399" name="Google Shape;399;p75">
            <a:extLst>
              <a:ext uri="{FF2B5EF4-FFF2-40B4-BE49-F238E27FC236}">
                <a16:creationId xmlns:a16="http://schemas.microsoft.com/office/drawing/2014/main" id="{300EC37F-8238-9F32-586B-0B5E0876DED0}"/>
              </a:ext>
            </a:extLst>
          </p:cNvPr>
          <p:cNvSpPr txBox="1">
            <a:spLocks noGrp="1"/>
          </p:cNvSpPr>
          <p:nvPr>
            <p:ph type="body" idx="1"/>
          </p:nvPr>
        </p:nvSpPr>
        <p:spPr>
          <a:xfrm>
            <a:off x="838200" y="2291672"/>
            <a:ext cx="10515600" cy="3419700"/>
          </a:xfrm>
          <a:prstGeom prst="rect">
            <a:avLst/>
          </a:prstGeom>
          <a:noFill/>
          <a:ln>
            <a:noFill/>
          </a:ln>
        </p:spPr>
        <p:txBody>
          <a:bodyPr spcFirstLastPara="1" wrap="square" lIns="91425" tIns="45700" rIns="91425" bIns="45700" anchor="t" anchorCtr="0">
            <a:noAutofit/>
          </a:bodyPr>
          <a:lstStyle/>
          <a:p>
            <a:pPr marL="342900" lvl="0" indent="-298450" algn="l" rtl="0">
              <a:lnSpc>
                <a:spcPct val="115000"/>
              </a:lnSpc>
              <a:spcBef>
                <a:spcPts val="500"/>
              </a:spcBef>
              <a:spcAft>
                <a:spcPts val="0"/>
              </a:spcAft>
              <a:buSzPts val="2900"/>
              <a:buChar char="•"/>
            </a:pPr>
            <a:r>
              <a:rPr lang="en-US" sz="2500" dirty="0"/>
              <a:t>Los </a:t>
            </a:r>
            <a:r>
              <a:rPr lang="en-US" sz="2500" dirty="0" err="1"/>
              <a:t>proveedores</a:t>
            </a:r>
            <a:r>
              <a:rPr lang="en-US" sz="2500" dirty="0"/>
              <a:t> </a:t>
            </a:r>
            <a:r>
              <a:rPr lang="en-US" sz="2500" dirty="0" err="1"/>
              <a:t>facturarán</a:t>
            </a:r>
            <a:r>
              <a:rPr lang="en-US" sz="2500" dirty="0"/>
              <a:t> </a:t>
            </a:r>
            <a:r>
              <a:rPr lang="en-US" sz="2500" dirty="0" err="1"/>
              <a:t>los</a:t>
            </a:r>
            <a:r>
              <a:rPr lang="en-US" sz="2500" dirty="0"/>
              <a:t> </a:t>
            </a:r>
            <a:r>
              <a:rPr lang="en-US" sz="2500" dirty="0" err="1"/>
              <a:t>servicios</a:t>
            </a:r>
            <a:r>
              <a:rPr lang="en-US" sz="2500" dirty="0"/>
              <a:t> de </a:t>
            </a:r>
            <a:r>
              <a:rPr lang="en-US" sz="2500" dirty="0" err="1"/>
              <a:t>aborto</a:t>
            </a:r>
            <a:r>
              <a:rPr lang="en-US" sz="2500" dirty="0"/>
              <a:t> </a:t>
            </a:r>
            <a:r>
              <a:rPr lang="en-US" sz="2500" dirty="0" err="1"/>
              <a:t>directamente</a:t>
            </a:r>
            <a:r>
              <a:rPr lang="en-US" sz="2500" dirty="0"/>
              <a:t> a Medicaid, </a:t>
            </a:r>
            <a:r>
              <a:rPr lang="en-US" sz="2500" dirty="0" err="1"/>
              <a:t>usando</a:t>
            </a:r>
            <a:r>
              <a:rPr lang="en-US" sz="2500" dirty="0"/>
              <a:t> </a:t>
            </a:r>
            <a:r>
              <a:rPr lang="en-US" sz="2500" dirty="0" err="1"/>
              <a:t>el</a:t>
            </a:r>
            <a:r>
              <a:rPr lang="en-US" sz="2500" dirty="0"/>
              <a:t> </a:t>
            </a:r>
            <a:r>
              <a:rPr lang="en-US" sz="2500" dirty="0" err="1"/>
              <a:t>mismo</a:t>
            </a:r>
            <a:r>
              <a:rPr lang="en-US" sz="2500" dirty="0"/>
              <a:t> </a:t>
            </a:r>
            <a:r>
              <a:rPr lang="en-US" sz="2500" dirty="0" err="1"/>
              <a:t>proceso</a:t>
            </a:r>
            <a:r>
              <a:rPr lang="en-US" sz="2500" dirty="0"/>
              <a:t> que </a:t>
            </a:r>
            <a:r>
              <a:rPr lang="en-US" sz="2500" dirty="0" err="1"/>
              <a:t>usarían</a:t>
            </a:r>
            <a:r>
              <a:rPr lang="en-US" sz="2500" dirty="0"/>
              <a:t> para </a:t>
            </a:r>
            <a:r>
              <a:rPr lang="en-US" sz="2500" dirty="0" err="1"/>
              <a:t>pacientes</a:t>
            </a:r>
            <a:r>
              <a:rPr lang="en-US" sz="2500" dirty="0"/>
              <a:t> que no </a:t>
            </a:r>
            <a:r>
              <a:rPr lang="en-US" sz="2500" dirty="0" err="1"/>
              <a:t>estén</a:t>
            </a:r>
            <a:r>
              <a:rPr lang="en-US" sz="2500" dirty="0"/>
              <a:t> bajo MCOs.</a:t>
            </a:r>
            <a:endParaRPr sz="2900" dirty="0"/>
          </a:p>
          <a:p>
            <a:pPr marL="685800" lvl="1" indent="-227965">
              <a:lnSpc>
                <a:spcPct val="115000"/>
              </a:lnSpc>
              <a:buSzPts val="2300"/>
            </a:pPr>
            <a:r>
              <a:rPr lang="es-ES" sz="2300" dirty="0"/>
              <a:t>Los servicios de aborto serán retirados de los contratos de Denver </a:t>
            </a:r>
            <a:r>
              <a:rPr lang="es-ES" sz="2300" dirty="0" err="1"/>
              <a:t>Health</a:t>
            </a:r>
            <a:r>
              <a:rPr lang="es-ES" sz="2300" dirty="0"/>
              <a:t> y Rocky Prime </a:t>
            </a:r>
            <a:r>
              <a:rPr lang="es-ES" sz="2300" dirty="0" err="1"/>
              <a:t>MCOs</a:t>
            </a:r>
            <a:r>
              <a:rPr lang="es-ES" sz="2300" dirty="0"/>
              <a:t> </a:t>
            </a:r>
          </a:p>
          <a:p>
            <a:pPr marL="457835" lvl="1" indent="0" algn="l" rtl="0">
              <a:lnSpc>
                <a:spcPct val="115000"/>
              </a:lnSpc>
              <a:spcBef>
                <a:spcPts val="500"/>
              </a:spcBef>
              <a:spcAft>
                <a:spcPts val="0"/>
              </a:spcAft>
              <a:buSzPts val="2300"/>
              <a:buNone/>
            </a:pPr>
            <a:endParaRPr sz="2400" dirty="0"/>
          </a:p>
        </p:txBody>
      </p:sp>
      <p:sp>
        <p:nvSpPr>
          <p:cNvPr id="400" name="Google Shape;400;p75">
            <a:extLst>
              <a:ext uri="{FF2B5EF4-FFF2-40B4-BE49-F238E27FC236}">
                <a16:creationId xmlns:a16="http://schemas.microsoft.com/office/drawing/2014/main" id="{323DC5FB-2367-74E4-6F7B-AF8D91480E6A}"/>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401" name="Google Shape;401;p75">
            <a:extLst>
              <a:ext uri="{FF2B5EF4-FFF2-40B4-BE49-F238E27FC236}">
                <a16:creationId xmlns:a16="http://schemas.microsoft.com/office/drawing/2014/main" id="{330B0F41-2EFA-163C-EC21-9A7132CE174F}"/>
              </a:ext>
            </a:extLst>
          </p:cNvPr>
          <p:cNvSpPr txBox="1"/>
          <p:nvPr/>
        </p:nvSpPr>
        <p:spPr>
          <a:xfrm>
            <a:off x="8204450" y="2764550"/>
            <a:ext cx="4006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7150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76"/>
          <p:cNvSpPr txBox="1">
            <a:spLocks noGrp="1"/>
          </p:cNvSpPr>
          <p:nvPr>
            <p:ph type="title"/>
          </p:nvPr>
        </p:nvSpPr>
        <p:spPr>
          <a:xfrm>
            <a:off x="639450" y="737800"/>
            <a:ext cx="109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000"/>
              <a:t>Impact of Changes on Medicaid MCOs Cont.  </a:t>
            </a:r>
            <a:endParaRPr sz="5000"/>
          </a:p>
        </p:txBody>
      </p:sp>
      <p:sp>
        <p:nvSpPr>
          <p:cNvPr id="407" name="Google Shape;407;p76"/>
          <p:cNvSpPr txBox="1">
            <a:spLocks noGrp="1"/>
          </p:cNvSpPr>
          <p:nvPr>
            <p:ph type="body" idx="1"/>
          </p:nvPr>
        </p:nvSpPr>
        <p:spPr>
          <a:xfrm>
            <a:off x="838200" y="1932443"/>
            <a:ext cx="10515600" cy="3419700"/>
          </a:xfrm>
          <a:prstGeom prst="rect">
            <a:avLst/>
          </a:prstGeom>
          <a:noFill/>
          <a:ln>
            <a:noFill/>
          </a:ln>
        </p:spPr>
        <p:txBody>
          <a:bodyPr spcFirstLastPara="1" wrap="square" lIns="91425" tIns="45700" rIns="91425" bIns="45700" anchor="t" anchorCtr="0">
            <a:noAutofit/>
          </a:bodyPr>
          <a:lstStyle/>
          <a:p>
            <a:pPr marL="342900" lvl="0" indent="-292100" algn="l" rtl="0">
              <a:lnSpc>
                <a:spcPct val="115000"/>
              </a:lnSpc>
              <a:spcBef>
                <a:spcPts val="1000"/>
              </a:spcBef>
              <a:spcAft>
                <a:spcPts val="0"/>
              </a:spcAft>
              <a:buSzPts val="2800"/>
              <a:buChar char="•"/>
            </a:pPr>
            <a:r>
              <a:rPr lang="en-US" sz="2800"/>
              <a:t>Non-abortion-related services will continue to be billed and covered by the Denver Health and Prime MCO</a:t>
            </a:r>
            <a:endParaRPr sz="2800"/>
          </a:p>
          <a:p>
            <a:pPr marL="342900" lvl="0" indent="-292100" algn="l" rtl="0">
              <a:lnSpc>
                <a:spcPct val="115000"/>
              </a:lnSpc>
              <a:spcBef>
                <a:spcPts val="1000"/>
              </a:spcBef>
              <a:spcAft>
                <a:spcPts val="0"/>
              </a:spcAft>
              <a:buSzPts val="2800"/>
              <a:buChar char="•"/>
            </a:pPr>
            <a:r>
              <a:rPr lang="en-US" sz="2800"/>
              <a:t>Abortion related medications mifepristone and misoprostol will be billed directly to the Fee-For-Service (FFS) pharmacy benefit regardless of diagnosis, and removed from the Denver Health and Prime MCO </a:t>
            </a:r>
            <a:endParaRPr sz="2800"/>
          </a:p>
        </p:txBody>
      </p:sp>
      <p:sp>
        <p:nvSpPr>
          <p:cNvPr id="408" name="Google Shape;408;p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5">
          <a:extLst>
            <a:ext uri="{FF2B5EF4-FFF2-40B4-BE49-F238E27FC236}">
              <a16:creationId xmlns:a16="http://schemas.microsoft.com/office/drawing/2014/main" id="{E2850341-928C-1C3F-6FE0-FFD692542762}"/>
            </a:ext>
          </a:extLst>
        </p:cNvPr>
        <p:cNvGrpSpPr/>
        <p:nvPr/>
      </p:nvGrpSpPr>
      <p:grpSpPr>
        <a:xfrm>
          <a:off x="0" y="0"/>
          <a:ext cx="0" cy="0"/>
          <a:chOff x="0" y="0"/>
          <a:chExt cx="0" cy="0"/>
        </a:xfrm>
      </p:grpSpPr>
      <p:sp>
        <p:nvSpPr>
          <p:cNvPr id="406" name="Google Shape;406;p76">
            <a:extLst>
              <a:ext uri="{FF2B5EF4-FFF2-40B4-BE49-F238E27FC236}">
                <a16:creationId xmlns:a16="http://schemas.microsoft.com/office/drawing/2014/main" id="{4CD5D248-910F-BD07-F9E1-3E9F8F2FD5DE}"/>
              </a:ext>
            </a:extLst>
          </p:cNvPr>
          <p:cNvSpPr txBox="1">
            <a:spLocks noGrp="1"/>
          </p:cNvSpPr>
          <p:nvPr>
            <p:ph type="title"/>
          </p:nvPr>
        </p:nvSpPr>
        <p:spPr>
          <a:xfrm>
            <a:off x="639450" y="737800"/>
            <a:ext cx="10913100" cy="960000"/>
          </a:xfrm>
          <a:prstGeom prst="rect">
            <a:avLst/>
          </a:prstGeom>
          <a:noFill/>
          <a:ln>
            <a:noFill/>
          </a:ln>
        </p:spPr>
        <p:txBody>
          <a:bodyPr spcFirstLastPara="1" wrap="square" lIns="91425" tIns="45700" rIns="91425" bIns="45700" anchor="b" anchorCtr="0">
            <a:noAutofit/>
          </a:bodyPr>
          <a:lstStyle/>
          <a:p>
            <a:pPr lvl="0"/>
            <a:r>
              <a:rPr lang="es-ES" sz="5000" dirty="0"/>
              <a:t>Impacto de los cambios en los </a:t>
            </a:r>
            <a:r>
              <a:rPr lang="es-ES" sz="5000" dirty="0" err="1"/>
              <a:t>MCOs</a:t>
            </a:r>
            <a:r>
              <a:rPr lang="es-ES" sz="5000" dirty="0"/>
              <a:t> de Medicaid.</a:t>
            </a:r>
            <a:endParaRPr sz="5000" dirty="0"/>
          </a:p>
        </p:txBody>
      </p:sp>
      <p:sp>
        <p:nvSpPr>
          <p:cNvPr id="407" name="Google Shape;407;p76">
            <a:extLst>
              <a:ext uri="{FF2B5EF4-FFF2-40B4-BE49-F238E27FC236}">
                <a16:creationId xmlns:a16="http://schemas.microsoft.com/office/drawing/2014/main" id="{E16E0BCE-6745-724A-5A94-EFA64D14196A}"/>
              </a:ext>
            </a:extLst>
          </p:cNvPr>
          <p:cNvSpPr txBox="1">
            <a:spLocks noGrp="1"/>
          </p:cNvSpPr>
          <p:nvPr>
            <p:ph type="body" idx="1"/>
          </p:nvPr>
        </p:nvSpPr>
        <p:spPr>
          <a:xfrm>
            <a:off x="838200" y="1932443"/>
            <a:ext cx="10515600" cy="3419700"/>
          </a:xfrm>
          <a:prstGeom prst="rect">
            <a:avLst/>
          </a:prstGeom>
          <a:noFill/>
          <a:ln>
            <a:noFill/>
          </a:ln>
        </p:spPr>
        <p:txBody>
          <a:bodyPr spcFirstLastPara="1" wrap="square" lIns="91425" tIns="45700" rIns="91425" bIns="45700" anchor="t" anchorCtr="0">
            <a:noAutofit/>
          </a:bodyPr>
          <a:lstStyle/>
          <a:p>
            <a:pPr marL="342900" lvl="0" indent="-292100">
              <a:lnSpc>
                <a:spcPct val="115000"/>
              </a:lnSpc>
              <a:buSzPts val="2800"/>
            </a:pPr>
            <a:r>
              <a:rPr lang="es-ES" sz="2800" dirty="0"/>
              <a:t>Los servicios no relacionados con el aborto seguirán siendo facturados y cubiertos por el MCO de Denver </a:t>
            </a:r>
            <a:r>
              <a:rPr lang="es-ES" sz="2800" dirty="0" err="1"/>
              <a:t>Health</a:t>
            </a:r>
            <a:r>
              <a:rPr lang="es-ES" sz="2800" dirty="0"/>
              <a:t> y Prime</a:t>
            </a:r>
          </a:p>
          <a:p>
            <a:pPr marL="342900" lvl="0" indent="-292100">
              <a:lnSpc>
                <a:spcPct val="115000"/>
              </a:lnSpc>
              <a:buSzPts val="2800"/>
            </a:pPr>
            <a:r>
              <a:rPr lang="es-ES" sz="2800" dirty="0"/>
              <a:t>Los medicamentos relacionados con el aborto, mifepristona y misoprostol serán facturados directamente al beneficio de la farmacia Fee-</a:t>
            </a:r>
            <a:r>
              <a:rPr lang="es-ES" sz="2800" dirty="0" err="1"/>
              <a:t>For</a:t>
            </a:r>
            <a:r>
              <a:rPr lang="es-ES" sz="2800" dirty="0"/>
              <a:t>-</a:t>
            </a:r>
            <a:r>
              <a:rPr lang="es-ES" sz="2800" dirty="0" err="1"/>
              <a:t>Service</a:t>
            </a:r>
            <a:r>
              <a:rPr lang="es-ES" sz="2800" dirty="0"/>
              <a:t> (FFS) independientemente del diagnóstico, y se retirarán del MCO de Denver </a:t>
            </a:r>
            <a:r>
              <a:rPr lang="es-ES" sz="2800" dirty="0" err="1"/>
              <a:t>Health</a:t>
            </a:r>
            <a:r>
              <a:rPr lang="es-ES" sz="2800" dirty="0"/>
              <a:t> y Prime </a:t>
            </a:r>
            <a:endParaRPr sz="2800" dirty="0"/>
          </a:p>
        </p:txBody>
      </p:sp>
      <p:sp>
        <p:nvSpPr>
          <p:cNvPr id="408" name="Google Shape;408;p76">
            <a:extLst>
              <a:ext uri="{FF2B5EF4-FFF2-40B4-BE49-F238E27FC236}">
                <a16:creationId xmlns:a16="http://schemas.microsoft.com/office/drawing/2014/main" id="{EE5A7CD4-7482-836C-7F2D-C4C403DFCEA8}"/>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Tree>
    <p:extLst>
      <p:ext uri="{BB962C8B-B14F-4D97-AF65-F5344CB8AC3E}">
        <p14:creationId xmlns:p14="http://schemas.microsoft.com/office/powerpoint/2010/main" val="2464340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77"/>
          <p:cNvSpPr txBox="1">
            <a:spLocks noGrp="1"/>
          </p:cNvSpPr>
          <p:nvPr>
            <p:ph type="title"/>
          </p:nvPr>
        </p:nvSpPr>
        <p:spPr>
          <a:xfrm>
            <a:off x="838200" y="972192"/>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a:t>Impact of Changes on </a:t>
            </a:r>
            <a:endParaRPr sz="5600"/>
          </a:p>
          <a:p>
            <a:pPr marL="0" lvl="0" indent="0" algn="ctr" rtl="0">
              <a:lnSpc>
                <a:spcPct val="90000"/>
              </a:lnSpc>
              <a:spcBef>
                <a:spcPts val="0"/>
              </a:spcBef>
              <a:spcAft>
                <a:spcPts val="0"/>
              </a:spcAft>
              <a:buClr>
                <a:schemeClr val="dk2"/>
              </a:buClr>
              <a:buSzPts val="6000"/>
              <a:buFont typeface="Trebuchet MS"/>
              <a:buNone/>
            </a:pPr>
            <a:r>
              <a:rPr lang="en-US" sz="5600"/>
              <a:t>Child Health Plan </a:t>
            </a:r>
            <a:r>
              <a:rPr lang="en-US" sz="5600" i="1"/>
              <a:t>Plus</a:t>
            </a:r>
            <a:r>
              <a:rPr lang="en-US" sz="5600"/>
              <a:t> (CHP+)  </a:t>
            </a:r>
            <a:endParaRPr sz="5600"/>
          </a:p>
        </p:txBody>
      </p:sp>
      <p:sp>
        <p:nvSpPr>
          <p:cNvPr id="414" name="Google Shape;414;p77"/>
          <p:cNvSpPr txBox="1">
            <a:spLocks noGrp="1"/>
          </p:cNvSpPr>
          <p:nvPr>
            <p:ph type="body" idx="1"/>
          </p:nvPr>
        </p:nvSpPr>
        <p:spPr>
          <a:xfrm>
            <a:off x="838200" y="2211412"/>
            <a:ext cx="10515600" cy="3419700"/>
          </a:xfrm>
          <a:prstGeom prst="rect">
            <a:avLst/>
          </a:prstGeom>
          <a:noFill/>
          <a:ln>
            <a:noFill/>
          </a:ln>
        </p:spPr>
        <p:txBody>
          <a:bodyPr spcFirstLastPara="1" wrap="square" lIns="91425" tIns="45700" rIns="91425" bIns="45700" anchor="t" anchorCtr="0">
            <a:noAutofit/>
          </a:bodyPr>
          <a:lstStyle/>
          <a:p>
            <a:pPr marL="342900" lvl="0" indent="-292100" algn="l" rtl="0">
              <a:lnSpc>
                <a:spcPct val="115000"/>
              </a:lnSpc>
              <a:spcBef>
                <a:spcPts val="1000"/>
              </a:spcBef>
              <a:spcAft>
                <a:spcPts val="0"/>
              </a:spcAft>
              <a:buSzPts val="2800"/>
              <a:buChar char="•"/>
            </a:pPr>
            <a:r>
              <a:rPr lang="en-US" sz="2800"/>
              <a:t>Abortion services will be reimbursed to MCOs with state-only funds through a quarterly manual reconciliation process </a:t>
            </a:r>
            <a:endParaRPr sz="2800"/>
          </a:p>
          <a:p>
            <a:pPr marL="1200150" lvl="1" indent="-238125" algn="l" rtl="0">
              <a:lnSpc>
                <a:spcPct val="115000"/>
              </a:lnSpc>
              <a:spcBef>
                <a:spcPts val="500"/>
              </a:spcBef>
              <a:spcAft>
                <a:spcPts val="0"/>
              </a:spcAft>
              <a:buSzPts val="2400"/>
              <a:buChar char="⮚"/>
            </a:pPr>
            <a:r>
              <a:rPr lang="en-US" sz="2400"/>
              <a:t>Providers will bill these services directly to the CHP+ MCO normally </a:t>
            </a:r>
            <a:endParaRPr sz="2400"/>
          </a:p>
          <a:p>
            <a:pPr marL="342900" lvl="0" indent="-292100" algn="l" rtl="0">
              <a:lnSpc>
                <a:spcPct val="115000"/>
              </a:lnSpc>
              <a:spcBef>
                <a:spcPts val="1000"/>
              </a:spcBef>
              <a:spcAft>
                <a:spcPts val="0"/>
              </a:spcAft>
              <a:buSzPts val="2800"/>
              <a:buChar char="•"/>
            </a:pPr>
            <a:r>
              <a:rPr lang="en-US" sz="2800"/>
              <a:t>Non-abortion-related services will also continue to be billed and covered by the MCO</a:t>
            </a:r>
            <a:endParaRPr sz="2800"/>
          </a:p>
        </p:txBody>
      </p:sp>
      <p:sp>
        <p:nvSpPr>
          <p:cNvPr id="415" name="Google Shape;415;p7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2">
          <a:extLst>
            <a:ext uri="{FF2B5EF4-FFF2-40B4-BE49-F238E27FC236}">
              <a16:creationId xmlns:a16="http://schemas.microsoft.com/office/drawing/2014/main" id="{AB8D988B-BA64-A41F-2503-0F0D517DE8B2}"/>
            </a:ext>
          </a:extLst>
        </p:cNvPr>
        <p:cNvGrpSpPr/>
        <p:nvPr/>
      </p:nvGrpSpPr>
      <p:grpSpPr>
        <a:xfrm>
          <a:off x="0" y="0"/>
          <a:ext cx="0" cy="0"/>
          <a:chOff x="0" y="0"/>
          <a:chExt cx="0" cy="0"/>
        </a:xfrm>
      </p:grpSpPr>
      <p:sp>
        <p:nvSpPr>
          <p:cNvPr id="413" name="Google Shape;413;p77">
            <a:extLst>
              <a:ext uri="{FF2B5EF4-FFF2-40B4-BE49-F238E27FC236}">
                <a16:creationId xmlns:a16="http://schemas.microsoft.com/office/drawing/2014/main" id="{24F4ADF2-095B-A327-D381-1406123D26FA}"/>
              </a:ext>
            </a:extLst>
          </p:cNvPr>
          <p:cNvSpPr txBox="1">
            <a:spLocks noGrp="1"/>
          </p:cNvSpPr>
          <p:nvPr>
            <p:ph type="title"/>
          </p:nvPr>
        </p:nvSpPr>
        <p:spPr>
          <a:xfrm>
            <a:off x="838200" y="972192"/>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AR" sz="5600" dirty="0"/>
              <a:t>Impacto de los cambios en</a:t>
            </a:r>
            <a:endParaRPr sz="5600" dirty="0"/>
          </a:p>
          <a:p>
            <a:pPr marL="0" lvl="0" indent="0" algn="ctr" rtl="0">
              <a:lnSpc>
                <a:spcPct val="90000"/>
              </a:lnSpc>
              <a:spcBef>
                <a:spcPts val="0"/>
              </a:spcBef>
              <a:spcAft>
                <a:spcPts val="0"/>
              </a:spcAft>
              <a:buClr>
                <a:schemeClr val="dk2"/>
              </a:buClr>
              <a:buSzPts val="6000"/>
              <a:buFont typeface="Trebuchet MS"/>
              <a:buNone/>
            </a:pPr>
            <a:r>
              <a:rPr lang="en-US" sz="5600" dirty="0"/>
              <a:t>Child Health Plan </a:t>
            </a:r>
            <a:r>
              <a:rPr lang="en-US" sz="5600" i="1" dirty="0"/>
              <a:t>Plus</a:t>
            </a:r>
            <a:r>
              <a:rPr lang="en-US" sz="5600" dirty="0"/>
              <a:t> (CHP+)  </a:t>
            </a:r>
            <a:endParaRPr sz="5600" dirty="0"/>
          </a:p>
        </p:txBody>
      </p:sp>
      <p:sp>
        <p:nvSpPr>
          <p:cNvPr id="414" name="Google Shape;414;p77">
            <a:extLst>
              <a:ext uri="{FF2B5EF4-FFF2-40B4-BE49-F238E27FC236}">
                <a16:creationId xmlns:a16="http://schemas.microsoft.com/office/drawing/2014/main" id="{5AFB3E71-8A6F-C06E-4680-B11CE7A52576}"/>
              </a:ext>
            </a:extLst>
          </p:cNvPr>
          <p:cNvSpPr txBox="1">
            <a:spLocks noGrp="1"/>
          </p:cNvSpPr>
          <p:nvPr>
            <p:ph type="body" idx="1"/>
          </p:nvPr>
        </p:nvSpPr>
        <p:spPr>
          <a:xfrm>
            <a:off x="838200" y="2211412"/>
            <a:ext cx="10515600" cy="3419700"/>
          </a:xfrm>
          <a:prstGeom prst="rect">
            <a:avLst/>
          </a:prstGeom>
          <a:noFill/>
          <a:ln>
            <a:noFill/>
          </a:ln>
        </p:spPr>
        <p:txBody>
          <a:bodyPr spcFirstLastPara="1" wrap="square" lIns="91425" tIns="45700" rIns="91425" bIns="45700" anchor="t" anchorCtr="0">
            <a:noAutofit/>
          </a:bodyPr>
          <a:lstStyle/>
          <a:p>
            <a:pPr marL="342900" lvl="0" indent="-292100">
              <a:lnSpc>
                <a:spcPct val="115000"/>
              </a:lnSpc>
              <a:buSzPts val="2800"/>
            </a:pPr>
            <a:r>
              <a:rPr lang="es-ES" sz="2800" dirty="0"/>
              <a:t>Los servicios de aborto serán reembolsados a las </a:t>
            </a:r>
            <a:r>
              <a:rPr lang="es-ES" sz="2800" dirty="0" err="1"/>
              <a:t>MCOs</a:t>
            </a:r>
            <a:r>
              <a:rPr lang="es-ES" sz="2800" dirty="0"/>
              <a:t> con fondos estatales solamente mediante un proceso de conciliación manual trimestral </a:t>
            </a:r>
            <a:r>
              <a:rPr lang="en-US" sz="2800" dirty="0"/>
              <a:t> </a:t>
            </a:r>
            <a:endParaRPr sz="2800" dirty="0"/>
          </a:p>
          <a:p>
            <a:pPr marL="1200150" lvl="1" indent="-238125">
              <a:lnSpc>
                <a:spcPct val="115000"/>
              </a:lnSpc>
              <a:buSzPts val="2400"/>
            </a:pPr>
            <a:r>
              <a:rPr lang="es-ES" sz="2400" dirty="0"/>
              <a:t>Los proveedores facturarán estos servicios directamente al CHP+ MCO normalmente </a:t>
            </a:r>
            <a:r>
              <a:rPr lang="en-US" sz="2400" dirty="0"/>
              <a:t> </a:t>
            </a:r>
            <a:endParaRPr sz="2400" dirty="0"/>
          </a:p>
          <a:p>
            <a:pPr marL="342900" lvl="0" indent="-292100">
              <a:lnSpc>
                <a:spcPct val="115000"/>
              </a:lnSpc>
              <a:buSzPts val="2800"/>
            </a:pPr>
            <a:r>
              <a:rPr lang="es-ES" sz="2800" dirty="0"/>
              <a:t>Los servicios no relacionados con el aborto también seguirán siendo facturados y cubiertos por el MCO</a:t>
            </a:r>
            <a:endParaRPr sz="2800" dirty="0"/>
          </a:p>
        </p:txBody>
      </p:sp>
      <p:sp>
        <p:nvSpPr>
          <p:cNvPr id="415" name="Google Shape;415;p77">
            <a:extLst>
              <a:ext uri="{FF2B5EF4-FFF2-40B4-BE49-F238E27FC236}">
                <a16:creationId xmlns:a16="http://schemas.microsoft.com/office/drawing/2014/main" id="{53276A36-849C-6F0B-A635-460EB9B50E85}"/>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Tree>
    <p:extLst>
      <p:ext uri="{BB962C8B-B14F-4D97-AF65-F5344CB8AC3E}">
        <p14:creationId xmlns:p14="http://schemas.microsoft.com/office/powerpoint/2010/main" val="33963150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78"/>
          <p:cNvSpPr txBox="1">
            <a:spLocks noGrp="1"/>
          </p:cNvSpPr>
          <p:nvPr>
            <p:ph type="title"/>
          </p:nvPr>
        </p:nvSpPr>
        <p:spPr>
          <a:xfrm>
            <a:off x="838200" y="1039997"/>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a:t>Child Health Plan Plus (CHP+) Reminders for Providers  </a:t>
            </a:r>
            <a:endParaRPr sz="5600"/>
          </a:p>
        </p:txBody>
      </p:sp>
      <p:sp>
        <p:nvSpPr>
          <p:cNvPr id="421" name="Google Shape;421;p78"/>
          <p:cNvSpPr txBox="1">
            <a:spLocks noGrp="1"/>
          </p:cNvSpPr>
          <p:nvPr>
            <p:ph type="body" idx="1"/>
          </p:nvPr>
        </p:nvSpPr>
        <p:spPr>
          <a:xfrm>
            <a:off x="838200" y="2252350"/>
            <a:ext cx="10515600" cy="3419700"/>
          </a:xfrm>
          <a:prstGeom prst="rect">
            <a:avLst/>
          </a:prstGeom>
          <a:noFill/>
          <a:ln>
            <a:noFill/>
          </a:ln>
        </p:spPr>
        <p:txBody>
          <a:bodyPr spcFirstLastPara="1" wrap="square" lIns="91425" tIns="45700" rIns="91425" bIns="45700" anchor="t" anchorCtr="0">
            <a:noAutofit/>
          </a:bodyPr>
          <a:lstStyle/>
          <a:p>
            <a:pPr marL="342900" lvl="0" indent="-292100" algn="l" rtl="0">
              <a:lnSpc>
                <a:spcPct val="115000"/>
              </a:lnSpc>
              <a:spcBef>
                <a:spcPts val="1000"/>
              </a:spcBef>
              <a:spcAft>
                <a:spcPts val="0"/>
              </a:spcAft>
              <a:buSzPts val="2800"/>
              <a:buChar char="•"/>
            </a:pPr>
            <a:r>
              <a:rPr lang="en-US" sz="2800"/>
              <a:t>CHP+ is fully managed care </a:t>
            </a:r>
            <a:endParaRPr sz="2800"/>
          </a:p>
          <a:p>
            <a:pPr marL="685800" lvl="1" indent="-234315" algn="l" rtl="0">
              <a:lnSpc>
                <a:spcPct val="115000"/>
              </a:lnSpc>
              <a:spcBef>
                <a:spcPts val="500"/>
              </a:spcBef>
              <a:spcAft>
                <a:spcPts val="0"/>
              </a:spcAft>
              <a:buSzPts val="2400"/>
              <a:buChar char="⮚"/>
            </a:pPr>
            <a:r>
              <a:rPr lang="en-US" sz="2400"/>
              <a:t>Except in the “Pro-MCO” period where a member may be found eligible for CHP+ but not yet enrolled, and all services are billed to the state </a:t>
            </a:r>
            <a:endParaRPr sz="2400"/>
          </a:p>
          <a:p>
            <a:pPr marL="685800" lvl="1" indent="-234315" algn="l" rtl="0">
              <a:lnSpc>
                <a:spcPct val="115000"/>
              </a:lnSpc>
              <a:spcBef>
                <a:spcPts val="500"/>
              </a:spcBef>
              <a:spcAft>
                <a:spcPts val="0"/>
              </a:spcAft>
              <a:buSzPts val="2400"/>
              <a:buChar char="⮚"/>
            </a:pPr>
            <a:r>
              <a:rPr lang="en-US" sz="2400"/>
              <a:t>Reminder for providers to </a:t>
            </a:r>
            <a:r>
              <a:rPr lang="en-US" sz="2400" u="sng">
                <a:solidFill>
                  <a:schemeClr val="hlink"/>
                </a:solidFill>
                <a:hlinkClick r:id="rId3"/>
              </a:rPr>
              <a:t>verify a member’s eligibility</a:t>
            </a:r>
            <a:r>
              <a:rPr lang="en-US" sz="2400"/>
              <a:t> and </a:t>
            </a:r>
            <a:r>
              <a:rPr lang="en-US" sz="2400" u="sng">
                <a:solidFill>
                  <a:schemeClr val="hlink"/>
                </a:solidFill>
                <a:hlinkClick r:id="rId4"/>
              </a:rPr>
              <a:t>verify managed care assignment</a:t>
            </a:r>
            <a:r>
              <a:rPr lang="en-US" sz="2400"/>
              <a:t> when services are rendered </a:t>
            </a:r>
            <a:endParaRPr sz="2400"/>
          </a:p>
        </p:txBody>
      </p:sp>
      <p:sp>
        <p:nvSpPr>
          <p:cNvPr id="422" name="Google Shape;422;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9">
          <a:extLst>
            <a:ext uri="{FF2B5EF4-FFF2-40B4-BE49-F238E27FC236}">
              <a16:creationId xmlns:a16="http://schemas.microsoft.com/office/drawing/2014/main" id="{802C1100-898B-C5A8-A9B0-1D282A186ED4}"/>
            </a:ext>
          </a:extLst>
        </p:cNvPr>
        <p:cNvGrpSpPr/>
        <p:nvPr/>
      </p:nvGrpSpPr>
      <p:grpSpPr>
        <a:xfrm>
          <a:off x="0" y="0"/>
          <a:ext cx="0" cy="0"/>
          <a:chOff x="0" y="0"/>
          <a:chExt cx="0" cy="0"/>
        </a:xfrm>
      </p:grpSpPr>
      <p:sp>
        <p:nvSpPr>
          <p:cNvPr id="420" name="Google Shape;420;p78">
            <a:extLst>
              <a:ext uri="{FF2B5EF4-FFF2-40B4-BE49-F238E27FC236}">
                <a16:creationId xmlns:a16="http://schemas.microsoft.com/office/drawing/2014/main" id="{2A9AB52F-EBF3-DE08-A132-1547D445D9AE}"/>
              </a:ext>
            </a:extLst>
          </p:cNvPr>
          <p:cNvSpPr txBox="1">
            <a:spLocks noGrp="1"/>
          </p:cNvSpPr>
          <p:nvPr>
            <p:ph type="title"/>
          </p:nvPr>
        </p:nvSpPr>
        <p:spPr>
          <a:xfrm>
            <a:off x="838200" y="1431883"/>
            <a:ext cx="10515600" cy="960000"/>
          </a:xfrm>
          <a:prstGeom prst="rect">
            <a:avLst/>
          </a:prstGeom>
          <a:noFill/>
          <a:ln>
            <a:noFill/>
          </a:ln>
        </p:spPr>
        <p:txBody>
          <a:bodyPr spcFirstLastPara="1" wrap="square" lIns="91425" tIns="45700" rIns="91425" bIns="45700" anchor="b" anchorCtr="0">
            <a:noAutofit/>
          </a:bodyPr>
          <a:lstStyle/>
          <a:p>
            <a:pPr lvl="0"/>
            <a:r>
              <a:rPr lang="en-US" sz="5600" dirty="0"/>
              <a:t>Child Health Plan Plus (CHP+) </a:t>
            </a:r>
            <a:r>
              <a:rPr lang="en-US" sz="5600" dirty="0" err="1"/>
              <a:t>Recordatorios</a:t>
            </a:r>
            <a:r>
              <a:rPr lang="en-US" sz="5600" dirty="0"/>
              <a:t> para </a:t>
            </a:r>
            <a:r>
              <a:rPr lang="en-US" sz="5600" dirty="0" err="1"/>
              <a:t>los</a:t>
            </a:r>
            <a:r>
              <a:rPr lang="en-US" sz="5600" dirty="0"/>
              <a:t> </a:t>
            </a:r>
            <a:r>
              <a:rPr lang="en-US" sz="5600" dirty="0" err="1"/>
              <a:t>proveedores</a:t>
            </a:r>
            <a:r>
              <a:rPr lang="en-US" sz="5600" dirty="0"/>
              <a:t> </a:t>
            </a:r>
            <a:endParaRPr sz="5600" dirty="0"/>
          </a:p>
        </p:txBody>
      </p:sp>
      <p:sp>
        <p:nvSpPr>
          <p:cNvPr id="421" name="Google Shape;421;p78">
            <a:extLst>
              <a:ext uri="{FF2B5EF4-FFF2-40B4-BE49-F238E27FC236}">
                <a16:creationId xmlns:a16="http://schemas.microsoft.com/office/drawing/2014/main" id="{2C9E9AEE-C4A6-F275-8753-ABDFED0EC3E4}"/>
              </a:ext>
            </a:extLst>
          </p:cNvPr>
          <p:cNvSpPr txBox="1">
            <a:spLocks noGrp="1"/>
          </p:cNvSpPr>
          <p:nvPr>
            <p:ph type="body" idx="1"/>
          </p:nvPr>
        </p:nvSpPr>
        <p:spPr>
          <a:xfrm>
            <a:off x="838200" y="2252350"/>
            <a:ext cx="10515600" cy="3419700"/>
          </a:xfrm>
          <a:prstGeom prst="rect">
            <a:avLst/>
          </a:prstGeom>
          <a:noFill/>
          <a:ln>
            <a:noFill/>
          </a:ln>
        </p:spPr>
        <p:txBody>
          <a:bodyPr spcFirstLastPara="1" wrap="square" lIns="91425" tIns="45700" rIns="91425" bIns="45700" anchor="t" anchorCtr="0">
            <a:noAutofit/>
          </a:bodyPr>
          <a:lstStyle/>
          <a:p>
            <a:pPr marL="342900" lvl="0" indent="-292100">
              <a:lnSpc>
                <a:spcPct val="115000"/>
              </a:lnSpc>
              <a:buSzPts val="2800"/>
            </a:pPr>
            <a:r>
              <a:rPr lang="es-AR" sz="2800" dirty="0"/>
              <a:t>El </a:t>
            </a:r>
            <a:r>
              <a:rPr lang="es-ES" sz="2800" dirty="0"/>
              <a:t>CHP+ es una atención totalmente gestionada </a:t>
            </a:r>
            <a:r>
              <a:rPr lang="en-US" sz="2800" dirty="0"/>
              <a:t> </a:t>
            </a:r>
            <a:endParaRPr sz="2800" dirty="0"/>
          </a:p>
          <a:p>
            <a:pPr marL="685800" lvl="1" indent="-234315">
              <a:lnSpc>
                <a:spcPct val="115000"/>
              </a:lnSpc>
              <a:buSzPts val="2400"/>
            </a:pPr>
            <a:r>
              <a:rPr lang="es-ES" sz="2400" dirty="0"/>
              <a:t>Excepto en el período "Pro-MCO" donde un miembro puede ser elegible para CHP+ pero aún no inscrito, y todos los servicios son facturados al estado</a:t>
            </a:r>
            <a:endParaRPr sz="2400" dirty="0"/>
          </a:p>
          <a:p>
            <a:pPr marL="685800" lvl="1" indent="-234315">
              <a:lnSpc>
                <a:spcPct val="115000"/>
              </a:lnSpc>
              <a:buSzPts val="2400"/>
            </a:pPr>
            <a:r>
              <a:rPr lang="en-US" sz="2400" dirty="0" err="1"/>
              <a:t>Recordatorio</a:t>
            </a:r>
            <a:r>
              <a:rPr lang="en-US" sz="2400" dirty="0"/>
              <a:t> a </a:t>
            </a:r>
            <a:r>
              <a:rPr lang="en-US" sz="2400" dirty="0" err="1"/>
              <a:t>los</a:t>
            </a:r>
            <a:r>
              <a:rPr lang="en-US" sz="2400" dirty="0"/>
              <a:t> </a:t>
            </a:r>
            <a:r>
              <a:rPr lang="en-US" sz="2400" dirty="0" err="1"/>
              <a:t>proveedores</a:t>
            </a:r>
            <a:r>
              <a:rPr lang="en-US" sz="2400" dirty="0"/>
              <a:t> para </a:t>
            </a:r>
            <a:r>
              <a:rPr lang="en-US" sz="2400" u="sng" dirty="0" err="1">
                <a:solidFill>
                  <a:schemeClr val="hlink"/>
                </a:solidFill>
              </a:rPr>
              <a:t>verificar</a:t>
            </a:r>
            <a:r>
              <a:rPr lang="en-US" sz="2400" u="sng" dirty="0">
                <a:solidFill>
                  <a:schemeClr val="hlink"/>
                </a:solidFill>
              </a:rPr>
              <a:t> la </a:t>
            </a:r>
            <a:r>
              <a:rPr lang="en-US" sz="2400" u="sng" dirty="0" err="1">
                <a:solidFill>
                  <a:schemeClr val="hlink"/>
                </a:solidFill>
              </a:rPr>
              <a:t>eligibilidad</a:t>
            </a:r>
            <a:r>
              <a:rPr lang="en-US" sz="2400" u="sng" dirty="0">
                <a:solidFill>
                  <a:schemeClr val="hlink"/>
                </a:solidFill>
              </a:rPr>
              <a:t> de un </a:t>
            </a:r>
            <a:r>
              <a:rPr lang="en-US" sz="2400" u="sng" dirty="0" err="1">
                <a:solidFill>
                  <a:schemeClr val="hlink"/>
                </a:solidFill>
              </a:rPr>
              <a:t>miembro</a:t>
            </a:r>
            <a:r>
              <a:rPr lang="en-US" sz="2400" dirty="0"/>
              <a:t> y </a:t>
            </a:r>
            <a:r>
              <a:rPr lang="en-US" sz="2400" u="sng" dirty="0" err="1">
                <a:solidFill>
                  <a:schemeClr val="hlink"/>
                </a:solidFill>
                <a:hlinkClick r:id="rId3"/>
              </a:rPr>
              <a:t>verificar</a:t>
            </a:r>
            <a:r>
              <a:rPr lang="en-US" sz="2400" u="sng" dirty="0">
                <a:solidFill>
                  <a:schemeClr val="hlink"/>
                </a:solidFill>
                <a:hlinkClick r:id="rId3"/>
              </a:rPr>
              <a:t> la </a:t>
            </a:r>
            <a:r>
              <a:rPr lang="en-US" sz="2400" u="sng" dirty="0" err="1">
                <a:solidFill>
                  <a:schemeClr val="hlink"/>
                </a:solidFill>
                <a:hlinkClick r:id="rId3"/>
              </a:rPr>
              <a:t>asignación</a:t>
            </a:r>
            <a:r>
              <a:rPr lang="en-US" sz="2400" u="sng" dirty="0">
                <a:solidFill>
                  <a:schemeClr val="hlink"/>
                </a:solidFill>
                <a:hlinkClick r:id="rId3"/>
              </a:rPr>
              <a:t> de </a:t>
            </a:r>
            <a:r>
              <a:rPr lang="en-US" sz="2400" u="sng" dirty="0" err="1">
                <a:solidFill>
                  <a:schemeClr val="hlink"/>
                </a:solidFill>
                <a:hlinkClick r:id="rId3"/>
              </a:rPr>
              <a:t>atención</a:t>
            </a:r>
            <a:r>
              <a:rPr lang="en-US" sz="2400" u="sng" dirty="0">
                <a:solidFill>
                  <a:schemeClr val="hlink"/>
                </a:solidFill>
                <a:hlinkClick r:id="rId3"/>
              </a:rPr>
              <a:t> </a:t>
            </a:r>
            <a:r>
              <a:rPr lang="en-US" sz="2400" u="sng" dirty="0" err="1">
                <a:solidFill>
                  <a:schemeClr val="hlink"/>
                </a:solidFill>
                <a:hlinkClick r:id="rId3"/>
              </a:rPr>
              <a:t>administrada</a:t>
            </a:r>
            <a:r>
              <a:rPr lang="es-ES" sz="2400" dirty="0"/>
              <a:t> cuando se prestan servicios</a:t>
            </a:r>
            <a:r>
              <a:rPr lang="en-US" sz="2400" dirty="0"/>
              <a:t> </a:t>
            </a:r>
            <a:endParaRPr sz="2400" dirty="0"/>
          </a:p>
        </p:txBody>
      </p:sp>
      <p:sp>
        <p:nvSpPr>
          <p:cNvPr id="422" name="Google Shape;422;p78">
            <a:extLst>
              <a:ext uri="{FF2B5EF4-FFF2-40B4-BE49-F238E27FC236}">
                <a16:creationId xmlns:a16="http://schemas.microsoft.com/office/drawing/2014/main" id="{403CB05E-1D9A-B08A-1B48-B8220CC175A7}"/>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Tree>
    <p:extLst>
      <p:ext uri="{BB962C8B-B14F-4D97-AF65-F5344CB8AC3E}">
        <p14:creationId xmlns:p14="http://schemas.microsoft.com/office/powerpoint/2010/main" val="31766105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79"/>
          <p:cNvSpPr txBox="1">
            <a:spLocks noGrp="1"/>
          </p:cNvSpPr>
          <p:nvPr>
            <p:ph type="title"/>
          </p:nvPr>
        </p:nvSpPr>
        <p:spPr>
          <a:xfrm>
            <a:off x="6122788" y="2625328"/>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Questions?</a:t>
            </a:r>
            <a:endParaRPr/>
          </a:p>
        </p:txBody>
      </p:sp>
      <p:sp>
        <p:nvSpPr>
          <p:cNvPr id="429" name="Google Shape;429;p7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7">
          <a:extLst>
            <a:ext uri="{FF2B5EF4-FFF2-40B4-BE49-F238E27FC236}">
              <a16:creationId xmlns:a16="http://schemas.microsoft.com/office/drawing/2014/main" id="{76E6FB4D-E0A7-EAD5-A6E7-C980E4BEA890}"/>
            </a:ext>
          </a:extLst>
        </p:cNvPr>
        <p:cNvGrpSpPr/>
        <p:nvPr/>
      </p:nvGrpSpPr>
      <p:grpSpPr>
        <a:xfrm>
          <a:off x="0" y="0"/>
          <a:ext cx="0" cy="0"/>
          <a:chOff x="0" y="0"/>
          <a:chExt cx="0" cy="0"/>
        </a:xfrm>
      </p:grpSpPr>
      <p:sp>
        <p:nvSpPr>
          <p:cNvPr id="428" name="Google Shape;428;p79">
            <a:extLst>
              <a:ext uri="{FF2B5EF4-FFF2-40B4-BE49-F238E27FC236}">
                <a16:creationId xmlns:a16="http://schemas.microsoft.com/office/drawing/2014/main" id="{08EE0B2C-FB8E-EE31-71FE-FF130A4F5A38}"/>
              </a:ext>
            </a:extLst>
          </p:cNvPr>
          <p:cNvSpPr txBox="1">
            <a:spLocks noGrp="1"/>
          </p:cNvSpPr>
          <p:nvPr>
            <p:ph type="title"/>
          </p:nvPr>
        </p:nvSpPr>
        <p:spPr>
          <a:xfrm>
            <a:off x="6122788" y="2625328"/>
            <a:ext cx="5794538"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a:t>
            </a:r>
            <a:r>
              <a:rPr lang="en-US" dirty="0" err="1"/>
              <a:t>Preguntas</a:t>
            </a:r>
            <a:r>
              <a:rPr lang="en-US" dirty="0"/>
              <a:t>?</a:t>
            </a:r>
            <a:endParaRPr dirty="0"/>
          </a:p>
        </p:txBody>
      </p:sp>
      <p:sp>
        <p:nvSpPr>
          <p:cNvPr id="429" name="Google Shape;429;p79">
            <a:extLst>
              <a:ext uri="{FF2B5EF4-FFF2-40B4-BE49-F238E27FC236}">
                <a16:creationId xmlns:a16="http://schemas.microsoft.com/office/drawing/2014/main" id="{24D1B786-6A55-1A10-809E-1FAA853D700A}"/>
              </a:ext>
            </a:extLst>
          </p:cNvPr>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extLst>
      <p:ext uri="{BB962C8B-B14F-4D97-AF65-F5344CB8AC3E}">
        <p14:creationId xmlns:p14="http://schemas.microsoft.com/office/powerpoint/2010/main" val="1967184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80"/>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a:buNone/>
            </a:pPr>
            <a:r>
              <a:rPr lang="en-US" sz="5600"/>
              <a:t>Contact Information</a:t>
            </a:r>
            <a:endParaRPr sz="5600"/>
          </a:p>
        </p:txBody>
      </p:sp>
      <p:sp>
        <p:nvSpPr>
          <p:cNvPr id="436" name="Google Shape;436;p80"/>
          <p:cNvSpPr/>
          <p:nvPr/>
        </p:nvSpPr>
        <p:spPr>
          <a:xfrm>
            <a:off x="482400" y="1815575"/>
            <a:ext cx="11227200" cy="3108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800" b="1">
                <a:solidFill>
                  <a:schemeClr val="lt1"/>
                </a:solidFill>
                <a:latin typeface="Trebuchet MS"/>
                <a:ea typeface="Trebuchet MS"/>
                <a:cs typeface="Trebuchet MS"/>
                <a:sym typeface="Trebuchet MS"/>
              </a:rPr>
              <a:t>Website: </a:t>
            </a:r>
            <a:r>
              <a:rPr lang="en-US" sz="2800" b="1" u="sng">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SB 25-183 </a:t>
            </a:r>
            <a:r>
              <a:rPr lang="en-US" sz="2800" b="1" u="sng">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Pregnancy </a:t>
            </a:r>
            <a:r>
              <a:rPr lang="en-US" sz="2800" b="1" u="sng">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Related Services Stakeholder Engagement Webpage </a:t>
            </a:r>
            <a:endParaRPr sz="2800" b="1">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800" b="1">
              <a:solidFill>
                <a:schemeClr val="lt1"/>
              </a:solidFill>
              <a:latin typeface="Trebuchet MS"/>
              <a:ea typeface="Trebuchet MS"/>
              <a:cs typeface="Trebuchet MS"/>
              <a:sym typeface="Trebuchet MS"/>
            </a:endParaRPr>
          </a:p>
          <a:p>
            <a:pPr marL="0" marR="0" lvl="0" indent="0" algn="ctr" rtl="0">
              <a:lnSpc>
                <a:spcPct val="150000"/>
              </a:lnSpc>
              <a:spcBef>
                <a:spcPts val="0"/>
              </a:spcBef>
              <a:spcAft>
                <a:spcPts val="0"/>
              </a:spcAft>
              <a:buNone/>
            </a:pPr>
            <a:r>
              <a:rPr lang="en-US" sz="2800" b="1" u="sng">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Sign up for our provider </a:t>
            </a:r>
            <a:r>
              <a:rPr lang="en-US" sz="2800" b="1" u="sng">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updates</a:t>
            </a:r>
            <a:endParaRPr sz="2800" b="1">
              <a:solidFill>
                <a:schemeClr val="lt1"/>
              </a:solidFill>
              <a:latin typeface="Trebuchet MS"/>
              <a:ea typeface="Trebuchet MS"/>
              <a:cs typeface="Trebuchet MS"/>
              <a:sym typeface="Trebuchet MS"/>
            </a:endParaRPr>
          </a:p>
          <a:p>
            <a:pPr marL="0" marR="0" lvl="0" indent="0" algn="ctr" rtl="0">
              <a:lnSpc>
                <a:spcPct val="150000"/>
              </a:lnSpc>
              <a:spcBef>
                <a:spcPts val="0"/>
              </a:spcBef>
              <a:spcAft>
                <a:spcPts val="0"/>
              </a:spcAft>
              <a:buNone/>
            </a:pPr>
            <a:r>
              <a:rPr lang="en-US" sz="2800" b="1">
                <a:solidFill>
                  <a:schemeClr val="lt1"/>
                </a:solidFill>
                <a:latin typeface="Trebuchet MS"/>
                <a:ea typeface="Trebuchet MS"/>
                <a:cs typeface="Trebuchet MS"/>
                <a:sym typeface="Trebuchet MS"/>
              </a:rPr>
              <a:t>Abortion Services Questions: </a:t>
            </a:r>
            <a:r>
              <a:rPr lang="en-US" sz="2800" b="1" u="sng">
                <a:solidFill>
                  <a:schemeClr val="lt1"/>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devinne.parsons@state.co.us</a:t>
            </a:r>
            <a:r>
              <a:rPr lang="en-US" sz="2800" b="1">
                <a:solidFill>
                  <a:schemeClr val="lt1"/>
                </a:solidFill>
                <a:latin typeface="Trebuchet MS"/>
                <a:ea typeface="Trebuchet MS"/>
                <a:cs typeface="Trebuchet MS"/>
                <a:sym typeface="Trebuchet MS"/>
              </a:rPr>
              <a:t> </a:t>
            </a:r>
            <a:endParaRPr sz="2800" b="1">
              <a:solidFill>
                <a:schemeClr val="lt1"/>
              </a:solidFill>
              <a:latin typeface="Trebuchet MS"/>
              <a:ea typeface="Trebuchet MS"/>
              <a:cs typeface="Trebuchet MS"/>
              <a:sym typeface="Trebuchet MS"/>
            </a:endParaRPr>
          </a:p>
          <a:p>
            <a:pPr marL="0" marR="0" lvl="0" indent="0" algn="ctr" rtl="0">
              <a:lnSpc>
                <a:spcPct val="150000"/>
              </a:lnSpc>
              <a:spcBef>
                <a:spcPts val="0"/>
              </a:spcBef>
              <a:spcAft>
                <a:spcPts val="0"/>
              </a:spcAft>
              <a:buNone/>
            </a:pPr>
            <a:r>
              <a:rPr lang="en-US" sz="2800" b="1">
                <a:solidFill>
                  <a:schemeClr val="lt1"/>
                </a:solidFill>
                <a:latin typeface="Trebuchet MS"/>
                <a:ea typeface="Trebuchet MS"/>
                <a:cs typeface="Trebuchet MS"/>
                <a:sym typeface="Trebuchet MS"/>
              </a:rPr>
              <a:t>Managed Care Questions: </a:t>
            </a:r>
            <a:r>
              <a:rPr lang="en-US" sz="2800" b="1" u="sng">
                <a:solidFill>
                  <a:schemeClr val="lt1"/>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margot.marincic@state.co.us</a:t>
            </a:r>
            <a:r>
              <a:rPr lang="en-US" sz="2800" b="1">
                <a:solidFill>
                  <a:schemeClr val="lt1"/>
                </a:solidFill>
                <a:latin typeface="Trebuchet MS"/>
                <a:ea typeface="Trebuchet MS"/>
                <a:cs typeface="Trebuchet MS"/>
                <a:sym typeface="Trebuchet MS"/>
              </a:rPr>
              <a:t> </a:t>
            </a:r>
            <a:endParaRPr sz="2800" b="1">
              <a:solidFill>
                <a:schemeClr val="lt1"/>
              </a:solidFill>
              <a:latin typeface="Trebuchet MS"/>
              <a:ea typeface="Trebuchet MS"/>
              <a:cs typeface="Trebuchet MS"/>
              <a:sym typeface="Trebuchet MS"/>
            </a:endParaRPr>
          </a:p>
          <a:p>
            <a:pPr marL="0" marR="0" lvl="0" indent="0" algn="ctr" rtl="0">
              <a:lnSpc>
                <a:spcPct val="150000"/>
              </a:lnSpc>
              <a:spcBef>
                <a:spcPts val="0"/>
              </a:spcBef>
              <a:spcAft>
                <a:spcPts val="0"/>
              </a:spcAft>
              <a:buNone/>
            </a:pPr>
            <a:r>
              <a:rPr lang="en-US" sz="2800" b="1">
                <a:solidFill>
                  <a:schemeClr val="lt1"/>
                </a:solidFill>
                <a:latin typeface="Trebuchet MS"/>
                <a:ea typeface="Trebuchet MS"/>
                <a:cs typeface="Trebuchet MS"/>
                <a:sym typeface="Trebuchet MS"/>
              </a:rPr>
              <a:t>Child Health Plan </a:t>
            </a:r>
            <a:r>
              <a:rPr lang="en-US" sz="2800" b="1" i="1">
                <a:solidFill>
                  <a:schemeClr val="lt1"/>
                </a:solidFill>
                <a:latin typeface="Trebuchet MS"/>
                <a:ea typeface="Trebuchet MS"/>
                <a:cs typeface="Trebuchet MS"/>
                <a:sym typeface="Trebuchet MS"/>
              </a:rPr>
              <a:t>Plus </a:t>
            </a:r>
            <a:r>
              <a:rPr lang="en-US" sz="2800" b="1">
                <a:solidFill>
                  <a:schemeClr val="lt1"/>
                </a:solidFill>
                <a:latin typeface="Trebuchet MS"/>
                <a:ea typeface="Trebuchet MS"/>
                <a:cs typeface="Trebuchet MS"/>
                <a:sym typeface="Trebuchet MS"/>
              </a:rPr>
              <a:t>(CHP+) Questions: </a:t>
            </a:r>
            <a:r>
              <a:rPr lang="en-US" sz="2800" b="1" u="sng">
                <a:solidFill>
                  <a:schemeClr val="lt1"/>
                </a:solidFill>
                <a:latin typeface="Trebuchet MS"/>
                <a:ea typeface="Trebuchet MS"/>
                <a:cs typeface="Trebuchet MS"/>
                <a:sym typeface="Trebuchet MS"/>
                <a:hlinkClick r:id="rId7">
                  <a:extLst>
                    <a:ext uri="{A12FA001-AC4F-418D-AE19-62706E023703}">
                      <ahyp:hlinkClr xmlns:ahyp="http://schemas.microsoft.com/office/drawing/2018/hyperlinkcolor" val="tx"/>
                    </a:ext>
                  </a:extLst>
                </a:hlinkClick>
              </a:rPr>
              <a:t>amy.ryan@state.co.us</a:t>
            </a:r>
            <a:r>
              <a:rPr lang="en-US" sz="2800" b="1">
                <a:solidFill>
                  <a:schemeClr val="lt1"/>
                </a:solidFill>
                <a:latin typeface="Trebuchet MS"/>
                <a:ea typeface="Trebuchet MS"/>
                <a:cs typeface="Trebuchet MS"/>
                <a:sym typeface="Trebuchet MS"/>
              </a:rPr>
              <a:t> </a:t>
            </a:r>
            <a:endParaRPr sz="2800" b="1">
              <a:solidFill>
                <a:schemeClr val="lt1"/>
              </a:solidFill>
              <a:latin typeface="Trebuchet MS"/>
              <a:ea typeface="Trebuchet MS"/>
              <a:cs typeface="Trebuchet MS"/>
              <a:sym typeface="Trebuchet MS"/>
            </a:endParaRPr>
          </a:p>
          <a:p>
            <a:pPr marL="0" marR="0" lvl="0" indent="0" algn="ctr" rtl="0">
              <a:lnSpc>
                <a:spcPct val="115000"/>
              </a:lnSpc>
              <a:spcBef>
                <a:spcPts val="0"/>
              </a:spcBef>
              <a:spcAft>
                <a:spcPts val="0"/>
              </a:spcAft>
              <a:buNone/>
            </a:pPr>
            <a:endParaRPr sz="3000" b="1">
              <a:solidFill>
                <a:schemeClr val="lt1"/>
              </a:solidFill>
              <a:latin typeface="Trebuchet MS"/>
              <a:ea typeface="Trebuchet MS"/>
              <a:cs typeface="Trebuchet MS"/>
              <a:sym typeface="Trebuchet MS"/>
            </a:endParaRPr>
          </a:p>
        </p:txBody>
      </p:sp>
      <p:sp>
        <p:nvSpPr>
          <p:cNvPr id="437" name="Google Shape;437;p8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62"/>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4</a:t>
            </a:fld>
            <a:endParaRPr/>
          </a:p>
        </p:txBody>
      </p:sp>
      <p:sp>
        <p:nvSpPr>
          <p:cNvPr id="285" name="Google Shape;285;p62"/>
          <p:cNvSpPr txBox="1">
            <a:spLocks noGrp="1"/>
          </p:cNvSpPr>
          <p:nvPr>
            <p:ph type="title"/>
          </p:nvPr>
        </p:nvSpPr>
        <p:spPr>
          <a:xfrm>
            <a:off x="5971600" y="589535"/>
            <a:ext cx="6220500" cy="5388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Subtítulos cerrados</a:t>
            </a:r>
            <a:endParaRPr sz="6400"/>
          </a:p>
        </p:txBody>
      </p:sp>
      <p:sp>
        <p:nvSpPr>
          <p:cNvPr id="286" name="Google Shape;286;p62"/>
          <p:cNvSpPr txBox="1"/>
          <p:nvPr/>
        </p:nvSpPr>
        <p:spPr>
          <a:xfrm>
            <a:off x="349933" y="1357590"/>
            <a:ext cx="5658300" cy="49992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1300"/>
              <a:buFont typeface="Arial"/>
              <a:buNone/>
            </a:pPr>
            <a:endParaRPr sz="1300" b="0" i="0" u="none" strike="noStrike" cap="none">
              <a:solidFill>
                <a:schemeClr val="dk2"/>
              </a:solidFill>
              <a:highlight>
                <a:schemeClr val="lt2"/>
              </a:highlight>
              <a:latin typeface="Arial"/>
              <a:ea typeface="Arial"/>
              <a:cs typeface="Arial"/>
              <a:sym typeface="Arial"/>
            </a:endParaRPr>
          </a:p>
        </p:txBody>
      </p:sp>
      <p:sp>
        <p:nvSpPr>
          <p:cNvPr id="287" name="Google Shape;287;p62"/>
          <p:cNvSpPr txBox="1"/>
          <p:nvPr/>
        </p:nvSpPr>
        <p:spPr>
          <a:xfrm>
            <a:off x="457351" y="48333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Closed Captions</a:t>
            </a:r>
            <a:endParaRPr sz="3500" b="0" i="0" u="none" strike="noStrike" cap="none">
              <a:solidFill>
                <a:schemeClr val="dk2"/>
              </a:solidFill>
              <a:latin typeface="Arial"/>
              <a:ea typeface="Arial"/>
              <a:cs typeface="Arial"/>
              <a:sym typeface="Arial"/>
            </a:endParaRPr>
          </a:p>
        </p:txBody>
      </p:sp>
      <p:pic>
        <p:nvPicPr>
          <p:cNvPr id="288" name="Google Shape;288;p62" descr="Screenshot of Zoom toolbar showing the "/>
          <p:cNvPicPr preferRelativeResize="0"/>
          <p:nvPr/>
        </p:nvPicPr>
        <p:blipFill rotWithShape="1">
          <a:blip r:embed="rId3">
            <a:alphaModFix/>
          </a:blip>
          <a:srcRect/>
          <a:stretch/>
        </p:blipFill>
        <p:spPr>
          <a:xfrm>
            <a:off x="2064585" y="2995050"/>
            <a:ext cx="2006190" cy="1010010"/>
          </a:xfrm>
          <a:prstGeom prst="rect">
            <a:avLst/>
          </a:prstGeom>
          <a:noFill/>
          <a:ln>
            <a:noFill/>
          </a:ln>
        </p:spPr>
      </p:pic>
      <p:sp>
        <p:nvSpPr>
          <p:cNvPr id="289" name="Google Shape;289;p62"/>
          <p:cNvSpPr txBox="1"/>
          <p:nvPr/>
        </p:nvSpPr>
        <p:spPr>
          <a:xfrm>
            <a:off x="5750128" y="1240002"/>
            <a:ext cx="6460500" cy="5144700"/>
          </a:xfrm>
          <a:prstGeom prst="rect">
            <a:avLst/>
          </a:prstGeom>
          <a:noFill/>
          <a:ln>
            <a:noFill/>
          </a:ln>
        </p:spPr>
        <p:txBody>
          <a:bodyPr spcFirstLastPara="1" wrap="square" lIns="151825" tIns="151825" rIns="151825" bIns="151825" anchor="t" anchorCtr="0">
            <a:spAutoFit/>
          </a:bodyPr>
          <a:lstStyle/>
          <a:p>
            <a:pPr marL="749300" marR="0" lvl="0" indent="-514350" algn="l" rtl="0">
              <a:lnSpc>
                <a:spcPct val="115000"/>
              </a:lnSpc>
              <a:spcBef>
                <a:spcPts val="0"/>
              </a:spcBef>
              <a:spcAft>
                <a:spcPts val="0"/>
              </a:spcAft>
              <a:buClr>
                <a:srgbClr val="001970"/>
              </a:buClr>
              <a:buSzPts val="2300"/>
              <a:buFont typeface="Trebuchet MS"/>
              <a:buChar char="●"/>
            </a:pPr>
            <a:r>
              <a:rPr lang="en-US" sz="2300" b="0" i="0" u="none" strike="noStrike" cap="none">
                <a:solidFill>
                  <a:srgbClr val="001970"/>
                </a:solidFill>
                <a:latin typeface="Trebuchet MS"/>
                <a:ea typeface="Trebuchet MS"/>
                <a:cs typeface="Trebuchet MS"/>
                <a:sym typeface="Trebuchet MS"/>
              </a:rPr>
              <a:t>Los subtítulos cerrados están disponibles en la barra de herramientas de controles de la reunión en la parte inferior de su pantalla. Para activarlos, haga click en el ícono Mostrar subtítulos.</a:t>
            </a:r>
            <a:endParaRPr sz="2300" b="0" i="0" u="none" strike="noStrike" cap="none">
              <a:solidFill>
                <a:srgbClr val="001970"/>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2700"/>
              <a:buFont typeface="Arial"/>
              <a:buNone/>
            </a:pPr>
            <a:endParaRPr sz="2300" b="0" i="0" u="none" strike="noStrike" cap="none">
              <a:solidFill>
                <a:srgbClr val="001970"/>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2700"/>
              <a:buFont typeface="Arial"/>
              <a:buNone/>
            </a:pPr>
            <a:endParaRPr sz="2300" b="0" i="0" u="none" strike="noStrike" cap="none">
              <a:solidFill>
                <a:srgbClr val="001970"/>
              </a:solidFill>
              <a:latin typeface="Trebuchet MS"/>
              <a:ea typeface="Trebuchet MS"/>
              <a:cs typeface="Trebuchet MS"/>
              <a:sym typeface="Trebuchet MS"/>
            </a:endParaRPr>
          </a:p>
          <a:p>
            <a:pPr marL="749300" marR="0" lvl="0" indent="-514350" algn="l" rtl="0">
              <a:lnSpc>
                <a:spcPct val="100000"/>
              </a:lnSpc>
              <a:spcBef>
                <a:spcPts val="1700"/>
              </a:spcBef>
              <a:spcAft>
                <a:spcPts val="0"/>
              </a:spcAft>
              <a:buClr>
                <a:srgbClr val="001970"/>
              </a:buClr>
              <a:buSzPts val="2300"/>
              <a:buFont typeface="Trebuchet MS"/>
              <a:buChar char="●"/>
            </a:pPr>
            <a:r>
              <a:rPr lang="en-US" sz="2300" b="0" i="0" u="none" strike="noStrike" cap="none">
                <a:solidFill>
                  <a:srgbClr val="001970"/>
                </a:solidFill>
                <a:latin typeface="Trebuchet MS"/>
                <a:ea typeface="Trebuchet MS"/>
                <a:cs typeface="Trebuchet MS"/>
                <a:sym typeface="Trebuchet MS"/>
              </a:rPr>
              <a:t>Los subtítulos pueden ser traducidos en diferentes idiomas haciendo click en la flecha hacia arriba junto al botón de subtítulos cerrados y luego seleccionando su idioma preferido.</a:t>
            </a:r>
            <a:endParaRPr sz="2300" b="0" i="0" u="none" strike="noStrike" cap="none">
              <a:solidFill>
                <a:srgbClr val="001970"/>
              </a:solidFill>
              <a:latin typeface="Trebuchet MS"/>
              <a:ea typeface="Trebuchet MS"/>
              <a:cs typeface="Trebuchet MS"/>
              <a:sym typeface="Trebuchet MS"/>
            </a:endParaRPr>
          </a:p>
        </p:txBody>
      </p:sp>
      <p:pic>
        <p:nvPicPr>
          <p:cNvPr id="290" name="Google Shape;290;p62" descr="Screenshot of Zoom toolbar showing the "/>
          <p:cNvPicPr preferRelativeResize="0"/>
          <p:nvPr/>
        </p:nvPicPr>
        <p:blipFill rotWithShape="1">
          <a:blip r:embed="rId3">
            <a:alphaModFix/>
          </a:blip>
          <a:srcRect/>
          <a:stretch/>
        </p:blipFill>
        <p:spPr>
          <a:xfrm>
            <a:off x="8176497" y="3467430"/>
            <a:ext cx="1629540" cy="82038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4">
          <a:extLst>
            <a:ext uri="{FF2B5EF4-FFF2-40B4-BE49-F238E27FC236}">
              <a16:creationId xmlns:a16="http://schemas.microsoft.com/office/drawing/2014/main" id="{CCD0ADD3-8031-7DD4-D46D-37A84F5CF160}"/>
            </a:ext>
          </a:extLst>
        </p:cNvPr>
        <p:cNvGrpSpPr/>
        <p:nvPr/>
      </p:nvGrpSpPr>
      <p:grpSpPr>
        <a:xfrm>
          <a:off x="0" y="0"/>
          <a:ext cx="0" cy="0"/>
          <a:chOff x="0" y="0"/>
          <a:chExt cx="0" cy="0"/>
        </a:xfrm>
      </p:grpSpPr>
      <p:sp>
        <p:nvSpPr>
          <p:cNvPr id="435" name="Google Shape;435;p80">
            <a:extLst>
              <a:ext uri="{FF2B5EF4-FFF2-40B4-BE49-F238E27FC236}">
                <a16:creationId xmlns:a16="http://schemas.microsoft.com/office/drawing/2014/main" id="{2AB96F76-F717-1624-A061-7F367C1570DE}"/>
              </a:ext>
            </a:extLst>
          </p:cNvPr>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a:buNone/>
            </a:pPr>
            <a:r>
              <a:rPr lang="en-US" sz="5600" dirty="0" err="1"/>
              <a:t>Información</a:t>
            </a:r>
            <a:r>
              <a:rPr lang="en-US" sz="5600" dirty="0"/>
              <a:t> de </a:t>
            </a:r>
            <a:r>
              <a:rPr lang="en-US" sz="5600" dirty="0" err="1"/>
              <a:t>contacto</a:t>
            </a:r>
            <a:endParaRPr sz="5600" dirty="0"/>
          </a:p>
        </p:txBody>
      </p:sp>
      <p:sp>
        <p:nvSpPr>
          <p:cNvPr id="436" name="Google Shape;436;p80">
            <a:extLst>
              <a:ext uri="{FF2B5EF4-FFF2-40B4-BE49-F238E27FC236}">
                <a16:creationId xmlns:a16="http://schemas.microsoft.com/office/drawing/2014/main" id="{3D1C2E51-E228-E800-DFEE-97A7821504F2}"/>
              </a:ext>
            </a:extLst>
          </p:cNvPr>
          <p:cNvSpPr/>
          <p:nvPr/>
        </p:nvSpPr>
        <p:spPr>
          <a:xfrm>
            <a:off x="163286" y="1815575"/>
            <a:ext cx="12028714" cy="30993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800" b="1" dirty="0">
                <a:solidFill>
                  <a:schemeClr val="lt1"/>
                </a:solidFill>
                <a:latin typeface="Trebuchet MS"/>
                <a:ea typeface="Trebuchet MS"/>
                <a:cs typeface="Trebuchet MS"/>
                <a:sym typeface="Trebuchet MS"/>
              </a:rPr>
              <a:t>Sitio web: </a:t>
            </a:r>
            <a:r>
              <a:rPr lang="en-US" sz="2800" b="1"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SB 25-183 </a:t>
            </a:r>
            <a:r>
              <a:rPr lang="en-US" sz="2800" b="1" u="sng" dirty="0" err="1">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Servicios</a:t>
            </a:r>
            <a:r>
              <a:rPr lang="en-US" sz="2800" b="1"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 </a:t>
            </a:r>
            <a:r>
              <a:rPr lang="en-US" sz="2800" b="1" u="sng" dirty="0" err="1">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relacionados</a:t>
            </a:r>
            <a:r>
              <a:rPr lang="en-US" sz="2800" b="1"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 con </a:t>
            </a:r>
            <a:r>
              <a:rPr lang="en-US" sz="2800" b="1" u="sng" dirty="0" err="1">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el</a:t>
            </a:r>
            <a:r>
              <a:rPr lang="en-US" sz="2800" b="1"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 </a:t>
            </a:r>
            <a:r>
              <a:rPr lang="en-US" sz="2800" b="1" u="sng" dirty="0" err="1">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embarazo</a:t>
            </a:r>
            <a:r>
              <a:rPr lang="en-US" sz="2800" b="1"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 Página web de </a:t>
            </a:r>
            <a:r>
              <a:rPr lang="en-US" sz="2800" b="1" u="sng" dirty="0" err="1">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participación</a:t>
            </a:r>
            <a:r>
              <a:rPr lang="en-US" sz="2800" b="1"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 de las partes </a:t>
            </a:r>
            <a:r>
              <a:rPr lang="en-US" sz="2800" b="1" u="sng" dirty="0" err="1">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interesadas</a:t>
            </a:r>
            <a:endParaRPr sz="2800" b="1"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800" b="1" dirty="0">
              <a:solidFill>
                <a:schemeClr val="lt1"/>
              </a:solidFill>
              <a:latin typeface="Trebuchet MS"/>
              <a:ea typeface="Trebuchet MS"/>
              <a:cs typeface="Trebuchet MS"/>
              <a:sym typeface="Trebuchet MS"/>
            </a:endParaRPr>
          </a:p>
          <a:p>
            <a:pPr marL="0" marR="0" lvl="0" indent="0" algn="ctr" rtl="0">
              <a:lnSpc>
                <a:spcPct val="150000"/>
              </a:lnSpc>
              <a:spcBef>
                <a:spcPts val="0"/>
              </a:spcBef>
              <a:spcAft>
                <a:spcPts val="0"/>
              </a:spcAft>
              <a:buNone/>
            </a:pPr>
            <a:r>
              <a:rPr lang="en-US" sz="2800" b="1" u="sng" dirty="0" err="1">
                <a:solidFill>
                  <a:schemeClr val="lt1"/>
                </a:solidFill>
                <a:latin typeface="Trebuchet MS"/>
                <a:ea typeface="Trebuchet MS"/>
                <a:cs typeface="Trebuchet MS"/>
                <a:sym typeface="Trebuchet MS"/>
              </a:rPr>
              <a:t>Regístrese</a:t>
            </a:r>
            <a:r>
              <a:rPr lang="en-US" sz="2800" b="1" u="sng" dirty="0">
                <a:solidFill>
                  <a:schemeClr val="lt1"/>
                </a:solidFill>
                <a:latin typeface="Trebuchet MS"/>
                <a:ea typeface="Trebuchet MS"/>
                <a:cs typeface="Trebuchet MS"/>
                <a:sym typeface="Trebuchet MS"/>
              </a:rPr>
              <a:t> para </a:t>
            </a:r>
            <a:r>
              <a:rPr lang="en-US" sz="2800" b="1" u="sng" dirty="0" err="1">
                <a:solidFill>
                  <a:schemeClr val="lt1"/>
                </a:solidFill>
                <a:latin typeface="Trebuchet MS"/>
                <a:ea typeface="Trebuchet MS"/>
                <a:cs typeface="Trebuchet MS"/>
                <a:sym typeface="Trebuchet MS"/>
              </a:rPr>
              <a:t>recibir</a:t>
            </a:r>
            <a:r>
              <a:rPr lang="en-US" sz="2800" b="1" u="sng" dirty="0">
                <a:solidFill>
                  <a:schemeClr val="lt1"/>
                </a:solidFill>
                <a:latin typeface="Trebuchet MS"/>
                <a:ea typeface="Trebuchet MS"/>
                <a:cs typeface="Trebuchet MS"/>
                <a:sym typeface="Trebuchet MS"/>
              </a:rPr>
              <a:t> </a:t>
            </a:r>
            <a:r>
              <a:rPr lang="en-US" sz="2800" b="1" u="sng" dirty="0" err="1">
                <a:solidFill>
                  <a:schemeClr val="lt1"/>
                </a:solidFill>
                <a:latin typeface="Trebuchet MS"/>
                <a:ea typeface="Trebuchet MS"/>
                <a:cs typeface="Trebuchet MS"/>
                <a:sym typeface="Trebuchet MS"/>
              </a:rPr>
              <a:t>actualizaciones</a:t>
            </a:r>
            <a:r>
              <a:rPr lang="en-US" sz="2800" b="1" u="sng" dirty="0">
                <a:solidFill>
                  <a:schemeClr val="lt1"/>
                </a:solidFill>
                <a:latin typeface="Trebuchet MS"/>
                <a:ea typeface="Trebuchet MS"/>
                <a:cs typeface="Trebuchet MS"/>
                <a:sym typeface="Trebuchet MS"/>
              </a:rPr>
              <a:t> de </a:t>
            </a:r>
            <a:r>
              <a:rPr lang="en-US" sz="2800" b="1" u="sng" dirty="0" err="1">
                <a:solidFill>
                  <a:schemeClr val="lt1"/>
                </a:solidFill>
                <a:latin typeface="Trebuchet MS"/>
                <a:ea typeface="Trebuchet MS"/>
                <a:cs typeface="Trebuchet MS"/>
                <a:sym typeface="Trebuchet MS"/>
              </a:rPr>
              <a:t>nuestros</a:t>
            </a:r>
            <a:r>
              <a:rPr lang="en-US" sz="2800" b="1" u="sng" dirty="0">
                <a:solidFill>
                  <a:schemeClr val="lt1"/>
                </a:solidFill>
                <a:latin typeface="Trebuchet MS"/>
                <a:ea typeface="Trebuchet MS"/>
                <a:cs typeface="Trebuchet MS"/>
                <a:sym typeface="Trebuchet MS"/>
              </a:rPr>
              <a:t> </a:t>
            </a:r>
            <a:r>
              <a:rPr lang="en-US" sz="2800" b="1" u="sng" dirty="0" err="1">
                <a:solidFill>
                  <a:schemeClr val="lt1"/>
                </a:solidFill>
                <a:latin typeface="Trebuchet MS"/>
                <a:ea typeface="Trebuchet MS"/>
                <a:cs typeface="Trebuchet MS"/>
                <a:sym typeface="Trebuchet MS"/>
              </a:rPr>
              <a:t>proveedores</a:t>
            </a:r>
            <a:endParaRPr sz="2800" b="1" dirty="0">
              <a:solidFill>
                <a:schemeClr val="lt1"/>
              </a:solidFill>
              <a:latin typeface="Trebuchet MS"/>
              <a:ea typeface="Trebuchet MS"/>
              <a:cs typeface="Trebuchet MS"/>
              <a:sym typeface="Trebuchet MS"/>
            </a:endParaRPr>
          </a:p>
          <a:p>
            <a:pPr marL="0" marR="0" lvl="0" indent="0" algn="ctr" rtl="0">
              <a:lnSpc>
                <a:spcPct val="150000"/>
              </a:lnSpc>
              <a:spcBef>
                <a:spcPts val="0"/>
              </a:spcBef>
              <a:spcAft>
                <a:spcPts val="0"/>
              </a:spcAft>
              <a:buNone/>
            </a:pPr>
            <a:r>
              <a:rPr lang="en-US" sz="2800" b="1" dirty="0" err="1">
                <a:solidFill>
                  <a:schemeClr val="lt1"/>
                </a:solidFill>
                <a:latin typeface="Trebuchet MS"/>
                <a:ea typeface="Trebuchet MS"/>
                <a:cs typeface="Trebuchet MS"/>
                <a:sym typeface="Trebuchet MS"/>
              </a:rPr>
              <a:t>Preguntas</a:t>
            </a:r>
            <a:r>
              <a:rPr lang="en-US" sz="2800" b="1" dirty="0">
                <a:solidFill>
                  <a:schemeClr val="lt1"/>
                </a:solidFill>
                <a:latin typeface="Trebuchet MS"/>
                <a:ea typeface="Trebuchet MS"/>
                <a:cs typeface="Trebuchet MS"/>
                <a:sym typeface="Trebuchet MS"/>
              </a:rPr>
              <a:t> </a:t>
            </a:r>
            <a:r>
              <a:rPr lang="en-US" sz="2800" b="1" dirty="0" err="1">
                <a:solidFill>
                  <a:schemeClr val="lt1"/>
                </a:solidFill>
                <a:latin typeface="Trebuchet MS"/>
                <a:ea typeface="Trebuchet MS"/>
                <a:cs typeface="Trebuchet MS"/>
                <a:sym typeface="Trebuchet MS"/>
              </a:rPr>
              <a:t>sobre</a:t>
            </a:r>
            <a:r>
              <a:rPr lang="en-US" sz="2800" b="1" dirty="0">
                <a:solidFill>
                  <a:schemeClr val="lt1"/>
                </a:solidFill>
                <a:latin typeface="Trebuchet MS"/>
                <a:ea typeface="Trebuchet MS"/>
                <a:cs typeface="Trebuchet MS"/>
                <a:sym typeface="Trebuchet MS"/>
              </a:rPr>
              <a:t> </a:t>
            </a:r>
            <a:r>
              <a:rPr lang="en-US" sz="2800" b="1" dirty="0" err="1">
                <a:solidFill>
                  <a:schemeClr val="lt1"/>
                </a:solidFill>
                <a:latin typeface="Trebuchet MS"/>
                <a:ea typeface="Trebuchet MS"/>
                <a:cs typeface="Trebuchet MS"/>
                <a:sym typeface="Trebuchet MS"/>
              </a:rPr>
              <a:t>los</a:t>
            </a:r>
            <a:r>
              <a:rPr lang="en-US" sz="2800" b="1" dirty="0">
                <a:solidFill>
                  <a:schemeClr val="lt1"/>
                </a:solidFill>
                <a:latin typeface="Trebuchet MS"/>
                <a:ea typeface="Trebuchet MS"/>
                <a:cs typeface="Trebuchet MS"/>
                <a:sym typeface="Trebuchet MS"/>
              </a:rPr>
              <a:t> </a:t>
            </a:r>
            <a:r>
              <a:rPr lang="en-US" sz="2800" b="1" dirty="0" err="1">
                <a:solidFill>
                  <a:schemeClr val="lt1"/>
                </a:solidFill>
                <a:latin typeface="Trebuchet MS"/>
                <a:ea typeface="Trebuchet MS"/>
                <a:cs typeface="Trebuchet MS"/>
                <a:sym typeface="Trebuchet MS"/>
              </a:rPr>
              <a:t>servicios</a:t>
            </a:r>
            <a:r>
              <a:rPr lang="en-US" sz="2800" b="1" dirty="0">
                <a:solidFill>
                  <a:schemeClr val="lt1"/>
                </a:solidFill>
                <a:latin typeface="Trebuchet MS"/>
                <a:ea typeface="Trebuchet MS"/>
                <a:cs typeface="Trebuchet MS"/>
                <a:sym typeface="Trebuchet MS"/>
              </a:rPr>
              <a:t> de </a:t>
            </a:r>
            <a:r>
              <a:rPr lang="en-US" sz="2800" b="1" dirty="0" err="1">
                <a:solidFill>
                  <a:schemeClr val="lt1"/>
                </a:solidFill>
                <a:latin typeface="Trebuchet MS"/>
                <a:ea typeface="Trebuchet MS"/>
                <a:cs typeface="Trebuchet MS"/>
                <a:sym typeface="Trebuchet MS"/>
              </a:rPr>
              <a:t>aborto</a:t>
            </a:r>
            <a:r>
              <a:rPr lang="en-US" sz="2800" b="1" dirty="0">
                <a:solidFill>
                  <a:schemeClr val="lt1"/>
                </a:solidFill>
                <a:latin typeface="Trebuchet MS"/>
                <a:ea typeface="Trebuchet MS"/>
                <a:cs typeface="Trebuchet MS"/>
                <a:sym typeface="Trebuchet MS"/>
              </a:rPr>
              <a:t>: </a:t>
            </a:r>
            <a:r>
              <a:rPr lang="en-US" sz="2800" b="1" u="sng" dirty="0">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devinne.parsons@state.co.us</a:t>
            </a:r>
            <a:r>
              <a:rPr lang="en-US" sz="2800" b="1" dirty="0">
                <a:solidFill>
                  <a:schemeClr val="lt1"/>
                </a:solidFill>
                <a:latin typeface="Trebuchet MS"/>
                <a:ea typeface="Trebuchet MS"/>
                <a:cs typeface="Trebuchet MS"/>
                <a:sym typeface="Trebuchet MS"/>
              </a:rPr>
              <a:t> </a:t>
            </a:r>
            <a:endParaRPr sz="2800" b="1" dirty="0">
              <a:solidFill>
                <a:schemeClr val="lt1"/>
              </a:solidFill>
              <a:latin typeface="Trebuchet MS"/>
              <a:ea typeface="Trebuchet MS"/>
              <a:cs typeface="Trebuchet MS"/>
              <a:sym typeface="Trebuchet MS"/>
            </a:endParaRPr>
          </a:p>
          <a:p>
            <a:pPr marL="0" marR="0" lvl="0" indent="0" algn="ctr" rtl="0">
              <a:lnSpc>
                <a:spcPct val="150000"/>
              </a:lnSpc>
              <a:spcBef>
                <a:spcPts val="0"/>
              </a:spcBef>
              <a:spcAft>
                <a:spcPts val="0"/>
              </a:spcAft>
              <a:buNone/>
            </a:pPr>
            <a:r>
              <a:rPr lang="en-US" sz="2800" b="1" dirty="0" err="1">
                <a:solidFill>
                  <a:schemeClr val="lt1"/>
                </a:solidFill>
                <a:latin typeface="Trebuchet MS"/>
                <a:ea typeface="Trebuchet MS"/>
                <a:cs typeface="Trebuchet MS"/>
                <a:sym typeface="Trebuchet MS"/>
              </a:rPr>
              <a:t>Preguntas</a:t>
            </a:r>
            <a:r>
              <a:rPr lang="en-US" sz="2800" b="1" dirty="0">
                <a:solidFill>
                  <a:schemeClr val="lt1"/>
                </a:solidFill>
                <a:latin typeface="Trebuchet MS"/>
                <a:ea typeface="Trebuchet MS"/>
                <a:cs typeface="Trebuchet MS"/>
                <a:sym typeface="Trebuchet MS"/>
              </a:rPr>
              <a:t> de </a:t>
            </a:r>
            <a:r>
              <a:rPr lang="en-US" sz="2800" b="1" dirty="0" err="1">
                <a:solidFill>
                  <a:schemeClr val="lt1"/>
                </a:solidFill>
                <a:latin typeface="Trebuchet MS"/>
                <a:ea typeface="Trebuchet MS"/>
                <a:cs typeface="Trebuchet MS"/>
                <a:sym typeface="Trebuchet MS"/>
              </a:rPr>
              <a:t>atención</a:t>
            </a:r>
            <a:r>
              <a:rPr lang="en-US" sz="2800" b="1" dirty="0">
                <a:solidFill>
                  <a:schemeClr val="lt1"/>
                </a:solidFill>
                <a:latin typeface="Trebuchet MS"/>
                <a:ea typeface="Trebuchet MS"/>
                <a:cs typeface="Trebuchet MS"/>
                <a:sym typeface="Trebuchet MS"/>
              </a:rPr>
              <a:t> </a:t>
            </a:r>
            <a:r>
              <a:rPr lang="en-US" sz="2800" b="1" dirty="0" err="1">
                <a:solidFill>
                  <a:schemeClr val="lt1"/>
                </a:solidFill>
                <a:latin typeface="Trebuchet MS"/>
                <a:ea typeface="Trebuchet MS"/>
                <a:cs typeface="Trebuchet MS"/>
                <a:sym typeface="Trebuchet MS"/>
              </a:rPr>
              <a:t>gestionadas</a:t>
            </a:r>
            <a:r>
              <a:rPr lang="en-US" sz="2800" b="1" dirty="0">
                <a:solidFill>
                  <a:schemeClr val="lt1"/>
                </a:solidFill>
                <a:latin typeface="Trebuchet MS"/>
                <a:ea typeface="Trebuchet MS"/>
                <a:cs typeface="Trebuchet MS"/>
                <a:sym typeface="Trebuchet MS"/>
              </a:rPr>
              <a:t>: </a:t>
            </a:r>
            <a:r>
              <a:rPr lang="en-US" sz="2800" b="1" u="sng" dirty="0">
                <a:solidFill>
                  <a:schemeClr val="lt1"/>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margot.marincic@state.co.us</a:t>
            </a:r>
            <a:r>
              <a:rPr lang="en-US" sz="2800" b="1" dirty="0">
                <a:solidFill>
                  <a:schemeClr val="lt1"/>
                </a:solidFill>
                <a:latin typeface="Trebuchet MS"/>
                <a:ea typeface="Trebuchet MS"/>
                <a:cs typeface="Trebuchet MS"/>
                <a:sym typeface="Trebuchet MS"/>
              </a:rPr>
              <a:t> </a:t>
            </a:r>
            <a:endParaRPr sz="2800" b="1" dirty="0">
              <a:solidFill>
                <a:schemeClr val="lt1"/>
              </a:solidFill>
              <a:latin typeface="Trebuchet MS"/>
              <a:ea typeface="Trebuchet MS"/>
              <a:cs typeface="Trebuchet MS"/>
              <a:sym typeface="Trebuchet MS"/>
            </a:endParaRPr>
          </a:p>
          <a:p>
            <a:pPr marL="0" marR="0" lvl="0" indent="0" algn="ctr" rtl="0">
              <a:lnSpc>
                <a:spcPct val="150000"/>
              </a:lnSpc>
              <a:spcBef>
                <a:spcPts val="0"/>
              </a:spcBef>
              <a:spcAft>
                <a:spcPts val="0"/>
              </a:spcAft>
              <a:buNone/>
            </a:pPr>
            <a:r>
              <a:rPr lang="en-US" sz="2800" b="1" dirty="0" err="1">
                <a:solidFill>
                  <a:schemeClr val="lt1"/>
                </a:solidFill>
                <a:latin typeface="Trebuchet MS"/>
                <a:ea typeface="Trebuchet MS"/>
                <a:cs typeface="Trebuchet MS"/>
                <a:sym typeface="Trebuchet MS"/>
              </a:rPr>
              <a:t>Preguntas</a:t>
            </a:r>
            <a:r>
              <a:rPr lang="en-US" sz="2800" b="1" dirty="0">
                <a:solidFill>
                  <a:schemeClr val="lt1"/>
                </a:solidFill>
                <a:latin typeface="Trebuchet MS"/>
                <a:ea typeface="Trebuchet MS"/>
                <a:cs typeface="Trebuchet MS"/>
                <a:sym typeface="Trebuchet MS"/>
              </a:rPr>
              <a:t> </a:t>
            </a:r>
            <a:r>
              <a:rPr lang="en-US" sz="2800" b="1" dirty="0" err="1">
                <a:solidFill>
                  <a:schemeClr val="lt1"/>
                </a:solidFill>
                <a:latin typeface="Trebuchet MS"/>
                <a:ea typeface="Trebuchet MS"/>
                <a:cs typeface="Trebuchet MS"/>
                <a:sym typeface="Trebuchet MS"/>
              </a:rPr>
              <a:t>sobre</a:t>
            </a:r>
            <a:r>
              <a:rPr lang="en-US" sz="2800" b="1" dirty="0">
                <a:solidFill>
                  <a:schemeClr val="lt1"/>
                </a:solidFill>
                <a:latin typeface="Trebuchet MS"/>
                <a:ea typeface="Trebuchet MS"/>
                <a:cs typeface="Trebuchet MS"/>
                <a:sym typeface="Trebuchet MS"/>
              </a:rPr>
              <a:t> Child Health Plan </a:t>
            </a:r>
            <a:r>
              <a:rPr lang="en-US" sz="2800" b="1" i="1" dirty="0">
                <a:solidFill>
                  <a:schemeClr val="lt1"/>
                </a:solidFill>
                <a:latin typeface="Trebuchet MS"/>
                <a:ea typeface="Trebuchet MS"/>
                <a:cs typeface="Trebuchet MS"/>
                <a:sym typeface="Trebuchet MS"/>
              </a:rPr>
              <a:t>Plus </a:t>
            </a:r>
            <a:r>
              <a:rPr lang="en-US" sz="2800" b="1" dirty="0">
                <a:solidFill>
                  <a:schemeClr val="lt1"/>
                </a:solidFill>
                <a:latin typeface="Trebuchet MS"/>
                <a:ea typeface="Trebuchet MS"/>
                <a:cs typeface="Trebuchet MS"/>
                <a:sym typeface="Trebuchet MS"/>
              </a:rPr>
              <a:t>(CHP+): </a:t>
            </a:r>
            <a:r>
              <a:rPr lang="en-US" sz="2800" b="1" u="sng" dirty="0">
                <a:solidFill>
                  <a:schemeClr val="lt1"/>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amy.ryan@state.co.us</a:t>
            </a:r>
            <a:r>
              <a:rPr lang="en-US" sz="2800" b="1" dirty="0">
                <a:solidFill>
                  <a:schemeClr val="lt1"/>
                </a:solidFill>
                <a:latin typeface="Trebuchet MS"/>
                <a:ea typeface="Trebuchet MS"/>
                <a:cs typeface="Trebuchet MS"/>
                <a:sym typeface="Trebuchet MS"/>
              </a:rPr>
              <a:t> </a:t>
            </a:r>
            <a:endParaRPr sz="2800" b="1" dirty="0">
              <a:solidFill>
                <a:schemeClr val="lt1"/>
              </a:solidFill>
              <a:latin typeface="Trebuchet MS"/>
              <a:ea typeface="Trebuchet MS"/>
              <a:cs typeface="Trebuchet MS"/>
              <a:sym typeface="Trebuchet MS"/>
            </a:endParaRPr>
          </a:p>
          <a:p>
            <a:pPr marL="0" marR="0" lvl="0" indent="0" algn="ctr" rtl="0">
              <a:lnSpc>
                <a:spcPct val="115000"/>
              </a:lnSpc>
              <a:spcBef>
                <a:spcPts val="0"/>
              </a:spcBef>
              <a:spcAft>
                <a:spcPts val="0"/>
              </a:spcAft>
              <a:buNone/>
            </a:pPr>
            <a:endParaRPr sz="3000" b="1" dirty="0">
              <a:solidFill>
                <a:schemeClr val="lt1"/>
              </a:solidFill>
              <a:latin typeface="Trebuchet MS"/>
              <a:ea typeface="Trebuchet MS"/>
              <a:cs typeface="Trebuchet MS"/>
              <a:sym typeface="Trebuchet MS"/>
            </a:endParaRPr>
          </a:p>
        </p:txBody>
      </p:sp>
      <p:sp>
        <p:nvSpPr>
          <p:cNvPr id="437" name="Google Shape;437;p80">
            <a:extLst>
              <a:ext uri="{FF2B5EF4-FFF2-40B4-BE49-F238E27FC236}">
                <a16:creationId xmlns:a16="http://schemas.microsoft.com/office/drawing/2014/main" id="{811276EF-D96D-3B35-1817-22C8C5A2B334}"/>
              </a:ext>
            </a:extLst>
          </p:cNvPr>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extLst>
      <p:ext uri="{BB962C8B-B14F-4D97-AF65-F5344CB8AC3E}">
        <p14:creationId xmlns:p14="http://schemas.microsoft.com/office/powerpoint/2010/main" val="1346941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81"/>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a:t>Thank you!</a:t>
            </a:r>
            <a:endParaRPr/>
          </a:p>
        </p:txBody>
      </p:sp>
      <p:sp>
        <p:nvSpPr>
          <p:cNvPr id="444" name="Google Shape;444;p8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29F60820-371C-9FF2-035F-EDA38C155110}"/>
            </a:ext>
          </a:extLst>
        </p:cNvPr>
        <p:cNvGrpSpPr/>
        <p:nvPr/>
      </p:nvGrpSpPr>
      <p:grpSpPr>
        <a:xfrm>
          <a:off x="0" y="0"/>
          <a:ext cx="0" cy="0"/>
          <a:chOff x="0" y="0"/>
          <a:chExt cx="0" cy="0"/>
        </a:xfrm>
      </p:grpSpPr>
      <p:sp>
        <p:nvSpPr>
          <p:cNvPr id="443" name="Google Shape;443;p81">
            <a:extLst>
              <a:ext uri="{FF2B5EF4-FFF2-40B4-BE49-F238E27FC236}">
                <a16:creationId xmlns:a16="http://schemas.microsoft.com/office/drawing/2014/main" id="{CD3881EB-FA39-D041-C04F-38FABC003E27}"/>
              </a:ext>
            </a:extLst>
          </p:cNvPr>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dirty="0"/>
              <a:t>¡Gracias!</a:t>
            </a:r>
            <a:endParaRPr dirty="0"/>
          </a:p>
        </p:txBody>
      </p:sp>
      <p:sp>
        <p:nvSpPr>
          <p:cNvPr id="444" name="Google Shape;444;p81">
            <a:extLst>
              <a:ext uri="{FF2B5EF4-FFF2-40B4-BE49-F238E27FC236}">
                <a16:creationId xmlns:a16="http://schemas.microsoft.com/office/drawing/2014/main" id="{7E79125D-0C0D-68A9-6A4C-14EB333F480F}"/>
              </a:ext>
            </a:extLst>
          </p:cNvPr>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Tree>
    <p:extLst>
      <p:ext uri="{BB962C8B-B14F-4D97-AF65-F5344CB8AC3E}">
        <p14:creationId xmlns:p14="http://schemas.microsoft.com/office/powerpoint/2010/main" val="1486152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6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a:t>Speakers</a:t>
            </a:r>
            <a:endParaRPr sz="5600"/>
          </a:p>
        </p:txBody>
      </p:sp>
      <p:sp>
        <p:nvSpPr>
          <p:cNvPr id="296" name="Google Shape;296;p63"/>
          <p:cNvSpPr txBox="1">
            <a:spLocks noGrp="1"/>
          </p:cNvSpPr>
          <p:nvPr>
            <p:ph type="body" idx="1"/>
          </p:nvPr>
        </p:nvSpPr>
        <p:spPr>
          <a:xfrm>
            <a:off x="166050" y="1173750"/>
            <a:ext cx="118599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endParaRPr sz="3000" b="1"/>
          </a:p>
          <a:p>
            <a:pPr marL="342900" lvl="0" indent="0" algn="l" rtl="0">
              <a:lnSpc>
                <a:spcPct val="90000"/>
              </a:lnSpc>
              <a:spcBef>
                <a:spcPts val="0"/>
              </a:spcBef>
              <a:spcAft>
                <a:spcPts val="0"/>
              </a:spcAft>
              <a:buNone/>
            </a:pPr>
            <a:r>
              <a:rPr lang="en-US" sz="3000" b="1"/>
              <a:t>Kelsey Leva </a:t>
            </a:r>
            <a:endParaRPr sz="3000" b="1"/>
          </a:p>
          <a:p>
            <a:pPr marL="342900" lvl="0" indent="0" algn="l" rtl="0">
              <a:lnSpc>
                <a:spcPct val="90000"/>
              </a:lnSpc>
              <a:spcBef>
                <a:spcPts val="0"/>
              </a:spcBef>
              <a:spcAft>
                <a:spcPts val="0"/>
              </a:spcAft>
              <a:buNone/>
            </a:pPr>
            <a:r>
              <a:rPr lang="en-US" sz="2800"/>
              <a:t>Stakeholder Relations Specialist</a:t>
            </a:r>
            <a:endParaRPr sz="2800"/>
          </a:p>
          <a:p>
            <a:pPr marL="342900" lvl="0" indent="0" algn="l" rtl="0">
              <a:lnSpc>
                <a:spcPct val="90000"/>
              </a:lnSpc>
              <a:spcBef>
                <a:spcPts val="0"/>
              </a:spcBef>
              <a:spcAft>
                <a:spcPts val="0"/>
              </a:spcAft>
              <a:buNone/>
            </a:pPr>
            <a:endParaRPr sz="2400"/>
          </a:p>
          <a:p>
            <a:pPr marL="342900" lvl="0" indent="0" algn="l" rtl="0">
              <a:lnSpc>
                <a:spcPct val="90000"/>
              </a:lnSpc>
              <a:spcBef>
                <a:spcPts val="0"/>
              </a:spcBef>
              <a:spcAft>
                <a:spcPts val="0"/>
              </a:spcAft>
              <a:buNone/>
            </a:pPr>
            <a:r>
              <a:rPr lang="en-US" sz="3000" b="1"/>
              <a:t>Devinne Parsons </a:t>
            </a:r>
            <a:endParaRPr sz="3000" b="1"/>
          </a:p>
          <a:p>
            <a:pPr marL="342900" lvl="0" indent="0" algn="l" rtl="0">
              <a:lnSpc>
                <a:spcPct val="90000"/>
              </a:lnSpc>
              <a:spcBef>
                <a:spcPts val="0"/>
              </a:spcBef>
              <a:spcAft>
                <a:spcPts val="0"/>
              </a:spcAft>
              <a:buNone/>
            </a:pPr>
            <a:r>
              <a:rPr lang="en-US" sz="2800"/>
              <a:t>Medicaid Benefits Policy Specialist</a:t>
            </a:r>
            <a:endParaRPr sz="2800"/>
          </a:p>
          <a:p>
            <a:pPr marL="342900" lvl="0" indent="0" algn="l" rtl="0">
              <a:lnSpc>
                <a:spcPct val="90000"/>
              </a:lnSpc>
              <a:spcBef>
                <a:spcPts val="0"/>
              </a:spcBef>
              <a:spcAft>
                <a:spcPts val="0"/>
              </a:spcAft>
              <a:buNone/>
            </a:pPr>
            <a:endParaRPr sz="2400"/>
          </a:p>
          <a:p>
            <a:pPr marL="342900" lvl="0" indent="0" algn="l" rtl="0">
              <a:spcBef>
                <a:spcPts val="0"/>
              </a:spcBef>
              <a:spcAft>
                <a:spcPts val="0"/>
              </a:spcAft>
              <a:buNone/>
            </a:pPr>
            <a:r>
              <a:rPr lang="en-US" sz="3000" b="1"/>
              <a:t>Margot Marincic</a:t>
            </a:r>
            <a:endParaRPr sz="3000" b="1"/>
          </a:p>
          <a:p>
            <a:pPr marL="342900" lvl="0" indent="0" algn="l" rtl="0">
              <a:lnSpc>
                <a:spcPct val="90000"/>
              </a:lnSpc>
              <a:spcBef>
                <a:spcPts val="0"/>
              </a:spcBef>
              <a:spcAft>
                <a:spcPts val="0"/>
              </a:spcAft>
              <a:buNone/>
            </a:pPr>
            <a:r>
              <a:rPr lang="en-US" sz="2800"/>
              <a:t>Managed Care Unit Supervisor</a:t>
            </a:r>
            <a:endParaRPr sz="2800"/>
          </a:p>
          <a:p>
            <a:pPr marL="342900" lvl="0" indent="0" algn="l" rtl="0">
              <a:lnSpc>
                <a:spcPct val="90000"/>
              </a:lnSpc>
              <a:spcBef>
                <a:spcPts val="0"/>
              </a:spcBef>
              <a:spcAft>
                <a:spcPts val="0"/>
              </a:spcAft>
              <a:buNone/>
            </a:pPr>
            <a:endParaRPr sz="2400" b="1"/>
          </a:p>
          <a:p>
            <a:pPr marL="342900" lvl="0" indent="0" algn="l" rtl="0">
              <a:lnSpc>
                <a:spcPct val="90000"/>
              </a:lnSpc>
              <a:spcBef>
                <a:spcPts val="0"/>
              </a:spcBef>
              <a:spcAft>
                <a:spcPts val="0"/>
              </a:spcAft>
              <a:buNone/>
            </a:pPr>
            <a:r>
              <a:rPr lang="en-US" sz="3000" b="1"/>
              <a:t>Amy Ryan </a:t>
            </a:r>
            <a:endParaRPr sz="3000" b="1"/>
          </a:p>
          <a:p>
            <a:pPr marL="342900" lvl="0" indent="0" algn="l" rtl="0">
              <a:lnSpc>
                <a:spcPct val="90000"/>
              </a:lnSpc>
              <a:spcBef>
                <a:spcPts val="0"/>
              </a:spcBef>
              <a:spcAft>
                <a:spcPts val="0"/>
              </a:spcAft>
              <a:buNone/>
            </a:pPr>
            <a:r>
              <a:rPr lang="en-US" sz="2800"/>
              <a:t>Child Health Plan </a:t>
            </a:r>
            <a:r>
              <a:rPr lang="en-US" sz="2800" i="1"/>
              <a:t>Plus</a:t>
            </a:r>
            <a:r>
              <a:rPr lang="en-US" sz="2800"/>
              <a:t> (CHP+) Program Manager</a:t>
            </a:r>
            <a:endParaRPr sz="2800"/>
          </a:p>
          <a:p>
            <a:pPr marL="342900" lvl="0" indent="0" algn="l" rtl="0">
              <a:lnSpc>
                <a:spcPct val="90000"/>
              </a:lnSpc>
              <a:spcBef>
                <a:spcPts val="0"/>
              </a:spcBef>
              <a:spcAft>
                <a:spcPts val="0"/>
              </a:spcAft>
              <a:buNone/>
            </a:pPr>
            <a:r>
              <a:rPr lang="en-US" sz="2400"/>
              <a:t> </a:t>
            </a:r>
            <a:endParaRPr sz="2400"/>
          </a:p>
          <a:p>
            <a:pPr marL="342900" lvl="0" indent="0" algn="l" rtl="0">
              <a:lnSpc>
                <a:spcPct val="90000"/>
              </a:lnSpc>
              <a:spcBef>
                <a:spcPts val="0"/>
              </a:spcBef>
              <a:spcAft>
                <a:spcPts val="0"/>
              </a:spcAft>
              <a:buNone/>
            </a:pPr>
            <a:endParaRPr sz="2800"/>
          </a:p>
          <a:p>
            <a:pPr marL="342900" lvl="0" indent="0" algn="l" rtl="0">
              <a:lnSpc>
                <a:spcPct val="90000"/>
              </a:lnSpc>
              <a:spcBef>
                <a:spcPts val="0"/>
              </a:spcBef>
              <a:spcAft>
                <a:spcPts val="0"/>
              </a:spcAft>
              <a:buNone/>
            </a:pPr>
            <a:endParaRPr sz="3000" b="1"/>
          </a:p>
          <a:p>
            <a:pPr marL="746125" lvl="1" indent="-332740" algn="l" rtl="0">
              <a:lnSpc>
                <a:spcPct val="90000"/>
              </a:lnSpc>
              <a:spcBef>
                <a:spcPts val="500"/>
              </a:spcBef>
              <a:spcAft>
                <a:spcPts val="0"/>
              </a:spcAft>
              <a:buClr>
                <a:schemeClr val="dk1"/>
              </a:buClr>
              <a:buSzPts val="3000"/>
              <a:buChar char="○"/>
            </a:pPr>
            <a:endParaRPr sz="3000"/>
          </a:p>
        </p:txBody>
      </p:sp>
      <p:sp>
        <p:nvSpPr>
          <p:cNvPr id="297" name="Google Shape;297;p6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4">
          <a:extLst>
            <a:ext uri="{FF2B5EF4-FFF2-40B4-BE49-F238E27FC236}">
              <a16:creationId xmlns:a16="http://schemas.microsoft.com/office/drawing/2014/main" id="{A1D6C6DB-B94E-15AE-B1F5-95EB9C8368C2}"/>
            </a:ext>
          </a:extLst>
        </p:cNvPr>
        <p:cNvGrpSpPr/>
        <p:nvPr/>
      </p:nvGrpSpPr>
      <p:grpSpPr>
        <a:xfrm>
          <a:off x="0" y="0"/>
          <a:ext cx="0" cy="0"/>
          <a:chOff x="0" y="0"/>
          <a:chExt cx="0" cy="0"/>
        </a:xfrm>
      </p:grpSpPr>
      <p:sp>
        <p:nvSpPr>
          <p:cNvPr id="295" name="Google Shape;295;p63">
            <a:extLst>
              <a:ext uri="{FF2B5EF4-FFF2-40B4-BE49-F238E27FC236}">
                <a16:creationId xmlns:a16="http://schemas.microsoft.com/office/drawing/2014/main" id="{61758347-D8E2-2952-A8BB-CEC4FC4BD71B}"/>
              </a:ext>
            </a:extLst>
          </p:cNvPr>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dirty="0" err="1"/>
              <a:t>Expositores</a:t>
            </a:r>
            <a:endParaRPr sz="5600" dirty="0"/>
          </a:p>
        </p:txBody>
      </p:sp>
      <p:sp>
        <p:nvSpPr>
          <p:cNvPr id="296" name="Google Shape;296;p63">
            <a:extLst>
              <a:ext uri="{FF2B5EF4-FFF2-40B4-BE49-F238E27FC236}">
                <a16:creationId xmlns:a16="http://schemas.microsoft.com/office/drawing/2014/main" id="{FA88DA3F-F8E1-549D-9A00-6ADA268B0CC3}"/>
              </a:ext>
            </a:extLst>
          </p:cNvPr>
          <p:cNvSpPr txBox="1">
            <a:spLocks noGrp="1"/>
          </p:cNvSpPr>
          <p:nvPr>
            <p:ph type="body" idx="1"/>
          </p:nvPr>
        </p:nvSpPr>
        <p:spPr>
          <a:xfrm>
            <a:off x="166050" y="1173750"/>
            <a:ext cx="118599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endParaRPr sz="3000" b="1" dirty="0"/>
          </a:p>
          <a:p>
            <a:pPr marL="342900" lvl="0" indent="0" algn="l" rtl="0">
              <a:lnSpc>
                <a:spcPct val="90000"/>
              </a:lnSpc>
              <a:spcBef>
                <a:spcPts val="0"/>
              </a:spcBef>
              <a:spcAft>
                <a:spcPts val="0"/>
              </a:spcAft>
              <a:buNone/>
            </a:pPr>
            <a:r>
              <a:rPr lang="en-US" sz="3000" b="1" dirty="0"/>
              <a:t>Kelsey Leva </a:t>
            </a:r>
            <a:endParaRPr sz="3000" b="1" dirty="0"/>
          </a:p>
          <a:p>
            <a:pPr marL="342900" lvl="0" indent="0">
              <a:spcBef>
                <a:spcPts val="0"/>
              </a:spcBef>
              <a:buNone/>
            </a:pPr>
            <a:r>
              <a:rPr lang="es-ES" sz="2800" dirty="0"/>
              <a:t>Especialista en relaciones con las partes interesadas</a:t>
            </a:r>
            <a:endParaRPr sz="2800" dirty="0"/>
          </a:p>
          <a:p>
            <a:pPr marL="342900" lvl="0" indent="0" algn="l" rtl="0">
              <a:lnSpc>
                <a:spcPct val="90000"/>
              </a:lnSpc>
              <a:spcBef>
                <a:spcPts val="0"/>
              </a:spcBef>
              <a:spcAft>
                <a:spcPts val="0"/>
              </a:spcAft>
              <a:buNone/>
            </a:pPr>
            <a:endParaRPr sz="2400" dirty="0"/>
          </a:p>
          <a:p>
            <a:pPr marL="342900" lvl="0" indent="0" algn="l" rtl="0">
              <a:lnSpc>
                <a:spcPct val="90000"/>
              </a:lnSpc>
              <a:spcBef>
                <a:spcPts val="0"/>
              </a:spcBef>
              <a:spcAft>
                <a:spcPts val="0"/>
              </a:spcAft>
              <a:buNone/>
            </a:pPr>
            <a:r>
              <a:rPr lang="en-US" sz="3000" b="1" dirty="0"/>
              <a:t>Devinne Parsons </a:t>
            </a:r>
            <a:endParaRPr sz="3000" b="1" dirty="0"/>
          </a:p>
          <a:p>
            <a:pPr marL="342900" lvl="0" indent="0">
              <a:spcBef>
                <a:spcPts val="0"/>
              </a:spcBef>
              <a:buNone/>
            </a:pPr>
            <a:r>
              <a:rPr lang="es-ES" sz="2800" dirty="0"/>
              <a:t>Especialista en políticas de prestaciones de Medicaid</a:t>
            </a:r>
            <a:endParaRPr sz="2400" dirty="0"/>
          </a:p>
          <a:p>
            <a:pPr marL="342900" lvl="0" indent="0" algn="l" rtl="0">
              <a:spcBef>
                <a:spcPts val="0"/>
              </a:spcBef>
              <a:spcAft>
                <a:spcPts val="0"/>
              </a:spcAft>
              <a:buNone/>
            </a:pPr>
            <a:endParaRPr lang="en-US" sz="3000" b="1" dirty="0"/>
          </a:p>
          <a:p>
            <a:pPr marL="342900" lvl="0" indent="0" algn="l" rtl="0">
              <a:spcBef>
                <a:spcPts val="0"/>
              </a:spcBef>
              <a:spcAft>
                <a:spcPts val="0"/>
              </a:spcAft>
              <a:buNone/>
            </a:pPr>
            <a:r>
              <a:rPr lang="en-US" sz="3000" b="1" dirty="0"/>
              <a:t>Margot Marincic</a:t>
            </a:r>
            <a:endParaRPr sz="3000" b="1" dirty="0"/>
          </a:p>
          <a:p>
            <a:pPr marL="342900" lvl="0" indent="0">
              <a:spcBef>
                <a:spcPts val="0"/>
              </a:spcBef>
              <a:buNone/>
            </a:pPr>
            <a:r>
              <a:rPr lang="es-ES" sz="2800" dirty="0"/>
              <a:t>Supervisor de la Unidad de Atención Médica Administrada</a:t>
            </a:r>
            <a:endParaRPr lang="en-US" sz="2800" dirty="0"/>
          </a:p>
          <a:p>
            <a:pPr marL="342900" lvl="0" indent="0" algn="l" rtl="0">
              <a:lnSpc>
                <a:spcPct val="90000"/>
              </a:lnSpc>
              <a:spcBef>
                <a:spcPts val="0"/>
              </a:spcBef>
              <a:spcAft>
                <a:spcPts val="0"/>
              </a:spcAft>
              <a:buNone/>
            </a:pPr>
            <a:endParaRPr sz="2400" b="1" dirty="0"/>
          </a:p>
          <a:p>
            <a:pPr marL="342900" lvl="0" indent="0" algn="l" rtl="0">
              <a:lnSpc>
                <a:spcPct val="90000"/>
              </a:lnSpc>
              <a:spcBef>
                <a:spcPts val="0"/>
              </a:spcBef>
              <a:spcAft>
                <a:spcPts val="0"/>
              </a:spcAft>
              <a:buNone/>
            </a:pPr>
            <a:r>
              <a:rPr lang="en-US" sz="3000" b="1" dirty="0"/>
              <a:t>Amy Ryan </a:t>
            </a:r>
            <a:endParaRPr sz="3000" b="1" dirty="0"/>
          </a:p>
          <a:p>
            <a:pPr marL="342900" lvl="0" indent="0">
              <a:spcBef>
                <a:spcPts val="0"/>
              </a:spcBef>
              <a:buNone/>
            </a:pPr>
            <a:r>
              <a:rPr lang="en-US" sz="2800" dirty="0" err="1"/>
              <a:t>Gerente</a:t>
            </a:r>
            <a:r>
              <a:rPr lang="en-US" sz="2800" dirty="0"/>
              <a:t> del </a:t>
            </a:r>
            <a:r>
              <a:rPr lang="en-US" sz="2800" dirty="0" err="1"/>
              <a:t>Programa</a:t>
            </a:r>
            <a:r>
              <a:rPr lang="en-US" sz="2800" dirty="0"/>
              <a:t> Child Health Plan Plus (CHP+)</a:t>
            </a:r>
            <a:endParaRPr sz="2800" dirty="0"/>
          </a:p>
          <a:p>
            <a:pPr marL="342900" lvl="0" indent="0" algn="l" rtl="0">
              <a:lnSpc>
                <a:spcPct val="90000"/>
              </a:lnSpc>
              <a:spcBef>
                <a:spcPts val="0"/>
              </a:spcBef>
              <a:spcAft>
                <a:spcPts val="0"/>
              </a:spcAft>
              <a:buNone/>
            </a:pPr>
            <a:r>
              <a:rPr lang="en-US" sz="2400" dirty="0"/>
              <a:t> </a:t>
            </a:r>
            <a:endParaRPr sz="2400" dirty="0"/>
          </a:p>
          <a:p>
            <a:pPr marL="342900" lvl="0" indent="0" algn="l" rtl="0">
              <a:lnSpc>
                <a:spcPct val="90000"/>
              </a:lnSpc>
              <a:spcBef>
                <a:spcPts val="0"/>
              </a:spcBef>
              <a:spcAft>
                <a:spcPts val="0"/>
              </a:spcAft>
              <a:buNone/>
            </a:pPr>
            <a:endParaRPr sz="2800" dirty="0"/>
          </a:p>
          <a:p>
            <a:pPr marL="342900" lvl="0" indent="0" algn="l" rtl="0">
              <a:lnSpc>
                <a:spcPct val="90000"/>
              </a:lnSpc>
              <a:spcBef>
                <a:spcPts val="0"/>
              </a:spcBef>
              <a:spcAft>
                <a:spcPts val="0"/>
              </a:spcAft>
              <a:buNone/>
            </a:pPr>
            <a:endParaRPr sz="3000" b="1" dirty="0"/>
          </a:p>
          <a:p>
            <a:pPr marL="746125" lvl="1" indent="-332740" algn="l" rtl="0">
              <a:lnSpc>
                <a:spcPct val="90000"/>
              </a:lnSpc>
              <a:spcBef>
                <a:spcPts val="500"/>
              </a:spcBef>
              <a:spcAft>
                <a:spcPts val="0"/>
              </a:spcAft>
              <a:buClr>
                <a:schemeClr val="dk1"/>
              </a:buClr>
              <a:buSzPts val="3000"/>
              <a:buChar char="○"/>
            </a:pPr>
            <a:endParaRPr sz="3000" dirty="0"/>
          </a:p>
        </p:txBody>
      </p:sp>
      <p:sp>
        <p:nvSpPr>
          <p:cNvPr id="297" name="Google Shape;297;p63">
            <a:extLst>
              <a:ext uri="{FF2B5EF4-FFF2-40B4-BE49-F238E27FC236}">
                <a16:creationId xmlns:a16="http://schemas.microsoft.com/office/drawing/2014/main" id="{46D3815B-9D95-DCDE-D8C6-46A13C27C600}"/>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1971303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64"/>
          <p:cNvSpPr txBox="1">
            <a:spLocks noGrp="1"/>
          </p:cNvSpPr>
          <p:nvPr>
            <p:ph type="title"/>
          </p:nvPr>
        </p:nvSpPr>
        <p:spPr>
          <a:xfrm>
            <a:off x="595313" y="-857251"/>
            <a:ext cx="10515600" cy="45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a:buNone/>
            </a:pPr>
            <a:r>
              <a:rPr lang="en-US" sz="2400"/>
              <a:t>Our Mission - photo</a:t>
            </a:r>
            <a:endParaRPr/>
          </a:p>
        </p:txBody>
      </p:sp>
      <p:pic>
        <p:nvPicPr>
          <p:cNvPr id="303" name="Google Shape;303;p64" descr="Father points out something on laptop to family, seated on couch, as wife, son and daughter look on."/>
          <p:cNvPicPr preferRelativeResize="0"/>
          <p:nvPr/>
        </p:nvPicPr>
        <p:blipFill rotWithShape="1">
          <a:blip r:embed="rId3">
            <a:alphaModFix/>
          </a:blip>
          <a:srcRect l="10386" t="16327" b="8636"/>
          <a:stretch/>
        </p:blipFill>
        <p:spPr>
          <a:xfrm>
            <a:off x="-1" y="-1"/>
            <a:ext cx="12191998" cy="6268917"/>
          </a:xfrm>
          <a:prstGeom prst="rect">
            <a:avLst/>
          </a:prstGeom>
          <a:noFill/>
          <a:ln>
            <a:noFill/>
          </a:ln>
        </p:spPr>
      </p:pic>
      <p:sp>
        <p:nvSpPr>
          <p:cNvPr id="304" name="Google Shape;304;p64"/>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n-US" sz="3000" b="1">
                <a:solidFill>
                  <a:schemeClr val="lt1"/>
                </a:solidFill>
                <a:latin typeface="Trebuchet MS"/>
                <a:ea typeface="Trebuchet MS"/>
                <a:cs typeface="Trebuchet MS"/>
                <a:sym typeface="Trebuchet MS"/>
              </a:rPr>
              <a:t>Our Mission</a:t>
            </a:r>
            <a:r>
              <a:rPr lang="en-US" sz="3000">
                <a:solidFill>
                  <a:schemeClr val="lt1"/>
                </a:solidFill>
                <a:latin typeface="Trebuchet MS"/>
                <a:ea typeface="Trebuchet MS"/>
                <a:cs typeface="Trebuchet MS"/>
                <a:sym typeface="Trebuchet MS"/>
              </a:rPr>
              <a:t> </a:t>
            </a:r>
            <a:endParaRPr sz="3000" b="1">
              <a:solidFill>
                <a:schemeClr val="dk1"/>
              </a:solidFill>
            </a:endParaRPr>
          </a:p>
          <a:p>
            <a:pPr marL="161925" lvl="0" indent="0" algn="l" rtl="0">
              <a:spcBef>
                <a:spcPts val="0"/>
              </a:spcBef>
              <a:spcAft>
                <a:spcPts val="0"/>
              </a:spcAft>
              <a:buClr>
                <a:schemeClr val="dk1"/>
              </a:buClr>
              <a:buSzPts val="2000"/>
              <a:buFont typeface="Arial"/>
              <a:buNone/>
            </a:pPr>
            <a:r>
              <a:rPr lang="en-US" sz="18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a:solidFill>
                <a:schemeClr val="lt1"/>
              </a:solidFill>
              <a:latin typeface="Trebuchet MS"/>
              <a:ea typeface="Trebuchet MS"/>
              <a:cs typeface="Trebuchet MS"/>
              <a:sym typeface="Trebuchet MS"/>
            </a:endParaRPr>
          </a:p>
          <a:p>
            <a:pPr marL="161925" lvl="0" indent="0" algn="l" rtl="0">
              <a:spcBef>
                <a:spcPts val="0"/>
              </a:spcBef>
              <a:spcAft>
                <a:spcPts val="0"/>
              </a:spcAft>
              <a:buClr>
                <a:schemeClr val="dk1"/>
              </a:buClr>
              <a:buSzPts val="2000"/>
              <a:buFont typeface="Arial"/>
              <a:buNone/>
            </a:pPr>
            <a:endParaRPr sz="1800" b="1">
              <a:solidFill>
                <a:srgbClr val="FFFFFF"/>
              </a:solidFill>
              <a:latin typeface="Trebuchet MS"/>
              <a:ea typeface="Trebuchet MS"/>
              <a:cs typeface="Trebuchet MS"/>
              <a:sym typeface="Trebuchet MS"/>
            </a:endParaRPr>
          </a:p>
        </p:txBody>
      </p:sp>
      <p:sp>
        <p:nvSpPr>
          <p:cNvPr id="305" name="Google Shape;305;p6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
          <a:extLst>
            <a:ext uri="{FF2B5EF4-FFF2-40B4-BE49-F238E27FC236}">
              <a16:creationId xmlns:a16="http://schemas.microsoft.com/office/drawing/2014/main" id="{75747642-A267-D996-1608-9AE6B33A8EEB}"/>
            </a:ext>
          </a:extLst>
        </p:cNvPr>
        <p:cNvGrpSpPr/>
        <p:nvPr/>
      </p:nvGrpSpPr>
      <p:grpSpPr>
        <a:xfrm>
          <a:off x="0" y="0"/>
          <a:ext cx="0" cy="0"/>
          <a:chOff x="0" y="0"/>
          <a:chExt cx="0" cy="0"/>
        </a:xfrm>
      </p:grpSpPr>
      <p:sp>
        <p:nvSpPr>
          <p:cNvPr id="302" name="Google Shape;302;p64">
            <a:extLst>
              <a:ext uri="{FF2B5EF4-FFF2-40B4-BE49-F238E27FC236}">
                <a16:creationId xmlns:a16="http://schemas.microsoft.com/office/drawing/2014/main" id="{40B737C7-B804-AC4B-1A4B-C19AE015A148}"/>
              </a:ext>
            </a:extLst>
          </p:cNvPr>
          <p:cNvSpPr txBox="1">
            <a:spLocks noGrp="1"/>
          </p:cNvSpPr>
          <p:nvPr>
            <p:ph type="title"/>
          </p:nvPr>
        </p:nvSpPr>
        <p:spPr>
          <a:xfrm>
            <a:off x="595313" y="-857251"/>
            <a:ext cx="10515600" cy="45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a:buNone/>
            </a:pPr>
            <a:r>
              <a:rPr lang="en-US" sz="2400"/>
              <a:t>Our Mission - photo</a:t>
            </a:r>
            <a:endParaRPr/>
          </a:p>
        </p:txBody>
      </p:sp>
      <p:pic>
        <p:nvPicPr>
          <p:cNvPr id="303" name="Google Shape;303;p64" descr="Father points out something on laptop to family, seated on couch, as wife, son and daughter look on.">
            <a:extLst>
              <a:ext uri="{FF2B5EF4-FFF2-40B4-BE49-F238E27FC236}">
                <a16:creationId xmlns:a16="http://schemas.microsoft.com/office/drawing/2014/main" id="{AB15DED4-EE07-BDC7-CBFA-4E5C58D272DC}"/>
              </a:ext>
            </a:extLst>
          </p:cNvPr>
          <p:cNvPicPr preferRelativeResize="0"/>
          <p:nvPr/>
        </p:nvPicPr>
        <p:blipFill rotWithShape="1">
          <a:blip r:embed="rId3">
            <a:alphaModFix/>
          </a:blip>
          <a:srcRect l="10386" t="16327" b="8636"/>
          <a:stretch/>
        </p:blipFill>
        <p:spPr>
          <a:xfrm>
            <a:off x="-1" y="-1"/>
            <a:ext cx="12191998" cy="6268917"/>
          </a:xfrm>
          <a:prstGeom prst="rect">
            <a:avLst/>
          </a:prstGeom>
          <a:noFill/>
          <a:ln>
            <a:noFill/>
          </a:ln>
        </p:spPr>
      </p:pic>
      <p:sp>
        <p:nvSpPr>
          <p:cNvPr id="304" name="Google Shape;304;p64">
            <a:extLst>
              <a:ext uri="{FF2B5EF4-FFF2-40B4-BE49-F238E27FC236}">
                <a16:creationId xmlns:a16="http://schemas.microsoft.com/office/drawing/2014/main" id="{810510D7-34EE-6681-0E5F-DEB4F3D1499D}"/>
              </a:ext>
            </a:extLst>
          </p:cNvPr>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n-US" sz="3000" b="1" dirty="0">
                <a:solidFill>
                  <a:schemeClr val="lt1"/>
                </a:solidFill>
                <a:latin typeface="Trebuchet MS"/>
                <a:ea typeface="Trebuchet MS"/>
                <a:cs typeface="Trebuchet MS"/>
                <a:sym typeface="Trebuchet MS"/>
              </a:rPr>
              <a:t>Nuestra </a:t>
            </a:r>
            <a:r>
              <a:rPr lang="en-US" sz="3000" b="1" dirty="0" err="1">
                <a:solidFill>
                  <a:schemeClr val="lt1"/>
                </a:solidFill>
                <a:latin typeface="Trebuchet MS"/>
                <a:ea typeface="Trebuchet MS"/>
                <a:cs typeface="Trebuchet MS"/>
                <a:sym typeface="Trebuchet MS"/>
              </a:rPr>
              <a:t>misión</a:t>
            </a:r>
            <a:r>
              <a:rPr lang="en-US" sz="3000" dirty="0">
                <a:solidFill>
                  <a:schemeClr val="lt1"/>
                </a:solidFill>
                <a:latin typeface="Trebuchet MS"/>
                <a:ea typeface="Trebuchet MS"/>
                <a:cs typeface="Trebuchet MS"/>
                <a:sym typeface="Trebuchet MS"/>
              </a:rPr>
              <a:t> </a:t>
            </a:r>
            <a:endParaRPr sz="3000" b="1" dirty="0">
              <a:solidFill>
                <a:schemeClr val="dk1"/>
              </a:solidFill>
            </a:endParaRPr>
          </a:p>
          <a:p>
            <a:pPr marL="161925" lvl="0">
              <a:buClr>
                <a:schemeClr val="dk1"/>
              </a:buClr>
              <a:buSzPts val="2000"/>
            </a:pPr>
            <a:r>
              <a:rPr lang="es-ES" sz="1800" dirty="0">
                <a:solidFill>
                  <a:schemeClr val="lt1"/>
                </a:solidFill>
                <a:latin typeface="Trebuchet MS"/>
                <a:ea typeface="Trebuchet MS"/>
                <a:cs typeface="Trebuchet MS"/>
                <a:sym typeface="Trebuchet MS"/>
              </a:rPr>
              <a:t>Mejorar la equidad, el acceso y los resultados de la atención médica para las personas a las que servimos, al tiempo que ahorramos dinero a los habitantes de Colorado en atención médica y generamos valor para el estado.</a:t>
            </a:r>
            <a:endParaRPr sz="1800" b="1" dirty="0">
              <a:solidFill>
                <a:srgbClr val="FFFFFF"/>
              </a:solidFill>
              <a:latin typeface="Trebuchet MS"/>
              <a:ea typeface="Trebuchet MS"/>
              <a:cs typeface="Trebuchet MS"/>
              <a:sym typeface="Trebuchet MS"/>
            </a:endParaRPr>
          </a:p>
        </p:txBody>
      </p:sp>
      <p:sp>
        <p:nvSpPr>
          <p:cNvPr id="305" name="Google Shape;305;p64">
            <a:extLst>
              <a:ext uri="{FF2B5EF4-FFF2-40B4-BE49-F238E27FC236}">
                <a16:creationId xmlns:a16="http://schemas.microsoft.com/office/drawing/2014/main" id="{0B802C03-C433-E06E-8DD6-9998C5B32008}"/>
              </a:ext>
            </a:extLst>
          </p:cNvPr>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428061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65"/>
          <p:cNvSpPr txBox="1">
            <a:spLocks noGrp="1"/>
          </p:cNvSpPr>
          <p:nvPr>
            <p:ph type="title"/>
          </p:nvPr>
        </p:nvSpPr>
        <p:spPr>
          <a:xfrm>
            <a:off x="3513292" y="51592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a:t>What We Do</a:t>
            </a:r>
            <a:endParaRPr/>
          </a:p>
        </p:txBody>
      </p:sp>
      <p:sp>
        <p:nvSpPr>
          <p:cNvPr id="311" name="Google Shape;311;p65"/>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3200"/>
              <a:t>The Colorado Department of Health Care Policy and Financing administers Health First Colorado (Colorado’s Medicaid program), Child Health Plan </a:t>
            </a:r>
            <a:r>
              <a:rPr lang="en-US" sz="3200" i="1"/>
              <a:t>Plus </a:t>
            </a:r>
            <a:r>
              <a:rPr lang="en-US" sz="3200"/>
              <a:t>(CHP+) and other health care programs for Coloradans who qualify. </a:t>
            </a:r>
            <a:endParaRPr sz="3200" b="0" i="0" u="none" strike="noStrike">
              <a:solidFill>
                <a:schemeClr val="lt1"/>
              </a:solidFill>
              <a:latin typeface="Trebuchet MS"/>
              <a:ea typeface="Trebuchet MS"/>
              <a:cs typeface="Trebuchet MS"/>
              <a:sym typeface="Trebuchet MS"/>
            </a:endParaRPr>
          </a:p>
        </p:txBody>
      </p:sp>
      <p:sp>
        <p:nvSpPr>
          <p:cNvPr id="312" name="Google Shape;312;p65"/>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4477</Words>
  <Application>Microsoft Office PowerPoint</Application>
  <PresentationFormat>Widescreen</PresentationFormat>
  <Paragraphs>416</Paragraphs>
  <Slides>42</Slides>
  <Notes>42</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42</vt:i4>
      </vt:variant>
    </vt:vector>
  </HeadingPairs>
  <TitlesOfParts>
    <vt:vector size="50" baseType="lpstr">
      <vt:lpstr>Arial</vt:lpstr>
      <vt:lpstr>Calibri</vt:lpstr>
      <vt:lpstr>Noto Sans Symbols</vt:lpstr>
      <vt:lpstr>Trebuchet MS</vt:lpstr>
      <vt:lpstr>White Theme</vt:lpstr>
      <vt:lpstr>Blue Theme</vt:lpstr>
      <vt:lpstr>White Theme</vt:lpstr>
      <vt:lpstr>Blue Theme</vt:lpstr>
      <vt:lpstr>Senate Bill 25-183 Pregnancy-Related Services  </vt:lpstr>
      <vt:lpstr>Proyecto de ley del Senado 25-183Servicios relacionados con el embarazo  </vt:lpstr>
      <vt:lpstr>Interpretación de idiomas</vt:lpstr>
      <vt:lpstr>Subtítulos cerrados</vt:lpstr>
      <vt:lpstr>Speakers</vt:lpstr>
      <vt:lpstr>Expositores</vt:lpstr>
      <vt:lpstr>Our Mission - photo</vt:lpstr>
      <vt:lpstr>Our Mission - photo</vt:lpstr>
      <vt:lpstr>What We Do</vt:lpstr>
      <vt:lpstr>Lo que hacemos</vt:lpstr>
      <vt:lpstr>Agenda</vt:lpstr>
      <vt:lpstr>Agenda</vt:lpstr>
      <vt:lpstr>PowerPoint Presentation</vt:lpstr>
      <vt:lpstr>PowerPoint Presentation</vt:lpstr>
      <vt:lpstr>Meeting Etiquette</vt:lpstr>
      <vt:lpstr>Protocolo de la reunión</vt:lpstr>
      <vt:lpstr>Commitment to Stakeholders</vt:lpstr>
      <vt:lpstr>Compromiso con las partes interesadas</vt:lpstr>
      <vt:lpstr>Background on SB 25-183 Changes to Pregnancy-Related/Abortion Services</vt:lpstr>
      <vt:lpstr>Antecedentes sobre SB 25-183 Cambios en los servicios relacionados con el embarazo/aborto</vt:lpstr>
      <vt:lpstr>Background </vt:lpstr>
      <vt:lpstr>Antecedentes</vt:lpstr>
      <vt:lpstr>Changes to Pregnancy-Related/Abortion Services</vt:lpstr>
      <vt:lpstr>Cambios en los servicios relacionados con el embarazo/aborto</vt:lpstr>
      <vt:lpstr>Overview of Policy Changes </vt:lpstr>
      <vt:lpstr>Resumen de los cambios en las políticas </vt:lpstr>
      <vt:lpstr>Overview of Policy Changes Cont.  </vt:lpstr>
      <vt:lpstr>Resumen de los cambios en las políticas </vt:lpstr>
      <vt:lpstr>Impact of Changes on Medicaid Managed Care Organizations (MCOs) </vt:lpstr>
      <vt:lpstr>Impacto de los cambios en las organizaciones administradas por Medicaid (MCOs) </vt:lpstr>
      <vt:lpstr>Impact of Changes on Medicaid MCOs Cont.  </vt:lpstr>
      <vt:lpstr>Impacto de los cambios en los MCOs de Medicaid.</vt:lpstr>
      <vt:lpstr>Impact of Changes on  Child Health Plan Plus (CHP+)  </vt:lpstr>
      <vt:lpstr>Impacto de los cambios en Child Health Plan Plus (CHP+)  </vt:lpstr>
      <vt:lpstr>Child Health Plan Plus (CHP+) Reminders for Providers  </vt:lpstr>
      <vt:lpstr>Child Health Plan Plus (CHP+) Recordatorios para los proveedores </vt:lpstr>
      <vt:lpstr>Questions?</vt:lpstr>
      <vt:lpstr>¿Preguntas?</vt:lpstr>
      <vt:lpstr>Contact Information</vt:lpstr>
      <vt:lpstr>Información de contacto</vt:lpstr>
      <vt:lpstr>Thank you!</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Juli</dc:creator>
  <cp:lastModifiedBy>Julieta Lancioni</cp:lastModifiedBy>
  <cp:revision>1</cp:revision>
  <dcterms:modified xsi:type="dcterms:W3CDTF">2025-09-15T13:41:47Z</dcterms:modified>
</cp:coreProperties>
</file>