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comment1.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7" r:id="rId1"/>
    <p:sldMasterId id="2147483718" r:id="rId2"/>
    <p:sldMasterId id="2147483719" r:id="rId3"/>
    <p:sldMasterId id="2147483721" r:id="rId4"/>
  </p:sldMasterIdLst>
  <p:notesMasterIdLst>
    <p:notesMasterId r:id="rId49"/>
  </p:notesMasterIdLst>
  <p:sldIdLst>
    <p:sldId id="256" r:id="rId5"/>
    <p:sldId id="286" r:id="rId6"/>
    <p:sldId id="259" r:id="rId7"/>
    <p:sldId id="287" r:id="rId8"/>
    <p:sldId id="263" r:id="rId9"/>
    <p:sldId id="289" r:id="rId10"/>
    <p:sldId id="264" r:id="rId11"/>
    <p:sldId id="290" r:id="rId12"/>
    <p:sldId id="265" r:id="rId13"/>
    <p:sldId id="288" r:id="rId14"/>
    <p:sldId id="266" r:id="rId15"/>
    <p:sldId id="291" r:id="rId16"/>
    <p:sldId id="267" r:id="rId17"/>
    <p:sldId id="268" r:id="rId18"/>
    <p:sldId id="292" r:id="rId19"/>
    <p:sldId id="269" r:id="rId20"/>
    <p:sldId id="270" r:id="rId21"/>
    <p:sldId id="271" r:id="rId22"/>
    <p:sldId id="293" r:id="rId23"/>
    <p:sldId id="272" r:id="rId24"/>
    <p:sldId id="294" r:id="rId25"/>
    <p:sldId id="273" r:id="rId26"/>
    <p:sldId id="295" r:id="rId27"/>
    <p:sldId id="274" r:id="rId28"/>
    <p:sldId id="296" r:id="rId29"/>
    <p:sldId id="275" r:id="rId30"/>
    <p:sldId id="297" r:id="rId31"/>
    <p:sldId id="276" r:id="rId32"/>
    <p:sldId id="277" r:id="rId33"/>
    <p:sldId id="298" r:id="rId34"/>
    <p:sldId id="278" r:id="rId35"/>
    <p:sldId id="299" r:id="rId36"/>
    <p:sldId id="279" r:id="rId37"/>
    <p:sldId id="300" r:id="rId38"/>
    <p:sldId id="280" r:id="rId39"/>
    <p:sldId id="301" r:id="rId40"/>
    <p:sldId id="281" r:id="rId41"/>
    <p:sldId id="282" r:id="rId42"/>
    <p:sldId id="302" r:id="rId43"/>
    <p:sldId id="283" r:id="rId44"/>
    <p:sldId id="303" r:id="rId45"/>
    <p:sldId id="284" r:id="rId46"/>
    <p:sldId id="304" r:id="rId47"/>
    <p:sldId id="285" r:id="rId48"/>
  </p:sldIdLst>
  <p:sldSz cx="12192000" cy="6858000"/>
  <p:notesSz cx="6858000" cy="9144000"/>
  <p:embeddedFontLst>
    <p:embeddedFont>
      <p:font typeface="Helvetica Neue" panose="020B0604020202020204" charset="0"/>
      <p:regular r:id="rId50"/>
      <p:bold r:id="rId51"/>
      <p:italic r:id="rId52"/>
      <p:boldItalic r:id="rId53"/>
    </p:embeddedFont>
    <p:embeddedFont>
      <p:font typeface="Noto Sans Symbols"/>
      <p:regular r:id="rId54"/>
      <p:bold r:id="rId55"/>
    </p:embeddedFont>
    <p:embeddedFont>
      <p:font typeface="Roboto" panose="02000000000000000000" pitchFamily="2" charset="0"/>
      <p:regular r:id="rId56"/>
      <p:bold r:id="rId57"/>
      <p:italic r:id="rId58"/>
      <p:boldItalic r:id="rId59"/>
    </p:embeddedFont>
    <p:embeddedFont>
      <p:font typeface="Trebuchet MS" panose="020B0603020202020204" pitchFamily="34"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528">
          <p15:clr>
            <a:srgbClr val="747775"/>
          </p15:clr>
        </p15:guide>
        <p15:guide id="2"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yan Lazo - HCPF He Him"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111" d="100"/>
          <a:sy n="111" d="100"/>
        </p:scale>
        <p:origin x="558" y="96"/>
      </p:cViewPr>
      <p:guideLst>
        <p:guide pos="528"/>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font" Target="fonts/font14.fntdata"/><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font" Target="fonts/font12.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7.fntdata"/><Relationship Id="rId64"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font" Target="fonts/font2.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10.fntdata"/><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5.fntdata"/><Relationship Id="rId62"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5-10-09T19:20:55.705" idx="1">
    <p:pos x="527" y="988"/>
    <p:text>Link</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65263" y="185599"/>
            <a:ext cx="6127474" cy="3446704"/>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1" i="0" u="none" strike="noStrike" cap="none">
                <a:solidFill>
                  <a:schemeClr val="dk1"/>
                </a:solidFill>
                <a:latin typeface="Trebuchet MS"/>
                <a:ea typeface="Trebuchet MS"/>
                <a:cs typeface="Trebuchet MS"/>
                <a:sym typeface="Trebuchet MS"/>
              </a:defRPr>
            </a:lvl1pPr>
            <a:lvl2pPr marL="914400" marR="0" lvl="1"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2pPr>
            <a:lvl3pPr marL="1371600" marR="0" lvl="2"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3pPr>
            <a:lvl4pPr marL="1828800" marR="0" lvl="3"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4pPr>
            <a:lvl5pPr marL="2286000" marR="0" lvl="4"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5" name="Google Shape;5;n"/>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rebuchet MS"/>
                <a:ea typeface="Trebuchet MS"/>
                <a:cs typeface="Trebuchet MS"/>
                <a:sym typeface="Trebuchet MS"/>
              </a:rPr>
              <a:t>‹#›</a:t>
            </a:fld>
            <a:endParaRPr sz="1200" b="0" i="0" u="none" strike="noStrike" cap="none">
              <a:solidFill>
                <a:schemeClr val="dk1"/>
              </a:solidFill>
              <a:latin typeface="Trebuchet MS"/>
              <a:ea typeface="Trebuchet MS"/>
              <a:cs typeface="Trebuchet MS"/>
              <a:sym typeface="Trebuchet M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hcpf.colorado.gov/sites/hcpf/files/Motion%20to%20Dismiss%20Cover%20Letter_%20EN.pdf"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hcpf.colorado.gov/sites/hcpf/files/Motion%20to%20Dismiss%20Cover%20Letter_%20SP.pdf"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hcpf.colorado.gov/sites/hcpf/files/Motion%20to%20Dismiss%20Cover%20Letter_%20EN.pdf"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hcpf.colorado.gov/sites/hcpf/files/Motion%20to%20Dismiss%20Cover%20Letter_%20SP.pdf"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hcpf.colorado.gov/publications" TargetMode="External"/><Relationship Id="rId2" Type="http://schemas.openxmlformats.org/officeDocument/2006/relationships/slide" Target="../slides/slide40.xml"/><Relationship Id="rId1" Type="http://schemas.openxmlformats.org/officeDocument/2006/relationships/notesMaster" Target="../notesMasters/notesMaster1.xml"/><Relationship Id="rId4" Type="http://schemas.openxmlformats.org/officeDocument/2006/relationships/hyperlink" Target="https://us02web.zoom.us/webinar/register/WN_sAvaYeFpSDWUXOBB9naAig" TargetMode="Externa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hcpf.colorado.gov/publications" TargetMode="External"/><Relationship Id="rId2" Type="http://schemas.openxmlformats.org/officeDocument/2006/relationships/slide" Target="../slides/slide41.xml"/><Relationship Id="rId1" Type="http://schemas.openxmlformats.org/officeDocument/2006/relationships/notesMaster" Target="../notesMasters/notesMaster1.xml"/><Relationship Id="rId4" Type="http://schemas.openxmlformats.org/officeDocument/2006/relationships/hyperlink" Target="https://us02web.zoom.us/webinar/register/WN_sAvaYeFpSDWUXOBB9naAig" TargetMode="Externa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23" name="Google Shape;323;p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1d42c1d584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2" name="Google Shape;402;g31d42c1d584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3755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822ee0a22e_0_43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9" name="Google Shape;409;g3822ee0a22e_0_43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822ee0a22e_0_43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9" name="Google Shape;409;g3822ee0a22e_0_43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62768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9:notes"/>
          <p:cNvSpPr txBox="1">
            <a:spLocks noGrp="1"/>
          </p:cNvSpPr>
          <p:nvPr>
            <p:ph type="body" idx="1"/>
          </p:nvPr>
        </p:nvSpPr>
        <p:spPr>
          <a:xfrm>
            <a:off x="365263" y="3803373"/>
            <a:ext cx="6127474" cy="453224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6" name="Google Shape;416;p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822ee0a22e_0_44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22" name="Google Shape;422;g3822ee0a22e_0_44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822ee0a22e_0_44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22" name="Google Shape;422;g3822ee0a22e_0_44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56534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3822ee0a22e_0_44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9" name="Google Shape;429;g3822ee0a22e_0_44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31d42c1d584_0_9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35" name="Google Shape;435;g31d42c1d584_0_9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381dbd07ab1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381dbd07ab1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Links to Share</a:t>
            </a:r>
            <a:endParaRPr/>
          </a:p>
          <a:p>
            <a:pPr marL="0" lvl="0" indent="0" algn="l" rtl="0">
              <a:spcBef>
                <a:spcPts val="0"/>
              </a:spcBef>
              <a:spcAft>
                <a:spcPts val="0"/>
              </a:spcAft>
              <a:buNone/>
            </a:pPr>
            <a:endParaRPr/>
          </a:p>
          <a:p>
            <a:pPr marL="0" lvl="0" indent="0" algn="l" rtl="0">
              <a:spcBef>
                <a:spcPts val="0"/>
              </a:spcBef>
              <a:spcAft>
                <a:spcPts val="0"/>
              </a:spcAft>
              <a:buNone/>
            </a:pPr>
            <a:r>
              <a:rPr lang="en-US"/>
              <a:t>Motion to Dismiss Cover Letter</a:t>
            </a:r>
            <a:endParaRPr/>
          </a:p>
          <a:p>
            <a:pPr marL="0" lvl="0" indent="0" algn="l" rtl="0">
              <a:spcBef>
                <a:spcPts val="0"/>
              </a:spcBef>
              <a:spcAft>
                <a:spcPts val="0"/>
              </a:spcAft>
              <a:buNone/>
            </a:pPr>
            <a:r>
              <a:rPr lang="en-US"/>
              <a:t>English: </a:t>
            </a:r>
            <a:r>
              <a:rPr lang="en-US" u="sng">
                <a:solidFill>
                  <a:schemeClr val="hlink"/>
                </a:solidFill>
                <a:hlinkClick r:id="rId3"/>
              </a:rPr>
              <a:t>https://hcpf.colorado.gov/sites/hcpf/files/Motion%20to%20Dismiss%20Cover%20Letter_%20EN.pdf</a:t>
            </a:r>
            <a:r>
              <a:rPr lang="en-US"/>
              <a:t> </a:t>
            </a:r>
            <a:endParaRPr/>
          </a:p>
          <a:p>
            <a:pPr marL="0" lvl="0" indent="0" algn="l" rtl="0">
              <a:spcBef>
                <a:spcPts val="0"/>
              </a:spcBef>
              <a:spcAft>
                <a:spcPts val="0"/>
              </a:spcAft>
              <a:buNone/>
            </a:pPr>
            <a:r>
              <a:rPr lang="en-US"/>
              <a:t>Spanish: </a:t>
            </a:r>
            <a:r>
              <a:rPr lang="en-US" u="sng">
                <a:solidFill>
                  <a:schemeClr val="hlink"/>
                </a:solidFill>
                <a:hlinkClick r:id="rId4"/>
              </a:rPr>
              <a:t>https://hcpf.colorado.gov/sites/hcpf/files/Motion%20to%20Dismiss%20Cover%20Letter_%20SP.pdf</a:t>
            </a:r>
            <a:r>
              <a:rPr lang="en-US"/>
              <a:t> </a:t>
            </a:r>
            <a:endParaRPr/>
          </a:p>
        </p:txBody>
      </p:sp>
      <p:sp>
        <p:nvSpPr>
          <p:cNvPr id="443" name="Google Shape;443;g381dbd07ab1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381dbd07ab1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381dbd07ab1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Links to Share</a:t>
            </a:r>
            <a:endParaRPr/>
          </a:p>
          <a:p>
            <a:pPr marL="0" lvl="0" indent="0" algn="l" rtl="0">
              <a:spcBef>
                <a:spcPts val="0"/>
              </a:spcBef>
              <a:spcAft>
                <a:spcPts val="0"/>
              </a:spcAft>
              <a:buNone/>
            </a:pPr>
            <a:endParaRPr/>
          </a:p>
          <a:p>
            <a:pPr marL="0" lvl="0" indent="0" algn="l" rtl="0">
              <a:spcBef>
                <a:spcPts val="0"/>
              </a:spcBef>
              <a:spcAft>
                <a:spcPts val="0"/>
              </a:spcAft>
              <a:buNone/>
            </a:pPr>
            <a:r>
              <a:rPr lang="en-US"/>
              <a:t>Motion to Dismiss Cover Letter</a:t>
            </a:r>
            <a:endParaRPr/>
          </a:p>
          <a:p>
            <a:pPr marL="0" lvl="0" indent="0" algn="l" rtl="0">
              <a:spcBef>
                <a:spcPts val="0"/>
              </a:spcBef>
              <a:spcAft>
                <a:spcPts val="0"/>
              </a:spcAft>
              <a:buNone/>
            </a:pPr>
            <a:r>
              <a:rPr lang="en-US"/>
              <a:t>English: </a:t>
            </a:r>
            <a:r>
              <a:rPr lang="en-US" u="sng">
                <a:solidFill>
                  <a:schemeClr val="hlink"/>
                </a:solidFill>
                <a:hlinkClick r:id="rId3"/>
              </a:rPr>
              <a:t>https://hcpf.colorado.gov/sites/hcpf/files/Motion%20to%20Dismiss%20Cover%20Letter_%20EN.pdf</a:t>
            </a:r>
            <a:r>
              <a:rPr lang="en-US"/>
              <a:t> </a:t>
            </a:r>
            <a:endParaRPr/>
          </a:p>
          <a:p>
            <a:pPr marL="0" lvl="0" indent="0" algn="l" rtl="0">
              <a:spcBef>
                <a:spcPts val="0"/>
              </a:spcBef>
              <a:spcAft>
                <a:spcPts val="0"/>
              </a:spcAft>
              <a:buNone/>
            </a:pPr>
            <a:r>
              <a:rPr lang="en-US"/>
              <a:t>Spanish: </a:t>
            </a:r>
            <a:r>
              <a:rPr lang="en-US" u="sng">
                <a:solidFill>
                  <a:schemeClr val="hlink"/>
                </a:solidFill>
                <a:hlinkClick r:id="rId4"/>
              </a:rPr>
              <a:t>https://hcpf.colorado.gov/sites/hcpf/files/Motion%20to%20Dismiss%20Cover%20Letter_%20SP.pdf</a:t>
            </a:r>
            <a:r>
              <a:rPr lang="en-US"/>
              <a:t> </a:t>
            </a:r>
            <a:endParaRPr/>
          </a:p>
        </p:txBody>
      </p:sp>
      <p:sp>
        <p:nvSpPr>
          <p:cNvPr id="443" name="Google Shape;443;g381dbd07ab1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extLst>
      <p:ext uri="{BB962C8B-B14F-4D97-AF65-F5344CB8AC3E}">
        <p14:creationId xmlns:p14="http://schemas.microsoft.com/office/powerpoint/2010/main" val="3835194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23" name="Google Shape;323;p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dirty="0"/>
          </a:p>
        </p:txBody>
      </p:sp>
    </p:spTree>
    <p:extLst>
      <p:ext uri="{BB962C8B-B14F-4D97-AF65-F5344CB8AC3E}">
        <p14:creationId xmlns:p14="http://schemas.microsoft.com/office/powerpoint/2010/main" val="2985506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3822ee0a22e_0_45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0" name="Google Shape;450;g3822ee0a22e_0_45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1" name="Google Shape;451;g3822ee0a22e_0_453: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3822ee0a22e_0_45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0" name="Google Shape;450;g3822ee0a22e_0_45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1" name="Google Shape;451;g3822ee0a22e_0_453: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extLst>
      <p:ext uri="{BB962C8B-B14F-4D97-AF65-F5344CB8AC3E}">
        <p14:creationId xmlns:p14="http://schemas.microsoft.com/office/powerpoint/2010/main" val="20876775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381dbd07ab1_0_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381dbd07ab1_0_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g381dbd07ab1_0_8: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381dbd07ab1_0_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381dbd07ab1_0_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g381dbd07ab1_0_8: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Tree>
    <p:extLst>
      <p:ext uri="{BB962C8B-B14F-4D97-AF65-F5344CB8AC3E}">
        <p14:creationId xmlns:p14="http://schemas.microsoft.com/office/powerpoint/2010/main" val="35672773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3822ee0a22e_0_46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3822ee0a22e_0_46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g3822ee0a22e_0_46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3822ee0a22e_0_46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3822ee0a22e_0_46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g3822ee0a22e_0_46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Tree>
    <p:extLst>
      <p:ext uri="{BB962C8B-B14F-4D97-AF65-F5344CB8AC3E}">
        <p14:creationId xmlns:p14="http://schemas.microsoft.com/office/powerpoint/2010/main" val="24331802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3829623f16b_0_6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3829623f16b_0_6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g3829623f16b_0_6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3829623f16b_0_6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3829623f16b_0_6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g3829623f16b_0_6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extLst>
      <p:ext uri="{BB962C8B-B14F-4D97-AF65-F5344CB8AC3E}">
        <p14:creationId xmlns:p14="http://schemas.microsoft.com/office/powerpoint/2010/main" val="3202303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3822ee0a22e_0_43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Natalie</a:t>
            </a:r>
            <a:endParaRPr/>
          </a:p>
        </p:txBody>
      </p:sp>
      <p:sp>
        <p:nvSpPr>
          <p:cNvPr id="481" name="Google Shape;481;g3822ee0a22e_0_43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829623f16b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3829623f16b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Natalie</a:t>
            </a:r>
            <a:endParaRPr/>
          </a:p>
          <a:p>
            <a:pPr marL="0" lvl="0" indent="0" algn="l" rtl="0">
              <a:spcBef>
                <a:spcPts val="0"/>
              </a:spcBef>
              <a:spcAft>
                <a:spcPts val="0"/>
              </a:spcAft>
              <a:buNone/>
            </a:pPr>
            <a:r>
              <a:rPr lang="en-US"/>
              <a:t>Walking line of not inciting fear, but stimulating action</a:t>
            </a:r>
            <a:endParaRPr/>
          </a:p>
        </p:txBody>
      </p:sp>
      <p:sp>
        <p:nvSpPr>
          <p:cNvPr id="488" name="Google Shape;488;g3829623f16b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330f48a0caf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330f48a0caf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56" name="Google Shape;356;g330f48a0caf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829623f16b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3829623f16b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Natalie</a:t>
            </a:r>
            <a:endParaRPr/>
          </a:p>
          <a:p>
            <a:pPr marL="0" lvl="0" indent="0" algn="l" rtl="0">
              <a:spcBef>
                <a:spcPts val="0"/>
              </a:spcBef>
              <a:spcAft>
                <a:spcPts val="0"/>
              </a:spcAft>
              <a:buNone/>
            </a:pPr>
            <a:r>
              <a:rPr lang="en-US"/>
              <a:t>Walking line of not inciting fear, but stimulating action</a:t>
            </a:r>
            <a:endParaRPr/>
          </a:p>
        </p:txBody>
      </p:sp>
      <p:sp>
        <p:nvSpPr>
          <p:cNvPr id="488" name="Google Shape;488;g3829623f16b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spTree>
    <p:extLst>
      <p:ext uri="{BB962C8B-B14F-4D97-AF65-F5344CB8AC3E}">
        <p14:creationId xmlns:p14="http://schemas.microsoft.com/office/powerpoint/2010/main" val="41957780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3822ee0a22e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3822ee0a22e_0_28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Natalie</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3822ee0a22e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3822ee0a22e_0_28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Natalie</a:t>
            </a:r>
            <a:endParaRPr/>
          </a:p>
        </p:txBody>
      </p:sp>
    </p:spTree>
    <p:extLst>
      <p:ext uri="{BB962C8B-B14F-4D97-AF65-F5344CB8AC3E}">
        <p14:creationId xmlns:p14="http://schemas.microsoft.com/office/powerpoint/2010/main" val="19238065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387f8b0d70d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 name="Google Shape;551;g387f8b0d70d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Natalie</a:t>
            </a:r>
            <a:endParaRPr/>
          </a:p>
        </p:txBody>
      </p:sp>
      <p:sp>
        <p:nvSpPr>
          <p:cNvPr id="552" name="Google Shape;552;g387f8b0d70d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387f8b0d70d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 name="Google Shape;551;g387f8b0d70d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Natalie</a:t>
            </a:r>
            <a:endParaRPr/>
          </a:p>
        </p:txBody>
      </p:sp>
      <p:sp>
        <p:nvSpPr>
          <p:cNvPr id="552" name="Google Shape;552;g387f8b0d70d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extLst>
      <p:ext uri="{BB962C8B-B14F-4D97-AF65-F5344CB8AC3E}">
        <p14:creationId xmlns:p14="http://schemas.microsoft.com/office/powerpoint/2010/main" val="39622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38ec814e055_1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 name="Google Shape;559;g38ec814e055_1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Natalie</a:t>
            </a:r>
            <a:endParaRPr/>
          </a:p>
          <a:p>
            <a:pPr marL="0" lvl="0" indent="0" algn="l" rtl="0">
              <a:spcBef>
                <a:spcPts val="0"/>
              </a:spcBef>
              <a:spcAft>
                <a:spcPts val="0"/>
              </a:spcAft>
              <a:buNone/>
            </a:pPr>
            <a:endParaRPr/>
          </a:p>
          <a:p>
            <a:pPr marL="0" lvl="0" indent="0" algn="l" rtl="0">
              <a:spcBef>
                <a:spcPts val="0"/>
              </a:spcBef>
              <a:spcAft>
                <a:spcPts val="0"/>
              </a:spcAft>
              <a:buNone/>
            </a:pPr>
            <a:r>
              <a:rPr lang="en-US" sz="1050" b="0">
                <a:solidFill>
                  <a:srgbClr val="444746"/>
                </a:solidFill>
                <a:latin typeface="Roboto"/>
                <a:ea typeface="Roboto"/>
                <a:cs typeface="Roboto"/>
                <a:sym typeface="Roboto"/>
              </a:rPr>
              <a:t>next step would be developing a form, gathering virtual feedback from stakeholders &amp; MEAC</a:t>
            </a:r>
            <a:endParaRPr sz="1050" b="0">
              <a:solidFill>
                <a:srgbClr val="444746"/>
              </a:solidFill>
              <a:latin typeface="Roboto"/>
              <a:ea typeface="Roboto"/>
              <a:cs typeface="Roboto"/>
              <a:sym typeface="Roboto"/>
            </a:endParaRPr>
          </a:p>
          <a:p>
            <a:pPr marL="0" lvl="0" indent="0" algn="l" rtl="0">
              <a:spcBef>
                <a:spcPts val="0"/>
              </a:spcBef>
              <a:spcAft>
                <a:spcPts val="0"/>
              </a:spcAft>
              <a:buNone/>
            </a:pPr>
            <a:endParaRPr sz="1050" b="0">
              <a:solidFill>
                <a:srgbClr val="444746"/>
              </a:solidFill>
              <a:latin typeface="Roboto"/>
              <a:ea typeface="Roboto"/>
              <a:cs typeface="Roboto"/>
              <a:sym typeface="Roboto"/>
            </a:endParaRPr>
          </a:p>
          <a:p>
            <a:pPr marL="0" lvl="0" indent="0" algn="l" rtl="0">
              <a:spcBef>
                <a:spcPts val="0"/>
              </a:spcBef>
              <a:spcAft>
                <a:spcPts val="0"/>
              </a:spcAft>
              <a:buNone/>
            </a:pPr>
            <a:endParaRPr sz="1050" b="0">
              <a:solidFill>
                <a:srgbClr val="444746"/>
              </a:solidFill>
              <a:latin typeface="Roboto"/>
              <a:ea typeface="Roboto"/>
              <a:cs typeface="Roboto"/>
              <a:sym typeface="Roboto"/>
            </a:endParaRPr>
          </a:p>
        </p:txBody>
      </p:sp>
      <p:sp>
        <p:nvSpPr>
          <p:cNvPr id="560" name="Google Shape;560;g38ec814e055_1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38ec814e055_1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 name="Google Shape;559;g38ec814e055_1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Natalie</a:t>
            </a:r>
            <a:endParaRPr/>
          </a:p>
          <a:p>
            <a:pPr marL="0" lvl="0" indent="0" algn="l" rtl="0">
              <a:spcBef>
                <a:spcPts val="0"/>
              </a:spcBef>
              <a:spcAft>
                <a:spcPts val="0"/>
              </a:spcAft>
              <a:buNone/>
            </a:pPr>
            <a:endParaRPr/>
          </a:p>
          <a:p>
            <a:pPr marL="0" lvl="0" indent="0" algn="l" rtl="0">
              <a:spcBef>
                <a:spcPts val="0"/>
              </a:spcBef>
              <a:spcAft>
                <a:spcPts val="0"/>
              </a:spcAft>
              <a:buNone/>
            </a:pPr>
            <a:r>
              <a:rPr lang="en-US" sz="1050" b="0">
                <a:solidFill>
                  <a:srgbClr val="444746"/>
                </a:solidFill>
                <a:latin typeface="Roboto"/>
                <a:ea typeface="Roboto"/>
                <a:cs typeface="Roboto"/>
                <a:sym typeface="Roboto"/>
              </a:rPr>
              <a:t>next step would be developing a form, gathering virtual feedback from stakeholders &amp; MEAC</a:t>
            </a:r>
            <a:endParaRPr sz="1050" b="0">
              <a:solidFill>
                <a:srgbClr val="444746"/>
              </a:solidFill>
              <a:latin typeface="Roboto"/>
              <a:ea typeface="Roboto"/>
              <a:cs typeface="Roboto"/>
              <a:sym typeface="Roboto"/>
            </a:endParaRPr>
          </a:p>
          <a:p>
            <a:pPr marL="0" lvl="0" indent="0" algn="l" rtl="0">
              <a:spcBef>
                <a:spcPts val="0"/>
              </a:spcBef>
              <a:spcAft>
                <a:spcPts val="0"/>
              </a:spcAft>
              <a:buNone/>
            </a:pPr>
            <a:endParaRPr sz="1050" b="0">
              <a:solidFill>
                <a:srgbClr val="444746"/>
              </a:solidFill>
              <a:latin typeface="Roboto"/>
              <a:ea typeface="Roboto"/>
              <a:cs typeface="Roboto"/>
              <a:sym typeface="Roboto"/>
            </a:endParaRPr>
          </a:p>
          <a:p>
            <a:pPr marL="0" lvl="0" indent="0" algn="l" rtl="0">
              <a:spcBef>
                <a:spcPts val="0"/>
              </a:spcBef>
              <a:spcAft>
                <a:spcPts val="0"/>
              </a:spcAft>
              <a:buNone/>
            </a:pPr>
            <a:endParaRPr sz="1050" b="0">
              <a:solidFill>
                <a:srgbClr val="444746"/>
              </a:solidFill>
              <a:latin typeface="Roboto"/>
              <a:ea typeface="Roboto"/>
              <a:cs typeface="Roboto"/>
              <a:sym typeface="Roboto"/>
            </a:endParaRPr>
          </a:p>
        </p:txBody>
      </p:sp>
      <p:sp>
        <p:nvSpPr>
          <p:cNvPr id="560" name="Google Shape;560;g38ec814e055_1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extLst>
      <p:ext uri="{BB962C8B-B14F-4D97-AF65-F5344CB8AC3E}">
        <p14:creationId xmlns:p14="http://schemas.microsoft.com/office/powerpoint/2010/main" val="8373451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330f438cacf_0_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330f438cacf_0_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8" name="Google Shape;568;g330f438cacf_0_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39463cb6f72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39463cb6f72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Kristen</a:t>
            </a:r>
            <a:endParaRPr/>
          </a:p>
          <a:p>
            <a:pPr marL="0" lvl="0" indent="0" algn="l" rtl="0">
              <a:spcBef>
                <a:spcPts val="0"/>
              </a:spcBef>
              <a:spcAft>
                <a:spcPts val="0"/>
              </a:spcAft>
              <a:buNone/>
            </a:pPr>
            <a:r>
              <a:rPr lang="en-US"/>
              <a:t>Remind folks to email us if they encounter issues so we can help problem solve</a:t>
            </a:r>
            <a:endParaRPr/>
          </a:p>
        </p:txBody>
      </p:sp>
      <p:sp>
        <p:nvSpPr>
          <p:cNvPr id="575" name="Google Shape;575;g39463cb6f72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39463cb6f72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39463cb6f72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Kristen</a:t>
            </a:r>
            <a:endParaRPr/>
          </a:p>
          <a:p>
            <a:pPr marL="0" lvl="0" indent="0" algn="l" rtl="0">
              <a:spcBef>
                <a:spcPts val="0"/>
              </a:spcBef>
              <a:spcAft>
                <a:spcPts val="0"/>
              </a:spcAft>
              <a:buNone/>
            </a:pPr>
            <a:r>
              <a:rPr lang="en-US"/>
              <a:t>Remind folks to email us if they encounter issues so we can help problem solve</a:t>
            </a:r>
            <a:endParaRPr/>
          </a:p>
        </p:txBody>
      </p:sp>
      <p:sp>
        <p:nvSpPr>
          <p:cNvPr id="575" name="Google Shape;575;g39463cb6f72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extLst>
      <p:ext uri="{BB962C8B-B14F-4D97-AF65-F5344CB8AC3E}">
        <p14:creationId xmlns:p14="http://schemas.microsoft.com/office/powerpoint/2010/main" val="758672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330f48a0caf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330f48a0caf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56" name="Google Shape;356;g330f48a0caf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dirty="0"/>
          </a:p>
        </p:txBody>
      </p:sp>
    </p:spTree>
    <p:extLst>
      <p:ext uri="{BB962C8B-B14F-4D97-AF65-F5344CB8AC3E}">
        <p14:creationId xmlns:p14="http://schemas.microsoft.com/office/powerpoint/2010/main" val="30664232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36e338021f3_0_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 name="Google Shape;581;g36e338021f3_0_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Speaker:</a:t>
            </a:r>
            <a:br>
              <a:rPr lang="en-US"/>
            </a:br>
            <a:br>
              <a:rPr lang="en-US"/>
            </a:br>
            <a:r>
              <a:rPr lang="en-US"/>
              <a:t>Links</a:t>
            </a:r>
            <a:endParaRPr/>
          </a:p>
          <a:p>
            <a:pPr marL="0" lvl="0" indent="0" algn="l" rtl="0">
              <a:spcBef>
                <a:spcPts val="0"/>
              </a:spcBef>
              <a:spcAft>
                <a:spcPts val="0"/>
              </a:spcAft>
              <a:buNone/>
            </a:pPr>
            <a:endParaRPr/>
          </a:p>
          <a:p>
            <a:pPr marL="0" lvl="0" indent="0" algn="l" rtl="0">
              <a:spcBef>
                <a:spcPts val="0"/>
              </a:spcBef>
              <a:spcAft>
                <a:spcPts val="0"/>
              </a:spcAft>
              <a:buNone/>
            </a:pPr>
            <a:r>
              <a:rPr lang="en-US"/>
              <a:t>Member Correspondence Improvements website: https://hcpf.colorado.gov/member-correspondence-improvements</a:t>
            </a:r>
            <a:endParaRPr/>
          </a:p>
          <a:p>
            <a:pPr marL="0" lvl="0" indent="0" algn="l" rtl="0">
              <a:spcBef>
                <a:spcPts val="0"/>
              </a:spcBef>
              <a:spcAft>
                <a:spcPts val="0"/>
              </a:spcAft>
              <a:buNone/>
            </a:pPr>
            <a:endParaRPr/>
          </a:p>
          <a:p>
            <a:pPr marL="0" lvl="0" indent="0" algn="l" rtl="0">
              <a:spcBef>
                <a:spcPts val="0"/>
              </a:spcBef>
              <a:spcAft>
                <a:spcPts val="0"/>
              </a:spcAft>
              <a:buNone/>
            </a:pPr>
            <a:r>
              <a:rPr lang="en-US"/>
              <a:t>Sign up for HCPF newsletters and publications: </a:t>
            </a:r>
            <a:r>
              <a:rPr lang="en-US" u="sng">
                <a:solidFill>
                  <a:schemeClr val="hlink"/>
                </a:solidFill>
                <a:hlinkClick r:id="rId3"/>
              </a:rPr>
              <a:t>https://hcpf.colorado.gov/publications</a:t>
            </a:r>
            <a:endParaRPr/>
          </a:p>
          <a:p>
            <a:pPr marL="0" lvl="0" indent="0" algn="l" rtl="0">
              <a:spcBef>
                <a:spcPts val="0"/>
              </a:spcBef>
              <a:spcAft>
                <a:spcPts val="0"/>
              </a:spcAft>
              <a:buNone/>
            </a:pPr>
            <a:endParaRPr/>
          </a:p>
          <a:p>
            <a:pPr marL="0" lvl="0" indent="0" algn="l" rtl="0">
              <a:spcBef>
                <a:spcPts val="0"/>
              </a:spcBef>
              <a:spcAft>
                <a:spcPts val="0"/>
              </a:spcAft>
              <a:buNone/>
            </a:pPr>
            <a:r>
              <a:rPr lang="en-US"/>
              <a:t>Register for upcoming Member Correspondence Improvements Meetings: </a:t>
            </a:r>
            <a:r>
              <a:rPr lang="en-US" u="sng">
                <a:solidFill>
                  <a:schemeClr val="hlink"/>
                </a:solidFill>
                <a:hlinkClick r:id="rId4"/>
              </a:rPr>
              <a:t>https://us02web.zoom.us/webinar/register/WN_sAvaYeFpSDWUXOBB9naAig</a:t>
            </a:r>
            <a:r>
              <a:rPr lang="en-US"/>
              <a:t>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582" name="Google Shape;582;g36e338021f3_0_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36e338021f3_0_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 name="Google Shape;581;g36e338021f3_0_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Speaker:</a:t>
            </a:r>
            <a:br>
              <a:rPr lang="en-US"/>
            </a:br>
            <a:br>
              <a:rPr lang="en-US"/>
            </a:br>
            <a:r>
              <a:rPr lang="en-US"/>
              <a:t>Links</a:t>
            </a:r>
            <a:endParaRPr/>
          </a:p>
          <a:p>
            <a:pPr marL="0" lvl="0" indent="0" algn="l" rtl="0">
              <a:spcBef>
                <a:spcPts val="0"/>
              </a:spcBef>
              <a:spcAft>
                <a:spcPts val="0"/>
              </a:spcAft>
              <a:buNone/>
            </a:pPr>
            <a:endParaRPr/>
          </a:p>
          <a:p>
            <a:pPr marL="0" lvl="0" indent="0" algn="l" rtl="0">
              <a:spcBef>
                <a:spcPts val="0"/>
              </a:spcBef>
              <a:spcAft>
                <a:spcPts val="0"/>
              </a:spcAft>
              <a:buNone/>
            </a:pPr>
            <a:r>
              <a:rPr lang="en-US"/>
              <a:t>Member Correspondence Improvements website: https://hcpf.colorado.gov/member-correspondence-improvements</a:t>
            </a:r>
            <a:endParaRPr/>
          </a:p>
          <a:p>
            <a:pPr marL="0" lvl="0" indent="0" algn="l" rtl="0">
              <a:spcBef>
                <a:spcPts val="0"/>
              </a:spcBef>
              <a:spcAft>
                <a:spcPts val="0"/>
              </a:spcAft>
              <a:buNone/>
            </a:pPr>
            <a:endParaRPr/>
          </a:p>
          <a:p>
            <a:pPr marL="0" lvl="0" indent="0" algn="l" rtl="0">
              <a:spcBef>
                <a:spcPts val="0"/>
              </a:spcBef>
              <a:spcAft>
                <a:spcPts val="0"/>
              </a:spcAft>
              <a:buNone/>
            </a:pPr>
            <a:r>
              <a:rPr lang="en-US"/>
              <a:t>Sign up for HCPF newsletters and publications: </a:t>
            </a:r>
            <a:r>
              <a:rPr lang="en-US" u="sng">
                <a:solidFill>
                  <a:schemeClr val="hlink"/>
                </a:solidFill>
                <a:hlinkClick r:id="rId3"/>
              </a:rPr>
              <a:t>https://hcpf.colorado.gov/publications</a:t>
            </a:r>
            <a:endParaRPr/>
          </a:p>
          <a:p>
            <a:pPr marL="0" lvl="0" indent="0" algn="l" rtl="0">
              <a:spcBef>
                <a:spcPts val="0"/>
              </a:spcBef>
              <a:spcAft>
                <a:spcPts val="0"/>
              </a:spcAft>
              <a:buNone/>
            </a:pPr>
            <a:endParaRPr/>
          </a:p>
          <a:p>
            <a:pPr marL="0" lvl="0" indent="0" algn="l" rtl="0">
              <a:spcBef>
                <a:spcPts val="0"/>
              </a:spcBef>
              <a:spcAft>
                <a:spcPts val="0"/>
              </a:spcAft>
              <a:buNone/>
            </a:pPr>
            <a:r>
              <a:rPr lang="en-US"/>
              <a:t>Register for upcoming Member Correspondence Improvements Meetings: </a:t>
            </a:r>
            <a:r>
              <a:rPr lang="en-US" u="sng">
                <a:solidFill>
                  <a:schemeClr val="hlink"/>
                </a:solidFill>
                <a:hlinkClick r:id="rId4"/>
              </a:rPr>
              <a:t>https://us02web.zoom.us/webinar/register/WN_sAvaYeFpSDWUXOBB9naAig</a:t>
            </a:r>
            <a:r>
              <a:rPr lang="en-US"/>
              <a:t>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582" name="Google Shape;582;g36e338021f3_0_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spTree>
    <p:extLst>
      <p:ext uri="{BB962C8B-B14F-4D97-AF65-F5344CB8AC3E}">
        <p14:creationId xmlns:p14="http://schemas.microsoft.com/office/powerpoint/2010/main" val="29880012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38119e22d5e_0_2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89" name="Google Shape;589;g38119e22d5e_0_27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endParaRPr sz="1200" b="1">
              <a:latin typeface="Trebuchet MS"/>
              <a:ea typeface="Trebuchet MS"/>
              <a:cs typeface="Trebuchet MS"/>
              <a:sym typeface="Trebuchet MS"/>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38119e22d5e_0_2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89" name="Google Shape;589;g38119e22d5e_0_27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endParaRPr sz="1200" b="1">
              <a:latin typeface="Trebuchet MS"/>
              <a:ea typeface="Trebuchet MS"/>
              <a:cs typeface="Trebuchet MS"/>
              <a:sym typeface="Trebuchet MS"/>
            </a:endParaRPr>
          </a:p>
        </p:txBody>
      </p:sp>
    </p:spTree>
    <p:extLst>
      <p:ext uri="{BB962C8B-B14F-4D97-AF65-F5344CB8AC3E}">
        <p14:creationId xmlns:p14="http://schemas.microsoft.com/office/powerpoint/2010/main" val="15741492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1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p12: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7" name="Google Shape;597;p12: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36c18c894d7_0_10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86" name="Google Shape;386;g36c18c894d7_0_10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36c18c894d7_0_10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g36c18c894d7_0_10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77574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34073ce5dea_0_70: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34073ce5dea_0_70: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4" name="Google Shape;394;g34073ce5dea_0_70: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34073ce5dea_0_70: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34073ce5dea_0_70: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4" name="Google Shape;394;g34073ce5dea_0_70: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10544314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1d42c1d584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2" name="Google Shape;402;g31d42c1d584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
        <p:nvSpPr>
          <p:cNvPr id="13" name="Google Shape;13;p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2" name="Google Shape;52;p11"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5" name="Google Shape;55;p12"/>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7"/>
        <p:cNvGrpSpPr/>
        <p:nvPr/>
      </p:nvGrpSpPr>
      <p:grpSpPr>
        <a:xfrm>
          <a:off x="0" y="0"/>
          <a:ext cx="0" cy="0"/>
          <a:chOff x="0" y="0"/>
          <a:chExt cx="0" cy="0"/>
        </a:xfrm>
      </p:grpSpPr>
      <p:sp>
        <p:nvSpPr>
          <p:cNvPr id="58" name="Google Shape;58;p13"/>
          <p:cNvSpPr txBox="1">
            <a:spLocks noGrp="1"/>
          </p:cNvSpPr>
          <p:nvPr>
            <p:ph type="title"/>
          </p:nvPr>
        </p:nvSpPr>
        <p:spPr>
          <a:xfrm>
            <a:off x="595312" y="2180006"/>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4"/>
        <p:cNvGrpSpPr/>
        <p:nvPr/>
      </p:nvGrpSpPr>
      <p:grpSpPr>
        <a:xfrm>
          <a:off x="0" y="0"/>
          <a:ext cx="0" cy="0"/>
          <a:chOff x="0" y="0"/>
          <a:chExt cx="0" cy="0"/>
        </a:xfrm>
      </p:grpSpPr>
      <p:sp>
        <p:nvSpPr>
          <p:cNvPr id="65" name="Google Shape;65;p15"/>
          <p:cNvSpPr txBox="1">
            <a:spLocks noGrp="1"/>
          </p:cNvSpPr>
          <p:nvPr>
            <p:ph type="ctrTitle"/>
          </p:nvPr>
        </p:nvSpPr>
        <p:spPr>
          <a:xfrm>
            <a:off x="415611" y="992767"/>
            <a:ext cx="11360700" cy="2736900"/>
          </a:xfrm>
          <a:prstGeom prst="rect">
            <a:avLst/>
          </a:prstGeom>
        </p:spPr>
        <p:txBody>
          <a:bodyPr spcFirstLastPara="1" wrap="square" lIns="91425" tIns="45700" rIns="91425" bIns="45700" anchor="b" anchorCtr="0">
            <a:no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66" name="Google Shape;66;p15"/>
          <p:cNvSpPr txBox="1">
            <a:spLocks noGrp="1"/>
          </p:cNvSpPr>
          <p:nvPr>
            <p:ph type="subTitle" idx="1"/>
          </p:nvPr>
        </p:nvSpPr>
        <p:spPr>
          <a:xfrm>
            <a:off x="415600" y="3778833"/>
            <a:ext cx="11360700" cy="10569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67" name="Google Shape;67;p15"/>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4"/>
        <p:cNvGrpSpPr/>
        <p:nvPr/>
      </p:nvGrpSpPr>
      <p:grpSpPr>
        <a:xfrm>
          <a:off x="0" y="0"/>
          <a:ext cx="0" cy="0"/>
          <a:chOff x="0" y="0"/>
          <a:chExt cx="0" cy="0"/>
        </a:xfrm>
      </p:grpSpPr>
      <p:sp>
        <p:nvSpPr>
          <p:cNvPr id="75" name="Google Shape;75;p17"/>
          <p:cNvSpPr txBox="1">
            <a:spLocks noGrp="1"/>
          </p:cNvSpPr>
          <p:nvPr>
            <p:ph type="ctrTitle"/>
          </p:nvPr>
        </p:nvSpPr>
        <p:spPr>
          <a:xfrm>
            <a:off x="1040524" y="150569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7"/>
          <p:cNvSpPr txBox="1">
            <a:spLocks noGrp="1"/>
          </p:cNvSpPr>
          <p:nvPr>
            <p:ph type="subTitle" idx="1"/>
          </p:nvPr>
        </p:nvSpPr>
        <p:spPr>
          <a:xfrm>
            <a:off x="1524000" y="2593827"/>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lt1"/>
              </a:buClr>
              <a:buSzPts val="4950"/>
              <a:buFont typeface="Arial"/>
              <a:buNone/>
              <a:defRPr sz="4950"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rtl="0">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77" name="Google Shape;77;p17"/>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9" name="Google Shape;79;p17"/>
          <p:cNvSpPr txBox="1">
            <a:spLocks noGrp="1"/>
          </p:cNvSpPr>
          <p:nvPr>
            <p:ph type="body" idx="2"/>
          </p:nvPr>
        </p:nvSpPr>
        <p:spPr>
          <a:xfrm>
            <a:off x="1913861" y="368056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80"/>
        <p:cNvGrpSpPr/>
        <p:nvPr/>
      </p:nvGrpSpPr>
      <p:grpSpPr>
        <a:xfrm>
          <a:off x="0" y="0"/>
          <a:ext cx="0" cy="0"/>
          <a:chOff x="0" y="0"/>
          <a:chExt cx="0" cy="0"/>
        </a:xfrm>
      </p:grpSpPr>
      <p:sp>
        <p:nvSpPr>
          <p:cNvPr id="81" name="Google Shape;81;p18"/>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8"/>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83" name="Google Shape;83;p1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4"/>
        <p:cNvGrpSpPr/>
        <p:nvPr/>
      </p:nvGrpSpPr>
      <p:grpSpPr>
        <a:xfrm>
          <a:off x="0" y="0"/>
          <a:ext cx="0" cy="0"/>
          <a:chOff x="0" y="0"/>
          <a:chExt cx="0" cy="0"/>
        </a:xfrm>
      </p:grpSpPr>
      <p:pic>
        <p:nvPicPr>
          <p:cNvPr id="85" name="Google Shape;85;p19" descr="Icon of person with hand raised and empty text bubble."/>
          <p:cNvPicPr preferRelativeResize="0"/>
          <p:nvPr/>
        </p:nvPicPr>
        <p:blipFill rotWithShape="1">
          <a:blip r:embed="rId2">
            <a:alphaModFix/>
          </a:blip>
          <a:srcRect/>
          <a:stretch/>
        </p:blipFill>
        <p:spPr>
          <a:xfrm>
            <a:off x="308600" y="410308"/>
            <a:ext cx="5962347" cy="5848294"/>
          </a:xfrm>
          <a:prstGeom prst="rect">
            <a:avLst/>
          </a:prstGeom>
          <a:noFill/>
          <a:ln>
            <a:noFill/>
          </a:ln>
        </p:spPr>
      </p:pic>
      <p:sp>
        <p:nvSpPr>
          <p:cNvPr id="86" name="Google Shape;86;p19"/>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9"/>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88"/>
        <p:cNvGrpSpPr/>
        <p:nvPr/>
      </p:nvGrpSpPr>
      <p:grpSpPr>
        <a:xfrm>
          <a:off x="0" y="0"/>
          <a:ext cx="0" cy="0"/>
          <a:chOff x="0" y="0"/>
          <a:chExt cx="0" cy="0"/>
        </a:xfrm>
      </p:grpSpPr>
      <p:sp>
        <p:nvSpPr>
          <p:cNvPr id="89" name="Google Shape;89;p20"/>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0" name="Google Shape;90;p20"/>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20"/>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92"/>
        <p:cNvGrpSpPr/>
        <p:nvPr/>
      </p:nvGrpSpPr>
      <p:grpSpPr>
        <a:xfrm>
          <a:off x="0" y="0"/>
          <a:ext cx="0" cy="0"/>
          <a:chOff x="0" y="0"/>
          <a:chExt cx="0" cy="0"/>
        </a:xfrm>
      </p:grpSpPr>
      <p:sp>
        <p:nvSpPr>
          <p:cNvPr id="93" name="Google Shape;93;p21"/>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21"/>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95"/>
        <p:cNvGrpSpPr/>
        <p:nvPr/>
      </p:nvGrpSpPr>
      <p:grpSpPr>
        <a:xfrm>
          <a:off x="0" y="0"/>
          <a:ext cx="0" cy="0"/>
          <a:chOff x="0" y="0"/>
          <a:chExt cx="0" cy="0"/>
        </a:xfrm>
      </p:grpSpPr>
      <p:sp>
        <p:nvSpPr>
          <p:cNvPr id="96" name="Google Shape;96;p22"/>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7" name="Google Shape;97;p22"/>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98" name="Google Shape;98;p22"/>
          <p:cNvSpPr/>
          <p:nvPr/>
        </p:nvSpPr>
        <p:spPr>
          <a:xfrm>
            <a:off x="838199" y="417889"/>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3"/>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7" name="Google Shape;17;p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99"/>
        <p:cNvGrpSpPr/>
        <p:nvPr/>
      </p:nvGrpSpPr>
      <p:grpSpPr>
        <a:xfrm>
          <a:off x="0" y="0"/>
          <a:ext cx="0" cy="0"/>
          <a:chOff x="0" y="0"/>
          <a:chExt cx="0" cy="0"/>
        </a:xfrm>
      </p:grpSpPr>
      <p:sp>
        <p:nvSpPr>
          <p:cNvPr id="100" name="Google Shape;100;p23"/>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1" name="Google Shape;101;p23"/>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102" name="Google Shape;102;p23"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103" name="Google Shape;103;p23"/>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04"/>
        <p:cNvGrpSpPr/>
        <p:nvPr/>
      </p:nvGrpSpPr>
      <p:grpSpPr>
        <a:xfrm>
          <a:off x="0" y="0"/>
          <a:ext cx="0" cy="0"/>
          <a:chOff x="0" y="0"/>
          <a:chExt cx="0" cy="0"/>
        </a:xfrm>
      </p:grpSpPr>
      <p:sp>
        <p:nvSpPr>
          <p:cNvPr id="105" name="Google Shape;105;p2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6" name="Google Shape;106;p24"/>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sz="3600" b="1">
              <a:solidFill>
                <a:schemeClr val="lt1"/>
              </a:solidFill>
              <a:latin typeface="Trebuchet MS"/>
              <a:ea typeface="Trebuchet MS"/>
              <a:cs typeface="Trebuchet MS"/>
              <a:sym typeface="Trebuchet MS"/>
            </a:endParaRPr>
          </a:p>
        </p:txBody>
      </p:sp>
      <p:sp>
        <p:nvSpPr>
          <p:cNvPr id="107" name="Google Shape;107;p24"/>
          <p:cNvSpPr/>
          <p:nvPr/>
        </p:nvSpPr>
        <p:spPr>
          <a:xfrm>
            <a:off x="838199" y="382212"/>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8"/>
        <p:cNvGrpSpPr/>
        <p:nvPr/>
      </p:nvGrpSpPr>
      <p:grpSpPr>
        <a:xfrm>
          <a:off x="0" y="0"/>
          <a:ext cx="0" cy="0"/>
          <a:chOff x="0" y="0"/>
          <a:chExt cx="0" cy="0"/>
        </a:xfrm>
      </p:grpSpPr>
      <p:sp>
        <p:nvSpPr>
          <p:cNvPr id="109" name="Google Shape;109;p25"/>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5"/>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11" name="Google Shape;111;p2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112" name="Google Shape;112;p25"/>
          <p:cNvCxnSpPr/>
          <p:nvPr/>
        </p:nvCxnSpPr>
        <p:spPr>
          <a:xfrm>
            <a:off x="6096000" y="1327150"/>
            <a:ext cx="0" cy="42037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3"/>
        <p:cNvGrpSpPr/>
        <p:nvPr/>
      </p:nvGrpSpPr>
      <p:grpSpPr>
        <a:xfrm>
          <a:off x="0" y="0"/>
          <a:ext cx="0" cy="0"/>
          <a:chOff x="0" y="0"/>
          <a:chExt cx="0" cy="0"/>
        </a:xfrm>
      </p:grpSpPr>
      <p:sp>
        <p:nvSpPr>
          <p:cNvPr id="114" name="Google Shape;114;p26"/>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2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6"/>
        <p:cNvGrpSpPr/>
        <p:nvPr/>
      </p:nvGrpSpPr>
      <p:grpSpPr>
        <a:xfrm>
          <a:off x="0" y="0"/>
          <a:ext cx="0" cy="0"/>
          <a:chOff x="0" y="0"/>
          <a:chExt cx="0" cy="0"/>
        </a:xfrm>
      </p:grpSpPr>
      <p:sp>
        <p:nvSpPr>
          <p:cNvPr id="117" name="Google Shape;117;p2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18"/>
        <p:cNvGrpSpPr/>
        <p:nvPr/>
      </p:nvGrpSpPr>
      <p:grpSpPr>
        <a:xfrm>
          <a:off x="0" y="0"/>
          <a:ext cx="0" cy="0"/>
          <a:chOff x="0" y="0"/>
          <a:chExt cx="0" cy="0"/>
        </a:xfrm>
      </p:grpSpPr>
      <p:sp>
        <p:nvSpPr>
          <p:cNvPr id="119" name="Google Shape;119;p28"/>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2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21" name="Google Shape;121;p28"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8"/>
        <p:cNvGrpSpPr/>
        <p:nvPr/>
      </p:nvGrpSpPr>
      <p:grpSpPr>
        <a:xfrm>
          <a:off x="0" y="0"/>
          <a:ext cx="0" cy="0"/>
          <a:chOff x="0" y="0"/>
          <a:chExt cx="0" cy="0"/>
        </a:xfrm>
      </p:grpSpPr>
      <p:sp>
        <p:nvSpPr>
          <p:cNvPr id="129" name="Google Shape;129;p30"/>
          <p:cNvSpPr txBox="1">
            <a:spLocks noGrp="1"/>
          </p:cNvSpPr>
          <p:nvPr>
            <p:ph type="ctrTitle"/>
          </p:nvPr>
        </p:nvSpPr>
        <p:spPr>
          <a:xfrm>
            <a:off x="1040524" y="1505698"/>
            <a:ext cx="10110900" cy="990300"/>
          </a:xfrm>
          <a:prstGeom prst="rect">
            <a:avLst/>
          </a:prstGeom>
          <a:noFill/>
          <a:ln>
            <a:noFill/>
          </a:ln>
        </p:spPr>
        <p:txBody>
          <a:bodyPr spcFirstLastPara="1" wrap="square" lIns="91650" tIns="45825" rIns="91650" bIns="45825" anchor="ctr"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 name="Google Shape;130;p30"/>
          <p:cNvSpPr txBox="1">
            <a:spLocks noGrp="1"/>
          </p:cNvSpPr>
          <p:nvPr>
            <p:ph type="subTitle" idx="1"/>
          </p:nvPr>
        </p:nvSpPr>
        <p:spPr>
          <a:xfrm>
            <a:off x="1524000" y="2593827"/>
            <a:ext cx="9144000" cy="738600"/>
          </a:xfrm>
          <a:prstGeom prst="rect">
            <a:avLst/>
          </a:prstGeom>
          <a:noFill/>
          <a:ln>
            <a:noFill/>
          </a:ln>
        </p:spPr>
        <p:txBody>
          <a:bodyPr spcFirstLastPara="1" wrap="square" lIns="91650" tIns="45825" rIns="91650" bIns="45825" anchor="ctr" anchorCtr="0">
            <a:noAutofit/>
          </a:bodyPr>
          <a:lstStyle>
            <a:lvl1pPr marR="0" lvl="0" algn="ctr">
              <a:lnSpc>
                <a:spcPct val="90000"/>
              </a:lnSpc>
              <a:spcBef>
                <a:spcPts val="1000"/>
              </a:spcBef>
              <a:spcAft>
                <a:spcPts val="0"/>
              </a:spcAft>
              <a:buClr>
                <a:schemeClr val="lt1"/>
              </a:buClr>
              <a:buSzPts val="5000"/>
              <a:buFont typeface="Arial"/>
              <a:buNone/>
              <a:defRPr sz="50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9pPr>
          </a:lstStyle>
          <a:p>
            <a:endParaRPr/>
          </a:p>
        </p:txBody>
      </p:sp>
      <p:sp>
        <p:nvSpPr>
          <p:cNvPr id="131" name="Google Shape;131;p30"/>
          <p:cNvSpPr txBox="1">
            <a:spLocks noGrp="1"/>
          </p:cNvSpPr>
          <p:nvPr>
            <p:ph type="dt" idx="10"/>
          </p:nvPr>
        </p:nvSpPr>
        <p:spPr>
          <a:xfrm>
            <a:off x="4724400" y="4917556"/>
            <a:ext cx="2743200" cy="365100"/>
          </a:xfrm>
          <a:prstGeom prst="rect">
            <a:avLst/>
          </a:prstGeom>
          <a:noFill/>
          <a:ln>
            <a:noFill/>
          </a:ln>
        </p:spPr>
        <p:txBody>
          <a:bodyPr spcFirstLastPara="1" wrap="square" lIns="91650" tIns="45825" rIns="91650" bIns="458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30"/>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3" name="Google Shape;133;p30"/>
          <p:cNvSpPr txBox="1">
            <a:spLocks noGrp="1"/>
          </p:cNvSpPr>
          <p:nvPr>
            <p:ph type="body" idx="2"/>
          </p:nvPr>
        </p:nvSpPr>
        <p:spPr>
          <a:xfrm>
            <a:off x="1913861" y="3680568"/>
            <a:ext cx="8364300" cy="914400"/>
          </a:xfrm>
          <a:prstGeom prst="rect">
            <a:avLst/>
          </a:prstGeom>
          <a:noFill/>
          <a:ln>
            <a:noFill/>
          </a:ln>
        </p:spPr>
        <p:txBody>
          <a:bodyPr spcFirstLastPara="1" wrap="square" lIns="91650" tIns="45825" rIns="91650" bIns="45825" anchor="ctr" anchorCtr="0">
            <a:noAutofit/>
          </a:bodyPr>
          <a:lstStyle>
            <a:lvl1pPr marL="457200" marR="0" lvl="0" indent="-228600" algn="ctr">
              <a:lnSpc>
                <a:spcPct val="90000"/>
              </a:lnSpc>
              <a:spcBef>
                <a:spcPts val="1000"/>
              </a:spcBef>
              <a:spcAft>
                <a:spcPts val="0"/>
              </a:spcAft>
              <a:buClr>
                <a:schemeClr val="lt1"/>
              </a:buClr>
              <a:buSzPts val="3400"/>
              <a:buFont typeface="Arial"/>
              <a:buNone/>
              <a:defRPr sz="34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34"/>
        <p:cNvGrpSpPr/>
        <p:nvPr/>
      </p:nvGrpSpPr>
      <p:grpSpPr>
        <a:xfrm>
          <a:off x="0" y="0"/>
          <a:ext cx="0" cy="0"/>
          <a:chOff x="0" y="0"/>
          <a:chExt cx="0" cy="0"/>
        </a:xfrm>
      </p:grpSpPr>
      <p:sp>
        <p:nvSpPr>
          <p:cNvPr id="135" name="Google Shape;135;p31"/>
          <p:cNvSpPr txBox="1">
            <a:spLocks noGrp="1"/>
          </p:cNvSpPr>
          <p:nvPr>
            <p:ph type="title"/>
          </p:nvPr>
        </p:nvSpPr>
        <p:spPr>
          <a:xfrm>
            <a:off x="838200" y="437985"/>
            <a:ext cx="10515600" cy="960000"/>
          </a:xfrm>
          <a:prstGeom prst="rect">
            <a:avLst/>
          </a:prstGeom>
          <a:noFill/>
          <a:ln>
            <a:noFill/>
          </a:ln>
        </p:spPr>
        <p:txBody>
          <a:bodyPr spcFirstLastPara="1" wrap="square" lIns="91650" tIns="45825" rIns="91650" bIns="45825" anchor="b"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31"/>
          <p:cNvSpPr txBox="1">
            <a:spLocks noGrp="1"/>
          </p:cNvSpPr>
          <p:nvPr>
            <p:ph type="body" idx="1"/>
          </p:nvPr>
        </p:nvSpPr>
        <p:spPr>
          <a:xfrm>
            <a:off x="838200" y="1852302"/>
            <a:ext cx="10515600" cy="4206000"/>
          </a:xfrm>
          <a:prstGeom prst="rect">
            <a:avLst/>
          </a:prstGeom>
          <a:noFill/>
          <a:ln>
            <a:noFill/>
          </a:ln>
        </p:spPr>
        <p:txBody>
          <a:bodyPr spcFirstLastPara="1" wrap="square" lIns="91650" tIns="45825" rIns="91650" bIns="458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lt1"/>
              </a:buClr>
              <a:buSzPts val="2300"/>
              <a:buFont typeface="Noto Sans Symbols"/>
              <a:buChar char="⮚"/>
              <a:defRPr sz="3400" b="0" i="0" u="none" strike="noStrike" cap="none">
                <a:solidFill>
                  <a:schemeClr val="lt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5pPr>
            <a:lvl6pPr marL="2743200" marR="0" lvl="5"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6pPr>
            <a:lvl7pPr marL="3200400" marR="0" lvl="6"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7pPr>
            <a:lvl8pPr marL="3657600" marR="0" lvl="7"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8pPr>
            <a:lvl9pPr marL="4114800" marR="0" lvl="8"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9pPr>
          </a:lstStyle>
          <a:p>
            <a:endParaRPr/>
          </a:p>
        </p:txBody>
      </p:sp>
      <p:sp>
        <p:nvSpPr>
          <p:cNvPr id="137" name="Google Shape;137;p31"/>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38"/>
        <p:cNvGrpSpPr/>
        <p:nvPr/>
      </p:nvGrpSpPr>
      <p:grpSpPr>
        <a:xfrm>
          <a:off x="0" y="0"/>
          <a:ext cx="0" cy="0"/>
          <a:chOff x="0" y="0"/>
          <a:chExt cx="0" cy="0"/>
        </a:xfrm>
      </p:grpSpPr>
      <p:pic>
        <p:nvPicPr>
          <p:cNvPr id="139" name="Google Shape;139;p32" descr="Icon of person with hand raised and empty text bubble."/>
          <p:cNvPicPr preferRelativeResize="0"/>
          <p:nvPr/>
        </p:nvPicPr>
        <p:blipFill rotWithShape="1">
          <a:blip r:embed="rId2">
            <a:alphaModFix/>
          </a:blip>
          <a:srcRect/>
          <a:stretch/>
        </p:blipFill>
        <p:spPr>
          <a:xfrm>
            <a:off x="308600" y="410308"/>
            <a:ext cx="5366112" cy="5263464"/>
          </a:xfrm>
          <a:prstGeom prst="rect">
            <a:avLst/>
          </a:prstGeom>
          <a:noFill/>
          <a:ln>
            <a:noFill/>
          </a:ln>
        </p:spPr>
      </p:pic>
      <p:sp>
        <p:nvSpPr>
          <p:cNvPr id="140" name="Google Shape;140;p32"/>
          <p:cNvSpPr txBox="1">
            <a:spLocks noGrp="1"/>
          </p:cNvSpPr>
          <p:nvPr>
            <p:ph type="title"/>
          </p:nvPr>
        </p:nvSpPr>
        <p:spPr>
          <a:xfrm>
            <a:off x="6122788" y="2625328"/>
            <a:ext cx="5381700" cy="2314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 name="Google Shape;141;p32"/>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42"/>
        <p:cNvGrpSpPr/>
        <p:nvPr/>
      </p:nvGrpSpPr>
      <p:grpSpPr>
        <a:xfrm>
          <a:off x="0" y="0"/>
          <a:ext cx="0" cy="0"/>
          <a:chOff x="0" y="0"/>
          <a:chExt cx="0" cy="0"/>
        </a:xfrm>
      </p:grpSpPr>
      <p:sp>
        <p:nvSpPr>
          <p:cNvPr id="143" name="Google Shape;143;p33"/>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4" name="Google Shape;144;p33"/>
          <p:cNvSpPr txBox="1">
            <a:spLocks noGrp="1"/>
          </p:cNvSpPr>
          <p:nvPr>
            <p:ph type="title"/>
          </p:nvPr>
        </p:nvSpPr>
        <p:spPr>
          <a:xfrm>
            <a:off x="838200" y="437985"/>
            <a:ext cx="10515600" cy="960000"/>
          </a:xfrm>
          <a:prstGeom prst="rect">
            <a:avLst/>
          </a:prstGeom>
          <a:noFill/>
          <a:ln>
            <a:noFill/>
          </a:ln>
        </p:spPr>
        <p:txBody>
          <a:bodyPr spcFirstLastPara="1" wrap="square" lIns="91650" tIns="45825" rIns="91650" bIns="45825" anchor="b"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33"/>
          <p:cNvSpPr txBox="1">
            <a:spLocks noGrp="1"/>
          </p:cNvSpPr>
          <p:nvPr>
            <p:ph type="body" idx="1"/>
          </p:nvPr>
        </p:nvSpPr>
        <p:spPr>
          <a:xfrm>
            <a:off x="2220148" y="2162013"/>
            <a:ext cx="7751700" cy="3819900"/>
          </a:xfrm>
          <a:prstGeom prst="rect">
            <a:avLst/>
          </a:prstGeom>
          <a:noFill/>
          <a:ln>
            <a:noFill/>
          </a:ln>
        </p:spPr>
        <p:txBody>
          <a:bodyPr spcFirstLastPara="1" wrap="square" lIns="91650" tIns="45825" rIns="91650" bIns="45825" anchor="t" anchorCtr="0">
            <a:noAutofit/>
          </a:bodyPr>
          <a:lstStyle>
            <a:lvl1pPr marL="457200" marR="0" lvl="0" indent="-228600" algn="l">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61950" algn="l">
              <a:lnSpc>
                <a:spcPct val="90000"/>
              </a:lnSpc>
              <a:spcBef>
                <a:spcPts val="500"/>
              </a:spcBef>
              <a:spcAft>
                <a:spcPts val="0"/>
              </a:spcAft>
              <a:buClr>
                <a:schemeClr val="lt1"/>
              </a:buClr>
              <a:buSzPts val="2100"/>
              <a:buFont typeface="Arial"/>
              <a:buChar char="•"/>
              <a:defRPr sz="2100" b="0" i="0" u="none" strike="noStrike" cap="none">
                <a:solidFill>
                  <a:schemeClr val="lt1"/>
                </a:solidFill>
                <a:latin typeface="Calibri"/>
                <a:ea typeface="Calibri"/>
                <a:cs typeface="Calibri"/>
                <a:sym typeface="Calibri"/>
              </a:defRPr>
            </a:lvl3pPr>
            <a:lvl4pPr marL="1828800" marR="0" lvl="3"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
        <p:cNvGrpSpPr/>
        <p:nvPr/>
      </p:nvGrpSpPr>
      <p:grpSpPr>
        <a:xfrm>
          <a:off x="0" y="0"/>
          <a:ext cx="0" cy="0"/>
          <a:chOff x="0" y="0"/>
          <a:chExt cx="0" cy="0"/>
        </a:xfrm>
      </p:grpSpPr>
      <p:sp>
        <p:nvSpPr>
          <p:cNvPr id="19" name="Google Shape;19;p4"/>
          <p:cNvSpPr txBox="1">
            <a:spLocks noGrp="1"/>
          </p:cNvSpPr>
          <p:nvPr>
            <p:ph type="ctrTitle"/>
          </p:nvPr>
        </p:nvSpPr>
        <p:spPr>
          <a:xfrm>
            <a:off x="1040524" y="150515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
          <p:cNvSpPr txBox="1">
            <a:spLocks noGrp="1"/>
          </p:cNvSpPr>
          <p:nvPr>
            <p:ph type="subTitle" idx="1"/>
          </p:nvPr>
        </p:nvSpPr>
        <p:spPr>
          <a:xfrm>
            <a:off x="1524000" y="2583430"/>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1" name="Google Shape;21;p4"/>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4"/>
          <p:cNvSpPr txBox="1">
            <a:spLocks noGrp="1"/>
          </p:cNvSpPr>
          <p:nvPr>
            <p:ph type="body" idx="2"/>
          </p:nvPr>
        </p:nvSpPr>
        <p:spPr>
          <a:xfrm>
            <a:off x="1913861" y="368002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46"/>
        <p:cNvGrpSpPr/>
        <p:nvPr/>
      </p:nvGrpSpPr>
      <p:grpSpPr>
        <a:xfrm>
          <a:off x="0" y="0"/>
          <a:ext cx="0" cy="0"/>
          <a:chOff x="0" y="0"/>
          <a:chExt cx="0" cy="0"/>
        </a:xfrm>
      </p:grpSpPr>
      <p:sp>
        <p:nvSpPr>
          <p:cNvPr id="147" name="Google Shape;147;p34"/>
          <p:cNvSpPr txBox="1">
            <a:spLocks noGrp="1"/>
          </p:cNvSpPr>
          <p:nvPr>
            <p:ph type="title"/>
          </p:nvPr>
        </p:nvSpPr>
        <p:spPr>
          <a:xfrm>
            <a:off x="595312" y="2188551"/>
            <a:ext cx="11001300" cy="162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800"/>
              <a:buFont typeface="Trebuchet MS"/>
              <a:buNone/>
              <a:defRPr sz="6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8" name="Google Shape;148;p34"/>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49"/>
        <p:cNvGrpSpPr/>
        <p:nvPr/>
      </p:nvGrpSpPr>
      <p:grpSpPr>
        <a:xfrm>
          <a:off x="0" y="0"/>
          <a:ext cx="0" cy="0"/>
          <a:chOff x="0" y="0"/>
          <a:chExt cx="0" cy="0"/>
        </a:xfrm>
      </p:grpSpPr>
      <p:sp>
        <p:nvSpPr>
          <p:cNvPr id="150" name="Google Shape;150;p35"/>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1" name="Google Shape;151;p35"/>
          <p:cNvSpPr/>
          <p:nvPr/>
        </p:nvSpPr>
        <p:spPr>
          <a:xfrm>
            <a:off x="838199" y="1873473"/>
            <a:ext cx="10433700" cy="2308200"/>
          </a:xfrm>
          <a:prstGeom prst="rect">
            <a:avLst/>
          </a:prstGeom>
          <a:noFill/>
          <a:ln>
            <a:noFill/>
          </a:ln>
        </p:spPr>
        <p:txBody>
          <a:bodyPr spcFirstLastPara="1" wrap="square" lIns="91650" tIns="45825" rIns="91650" bIns="45825" anchor="t" anchorCtr="0">
            <a:noAutofit/>
          </a:bodyPr>
          <a:lstStyle/>
          <a:p>
            <a:pPr marL="0" marR="0" lvl="0" indent="0" algn="l" rtl="0">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a:p>
        </p:txBody>
      </p:sp>
      <p:sp>
        <p:nvSpPr>
          <p:cNvPr id="152" name="Google Shape;152;p35"/>
          <p:cNvSpPr/>
          <p:nvPr/>
        </p:nvSpPr>
        <p:spPr>
          <a:xfrm>
            <a:off x="838199" y="417889"/>
            <a:ext cx="10433700" cy="1015800"/>
          </a:xfrm>
          <a:prstGeom prst="rect">
            <a:avLst/>
          </a:prstGeom>
          <a:noFill/>
          <a:ln>
            <a:noFill/>
          </a:ln>
        </p:spPr>
        <p:txBody>
          <a:bodyPr spcFirstLastPara="1" wrap="square" lIns="91650" tIns="45825" rIns="91650" bIns="45825" anchor="t" anchorCtr="0">
            <a:noAutofit/>
          </a:bodyPr>
          <a:lstStyle/>
          <a:p>
            <a:pPr marL="0" marR="0" lvl="0" indent="0" algn="ctr" rtl="0">
              <a:spcBef>
                <a:spcPts val="0"/>
              </a:spcBef>
              <a:spcAft>
                <a:spcPts val="0"/>
              </a:spcAft>
              <a:buNone/>
            </a:pPr>
            <a:r>
              <a:rPr lang="en-US" sz="6100" b="1" i="0" u="none" strike="noStrike" cap="non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53"/>
        <p:cNvGrpSpPr/>
        <p:nvPr/>
      </p:nvGrpSpPr>
      <p:grpSpPr>
        <a:xfrm>
          <a:off x="0" y="0"/>
          <a:ext cx="0" cy="0"/>
          <a:chOff x="0" y="0"/>
          <a:chExt cx="0" cy="0"/>
        </a:xfrm>
      </p:grpSpPr>
      <p:sp>
        <p:nvSpPr>
          <p:cNvPr id="154" name="Google Shape;154;p36"/>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5" name="Google Shape;155;p36"/>
          <p:cNvSpPr txBox="1"/>
          <p:nvPr/>
        </p:nvSpPr>
        <p:spPr>
          <a:xfrm>
            <a:off x="13628419" y="8737353"/>
            <a:ext cx="2172000" cy="394200"/>
          </a:xfrm>
          <a:prstGeom prst="rect">
            <a:avLst/>
          </a:prstGeom>
          <a:noFill/>
          <a:ln>
            <a:noFill/>
          </a:ln>
        </p:spPr>
        <p:txBody>
          <a:bodyPr spcFirstLastPara="1" wrap="square" lIns="91650" tIns="45825" rIns="91650" bIns="45825" anchor="t" anchorCtr="0">
            <a:noAutofit/>
          </a:bodyPr>
          <a:lstStyle/>
          <a:p>
            <a:pPr marL="0" marR="0" lvl="0" indent="0" algn="r" rtl="0">
              <a:spcBef>
                <a:spcPts val="0"/>
              </a:spcBef>
              <a:spcAft>
                <a:spcPts val="0"/>
              </a:spcAft>
              <a:buNone/>
            </a:pPr>
            <a:fld id="{00000000-1234-1234-1234-123412341234}" type="slidenum">
              <a:rPr lang="en-US" sz="1800" b="1">
                <a:solidFill>
                  <a:srgbClr val="000000"/>
                </a:solidFill>
                <a:latin typeface="Trebuchet MS"/>
                <a:ea typeface="Trebuchet MS"/>
                <a:cs typeface="Trebuchet MS"/>
                <a:sym typeface="Trebuchet MS"/>
              </a:rPr>
              <a:t>‹#›</a:t>
            </a:fld>
            <a:endParaRPr sz="1800" b="1">
              <a:solidFill>
                <a:srgbClr val="000000"/>
              </a:solidFill>
              <a:latin typeface="Trebuchet MS"/>
              <a:ea typeface="Trebuchet MS"/>
              <a:cs typeface="Trebuchet MS"/>
              <a:sym typeface="Trebuchet MS"/>
            </a:endParaRPr>
          </a:p>
        </p:txBody>
      </p:sp>
      <p:pic>
        <p:nvPicPr>
          <p:cNvPr id="156" name="Google Shape;156;p36" descr="Father points out something on laptop to family, seated on couch, as wife, son and daughter look on."/>
          <p:cNvPicPr preferRelativeResize="0"/>
          <p:nvPr/>
        </p:nvPicPr>
        <p:blipFill rotWithShape="1">
          <a:blip r:embed="rId2">
            <a:alphaModFix/>
          </a:blip>
          <a:srcRect l="1681" t="12786" b="4827"/>
          <a:stretch/>
        </p:blipFill>
        <p:spPr>
          <a:xfrm>
            <a:off x="0" y="-1"/>
            <a:ext cx="12191998" cy="6260121"/>
          </a:xfrm>
          <a:prstGeom prst="rect">
            <a:avLst/>
          </a:prstGeom>
          <a:noFill/>
          <a:ln>
            <a:noFill/>
          </a:ln>
        </p:spPr>
      </p:pic>
      <p:sp>
        <p:nvSpPr>
          <p:cNvPr id="157" name="Google Shape;157;p36"/>
          <p:cNvSpPr/>
          <p:nvPr/>
        </p:nvSpPr>
        <p:spPr>
          <a:xfrm>
            <a:off x="0" y="3445746"/>
            <a:ext cx="12216300" cy="2559000"/>
          </a:xfrm>
          <a:prstGeom prst="rect">
            <a:avLst/>
          </a:prstGeom>
          <a:solidFill>
            <a:srgbClr val="001970">
              <a:alpha val="80000"/>
            </a:srgbClr>
          </a:solidFill>
          <a:ln>
            <a:noFill/>
          </a:ln>
        </p:spPr>
        <p:txBody>
          <a:bodyPr spcFirstLastPara="1" wrap="square" lIns="130350" tIns="65150" rIns="130350" bIns="183300" anchor="ctr" anchorCtr="0">
            <a:noAutofit/>
          </a:bodyPr>
          <a:lstStyle/>
          <a:p>
            <a:pPr marL="165100"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5100"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58"/>
        <p:cNvGrpSpPr/>
        <p:nvPr/>
      </p:nvGrpSpPr>
      <p:grpSpPr>
        <a:xfrm>
          <a:off x="0" y="0"/>
          <a:ext cx="0" cy="0"/>
          <a:chOff x="0" y="0"/>
          <a:chExt cx="0" cy="0"/>
        </a:xfrm>
      </p:grpSpPr>
      <p:sp>
        <p:nvSpPr>
          <p:cNvPr id="159" name="Google Shape;159;p37"/>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0" name="Google Shape;160;p37"/>
          <p:cNvSpPr/>
          <p:nvPr/>
        </p:nvSpPr>
        <p:spPr>
          <a:xfrm>
            <a:off x="838199" y="1873473"/>
            <a:ext cx="10433700" cy="2862300"/>
          </a:xfrm>
          <a:prstGeom prst="rect">
            <a:avLst/>
          </a:prstGeom>
          <a:noFill/>
          <a:ln>
            <a:noFill/>
          </a:ln>
        </p:spPr>
        <p:txBody>
          <a:bodyPr spcFirstLastPara="1" wrap="square" lIns="91650" tIns="45825" rIns="91650" bIns="45825"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sz="3600" b="1">
              <a:solidFill>
                <a:schemeClr val="lt1"/>
              </a:solidFill>
              <a:latin typeface="Trebuchet MS"/>
              <a:ea typeface="Trebuchet MS"/>
              <a:cs typeface="Trebuchet MS"/>
              <a:sym typeface="Trebuchet MS"/>
            </a:endParaRPr>
          </a:p>
        </p:txBody>
      </p:sp>
      <p:sp>
        <p:nvSpPr>
          <p:cNvPr id="161" name="Google Shape;161;p37"/>
          <p:cNvSpPr/>
          <p:nvPr/>
        </p:nvSpPr>
        <p:spPr>
          <a:xfrm>
            <a:off x="838199" y="382212"/>
            <a:ext cx="10433700" cy="1015800"/>
          </a:xfrm>
          <a:prstGeom prst="rect">
            <a:avLst/>
          </a:prstGeom>
          <a:noFill/>
          <a:ln>
            <a:noFill/>
          </a:ln>
        </p:spPr>
        <p:txBody>
          <a:bodyPr spcFirstLastPara="1" wrap="square" lIns="91650" tIns="45825" rIns="91650" bIns="45825" anchor="t" anchorCtr="0">
            <a:noAutofit/>
          </a:bodyPr>
          <a:lstStyle/>
          <a:p>
            <a:pPr marL="0" marR="0" lvl="0" indent="0" algn="ctr" rtl="0">
              <a:spcBef>
                <a:spcPts val="0"/>
              </a:spcBef>
              <a:spcAft>
                <a:spcPts val="0"/>
              </a:spcAft>
              <a:buNone/>
            </a:pPr>
            <a:r>
              <a:rPr lang="en-US" sz="6100" b="1" i="0" u="none" strike="noStrike" cap="non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62"/>
        <p:cNvGrpSpPr/>
        <p:nvPr/>
      </p:nvGrpSpPr>
      <p:grpSpPr>
        <a:xfrm>
          <a:off x="0" y="0"/>
          <a:ext cx="0" cy="0"/>
          <a:chOff x="0" y="0"/>
          <a:chExt cx="0" cy="0"/>
        </a:xfrm>
      </p:grpSpPr>
      <p:sp>
        <p:nvSpPr>
          <p:cNvPr id="163" name="Google Shape;163;p38"/>
          <p:cNvSpPr txBox="1">
            <a:spLocks noGrp="1"/>
          </p:cNvSpPr>
          <p:nvPr>
            <p:ph type="title"/>
          </p:nvPr>
        </p:nvSpPr>
        <p:spPr>
          <a:xfrm>
            <a:off x="807546" y="1806137"/>
            <a:ext cx="4803300" cy="2971200"/>
          </a:xfrm>
          <a:prstGeom prst="rect">
            <a:avLst/>
          </a:prstGeom>
          <a:noFill/>
          <a:ln>
            <a:noFill/>
          </a:ln>
        </p:spPr>
        <p:txBody>
          <a:bodyPr spcFirstLastPara="1" wrap="square" lIns="91650" tIns="45825" rIns="91650" bIns="45825"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38"/>
          <p:cNvSpPr txBox="1">
            <a:spLocks noGrp="1"/>
          </p:cNvSpPr>
          <p:nvPr>
            <p:ph type="body" idx="1"/>
          </p:nvPr>
        </p:nvSpPr>
        <p:spPr>
          <a:xfrm>
            <a:off x="6476562" y="1806136"/>
            <a:ext cx="4856100" cy="2971200"/>
          </a:xfrm>
          <a:prstGeom prst="rect">
            <a:avLst/>
          </a:prstGeom>
          <a:noFill/>
          <a:ln>
            <a:noFill/>
          </a:ln>
        </p:spPr>
        <p:txBody>
          <a:bodyPr spcFirstLastPara="1" wrap="square" lIns="91650" tIns="45825" rIns="91650" bIns="458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68300" algn="l">
              <a:lnSpc>
                <a:spcPct val="90000"/>
              </a:lnSpc>
              <a:spcBef>
                <a:spcPts val="500"/>
              </a:spcBef>
              <a:spcAft>
                <a:spcPts val="0"/>
              </a:spcAft>
              <a:buClr>
                <a:schemeClr val="lt1"/>
              </a:buClr>
              <a:buSzPts val="220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65" name="Google Shape;165;p38"/>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166" name="Google Shape;166;p38"/>
          <p:cNvCxnSpPr/>
          <p:nvPr/>
        </p:nvCxnSpPr>
        <p:spPr>
          <a:xfrm>
            <a:off x="6096000" y="1327150"/>
            <a:ext cx="0" cy="42036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7"/>
        <p:cNvGrpSpPr/>
        <p:nvPr/>
      </p:nvGrpSpPr>
      <p:grpSpPr>
        <a:xfrm>
          <a:off x="0" y="0"/>
          <a:ext cx="0" cy="0"/>
          <a:chOff x="0" y="0"/>
          <a:chExt cx="0" cy="0"/>
        </a:xfrm>
      </p:grpSpPr>
      <p:sp>
        <p:nvSpPr>
          <p:cNvPr id="168" name="Google Shape;168;p39"/>
          <p:cNvSpPr txBox="1">
            <a:spLocks noGrp="1"/>
          </p:cNvSpPr>
          <p:nvPr>
            <p:ph type="title"/>
          </p:nvPr>
        </p:nvSpPr>
        <p:spPr>
          <a:xfrm>
            <a:off x="183931" y="2168288"/>
            <a:ext cx="11824500" cy="1326000"/>
          </a:xfrm>
          <a:prstGeom prst="rect">
            <a:avLst/>
          </a:prstGeom>
          <a:noFill/>
          <a:ln>
            <a:noFill/>
          </a:ln>
        </p:spPr>
        <p:txBody>
          <a:bodyPr spcFirstLastPara="1" wrap="square" lIns="91650" tIns="45825" rIns="91650" bIns="45825" anchor="ctr"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39"/>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0"/>
        <p:cNvGrpSpPr/>
        <p:nvPr/>
      </p:nvGrpSpPr>
      <p:grpSpPr>
        <a:xfrm>
          <a:off x="0" y="0"/>
          <a:ext cx="0" cy="0"/>
          <a:chOff x="0" y="0"/>
          <a:chExt cx="0" cy="0"/>
        </a:xfrm>
      </p:grpSpPr>
      <p:sp>
        <p:nvSpPr>
          <p:cNvPr id="171" name="Google Shape;171;p40"/>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72"/>
        <p:cNvGrpSpPr/>
        <p:nvPr/>
      </p:nvGrpSpPr>
      <p:grpSpPr>
        <a:xfrm>
          <a:off x="0" y="0"/>
          <a:ext cx="0" cy="0"/>
          <a:chOff x="0" y="0"/>
          <a:chExt cx="0" cy="0"/>
        </a:xfrm>
      </p:grpSpPr>
      <p:sp>
        <p:nvSpPr>
          <p:cNvPr id="173" name="Google Shape;173;p41"/>
          <p:cNvSpPr txBox="1">
            <a:spLocks noGrp="1"/>
          </p:cNvSpPr>
          <p:nvPr>
            <p:ph type="title"/>
          </p:nvPr>
        </p:nvSpPr>
        <p:spPr>
          <a:xfrm>
            <a:off x="6122788" y="2253854"/>
            <a:ext cx="5759100" cy="235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4" name="Google Shape;174;p41"/>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75" name="Google Shape;175;p41" descr="Chat icon"/>
          <p:cNvPicPr preferRelativeResize="0"/>
          <p:nvPr/>
        </p:nvPicPr>
        <p:blipFill rotWithShape="1">
          <a:blip r:embed="rId2">
            <a:alphaModFix/>
          </a:blip>
          <a:srcRect/>
          <a:stretch/>
        </p:blipFill>
        <p:spPr>
          <a:xfrm>
            <a:off x="-226026" y="107156"/>
            <a:ext cx="5930918" cy="593110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dk2"/>
        </a:solidFill>
        <a:effectLst/>
      </p:bgPr>
    </p:bg>
    <p:spTree>
      <p:nvGrpSpPr>
        <p:cNvPr id="1" name="Shape 266"/>
        <p:cNvGrpSpPr/>
        <p:nvPr/>
      </p:nvGrpSpPr>
      <p:grpSpPr>
        <a:xfrm>
          <a:off x="0" y="0"/>
          <a:ext cx="0" cy="0"/>
          <a:chOff x="0" y="0"/>
          <a:chExt cx="0" cy="0"/>
        </a:xfrm>
      </p:grpSpPr>
      <p:sp>
        <p:nvSpPr>
          <p:cNvPr id="267" name="Google Shape;267;p62"/>
          <p:cNvSpPr txBox="1">
            <a:spLocks noGrp="1"/>
          </p:cNvSpPr>
          <p:nvPr>
            <p:ph type="ctrTitle"/>
          </p:nvPr>
        </p:nvSpPr>
        <p:spPr>
          <a:xfrm>
            <a:off x="1040524" y="1411694"/>
            <a:ext cx="10110900" cy="990300"/>
          </a:xfrm>
          <a:prstGeom prst="rect">
            <a:avLst/>
          </a:prstGeom>
          <a:noFill/>
          <a:ln>
            <a:noFill/>
          </a:ln>
        </p:spPr>
        <p:txBody>
          <a:bodyPr spcFirstLastPara="1" wrap="square" lIns="121900" tIns="60925" rIns="121900" bIns="60925" anchor="ctr" anchorCtr="0">
            <a:noAutofit/>
          </a:bodyPr>
          <a:lstStyle>
            <a:lvl1pPr lvl="0" algn="ctr">
              <a:lnSpc>
                <a:spcPct val="90000"/>
              </a:lnSpc>
              <a:spcBef>
                <a:spcPts val="0"/>
              </a:spcBef>
              <a:spcAft>
                <a:spcPts val="0"/>
              </a:spcAft>
              <a:buClr>
                <a:schemeClr val="lt1"/>
              </a:buClr>
              <a:buSzPts val="6400"/>
              <a:buFont typeface="Trebuchet MS"/>
              <a:buNone/>
              <a:defRPr sz="64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68" name="Google Shape;268;p62"/>
          <p:cNvSpPr txBox="1">
            <a:spLocks noGrp="1"/>
          </p:cNvSpPr>
          <p:nvPr>
            <p:ph type="subTitle" idx="1"/>
          </p:nvPr>
        </p:nvSpPr>
        <p:spPr>
          <a:xfrm>
            <a:off x="1524000" y="2489967"/>
            <a:ext cx="9144000" cy="738900"/>
          </a:xfrm>
          <a:prstGeom prst="rect">
            <a:avLst/>
          </a:prstGeom>
          <a:noFill/>
          <a:ln>
            <a:noFill/>
          </a:ln>
        </p:spPr>
        <p:txBody>
          <a:bodyPr spcFirstLastPara="1" wrap="square" lIns="121900" tIns="60925" rIns="121900" bIns="60925" anchor="ctr" anchorCtr="0">
            <a:noAutofit/>
          </a:bodyPr>
          <a:lstStyle>
            <a:lvl1pPr marR="0" lvl="0" algn="ctr">
              <a:lnSpc>
                <a:spcPct val="90000"/>
              </a:lnSpc>
              <a:spcBef>
                <a:spcPts val="1000"/>
              </a:spcBef>
              <a:spcAft>
                <a:spcPts val="0"/>
              </a:spcAft>
              <a:buClr>
                <a:schemeClr val="lt1"/>
              </a:buClr>
              <a:buSzPts val="5000"/>
              <a:buFont typeface="Arial"/>
              <a:buNone/>
              <a:defRPr sz="50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269" name="Google Shape;269;p62"/>
          <p:cNvSpPr txBox="1">
            <a:spLocks noGrp="1"/>
          </p:cNvSpPr>
          <p:nvPr>
            <p:ph type="body" idx="2"/>
          </p:nvPr>
        </p:nvSpPr>
        <p:spPr>
          <a:xfrm>
            <a:off x="1913861" y="3586564"/>
            <a:ext cx="8364300" cy="914400"/>
          </a:xfrm>
          <a:prstGeom prst="rect">
            <a:avLst/>
          </a:prstGeom>
          <a:noFill/>
          <a:ln>
            <a:noFill/>
          </a:ln>
        </p:spPr>
        <p:txBody>
          <a:bodyPr spcFirstLastPara="1" wrap="square" lIns="121900" tIns="60925" rIns="121900" bIns="60925" anchor="ctr" anchorCtr="0">
            <a:noAutofit/>
          </a:bodyPr>
          <a:lstStyle>
            <a:lvl1pPr marL="457200" marR="0" lvl="0" indent="-228600" algn="ctr">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270" name="Google Shape;270;p62"/>
          <p:cNvSpPr txBox="1">
            <a:spLocks noGrp="1"/>
          </p:cNvSpPr>
          <p:nvPr>
            <p:ph type="dt" idx="10"/>
          </p:nvPr>
        </p:nvSpPr>
        <p:spPr>
          <a:xfrm>
            <a:off x="4724400" y="4917557"/>
            <a:ext cx="2743200" cy="365100"/>
          </a:xfrm>
          <a:prstGeom prst="rect">
            <a:avLst/>
          </a:prstGeom>
          <a:noFill/>
          <a:ln>
            <a:noFill/>
          </a:ln>
        </p:spPr>
        <p:txBody>
          <a:bodyPr spcFirstLastPara="1" wrap="square" lIns="121900" tIns="60925" rIns="121900" bIns="60925" anchor="ctr" anchorCtr="0">
            <a:noAutofit/>
          </a:bodyPr>
          <a:lstStyle>
            <a:lvl1pPr lvl="0" algn="ctr">
              <a:lnSpc>
                <a:spcPct val="100000"/>
              </a:lnSpc>
              <a:spcBef>
                <a:spcPts val="0"/>
              </a:spcBef>
              <a:spcAft>
                <a:spcPts val="0"/>
              </a:spcAft>
              <a:buSzPts val="1900"/>
              <a:buNone/>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71" name="Google Shape;271;p62"/>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272"/>
        <p:cNvGrpSpPr/>
        <p:nvPr/>
      </p:nvGrpSpPr>
      <p:grpSpPr>
        <a:xfrm>
          <a:off x="0" y="0"/>
          <a:ext cx="0" cy="0"/>
          <a:chOff x="0" y="0"/>
          <a:chExt cx="0" cy="0"/>
        </a:xfrm>
      </p:grpSpPr>
      <p:sp>
        <p:nvSpPr>
          <p:cNvPr id="273" name="Google Shape;273;p63"/>
          <p:cNvSpPr txBox="1">
            <a:spLocks noGrp="1"/>
          </p:cNvSpPr>
          <p:nvPr>
            <p:ph type="body" idx="1"/>
          </p:nvPr>
        </p:nvSpPr>
        <p:spPr>
          <a:xfrm>
            <a:off x="309739" y="1714500"/>
            <a:ext cx="11572500" cy="4340100"/>
          </a:xfrm>
          <a:prstGeom prst="rect">
            <a:avLst/>
          </a:prstGeom>
          <a:noFill/>
          <a:ln>
            <a:noFill/>
          </a:ln>
        </p:spPr>
        <p:txBody>
          <a:bodyPr spcFirstLastPara="1" wrap="square" lIns="85700" tIns="42825" rIns="85700" bIns="42825" anchor="t" anchorCtr="0">
            <a:noAutofit/>
          </a:bodyPr>
          <a:lstStyle>
            <a:lvl1pPr marL="457200" marR="0" lvl="0" indent="-228600" algn="l">
              <a:lnSpc>
                <a:spcPct val="100000"/>
              </a:lnSpc>
              <a:spcBef>
                <a:spcPts val="5200"/>
              </a:spcBef>
              <a:spcAft>
                <a:spcPts val="0"/>
              </a:spcAft>
              <a:buClr>
                <a:srgbClr val="000000"/>
              </a:buClr>
              <a:buSzPts val="1300"/>
              <a:buFont typeface="Arial"/>
              <a:buNone/>
              <a:defRPr sz="45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5200"/>
              </a:spcBef>
              <a:spcAft>
                <a:spcPts val="0"/>
              </a:spcAft>
              <a:buClr>
                <a:srgbClr val="000000"/>
              </a:buClr>
              <a:buSzPts val="1300"/>
              <a:buFont typeface="Arial"/>
              <a:buNone/>
              <a:defRPr sz="41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5200"/>
              </a:spcBef>
              <a:spcAft>
                <a:spcPts val="0"/>
              </a:spcAft>
              <a:buClr>
                <a:srgbClr val="000000"/>
              </a:buClr>
              <a:buSzPts val="1300"/>
              <a:buFont typeface="Arial"/>
              <a:buNone/>
              <a:defRPr sz="3300" b="0" i="0" u="none" strike="noStrike" cap="none">
                <a:solidFill>
                  <a:schemeClr val="dk1"/>
                </a:solidFill>
                <a:latin typeface="Trebuchet MS"/>
                <a:ea typeface="Trebuchet MS"/>
                <a:cs typeface="Trebuchet MS"/>
                <a:sym typeface="Trebuchet MS"/>
              </a:defRPr>
            </a:lvl3pPr>
            <a:lvl4pPr marL="1828800" marR="0" lvl="3" indent="-412750" algn="l">
              <a:lnSpc>
                <a:spcPct val="100000"/>
              </a:lnSpc>
              <a:spcBef>
                <a:spcPts val="5200"/>
              </a:spcBef>
              <a:spcAft>
                <a:spcPts val="0"/>
              </a:spcAft>
              <a:buClr>
                <a:schemeClr val="dk1"/>
              </a:buClr>
              <a:buSzPts val="2900"/>
              <a:buFont typeface="Noto Sans Symbols"/>
              <a:buChar char="❖"/>
              <a:defRPr sz="29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9pPr>
          </a:lstStyle>
          <a:p>
            <a:endParaRPr/>
          </a:p>
        </p:txBody>
      </p:sp>
      <p:sp>
        <p:nvSpPr>
          <p:cNvPr id="274" name="Google Shape;274;p63"/>
          <p:cNvSpPr txBox="1">
            <a:spLocks noGrp="1"/>
          </p:cNvSpPr>
          <p:nvPr>
            <p:ph type="sldNum" idx="12"/>
          </p:nvPr>
        </p:nvSpPr>
        <p:spPr>
          <a:xfrm>
            <a:off x="9846361" y="6425136"/>
            <a:ext cx="2012100" cy="365100"/>
          </a:xfrm>
          <a:prstGeom prst="rect">
            <a:avLst/>
          </a:prstGeom>
          <a:noFill/>
          <a:ln>
            <a:noFill/>
          </a:ln>
        </p:spPr>
        <p:txBody>
          <a:bodyPr spcFirstLastPara="1" wrap="square" lIns="85700" tIns="42825" rIns="85700" bIns="42825" anchor="ctr"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75" name="Google Shape;275;p63"/>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900"/>
              <a:buFont typeface="Arial"/>
              <a:buNone/>
              <a:defRPr sz="83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4"/>
        <p:cNvGrpSpPr/>
        <p:nvPr/>
      </p:nvGrpSpPr>
      <p:grpSpPr>
        <a:xfrm>
          <a:off x="0" y="0"/>
          <a:ext cx="0" cy="0"/>
          <a:chOff x="0" y="0"/>
          <a:chExt cx="0" cy="0"/>
        </a:xfrm>
      </p:grpSpPr>
      <p:sp>
        <p:nvSpPr>
          <p:cNvPr id="25" name="Google Shape;25;p5"/>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 name="Google Shape;26;p5"/>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27" name="Google Shape;27;p5"/>
          <p:cNvSpPr/>
          <p:nvPr/>
        </p:nvSpPr>
        <p:spPr>
          <a:xfrm>
            <a:off x="878391" y="417891"/>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dk2"/>
                </a:solidFill>
                <a:latin typeface="Trebuchet MS"/>
                <a:ea typeface="Trebuchet MS"/>
                <a:cs typeface="Trebuchet MS"/>
                <a:sym typeface="Trebuchet MS"/>
              </a:rPr>
              <a:t>Our Mission</a:t>
            </a:r>
            <a:endParaRPr sz="1800">
              <a:solidFill>
                <a:schemeClr val="dk2"/>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76"/>
        <p:cNvGrpSpPr/>
        <p:nvPr/>
      </p:nvGrpSpPr>
      <p:grpSpPr>
        <a:xfrm>
          <a:off x="0" y="0"/>
          <a:ext cx="0" cy="0"/>
          <a:chOff x="0" y="0"/>
          <a:chExt cx="0" cy="0"/>
        </a:xfrm>
      </p:grpSpPr>
      <p:sp>
        <p:nvSpPr>
          <p:cNvPr id="277" name="Google Shape;277;p64"/>
          <p:cNvSpPr txBox="1">
            <a:spLocks noGrp="1"/>
          </p:cNvSpPr>
          <p:nvPr>
            <p:ph type="title"/>
          </p:nvPr>
        </p:nvSpPr>
        <p:spPr>
          <a:xfrm>
            <a:off x="838200" y="437985"/>
            <a:ext cx="10515600" cy="960000"/>
          </a:xfrm>
          <a:prstGeom prst="rect">
            <a:avLst/>
          </a:prstGeom>
          <a:noFill/>
          <a:ln>
            <a:noFill/>
          </a:ln>
        </p:spPr>
        <p:txBody>
          <a:bodyPr spcFirstLastPara="1" wrap="square" lIns="121900" tIns="60925" rIns="121900" bIns="60925"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78" name="Google Shape;278;p64"/>
          <p:cNvSpPr txBox="1">
            <a:spLocks noGrp="1"/>
          </p:cNvSpPr>
          <p:nvPr>
            <p:ph type="body" idx="1"/>
          </p:nvPr>
        </p:nvSpPr>
        <p:spPr>
          <a:xfrm>
            <a:off x="838200" y="1852302"/>
            <a:ext cx="10515600" cy="4205700"/>
          </a:xfrm>
          <a:prstGeom prst="rect">
            <a:avLst/>
          </a:prstGeom>
          <a:noFill/>
          <a:ln>
            <a:noFill/>
          </a:ln>
        </p:spPr>
        <p:txBody>
          <a:bodyPr spcFirstLastPara="1" wrap="square" lIns="121900" tIns="60925" rIns="121900" bIns="609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lt1"/>
              </a:buClr>
              <a:buSzPts val="230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279" name="Google Shape;279;p64"/>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0"/>
        <p:cNvGrpSpPr/>
        <p:nvPr/>
      </p:nvGrpSpPr>
      <p:grpSpPr>
        <a:xfrm>
          <a:off x="0" y="0"/>
          <a:ext cx="0" cy="0"/>
          <a:chOff x="0" y="0"/>
          <a:chExt cx="0" cy="0"/>
        </a:xfrm>
      </p:grpSpPr>
      <p:sp>
        <p:nvSpPr>
          <p:cNvPr id="281" name="Google Shape;281;p65"/>
          <p:cNvSpPr txBox="1">
            <a:spLocks noGrp="1"/>
          </p:cNvSpPr>
          <p:nvPr>
            <p:ph type="title"/>
          </p:nvPr>
        </p:nvSpPr>
        <p:spPr>
          <a:xfrm>
            <a:off x="91965" y="2117012"/>
            <a:ext cx="12008100" cy="1325700"/>
          </a:xfrm>
          <a:prstGeom prst="rect">
            <a:avLst/>
          </a:prstGeom>
          <a:noFill/>
          <a:ln>
            <a:noFill/>
          </a:ln>
        </p:spPr>
        <p:txBody>
          <a:bodyPr spcFirstLastPara="1" wrap="square" lIns="121900" tIns="60925" rIns="121900" bIns="60925" anchor="ctr" anchorCtr="0">
            <a:noAutofit/>
          </a:bodyPr>
          <a:lstStyle>
            <a:lvl1pPr lvl="0" algn="ctr">
              <a:lnSpc>
                <a:spcPct val="90000"/>
              </a:lnSpc>
              <a:spcBef>
                <a:spcPts val="0"/>
              </a:spcBef>
              <a:spcAft>
                <a:spcPts val="0"/>
              </a:spcAft>
              <a:buClr>
                <a:schemeClr val="lt1"/>
              </a:buClr>
              <a:buSzPts val="2400"/>
              <a:buNone/>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82" name="Google Shape;282;p65"/>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83"/>
        <p:cNvGrpSpPr/>
        <p:nvPr/>
      </p:nvGrpSpPr>
      <p:grpSpPr>
        <a:xfrm>
          <a:off x="0" y="0"/>
          <a:ext cx="0" cy="0"/>
          <a:chOff x="0" y="0"/>
          <a:chExt cx="0" cy="0"/>
        </a:xfrm>
      </p:grpSpPr>
      <p:sp>
        <p:nvSpPr>
          <p:cNvPr id="284" name="Google Shape;284;p66"/>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85"/>
        <p:cNvGrpSpPr/>
        <p:nvPr/>
      </p:nvGrpSpPr>
      <p:grpSpPr>
        <a:xfrm>
          <a:off x="0" y="0"/>
          <a:ext cx="0" cy="0"/>
          <a:chOff x="0" y="0"/>
          <a:chExt cx="0" cy="0"/>
        </a:xfrm>
      </p:grpSpPr>
      <p:sp>
        <p:nvSpPr>
          <p:cNvPr id="286" name="Google Shape;286;p67"/>
          <p:cNvSpPr txBox="1">
            <a:spLocks noGrp="1"/>
          </p:cNvSpPr>
          <p:nvPr>
            <p:ph type="title"/>
          </p:nvPr>
        </p:nvSpPr>
        <p:spPr>
          <a:xfrm>
            <a:off x="6122789" y="2625328"/>
            <a:ext cx="53817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pic>
        <p:nvPicPr>
          <p:cNvPr id="287" name="Google Shape;287;p67"/>
          <p:cNvPicPr preferRelativeResize="0"/>
          <p:nvPr/>
        </p:nvPicPr>
        <p:blipFill rotWithShape="1">
          <a:blip r:embed="rId2">
            <a:alphaModFix/>
          </a:blip>
          <a:srcRect/>
          <a:stretch/>
        </p:blipFill>
        <p:spPr>
          <a:xfrm>
            <a:off x="-664821" y="1148206"/>
            <a:ext cx="5014913" cy="5014913"/>
          </a:xfrm>
          <a:prstGeom prst="rect">
            <a:avLst/>
          </a:prstGeom>
          <a:noFill/>
          <a:ln>
            <a:noFill/>
          </a:ln>
        </p:spPr>
      </p:pic>
      <p:sp>
        <p:nvSpPr>
          <p:cNvPr id="288" name="Google Shape;288;p67"/>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89"/>
        <p:cNvGrpSpPr/>
        <p:nvPr/>
      </p:nvGrpSpPr>
      <p:grpSpPr>
        <a:xfrm>
          <a:off x="0" y="0"/>
          <a:ext cx="0" cy="0"/>
          <a:chOff x="0" y="0"/>
          <a:chExt cx="0" cy="0"/>
        </a:xfrm>
      </p:grpSpPr>
      <p:sp>
        <p:nvSpPr>
          <p:cNvPr id="290" name="Google Shape;290;p68"/>
          <p:cNvSpPr txBox="1">
            <a:spLocks noGrp="1"/>
          </p:cNvSpPr>
          <p:nvPr>
            <p:ph type="title"/>
          </p:nvPr>
        </p:nvSpPr>
        <p:spPr>
          <a:xfrm>
            <a:off x="838200" y="437985"/>
            <a:ext cx="10515600" cy="960000"/>
          </a:xfrm>
          <a:prstGeom prst="rect">
            <a:avLst/>
          </a:prstGeom>
          <a:noFill/>
          <a:ln>
            <a:noFill/>
          </a:ln>
        </p:spPr>
        <p:txBody>
          <a:bodyPr spcFirstLastPara="1" wrap="square" lIns="121900" tIns="60925" rIns="121900" bIns="60925"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91" name="Google Shape;291;p68"/>
          <p:cNvSpPr txBox="1">
            <a:spLocks noGrp="1"/>
          </p:cNvSpPr>
          <p:nvPr>
            <p:ph type="body" idx="1"/>
          </p:nvPr>
        </p:nvSpPr>
        <p:spPr>
          <a:xfrm>
            <a:off x="2603619" y="2208659"/>
            <a:ext cx="6984900" cy="3055500"/>
          </a:xfrm>
          <a:prstGeom prst="rect">
            <a:avLst/>
          </a:prstGeom>
          <a:noFill/>
          <a:ln>
            <a:noFill/>
          </a:ln>
        </p:spPr>
        <p:txBody>
          <a:bodyPr spcFirstLastPara="1" wrap="square" lIns="121900" tIns="60925" rIns="121900" bIns="60925" anchor="t" anchorCtr="0">
            <a:noAutofit/>
          </a:bodyPr>
          <a:lstStyle>
            <a:lvl1pPr marL="457200" marR="0" lvl="0" indent="-228600" algn="l">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292" name="Google Shape;292;p68"/>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93"/>
        <p:cNvGrpSpPr/>
        <p:nvPr/>
      </p:nvGrpSpPr>
      <p:grpSpPr>
        <a:xfrm>
          <a:off x="0" y="0"/>
          <a:ext cx="0" cy="0"/>
          <a:chOff x="0" y="0"/>
          <a:chExt cx="0" cy="0"/>
        </a:xfrm>
      </p:grpSpPr>
      <p:sp>
        <p:nvSpPr>
          <p:cNvPr id="294" name="Google Shape;294;p69"/>
          <p:cNvSpPr txBox="1">
            <a:spLocks noGrp="1"/>
          </p:cNvSpPr>
          <p:nvPr>
            <p:ph type="title"/>
          </p:nvPr>
        </p:nvSpPr>
        <p:spPr>
          <a:xfrm>
            <a:off x="595312" y="212018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800"/>
              <a:buFont typeface="Trebuchet MS"/>
              <a:buNone/>
              <a:defRPr sz="68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95" name="Google Shape;295;p69"/>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96"/>
        <p:cNvGrpSpPr/>
        <p:nvPr/>
      </p:nvGrpSpPr>
      <p:grpSpPr>
        <a:xfrm>
          <a:off x="0" y="0"/>
          <a:ext cx="0" cy="0"/>
          <a:chOff x="0" y="0"/>
          <a:chExt cx="0" cy="0"/>
        </a:xfrm>
      </p:grpSpPr>
      <p:sp>
        <p:nvSpPr>
          <p:cNvPr id="297" name="Google Shape;297;p70"/>
          <p:cNvSpPr txBox="1">
            <a:spLocks noGrp="1"/>
          </p:cNvSpPr>
          <p:nvPr>
            <p:ph type="title"/>
          </p:nvPr>
        </p:nvSpPr>
        <p:spPr>
          <a:xfrm>
            <a:off x="807545" y="1806138"/>
            <a:ext cx="4803300" cy="2970900"/>
          </a:xfrm>
          <a:prstGeom prst="rect">
            <a:avLst/>
          </a:prstGeom>
          <a:noFill/>
          <a:ln>
            <a:noFill/>
          </a:ln>
        </p:spPr>
        <p:txBody>
          <a:bodyPr spcFirstLastPara="1" wrap="square" lIns="121900" tIns="60925" rIns="121900" bIns="60925"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98" name="Google Shape;298;p70"/>
          <p:cNvSpPr txBox="1">
            <a:spLocks noGrp="1"/>
          </p:cNvSpPr>
          <p:nvPr>
            <p:ph type="body" idx="1"/>
          </p:nvPr>
        </p:nvSpPr>
        <p:spPr>
          <a:xfrm>
            <a:off x="6476561" y="1806136"/>
            <a:ext cx="4855500" cy="2970900"/>
          </a:xfrm>
          <a:prstGeom prst="rect">
            <a:avLst/>
          </a:prstGeom>
          <a:noFill/>
          <a:ln>
            <a:noFill/>
          </a:ln>
        </p:spPr>
        <p:txBody>
          <a:bodyPr spcFirstLastPara="1" wrap="square" lIns="121900" tIns="60925" rIns="121900" bIns="609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68300" algn="l">
              <a:lnSpc>
                <a:spcPct val="90000"/>
              </a:lnSpc>
              <a:spcBef>
                <a:spcPts val="500"/>
              </a:spcBef>
              <a:spcAft>
                <a:spcPts val="0"/>
              </a:spcAft>
              <a:buClr>
                <a:schemeClr val="lt1"/>
              </a:buClr>
              <a:buSzPts val="220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299" name="Google Shape;299;p70"/>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300" name="Google Shape;300;p70"/>
          <p:cNvCxnSpPr/>
          <p:nvPr/>
        </p:nvCxnSpPr>
        <p:spPr>
          <a:xfrm>
            <a:off x="6096000" y="1327150"/>
            <a:ext cx="0" cy="4203600"/>
          </a:xfrm>
          <a:prstGeom prst="straightConnector1">
            <a:avLst/>
          </a:prstGeom>
          <a:noFill/>
          <a:ln w="50800" cap="flat" cmpd="sng">
            <a:solidFill>
              <a:schemeClr val="lt1"/>
            </a:solidFill>
            <a:prstDash val="solid"/>
            <a:miter lim="800000"/>
            <a:headEnd type="none" w="sm" len="sm"/>
            <a:tailEnd type="none" w="sm" len="sm"/>
          </a:ln>
        </p:spPr>
      </p:cxn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301"/>
        <p:cNvGrpSpPr/>
        <p:nvPr/>
      </p:nvGrpSpPr>
      <p:grpSpPr>
        <a:xfrm>
          <a:off x="0" y="0"/>
          <a:ext cx="0" cy="0"/>
          <a:chOff x="0" y="0"/>
          <a:chExt cx="0" cy="0"/>
        </a:xfrm>
      </p:grpSpPr>
      <p:sp>
        <p:nvSpPr>
          <p:cNvPr id="302" name="Google Shape;302;p71"/>
          <p:cNvSpPr txBox="1">
            <a:spLocks noGrp="1"/>
          </p:cNvSpPr>
          <p:nvPr>
            <p:ph type="title"/>
          </p:nvPr>
        </p:nvSpPr>
        <p:spPr>
          <a:xfrm>
            <a:off x="6122788" y="2253854"/>
            <a:ext cx="57597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303" name="Google Shape;303;p71"/>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304" name="Google Shape;304;p71"/>
          <p:cNvPicPr preferRelativeResize="0"/>
          <p:nvPr/>
        </p:nvPicPr>
        <p:blipFill rotWithShape="1">
          <a:blip r:embed="rId2">
            <a:alphaModFix/>
          </a:blip>
          <a:srcRect/>
          <a:stretch/>
        </p:blipFill>
        <p:spPr>
          <a:xfrm>
            <a:off x="-212327" y="848361"/>
            <a:ext cx="4448190" cy="444819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05"/>
        <p:cNvGrpSpPr/>
        <p:nvPr/>
      </p:nvGrpSpPr>
      <p:grpSpPr>
        <a:xfrm>
          <a:off x="0" y="0"/>
          <a:ext cx="0" cy="0"/>
          <a:chOff x="0" y="0"/>
          <a:chExt cx="0" cy="0"/>
        </a:xfrm>
      </p:grpSpPr>
      <p:sp>
        <p:nvSpPr>
          <p:cNvPr id="306" name="Google Shape;306;p72"/>
          <p:cNvSpPr txBox="1">
            <a:spLocks noGrp="1"/>
          </p:cNvSpPr>
          <p:nvPr>
            <p:ph type="title"/>
          </p:nvPr>
        </p:nvSpPr>
        <p:spPr>
          <a:xfrm>
            <a:off x="556437" y="365125"/>
            <a:ext cx="11079300" cy="1325700"/>
          </a:xfrm>
          <a:prstGeom prst="rect">
            <a:avLst/>
          </a:prstGeom>
          <a:noFill/>
          <a:ln>
            <a:noFill/>
          </a:ln>
        </p:spPr>
        <p:txBody>
          <a:bodyPr spcFirstLastPara="1" wrap="square" lIns="121900" tIns="60925" rIns="121900" bIns="60925" anchor="ctr" anchorCtr="0">
            <a:noAutofit/>
          </a:bodyPr>
          <a:lstStyle>
            <a:lvl1pPr marR="0" lvl="0" algn="ctr">
              <a:lnSpc>
                <a:spcPct val="90000"/>
              </a:lnSpc>
              <a:spcBef>
                <a:spcPts val="0"/>
              </a:spcBef>
              <a:spcAft>
                <a:spcPts val="0"/>
              </a:spcAft>
              <a:buClr>
                <a:schemeClr val="dk2"/>
              </a:buClr>
              <a:buSzPts val="8000"/>
              <a:buFont typeface="Trebuchet MS"/>
              <a:buNone/>
              <a:defRPr sz="80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9pPr>
          </a:lstStyle>
          <a:p>
            <a:endParaRPr/>
          </a:p>
        </p:txBody>
      </p:sp>
      <p:sp>
        <p:nvSpPr>
          <p:cNvPr id="307" name="Google Shape;307;p72"/>
          <p:cNvSpPr txBox="1">
            <a:spLocks noGrp="1"/>
          </p:cNvSpPr>
          <p:nvPr>
            <p:ph type="sldNum" idx="12"/>
          </p:nvPr>
        </p:nvSpPr>
        <p:spPr>
          <a:xfrm>
            <a:off x="9174127" y="6373686"/>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308"/>
        <p:cNvGrpSpPr/>
        <p:nvPr/>
      </p:nvGrpSpPr>
      <p:grpSpPr>
        <a:xfrm>
          <a:off x="0" y="0"/>
          <a:ext cx="0" cy="0"/>
          <a:chOff x="0" y="0"/>
          <a:chExt cx="0" cy="0"/>
        </a:xfrm>
      </p:grpSpPr>
      <p:sp>
        <p:nvSpPr>
          <p:cNvPr id="309" name="Google Shape;309;p73"/>
          <p:cNvSpPr/>
          <p:nvPr/>
        </p:nvSpPr>
        <p:spPr>
          <a:xfrm>
            <a:off x="0" y="6256611"/>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300"/>
              <a:buFont typeface="Calibri"/>
              <a:buNone/>
            </a:pPr>
            <a:endParaRPr sz="1300" b="0" i="0" u="none" strike="noStrike" cap="none">
              <a:solidFill>
                <a:srgbClr val="FFFFFF"/>
              </a:solidFill>
              <a:latin typeface="Calibri"/>
              <a:ea typeface="Calibri"/>
              <a:cs typeface="Calibri"/>
              <a:sym typeface="Calibri"/>
            </a:endParaRPr>
          </a:p>
        </p:txBody>
      </p:sp>
      <p:pic>
        <p:nvPicPr>
          <p:cNvPr id="310" name="Google Shape;310;p73" descr="Google Shape;76;p17"/>
          <p:cNvPicPr preferRelativeResize="0"/>
          <p:nvPr/>
        </p:nvPicPr>
        <p:blipFill rotWithShape="1">
          <a:blip r:embed="rId2">
            <a:alphaModFix/>
          </a:blip>
          <a:srcRect/>
          <a:stretch/>
        </p:blipFill>
        <p:spPr>
          <a:xfrm>
            <a:off x="274673" y="6346757"/>
            <a:ext cx="2336756" cy="392574"/>
          </a:xfrm>
          <a:prstGeom prst="rect">
            <a:avLst/>
          </a:prstGeom>
          <a:noFill/>
          <a:ln>
            <a:noFill/>
          </a:ln>
        </p:spPr>
      </p:pic>
      <p:sp>
        <p:nvSpPr>
          <p:cNvPr id="311" name="Google Shape;311;p73"/>
          <p:cNvSpPr txBox="1">
            <a:spLocks noGrp="1"/>
          </p:cNvSpPr>
          <p:nvPr>
            <p:ph type="title"/>
          </p:nvPr>
        </p:nvSpPr>
        <p:spPr>
          <a:xfrm>
            <a:off x="838200" y="437984"/>
            <a:ext cx="10515600" cy="960000"/>
          </a:xfrm>
          <a:prstGeom prst="rect">
            <a:avLst/>
          </a:prstGeom>
          <a:noFill/>
          <a:ln>
            <a:noFill/>
          </a:ln>
        </p:spPr>
        <p:txBody>
          <a:bodyPr spcFirstLastPara="1" wrap="square" lIns="47375" tIns="47375" rIns="47375" bIns="47375" anchor="ctr" anchorCtr="0">
            <a:normAutofit/>
          </a:bodyPr>
          <a:lstStyle>
            <a:lvl1pPr lvl="0" algn="ctr">
              <a:lnSpc>
                <a:spcPct val="90000"/>
              </a:lnSpc>
              <a:spcBef>
                <a:spcPts val="0"/>
              </a:spcBef>
              <a:spcAft>
                <a:spcPts val="0"/>
              </a:spcAft>
              <a:buClr>
                <a:srgbClr val="FFFFFF"/>
              </a:buClr>
              <a:buSzPts val="4700"/>
              <a:buFont typeface="Trebuchet MS"/>
              <a:buNone/>
              <a:defRPr sz="4700">
                <a:solidFill>
                  <a:srgbClr val="FFFFFF"/>
                </a:solidFill>
              </a:defRPr>
            </a:lvl1pPr>
            <a:lvl2pPr lvl="1" algn="ctr">
              <a:lnSpc>
                <a:spcPct val="90000"/>
              </a:lnSpc>
              <a:spcBef>
                <a:spcPts val="0"/>
              </a:spcBef>
              <a:spcAft>
                <a:spcPts val="0"/>
              </a:spcAft>
              <a:buClr>
                <a:schemeClr val="accent1"/>
              </a:buClr>
              <a:buSzPts val="1900"/>
              <a:buNone/>
              <a:defRPr/>
            </a:lvl2pPr>
            <a:lvl3pPr lvl="2" algn="ctr">
              <a:lnSpc>
                <a:spcPct val="90000"/>
              </a:lnSpc>
              <a:spcBef>
                <a:spcPts val="0"/>
              </a:spcBef>
              <a:spcAft>
                <a:spcPts val="0"/>
              </a:spcAft>
              <a:buClr>
                <a:schemeClr val="accent1"/>
              </a:buClr>
              <a:buSzPts val="1900"/>
              <a:buNone/>
              <a:defRPr/>
            </a:lvl3pPr>
            <a:lvl4pPr lvl="3" algn="ctr">
              <a:lnSpc>
                <a:spcPct val="90000"/>
              </a:lnSpc>
              <a:spcBef>
                <a:spcPts val="0"/>
              </a:spcBef>
              <a:spcAft>
                <a:spcPts val="0"/>
              </a:spcAft>
              <a:buClr>
                <a:schemeClr val="accent1"/>
              </a:buClr>
              <a:buSzPts val="1900"/>
              <a:buNone/>
              <a:defRPr/>
            </a:lvl4pPr>
            <a:lvl5pPr lvl="4" algn="ctr">
              <a:lnSpc>
                <a:spcPct val="90000"/>
              </a:lnSpc>
              <a:spcBef>
                <a:spcPts val="0"/>
              </a:spcBef>
              <a:spcAft>
                <a:spcPts val="0"/>
              </a:spcAft>
              <a:buClr>
                <a:schemeClr val="accent1"/>
              </a:buClr>
              <a:buSzPts val="1900"/>
              <a:buNone/>
              <a:defRPr/>
            </a:lvl5pPr>
            <a:lvl6pPr lvl="5" algn="ctr">
              <a:lnSpc>
                <a:spcPct val="90000"/>
              </a:lnSpc>
              <a:spcBef>
                <a:spcPts val="0"/>
              </a:spcBef>
              <a:spcAft>
                <a:spcPts val="0"/>
              </a:spcAft>
              <a:buClr>
                <a:schemeClr val="accent1"/>
              </a:buClr>
              <a:buSzPts val="1900"/>
              <a:buNone/>
              <a:defRPr/>
            </a:lvl6pPr>
            <a:lvl7pPr lvl="6" algn="ctr">
              <a:lnSpc>
                <a:spcPct val="90000"/>
              </a:lnSpc>
              <a:spcBef>
                <a:spcPts val="0"/>
              </a:spcBef>
              <a:spcAft>
                <a:spcPts val="0"/>
              </a:spcAft>
              <a:buClr>
                <a:schemeClr val="accent1"/>
              </a:buClr>
              <a:buSzPts val="1900"/>
              <a:buNone/>
              <a:defRPr/>
            </a:lvl7pPr>
            <a:lvl8pPr lvl="7" algn="ctr">
              <a:lnSpc>
                <a:spcPct val="90000"/>
              </a:lnSpc>
              <a:spcBef>
                <a:spcPts val="0"/>
              </a:spcBef>
              <a:spcAft>
                <a:spcPts val="0"/>
              </a:spcAft>
              <a:buClr>
                <a:schemeClr val="accent1"/>
              </a:buClr>
              <a:buSzPts val="1900"/>
              <a:buNone/>
              <a:defRPr/>
            </a:lvl8pPr>
            <a:lvl9pPr lvl="8" algn="ctr">
              <a:lnSpc>
                <a:spcPct val="90000"/>
              </a:lnSpc>
              <a:spcBef>
                <a:spcPts val="0"/>
              </a:spcBef>
              <a:spcAft>
                <a:spcPts val="0"/>
              </a:spcAft>
              <a:buClr>
                <a:schemeClr val="accent1"/>
              </a:buClr>
              <a:buSzPts val="1900"/>
              <a:buNone/>
              <a:defRPr/>
            </a:lvl9pPr>
          </a:lstStyle>
          <a:p>
            <a:endParaRPr/>
          </a:p>
        </p:txBody>
      </p:sp>
      <p:sp>
        <p:nvSpPr>
          <p:cNvPr id="312" name="Google Shape;312;p73"/>
          <p:cNvSpPr txBox="1">
            <a:spLocks noGrp="1"/>
          </p:cNvSpPr>
          <p:nvPr>
            <p:ph type="body" idx="1"/>
          </p:nvPr>
        </p:nvSpPr>
        <p:spPr>
          <a:xfrm>
            <a:off x="838200" y="1852302"/>
            <a:ext cx="10515600" cy="4206000"/>
          </a:xfrm>
          <a:prstGeom prst="rect">
            <a:avLst/>
          </a:prstGeom>
          <a:noFill/>
          <a:ln>
            <a:noFill/>
          </a:ln>
        </p:spPr>
        <p:txBody>
          <a:bodyPr spcFirstLastPara="1" wrap="square" lIns="47375" tIns="47375" rIns="47375" bIns="47375" anchor="t" anchorCtr="0">
            <a:normAutofit/>
          </a:bodyPr>
          <a:lstStyle>
            <a:lvl1pPr marL="457200" lvl="0"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1pPr>
            <a:lvl2pPr marL="914400" lvl="1"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2pPr>
            <a:lvl3pPr marL="1371600" lvl="2"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3pPr>
            <a:lvl4pPr marL="1828800" lvl="3"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4pPr>
            <a:lvl5pPr marL="2286000" lvl="4"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5pPr>
            <a:lvl6pPr marL="2743200" lvl="5" indent="-349250" algn="l">
              <a:lnSpc>
                <a:spcPct val="100000"/>
              </a:lnSpc>
              <a:spcBef>
                <a:spcPts val="0"/>
              </a:spcBef>
              <a:spcAft>
                <a:spcPts val="0"/>
              </a:spcAft>
              <a:buClr>
                <a:srgbClr val="000000"/>
              </a:buClr>
              <a:buSzPts val="1900"/>
              <a:buChar char="■"/>
              <a:defRPr sz="1500"/>
            </a:lvl6pPr>
            <a:lvl7pPr marL="3200400" lvl="6" indent="-349250" algn="l">
              <a:lnSpc>
                <a:spcPct val="100000"/>
              </a:lnSpc>
              <a:spcBef>
                <a:spcPts val="0"/>
              </a:spcBef>
              <a:spcAft>
                <a:spcPts val="0"/>
              </a:spcAft>
              <a:buClr>
                <a:srgbClr val="000000"/>
              </a:buClr>
              <a:buSzPts val="1900"/>
              <a:buChar char="●"/>
              <a:defRPr sz="1500"/>
            </a:lvl7pPr>
            <a:lvl8pPr marL="3657600" lvl="7" indent="-349250" algn="l">
              <a:lnSpc>
                <a:spcPct val="100000"/>
              </a:lnSpc>
              <a:spcBef>
                <a:spcPts val="0"/>
              </a:spcBef>
              <a:spcAft>
                <a:spcPts val="0"/>
              </a:spcAft>
              <a:buClr>
                <a:srgbClr val="000000"/>
              </a:buClr>
              <a:buSzPts val="1900"/>
              <a:buChar char="○"/>
              <a:defRPr sz="1500"/>
            </a:lvl8pPr>
            <a:lvl9pPr marL="4114800" lvl="8" indent="-349250" algn="l">
              <a:lnSpc>
                <a:spcPct val="100000"/>
              </a:lnSpc>
              <a:spcBef>
                <a:spcPts val="0"/>
              </a:spcBef>
              <a:spcAft>
                <a:spcPts val="0"/>
              </a:spcAft>
              <a:buClr>
                <a:srgbClr val="000000"/>
              </a:buClr>
              <a:buSzPts val="1900"/>
              <a:buChar char="■"/>
              <a:defRPr sz="1500"/>
            </a:lvl9pPr>
          </a:lstStyle>
          <a:p>
            <a:endParaRPr/>
          </a:p>
        </p:txBody>
      </p:sp>
      <p:sp>
        <p:nvSpPr>
          <p:cNvPr id="313" name="Google Shape;313;p73"/>
          <p:cNvSpPr txBox="1">
            <a:spLocks noGrp="1"/>
          </p:cNvSpPr>
          <p:nvPr>
            <p:ph type="sldNum" idx="12"/>
          </p:nvPr>
        </p:nvSpPr>
        <p:spPr>
          <a:xfrm>
            <a:off x="11693345" y="6444104"/>
            <a:ext cx="224100" cy="234300"/>
          </a:xfrm>
          <a:prstGeom prst="rect">
            <a:avLst/>
          </a:prstGeom>
          <a:noFill/>
          <a:ln>
            <a:noFill/>
          </a:ln>
        </p:spPr>
        <p:txBody>
          <a:bodyPr spcFirstLastPara="1" wrap="square" lIns="47375" tIns="47375" rIns="47375" bIns="47375" anchor="ctr" anchorCtr="0">
            <a:spAutoFit/>
          </a:bodyPr>
          <a:lstStyle>
            <a:lvl1pPr marL="0" marR="0" lvl="0" indent="0" algn="r">
              <a:lnSpc>
                <a:spcPct val="100000"/>
              </a:lnSpc>
              <a:spcBef>
                <a:spcPts val="0"/>
              </a:spcBef>
              <a:spcAft>
                <a:spcPts val="0"/>
              </a:spcAft>
              <a:buClr>
                <a:srgbClr val="000000"/>
              </a:buClr>
              <a:buSzPts val="900"/>
              <a:buFont typeface="Trebuchet MS"/>
              <a:buNone/>
              <a:defRPr sz="900">
                <a:solidFill>
                  <a:srgbClr val="000000"/>
                </a:solidFill>
              </a:defRPr>
            </a:lvl1pPr>
            <a:lvl2pPr marL="0" marR="0" lvl="1" indent="0" algn="r">
              <a:lnSpc>
                <a:spcPct val="100000"/>
              </a:lnSpc>
              <a:spcBef>
                <a:spcPts val="0"/>
              </a:spcBef>
              <a:spcAft>
                <a:spcPts val="0"/>
              </a:spcAft>
              <a:buClr>
                <a:srgbClr val="000000"/>
              </a:buClr>
              <a:buSzPts val="900"/>
              <a:buFont typeface="Trebuchet MS"/>
              <a:buNone/>
              <a:defRPr sz="900">
                <a:solidFill>
                  <a:srgbClr val="000000"/>
                </a:solidFill>
              </a:defRPr>
            </a:lvl2pPr>
            <a:lvl3pPr marL="0" marR="0" lvl="2" indent="0" algn="r">
              <a:lnSpc>
                <a:spcPct val="100000"/>
              </a:lnSpc>
              <a:spcBef>
                <a:spcPts val="0"/>
              </a:spcBef>
              <a:spcAft>
                <a:spcPts val="0"/>
              </a:spcAft>
              <a:buClr>
                <a:srgbClr val="000000"/>
              </a:buClr>
              <a:buSzPts val="900"/>
              <a:buFont typeface="Trebuchet MS"/>
              <a:buNone/>
              <a:defRPr sz="900">
                <a:solidFill>
                  <a:srgbClr val="000000"/>
                </a:solidFill>
              </a:defRPr>
            </a:lvl3pPr>
            <a:lvl4pPr marL="0" marR="0" lvl="3" indent="0" algn="r">
              <a:lnSpc>
                <a:spcPct val="100000"/>
              </a:lnSpc>
              <a:spcBef>
                <a:spcPts val="0"/>
              </a:spcBef>
              <a:spcAft>
                <a:spcPts val="0"/>
              </a:spcAft>
              <a:buClr>
                <a:srgbClr val="000000"/>
              </a:buClr>
              <a:buSzPts val="900"/>
              <a:buFont typeface="Trebuchet MS"/>
              <a:buNone/>
              <a:defRPr sz="900">
                <a:solidFill>
                  <a:srgbClr val="000000"/>
                </a:solidFill>
              </a:defRPr>
            </a:lvl4pPr>
            <a:lvl5pPr marL="0" marR="0" lvl="4" indent="0" algn="r">
              <a:lnSpc>
                <a:spcPct val="100000"/>
              </a:lnSpc>
              <a:spcBef>
                <a:spcPts val="0"/>
              </a:spcBef>
              <a:spcAft>
                <a:spcPts val="0"/>
              </a:spcAft>
              <a:buClr>
                <a:srgbClr val="000000"/>
              </a:buClr>
              <a:buSzPts val="900"/>
              <a:buFont typeface="Trebuchet MS"/>
              <a:buNone/>
              <a:defRPr sz="900">
                <a:solidFill>
                  <a:srgbClr val="000000"/>
                </a:solidFill>
              </a:defRPr>
            </a:lvl5pPr>
            <a:lvl6pPr marL="0" marR="0" lvl="5" indent="0" algn="r">
              <a:lnSpc>
                <a:spcPct val="100000"/>
              </a:lnSpc>
              <a:spcBef>
                <a:spcPts val="0"/>
              </a:spcBef>
              <a:spcAft>
                <a:spcPts val="0"/>
              </a:spcAft>
              <a:buClr>
                <a:srgbClr val="000000"/>
              </a:buClr>
              <a:buSzPts val="900"/>
              <a:buFont typeface="Trebuchet MS"/>
              <a:buNone/>
              <a:defRPr sz="900">
                <a:solidFill>
                  <a:srgbClr val="000000"/>
                </a:solidFill>
              </a:defRPr>
            </a:lvl6pPr>
            <a:lvl7pPr marL="0" marR="0" lvl="6" indent="0" algn="r">
              <a:lnSpc>
                <a:spcPct val="100000"/>
              </a:lnSpc>
              <a:spcBef>
                <a:spcPts val="0"/>
              </a:spcBef>
              <a:spcAft>
                <a:spcPts val="0"/>
              </a:spcAft>
              <a:buClr>
                <a:srgbClr val="000000"/>
              </a:buClr>
              <a:buSzPts val="900"/>
              <a:buFont typeface="Trebuchet MS"/>
              <a:buNone/>
              <a:defRPr sz="900">
                <a:solidFill>
                  <a:srgbClr val="000000"/>
                </a:solidFill>
              </a:defRPr>
            </a:lvl7pPr>
            <a:lvl8pPr marL="0" marR="0" lvl="7" indent="0" algn="r">
              <a:lnSpc>
                <a:spcPct val="100000"/>
              </a:lnSpc>
              <a:spcBef>
                <a:spcPts val="0"/>
              </a:spcBef>
              <a:spcAft>
                <a:spcPts val="0"/>
              </a:spcAft>
              <a:buClr>
                <a:srgbClr val="000000"/>
              </a:buClr>
              <a:buSzPts val="900"/>
              <a:buFont typeface="Trebuchet MS"/>
              <a:buNone/>
              <a:defRPr sz="900">
                <a:solidFill>
                  <a:srgbClr val="000000"/>
                </a:solidFill>
              </a:defRPr>
            </a:lvl8pPr>
            <a:lvl9pPr marL="0" marR="0" lvl="8" indent="0" algn="r">
              <a:lnSpc>
                <a:spcPct val="100000"/>
              </a:lnSpc>
              <a:spcBef>
                <a:spcPts val="0"/>
              </a:spcBef>
              <a:spcAft>
                <a:spcPts val="0"/>
              </a:spcAft>
              <a:buClr>
                <a:srgbClr val="000000"/>
              </a:buClr>
              <a:buSzPts val="900"/>
              <a:buFont typeface="Trebuchet MS"/>
              <a:buNone/>
              <a:defRPr sz="900">
                <a:solidFill>
                  <a:srgbClr val="000000"/>
                </a:solidFill>
              </a:defRPr>
            </a:lvl9pPr>
          </a:lstStyle>
          <a:p>
            <a:pPr marL="0" lvl="0" indent="0" algn="r" rtl="0">
              <a:spcBef>
                <a:spcPts val="0"/>
              </a:spcBef>
              <a:spcAft>
                <a:spcPts val="0"/>
              </a:spcAft>
              <a:buNone/>
            </a:pPr>
            <a:fld id="{00000000-1234-1234-1234-123412341234}" type="slidenum">
              <a:rPr lang="en-US"/>
              <a:t>‹#›</a:t>
            </a:fld>
            <a:endParaRPr sz="1200">
              <a:solidFill>
                <a:schemeClr val="dk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8"/>
        <p:cNvGrpSpPr/>
        <p:nvPr/>
      </p:nvGrpSpPr>
      <p:grpSpPr>
        <a:xfrm>
          <a:off x="0" y="0"/>
          <a:ext cx="0" cy="0"/>
          <a:chOff x="0" y="0"/>
          <a:chExt cx="0" cy="0"/>
        </a:xfrm>
      </p:grpSpPr>
      <p:sp>
        <p:nvSpPr>
          <p:cNvPr id="29" name="Google Shape;29;p6"/>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6"/>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31" name="Google Shape;31;p6"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Contact Info Slide 1">
  <p:cSld name="Contact Info Slide 2">
    <p:spTree>
      <p:nvGrpSpPr>
        <p:cNvPr id="1" name="Shape 314"/>
        <p:cNvGrpSpPr/>
        <p:nvPr/>
      </p:nvGrpSpPr>
      <p:grpSpPr>
        <a:xfrm>
          <a:off x="0" y="0"/>
          <a:ext cx="0" cy="0"/>
          <a:chOff x="0" y="0"/>
          <a:chExt cx="0" cy="0"/>
        </a:xfrm>
      </p:grpSpPr>
      <p:sp>
        <p:nvSpPr>
          <p:cNvPr id="315" name="Google Shape;315;p74"/>
          <p:cNvSpPr/>
          <p:nvPr/>
        </p:nvSpPr>
        <p:spPr>
          <a:xfrm>
            <a:off x="0" y="6256609"/>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900"/>
              <a:buFont typeface="Calibri"/>
              <a:buNone/>
            </a:pPr>
            <a:endParaRPr sz="1900" b="0" i="0" u="none" strike="noStrike" cap="none">
              <a:solidFill>
                <a:srgbClr val="000000"/>
              </a:solidFill>
              <a:latin typeface="Helvetica Neue"/>
              <a:ea typeface="Helvetica Neue"/>
              <a:cs typeface="Helvetica Neue"/>
              <a:sym typeface="Helvetica Neue"/>
            </a:endParaRPr>
          </a:p>
        </p:txBody>
      </p:sp>
      <p:pic>
        <p:nvPicPr>
          <p:cNvPr id="316" name="Google Shape;316;p74" descr="Google Shape;11;p16"/>
          <p:cNvPicPr preferRelativeResize="0"/>
          <p:nvPr/>
        </p:nvPicPr>
        <p:blipFill rotWithShape="1">
          <a:blip r:embed="rId2">
            <a:alphaModFix/>
          </a:blip>
          <a:srcRect/>
          <a:stretch/>
        </p:blipFill>
        <p:spPr>
          <a:xfrm>
            <a:off x="274671" y="6346758"/>
            <a:ext cx="2336761" cy="392576"/>
          </a:xfrm>
          <a:prstGeom prst="rect">
            <a:avLst/>
          </a:prstGeom>
          <a:noFill/>
          <a:ln>
            <a:noFill/>
          </a:ln>
        </p:spPr>
      </p:pic>
      <p:sp>
        <p:nvSpPr>
          <p:cNvPr id="317" name="Google Shape;317;p74"/>
          <p:cNvSpPr txBox="1">
            <a:spLocks noGrp="1"/>
          </p:cNvSpPr>
          <p:nvPr>
            <p:ph type="title"/>
          </p:nvPr>
        </p:nvSpPr>
        <p:spPr>
          <a:xfrm>
            <a:off x="838200" y="437983"/>
            <a:ext cx="10515600" cy="960000"/>
          </a:xfrm>
          <a:prstGeom prst="rect">
            <a:avLst/>
          </a:prstGeom>
          <a:noFill/>
          <a:ln>
            <a:noFill/>
          </a:ln>
        </p:spPr>
        <p:txBody>
          <a:bodyPr spcFirstLastPara="1" wrap="square" lIns="60900" tIns="60900" rIns="60900" bIns="60900" anchor="b" anchorCtr="0">
            <a:normAutofit/>
          </a:bodyPr>
          <a:lstStyle>
            <a:lvl1pPr lvl="0" algn="ctr">
              <a:lnSpc>
                <a:spcPct val="90000"/>
              </a:lnSpc>
              <a:spcBef>
                <a:spcPts val="0"/>
              </a:spcBef>
              <a:spcAft>
                <a:spcPts val="0"/>
              </a:spcAft>
              <a:buClr>
                <a:srgbClr val="FFFFFF"/>
              </a:buClr>
              <a:buSzPts val="6000"/>
              <a:buFont typeface="Trebuchet MS"/>
              <a:buNone/>
              <a:defRPr sz="6000" b="1">
                <a:solidFill>
                  <a:srgbClr val="FFFFFF"/>
                </a:solidFill>
                <a:latin typeface="Trebuchet MS"/>
                <a:ea typeface="Trebuchet MS"/>
                <a:cs typeface="Trebuchet MS"/>
                <a:sym typeface="Trebuchet MS"/>
              </a:defRPr>
            </a:lvl1pPr>
            <a:lvl2pPr lvl="1" algn="ctr">
              <a:lnSpc>
                <a:spcPct val="100000"/>
              </a:lnSpc>
              <a:spcBef>
                <a:spcPts val="0"/>
              </a:spcBef>
              <a:spcAft>
                <a:spcPts val="0"/>
              </a:spcAft>
              <a:buClr>
                <a:srgbClr val="001254"/>
              </a:buClr>
              <a:buSzPts val="2400"/>
              <a:buNone/>
              <a:defRPr/>
            </a:lvl2pPr>
            <a:lvl3pPr lvl="2" algn="ctr">
              <a:lnSpc>
                <a:spcPct val="100000"/>
              </a:lnSpc>
              <a:spcBef>
                <a:spcPts val="0"/>
              </a:spcBef>
              <a:spcAft>
                <a:spcPts val="0"/>
              </a:spcAft>
              <a:buClr>
                <a:srgbClr val="001254"/>
              </a:buClr>
              <a:buSzPts val="2400"/>
              <a:buNone/>
              <a:defRPr/>
            </a:lvl3pPr>
            <a:lvl4pPr lvl="3" algn="ctr">
              <a:lnSpc>
                <a:spcPct val="100000"/>
              </a:lnSpc>
              <a:spcBef>
                <a:spcPts val="0"/>
              </a:spcBef>
              <a:spcAft>
                <a:spcPts val="0"/>
              </a:spcAft>
              <a:buClr>
                <a:srgbClr val="001254"/>
              </a:buClr>
              <a:buSzPts val="2400"/>
              <a:buNone/>
              <a:defRPr/>
            </a:lvl4pPr>
            <a:lvl5pPr lvl="4" algn="ctr">
              <a:lnSpc>
                <a:spcPct val="100000"/>
              </a:lnSpc>
              <a:spcBef>
                <a:spcPts val="0"/>
              </a:spcBef>
              <a:spcAft>
                <a:spcPts val="0"/>
              </a:spcAft>
              <a:buClr>
                <a:srgbClr val="001254"/>
              </a:buClr>
              <a:buSzPts val="2400"/>
              <a:buNone/>
              <a:defRPr/>
            </a:lvl5pPr>
            <a:lvl6pPr lvl="5" algn="ctr">
              <a:lnSpc>
                <a:spcPct val="100000"/>
              </a:lnSpc>
              <a:spcBef>
                <a:spcPts val="0"/>
              </a:spcBef>
              <a:spcAft>
                <a:spcPts val="0"/>
              </a:spcAft>
              <a:buClr>
                <a:srgbClr val="001254"/>
              </a:buClr>
              <a:buSzPts val="2400"/>
              <a:buNone/>
              <a:defRPr/>
            </a:lvl6pPr>
            <a:lvl7pPr lvl="6" algn="ctr">
              <a:lnSpc>
                <a:spcPct val="100000"/>
              </a:lnSpc>
              <a:spcBef>
                <a:spcPts val="0"/>
              </a:spcBef>
              <a:spcAft>
                <a:spcPts val="0"/>
              </a:spcAft>
              <a:buClr>
                <a:srgbClr val="001254"/>
              </a:buClr>
              <a:buSzPts val="2400"/>
              <a:buNone/>
              <a:defRPr/>
            </a:lvl7pPr>
            <a:lvl8pPr lvl="7" algn="ctr">
              <a:lnSpc>
                <a:spcPct val="100000"/>
              </a:lnSpc>
              <a:spcBef>
                <a:spcPts val="0"/>
              </a:spcBef>
              <a:spcAft>
                <a:spcPts val="0"/>
              </a:spcAft>
              <a:buClr>
                <a:srgbClr val="001254"/>
              </a:buClr>
              <a:buSzPts val="2400"/>
              <a:buNone/>
              <a:defRPr/>
            </a:lvl8pPr>
            <a:lvl9pPr lvl="8" algn="ctr">
              <a:lnSpc>
                <a:spcPct val="100000"/>
              </a:lnSpc>
              <a:spcBef>
                <a:spcPts val="0"/>
              </a:spcBef>
              <a:spcAft>
                <a:spcPts val="0"/>
              </a:spcAft>
              <a:buClr>
                <a:srgbClr val="001254"/>
              </a:buClr>
              <a:buSzPts val="2400"/>
              <a:buNone/>
              <a:defRPr/>
            </a:lvl9pPr>
          </a:lstStyle>
          <a:p>
            <a:endParaRPr/>
          </a:p>
        </p:txBody>
      </p:sp>
      <p:sp>
        <p:nvSpPr>
          <p:cNvPr id="318" name="Google Shape;318;p74"/>
          <p:cNvSpPr txBox="1">
            <a:spLocks noGrp="1"/>
          </p:cNvSpPr>
          <p:nvPr>
            <p:ph type="body" idx="1"/>
          </p:nvPr>
        </p:nvSpPr>
        <p:spPr>
          <a:xfrm>
            <a:off x="2603616" y="2208659"/>
            <a:ext cx="6984900" cy="3055500"/>
          </a:xfrm>
          <a:prstGeom prst="rect">
            <a:avLst/>
          </a:prstGeom>
          <a:noFill/>
          <a:ln>
            <a:noFill/>
          </a:ln>
        </p:spPr>
        <p:txBody>
          <a:bodyPr spcFirstLastPara="1" wrap="square" lIns="60900" tIns="60900" rIns="60900" bIns="60900" anchor="t" anchorCtr="0">
            <a:normAutofit/>
          </a:bodyPr>
          <a:lstStyle>
            <a:lvl1pPr marL="457200" lvl="0"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1pPr>
            <a:lvl2pPr marL="914400" lvl="1"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marL="1371600" lvl="2"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marL="1828800" lvl="3"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marL="2286000" lvl="4"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marL="2743200" lvl="5" indent="-381000" algn="l">
              <a:lnSpc>
                <a:spcPct val="100000"/>
              </a:lnSpc>
              <a:spcBef>
                <a:spcPts val="5200"/>
              </a:spcBef>
              <a:spcAft>
                <a:spcPts val="0"/>
              </a:spcAft>
              <a:buClr>
                <a:srgbClr val="000000"/>
              </a:buClr>
              <a:buSzPts val="2400"/>
              <a:buChar char="■"/>
              <a:defRPr sz="1900"/>
            </a:lvl6pPr>
            <a:lvl7pPr marL="3200400" lvl="6" indent="-381000" algn="l">
              <a:lnSpc>
                <a:spcPct val="100000"/>
              </a:lnSpc>
              <a:spcBef>
                <a:spcPts val="5200"/>
              </a:spcBef>
              <a:spcAft>
                <a:spcPts val="0"/>
              </a:spcAft>
              <a:buClr>
                <a:srgbClr val="000000"/>
              </a:buClr>
              <a:buSzPts val="2400"/>
              <a:buChar char="●"/>
              <a:defRPr sz="1900"/>
            </a:lvl7pPr>
            <a:lvl8pPr marL="3657600" lvl="7" indent="-381000" algn="l">
              <a:lnSpc>
                <a:spcPct val="100000"/>
              </a:lnSpc>
              <a:spcBef>
                <a:spcPts val="5200"/>
              </a:spcBef>
              <a:spcAft>
                <a:spcPts val="0"/>
              </a:spcAft>
              <a:buClr>
                <a:srgbClr val="000000"/>
              </a:buClr>
              <a:buSzPts val="2400"/>
              <a:buChar char="○"/>
              <a:defRPr sz="1900"/>
            </a:lvl8pPr>
            <a:lvl9pPr marL="4114800" lvl="8" indent="-381000" algn="l">
              <a:lnSpc>
                <a:spcPct val="100000"/>
              </a:lnSpc>
              <a:spcBef>
                <a:spcPts val="5200"/>
              </a:spcBef>
              <a:spcAft>
                <a:spcPts val="0"/>
              </a:spcAft>
              <a:buClr>
                <a:srgbClr val="000000"/>
              </a:buClr>
              <a:buSzPts val="2400"/>
              <a:buChar char="■"/>
              <a:defRPr sz="1900"/>
            </a:lvl9pPr>
          </a:lstStyle>
          <a:p>
            <a:endParaRPr/>
          </a:p>
        </p:txBody>
      </p:sp>
      <p:sp>
        <p:nvSpPr>
          <p:cNvPr id="319" name="Google Shape;319;p74"/>
          <p:cNvSpPr txBox="1">
            <a:spLocks noGrp="1"/>
          </p:cNvSpPr>
          <p:nvPr>
            <p:ph type="sldNum" idx="12"/>
          </p:nvPr>
        </p:nvSpPr>
        <p:spPr>
          <a:xfrm>
            <a:off x="11618687" y="6422237"/>
            <a:ext cx="298800" cy="307800"/>
          </a:xfrm>
          <a:prstGeom prst="rect">
            <a:avLst/>
          </a:prstGeom>
          <a:noFill/>
          <a:ln>
            <a:noFill/>
          </a:ln>
        </p:spPr>
        <p:txBody>
          <a:bodyPr spcFirstLastPara="1" wrap="square" lIns="60900" tIns="60900" rIns="60900" bIns="60900" anchor="ctr" anchorCtr="0">
            <a:spAutoFit/>
          </a:bodyPr>
          <a:lstStyle>
            <a:lvl1pPr marL="0" lvl="0" indent="0" algn="r">
              <a:lnSpc>
                <a:spcPct val="100000"/>
              </a:lnSpc>
              <a:spcBef>
                <a:spcPts val="0"/>
              </a:spcBef>
              <a:spcAft>
                <a:spcPts val="0"/>
              </a:spcAft>
              <a:buClr>
                <a:srgbClr val="000000"/>
              </a:buClr>
              <a:buSzPts val="1200"/>
              <a:buFont typeface="Trebuchet MS"/>
              <a:buNone/>
              <a:defRPr sz="1200"/>
            </a:lvl1pPr>
            <a:lvl2pPr marL="0" lvl="1" indent="0" algn="r">
              <a:lnSpc>
                <a:spcPct val="100000"/>
              </a:lnSpc>
              <a:spcBef>
                <a:spcPts val="0"/>
              </a:spcBef>
              <a:spcAft>
                <a:spcPts val="0"/>
              </a:spcAft>
              <a:buClr>
                <a:srgbClr val="000000"/>
              </a:buClr>
              <a:buSzPts val="1200"/>
              <a:buFont typeface="Trebuchet MS"/>
              <a:buNone/>
              <a:defRPr sz="1200"/>
            </a:lvl2pPr>
            <a:lvl3pPr marL="0" lvl="2" indent="0" algn="r">
              <a:lnSpc>
                <a:spcPct val="100000"/>
              </a:lnSpc>
              <a:spcBef>
                <a:spcPts val="0"/>
              </a:spcBef>
              <a:spcAft>
                <a:spcPts val="0"/>
              </a:spcAft>
              <a:buClr>
                <a:srgbClr val="000000"/>
              </a:buClr>
              <a:buSzPts val="1200"/>
              <a:buFont typeface="Trebuchet MS"/>
              <a:buNone/>
              <a:defRPr sz="1200"/>
            </a:lvl3pPr>
            <a:lvl4pPr marL="0" lvl="3" indent="0" algn="r">
              <a:lnSpc>
                <a:spcPct val="100000"/>
              </a:lnSpc>
              <a:spcBef>
                <a:spcPts val="0"/>
              </a:spcBef>
              <a:spcAft>
                <a:spcPts val="0"/>
              </a:spcAft>
              <a:buClr>
                <a:srgbClr val="000000"/>
              </a:buClr>
              <a:buSzPts val="1200"/>
              <a:buFont typeface="Trebuchet MS"/>
              <a:buNone/>
              <a:defRPr sz="1200"/>
            </a:lvl4pPr>
            <a:lvl5pPr marL="0" lvl="4" indent="0" algn="r">
              <a:lnSpc>
                <a:spcPct val="100000"/>
              </a:lnSpc>
              <a:spcBef>
                <a:spcPts val="0"/>
              </a:spcBef>
              <a:spcAft>
                <a:spcPts val="0"/>
              </a:spcAft>
              <a:buClr>
                <a:srgbClr val="000000"/>
              </a:buClr>
              <a:buSzPts val="1200"/>
              <a:buFont typeface="Trebuchet MS"/>
              <a:buNone/>
              <a:defRPr sz="1200"/>
            </a:lvl5pPr>
            <a:lvl6pPr marL="0" lvl="5" indent="0" algn="r">
              <a:lnSpc>
                <a:spcPct val="100000"/>
              </a:lnSpc>
              <a:spcBef>
                <a:spcPts val="0"/>
              </a:spcBef>
              <a:spcAft>
                <a:spcPts val="0"/>
              </a:spcAft>
              <a:buClr>
                <a:srgbClr val="000000"/>
              </a:buClr>
              <a:buSzPts val="1200"/>
              <a:buFont typeface="Trebuchet MS"/>
              <a:buNone/>
              <a:defRPr sz="1200"/>
            </a:lvl6pPr>
            <a:lvl7pPr marL="0" lvl="6" indent="0" algn="r">
              <a:lnSpc>
                <a:spcPct val="100000"/>
              </a:lnSpc>
              <a:spcBef>
                <a:spcPts val="0"/>
              </a:spcBef>
              <a:spcAft>
                <a:spcPts val="0"/>
              </a:spcAft>
              <a:buClr>
                <a:srgbClr val="000000"/>
              </a:buClr>
              <a:buSzPts val="1200"/>
              <a:buFont typeface="Trebuchet MS"/>
              <a:buNone/>
              <a:defRPr sz="1200"/>
            </a:lvl7pPr>
            <a:lvl8pPr marL="0" lvl="7" indent="0" algn="r">
              <a:lnSpc>
                <a:spcPct val="100000"/>
              </a:lnSpc>
              <a:spcBef>
                <a:spcPts val="0"/>
              </a:spcBef>
              <a:spcAft>
                <a:spcPts val="0"/>
              </a:spcAft>
              <a:buClr>
                <a:srgbClr val="000000"/>
              </a:buClr>
              <a:buSzPts val="1200"/>
              <a:buFont typeface="Trebuchet MS"/>
              <a:buNone/>
              <a:defRPr sz="1200"/>
            </a:lvl8pPr>
            <a:lvl9pPr marL="0" lvl="8" indent="0" algn="r">
              <a:lnSpc>
                <a:spcPct val="100000"/>
              </a:lnSpc>
              <a:spcBef>
                <a:spcPts val="0"/>
              </a:spcBef>
              <a:spcAft>
                <a:spcPts val="0"/>
              </a:spcAft>
              <a:buClr>
                <a:srgbClr val="000000"/>
              </a:buClr>
              <a:buSzPts val="1200"/>
              <a:buFont typeface="Trebuchet MS"/>
              <a:buNone/>
              <a:defRPr sz="1200"/>
            </a:lvl9pPr>
          </a:lstStyle>
          <a:p>
            <a:pPr marL="0" lvl="0" indent="0" algn="r" rtl="0">
              <a:spcBef>
                <a:spcPts val="0"/>
              </a:spcBef>
              <a:spcAft>
                <a:spcPts val="0"/>
              </a:spcAft>
              <a:buNone/>
            </a:pPr>
            <a:fld id="{00000000-1234-1234-1234-123412341234}" type="slidenum">
              <a:rPr lang="en-US"/>
              <a:t>‹#›</a:t>
            </a:fld>
            <a:endParaRPr b="0" i="0" u="none" strike="noStrike" cap="none">
              <a:solidFill>
                <a:srgbClr val="000000"/>
              </a:solidFill>
              <a:latin typeface="Trebuchet MS"/>
              <a:ea typeface="Trebuchet MS"/>
              <a:cs typeface="Trebuchet MS"/>
              <a:sym typeface="Trebuchet M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3"/>
        <p:cNvGrpSpPr/>
        <p:nvPr/>
      </p:nvGrpSpPr>
      <p:grpSpPr>
        <a:xfrm>
          <a:off x="0" y="0"/>
          <a:ext cx="0" cy="0"/>
          <a:chOff x="0" y="0"/>
          <a:chExt cx="0" cy="0"/>
        </a:xfrm>
      </p:grpSpPr>
      <p:sp>
        <p:nvSpPr>
          <p:cNvPr id="34" name="Google Shape;34;p7"/>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7"/>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sz="3600" b="1">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2"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232C68"/>
                </a:solidFill>
                <a:latin typeface="Trebuchet MS"/>
                <a:ea typeface="Trebuchet MS"/>
                <a:cs typeface="Trebuchet MS"/>
                <a:sym typeface="Trebuchet MS"/>
              </a:rPr>
              <a:t>What We Do</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8"/>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41" name="Google Shape;41;p8"/>
          <p:cNvCxnSpPr/>
          <p:nvPr/>
        </p:nvCxnSpPr>
        <p:spPr>
          <a:xfrm>
            <a:off x="6096000" y="1327150"/>
            <a:ext cx="0" cy="4203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0"/>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8" name="Google Shape;48;p10" descr="Icon of two people with a word bubble between them containing a question mark."/>
          <p:cNvPicPr preferRelativeResize="0"/>
          <p:nvPr/>
        </p:nvPicPr>
        <p:blipFill rotWithShape="1">
          <a:blip r:embed="rId2">
            <a:alphaModFix/>
          </a:blip>
          <a:srcRect/>
          <a:stretch/>
        </p:blipFill>
        <p:spPr>
          <a:xfrm>
            <a:off x="-952499" y="-298450"/>
            <a:ext cx="7429500" cy="7429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8.png"/><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
        <p:cNvGrpSpPr/>
        <p:nvPr/>
      </p:nvGrpSpPr>
      <p:grpSpPr>
        <a:xfrm>
          <a:off x="0" y="0"/>
          <a:ext cx="0" cy="0"/>
          <a:chOff x="0" y="0"/>
          <a:chExt cx="0" cy="0"/>
        </a:xfrm>
      </p:grpSpPr>
      <p:sp>
        <p:nvSpPr>
          <p:cNvPr id="7" name="Google Shape;7;p1"/>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 name="Google Shape;10;p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rtl="0">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rtl="0">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rtl="0">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rtl="0">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rtl="0">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rtl="0">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rtl="0">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rtl="0">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1" descr="Colorado Department of Health Care Policy &amp; Financing"/>
          <p:cNvPicPr preferRelativeResize="0"/>
          <p:nvPr/>
        </p:nvPicPr>
        <p:blipFill rotWithShape="1">
          <a:blip r:embed="rId15">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0" name="Google Shape;70;p16"/>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a:solidFill>
                  <a:schemeClr val="l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71" name="Google Shape;71;p16"/>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 name="Google Shape;72;p1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chemeClr val="dk1"/>
                </a:solidFill>
                <a:latin typeface="Trebuchet MS"/>
                <a:ea typeface="Trebuchet MS"/>
                <a:cs typeface="Trebuchet MS"/>
                <a:sym typeface="Trebuchet MS"/>
              </a:defRPr>
            </a:lvl1pPr>
            <a:lvl2pPr marL="0" marR="0" lvl="1" indent="0" algn="r" rtl="0">
              <a:spcBef>
                <a:spcPts val="0"/>
              </a:spcBef>
              <a:buNone/>
              <a:defRPr sz="1200">
                <a:solidFill>
                  <a:schemeClr val="dk1"/>
                </a:solidFill>
                <a:latin typeface="Trebuchet MS"/>
                <a:ea typeface="Trebuchet MS"/>
                <a:cs typeface="Trebuchet MS"/>
                <a:sym typeface="Trebuchet MS"/>
              </a:defRPr>
            </a:lvl2pPr>
            <a:lvl3pPr marL="0" marR="0" lvl="2" indent="0" algn="r" rtl="0">
              <a:spcBef>
                <a:spcPts val="0"/>
              </a:spcBef>
              <a:buNone/>
              <a:defRPr sz="1200">
                <a:solidFill>
                  <a:schemeClr val="dk1"/>
                </a:solidFill>
                <a:latin typeface="Trebuchet MS"/>
                <a:ea typeface="Trebuchet MS"/>
                <a:cs typeface="Trebuchet MS"/>
                <a:sym typeface="Trebuchet MS"/>
              </a:defRPr>
            </a:lvl3pPr>
            <a:lvl4pPr marL="0" marR="0" lvl="3" indent="0" algn="r" rtl="0">
              <a:spcBef>
                <a:spcPts val="0"/>
              </a:spcBef>
              <a:buNone/>
              <a:defRPr sz="1200">
                <a:solidFill>
                  <a:schemeClr val="dk1"/>
                </a:solidFill>
                <a:latin typeface="Trebuchet MS"/>
                <a:ea typeface="Trebuchet MS"/>
                <a:cs typeface="Trebuchet MS"/>
                <a:sym typeface="Trebuchet MS"/>
              </a:defRPr>
            </a:lvl4pPr>
            <a:lvl5pPr marL="0" marR="0" lvl="4" indent="0" algn="r" rtl="0">
              <a:spcBef>
                <a:spcPts val="0"/>
              </a:spcBef>
              <a:buNone/>
              <a:defRPr sz="1200">
                <a:solidFill>
                  <a:schemeClr val="dk1"/>
                </a:solidFill>
                <a:latin typeface="Trebuchet MS"/>
                <a:ea typeface="Trebuchet MS"/>
                <a:cs typeface="Trebuchet MS"/>
                <a:sym typeface="Trebuchet MS"/>
              </a:defRPr>
            </a:lvl5pPr>
            <a:lvl6pPr marL="0" marR="0" lvl="5" indent="0" algn="r" rtl="0">
              <a:spcBef>
                <a:spcPts val="0"/>
              </a:spcBef>
              <a:buNone/>
              <a:defRPr sz="1200">
                <a:solidFill>
                  <a:schemeClr val="dk1"/>
                </a:solidFill>
                <a:latin typeface="Trebuchet MS"/>
                <a:ea typeface="Trebuchet MS"/>
                <a:cs typeface="Trebuchet MS"/>
                <a:sym typeface="Trebuchet MS"/>
              </a:defRPr>
            </a:lvl6pPr>
            <a:lvl7pPr marL="0" marR="0" lvl="6" indent="0" algn="r" rtl="0">
              <a:spcBef>
                <a:spcPts val="0"/>
              </a:spcBef>
              <a:buNone/>
              <a:defRPr sz="1200">
                <a:solidFill>
                  <a:schemeClr val="dk1"/>
                </a:solidFill>
                <a:latin typeface="Trebuchet MS"/>
                <a:ea typeface="Trebuchet MS"/>
                <a:cs typeface="Trebuchet MS"/>
                <a:sym typeface="Trebuchet MS"/>
              </a:defRPr>
            </a:lvl7pPr>
            <a:lvl8pPr marL="0" marR="0" lvl="7" indent="0" algn="r" rtl="0">
              <a:spcBef>
                <a:spcPts val="0"/>
              </a:spcBef>
              <a:buNone/>
              <a:defRPr sz="1200">
                <a:solidFill>
                  <a:schemeClr val="dk1"/>
                </a:solidFill>
                <a:latin typeface="Trebuchet MS"/>
                <a:ea typeface="Trebuchet MS"/>
                <a:cs typeface="Trebuchet MS"/>
                <a:sym typeface="Trebuchet MS"/>
              </a:defRPr>
            </a:lvl8pPr>
            <a:lvl9pPr marL="0" marR="0" lvl="8" indent="0" algn="r" rtl="0">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73" name="Google Shape;73;p16" descr="Colorado Department of Health Care Policy &amp; Financing"/>
          <p:cNvPicPr preferRelativeResize="0"/>
          <p:nvPr/>
        </p:nvPicPr>
        <p:blipFill rotWithShape="1">
          <a:blip r:embed="rId14">
            <a:alphaModFix/>
          </a:blip>
          <a:srcRect/>
          <a:stretch/>
        </p:blipFill>
        <p:spPr>
          <a:xfrm>
            <a:off x="274674" y="6363571"/>
            <a:ext cx="2214118"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22"/>
        <p:cNvGrpSpPr/>
        <p:nvPr/>
      </p:nvGrpSpPr>
      <p:grpSpPr>
        <a:xfrm>
          <a:off x="0" y="0"/>
          <a:ext cx="0" cy="0"/>
          <a:chOff x="0" y="0"/>
          <a:chExt cx="0" cy="0"/>
        </a:xfrm>
      </p:grpSpPr>
      <p:sp>
        <p:nvSpPr>
          <p:cNvPr id="123" name="Google Shape;123;p29"/>
          <p:cNvSpPr txBox="1">
            <a:spLocks noGrp="1"/>
          </p:cNvSpPr>
          <p:nvPr>
            <p:ph type="title"/>
          </p:nvPr>
        </p:nvSpPr>
        <p:spPr>
          <a:xfrm>
            <a:off x="183931" y="2168288"/>
            <a:ext cx="11824500" cy="1326000"/>
          </a:xfrm>
          <a:prstGeom prst="rect">
            <a:avLst/>
          </a:prstGeom>
          <a:noFill/>
          <a:ln>
            <a:noFill/>
          </a:ln>
        </p:spPr>
        <p:txBody>
          <a:bodyPr spcFirstLastPara="1" wrap="square" lIns="91650" tIns="45825" rIns="91650" bIns="45825" anchor="ctr" anchorCtr="0">
            <a:noAutofit/>
          </a:bodyPr>
          <a:lstStyle>
            <a:lvl1pPr marR="0" lvl="0" algn="ctr">
              <a:lnSpc>
                <a:spcPct val="90000"/>
              </a:lnSpc>
              <a:spcBef>
                <a:spcPts val="0"/>
              </a:spcBef>
              <a:spcAft>
                <a:spcPts val="0"/>
              </a:spcAft>
              <a:buClr>
                <a:schemeClr val="lt1"/>
              </a:buClr>
              <a:buSzPts val="6100"/>
              <a:buFont typeface="Trebuchet MS"/>
              <a:buNone/>
              <a:defRPr sz="61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4" name="Google Shape;124;p29"/>
          <p:cNvSpPr txBox="1">
            <a:spLocks noGrp="1"/>
          </p:cNvSpPr>
          <p:nvPr>
            <p:ph type="dt" idx="10"/>
          </p:nvPr>
        </p:nvSpPr>
        <p:spPr>
          <a:xfrm>
            <a:off x="4724400" y="4907535"/>
            <a:ext cx="2743200" cy="365100"/>
          </a:xfrm>
          <a:prstGeom prst="rect">
            <a:avLst/>
          </a:prstGeom>
          <a:noFill/>
          <a:ln>
            <a:noFill/>
          </a:ln>
        </p:spPr>
        <p:txBody>
          <a:bodyPr spcFirstLastPara="1" wrap="square" lIns="91650" tIns="45825" rIns="91650" bIns="45825" anchor="ctr" anchorCtr="0">
            <a:noAutofit/>
          </a:bodyPr>
          <a:lstStyle>
            <a:lvl1pPr marR="0" lvl="0" algn="ctr">
              <a:spcBef>
                <a:spcPts val="0"/>
              </a:spcBef>
              <a:spcAft>
                <a:spcPts val="0"/>
              </a:spcAft>
              <a:buSzPts val="1400"/>
              <a:buNone/>
              <a:defRPr sz="2100">
                <a:solidFill>
                  <a:schemeClr val="lt1"/>
                </a:solidFill>
                <a:latin typeface="Trebuchet MS"/>
                <a:ea typeface="Trebuchet MS"/>
                <a:cs typeface="Trebuchet MS"/>
                <a:sym typeface="Trebuchet MS"/>
              </a:defRPr>
            </a:lvl1pPr>
            <a:lvl2pPr marR="0" lvl="1" algn="l">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25" name="Google Shape;125;p29"/>
          <p:cNvSpPr/>
          <p:nvPr/>
        </p:nvSpPr>
        <p:spPr>
          <a:xfrm>
            <a:off x="0" y="6256612"/>
            <a:ext cx="12192000" cy="609600"/>
          </a:xfrm>
          <a:prstGeom prst="rect">
            <a:avLst/>
          </a:prstGeom>
          <a:solidFill>
            <a:schemeClr val="lt1"/>
          </a:solidFill>
          <a:ln>
            <a:noFill/>
          </a:ln>
        </p:spPr>
        <p:txBody>
          <a:bodyPr spcFirstLastPara="1" wrap="square" lIns="91650" tIns="45825" rIns="91650" bIns="45825"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6" name="Google Shape;126;p29"/>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marR="0" lvl="0" indent="0" algn="r">
              <a:spcBef>
                <a:spcPts val="0"/>
              </a:spcBef>
              <a:buNone/>
              <a:defRPr sz="1200">
                <a:solidFill>
                  <a:schemeClr val="dk1"/>
                </a:solidFill>
                <a:latin typeface="Trebuchet MS"/>
                <a:ea typeface="Trebuchet MS"/>
                <a:cs typeface="Trebuchet MS"/>
                <a:sym typeface="Trebuchet MS"/>
              </a:defRPr>
            </a:lvl1pPr>
            <a:lvl2pPr marL="0" marR="0" lvl="1" indent="0" algn="r">
              <a:spcBef>
                <a:spcPts val="0"/>
              </a:spcBef>
              <a:buNone/>
              <a:defRPr sz="1200">
                <a:solidFill>
                  <a:schemeClr val="dk1"/>
                </a:solidFill>
                <a:latin typeface="Trebuchet MS"/>
                <a:ea typeface="Trebuchet MS"/>
                <a:cs typeface="Trebuchet MS"/>
                <a:sym typeface="Trebuchet MS"/>
              </a:defRPr>
            </a:lvl2pPr>
            <a:lvl3pPr marL="0" marR="0" lvl="2" indent="0" algn="r">
              <a:spcBef>
                <a:spcPts val="0"/>
              </a:spcBef>
              <a:buNone/>
              <a:defRPr sz="1200">
                <a:solidFill>
                  <a:schemeClr val="dk1"/>
                </a:solidFill>
                <a:latin typeface="Trebuchet MS"/>
                <a:ea typeface="Trebuchet MS"/>
                <a:cs typeface="Trebuchet MS"/>
                <a:sym typeface="Trebuchet MS"/>
              </a:defRPr>
            </a:lvl3pPr>
            <a:lvl4pPr marL="0" marR="0" lvl="3" indent="0" algn="r">
              <a:spcBef>
                <a:spcPts val="0"/>
              </a:spcBef>
              <a:buNone/>
              <a:defRPr sz="1200">
                <a:solidFill>
                  <a:schemeClr val="dk1"/>
                </a:solidFill>
                <a:latin typeface="Trebuchet MS"/>
                <a:ea typeface="Trebuchet MS"/>
                <a:cs typeface="Trebuchet MS"/>
                <a:sym typeface="Trebuchet MS"/>
              </a:defRPr>
            </a:lvl4pPr>
            <a:lvl5pPr marL="0" marR="0" lvl="4" indent="0" algn="r">
              <a:spcBef>
                <a:spcPts val="0"/>
              </a:spcBef>
              <a:buNone/>
              <a:defRPr sz="1200">
                <a:solidFill>
                  <a:schemeClr val="dk1"/>
                </a:solidFill>
                <a:latin typeface="Trebuchet MS"/>
                <a:ea typeface="Trebuchet MS"/>
                <a:cs typeface="Trebuchet MS"/>
                <a:sym typeface="Trebuchet MS"/>
              </a:defRPr>
            </a:lvl5pPr>
            <a:lvl6pPr marL="0" marR="0" lvl="5" indent="0" algn="r">
              <a:spcBef>
                <a:spcPts val="0"/>
              </a:spcBef>
              <a:buNone/>
              <a:defRPr sz="1200">
                <a:solidFill>
                  <a:schemeClr val="dk1"/>
                </a:solidFill>
                <a:latin typeface="Trebuchet MS"/>
                <a:ea typeface="Trebuchet MS"/>
                <a:cs typeface="Trebuchet MS"/>
                <a:sym typeface="Trebuchet MS"/>
              </a:defRPr>
            </a:lvl6pPr>
            <a:lvl7pPr marL="0" marR="0" lvl="6" indent="0" algn="r">
              <a:spcBef>
                <a:spcPts val="0"/>
              </a:spcBef>
              <a:buNone/>
              <a:defRPr sz="1200">
                <a:solidFill>
                  <a:schemeClr val="dk1"/>
                </a:solidFill>
                <a:latin typeface="Trebuchet MS"/>
                <a:ea typeface="Trebuchet MS"/>
                <a:cs typeface="Trebuchet MS"/>
                <a:sym typeface="Trebuchet MS"/>
              </a:defRPr>
            </a:lvl7pPr>
            <a:lvl8pPr marL="0" marR="0" lvl="7" indent="0" algn="r">
              <a:spcBef>
                <a:spcPts val="0"/>
              </a:spcBef>
              <a:buNone/>
              <a:defRPr sz="1200">
                <a:solidFill>
                  <a:schemeClr val="dk1"/>
                </a:solidFill>
                <a:latin typeface="Trebuchet MS"/>
                <a:ea typeface="Trebuchet MS"/>
                <a:cs typeface="Trebuchet MS"/>
                <a:sym typeface="Trebuchet MS"/>
              </a:defRPr>
            </a:lvl8pPr>
            <a:lvl9pPr marL="0" marR="0" lvl="8" indent="0" algn="r">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27" name="Google Shape;127;p29" descr="Colorado Department of Health Care Policy &amp; Financing"/>
          <p:cNvPicPr preferRelativeResize="0"/>
          <p:nvPr/>
        </p:nvPicPr>
        <p:blipFill rotWithShape="1">
          <a:blip r:embed="rId14">
            <a:alphaModFix/>
          </a:blip>
          <a:srcRect/>
          <a:stretch/>
        </p:blipFill>
        <p:spPr>
          <a:xfrm>
            <a:off x="274674" y="6363571"/>
            <a:ext cx="1992708" cy="34154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60"/>
        <p:cNvGrpSpPr/>
        <p:nvPr/>
      </p:nvGrpSpPr>
      <p:grpSpPr>
        <a:xfrm>
          <a:off x="0" y="0"/>
          <a:ext cx="0" cy="0"/>
          <a:chOff x="0" y="0"/>
          <a:chExt cx="0" cy="0"/>
        </a:xfrm>
      </p:grpSpPr>
      <p:sp>
        <p:nvSpPr>
          <p:cNvPr id="261" name="Google Shape;261;p61"/>
          <p:cNvSpPr txBox="1">
            <a:spLocks noGrp="1"/>
          </p:cNvSpPr>
          <p:nvPr>
            <p:ph type="title"/>
          </p:nvPr>
        </p:nvSpPr>
        <p:spPr>
          <a:xfrm>
            <a:off x="91965" y="2117012"/>
            <a:ext cx="12008100" cy="1325700"/>
          </a:xfrm>
          <a:prstGeom prst="rect">
            <a:avLst/>
          </a:prstGeom>
          <a:noFill/>
          <a:ln>
            <a:noFill/>
          </a:ln>
        </p:spPr>
        <p:txBody>
          <a:bodyPr spcFirstLastPara="1" wrap="square" lIns="121900" tIns="60925" rIns="121900" bIns="60925" anchor="ctr" anchorCtr="0">
            <a:noAutofit/>
          </a:bodyPr>
          <a:lstStyle>
            <a:lvl1pPr marR="0" lvl="0" algn="ctr">
              <a:lnSpc>
                <a:spcPct val="90000"/>
              </a:lnSpc>
              <a:spcBef>
                <a:spcPts val="0"/>
              </a:spcBef>
              <a:spcAft>
                <a:spcPts val="0"/>
              </a:spcAft>
              <a:buClr>
                <a:schemeClr val="lt1"/>
              </a:buClr>
              <a:buSzPts val="6400"/>
              <a:buFont typeface="Trebuchet MS"/>
              <a:buNone/>
              <a:defRPr sz="6400" b="1" i="0" u="none" strike="noStrike" cap="none">
                <a:solidFill>
                  <a:schemeClr val="lt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9pPr>
          </a:lstStyle>
          <a:p>
            <a:endParaRPr/>
          </a:p>
        </p:txBody>
      </p:sp>
      <p:sp>
        <p:nvSpPr>
          <p:cNvPr id="262" name="Google Shape;262;p61"/>
          <p:cNvSpPr txBox="1">
            <a:spLocks noGrp="1"/>
          </p:cNvSpPr>
          <p:nvPr>
            <p:ph type="dt" idx="10"/>
          </p:nvPr>
        </p:nvSpPr>
        <p:spPr>
          <a:xfrm>
            <a:off x="4724400" y="4907536"/>
            <a:ext cx="2743200" cy="365100"/>
          </a:xfrm>
          <a:prstGeom prst="rect">
            <a:avLst/>
          </a:prstGeom>
          <a:noFill/>
          <a:ln>
            <a:noFill/>
          </a:ln>
        </p:spPr>
        <p:txBody>
          <a:bodyPr spcFirstLastPara="1" wrap="square" lIns="121900" tIns="60925" rIns="121900" bIns="60925" anchor="ctr" anchorCtr="0">
            <a:noAutofit/>
          </a:bodyPr>
          <a:lstStyle>
            <a:lvl1pPr marR="0" lvl="0" algn="ctr">
              <a:lnSpc>
                <a:spcPct val="100000"/>
              </a:lnSpc>
              <a:spcBef>
                <a:spcPts val="0"/>
              </a:spcBef>
              <a:spcAft>
                <a:spcPts val="0"/>
              </a:spcAft>
              <a:buClr>
                <a:srgbClr val="000000"/>
              </a:buClr>
              <a:buSzPts val="1900"/>
              <a:buFont typeface="Arial"/>
              <a:buNone/>
              <a:defRPr sz="2000" b="0" i="0" u="none" strike="noStrike" cap="none">
                <a:solidFill>
                  <a:schemeClr val="lt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2pPr>
            <a:lvl3pPr marR="0" lvl="2"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3pPr>
            <a:lvl4pPr marR="0" lvl="3"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4pPr>
            <a:lvl5pPr marR="0" lvl="4"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5pPr>
            <a:lvl6pPr marR="0" lvl="5"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6pPr>
            <a:lvl7pPr marR="0" lvl="6"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7pPr>
            <a:lvl8pPr marR="0" lvl="7"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8pPr>
            <a:lvl9pPr marR="0" lvl="8"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9pPr>
          </a:lstStyle>
          <a:p>
            <a:endParaRPr/>
          </a:p>
        </p:txBody>
      </p:sp>
      <p:sp>
        <p:nvSpPr>
          <p:cNvPr id="263" name="Google Shape;263;p61"/>
          <p:cNvSpPr/>
          <p:nvPr/>
        </p:nvSpPr>
        <p:spPr>
          <a:xfrm>
            <a:off x="0" y="6256612"/>
            <a:ext cx="12192000" cy="609600"/>
          </a:xfrm>
          <a:prstGeom prst="rect">
            <a:avLst/>
          </a:prstGeom>
          <a:solidFill>
            <a:schemeClr val="lt1"/>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4" name="Google Shape;264;p61"/>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65" name="Google Shape;265;p61" descr="Colorado Department of Health Care Policy and Financing"/>
          <p:cNvPicPr preferRelativeResize="0"/>
          <p:nvPr/>
        </p:nvPicPr>
        <p:blipFill rotWithShape="1">
          <a:blip r:embed="rId15">
            <a:alphaModFix/>
          </a:blip>
          <a:srcRect/>
          <a:stretch/>
        </p:blipFill>
        <p:spPr>
          <a:xfrm>
            <a:off x="274673" y="6346758"/>
            <a:ext cx="2336756" cy="39257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hcpf.colorado.gov/sites/hcpf/files/Motion%20to%20Dismiss%20Cover%20Letter_%20EN.pdf"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hcpf.colorado.gov/sites/hcpf/files/Motion%20to%20Dismiss%20Cover%20Letter_%20SP.pdf"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hcpf.colorado.gov/sites/hcpf/files/Motion%20to%20Dismiss%20Cover%20Letter_%20EN.pdf"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hcpf.colorado.gov/sites/hcpf/files/Motion%20to%20Dismiss%20Cover%20Letter_%20SP.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hcpf.colorado.gov/sites/hcpf/files/co-hcbs-didd-benefit-summary25b-ac.pdf" TargetMode="External"/><Relationship Id="rId7" Type="http://schemas.openxmlformats.org/officeDocument/2006/relationships/hyperlink" Target="https://hcpf.colorado.gov/sites/hcpf/files/co-health-first-children-benefit-summary25b-ac.pdf"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hcpf.colorado.gov/sites/hcpf/files/co-health-first-adult-benefit-summary25_SPA-ac.pdf" TargetMode="External"/><Relationship Id="rId5" Type="http://schemas.openxmlformats.org/officeDocument/2006/relationships/hyperlink" Target="https://hcpf.colorado.gov/sites/hcpf/files/co-health-first-adult-benefit-summary25b-ac.pdf" TargetMode="External"/><Relationship Id="rId4" Type="http://schemas.openxmlformats.org/officeDocument/2006/relationships/hyperlink" Target="https://hcpf.colorado.gov/sites/hcpf/files/co-hcbs-didd-benefit-summary25_SPA-ac.pdf"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hcpf.colorado.gov/sites/hcpf/files/co-hcbs-didd-benefit-summary25b-ac.pdf" TargetMode="External"/><Relationship Id="rId7" Type="http://schemas.openxmlformats.org/officeDocument/2006/relationships/hyperlink" Target="https://hcpf.colorado.gov/sites/hcpf/files/co-health-first-children-benefit-summary25b-ac.pdf"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hcpf.colorado.gov/sites/hcpf/files/co-health-first-adult-benefit-summary25_SPA-ac.pdf" TargetMode="External"/><Relationship Id="rId5" Type="http://schemas.openxmlformats.org/officeDocument/2006/relationships/hyperlink" Target="https://hcpf.colorado.gov/sites/hcpf/files/co-health-first-adult-benefit-summary25b-ac.pdf" TargetMode="External"/><Relationship Id="rId4" Type="http://schemas.openxmlformats.org/officeDocument/2006/relationships/hyperlink" Target="https://hcpf.colorado.gov/sites/hcpf/files/co-hcbs-didd-benefit-summary25_SPA-ac.pdf" TargetMode="External"/></Relationships>
</file>

<file path=ppt/slides/_rels/slide2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hcpf.colorado.gov/member-correspondence-improvements"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hyperlink" Target="https://us02web.zoom.us/webinar/register/WN_sAvaYeFpSDWUXOBB9naAig" TargetMode="External"/><Relationship Id="rId4" Type="http://schemas.openxmlformats.org/officeDocument/2006/relationships/hyperlink" Target="https://hcpf.colorado.gov/publications"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hcpf.colorado.gov/member-correspondence-improvements"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hyperlink" Target="https://us02web.zoom.us/webinar/register/WN_sAvaYeFpSDWUXOBB9naAig" TargetMode="External"/><Relationship Id="rId4" Type="http://schemas.openxmlformats.org/officeDocument/2006/relationships/hyperlink" Target="https://hcpf.colorado.gov/publications"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mailto:kristen.lundy@state.co.us" TargetMode="External"/><Relationship Id="rId2" Type="http://schemas.openxmlformats.org/officeDocument/2006/relationships/notesSlide" Target="../notesSlides/notesSlide42.xml"/><Relationship Id="rId1" Type="http://schemas.openxmlformats.org/officeDocument/2006/relationships/slideLayout" Target="../slideLayouts/slideLayout50.xml"/><Relationship Id="rId4" Type="http://schemas.openxmlformats.org/officeDocument/2006/relationships/hyperlink" Target="https://hcpf.colorado.gov/member-correspondence-improvements"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mailto:kristen.lundy@state.co.us" TargetMode="External"/><Relationship Id="rId2" Type="http://schemas.openxmlformats.org/officeDocument/2006/relationships/notesSlide" Target="../notesSlides/notesSlide43.xml"/><Relationship Id="rId1" Type="http://schemas.openxmlformats.org/officeDocument/2006/relationships/slideLayout" Target="../slideLayouts/slideLayout50.xml"/><Relationship Id="rId4" Type="http://schemas.openxmlformats.org/officeDocument/2006/relationships/hyperlink" Target="https://hcpf.colorado.gov/member-correspondence-improvements"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75"/>
          <p:cNvSpPr txBox="1">
            <a:spLocks noGrp="1"/>
          </p:cNvSpPr>
          <p:nvPr>
            <p:ph type="ctrTitle"/>
          </p:nvPr>
        </p:nvSpPr>
        <p:spPr>
          <a:xfrm>
            <a:off x="760880" y="1160891"/>
            <a:ext cx="10670239" cy="2377534"/>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Clr>
                <a:schemeClr val="lt1"/>
              </a:buClr>
              <a:buSzPts val="6000"/>
              <a:buFont typeface="Trebuchet MS"/>
              <a:buNone/>
            </a:pPr>
            <a:r>
              <a:rPr lang="en-US" sz="5500" dirty="0"/>
              <a:t>Member Correspondence Improvements </a:t>
            </a:r>
            <a:br>
              <a:rPr lang="en-US" sz="5500" dirty="0"/>
            </a:br>
            <a:endParaRPr sz="5500" dirty="0"/>
          </a:p>
        </p:txBody>
      </p:sp>
      <p:sp>
        <p:nvSpPr>
          <p:cNvPr id="326" name="Google Shape;326;p75"/>
          <p:cNvSpPr txBox="1">
            <a:spLocks noGrp="1"/>
          </p:cNvSpPr>
          <p:nvPr>
            <p:ph type="subTitle" idx="1"/>
          </p:nvPr>
        </p:nvSpPr>
        <p:spPr>
          <a:xfrm>
            <a:off x="1718925" y="3887463"/>
            <a:ext cx="8754150" cy="1083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6000"/>
              <a:buFont typeface="Trebuchet MS"/>
              <a:buNone/>
            </a:pPr>
            <a:r>
              <a:rPr lang="en-US" sz="3500" dirty="0"/>
              <a:t>Fiscal Year 2025-26</a:t>
            </a:r>
            <a:endParaRPr sz="3500" dirty="0"/>
          </a:p>
        </p:txBody>
      </p:sp>
      <p:sp>
        <p:nvSpPr>
          <p:cNvPr id="327" name="Google Shape;327;p75"/>
          <p:cNvSpPr txBox="1">
            <a:spLocks noGrp="1"/>
          </p:cNvSpPr>
          <p:nvPr>
            <p:ph type="body" idx="2"/>
          </p:nvPr>
        </p:nvSpPr>
        <p:spPr>
          <a:xfrm>
            <a:off x="1913850" y="4789713"/>
            <a:ext cx="7912321" cy="154640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300"/>
              <a:buNone/>
            </a:pPr>
            <a:r>
              <a:rPr lang="en-US" sz="2500" dirty="0"/>
              <a:t>October 16, 2025</a:t>
            </a:r>
          </a:p>
          <a:p>
            <a:pPr marL="0" lvl="0" indent="0" algn="ctr" rtl="0">
              <a:lnSpc>
                <a:spcPct val="90000"/>
              </a:lnSpc>
              <a:spcBef>
                <a:spcPts val="0"/>
              </a:spcBef>
              <a:spcAft>
                <a:spcPts val="0"/>
              </a:spcAft>
              <a:buClr>
                <a:schemeClr val="lt1"/>
              </a:buClr>
              <a:buSzPts val="3300"/>
              <a:buNone/>
            </a:pPr>
            <a:endParaRPr lang="en-US" sz="2300" dirty="0"/>
          </a:p>
        </p:txBody>
      </p:sp>
      <p:sp>
        <p:nvSpPr>
          <p:cNvPr id="328" name="Google Shape;328;p75"/>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84"/>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dirty="0" err="1"/>
              <a:t>Oradores</a:t>
            </a:r>
            <a:endParaRPr lang="en-US" sz="5700" dirty="0"/>
          </a:p>
        </p:txBody>
      </p:sp>
      <p:sp>
        <p:nvSpPr>
          <p:cNvPr id="405" name="Google Shape;405;p84"/>
          <p:cNvSpPr txBox="1">
            <a:spLocks noGrp="1"/>
          </p:cNvSpPr>
          <p:nvPr>
            <p:ph type="body" idx="1"/>
          </p:nvPr>
        </p:nvSpPr>
        <p:spPr>
          <a:xfrm>
            <a:off x="209725" y="1474800"/>
            <a:ext cx="11859900" cy="4205700"/>
          </a:xfrm>
          <a:prstGeom prst="rect">
            <a:avLst/>
          </a:prstGeom>
          <a:noFill/>
          <a:ln>
            <a:noFill/>
          </a:ln>
        </p:spPr>
        <p:txBody>
          <a:bodyPr spcFirstLastPara="1" wrap="square" lIns="91425" tIns="45700" rIns="91425" bIns="45700" anchor="t" anchorCtr="0">
            <a:noAutofit/>
          </a:bodyPr>
          <a:lstStyle/>
          <a:p>
            <a:pPr marL="342900" lvl="0" indent="0" algn="l" rtl="0">
              <a:spcBef>
                <a:spcPts val="0"/>
              </a:spcBef>
              <a:spcAft>
                <a:spcPts val="0"/>
              </a:spcAft>
              <a:buNone/>
            </a:pPr>
            <a:endParaRPr sz="3000" b="1" dirty="0"/>
          </a:p>
          <a:p>
            <a:pPr marL="342900" lvl="0" indent="0" algn="l" rtl="0">
              <a:spcBef>
                <a:spcPts val="0"/>
              </a:spcBef>
              <a:spcAft>
                <a:spcPts val="0"/>
              </a:spcAft>
              <a:buNone/>
            </a:pPr>
            <a:r>
              <a:rPr lang="es-MX" sz="2800" b="1" dirty="0"/>
              <a:t>Equipo de participación de las partes interesadas</a:t>
            </a:r>
            <a:endParaRPr sz="2800" b="1" dirty="0"/>
          </a:p>
          <a:p>
            <a:pPr marL="746125" marR="0" lvl="1" indent="-320040" algn="l" rtl="0">
              <a:lnSpc>
                <a:spcPct val="90000"/>
              </a:lnSpc>
              <a:spcBef>
                <a:spcPts val="500"/>
              </a:spcBef>
              <a:spcAft>
                <a:spcPts val="0"/>
              </a:spcAft>
              <a:buSzPts val="2800"/>
              <a:buChar char="○"/>
            </a:pPr>
            <a:r>
              <a:rPr lang="en-US" sz="2800" dirty="0"/>
              <a:t>Ryan Lazo, </a:t>
            </a:r>
            <a:r>
              <a:rPr lang="es-MX" sz="2800" dirty="0"/>
              <a:t>asesor de participación de las partes interesadas</a:t>
            </a:r>
            <a:endParaRPr sz="2800" dirty="0"/>
          </a:p>
          <a:p>
            <a:pPr marL="746125" marR="0" lvl="1" indent="-320040" algn="l" rtl="0">
              <a:lnSpc>
                <a:spcPct val="90000"/>
              </a:lnSpc>
              <a:spcBef>
                <a:spcPts val="500"/>
              </a:spcBef>
              <a:spcAft>
                <a:spcPts val="0"/>
              </a:spcAft>
              <a:buSzPts val="2800"/>
              <a:buChar char="○"/>
            </a:pPr>
            <a:r>
              <a:rPr lang="en-US" sz="2800" dirty="0"/>
              <a:t>Kyra Acuna, </a:t>
            </a:r>
            <a:r>
              <a:rPr lang="es-MX" sz="2800" dirty="0"/>
              <a:t>asesora principal de participación estratégica de las partes interesadas</a:t>
            </a:r>
            <a:br>
              <a:rPr lang="en-US" sz="2800" dirty="0"/>
            </a:br>
            <a:endParaRPr sz="2800" dirty="0"/>
          </a:p>
          <a:p>
            <a:pPr marL="342900" lvl="0" indent="0" algn="l" rtl="0">
              <a:lnSpc>
                <a:spcPct val="90000"/>
              </a:lnSpc>
              <a:spcBef>
                <a:spcPts val="0"/>
              </a:spcBef>
              <a:spcAft>
                <a:spcPts val="0"/>
              </a:spcAft>
              <a:buNone/>
            </a:pPr>
            <a:r>
              <a:rPr lang="en-US" sz="2800" b="1" dirty="0" err="1"/>
              <a:t>Expertos</a:t>
            </a:r>
            <a:r>
              <a:rPr lang="en-US" sz="2800" b="1" dirty="0"/>
              <a:t> </a:t>
            </a:r>
            <a:r>
              <a:rPr lang="en-US" sz="2800" b="1" dirty="0" err="1"/>
              <a:t>en</a:t>
            </a:r>
            <a:r>
              <a:rPr lang="en-US" sz="2800" b="1" dirty="0"/>
              <a:t> la </a:t>
            </a:r>
            <a:r>
              <a:rPr lang="en-US" sz="2800" b="1" dirty="0" err="1"/>
              <a:t>materia</a:t>
            </a:r>
            <a:endParaRPr sz="2800" b="1" dirty="0"/>
          </a:p>
          <a:p>
            <a:pPr marL="746125" lvl="1" indent="-320040" algn="l" rtl="0">
              <a:lnSpc>
                <a:spcPct val="90000"/>
              </a:lnSpc>
              <a:spcBef>
                <a:spcPts val="500"/>
              </a:spcBef>
              <a:spcAft>
                <a:spcPts val="0"/>
              </a:spcAft>
              <a:buSzPts val="2800"/>
              <a:buChar char="○"/>
            </a:pPr>
            <a:r>
              <a:rPr lang="en-US" sz="2800" dirty="0"/>
              <a:t>Kristen Lundy- </a:t>
            </a:r>
            <a:r>
              <a:rPr lang="es-MX" sz="2800" dirty="0"/>
              <a:t>miembro y gerente de estrategia de contenido y cumplimiento normativo</a:t>
            </a:r>
            <a:endParaRPr sz="2800" dirty="0"/>
          </a:p>
          <a:p>
            <a:pPr marL="746125" lvl="1" indent="-320040" algn="l" rtl="0">
              <a:lnSpc>
                <a:spcPct val="90000"/>
              </a:lnSpc>
              <a:spcBef>
                <a:spcPts val="500"/>
              </a:spcBef>
              <a:spcAft>
                <a:spcPts val="0"/>
              </a:spcAft>
              <a:buSzPts val="2800"/>
              <a:buChar char="○"/>
            </a:pPr>
            <a:r>
              <a:rPr lang="en-US" sz="2800" dirty="0"/>
              <a:t>Natalie Coulter, </a:t>
            </a:r>
            <a:r>
              <a:rPr lang="en-US" sz="2800" dirty="0" err="1"/>
              <a:t>directora</a:t>
            </a:r>
            <a:r>
              <a:rPr lang="en-US" sz="2800" dirty="0"/>
              <a:t> de </a:t>
            </a:r>
            <a:r>
              <a:rPr lang="en-US" sz="2800" dirty="0" err="1"/>
              <a:t>comunicaciones</a:t>
            </a:r>
            <a:endParaRPr sz="2800" dirty="0"/>
          </a:p>
        </p:txBody>
      </p:sp>
      <p:sp>
        <p:nvSpPr>
          <p:cNvPr id="406" name="Google Shape;406;p8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3177213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85"/>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dirty="0"/>
              <a:t>Agenda</a:t>
            </a:r>
            <a:endParaRPr sz="5700" dirty="0"/>
          </a:p>
        </p:txBody>
      </p:sp>
      <p:sp>
        <p:nvSpPr>
          <p:cNvPr id="412" name="Google Shape;412;p85"/>
          <p:cNvSpPr txBox="1">
            <a:spLocks noGrp="1"/>
          </p:cNvSpPr>
          <p:nvPr>
            <p:ph type="body" idx="1"/>
          </p:nvPr>
        </p:nvSpPr>
        <p:spPr>
          <a:xfrm>
            <a:off x="716750" y="1657200"/>
            <a:ext cx="10515600" cy="4205700"/>
          </a:xfrm>
          <a:prstGeom prst="rect">
            <a:avLst/>
          </a:prstGeom>
          <a:noFill/>
          <a:ln>
            <a:noFill/>
          </a:ln>
        </p:spPr>
        <p:txBody>
          <a:bodyPr spcFirstLastPara="1" wrap="square" lIns="91425" tIns="45700" rIns="91425" bIns="45700" anchor="t" anchorCtr="0">
            <a:noAutofit/>
          </a:bodyPr>
          <a:lstStyle/>
          <a:p>
            <a:pPr marL="457200" lvl="0" indent="-431800" algn="l" rtl="0">
              <a:spcBef>
                <a:spcPts val="0"/>
              </a:spcBef>
              <a:spcAft>
                <a:spcPts val="0"/>
              </a:spcAft>
              <a:buSzPts val="3200"/>
              <a:buChar char="•"/>
            </a:pPr>
            <a:r>
              <a:rPr lang="en-US" sz="3200" dirty="0"/>
              <a:t>Welcome</a:t>
            </a:r>
            <a:endParaRPr sz="3200" dirty="0"/>
          </a:p>
          <a:p>
            <a:pPr marL="457200" lvl="0" indent="-431800" algn="l" rtl="0">
              <a:spcBef>
                <a:spcPts val="0"/>
              </a:spcBef>
              <a:spcAft>
                <a:spcPts val="0"/>
              </a:spcAft>
              <a:buSzPts val="3200"/>
              <a:buChar char="•"/>
            </a:pPr>
            <a:r>
              <a:rPr lang="en-US" sz="3200" dirty="0"/>
              <a:t>Meeting Logistics</a:t>
            </a:r>
            <a:endParaRPr sz="3200" dirty="0"/>
          </a:p>
          <a:p>
            <a:pPr marL="457200" lvl="0" indent="-431800" algn="l" rtl="0">
              <a:spcBef>
                <a:spcPts val="0"/>
              </a:spcBef>
              <a:spcAft>
                <a:spcPts val="0"/>
              </a:spcAft>
              <a:buSzPts val="3200"/>
              <a:buChar char="•"/>
            </a:pPr>
            <a:r>
              <a:rPr lang="en-US" sz="3200" dirty="0"/>
              <a:t>Introductions</a:t>
            </a:r>
            <a:endParaRPr sz="3200" dirty="0"/>
          </a:p>
          <a:p>
            <a:pPr marL="457200" lvl="0" indent="-431800" algn="l" rtl="0">
              <a:spcBef>
                <a:spcPts val="0"/>
              </a:spcBef>
              <a:spcAft>
                <a:spcPts val="0"/>
              </a:spcAft>
              <a:buSzPts val="3200"/>
              <a:buChar char="•"/>
            </a:pPr>
            <a:r>
              <a:rPr lang="en-US" sz="3200" dirty="0"/>
              <a:t>High level overview of recent successes</a:t>
            </a:r>
            <a:endParaRPr sz="3200" dirty="0"/>
          </a:p>
          <a:p>
            <a:pPr marL="457200" lvl="0" indent="-431800" algn="l" rtl="0">
              <a:spcBef>
                <a:spcPts val="0"/>
              </a:spcBef>
              <a:spcAft>
                <a:spcPts val="0"/>
              </a:spcAft>
              <a:buSzPts val="3200"/>
              <a:buChar char="•"/>
            </a:pPr>
            <a:r>
              <a:rPr lang="en-US" sz="3200" dirty="0"/>
              <a:t>Review current projects available for feedback</a:t>
            </a:r>
            <a:endParaRPr sz="3200" dirty="0"/>
          </a:p>
          <a:p>
            <a:pPr marL="457200" lvl="0" indent="-431800" algn="l" rtl="0">
              <a:spcBef>
                <a:spcPts val="0"/>
              </a:spcBef>
              <a:spcAft>
                <a:spcPts val="0"/>
              </a:spcAft>
              <a:buSzPts val="3200"/>
              <a:buChar char="•"/>
            </a:pPr>
            <a:r>
              <a:rPr lang="en-US" sz="3200" dirty="0"/>
              <a:t>Discuss the outreach plan for implementing work requirements </a:t>
            </a:r>
            <a:endParaRPr sz="3200" dirty="0"/>
          </a:p>
          <a:p>
            <a:pPr marL="457200" lvl="0" indent="-431800" algn="l" rtl="0">
              <a:spcBef>
                <a:spcPts val="0"/>
              </a:spcBef>
              <a:spcAft>
                <a:spcPts val="0"/>
              </a:spcAft>
              <a:buSzPts val="3200"/>
              <a:buChar char="•"/>
            </a:pPr>
            <a:r>
              <a:rPr lang="en-US" sz="3200" dirty="0"/>
              <a:t>Questions</a:t>
            </a:r>
            <a:endParaRPr sz="3200" dirty="0"/>
          </a:p>
          <a:p>
            <a:pPr marL="457200" lvl="0" indent="-431800" algn="l" rtl="0">
              <a:spcBef>
                <a:spcPts val="0"/>
              </a:spcBef>
              <a:spcAft>
                <a:spcPts val="0"/>
              </a:spcAft>
              <a:buSzPts val="3200"/>
              <a:buChar char="•"/>
            </a:pPr>
            <a:r>
              <a:rPr lang="en-US" sz="3200" dirty="0"/>
              <a:t>Resources and Contact Information</a:t>
            </a:r>
            <a:endParaRPr sz="3200" dirty="0"/>
          </a:p>
          <a:p>
            <a:pPr marL="457200" lvl="0" indent="0" algn="l" rtl="0">
              <a:spcBef>
                <a:spcPts val="0"/>
              </a:spcBef>
              <a:spcAft>
                <a:spcPts val="0"/>
              </a:spcAft>
              <a:buNone/>
            </a:pPr>
            <a:endParaRPr sz="3000" b="1" dirty="0"/>
          </a:p>
        </p:txBody>
      </p:sp>
      <p:sp>
        <p:nvSpPr>
          <p:cNvPr id="413" name="Google Shape;413;p8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85"/>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dirty="0"/>
              <a:t>Agenda</a:t>
            </a:r>
            <a:endParaRPr sz="5700" dirty="0"/>
          </a:p>
        </p:txBody>
      </p:sp>
      <p:sp>
        <p:nvSpPr>
          <p:cNvPr id="412" name="Google Shape;412;p85"/>
          <p:cNvSpPr txBox="1">
            <a:spLocks noGrp="1"/>
          </p:cNvSpPr>
          <p:nvPr>
            <p:ph type="body" idx="1"/>
          </p:nvPr>
        </p:nvSpPr>
        <p:spPr>
          <a:xfrm>
            <a:off x="658693" y="1397985"/>
            <a:ext cx="11533308" cy="4205700"/>
          </a:xfrm>
          <a:prstGeom prst="rect">
            <a:avLst/>
          </a:prstGeom>
          <a:noFill/>
          <a:ln>
            <a:noFill/>
          </a:ln>
        </p:spPr>
        <p:txBody>
          <a:bodyPr spcFirstLastPara="1" wrap="square" lIns="91425" tIns="45700" rIns="91425" bIns="45700" anchor="t" anchorCtr="0">
            <a:noAutofit/>
          </a:bodyPr>
          <a:lstStyle/>
          <a:p>
            <a:pPr marL="457200" lvl="0" indent="-431800" algn="l" rtl="0">
              <a:spcBef>
                <a:spcPts val="0"/>
              </a:spcBef>
              <a:spcAft>
                <a:spcPts val="0"/>
              </a:spcAft>
              <a:buSzPts val="3200"/>
              <a:buChar char="•"/>
            </a:pPr>
            <a:r>
              <a:rPr lang="en-US" sz="3200" dirty="0" err="1"/>
              <a:t>Bienvenida</a:t>
            </a:r>
            <a:endParaRPr sz="3200" dirty="0"/>
          </a:p>
          <a:p>
            <a:pPr lvl="0" indent="-431800">
              <a:spcBef>
                <a:spcPts val="0"/>
              </a:spcBef>
              <a:buSzPts val="3200"/>
            </a:pPr>
            <a:r>
              <a:rPr lang="en-US" sz="3200" dirty="0" err="1"/>
              <a:t>Logística</a:t>
            </a:r>
            <a:r>
              <a:rPr lang="en-US" sz="3200" dirty="0"/>
              <a:t> de la </a:t>
            </a:r>
            <a:r>
              <a:rPr lang="en-US" sz="3200" dirty="0" err="1"/>
              <a:t>reuni</a:t>
            </a:r>
            <a:r>
              <a:rPr lang="es-MX" sz="3200" dirty="0" err="1"/>
              <a:t>ón</a:t>
            </a:r>
            <a:endParaRPr lang="es-MX" sz="3200" dirty="0"/>
          </a:p>
          <a:p>
            <a:pPr lvl="0" indent="-431800">
              <a:spcBef>
                <a:spcPts val="0"/>
              </a:spcBef>
              <a:buSzPts val="3200"/>
            </a:pPr>
            <a:r>
              <a:rPr lang="en-US" sz="3200" dirty="0" err="1"/>
              <a:t>Presentaciones</a:t>
            </a:r>
            <a:endParaRPr sz="3200" dirty="0"/>
          </a:p>
          <a:p>
            <a:pPr marL="457200" lvl="0" indent="-431800" algn="l" rtl="0">
              <a:spcBef>
                <a:spcPts val="0"/>
              </a:spcBef>
              <a:spcAft>
                <a:spcPts val="0"/>
              </a:spcAft>
              <a:buSzPts val="3200"/>
              <a:buChar char="•"/>
            </a:pPr>
            <a:r>
              <a:rPr lang="es-MX" sz="3200" dirty="0"/>
              <a:t>Resumen general de los éxitos recientes</a:t>
            </a:r>
          </a:p>
          <a:p>
            <a:pPr marL="457200" lvl="0" indent="-431800" algn="l" rtl="0">
              <a:spcBef>
                <a:spcPts val="0"/>
              </a:spcBef>
              <a:spcAft>
                <a:spcPts val="0"/>
              </a:spcAft>
              <a:buSzPts val="3200"/>
              <a:buChar char="•"/>
            </a:pPr>
            <a:r>
              <a:rPr lang="es-MX" sz="3200" dirty="0"/>
              <a:t>Revisión de los proyectos actuales disponibles para comentarios</a:t>
            </a:r>
            <a:endParaRPr sz="3200" dirty="0"/>
          </a:p>
          <a:p>
            <a:pPr marL="457200" lvl="0" indent="-431800" algn="l" rtl="0">
              <a:spcBef>
                <a:spcPts val="0"/>
              </a:spcBef>
              <a:spcAft>
                <a:spcPts val="0"/>
              </a:spcAft>
              <a:buSzPts val="3200"/>
              <a:buChar char="•"/>
            </a:pPr>
            <a:r>
              <a:rPr lang="es-MX" sz="3200" dirty="0"/>
              <a:t>Debate sobre el plan de divulgación para la implementación de los requisitos laborales</a:t>
            </a:r>
            <a:endParaRPr sz="3200" dirty="0"/>
          </a:p>
          <a:p>
            <a:pPr marL="457200" lvl="0" indent="-431800" algn="l" rtl="0">
              <a:spcBef>
                <a:spcPts val="0"/>
              </a:spcBef>
              <a:spcAft>
                <a:spcPts val="0"/>
              </a:spcAft>
              <a:buSzPts val="3200"/>
              <a:buChar char="•"/>
            </a:pPr>
            <a:r>
              <a:rPr lang="en-US" sz="3200" dirty="0" err="1"/>
              <a:t>Preguntas</a:t>
            </a:r>
            <a:endParaRPr sz="3200" dirty="0"/>
          </a:p>
          <a:p>
            <a:pPr marL="457200" lvl="0" indent="-431800" algn="l" rtl="0">
              <a:spcBef>
                <a:spcPts val="0"/>
              </a:spcBef>
              <a:spcAft>
                <a:spcPts val="0"/>
              </a:spcAft>
              <a:buSzPts val="3200"/>
              <a:buChar char="•"/>
            </a:pPr>
            <a:r>
              <a:rPr lang="en-US" sz="3200" dirty="0" err="1"/>
              <a:t>Recursos</a:t>
            </a:r>
            <a:r>
              <a:rPr lang="en-US" sz="3200" dirty="0"/>
              <a:t> e </a:t>
            </a:r>
            <a:r>
              <a:rPr lang="en-US" sz="3200" dirty="0" err="1"/>
              <a:t>información</a:t>
            </a:r>
            <a:r>
              <a:rPr lang="en-US" sz="3200" dirty="0"/>
              <a:t> de </a:t>
            </a:r>
            <a:r>
              <a:rPr lang="en-US" sz="3200" dirty="0" err="1"/>
              <a:t>contacto</a:t>
            </a:r>
            <a:endParaRPr sz="3200" dirty="0"/>
          </a:p>
          <a:p>
            <a:pPr marL="457200" lvl="0" indent="0" algn="l" rtl="0">
              <a:spcBef>
                <a:spcPts val="0"/>
              </a:spcBef>
              <a:spcAft>
                <a:spcPts val="0"/>
              </a:spcAft>
              <a:buNone/>
            </a:pPr>
            <a:endParaRPr sz="3000" b="1" dirty="0"/>
          </a:p>
        </p:txBody>
      </p:sp>
      <p:sp>
        <p:nvSpPr>
          <p:cNvPr id="413" name="Google Shape;413;p8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Tree>
    <p:extLst>
      <p:ext uri="{BB962C8B-B14F-4D97-AF65-F5344CB8AC3E}">
        <p14:creationId xmlns:p14="http://schemas.microsoft.com/office/powerpoint/2010/main" val="2130311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86"/>
          <p:cNvSpPr txBox="1">
            <a:spLocks noGrp="1"/>
          </p:cNvSpPr>
          <p:nvPr>
            <p:ph type="title"/>
          </p:nvPr>
        </p:nvSpPr>
        <p:spPr>
          <a:xfrm>
            <a:off x="838200" y="437929"/>
            <a:ext cx="10515600" cy="538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dirty="0"/>
              <a:t>Recent Successes</a:t>
            </a:r>
            <a:br>
              <a:rPr lang="en-US" dirty="0"/>
            </a:br>
            <a:br>
              <a:rPr lang="en-US" dirty="0"/>
            </a:br>
            <a:br>
              <a:rPr lang="en-US" dirty="0"/>
            </a:br>
            <a:r>
              <a:rPr lang="en-US" dirty="0" err="1"/>
              <a:t>Éxitos</a:t>
            </a:r>
            <a:r>
              <a:rPr lang="en-US" dirty="0"/>
              <a:t> </a:t>
            </a:r>
            <a:r>
              <a:rPr lang="en-US" dirty="0" err="1"/>
              <a:t>recientes</a:t>
            </a:r>
            <a:endParaRPr dirty="0"/>
          </a:p>
        </p:txBody>
      </p:sp>
      <p:sp>
        <p:nvSpPr>
          <p:cNvPr id="419" name="Google Shape;419;p8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87"/>
          <p:cNvSpPr txBox="1">
            <a:spLocks noGrp="1"/>
          </p:cNvSpPr>
          <p:nvPr>
            <p:ph type="title"/>
          </p:nvPr>
        </p:nvSpPr>
        <p:spPr>
          <a:xfrm>
            <a:off x="838200" y="446773"/>
            <a:ext cx="10515600" cy="660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400"/>
              <a:t>Recent Successes</a:t>
            </a:r>
            <a:endParaRPr sz="5400"/>
          </a:p>
        </p:txBody>
      </p:sp>
      <p:sp>
        <p:nvSpPr>
          <p:cNvPr id="425" name="Google Shape;425;p87"/>
          <p:cNvSpPr txBox="1">
            <a:spLocks noGrp="1"/>
          </p:cNvSpPr>
          <p:nvPr>
            <p:ph type="body" idx="1"/>
          </p:nvPr>
        </p:nvSpPr>
        <p:spPr>
          <a:xfrm>
            <a:off x="698565" y="1338900"/>
            <a:ext cx="11079300" cy="4404300"/>
          </a:xfrm>
          <a:prstGeom prst="rect">
            <a:avLst/>
          </a:prstGeom>
          <a:noFill/>
          <a:ln>
            <a:noFill/>
          </a:ln>
        </p:spPr>
        <p:txBody>
          <a:bodyPr spcFirstLastPara="1" wrap="square" lIns="91425" tIns="45700" rIns="91425" bIns="45700" anchor="t" anchorCtr="0">
            <a:noAutofit/>
          </a:bodyPr>
          <a:lstStyle/>
          <a:p>
            <a:pPr marL="457200" lvl="0" indent="-438150" algn="l" rtl="0">
              <a:lnSpc>
                <a:spcPct val="100000"/>
              </a:lnSpc>
              <a:spcBef>
                <a:spcPts val="375"/>
              </a:spcBef>
              <a:spcAft>
                <a:spcPts val="0"/>
              </a:spcAft>
              <a:buSzPts val="3300"/>
              <a:buChar char="•"/>
            </a:pPr>
            <a:r>
              <a:rPr lang="en-US" sz="3300" dirty="0"/>
              <a:t>Started internal auditing efforts- expect to have data and corrective action to share spring 2026</a:t>
            </a:r>
            <a:endParaRPr sz="3300" dirty="0"/>
          </a:p>
          <a:p>
            <a:pPr marL="457200" lvl="0" indent="-438150" algn="l" rtl="0">
              <a:lnSpc>
                <a:spcPct val="100000"/>
              </a:lnSpc>
              <a:spcBef>
                <a:spcPts val="0"/>
              </a:spcBef>
              <a:spcAft>
                <a:spcPts val="0"/>
              </a:spcAft>
              <a:buSzPts val="3300"/>
              <a:buChar char="•"/>
            </a:pPr>
            <a:r>
              <a:rPr lang="en-US" sz="3300" dirty="0"/>
              <a:t>Created a process to implement language letter improvements into Colorado Benefits Management System (CBMS) builds on a regular cadence</a:t>
            </a:r>
            <a:endParaRPr sz="3300" dirty="0"/>
          </a:p>
          <a:p>
            <a:pPr marL="457200" lvl="0" indent="-438150" algn="l" rtl="0">
              <a:lnSpc>
                <a:spcPct val="100000"/>
              </a:lnSpc>
              <a:spcBef>
                <a:spcPts val="0"/>
              </a:spcBef>
              <a:spcAft>
                <a:spcPts val="0"/>
              </a:spcAft>
              <a:buSzPts val="3300"/>
              <a:buChar char="•"/>
            </a:pPr>
            <a:r>
              <a:rPr lang="en-US" sz="3300" dirty="0"/>
              <a:t>Introduced new contract amendments for contractors sending communications on behalf of </a:t>
            </a:r>
            <a:r>
              <a:rPr lang="en-US" sz="3300" dirty="0" err="1"/>
              <a:t>HCPF</a:t>
            </a:r>
            <a:endParaRPr sz="3300" dirty="0"/>
          </a:p>
        </p:txBody>
      </p:sp>
      <p:sp>
        <p:nvSpPr>
          <p:cNvPr id="426" name="Google Shape;426;p8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87"/>
          <p:cNvSpPr txBox="1">
            <a:spLocks noGrp="1"/>
          </p:cNvSpPr>
          <p:nvPr>
            <p:ph type="title"/>
          </p:nvPr>
        </p:nvSpPr>
        <p:spPr>
          <a:xfrm>
            <a:off x="838200" y="446773"/>
            <a:ext cx="10515600" cy="660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400" dirty="0" err="1"/>
              <a:t>Éxitos</a:t>
            </a:r>
            <a:r>
              <a:rPr lang="en-US" sz="5400" dirty="0"/>
              <a:t> </a:t>
            </a:r>
            <a:r>
              <a:rPr lang="en-US" sz="5400" dirty="0" err="1"/>
              <a:t>recientes</a:t>
            </a:r>
            <a:endParaRPr sz="5400" dirty="0"/>
          </a:p>
        </p:txBody>
      </p:sp>
      <p:sp>
        <p:nvSpPr>
          <p:cNvPr id="425" name="Google Shape;425;p87"/>
          <p:cNvSpPr txBox="1">
            <a:spLocks noGrp="1"/>
          </p:cNvSpPr>
          <p:nvPr>
            <p:ph type="body" idx="1"/>
          </p:nvPr>
        </p:nvSpPr>
        <p:spPr>
          <a:xfrm>
            <a:off x="304800" y="1338900"/>
            <a:ext cx="11473065" cy="4404300"/>
          </a:xfrm>
          <a:prstGeom prst="rect">
            <a:avLst/>
          </a:prstGeom>
          <a:noFill/>
          <a:ln>
            <a:noFill/>
          </a:ln>
        </p:spPr>
        <p:txBody>
          <a:bodyPr spcFirstLastPara="1" wrap="square" lIns="91425" tIns="45700" rIns="91425" bIns="45700" anchor="t" anchorCtr="0">
            <a:noAutofit/>
          </a:bodyPr>
          <a:lstStyle/>
          <a:p>
            <a:pPr marL="457200" lvl="0" indent="-438150" algn="l" rtl="0">
              <a:lnSpc>
                <a:spcPct val="100000"/>
              </a:lnSpc>
              <a:spcBef>
                <a:spcPts val="375"/>
              </a:spcBef>
              <a:spcAft>
                <a:spcPts val="0"/>
              </a:spcAft>
              <a:buSzPts val="3300"/>
              <a:buChar char="•"/>
            </a:pPr>
            <a:r>
              <a:rPr lang="es-MX" sz="3300" dirty="0"/>
              <a:t>Se han iniciado los esfuerzos de auditoría interna- se espera disponer de datos y medidas correctivas para compartir en la primavera de </a:t>
            </a:r>
            <a:r>
              <a:rPr lang="en-US" sz="3300" dirty="0"/>
              <a:t>2026</a:t>
            </a:r>
            <a:endParaRPr sz="3300" dirty="0"/>
          </a:p>
          <a:p>
            <a:pPr marL="457200" lvl="0" indent="-438150" algn="l" rtl="0">
              <a:lnSpc>
                <a:spcPct val="100000"/>
              </a:lnSpc>
              <a:spcBef>
                <a:spcPts val="0"/>
              </a:spcBef>
              <a:spcAft>
                <a:spcPts val="0"/>
              </a:spcAft>
              <a:buSzPts val="3300"/>
              <a:buChar char="•"/>
            </a:pPr>
            <a:r>
              <a:rPr lang="es-MX" sz="3300" dirty="0"/>
              <a:t>Se creó un proceso para implementar mejoras en las cartas de idioma en el sistema de gestión de beneficios de Colorado</a:t>
            </a:r>
            <a:r>
              <a:rPr lang="en-US" sz="3300" dirty="0"/>
              <a:t> (CBMS) con una </a:t>
            </a:r>
            <a:r>
              <a:rPr lang="en-US" sz="3300" dirty="0" err="1"/>
              <a:t>cadencia</a:t>
            </a:r>
            <a:r>
              <a:rPr lang="en-US" sz="3300" dirty="0"/>
              <a:t> regular</a:t>
            </a:r>
            <a:endParaRPr sz="3300" dirty="0"/>
          </a:p>
          <a:p>
            <a:pPr marL="457200" lvl="0" indent="-438150" algn="l" rtl="0">
              <a:lnSpc>
                <a:spcPct val="100000"/>
              </a:lnSpc>
              <a:spcBef>
                <a:spcPts val="0"/>
              </a:spcBef>
              <a:spcAft>
                <a:spcPts val="0"/>
              </a:spcAft>
              <a:buSzPts val="3300"/>
              <a:buChar char="•"/>
            </a:pPr>
            <a:r>
              <a:rPr lang="es-MX" sz="3300" dirty="0"/>
              <a:t>Se han introducido nuevas modificaciones contractuales para los contratistas que envían comunicaciones en nombre de</a:t>
            </a:r>
            <a:r>
              <a:rPr lang="en-US" sz="3300" dirty="0"/>
              <a:t> </a:t>
            </a:r>
            <a:r>
              <a:rPr lang="en-US" sz="3300" dirty="0" err="1"/>
              <a:t>HCPF</a:t>
            </a:r>
            <a:endParaRPr sz="3300" dirty="0"/>
          </a:p>
        </p:txBody>
      </p:sp>
      <p:sp>
        <p:nvSpPr>
          <p:cNvPr id="426" name="Google Shape;426;p8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1563324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88"/>
          <p:cNvSpPr txBox="1">
            <a:spLocks noGrp="1"/>
          </p:cNvSpPr>
          <p:nvPr>
            <p:ph type="title"/>
          </p:nvPr>
        </p:nvSpPr>
        <p:spPr>
          <a:xfrm>
            <a:off x="838200" y="437929"/>
            <a:ext cx="10515600" cy="538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dirty="0"/>
              <a:t>Current Projects</a:t>
            </a:r>
            <a:br>
              <a:rPr lang="en-US" dirty="0"/>
            </a:br>
            <a:br>
              <a:rPr lang="en-US" dirty="0"/>
            </a:br>
            <a:r>
              <a:rPr lang="en-US" dirty="0" err="1"/>
              <a:t>Proyectos</a:t>
            </a:r>
            <a:r>
              <a:rPr lang="en-US" dirty="0"/>
              <a:t> </a:t>
            </a:r>
            <a:r>
              <a:rPr lang="en-US" dirty="0" err="1"/>
              <a:t>actuales</a:t>
            </a:r>
            <a:endParaRPr dirty="0"/>
          </a:p>
        </p:txBody>
      </p:sp>
      <p:sp>
        <p:nvSpPr>
          <p:cNvPr id="432" name="Google Shape;432;p88"/>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89"/>
          <p:cNvSpPr txBox="1">
            <a:spLocks noGrp="1"/>
          </p:cNvSpPr>
          <p:nvPr>
            <p:ph type="title"/>
          </p:nvPr>
        </p:nvSpPr>
        <p:spPr>
          <a:xfrm>
            <a:off x="838200" y="479903"/>
            <a:ext cx="10515600" cy="660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dirty="0"/>
              <a:t>Current Projects</a:t>
            </a:r>
            <a:endParaRPr sz="5700" dirty="0"/>
          </a:p>
        </p:txBody>
      </p:sp>
      <p:sp>
        <p:nvSpPr>
          <p:cNvPr id="438" name="Google Shape;438;p89"/>
          <p:cNvSpPr txBox="1">
            <a:spLocks noGrp="1"/>
          </p:cNvSpPr>
          <p:nvPr>
            <p:ph type="body" idx="1"/>
          </p:nvPr>
        </p:nvSpPr>
        <p:spPr>
          <a:xfrm>
            <a:off x="838200" y="1097159"/>
            <a:ext cx="10515600" cy="4404300"/>
          </a:xfrm>
          <a:prstGeom prst="rect">
            <a:avLst/>
          </a:prstGeom>
          <a:noFill/>
          <a:ln>
            <a:noFill/>
          </a:ln>
        </p:spPr>
        <p:txBody>
          <a:bodyPr spcFirstLastPara="1" wrap="square" lIns="91425" tIns="45700" rIns="91425" bIns="45700" anchor="t" anchorCtr="0">
            <a:noAutofit/>
          </a:bodyPr>
          <a:lstStyle/>
          <a:p>
            <a:pPr marL="457200" lvl="0" indent="-457200" algn="l" rtl="0">
              <a:spcBef>
                <a:spcPts val="1000"/>
              </a:spcBef>
              <a:spcAft>
                <a:spcPts val="0"/>
              </a:spcAft>
              <a:buSzPts val="3600"/>
              <a:buChar char="•"/>
            </a:pPr>
            <a:r>
              <a:rPr lang="en-US" dirty="0"/>
              <a:t>Motion to Dismiss Cover Letter</a:t>
            </a:r>
            <a:endParaRPr dirty="0"/>
          </a:p>
          <a:p>
            <a:pPr marL="457200" lvl="0" indent="-457200" algn="l" rtl="0">
              <a:spcBef>
                <a:spcPts val="0"/>
              </a:spcBef>
              <a:spcAft>
                <a:spcPts val="0"/>
              </a:spcAft>
              <a:buSzPts val="3600"/>
              <a:buChar char="•"/>
            </a:pPr>
            <a:r>
              <a:rPr lang="en-US" dirty="0"/>
              <a:t>Health First Dental Benefit Summary</a:t>
            </a:r>
            <a:endParaRPr dirty="0"/>
          </a:p>
          <a:p>
            <a:pPr marL="457200" lvl="0" indent="-457200" algn="l" rtl="0">
              <a:spcBef>
                <a:spcPts val="0"/>
              </a:spcBef>
              <a:spcAft>
                <a:spcPts val="0"/>
              </a:spcAft>
              <a:buSzPts val="3600"/>
              <a:buChar char="•"/>
            </a:pPr>
            <a:r>
              <a:rPr lang="en-US" dirty="0"/>
              <a:t>Notice of Adverse Benefit Determination</a:t>
            </a:r>
            <a:endParaRPr dirty="0"/>
          </a:p>
        </p:txBody>
      </p:sp>
      <p:sp>
        <p:nvSpPr>
          <p:cNvPr id="439" name="Google Shape;439;p8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6" name="CuadroTexto 5">
            <a:extLst>
              <a:ext uri="{FF2B5EF4-FFF2-40B4-BE49-F238E27FC236}">
                <a16:creationId xmlns:a16="http://schemas.microsoft.com/office/drawing/2014/main" id="{60421E0E-702F-438F-B04A-0518D9FE6479}"/>
              </a:ext>
            </a:extLst>
          </p:cNvPr>
          <p:cNvSpPr txBox="1"/>
          <p:nvPr/>
        </p:nvSpPr>
        <p:spPr>
          <a:xfrm>
            <a:off x="2808514" y="2907472"/>
            <a:ext cx="6574971" cy="969496"/>
          </a:xfrm>
          <a:prstGeom prst="rect">
            <a:avLst/>
          </a:prstGeom>
          <a:noFill/>
        </p:spPr>
        <p:txBody>
          <a:bodyPr wrap="square">
            <a:spAutoFit/>
          </a:bodyPr>
          <a:lstStyle/>
          <a:p>
            <a:r>
              <a:rPr lang="en-US" sz="5700" b="1" dirty="0" err="1">
                <a:solidFill>
                  <a:srgbClr val="002060"/>
                </a:solidFill>
                <a:latin typeface="Trebuchet MS" panose="020B0603020202020204" pitchFamily="34" charset="0"/>
              </a:rPr>
              <a:t>Proyectos</a:t>
            </a:r>
            <a:r>
              <a:rPr lang="en-US" sz="5700" b="1" dirty="0">
                <a:solidFill>
                  <a:srgbClr val="002060"/>
                </a:solidFill>
                <a:latin typeface="Trebuchet MS" panose="020B0603020202020204" pitchFamily="34" charset="0"/>
              </a:rPr>
              <a:t> </a:t>
            </a:r>
            <a:r>
              <a:rPr lang="en-US" sz="5700" b="1" dirty="0" err="1">
                <a:solidFill>
                  <a:srgbClr val="002060"/>
                </a:solidFill>
                <a:latin typeface="Trebuchet MS" panose="020B0603020202020204" pitchFamily="34" charset="0"/>
              </a:rPr>
              <a:t>actuales</a:t>
            </a:r>
            <a:endParaRPr lang="es-NI" sz="5700" b="1" dirty="0">
              <a:solidFill>
                <a:srgbClr val="002060"/>
              </a:solidFill>
              <a:latin typeface="Trebuchet MS" panose="020B0603020202020204" pitchFamily="34" charset="0"/>
            </a:endParaRPr>
          </a:p>
        </p:txBody>
      </p:sp>
      <p:sp>
        <p:nvSpPr>
          <p:cNvPr id="8" name="CuadroTexto 7">
            <a:extLst>
              <a:ext uri="{FF2B5EF4-FFF2-40B4-BE49-F238E27FC236}">
                <a16:creationId xmlns:a16="http://schemas.microsoft.com/office/drawing/2014/main" id="{69A77D78-56EF-44B8-93DD-2E5693B076CB}"/>
              </a:ext>
            </a:extLst>
          </p:cNvPr>
          <p:cNvSpPr txBox="1"/>
          <p:nvPr/>
        </p:nvSpPr>
        <p:spPr>
          <a:xfrm>
            <a:off x="431800" y="3876968"/>
            <a:ext cx="11760200" cy="2343206"/>
          </a:xfrm>
          <a:prstGeom prst="rect">
            <a:avLst/>
          </a:prstGeom>
          <a:noFill/>
        </p:spPr>
        <p:txBody>
          <a:bodyPr wrap="square">
            <a:spAutoFit/>
          </a:bodyPr>
          <a:lstStyle/>
          <a:p>
            <a:pPr marL="457200" lvl="0" indent="-457200" algn="l" rtl="0">
              <a:lnSpc>
                <a:spcPct val="90000"/>
              </a:lnSpc>
              <a:spcBef>
                <a:spcPts val="1000"/>
              </a:spcBef>
              <a:spcAft>
                <a:spcPts val="0"/>
              </a:spcAft>
              <a:buSzPts val="3600"/>
              <a:buChar char="•"/>
            </a:pPr>
            <a:r>
              <a:rPr lang="es-MX" sz="3500" dirty="0">
                <a:latin typeface="Trebuchet MS" panose="020B0603020202020204" pitchFamily="34" charset="0"/>
              </a:rPr>
              <a:t>Carta de presentación de la moción de desestimación</a:t>
            </a:r>
          </a:p>
          <a:p>
            <a:pPr marL="457200" lvl="0" indent="-457200" algn="l" rtl="0">
              <a:lnSpc>
                <a:spcPct val="90000"/>
              </a:lnSpc>
              <a:spcBef>
                <a:spcPts val="1000"/>
              </a:spcBef>
              <a:spcAft>
                <a:spcPts val="0"/>
              </a:spcAft>
              <a:buSzPts val="3600"/>
              <a:buChar char="•"/>
            </a:pPr>
            <a:r>
              <a:rPr lang="es-MX" sz="3500" dirty="0">
                <a:latin typeface="Trebuchet MS" panose="020B0603020202020204" pitchFamily="34" charset="0"/>
              </a:rPr>
              <a:t>Resumen de beneficios dentales de </a:t>
            </a:r>
            <a:r>
              <a:rPr lang="es-MX" sz="3500" dirty="0" err="1">
                <a:latin typeface="Trebuchet MS" panose="020B0603020202020204" pitchFamily="34" charset="0"/>
              </a:rPr>
              <a:t>Health</a:t>
            </a:r>
            <a:r>
              <a:rPr lang="es-MX" sz="3500" dirty="0">
                <a:latin typeface="Trebuchet MS" panose="020B0603020202020204" pitchFamily="34" charset="0"/>
              </a:rPr>
              <a:t> </a:t>
            </a:r>
            <a:r>
              <a:rPr lang="es-MX" sz="3500" dirty="0" err="1">
                <a:latin typeface="Trebuchet MS" panose="020B0603020202020204" pitchFamily="34" charset="0"/>
              </a:rPr>
              <a:t>First</a:t>
            </a:r>
            <a:endParaRPr lang="es-MX" sz="3500" dirty="0">
              <a:latin typeface="Trebuchet MS" panose="020B0603020202020204" pitchFamily="34" charset="0"/>
            </a:endParaRPr>
          </a:p>
          <a:p>
            <a:pPr marL="457200" lvl="0" indent="-457200" algn="l" rtl="0">
              <a:lnSpc>
                <a:spcPct val="90000"/>
              </a:lnSpc>
              <a:spcBef>
                <a:spcPts val="1000"/>
              </a:spcBef>
              <a:spcAft>
                <a:spcPts val="0"/>
              </a:spcAft>
              <a:buSzPts val="3600"/>
              <a:buChar char="•"/>
            </a:pPr>
            <a:r>
              <a:rPr lang="es-MX" sz="3500" dirty="0">
                <a:latin typeface="Trebuchet MS" panose="020B0603020202020204" pitchFamily="34" charset="0"/>
              </a:rPr>
              <a:t>Notificación de resolución desfavorable sobre beneficios</a:t>
            </a:r>
            <a:endParaRPr lang="en-US" sz="3500" dirty="0">
              <a:latin typeface="Trebuchet MS" panose="020B0603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90"/>
          <p:cNvSpPr txBox="1">
            <a:spLocks noGrp="1"/>
          </p:cNvSpPr>
          <p:nvPr>
            <p:ph type="title"/>
          </p:nvPr>
        </p:nvSpPr>
        <p:spPr>
          <a:xfrm>
            <a:off x="462075" y="450725"/>
            <a:ext cx="110652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800"/>
              <a:t>Motion to Dismiss Cover Letter</a:t>
            </a:r>
            <a:endParaRPr sz="4800"/>
          </a:p>
        </p:txBody>
      </p:sp>
      <p:sp>
        <p:nvSpPr>
          <p:cNvPr id="446" name="Google Shape;446;p90"/>
          <p:cNvSpPr txBox="1">
            <a:spLocks noGrp="1"/>
          </p:cNvSpPr>
          <p:nvPr>
            <p:ph type="body" idx="1"/>
          </p:nvPr>
        </p:nvSpPr>
        <p:spPr>
          <a:xfrm>
            <a:off x="838200" y="1528052"/>
            <a:ext cx="10515600" cy="4205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400">
                <a:highlight>
                  <a:srgbClr val="FFFFFF"/>
                </a:highlight>
              </a:rPr>
              <a:t>HCPF is testing a cover letter for court motions, briefs, and other pleadings. The goal of this project is to improve readability by members while still keeping language that is legally sufficient for the courts.</a:t>
            </a:r>
            <a:endParaRPr sz="2400">
              <a:highlight>
                <a:srgbClr val="FFFFFF"/>
              </a:highlight>
            </a:endParaRPr>
          </a:p>
          <a:p>
            <a:pPr marL="0" lvl="0" indent="0" algn="l" rtl="0">
              <a:lnSpc>
                <a:spcPct val="115000"/>
              </a:lnSpc>
              <a:spcBef>
                <a:spcPts val="0"/>
              </a:spcBef>
              <a:spcAft>
                <a:spcPts val="0"/>
              </a:spcAft>
              <a:buNone/>
            </a:pPr>
            <a:endParaRPr sz="2400" b="1">
              <a:highlight>
                <a:srgbClr val="FFFFFF"/>
              </a:highlight>
            </a:endParaRPr>
          </a:p>
          <a:p>
            <a:pPr marL="0" lvl="0" indent="0" algn="l" rtl="0">
              <a:lnSpc>
                <a:spcPct val="115000"/>
              </a:lnSpc>
              <a:spcBef>
                <a:spcPts val="900"/>
              </a:spcBef>
              <a:spcAft>
                <a:spcPts val="0"/>
              </a:spcAft>
              <a:buNone/>
            </a:pPr>
            <a:r>
              <a:rPr lang="en-US" sz="2400" b="1">
                <a:highlight>
                  <a:srgbClr val="FFFFFF"/>
                </a:highlight>
              </a:rPr>
              <a:t>Files for review:</a:t>
            </a:r>
            <a:endParaRPr sz="2400" b="1">
              <a:highlight>
                <a:srgbClr val="FFFFFF"/>
              </a:highlight>
            </a:endParaRPr>
          </a:p>
          <a:p>
            <a:pPr marL="457200" lvl="0" indent="-381000" algn="l" rtl="0">
              <a:lnSpc>
                <a:spcPct val="115000"/>
              </a:lnSpc>
              <a:spcBef>
                <a:spcPts val="900"/>
              </a:spcBef>
              <a:spcAft>
                <a:spcPts val="0"/>
              </a:spcAft>
              <a:buSzPts val="2400"/>
              <a:buChar char="○"/>
            </a:pPr>
            <a:r>
              <a:rPr lang="en-US" sz="2400">
                <a:highlight>
                  <a:srgbClr val="FFFFFF"/>
                </a:highlight>
              </a:rPr>
              <a:t>Motion to Dismiss Cover Letter: </a:t>
            </a:r>
            <a:r>
              <a:rPr lang="en-US" sz="2400" u="sng">
                <a:solidFill>
                  <a:schemeClr val="dk2"/>
                </a:solidFill>
                <a:highlight>
                  <a:srgbClr val="FFFFFF"/>
                </a:highlight>
                <a:hlinkClick r:id="rId3">
                  <a:extLst>
                    <a:ext uri="{A12FA001-AC4F-418D-AE19-62706E023703}">
                      <ahyp:hlinkClr xmlns:ahyp="http://schemas.microsoft.com/office/drawing/2018/hyperlinkcolor" val="tx"/>
                    </a:ext>
                  </a:extLst>
                </a:hlinkClick>
              </a:rPr>
              <a:t>English</a:t>
            </a:r>
            <a:r>
              <a:rPr lang="en-US" sz="2400">
                <a:highlight>
                  <a:srgbClr val="FFFFFF"/>
                </a:highlight>
              </a:rPr>
              <a:t> | </a:t>
            </a:r>
            <a:r>
              <a:rPr lang="en-US" sz="2400" u="sng">
                <a:solidFill>
                  <a:schemeClr val="dk2"/>
                </a:solidFill>
                <a:highlight>
                  <a:srgbClr val="FFFFFF"/>
                </a:highlight>
                <a:hlinkClick r:id="rId4">
                  <a:extLst>
                    <a:ext uri="{A12FA001-AC4F-418D-AE19-62706E023703}">
                      <ahyp:hlinkClr xmlns:ahyp="http://schemas.microsoft.com/office/drawing/2018/hyperlinkcolor" val="tx"/>
                    </a:ext>
                  </a:extLst>
                </a:hlinkClick>
              </a:rPr>
              <a:t>Spanish</a:t>
            </a:r>
            <a:endParaRPr sz="2400" u="sng">
              <a:solidFill>
                <a:schemeClr val="dk2"/>
              </a:solidFill>
              <a:highlight>
                <a:srgbClr val="FFFFFF"/>
              </a:highlight>
            </a:endParaRPr>
          </a:p>
          <a:p>
            <a:pPr marL="457200" lvl="0" indent="0" algn="l" rtl="0">
              <a:spcBef>
                <a:spcPts val="1000"/>
              </a:spcBef>
              <a:spcAft>
                <a:spcPts val="0"/>
              </a:spcAft>
              <a:buNone/>
            </a:pPr>
            <a:endParaRPr sz="2400">
              <a:highlight>
                <a:srgbClr val="FFFFFF"/>
              </a:highlight>
            </a:endParaRPr>
          </a:p>
        </p:txBody>
      </p:sp>
      <p:sp>
        <p:nvSpPr>
          <p:cNvPr id="447" name="Google Shape;447;p90"/>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90"/>
          <p:cNvSpPr txBox="1">
            <a:spLocks noGrp="1"/>
          </p:cNvSpPr>
          <p:nvPr>
            <p:ph type="title"/>
          </p:nvPr>
        </p:nvSpPr>
        <p:spPr>
          <a:xfrm>
            <a:off x="563400" y="1009525"/>
            <a:ext cx="110652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MX" sz="4800" dirty="0"/>
              <a:t>Carta de presentación de la moción de desestimación</a:t>
            </a:r>
            <a:endParaRPr sz="4800" dirty="0"/>
          </a:p>
        </p:txBody>
      </p:sp>
      <p:sp>
        <p:nvSpPr>
          <p:cNvPr id="446" name="Google Shape;446;p90"/>
          <p:cNvSpPr txBox="1">
            <a:spLocks noGrp="1"/>
          </p:cNvSpPr>
          <p:nvPr>
            <p:ph type="body" idx="1"/>
          </p:nvPr>
        </p:nvSpPr>
        <p:spPr>
          <a:xfrm>
            <a:off x="838200" y="2130911"/>
            <a:ext cx="10515600" cy="4205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s-MX" sz="2400" dirty="0" err="1">
                <a:highlight>
                  <a:srgbClr val="FFFFFF"/>
                </a:highlight>
              </a:rPr>
              <a:t>HCPF</a:t>
            </a:r>
            <a:r>
              <a:rPr lang="es-MX" sz="2400" dirty="0">
                <a:highlight>
                  <a:srgbClr val="FFFFFF"/>
                </a:highlight>
              </a:rPr>
              <a:t> está probando una carta de presentación para mociones judiciales, escritos y otros alegatos. El objetivo de este proyecto es mejorar la legibilidad para los miembros, manteniendo al mismo tiempo un lenguaje que sea legalmente suficiente para los tribunales</a:t>
            </a:r>
            <a:r>
              <a:rPr lang="en-US" sz="2400" dirty="0">
                <a:highlight>
                  <a:srgbClr val="FFFFFF"/>
                </a:highlight>
              </a:rPr>
              <a:t>.</a:t>
            </a:r>
            <a:endParaRPr sz="2400" dirty="0">
              <a:highlight>
                <a:srgbClr val="FFFFFF"/>
              </a:highlight>
            </a:endParaRPr>
          </a:p>
          <a:p>
            <a:pPr marL="0" lvl="0" indent="0" algn="l" rtl="0">
              <a:lnSpc>
                <a:spcPct val="115000"/>
              </a:lnSpc>
              <a:spcBef>
                <a:spcPts val="0"/>
              </a:spcBef>
              <a:spcAft>
                <a:spcPts val="0"/>
              </a:spcAft>
              <a:buNone/>
            </a:pPr>
            <a:endParaRPr sz="2400" b="1" dirty="0">
              <a:highlight>
                <a:srgbClr val="FFFFFF"/>
              </a:highlight>
            </a:endParaRPr>
          </a:p>
          <a:p>
            <a:pPr marL="0" lvl="0" indent="0" algn="l" rtl="0">
              <a:lnSpc>
                <a:spcPct val="115000"/>
              </a:lnSpc>
              <a:spcBef>
                <a:spcPts val="900"/>
              </a:spcBef>
              <a:spcAft>
                <a:spcPts val="0"/>
              </a:spcAft>
              <a:buNone/>
            </a:pPr>
            <a:r>
              <a:rPr lang="en-US" sz="2400" b="1" dirty="0" err="1">
                <a:highlight>
                  <a:srgbClr val="FFFFFF"/>
                </a:highlight>
              </a:rPr>
              <a:t>Archivos</a:t>
            </a:r>
            <a:r>
              <a:rPr lang="en-US" sz="2400" b="1" dirty="0">
                <a:highlight>
                  <a:srgbClr val="FFFFFF"/>
                </a:highlight>
              </a:rPr>
              <a:t> para </a:t>
            </a:r>
            <a:r>
              <a:rPr lang="en-US" sz="2400" b="1" dirty="0" err="1">
                <a:highlight>
                  <a:srgbClr val="FFFFFF"/>
                </a:highlight>
              </a:rPr>
              <a:t>revisión</a:t>
            </a:r>
            <a:r>
              <a:rPr lang="en-US" sz="2400" b="1" dirty="0">
                <a:highlight>
                  <a:srgbClr val="FFFFFF"/>
                </a:highlight>
              </a:rPr>
              <a:t>:</a:t>
            </a:r>
            <a:endParaRPr sz="2400" b="1" dirty="0">
              <a:highlight>
                <a:srgbClr val="FFFFFF"/>
              </a:highlight>
            </a:endParaRPr>
          </a:p>
          <a:p>
            <a:pPr marL="457200" lvl="0" indent="-381000" algn="l" rtl="0">
              <a:lnSpc>
                <a:spcPct val="115000"/>
              </a:lnSpc>
              <a:spcBef>
                <a:spcPts val="900"/>
              </a:spcBef>
              <a:spcAft>
                <a:spcPts val="0"/>
              </a:spcAft>
              <a:buSzPts val="2400"/>
              <a:buChar char="○"/>
            </a:pPr>
            <a:r>
              <a:rPr lang="es-MX" sz="2400" dirty="0">
                <a:highlight>
                  <a:srgbClr val="FFFFFF"/>
                </a:highlight>
              </a:rPr>
              <a:t>Carta de presentación de la moción de desestimación</a:t>
            </a:r>
            <a:r>
              <a:rPr lang="en-US" sz="2400" dirty="0">
                <a:highlight>
                  <a:srgbClr val="FFFFFF"/>
                </a:highlight>
              </a:rPr>
              <a:t>: </a:t>
            </a:r>
            <a:r>
              <a:rPr lang="en-US" sz="2400" u="sng" dirty="0">
                <a:solidFill>
                  <a:schemeClr val="dk2"/>
                </a:solidFill>
                <a:highlight>
                  <a:srgbClr val="FFFFFF"/>
                </a:highlight>
              </a:rPr>
              <a:t>I</a:t>
            </a:r>
            <a:r>
              <a:rPr lang="en-US" sz="2400" u="sng" dirty="0">
                <a:solidFill>
                  <a:schemeClr val="dk2"/>
                </a:solidFill>
                <a:highlight>
                  <a:srgbClr val="FFFFFF"/>
                </a:highlight>
                <a:hlinkClick r:id="rId3"/>
              </a:rPr>
              <a:t>nglés</a:t>
            </a:r>
            <a:r>
              <a:rPr lang="en-US" sz="2400" dirty="0">
                <a:highlight>
                  <a:srgbClr val="FFFFFF"/>
                </a:highlight>
              </a:rPr>
              <a:t> | </a:t>
            </a:r>
            <a:r>
              <a:rPr lang="en-US" sz="2400" u="sng" dirty="0">
                <a:solidFill>
                  <a:schemeClr val="dk2"/>
                </a:solidFill>
                <a:highlight>
                  <a:srgbClr val="FFFFFF"/>
                </a:highlight>
              </a:rPr>
              <a:t>E</a:t>
            </a:r>
            <a:r>
              <a:rPr lang="en-US" sz="2400" u="sng" dirty="0">
                <a:solidFill>
                  <a:schemeClr val="dk2"/>
                </a:solidFill>
                <a:highlight>
                  <a:srgbClr val="FFFFFF"/>
                </a:highlight>
                <a:hlinkClick r:id="rId4"/>
              </a:rPr>
              <a:t>spañol</a:t>
            </a:r>
            <a:endParaRPr sz="2400" u="sng" dirty="0">
              <a:solidFill>
                <a:schemeClr val="dk2"/>
              </a:solidFill>
              <a:highlight>
                <a:srgbClr val="FFFFFF"/>
              </a:highlight>
            </a:endParaRPr>
          </a:p>
          <a:p>
            <a:pPr marL="457200" lvl="0" indent="0" algn="l" rtl="0">
              <a:spcBef>
                <a:spcPts val="1000"/>
              </a:spcBef>
              <a:spcAft>
                <a:spcPts val="0"/>
              </a:spcAft>
              <a:buNone/>
            </a:pPr>
            <a:endParaRPr sz="2400" dirty="0">
              <a:highlight>
                <a:srgbClr val="FFFFFF"/>
              </a:highlight>
            </a:endParaRPr>
          </a:p>
        </p:txBody>
      </p:sp>
      <p:sp>
        <p:nvSpPr>
          <p:cNvPr id="447" name="Google Shape;447;p90"/>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extLst>
      <p:ext uri="{BB962C8B-B14F-4D97-AF65-F5344CB8AC3E}">
        <p14:creationId xmlns:p14="http://schemas.microsoft.com/office/powerpoint/2010/main" val="627930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75"/>
          <p:cNvSpPr txBox="1">
            <a:spLocks noGrp="1"/>
          </p:cNvSpPr>
          <p:nvPr>
            <p:ph type="ctrTitle"/>
          </p:nvPr>
        </p:nvSpPr>
        <p:spPr>
          <a:xfrm>
            <a:off x="760880" y="1160891"/>
            <a:ext cx="10670239" cy="2377534"/>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Clr>
                <a:schemeClr val="lt1"/>
              </a:buClr>
              <a:buSzPts val="6000"/>
              <a:buFont typeface="Trebuchet MS"/>
              <a:buNone/>
            </a:pPr>
            <a:r>
              <a:rPr lang="es-MX" sz="5500" dirty="0"/>
              <a:t>Mejoras en la correspondencia de miembros </a:t>
            </a:r>
            <a:endParaRPr sz="5500" dirty="0"/>
          </a:p>
          <a:p>
            <a:pPr marL="0" lvl="0" indent="0" algn="ctr" rtl="0">
              <a:lnSpc>
                <a:spcPct val="90000"/>
              </a:lnSpc>
              <a:spcBef>
                <a:spcPts val="0"/>
              </a:spcBef>
              <a:spcAft>
                <a:spcPts val="0"/>
              </a:spcAft>
              <a:buClr>
                <a:schemeClr val="lt1"/>
              </a:buClr>
              <a:buSzPts val="6000"/>
              <a:buFont typeface="Trebuchet MS"/>
              <a:buNone/>
            </a:pPr>
            <a:endParaRPr sz="5500" dirty="0"/>
          </a:p>
        </p:txBody>
      </p:sp>
      <p:sp>
        <p:nvSpPr>
          <p:cNvPr id="326" name="Google Shape;326;p75"/>
          <p:cNvSpPr txBox="1">
            <a:spLocks noGrp="1"/>
          </p:cNvSpPr>
          <p:nvPr>
            <p:ph type="subTitle" idx="1"/>
          </p:nvPr>
        </p:nvSpPr>
        <p:spPr>
          <a:xfrm>
            <a:off x="1718924" y="3147487"/>
            <a:ext cx="8754150" cy="108327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6000"/>
              <a:buFont typeface="Trebuchet MS"/>
              <a:buNone/>
            </a:pPr>
            <a:endParaRPr lang="en-US" sz="3300" dirty="0"/>
          </a:p>
          <a:p>
            <a:pPr marL="0" lvl="0" indent="0" algn="ctr" rtl="0">
              <a:spcBef>
                <a:spcPts val="0"/>
              </a:spcBef>
              <a:spcAft>
                <a:spcPts val="0"/>
              </a:spcAft>
              <a:buClr>
                <a:schemeClr val="lt1"/>
              </a:buClr>
              <a:buSzPts val="6000"/>
              <a:buFont typeface="Trebuchet MS"/>
              <a:buNone/>
            </a:pPr>
            <a:r>
              <a:rPr lang="es-NI" sz="3500" dirty="0"/>
              <a:t>Año fiscal 2025-26</a:t>
            </a:r>
            <a:endParaRPr sz="3500" dirty="0"/>
          </a:p>
        </p:txBody>
      </p:sp>
      <p:sp>
        <p:nvSpPr>
          <p:cNvPr id="327" name="Google Shape;327;p75"/>
          <p:cNvSpPr txBox="1">
            <a:spLocks noGrp="1"/>
          </p:cNvSpPr>
          <p:nvPr>
            <p:ph type="body" idx="2"/>
          </p:nvPr>
        </p:nvSpPr>
        <p:spPr>
          <a:xfrm>
            <a:off x="1913850" y="4789713"/>
            <a:ext cx="7912321" cy="154640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300"/>
              <a:buNone/>
            </a:pPr>
            <a:endParaRPr lang="en-US" sz="2300" dirty="0"/>
          </a:p>
          <a:p>
            <a:pPr marL="0" lvl="0" indent="0" algn="ctr" rtl="0">
              <a:lnSpc>
                <a:spcPct val="90000"/>
              </a:lnSpc>
              <a:spcBef>
                <a:spcPts val="0"/>
              </a:spcBef>
              <a:spcAft>
                <a:spcPts val="0"/>
              </a:spcAft>
              <a:buClr>
                <a:schemeClr val="lt1"/>
              </a:buClr>
              <a:buSzPts val="3300"/>
              <a:buNone/>
            </a:pPr>
            <a:r>
              <a:rPr lang="es-MX" sz="2500" dirty="0"/>
              <a:t>16 de octubre de 2025</a:t>
            </a:r>
            <a:endParaRPr sz="2500" dirty="0"/>
          </a:p>
        </p:txBody>
      </p:sp>
      <p:sp>
        <p:nvSpPr>
          <p:cNvPr id="328" name="Google Shape;328;p75"/>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dirty="0"/>
          </a:p>
        </p:txBody>
      </p:sp>
    </p:spTree>
    <p:extLst>
      <p:ext uri="{BB962C8B-B14F-4D97-AF65-F5344CB8AC3E}">
        <p14:creationId xmlns:p14="http://schemas.microsoft.com/office/powerpoint/2010/main" val="102171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9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
        <p:nvSpPr>
          <p:cNvPr id="454" name="Google Shape;454;p91"/>
          <p:cNvSpPr txBox="1"/>
          <p:nvPr/>
        </p:nvSpPr>
        <p:spPr>
          <a:xfrm>
            <a:off x="838050" y="351300"/>
            <a:ext cx="10950300" cy="6003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b="1">
                <a:latin typeface="Trebuchet MS"/>
                <a:ea typeface="Trebuchet MS"/>
                <a:cs typeface="Trebuchet MS"/>
                <a:sym typeface="Trebuchet MS"/>
              </a:rPr>
              <a:t>New information about your appeal</a:t>
            </a:r>
            <a:endParaRPr sz="1800" b="1">
              <a:latin typeface="Trebuchet MS"/>
              <a:ea typeface="Trebuchet MS"/>
              <a:cs typeface="Trebuchet MS"/>
              <a:sym typeface="Trebuchet MS"/>
            </a:endParaRPr>
          </a:p>
          <a:p>
            <a:pPr marL="0" lvl="0" indent="0" algn="l" rtl="0">
              <a:spcBef>
                <a:spcPts val="0"/>
              </a:spcBef>
              <a:spcAft>
                <a:spcPts val="0"/>
              </a:spcAft>
              <a:buNone/>
            </a:pPr>
            <a:endParaRPr sz="1800">
              <a:latin typeface="Trebuchet MS"/>
              <a:ea typeface="Trebuchet MS"/>
              <a:cs typeface="Trebuchet MS"/>
              <a:sym typeface="Trebuchet MS"/>
            </a:endParaRPr>
          </a:p>
          <a:p>
            <a:pPr marL="0" lvl="0" indent="0" algn="l" rtl="0">
              <a:spcBef>
                <a:spcPts val="0"/>
              </a:spcBef>
              <a:spcAft>
                <a:spcPts val="0"/>
              </a:spcAft>
              <a:buNone/>
            </a:pPr>
            <a:r>
              <a:rPr lang="en-US" sz="1800">
                <a:latin typeface="Trebuchet MS"/>
                <a:ea typeface="Trebuchet MS"/>
                <a:cs typeface="Trebuchet MS"/>
                <a:sym typeface="Trebuchet MS"/>
              </a:rPr>
              <a:t>Dear Daisy Duck,</a:t>
            </a:r>
            <a:endParaRPr sz="1800">
              <a:latin typeface="Trebuchet MS"/>
              <a:ea typeface="Trebuchet MS"/>
              <a:cs typeface="Trebuchet MS"/>
              <a:sym typeface="Trebuchet MS"/>
            </a:endParaRPr>
          </a:p>
          <a:p>
            <a:pPr marL="0" lvl="0" indent="0" algn="l" rtl="0">
              <a:spcBef>
                <a:spcPts val="0"/>
              </a:spcBef>
              <a:spcAft>
                <a:spcPts val="0"/>
              </a:spcAft>
              <a:buNone/>
            </a:pPr>
            <a:endParaRPr sz="1800">
              <a:latin typeface="Trebuchet MS"/>
              <a:ea typeface="Trebuchet MS"/>
              <a:cs typeface="Trebuchet MS"/>
              <a:sym typeface="Trebuchet MS"/>
            </a:endParaRPr>
          </a:p>
          <a:p>
            <a:pPr marL="0" lvl="0" indent="0" algn="l" rtl="0">
              <a:spcBef>
                <a:spcPts val="0"/>
              </a:spcBef>
              <a:spcAft>
                <a:spcPts val="0"/>
              </a:spcAft>
              <a:buNone/>
            </a:pPr>
            <a:r>
              <a:rPr lang="en-US" sz="1800">
                <a:latin typeface="Trebuchet MS"/>
                <a:ea typeface="Trebuchet MS"/>
                <a:cs typeface="Trebuchet MS"/>
                <a:sym typeface="Trebuchet MS"/>
              </a:rPr>
              <a:t>You filed an appeal because you disagreed with a decision we made about your Health First Colorado (Colorado’s Medicaid program) coverage or benefits. The Office of Administrative Courts (OAC) scheduled a meeting for you to discuss this with a judge. The courts call this meeting a </a:t>
            </a:r>
            <a:r>
              <a:rPr lang="en-US" sz="1800" b="1">
                <a:latin typeface="Trebuchet MS"/>
                <a:ea typeface="Trebuchet MS"/>
                <a:cs typeface="Trebuchet MS"/>
                <a:sym typeface="Trebuchet MS"/>
              </a:rPr>
              <a:t>fair hearing.</a:t>
            </a:r>
            <a:endParaRPr sz="1800" b="1">
              <a:latin typeface="Trebuchet MS"/>
              <a:ea typeface="Trebuchet MS"/>
              <a:cs typeface="Trebuchet MS"/>
              <a:sym typeface="Trebuchet MS"/>
            </a:endParaRPr>
          </a:p>
          <a:p>
            <a:pPr marL="0" lvl="0" indent="0" algn="l" rtl="0">
              <a:spcBef>
                <a:spcPts val="0"/>
              </a:spcBef>
              <a:spcAft>
                <a:spcPts val="0"/>
              </a:spcAft>
              <a:buNone/>
            </a:pPr>
            <a:endParaRPr sz="1800">
              <a:latin typeface="Trebuchet MS"/>
              <a:ea typeface="Trebuchet MS"/>
              <a:cs typeface="Trebuchet MS"/>
              <a:sym typeface="Trebuchet MS"/>
            </a:endParaRPr>
          </a:p>
          <a:p>
            <a:pPr marL="0" lvl="0" indent="0" algn="l" rtl="0">
              <a:spcBef>
                <a:spcPts val="0"/>
              </a:spcBef>
              <a:spcAft>
                <a:spcPts val="0"/>
              </a:spcAft>
              <a:buNone/>
            </a:pPr>
            <a:r>
              <a:rPr lang="en-US" sz="1800">
                <a:latin typeface="Trebuchet MS"/>
                <a:ea typeface="Trebuchet MS"/>
                <a:cs typeface="Trebuchet MS"/>
                <a:sym typeface="Trebuchet MS"/>
              </a:rPr>
              <a:t>We are asking the courts to end your appeal and cancel the fair hearing because of information we received:</a:t>
            </a:r>
            <a:endParaRPr sz="1800">
              <a:latin typeface="Trebuchet MS"/>
              <a:ea typeface="Trebuchet MS"/>
              <a:cs typeface="Trebuchet MS"/>
              <a:sym typeface="Trebuchet MS"/>
            </a:endParaRPr>
          </a:p>
          <a:p>
            <a:pPr marL="0" lvl="0" indent="0" algn="l" rtl="0">
              <a:spcBef>
                <a:spcPts val="0"/>
              </a:spcBef>
              <a:spcAft>
                <a:spcPts val="0"/>
              </a:spcAft>
              <a:buNone/>
            </a:pPr>
            <a:endParaRPr sz="1800">
              <a:latin typeface="Trebuchet MS"/>
              <a:ea typeface="Trebuchet MS"/>
              <a:cs typeface="Trebuchet MS"/>
              <a:sym typeface="Trebuchet MS"/>
            </a:endParaRPr>
          </a:p>
          <a:p>
            <a:pPr marL="0" lvl="0" indent="0" algn="l" rtl="0">
              <a:spcBef>
                <a:spcPts val="0"/>
              </a:spcBef>
              <a:spcAft>
                <a:spcPts val="0"/>
              </a:spcAft>
              <a:buNone/>
            </a:pPr>
            <a:r>
              <a:rPr lang="en-US" sz="1800" b="1">
                <a:latin typeface="Trebuchet MS"/>
                <a:ea typeface="Trebuchet MS"/>
                <a:cs typeface="Trebuchet MS"/>
                <a:sym typeface="Trebuchet MS"/>
              </a:rPr>
              <a:t>You already received the benefit or service.</a:t>
            </a:r>
            <a:r>
              <a:rPr lang="en-US" sz="1800">
                <a:latin typeface="Trebuchet MS"/>
                <a:ea typeface="Trebuchet MS"/>
                <a:cs typeface="Trebuchet MS"/>
                <a:sym typeface="Trebuchet MS"/>
              </a:rPr>
              <a:t> You filed an appeal because you disagreed with our denial of your benefit or service request. Our records show you already received this benefit or service.</a:t>
            </a:r>
            <a:endParaRPr sz="1800">
              <a:latin typeface="Trebuchet MS"/>
              <a:ea typeface="Trebuchet MS"/>
              <a:cs typeface="Trebuchet MS"/>
              <a:sym typeface="Trebuchet MS"/>
            </a:endParaRPr>
          </a:p>
          <a:p>
            <a:pPr marL="0" lvl="0" indent="0" algn="l" rtl="0">
              <a:spcBef>
                <a:spcPts val="0"/>
              </a:spcBef>
              <a:spcAft>
                <a:spcPts val="0"/>
              </a:spcAft>
              <a:buNone/>
            </a:pPr>
            <a:endParaRPr sz="1800">
              <a:latin typeface="Trebuchet MS"/>
              <a:ea typeface="Trebuchet MS"/>
              <a:cs typeface="Trebuchet MS"/>
              <a:sym typeface="Trebuchet MS"/>
            </a:endParaRPr>
          </a:p>
          <a:p>
            <a:pPr marL="0" lvl="0" indent="0" algn="l" rtl="0">
              <a:spcBef>
                <a:spcPts val="0"/>
              </a:spcBef>
              <a:spcAft>
                <a:spcPts val="0"/>
              </a:spcAft>
              <a:buNone/>
            </a:pPr>
            <a:r>
              <a:rPr lang="en-US" sz="1800">
                <a:latin typeface="Trebuchet MS"/>
                <a:ea typeface="Trebuchet MS"/>
                <a:cs typeface="Trebuchet MS"/>
                <a:sym typeface="Trebuchet MS"/>
              </a:rPr>
              <a:t>As a Health First Colorado member, you are </a:t>
            </a:r>
            <a:r>
              <a:rPr lang="en-US" sz="1800" b="1">
                <a:latin typeface="Trebuchet MS"/>
                <a:ea typeface="Trebuchet MS"/>
                <a:cs typeface="Trebuchet MS"/>
                <a:sym typeface="Trebuchet MS"/>
              </a:rPr>
              <a:t>not</a:t>
            </a:r>
            <a:r>
              <a:rPr lang="en-US" sz="1800">
                <a:latin typeface="Trebuchet MS"/>
                <a:ea typeface="Trebuchet MS"/>
                <a:cs typeface="Trebuchet MS"/>
                <a:sym typeface="Trebuchet MS"/>
              </a:rPr>
              <a:t> responsible for paying for Medicaid covered benefits or services. Because you already received the benefit or service, </a:t>
            </a:r>
            <a:r>
              <a:rPr lang="en-US" sz="1800" b="1">
                <a:latin typeface="Trebuchet MS"/>
                <a:ea typeface="Trebuchet MS"/>
                <a:cs typeface="Trebuchet MS"/>
                <a:sym typeface="Trebuchet MS"/>
              </a:rPr>
              <a:t>and</a:t>
            </a:r>
            <a:r>
              <a:rPr lang="en-US" sz="1800">
                <a:latin typeface="Trebuchet MS"/>
                <a:ea typeface="Trebuchet MS"/>
                <a:cs typeface="Trebuchet MS"/>
                <a:sym typeface="Trebuchet MS"/>
              </a:rPr>
              <a:t> you are </a:t>
            </a:r>
            <a:r>
              <a:rPr lang="en-US" sz="1800" b="1">
                <a:latin typeface="Trebuchet MS"/>
                <a:ea typeface="Trebuchet MS"/>
                <a:cs typeface="Trebuchet MS"/>
                <a:sym typeface="Trebuchet MS"/>
              </a:rPr>
              <a:t>not</a:t>
            </a:r>
            <a:r>
              <a:rPr lang="en-US" sz="1800">
                <a:latin typeface="Trebuchet MS"/>
                <a:ea typeface="Trebuchet MS"/>
                <a:cs typeface="Trebuchet MS"/>
                <a:sym typeface="Trebuchet MS"/>
              </a:rPr>
              <a:t> responsible for paying for the benefit or service, you do not need a fair hearing to discuss the denial.</a:t>
            </a:r>
            <a:endParaRPr sz="1800">
              <a:latin typeface="Trebuchet MS"/>
              <a:ea typeface="Trebuchet MS"/>
              <a:cs typeface="Trebuchet MS"/>
              <a:sym typeface="Trebuchet MS"/>
            </a:endParaRPr>
          </a:p>
          <a:p>
            <a:pPr marL="0" lvl="0" indent="0" algn="l" rtl="0">
              <a:spcBef>
                <a:spcPts val="0"/>
              </a:spcBef>
              <a:spcAft>
                <a:spcPts val="0"/>
              </a:spcAft>
              <a:buNone/>
            </a:pPr>
            <a:endParaRPr sz="1800">
              <a:latin typeface="Trebuchet MS"/>
              <a:ea typeface="Trebuchet MS"/>
              <a:cs typeface="Trebuchet MS"/>
              <a:sym typeface="Trebuchet MS"/>
            </a:endParaRPr>
          </a:p>
          <a:p>
            <a:pPr marL="0" lvl="0" indent="0" algn="l" rtl="0">
              <a:spcBef>
                <a:spcPts val="0"/>
              </a:spcBef>
              <a:spcAft>
                <a:spcPts val="0"/>
              </a:spcAft>
              <a:buNone/>
            </a:pPr>
            <a:r>
              <a:rPr lang="en-US" sz="1800">
                <a:latin typeface="Trebuchet MS"/>
                <a:ea typeface="Trebuchet MS"/>
                <a:cs typeface="Trebuchet MS"/>
                <a:sym typeface="Trebuchet MS"/>
              </a:rPr>
              <a:t>The papers that came with this letter have more information about the rules that</a:t>
            </a:r>
            <a:endParaRPr sz="1800">
              <a:latin typeface="Trebuchet MS"/>
              <a:ea typeface="Trebuchet MS"/>
              <a:cs typeface="Trebuchet MS"/>
              <a:sym typeface="Trebuchet MS"/>
            </a:endParaRPr>
          </a:p>
          <a:p>
            <a:pPr marL="0" lvl="0" indent="0" algn="l" rtl="0">
              <a:spcBef>
                <a:spcPts val="0"/>
              </a:spcBef>
              <a:spcAft>
                <a:spcPts val="0"/>
              </a:spcAft>
              <a:buNone/>
            </a:pPr>
            <a:r>
              <a:rPr lang="en-US" sz="1800">
                <a:latin typeface="Trebuchet MS"/>
                <a:ea typeface="Trebuchet MS"/>
                <a:cs typeface="Trebuchet MS"/>
                <a:sym typeface="Trebuchet MS"/>
              </a:rPr>
              <a:t>apply to your situation. You should read this information and keep it for your</a:t>
            </a:r>
            <a:endParaRPr sz="1800">
              <a:latin typeface="Trebuchet MS"/>
              <a:ea typeface="Trebuchet MS"/>
              <a:cs typeface="Trebuchet MS"/>
              <a:sym typeface="Trebuchet MS"/>
            </a:endParaRPr>
          </a:p>
          <a:p>
            <a:pPr marL="0" lvl="0" indent="0" algn="l" rtl="0">
              <a:spcBef>
                <a:spcPts val="0"/>
              </a:spcBef>
              <a:spcAft>
                <a:spcPts val="0"/>
              </a:spcAft>
              <a:buNone/>
            </a:pPr>
            <a:r>
              <a:rPr lang="en-US" sz="1800">
                <a:latin typeface="Trebuchet MS"/>
                <a:ea typeface="Trebuchet MS"/>
                <a:cs typeface="Trebuchet MS"/>
                <a:sym typeface="Trebuchet MS"/>
              </a:rPr>
              <a:t>records.</a:t>
            </a:r>
            <a:endParaRPr sz="1800">
              <a:latin typeface="Trebuchet MS"/>
              <a:ea typeface="Trebuchet MS"/>
              <a:cs typeface="Trebuchet MS"/>
              <a:sym typeface="Trebuchet M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9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
        <p:nvSpPr>
          <p:cNvPr id="454" name="Google Shape;454;p91"/>
          <p:cNvSpPr txBox="1"/>
          <p:nvPr/>
        </p:nvSpPr>
        <p:spPr>
          <a:xfrm>
            <a:off x="838050" y="95074"/>
            <a:ext cx="11079276" cy="600161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MX" sz="1800" b="1" dirty="0">
                <a:latin typeface="Trebuchet MS"/>
                <a:ea typeface="Trebuchet MS"/>
                <a:cs typeface="Trebuchet MS"/>
                <a:sym typeface="Trebuchet MS"/>
              </a:rPr>
              <a:t>Nueva información sobre su apelación</a:t>
            </a:r>
            <a:endParaRPr sz="1800" dirty="0">
              <a:latin typeface="Trebuchet MS"/>
              <a:ea typeface="Trebuchet MS"/>
              <a:cs typeface="Trebuchet MS"/>
              <a:sym typeface="Trebuchet MS"/>
            </a:endParaRPr>
          </a:p>
          <a:p>
            <a:pPr marL="0" lvl="0" indent="0" algn="l" rtl="0">
              <a:spcBef>
                <a:spcPts val="0"/>
              </a:spcBef>
              <a:spcAft>
                <a:spcPts val="0"/>
              </a:spcAft>
              <a:buNone/>
            </a:pPr>
            <a:r>
              <a:rPr lang="en-US" sz="1800" dirty="0" err="1">
                <a:latin typeface="Trebuchet MS"/>
                <a:ea typeface="Trebuchet MS"/>
                <a:cs typeface="Trebuchet MS"/>
                <a:sym typeface="Trebuchet MS"/>
              </a:rPr>
              <a:t>Estimada</a:t>
            </a:r>
            <a:r>
              <a:rPr lang="en-US" sz="1800" dirty="0">
                <a:latin typeface="Trebuchet MS"/>
                <a:ea typeface="Trebuchet MS"/>
                <a:cs typeface="Trebuchet MS"/>
                <a:sym typeface="Trebuchet MS"/>
              </a:rPr>
              <a:t> Daisy Duck,</a:t>
            </a:r>
            <a:endParaRPr sz="1800" dirty="0">
              <a:latin typeface="Trebuchet MS"/>
              <a:ea typeface="Trebuchet MS"/>
              <a:cs typeface="Trebuchet MS"/>
              <a:sym typeface="Trebuchet MS"/>
            </a:endParaRPr>
          </a:p>
          <a:p>
            <a:pPr marL="0" lvl="0" indent="0" algn="l" rtl="0">
              <a:spcBef>
                <a:spcPts val="0"/>
              </a:spcBef>
              <a:spcAft>
                <a:spcPts val="0"/>
              </a:spcAft>
              <a:buNone/>
            </a:pPr>
            <a:endParaRPr sz="1800" dirty="0">
              <a:latin typeface="Trebuchet MS"/>
              <a:ea typeface="Trebuchet MS"/>
              <a:cs typeface="Trebuchet MS"/>
              <a:sym typeface="Trebuchet MS"/>
            </a:endParaRPr>
          </a:p>
          <a:p>
            <a:pPr marL="0" lvl="0" indent="0" algn="l" rtl="0">
              <a:spcBef>
                <a:spcPts val="0"/>
              </a:spcBef>
              <a:spcAft>
                <a:spcPts val="0"/>
              </a:spcAft>
              <a:buNone/>
            </a:pPr>
            <a:r>
              <a:rPr lang="es-MX" sz="1800" dirty="0">
                <a:latin typeface="Trebuchet MS"/>
                <a:ea typeface="Trebuchet MS"/>
                <a:cs typeface="Trebuchet MS"/>
                <a:sym typeface="Trebuchet MS"/>
              </a:rPr>
              <a:t>Usted presentó una apelación porque no estaba de acuerdo con una decisión que tomamos sobre su cobertura o beneficios de </a:t>
            </a:r>
            <a:r>
              <a:rPr lang="es-MX" sz="1800" dirty="0" err="1">
                <a:latin typeface="Trebuchet MS"/>
                <a:ea typeface="Trebuchet MS"/>
                <a:cs typeface="Trebuchet MS"/>
                <a:sym typeface="Trebuchet MS"/>
              </a:rPr>
              <a:t>Health</a:t>
            </a:r>
            <a:r>
              <a:rPr lang="es-MX" sz="1800" dirty="0">
                <a:latin typeface="Trebuchet MS"/>
                <a:ea typeface="Trebuchet MS"/>
                <a:cs typeface="Trebuchet MS"/>
                <a:sym typeface="Trebuchet MS"/>
              </a:rPr>
              <a:t> </a:t>
            </a:r>
            <a:r>
              <a:rPr lang="es-MX" sz="1800" dirty="0" err="1">
                <a:latin typeface="Trebuchet MS"/>
                <a:ea typeface="Trebuchet MS"/>
                <a:cs typeface="Trebuchet MS"/>
                <a:sym typeface="Trebuchet MS"/>
              </a:rPr>
              <a:t>First</a:t>
            </a:r>
            <a:r>
              <a:rPr lang="es-MX" sz="1800" dirty="0">
                <a:latin typeface="Trebuchet MS"/>
                <a:ea typeface="Trebuchet MS"/>
                <a:cs typeface="Trebuchet MS"/>
                <a:sym typeface="Trebuchet MS"/>
              </a:rPr>
              <a:t> Colorado (el programa Medicaid de Colorado). La Oficina de Tribunales Administrativos (</a:t>
            </a:r>
            <a:r>
              <a:rPr lang="es-MX" sz="1800" dirty="0" err="1">
                <a:latin typeface="Trebuchet MS"/>
                <a:ea typeface="Trebuchet MS"/>
                <a:cs typeface="Trebuchet MS"/>
                <a:sym typeface="Trebuchet MS"/>
              </a:rPr>
              <a:t>OAC</a:t>
            </a:r>
            <a:r>
              <a:rPr lang="es-MX" sz="1800" dirty="0">
                <a:latin typeface="Trebuchet MS"/>
                <a:ea typeface="Trebuchet MS"/>
                <a:cs typeface="Trebuchet MS"/>
                <a:sym typeface="Trebuchet MS"/>
              </a:rPr>
              <a:t>) programó una reunión para que usted discutiera esto con un juez. Los tribunales llaman a esta reunión una </a:t>
            </a:r>
            <a:r>
              <a:rPr lang="es-MX" sz="1800" b="1" dirty="0">
                <a:latin typeface="Trebuchet MS"/>
                <a:ea typeface="Trebuchet MS"/>
                <a:cs typeface="Trebuchet MS"/>
                <a:sym typeface="Trebuchet MS"/>
              </a:rPr>
              <a:t>audiencia imparcial</a:t>
            </a:r>
            <a:r>
              <a:rPr lang="en-US" sz="1800" b="1" dirty="0">
                <a:latin typeface="Trebuchet MS"/>
                <a:ea typeface="Trebuchet MS"/>
                <a:cs typeface="Trebuchet MS"/>
                <a:sym typeface="Trebuchet MS"/>
              </a:rPr>
              <a:t>.</a:t>
            </a:r>
            <a:endParaRPr sz="1800" b="1" dirty="0">
              <a:latin typeface="Trebuchet MS"/>
              <a:ea typeface="Trebuchet MS"/>
              <a:cs typeface="Trebuchet MS"/>
              <a:sym typeface="Trebuchet MS"/>
            </a:endParaRPr>
          </a:p>
          <a:p>
            <a:pPr marL="0" lvl="0" indent="0" algn="l" rtl="0">
              <a:spcBef>
                <a:spcPts val="0"/>
              </a:spcBef>
              <a:spcAft>
                <a:spcPts val="0"/>
              </a:spcAft>
              <a:buNone/>
            </a:pPr>
            <a:endParaRPr sz="1800" dirty="0">
              <a:latin typeface="Trebuchet MS"/>
              <a:ea typeface="Trebuchet MS"/>
              <a:cs typeface="Trebuchet MS"/>
              <a:sym typeface="Trebuchet MS"/>
            </a:endParaRPr>
          </a:p>
          <a:p>
            <a:pPr marL="0" lvl="0" indent="0" algn="l" rtl="0">
              <a:spcBef>
                <a:spcPts val="0"/>
              </a:spcBef>
              <a:spcAft>
                <a:spcPts val="0"/>
              </a:spcAft>
              <a:buNone/>
            </a:pPr>
            <a:r>
              <a:rPr lang="es-MX" sz="1800" dirty="0">
                <a:latin typeface="Trebuchet MS"/>
                <a:ea typeface="Trebuchet MS"/>
                <a:cs typeface="Trebuchet MS"/>
                <a:sym typeface="Trebuchet MS"/>
              </a:rPr>
              <a:t>Solicitamos a los tribunales que den por terminada su apelación y cancelen la audiencia imparcial debido a la información que recibimos</a:t>
            </a:r>
            <a:r>
              <a:rPr lang="en-US" sz="1800" dirty="0">
                <a:latin typeface="Trebuchet MS"/>
                <a:ea typeface="Trebuchet MS"/>
                <a:cs typeface="Trebuchet MS"/>
                <a:sym typeface="Trebuchet MS"/>
              </a:rPr>
              <a:t>:</a:t>
            </a:r>
            <a:endParaRPr sz="1800" dirty="0">
              <a:latin typeface="Trebuchet MS"/>
              <a:ea typeface="Trebuchet MS"/>
              <a:cs typeface="Trebuchet MS"/>
              <a:sym typeface="Trebuchet MS"/>
            </a:endParaRPr>
          </a:p>
          <a:p>
            <a:pPr marL="0" lvl="0" indent="0" algn="l" rtl="0">
              <a:spcBef>
                <a:spcPts val="0"/>
              </a:spcBef>
              <a:spcAft>
                <a:spcPts val="0"/>
              </a:spcAft>
              <a:buNone/>
            </a:pPr>
            <a:endParaRPr sz="1800" dirty="0">
              <a:latin typeface="Trebuchet MS"/>
              <a:ea typeface="Trebuchet MS"/>
              <a:cs typeface="Trebuchet MS"/>
              <a:sym typeface="Trebuchet MS"/>
            </a:endParaRPr>
          </a:p>
          <a:p>
            <a:pPr marL="0" lvl="0" indent="0" algn="l" rtl="0">
              <a:spcBef>
                <a:spcPts val="0"/>
              </a:spcBef>
              <a:spcAft>
                <a:spcPts val="0"/>
              </a:spcAft>
              <a:buNone/>
            </a:pPr>
            <a:r>
              <a:rPr lang="es-MX" sz="1800" b="1" dirty="0">
                <a:latin typeface="Trebuchet MS"/>
                <a:ea typeface="Trebuchet MS"/>
                <a:cs typeface="Trebuchet MS"/>
                <a:sym typeface="Trebuchet MS"/>
              </a:rPr>
              <a:t>Usted ya recibió el beneficio o servicio</a:t>
            </a:r>
            <a:r>
              <a:rPr lang="es-MX" sz="1800" dirty="0">
                <a:latin typeface="Trebuchet MS"/>
                <a:ea typeface="Trebuchet MS"/>
                <a:cs typeface="Trebuchet MS"/>
                <a:sym typeface="Trebuchet MS"/>
              </a:rPr>
              <a:t>. Presentó una apelación porque no estaba de acuerdo con nuestra denegación de su solicitud de beneficio o servicio. Nuestros registros muestran que ya recibió este beneficio o servicio</a:t>
            </a:r>
            <a:r>
              <a:rPr lang="en-US" sz="1800" dirty="0">
                <a:latin typeface="Trebuchet MS"/>
                <a:ea typeface="Trebuchet MS"/>
                <a:cs typeface="Trebuchet MS"/>
                <a:sym typeface="Trebuchet MS"/>
              </a:rPr>
              <a:t>.</a:t>
            </a:r>
            <a:endParaRPr sz="1800" dirty="0">
              <a:latin typeface="Trebuchet MS"/>
              <a:ea typeface="Trebuchet MS"/>
              <a:cs typeface="Trebuchet MS"/>
              <a:sym typeface="Trebuchet MS"/>
            </a:endParaRPr>
          </a:p>
          <a:p>
            <a:pPr marL="0" lvl="0" indent="0" algn="l" rtl="0">
              <a:spcBef>
                <a:spcPts val="0"/>
              </a:spcBef>
              <a:spcAft>
                <a:spcPts val="0"/>
              </a:spcAft>
              <a:buNone/>
            </a:pPr>
            <a:endParaRPr sz="1800" dirty="0">
              <a:latin typeface="Trebuchet MS"/>
              <a:ea typeface="Trebuchet MS"/>
              <a:cs typeface="Trebuchet MS"/>
              <a:sym typeface="Trebuchet MS"/>
            </a:endParaRPr>
          </a:p>
          <a:p>
            <a:pPr marL="0" lvl="0" indent="0" algn="l" rtl="0">
              <a:spcBef>
                <a:spcPts val="0"/>
              </a:spcBef>
              <a:spcAft>
                <a:spcPts val="0"/>
              </a:spcAft>
              <a:buNone/>
            </a:pPr>
            <a:r>
              <a:rPr lang="es-MX" sz="1800" dirty="0">
                <a:latin typeface="Trebuchet MS"/>
                <a:ea typeface="Trebuchet MS"/>
                <a:cs typeface="Trebuchet MS"/>
                <a:sym typeface="Trebuchet MS"/>
              </a:rPr>
              <a:t>Como miembro de </a:t>
            </a:r>
            <a:r>
              <a:rPr lang="es-MX" sz="1800" dirty="0" err="1">
                <a:latin typeface="Trebuchet MS"/>
                <a:ea typeface="Trebuchet MS"/>
                <a:cs typeface="Trebuchet MS"/>
                <a:sym typeface="Trebuchet MS"/>
              </a:rPr>
              <a:t>Health</a:t>
            </a:r>
            <a:r>
              <a:rPr lang="es-MX" sz="1800" dirty="0">
                <a:latin typeface="Trebuchet MS"/>
                <a:ea typeface="Trebuchet MS"/>
                <a:cs typeface="Trebuchet MS"/>
                <a:sym typeface="Trebuchet MS"/>
              </a:rPr>
              <a:t> </a:t>
            </a:r>
            <a:r>
              <a:rPr lang="es-MX" sz="1800" dirty="0" err="1">
                <a:latin typeface="Trebuchet MS"/>
                <a:ea typeface="Trebuchet MS"/>
                <a:cs typeface="Trebuchet MS"/>
                <a:sym typeface="Trebuchet MS"/>
              </a:rPr>
              <a:t>First</a:t>
            </a:r>
            <a:r>
              <a:rPr lang="es-MX" sz="1800" dirty="0">
                <a:latin typeface="Trebuchet MS"/>
                <a:ea typeface="Trebuchet MS"/>
                <a:cs typeface="Trebuchet MS"/>
                <a:sym typeface="Trebuchet MS"/>
              </a:rPr>
              <a:t> Colorado, usted</a:t>
            </a:r>
            <a:r>
              <a:rPr lang="es-MX" sz="1800" b="1" dirty="0">
                <a:latin typeface="Trebuchet MS"/>
                <a:ea typeface="Trebuchet MS"/>
                <a:cs typeface="Trebuchet MS"/>
                <a:sym typeface="Trebuchet MS"/>
              </a:rPr>
              <a:t> no </a:t>
            </a:r>
            <a:r>
              <a:rPr lang="es-MX" sz="1800" dirty="0">
                <a:latin typeface="Trebuchet MS"/>
                <a:ea typeface="Trebuchet MS"/>
                <a:cs typeface="Trebuchet MS"/>
                <a:sym typeface="Trebuchet MS"/>
              </a:rPr>
              <a:t>es responsable de pagar los beneficios o servicios cubiertos por Medicaid. Debido a que ya recibió el beneficio o servicio, </a:t>
            </a:r>
            <a:r>
              <a:rPr lang="es-MX" sz="1800" b="1" dirty="0">
                <a:latin typeface="Trebuchet MS"/>
                <a:ea typeface="Trebuchet MS"/>
                <a:cs typeface="Trebuchet MS"/>
                <a:sym typeface="Trebuchet MS"/>
              </a:rPr>
              <a:t>y</a:t>
            </a:r>
            <a:r>
              <a:rPr lang="es-MX" sz="1800" dirty="0">
                <a:latin typeface="Trebuchet MS"/>
                <a:ea typeface="Trebuchet MS"/>
                <a:cs typeface="Trebuchet MS"/>
                <a:sym typeface="Trebuchet MS"/>
              </a:rPr>
              <a:t> usted </a:t>
            </a:r>
            <a:r>
              <a:rPr lang="es-MX" sz="1800" b="1" dirty="0">
                <a:latin typeface="Trebuchet MS"/>
                <a:ea typeface="Trebuchet MS"/>
                <a:cs typeface="Trebuchet MS"/>
                <a:sym typeface="Trebuchet MS"/>
              </a:rPr>
              <a:t>no</a:t>
            </a:r>
            <a:r>
              <a:rPr lang="es-MX" sz="1800" dirty="0">
                <a:latin typeface="Trebuchet MS"/>
                <a:ea typeface="Trebuchet MS"/>
                <a:cs typeface="Trebuchet MS"/>
                <a:sym typeface="Trebuchet MS"/>
              </a:rPr>
              <a:t> es responsable de pagar el beneficio o servicio, no necesita una audiencia imparcial para discutir la denegación.</a:t>
            </a:r>
            <a:endParaRPr sz="1800" dirty="0">
              <a:latin typeface="Trebuchet MS"/>
              <a:ea typeface="Trebuchet MS"/>
              <a:cs typeface="Trebuchet MS"/>
              <a:sym typeface="Trebuchet MS"/>
            </a:endParaRPr>
          </a:p>
          <a:p>
            <a:pPr marL="0" lvl="0" indent="0" algn="l" rtl="0">
              <a:spcBef>
                <a:spcPts val="0"/>
              </a:spcBef>
              <a:spcAft>
                <a:spcPts val="0"/>
              </a:spcAft>
              <a:buNone/>
            </a:pPr>
            <a:endParaRPr sz="1800" dirty="0">
              <a:latin typeface="Trebuchet MS"/>
              <a:ea typeface="Trebuchet MS"/>
              <a:cs typeface="Trebuchet MS"/>
              <a:sym typeface="Trebuchet MS"/>
            </a:endParaRPr>
          </a:p>
          <a:p>
            <a:pPr marL="0" lvl="0" indent="0" algn="l" rtl="0">
              <a:spcBef>
                <a:spcPts val="0"/>
              </a:spcBef>
              <a:spcAft>
                <a:spcPts val="0"/>
              </a:spcAft>
              <a:buNone/>
            </a:pPr>
            <a:r>
              <a:rPr lang="es-MX" sz="1800" dirty="0">
                <a:latin typeface="Trebuchet MS"/>
                <a:ea typeface="Trebuchet MS"/>
                <a:cs typeface="Trebuchet MS"/>
                <a:sym typeface="Trebuchet MS"/>
              </a:rPr>
              <a:t>Los documentos que acompañan a esta carta contienen más información sobre las normas que se aplican a su situación. Debería leer esta información y guardarla para sus registros</a:t>
            </a:r>
            <a:r>
              <a:rPr lang="en-US" sz="1800" dirty="0">
                <a:latin typeface="Trebuchet MS"/>
                <a:ea typeface="Trebuchet MS"/>
                <a:cs typeface="Trebuchet MS"/>
                <a:sym typeface="Trebuchet MS"/>
              </a:rPr>
              <a:t>.</a:t>
            </a:r>
            <a:endParaRPr sz="1800" dirty="0">
              <a:latin typeface="Trebuchet MS"/>
              <a:ea typeface="Trebuchet MS"/>
              <a:cs typeface="Trebuchet MS"/>
              <a:sym typeface="Trebuchet MS"/>
            </a:endParaRPr>
          </a:p>
        </p:txBody>
      </p:sp>
    </p:spTree>
    <p:extLst>
      <p:ext uri="{BB962C8B-B14F-4D97-AF65-F5344CB8AC3E}">
        <p14:creationId xmlns:p14="http://schemas.microsoft.com/office/powerpoint/2010/main" val="26791484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92"/>
          <p:cNvSpPr txBox="1">
            <a:spLocks noGrp="1"/>
          </p:cNvSpPr>
          <p:nvPr>
            <p:ph type="title"/>
          </p:nvPr>
        </p:nvSpPr>
        <p:spPr>
          <a:xfrm>
            <a:off x="563400" y="410200"/>
            <a:ext cx="110652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800" dirty="0"/>
              <a:t>Health First Dental Benefit Summary</a:t>
            </a:r>
            <a:endParaRPr sz="4800" dirty="0"/>
          </a:p>
        </p:txBody>
      </p:sp>
      <p:sp>
        <p:nvSpPr>
          <p:cNvPr id="461" name="Google Shape;461;p92"/>
          <p:cNvSpPr txBox="1">
            <a:spLocks noGrp="1"/>
          </p:cNvSpPr>
          <p:nvPr>
            <p:ph type="body" idx="1"/>
          </p:nvPr>
        </p:nvSpPr>
        <p:spPr>
          <a:xfrm>
            <a:off x="838050" y="1568575"/>
            <a:ext cx="11177700" cy="42057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300" dirty="0" err="1">
                <a:highlight>
                  <a:srgbClr val="FFFFFF"/>
                </a:highlight>
              </a:rPr>
              <a:t>HCPF</a:t>
            </a:r>
            <a:r>
              <a:rPr lang="en-US" sz="2300" dirty="0">
                <a:highlight>
                  <a:srgbClr val="FFFFFF"/>
                </a:highlight>
              </a:rPr>
              <a:t> is updating the member facing benefit summaries. This update includes summaries for adults, children, and individuals with developmental disabilities.</a:t>
            </a:r>
            <a:endParaRPr sz="2300" dirty="0">
              <a:highlight>
                <a:srgbClr val="FFFFFF"/>
              </a:highlight>
            </a:endParaRPr>
          </a:p>
          <a:p>
            <a:pPr marL="0" lvl="0" indent="0" algn="l" rtl="0">
              <a:lnSpc>
                <a:spcPct val="115000"/>
              </a:lnSpc>
              <a:spcBef>
                <a:spcPts val="900"/>
              </a:spcBef>
              <a:spcAft>
                <a:spcPts val="0"/>
              </a:spcAft>
              <a:buNone/>
            </a:pPr>
            <a:r>
              <a:rPr lang="en-US" sz="2300" b="1" dirty="0">
                <a:highlight>
                  <a:srgbClr val="FFFFFF"/>
                </a:highlight>
              </a:rPr>
              <a:t>Files for review:</a:t>
            </a:r>
            <a:endParaRPr sz="2300" b="1" dirty="0">
              <a:highlight>
                <a:srgbClr val="FFFFFF"/>
              </a:highlight>
            </a:endParaRPr>
          </a:p>
          <a:p>
            <a:pPr marL="400050" lvl="1" indent="-374650" algn="l" rtl="0">
              <a:lnSpc>
                <a:spcPct val="115000"/>
              </a:lnSpc>
              <a:spcBef>
                <a:spcPts val="900"/>
              </a:spcBef>
              <a:spcAft>
                <a:spcPts val="0"/>
              </a:spcAft>
              <a:buSzPts val="2300"/>
              <a:buFont typeface="Trebuchet MS"/>
              <a:buChar char="○"/>
            </a:pPr>
            <a:r>
              <a:rPr lang="en-US" sz="2300" dirty="0">
                <a:highlight>
                  <a:srgbClr val="FFFFFF"/>
                </a:highlight>
              </a:rPr>
              <a:t>Individuals with Developmental Disabilities Benefits Summary: </a:t>
            </a:r>
            <a:r>
              <a:rPr lang="en-US" sz="2300" u="sng" dirty="0">
                <a:solidFill>
                  <a:schemeClr val="dk2"/>
                </a:solidFill>
                <a:highlight>
                  <a:srgbClr val="FFFFFF"/>
                </a:highlight>
                <a:hlinkClick r:id="rId3">
                  <a:extLst>
                    <a:ext uri="{A12FA001-AC4F-418D-AE19-62706E023703}">
                      <ahyp:hlinkClr xmlns:ahyp="http://schemas.microsoft.com/office/drawing/2018/hyperlinkcolor" val="tx"/>
                    </a:ext>
                  </a:extLst>
                </a:hlinkClick>
              </a:rPr>
              <a:t>English</a:t>
            </a:r>
            <a:r>
              <a:rPr lang="en-US" sz="2300" dirty="0">
                <a:highlight>
                  <a:srgbClr val="FFFFFF"/>
                </a:highlight>
              </a:rPr>
              <a:t> | </a:t>
            </a:r>
            <a:r>
              <a:rPr lang="en-US" sz="2300" u="sng" dirty="0">
                <a:solidFill>
                  <a:schemeClr val="dk2"/>
                </a:solidFill>
                <a:highlight>
                  <a:srgbClr val="FFFFFF"/>
                </a:highlight>
                <a:hlinkClick r:id="rId4">
                  <a:extLst>
                    <a:ext uri="{A12FA001-AC4F-418D-AE19-62706E023703}">
                      <ahyp:hlinkClr xmlns:ahyp="http://schemas.microsoft.com/office/drawing/2018/hyperlinkcolor" val="tx"/>
                    </a:ext>
                  </a:extLst>
                </a:hlinkClick>
              </a:rPr>
              <a:t>Spanish</a:t>
            </a:r>
            <a:endParaRPr sz="2300" u="sng" dirty="0">
              <a:solidFill>
                <a:schemeClr val="dk2"/>
              </a:solidFill>
              <a:highlight>
                <a:srgbClr val="FFFFFF"/>
              </a:highlight>
            </a:endParaRPr>
          </a:p>
          <a:p>
            <a:pPr marL="400050" lvl="1" indent="-374650" algn="l" rtl="0">
              <a:lnSpc>
                <a:spcPct val="115000"/>
              </a:lnSpc>
              <a:spcBef>
                <a:spcPts val="0"/>
              </a:spcBef>
              <a:spcAft>
                <a:spcPts val="0"/>
              </a:spcAft>
              <a:buSzPts val="2300"/>
              <a:buFont typeface="Trebuchet MS"/>
              <a:buChar char="○"/>
            </a:pPr>
            <a:r>
              <a:rPr lang="en-US" sz="2300" dirty="0">
                <a:highlight>
                  <a:srgbClr val="FFFFFF"/>
                </a:highlight>
              </a:rPr>
              <a:t>Adult Benefit Summary: </a:t>
            </a:r>
            <a:r>
              <a:rPr lang="en-US" sz="2300" u="sng" dirty="0">
                <a:solidFill>
                  <a:schemeClr val="dk2"/>
                </a:solidFill>
                <a:highlight>
                  <a:srgbClr val="FFFFFF"/>
                </a:highlight>
                <a:hlinkClick r:id="rId5">
                  <a:extLst>
                    <a:ext uri="{A12FA001-AC4F-418D-AE19-62706E023703}">
                      <ahyp:hlinkClr xmlns:ahyp="http://schemas.microsoft.com/office/drawing/2018/hyperlinkcolor" val="tx"/>
                    </a:ext>
                  </a:extLst>
                </a:hlinkClick>
              </a:rPr>
              <a:t>English</a:t>
            </a:r>
            <a:r>
              <a:rPr lang="en-US" sz="2300" dirty="0">
                <a:highlight>
                  <a:srgbClr val="FFFFFF"/>
                </a:highlight>
              </a:rPr>
              <a:t> | </a:t>
            </a:r>
            <a:r>
              <a:rPr lang="en-US" sz="2300" u="sng" dirty="0">
                <a:solidFill>
                  <a:schemeClr val="dk2"/>
                </a:solidFill>
                <a:highlight>
                  <a:srgbClr val="FFFFFF"/>
                </a:highlight>
                <a:hlinkClick r:id="rId6">
                  <a:extLst>
                    <a:ext uri="{A12FA001-AC4F-418D-AE19-62706E023703}">
                      <ahyp:hlinkClr xmlns:ahyp="http://schemas.microsoft.com/office/drawing/2018/hyperlinkcolor" val="tx"/>
                    </a:ext>
                  </a:extLst>
                </a:hlinkClick>
              </a:rPr>
              <a:t>Spanish</a:t>
            </a:r>
            <a:r>
              <a:rPr lang="en-US" sz="2300" dirty="0">
                <a:highlight>
                  <a:srgbClr val="FFFFFF"/>
                </a:highlight>
              </a:rPr>
              <a:t> </a:t>
            </a:r>
            <a:endParaRPr sz="2300" dirty="0">
              <a:highlight>
                <a:srgbClr val="FFFFFF"/>
              </a:highlight>
            </a:endParaRPr>
          </a:p>
          <a:p>
            <a:pPr marL="400050" lvl="1" indent="-374650" algn="l" rtl="0">
              <a:lnSpc>
                <a:spcPct val="115000"/>
              </a:lnSpc>
              <a:spcBef>
                <a:spcPts val="0"/>
              </a:spcBef>
              <a:spcAft>
                <a:spcPts val="0"/>
              </a:spcAft>
              <a:buSzPts val="2300"/>
              <a:buFont typeface="Trebuchet MS"/>
              <a:buChar char="○"/>
            </a:pPr>
            <a:r>
              <a:rPr lang="en-US" sz="2300" dirty="0">
                <a:highlight>
                  <a:srgbClr val="FFFFFF"/>
                </a:highlight>
              </a:rPr>
              <a:t>Children Benefit Summary: </a:t>
            </a:r>
            <a:r>
              <a:rPr lang="en-US" sz="2300" u="sng" dirty="0">
                <a:solidFill>
                  <a:schemeClr val="dk2"/>
                </a:solidFill>
                <a:highlight>
                  <a:srgbClr val="FFFFFF"/>
                </a:highlight>
                <a:hlinkClick r:id="rId7">
                  <a:extLst>
                    <a:ext uri="{A12FA001-AC4F-418D-AE19-62706E023703}">
                      <ahyp:hlinkClr xmlns:ahyp="http://schemas.microsoft.com/office/drawing/2018/hyperlinkcolor" val="tx"/>
                    </a:ext>
                  </a:extLst>
                </a:hlinkClick>
              </a:rPr>
              <a:t>English</a:t>
            </a:r>
            <a:r>
              <a:rPr lang="en-US" sz="2300" dirty="0">
                <a:highlight>
                  <a:srgbClr val="FFFFFF"/>
                </a:highlight>
              </a:rPr>
              <a:t> | </a:t>
            </a:r>
            <a:r>
              <a:rPr lang="en-US" sz="2300" u="sng" dirty="0">
                <a:solidFill>
                  <a:schemeClr val="dk2"/>
                </a:solidFill>
                <a:highlight>
                  <a:srgbClr val="FFFFFF"/>
                </a:highlight>
                <a:hlinkClick r:id="rId6">
                  <a:extLst>
                    <a:ext uri="{A12FA001-AC4F-418D-AE19-62706E023703}">
                      <ahyp:hlinkClr xmlns:ahyp="http://schemas.microsoft.com/office/drawing/2018/hyperlinkcolor" val="tx"/>
                    </a:ext>
                  </a:extLst>
                </a:hlinkClick>
              </a:rPr>
              <a:t>Spanish</a:t>
            </a:r>
            <a:endParaRPr sz="2300" u="sng" dirty="0">
              <a:solidFill>
                <a:schemeClr val="dk2"/>
              </a:solidFill>
              <a:highlight>
                <a:srgbClr val="FFFFFF"/>
              </a:highlight>
            </a:endParaRPr>
          </a:p>
          <a:p>
            <a:pPr marL="457200" lvl="0" indent="0" algn="l" rtl="0">
              <a:spcBef>
                <a:spcPts val="1000"/>
              </a:spcBef>
              <a:spcAft>
                <a:spcPts val="0"/>
              </a:spcAft>
              <a:buNone/>
            </a:pPr>
            <a:endParaRPr sz="2400" dirty="0">
              <a:highlight>
                <a:srgbClr val="FFFFFF"/>
              </a:highlight>
            </a:endParaRPr>
          </a:p>
        </p:txBody>
      </p:sp>
      <p:sp>
        <p:nvSpPr>
          <p:cNvPr id="462" name="Google Shape;462;p9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92"/>
          <p:cNvSpPr txBox="1">
            <a:spLocks noGrp="1"/>
          </p:cNvSpPr>
          <p:nvPr>
            <p:ph type="title"/>
          </p:nvPr>
        </p:nvSpPr>
        <p:spPr>
          <a:xfrm>
            <a:off x="563399" y="668870"/>
            <a:ext cx="110652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800" dirty="0" err="1"/>
              <a:t>Resumen</a:t>
            </a:r>
            <a:r>
              <a:rPr lang="en-US" sz="4800" dirty="0"/>
              <a:t> de </a:t>
            </a:r>
            <a:r>
              <a:rPr lang="en-US" sz="4800" dirty="0" err="1"/>
              <a:t>beneficios</a:t>
            </a:r>
            <a:r>
              <a:rPr lang="en-US" sz="4800" dirty="0"/>
              <a:t> </a:t>
            </a:r>
            <a:r>
              <a:rPr lang="en-US" sz="4800" dirty="0" err="1"/>
              <a:t>dentales</a:t>
            </a:r>
            <a:r>
              <a:rPr lang="en-US" sz="4800" dirty="0"/>
              <a:t> de Health First</a:t>
            </a:r>
            <a:endParaRPr sz="4800" dirty="0"/>
          </a:p>
        </p:txBody>
      </p:sp>
      <p:sp>
        <p:nvSpPr>
          <p:cNvPr id="461" name="Google Shape;461;p92"/>
          <p:cNvSpPr txBox="1">
            <a:spLocks noGrp="1"/>
          </p:cNvSpPr>
          <p:nvPr>
            <p:ph type="body" idx="1"/>
          </p:nvPr>
        </p:nvSpPr>
        <p:spPr>
          <a:xfrm>
            <a:off x="760110" y="1808575"/>
            <a:ext cx="10671779" cy="42057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s-MX" sz="2300" dirty="0">
                <a:highlight>
                  <a:srgbClr val="FFFFFF"/>
                </a:highlight>
              </a:rPr>
              <a:t>HCPF está actualizando los resúmenes de beneficios para los miembros. Esta actualización incluye resúmenes para adultos, niños y personas con discapacidades del desarrollo</a:t>
            </a:r>
            <a:r>
              <a:rPr lang="en-US" sz="2300" dirty="0">
                <a:highlight>
                  <a:srgbClr val="FFFFFF"/>
                </a:highlight>
              </a:rPr>
              <a:t>.</a:t>
            </a:r>
            <a:endParaRPr sz="2300" dirty="0">
              <a:highlight>
                <a:srgbClr val="FFFFFF"/>
              </a:highlight>
            </a:endParaRPr>
          </a:p>
          <a:p>
            <a:pPr marL="0" lvl="0" indent="0" algn="l" rtl="0">
              <a:lnSpc>
                <a:spcPct val="115000"/>
              </a:lnSpc>
              <a:spcBef>
                <a:spcPts val="900"/>
              </a:spcBef>
              <a:spcAft>
                <a:spcPts val="0"/>
              </a:spcAft>
              <a:buNone/>
            </a:pPr>
            <a:r>
              <a:rPr lang="en-US" sz="2300" b="1" dirty="0" err="1">
                <a:highlight>
                  <a:srgbClr val="FFFFFF"/>
                </a:highlight>
              </a:rPr>
              <a:t>Archivos</a:t>
            </a:r>
            <a:r>
              <a:rPr lang="en-US" sz="2300" b="1" dirty="0">
                <a:highlight>
                  <a:srgbClr val="FFFFFF"/>
                </a:highlight>
              </a:rPr>
              <a:t> para </a:t>
            </a:r>
            <a:r>
              <a:rPr lang="en-US" sz="2300" b="1" dirty="0" err="1">
                <a:highlight>
                  <a:srgbClr val="FFFFFF"/>
                </a:highlight>
              </a:rPr>
              <a:t>revisión</a:t>
            </a:r>
            <a:r>
              <a:rPr lang="en-US" sz="2300" b="1" dirty="0">
                <a:highlight>
                  <a:srgbClr val="FFFFFF"/>
                </a:highlight>
              </a:rPr>
              <a:t>:</a:t>
            </a:r>
            <a:endParaRPr sz="2300" b="1" dirty="0">
              <a:highlight>
                <a:srgbClr val="FFFFFF"/>
              </a:highlight>
            </a:endParaRPr>
          </a:p>
          <a:p>
            <a:pPr marL="400050" lvl="1" indent="-374650" algn="l" rtl="0">
              <a:lnSpc>
                <a:spcPct val="115000"/>
              </a:lnSpc>
              <a:spcBef>
                <a:spcPts val="900"/>
              </a:spcBef>
              <a:spcAft>
                <a:spcPts val="0"/>
              </a:spcAft>
              <a:buSzPts val="2300"/>
              <a:buFont typeface="Trebuchet MS"/>
              <a:buChar char="○"/>
            </a:pPr>
            <a:r>
              <a:rPr lang="es-MX" sz="2300" dirty="0">
                <a:highlight>
                  <a:srgbClr val="FFFFFF"/>
                </a:highlight>
              </a:rPr>
              <a:t>Resumen de beneficios para personas con discapacidades del desarrollo</a:t>
            </a:r>
            <a:r>
              <a:rPr lang="en-US" sz="2300" dirty="0">
                <a:highlight>
                  <a:srgbClr val="FFFFFF"/>
                </a:highlight>
              </a:rPr>
              <a:t>: </a:t>
            </a:r>
            <a:r>
              <a:rPr lang="en-US" sz="2300" u="sng" dirty="0">
                <a:solidFill>
                  <a:schemeClr val="dk2"/>
                </a:solidFill>
                <a:highlight>
                  <a:srgbClr val="FFFFFF"/>
                </a:highlight>
                <a:hlinkClick r:id="rId3"/>
              </a:rPr>
              <a:t>Inglés</a:t>
            </a:r>
            <a:r>
              <a:rPr lang="en-US" sz="2300" dirty="0">
                <a:highlight>
                  <a:srgbClr val="FFFFFF"/>
                </a:highlight>
              </a:rPr>
              <a:t> | </a:t>
            </a:r>
            <a:r>
              <a:rPr lang="en-US" sz="2300" u="sng" dirty="0">
                <a:solidFill>
                  <a:schemeClr val="dk2"/>
                </a:solidFill>
                <a:highlight>
                  <a:srgbClr val="FFFFFF"/>
                </a:highlight>
              </a:rPr>
              <a:t>E</a:t>
            </a:r>
            <a:r>
              <a:rPr lang="en-US" sz="2300" u="sng" dirty="0">
                <a:solidFill>
                  <a:schemeClr val="dk2"/>
                </a:solidFill>
                <a:highlight>
                  <a:srgbClr val="FFFFFF"/>
                </a:highlight>
                <a:hlinkClick r:id="rId4"/>
              </a:rPr>
              <a:t>spañol</a:t>
            </a:r>
            <a:endParaRPr sz="2300" u="sng" dirty="0">
              <a:solidFill>
                <a:schemeClr val="dk2"/>
              </a:solidFill>
              <a:highlight>
                <a:srgbClr val="FFFFFF"/>
              </a:highlight>
            </a:endParaRPr>
          </a:p>
          <a:p>
            <a:pPr marL="400050" lvl="1" indent="-374650" algn="l" rtl="0">
              <a:lnSpc>
                <a:spcPct val="115000"/>
              </a:lnSpc>
              <a:spcBef>
                <a:spcPts val="0"/>
              </a:spcBef>
              <a:spcAft>
                <a:spcPts val="0"/>
              </a:spcAft>
              <a:buSzPts val="2300"/>
              <a:buFont typeface="Trebuchet MS"/>
              <a:buChar char="○"/>
            </a:pPr>
            <a:r>
              <a:rPr lang="en-US" sz="2300" dirty="0" err="1">
                <a:highlight>
                  <a:srgbClr val="FFFFFF"/>
                </a:highlight>
              </a:rPr>
              <a:t>Resumen</a:t>
            </a:r>
            <a:r>
              <a:rPr lang="en-US" sz="2300" dirty="0">
                <a:highlight>
                  <a:srgbClr val="FFFFFF"/>
                </a:highlight>
              </a:rPr>
              <a:t> de </a:t>
            </a:r>
            <a:r>
              <a:rPr lang="en-US" sz="2300" dirty="0" err="1">
                <a:highlight>
                  <a:srgbClr val="FFFFFF"/>
                </a:highlight>
              </a:rPr>
              <a:t>beneficios</a:t>
            </a:r>
            <a:r>
              <a:rPr lang="en-US" sz="2300" dirty="0">
                <a:highlight>
                  <a:srgbClr val="FFFFFF"/>
                </a:highlight>
              </a:rPr>
              <a:t> para </a:t>
            </a:r>
            <a:r>
              <a:rPr lang="en-US" sz="2300" dirty="0" err="1">
                <a:highlight>
                  <a:srgbClr val="FFFFFF"/>
                </a:highlight>
              </a:rPr>
              <a:t>adultos</a:t>
            </a:r>
            <a:r>
              <a:rPr lang="en-US" sz="2300" dirty="0">
                <a:highlight>
                  <a:srgbClr val="FFFFFF"/>
                </a:highlight>
              </a:rPr>
              <a:t>: </a:t>
            </a:r>
            <a:r>
              <a:rPr lang="en-US" sz="2300" u="sng" dirty="0">
                <a:solidFill>
                  <a:schemeClr val="dk2"/>
                </a:solidFill>
                <a:highlight>
                  <a:srgbClr val="FFFFFF"/>
                </a:highlight>
                <a:hlinkClick r:id="rId5"/>
              </a:rPr>
              <a:t>Inglés</a:t>
            </a:r>
            <a:r>
              <a:rPr lang="en-US" sz="2300" dirty="0">
                <a:highlight>
                  <a:srgbClr val="FFFFFF"/>
                </a:highlight>
              </a:rPr>
              <a:t> | </a:t>
            </a:r>
            <a:r>
              <a:rPr lang="en-US" sz="2300" u="sng" dirty="0">
                <a:solidFill>
                  <a:schemeClr val="dk2"/>
                </a:solidFill>
                <a:highlight>
                  <a:srgbClr val="FFFFFF"/>
                </a:highlight>
              </a:rPr>
              <a:t>E</a:t>
            </a:r>
            <a:r>
              <a:rPr lang="en-US" sz="2300" u="sng" dirty="0">
                <a:solidFill>
                  <a:schemeClr val="dk2"/>
                </a:solidFill>
                <a:highlight>
                  <a:srgbClr val="FFFFFF"/>
                </a:highlight>
                <a:hlinkClick r:id="rId6"/>
              </a:rPr>
              <a:t>spañol</a:t>
            </a:r>
            <a:r>
              <a:rPr lang="en-US" sz="2300" dirty="0">
                <a:highlight>
                  <a:srgbClr val="FFFFFF"/>
                </a:highlight>
              </a:rPr>
              <a:t> </a:t>
            </a:r>
            <a:endParaRPr sz="2300" dirty="0">
              <a:highlight>
                <a:srgbClr val="FFFFFF"/>
              </a:highlight>
            </a:endParaRPr>
          </a:p>
          <a:p>
            <a:pPr marL="400050" lvl="1" indent="-374650" algn="l" rtl="0">
              <a:lnSpc>
                <a:spcPct val="115000"/>
              </a:lnSpc>
              <a:spcBef>
                <a:spcPts val="0"/>
              </a:spcBef>
              <a:spcAft>
                <a:spcPts val="0"/>
              </a:spcAft>
              <a:buSzPts val="2300"/>
              <a:buFont typeface="Trebuchet MS"/>
              <a:buChar char="○"/>
            </a:pPr>
            <a:r>
              <a:rPr lang="es-MX" sz="2300" dirty="0">
                <a:highlight>
                  <a:srgbClr val="FFFFFF"/>
                </a:highlight>
              </a:rPr>
              <a:t>Resumen de beneficios para niños</a:t>
            </a:r>
            <a:r>
              <a:rPr lang="en-US" sz="2300" dirty="0">
                <a:highlight>
                  <a:srgbClr val="FFFFFF"/>
                </a:highlight>
              </a:rPr>
              <a:t>: </a:t>
            </a:r>
            <a:r>
              <a:rPr lang="en-US" sz="2300" u="sng" dirty="0">
                <a:solidFill>
                  <a:schemeClr val="dk2"/>
                </a:solidFill>
                <a:highlight>
                  <a:srgbClr val="FFFFFF"/>
                </a:highlight>
              </a:rPr>
              <a:t>I</a:t>
            </a:r>
            <a:r>
              <a:rPr lang="en-US" sz="2300" u="sng" dirty="0">
                <a:solidFill>
                  <a:schemeClr val="dk2"/>
                </a:solidFill>
                <a:highlight>
                  <a:srgbClr val="FFFFFF"/>
                </a:highlight>
                <a:hlinkClick r:id="rId7"/>
              </a:rPr>
              <a:t>nglés</a:t>
            </a:r>
            <a:r>
              <a:rPr lang="en-US" sz="2300" dirty="0">
                <a:highlight>
                  <a:srgbClr val="FFFFFF"/>
                </a:highlight>
              </a:rPr>
              <a:t> | </a:t>
            </a:r>
            <a:r>
              <a:rPr lang="en-US" sz="2300" u="sng" dirty="0">
                <a:solidFill>
                  <a:schemeClr val="dk2"/>
                </a:solidFill>
                <a:highlight>
                  <a:srgbClr val="FFFFFF"/>
                </a:highlight>
              </a:rPr>
              <a:t>E</a:t>
            </a:r>
            <a:r>
              <a:rPr lang="en-US" sz="2300" u="sng" dirty="0">
                <a:solidFill>
                  <a:schemeClr val="dk2"/>
                </a:solidFill>
                <a:highlight>
                  <a:srgbClr val="FFFFFF"/>
                </a:highlight>
                <a:hlinkClick r:id="rId6"/>
              </a:rPr>
              <a:t>spañol</a:t>
            </a:r>
            <a:endParaRPr sz="2300" u="sng" dirty="0">
              <a:solidFill>
                <a:schemeClr val="dk2"/>
              </a:solidFill>
              <a:highlight>
                <a:srgbClr val="FFFFFF"/>
              </a:highlight>
            </a:endParaRPr>
          </a:p>
          <a:p>
            <a:pPr marL="457200" lvl="0" indent="0" algn="l" rtl="0">
              <a:spcBef>
                <a:spcPts val="1000"/>
              </a:spcBef>
              <a:spcAft>
                <a:spcPts val="0"/>
              </a:spcAft>
              <a:buNone/>
            </a:pPr>
            <a:endParaRPr sz="2400" dirty="0">
              <a:highlight>
                <a:srgbClr val="FFFFFF"/>
              </a:highlight>
            </a:endParaRPr>
          </a:p>
        </p:txBody>
      </p:sp>
      <p:sp>
        <p:nvSpPr>
          <p:cNvPr id="462" name="Google Shape;462;p9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Tree>
    <p:extLst>
      <p:ext uri="{BB962C8B-B14F-4D97-AF65-F5344CB8AC3E}">
        <p14:creationId xmlns:p14="http://schemas.microsoft.com/office/powerpoint/2010/main" val="22666966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93"/>
          <p:cNvSpPr txBox="1">
            <a:spLocks noGrp="1"/>
          </p:cNvSpPr>
          <p:nvPr>
            <p:ph type="title"/>
          </p:nvPr>
        </p:nvSpPr>
        <p:spPr>
          <a:xfrm>
            <a:off x="182394" y="308870"/>
            <a:ext cx="120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800"/>
              <a:t>Notice of Adverse Benefit Determination</a:t>
            </a:r>
            <a:endParaRPr sz="4800"/>
          </a:p>
        </p:txBody>
      </p:sp>
      <p:sp>
        <p:nvSpPr>
          <p:cNvPr id="469" name="Google Shape;469;p93"/>
          <p:cNvSpPr txBox="1">
            <a:spLocks noGrp="1"/>
          </p:cNvSpPr>
          <p:nvPr>
            <p:ph type="body" idx="1"/>
          </p:nvPr>
        </p:nvSpPr>
        <p:spPr>
          <a:xfrm>
            <a:off x="838050" y="1568575"/>
            <a:ext cx="11177700" cy="4205700"/>
          </a:xfrm>
          <a:prstGeom prst="rect">
            <a:avLst/>
          </a:prstGeom>
        </p:spPr>
        <p:txBody>
          <a:bodyPr spcFirstLastPara="1" wrap="square" lIns="91425" tIns="45700" rIns="91425" bIns="45700" anchor="t" anchorCtr="0">
            <a:noAutofit/>
          </a:bodyPr>
          <a:lstStyle/>
          <a:p>
            <a:pPr marL="0" marR="0" lvl="0" indent="0" algn="l" rtl="0">
              <a:lnSpc>
                <a:spcPct val="115000"/>
              </a:lnSpc>
              <a:spcBef>
                <a:spcPts val="0"/>
              </a:spcBef>
              <a:spcAft>
                <a:spcPts val="0"/>
              </a:spcAft>
              <a:buNone/>
            </a:pPr>
            <a:r>
              <a:rPr lang="en-US" sz="2400">
                <a:highlight>
                  <a:srgbClr val="FFFFFF"/>
                </a:highlight>
              </a:rPr>
              <a:t>The Notice of Adverse Benefit Determination informs members of the regional organization's decision for member service requests. This is a new letter that all regional organizations will use to issue these decisions.</a:t>
            </a:r>
            <a:endParaRPr sz="2400">
              <a:highlight>
                <a:srgbClr val="FFFFFF"/>
              </a:highlight>
            </a:endParaRPr>
          </a:p>
          <a:p>
            <a:pPr marL="0" lvl="0" indent="0" algn="l" rtl="0">
              <a:lnSpc>
                <a:spcPct val="115000"/>
              </a:lnSpc>
              <a:spcBef>
                <a:spcPts val="900"/>
              </a:spcBef>
              <a:spcAft>
                <a:spcPts val="0"/>
              </a:spcAft>
              <a:buNone/>
            </a:pPr>
            <a:r>
              <a:rPr lang="en-US" sz="2400" b="1">
                <a:highlight>
                  <a:schemeClr val="lt1"/>
                </a:highlight>
              </a:rPr>
              <a:t>Files for review:</a:t>
            </a:r>
            <a:endParaRPr sz="2400" b="1">
              <a:highlight>
                <a:schemeClr val="lt1"/>
              </a:highlight>
            </a:endParaRPr>
          </a:p>
          <a:p>
            <a:pPr marL="457200" lvl="0" indent="-381000" algn="l" rtl="0">
              <a:lnSpc>
                <a:spcPct val="115000"/>
              </a:lnSpc>
              <a:spcBef>
                <a:spcPts val="900"/>
              </a:spcBef>
              <a:spcAft>
                <a:spcPts val="0"/>
              </a:spcAft>
              <a:buSzPts val="2400"/>
              <a:buChar char="○"/>
            </a:pPr>
            <a:r>
              <a:rPr lang="en-US" sz="2400">
                <a:highlight>
                  <a:schemeClr val="lt1"/>
                </a:highlight>
              </a:rPr>
              <a:t>Notice of Adverse Benefit Determination: English | Spanish </a:t>
            </a:r>
            <a:endParaRPr sz="2400">
              <a:highlight>
                <a:srgbClr val="FFFFFF"/>
              </a:highlight>
            </a:endParaRPr>
          </a:p>
        </p:txBody>
      </p:sp>
      <p:sp>
        <p:nvSpPr>
          <p:cNvPr id="470" name="Google Shape;470;p9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93"/>
          <p:cNvSpPr txBox="1">
            <a:spLocks noGrp="1"/>
          </p:cNvSpPr>
          <p:nvPr>
            <p:ph type="title"/>
          </p:nvPr>
        </p:nvSpPr>
        <p:spPr>
          <a:xfrm>
            <a:off x="-58606" y="937889"/>
            <a:ext cx="12309212"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MX" sz="4800" dirty="0"/>
              <a:t>Aviso de determinación adversa de beneficios</a:t>
            </a:r>
            <a:endParaRPr sz="4800" dirty="0"/>
          </a:p>
        </p:txBody>
      </p:sp>
      <p:sp>
        <p:nvSpPr>
          <p:cNvPr id="469" name="Google Shape;469;p93"/>
          <p:cNvSpPr txBox="1">
            <a:spLocks noGrp="1"/>
          </p:cNvSpPr>
          <p:nvPr>
            <p:ph type="body" idx="1"/>
          </p:nvPr>
        </p:nvSpPr>
        <p:spPr>
          <a:xfrm>
            <a:off x="507150" y="2048575"/>
            <a:ext cx="11177700" cy="4205700"/>
          </a:xfrm>
          <a:prstGeom prst="rect">
            <a:avLst/>
          </a:prstGeom>
        </p:spPr>
        <p:txBody>
          <a:bodyPr spcFirstLastPara="1" wrap="square" lIns="91425" tIns="45700" rIns="91425" bIns="45700" anchor="t" anchorCtr="0">
            <a:noAutofit/>
          </a:bodyPr>
          <a:lstStyle/>
          <a:p>
            <a:pPr marL="0" marR="0" lvl="0" indent="0" algn="l" rtl="0">
              <a:lnSpc>
                <a:spcPct val="115000"/>
              </a:lnSpc>
              <a:spcBef>
                <a:spcPts val="0"/>
              </a:spcBef>
              <a:spcAft>
                <a:spcPts val="0"/>
              </a:spcAft>
              <a:buNone/>
            </a:pPr>
            <a:r>
              <a:rPr lang="es-MX" sz="2400" dirty="0">
                <a:highlight>
                  <a:srgbClr val="FFFFFF"/>
                </a:highlight>
              </a:rPr>
              <a:t>El aviso de determinación adversa de beneficios informa a los miembros sobre la decisión de la organización regional respecto a las solicitudes de servicios de los miembros. Esta es una de una nueva carta que todas las organizaciones regionales utilizarán para comunicar estas decisiones</a:t>
            </a:r>
            <a:r>
              <a:rPr lang="en-US" sz="2400" dirty="0">
                <a:highlight>
                  <a:srgbClr val="FFFFFF"/>
                </a:highlight>
              </a:rPr>
              <a:t>.</a:t>
            </a:r>
            <a:endParaRPr sz="2400" dirty="0">
              <a:highlight>
                <a:srgbClr val="FFFFFF"/>
              </a:highlight>
            </a:endParaRPr>
          </a:p>
          <a:p>
            <a:pPr marL="0" lvl="0" indent="0" algn="l" rtl="0">
              <a:lnSpc>
                <a:spcPct val="115000"/>
              </a:lnSpc>
              <a:spcBef>
                <a:spcPts val="900"/>
              </a:spcBef>
              <a:spcAft>
                <a:spcPts val="0"/>
              </a:spcAft>
              <a:buNone/>
            </a:pPr>
            <a:r>
              <a:rPr lang="en-US" sz="2400" b="1" dirty="0" err="1">
                <a:highlight>
                  <a:schemeClr val="lt1"/>
                </a:highlight>
              </a:rPr>
              <a:t>Archivos</a:t>
            </a:r>
            <a:r>
              <a:rPr lang="en-US" sz="2400" b="1" dirty="0">
                <a:highlight>
                  <a:schemeClr val="lt1"/>
                </a:highlight>
              </a:rPr>
              <a:t> para </a:t>
            </a:r>
            <a:r>
              <a:rPr lang="en-US" sz="2400" b="1" dirty="0" err="1">
                <a:highlight>
                  <a:schemeClr val="lt1"/>
                </a:highlight>
              </a:rPr>
              <a:t>revisión</a:t>
            </a:r>
            <a:r>
              <a:rPr lang="en-US" sz="2400" b="1" dirty="0">
                <a:highlight>
                  <a:schemeClr val="lt1"/>
                </a:highlight>
              </a:rPr>
              <a:t>:</a:t>
            </a:r>
            <a:endParaRPr sz="2400" b="1" dirty="0">
              <a:highlight>
                <a:schemeClr val="lt1"/>
              </a:highlight>
            </a:endParaRPr>
          </a:p>
          <a:p>
            <a:pPr marL="457200" lvl="0" indent="-381000" algn="l" rtl="0">
              <a:lnSpc>
                <a:spcPct val="115000"/>
              </a:lnSpc>
              <a:spcBef>
                <a:spcPts val="900"/>
              </a:spcBef>
              <a:spcAft>
                <a:spcPts val="0"/>
              </a:spcAft>
              <a:buSzPts val="2400"/>
              <a:buChar char="○"/>
            </a:pPr>
            <a:r>
              <a:rPr lang="es-MX" sz="2400" dirty="0">
                <a:highlight>
                  <a:schemeClr val="lt1"/>
                </a:highlight>
              </a:rPr>
              <a:t>Aviso de determinación adversa de beneficios</a:t>
            </a:r>
            <a:r>
              <a:rPr lang="en-US" sz="2400" dirty="0">
                <a:highlight>
                  <a:schemeClr val="lt1"/>
                </a:highlight>
              </a:rPr>
              <a:t>: </a:t>
            </a:r>
            <a:r>
              <a:rPr lang="en-US" sz="2400" dirty="0" err="1">
                <a:highlight>
                  <a:schemeClr val="lt1"/>
                </a:highlight>
              </a:rPr>
              <a:t>Inglés|Español</a:t>
            </a:r>
            <a:endParaRPr sz="2400" dirty="0">
              <a:highlight>
                <a:srgbClr val="FFFFFF"/>
              </a:highlight>
            </a:endParaRPr>
          </a:p>
        </p:txBody>
      </p:sp>
      <p:sp>
        <p:nvSpPr>
          <p:cNvPr id="470" name="Google Shape;470;p9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Tree>
    <p:extLst>
      <p:ext uri="{BB962C8B-B14F-4D97-AF65-F5344CB8AC3E}">
        <p14:creationId xmlns:p14="http://schemas.microsoft.com/office/powerpoint/2010/main" val="2405816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94"/>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Translation Preference</a:t>
            </a:r>
            <a:endParaRPr/>
          </a:p>
        </p:txBody>
      </p:sp>
      <p:sp>
        <p:nvSpPr>
          <p:cNvPr id="477" name="Google Shape;477;p94"/>
          <p:cNvSpPr txBox="1">
            <a:spLocks noGrp="1"/>
          </p:cNvSpPr>
          <p:nvPr>
            <p:ph type="body" idx="1"/>
          </p:nvPr>
        </p:nvSpPr>
        <p:spPr>
          <a:xfrm>
            <a:off x="838050" y="1540748"/>
            <a:ext cx="10867500" cy="4424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700">
                <a:solidFill>
                  <a:srgbClr val="222222"/>
                </a:solidFill>
                <a:highlight>
                  <a:srgbClr val="FFFFFF"/>
                </a:highlight>
              </a:rPr>
              <a:t>We are seeking input from our Spanish speaking community on preferences when addressing </a:t>
            </a:r>
            <a:r>
              <a:rPr lang="en-US" sz="2700">
                <a:solidFill>
                  <a:srgbClr val="222222"/>
                </a:solidFill>
                <a:highlight>
                  <a:schemeClr val="lt1"/>
                </a:highlight>
              </a:rPr>
              <a:t>the Colorado Department of Health Care Policy and Financing (HCPF)</a:t>
            </a:r>
            <a:r>
              <a:rPr lang="en-US" sz="2700">
                <a:solidFill>
                  <a:srgbClr val="222222"/>
                </a:solidFill>
                <a:highlight>
                  <a:srgbClr val="FFFFFF"/>
                </a:highlight>
              </a:rPr>
              <a:t>. Options include: </a:t>
            </a:r>
            <a:endParaRPr sz="2700">
              <a:solidFill>
                <a:srgbClr val="222222"/>
              </a:solidFill>
              <a:highlight>
                <a:srgbClr val="FFFFFF"/>
              </a:highlight>
            </a:endParaRPr>
          </a:p>
          <a:p>
            <a:pPr marL="457200" lvl="0" indent="-400050" algn="l" rtl="0">
              <a:spcBef>
                <a:spcPts val="1000"/>
              </a:spcBef>
              <a:spcAft>
                <a:spcPts val="0"/>
              </a:spcAft>
              <a:buClr>
                <a:srgbClr val="222222"/>
              </a:buClr>
              <a:buSzPts val="2700"/>
              <a:buFont typeface="Trebuchet MS"/>
              <a:buAutoNum type="arabicPeriod"/>
            </a:pPr>
            <a:r>
              <a:rPr lang="en-US" sz="2700" b="1">
                <a:solidFill>
                  <a:srgbClr val="222222"/>
                </a:solidFill>
                <a:highlight>
                  <a:srgbClr val="FFFFFF"/>
                </a:highlight>
              </a:rPr>
              <a:t>Do not translate and leave as</a:t>
            </a:r>
            <a:r>
              <a:rPr lang="en-US" sz="2700">
                <a:solidFill>
                  <a:srgbClr val="222222"/>
                </a:solidFill>
                <a:highlight>
                  <a:srgbClr val="FFFFFF"/>
                </a:highlight>
              </a:rPr>
              <a:t>: Colorado Department of Health Care Policy and Financing (HCPF)</a:t>
            </a:r>
            <a:endParaRPr sz="2700">
              <a:solidFill>
                <a:srgbClr val="222222"/>
              </a:solidFill>
              <a:highlight>
                <a:srgbClr val="FFFFFF"/>
              </a:highlight>
            </a:endParaRPr>
          </a:p>
          <a:p>
            <a:pPr marL="457200" lvl="0" indent="-400050" algn="l" rtl="0">
              <a:spcBef>
                <a:spcPts val="0"/>
              </a:spcBef>
              <a:spcAft>
                <a:spcPts val="0"/>
              </a:spcAft>
              <a:buClr>
                <a:srgbClr val="222222"/>
              </a:buClr>
              <a:buSzPts val="2700"/>
              <a:buFont typeface="Trebuchet MS"/>
              <a:buAutoNum type="arabicPeriod"/>
            </a:pPr>
            <a:r>
              <a:rPr lang="en-US" sz="2700" b="1">
                <a:solidFill>
                  <a:srgbClr val="222222"/>
                </a:solidFill>
                <a:highlight>
                  <a:srgbClr val="FFFFFF"/>
                </a:highlight>
              </a:rPr>
              <a:t>Translate to:</a:t>
            </a:r>
            <a:r>
              <a:rPr lang="en-US" sz="2700">
                <a:solidFill>
                  <a:srgbClr val="222222"/>
                </a:solidFill>
                <a:highlight>
                  <a:srgbClr val="FFFFFF"/>
                </a:highlight>
              </a:rPr>
              <a:t> Departamento de Políticas y Financiamiento de Atención Médica de Colorado (Colorado Department of Health Care Policy and Financing, HCPF) </a:t>
            </a:r>
            <a:endParaRPr sz="2700">
              <a:solidFill>
                <a:srgbClr val="222222"/>
              </a:solidFill>
              <a:highlight>
                <a:srgbClr val="FFFFFF"/>
              </a:highlight>
            </a:endParaRPr>
          </a:p>
          <a:p>
            <a:pPr marL="457200" lvl="0" indent="-400050" algn="l" rtl="0">
              <a:spcBef>
                <a:spcPts val="0"/>
              </a:spcBef>
              <a:spcAft>
                <a:spcPts val="0"/>
              </a:spcAft>
              <a:buClr>
                <a:srgbClr val="222222"/>
              </a:buClr>
              <a:buSzPts val="2700"/>
              <a:buFont typeface="Trebuchet MS"/>
              <a:buAutoNum type="arabicPeriod"/>
            </a:pPr>
            <a:r>
              <a:rPr lang="en-US" sz="2700" b="1">
                <a:solidFill>
                  <a:srgbClr val="222222"/>
                </a:solidFill>
                <a:highlight>
                  <a:srgbClr val="FFFFFF"/>
                </a:highlight>
              </a:rPr>
              <a:t>Translate to:</a:t>
            </a:r>
            <a:r>
              <a:rPr lang="en-US" sz="2700">
                <a:solidFill>
                  <a:srgbClr val="222222"/>
                </a:solidFill>
                <a:highlight>
                  <a:srgbClr val="FFFFFF"/>
                </a:highlight>
              </a:rPr>
              <a:t> Departamento de Políticas y Financiamiento de Atención Médica de Colorado (HCPF, por sus siglas en inglés)</a:t>
            </a:r>
            <a:endParaRPr sz="2700">
              <a:solidFill>
                <a:srgbClr val="222222"/>
              </a:solidFill>
              <a:highlight>
                <a:srgbClr val="FFFFFF"/>
              </a:highlight>
            </a:endParaRPr>
          </a:p>
        </p:txBody>
      </p:sp>
      <p:sp>
        <p:nvSpPr>
          <p:cNvPr id="478" name="Google Shape;478;p94"/>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94"/>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dirty="0" err="1"/>
              <a:t>Preferencia</a:t>
            </a:r>
            <a:r>
              <a:rPr lang="en-US" dirty="0"/>
              <a:t> de </a:t>
            </a:r>
            <a:r>
              <a:rPr lang="en-US" dirty="0" err="1"/>
              <a:t>traducción</a:t>
            </a:r>
            <a:endParaRPr dirty="0"/>
          </a:p>
        </p:txBody>
      </p:sp>
      <p:sp>
        <p:nvSpPr>
          <p:cNvPr id="477" name="Google Shape;477;p94"/>
          <p:cNvSpPr txBox="1">
            <a:spLocks noGrp="1"/>
          </p:cNvSpPr>
          <p:nvPr>
            <p:ph type="body" idx="1"/>
          </p:nvPr>
        </p:nvSpPr>
        <p:spPr>
          <a:xfrm>
            <a:off x="838050" y="1540748"/>
            <a:ext cx="10867500" cy="4424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kumimoji="0" lang="es-ES" sz="2700" b="0" i="0" u="none" strike="noStrike" kern="0" cap="none" spc="0" normalizeH="0" baseline="0" noProof="0" dirty="0">
                <a:ln>
                  <a:noFill/>
                </a:ln>
                <a:solidFill>
                  <a:srgbClr val="222222"/>
                </a:solidFill>
                <a:effectLst/>
                <a:highlight>
                  <a:srgbClr val="FFFFFF"/>
                </a:highlight>
                <a:uLnTx/>
                <a:uFillTx/>
                <a:latin typeface="Trebuchet MS"/>
                <a:sym typeface="Trebuchet MS"/>
              </a:rPr>
              <a:t>Estamos recabando opiniones de nuestra comunidad hispanohablante sobre sus preferencias a la hora de dirigirse al Departamento de Política y Financiamiento de la Atención Médica de Colorado (HCPF). Las opciones son las siguientes</a:t>
            </a:r>
            <a:r>
              <a:rPr lang="en-US" sz="2700" dirty="0">
                <a:solidFill>
                  <a:srgbClr val="222222"/>
                </a:solidFill>
                <a:highlight>
                  <a:srgbClr val="FFFFFF"/>
                </a:highlight>
              </a:rPr>
              <a:t>: </a:t>
            </a:r>
          </a:p>
          <a:p>
            <a:pPr marL="457200" lvl="0" indent="-400050" algn="l" rtl="0">
              <a:spcBef>
                <a:spcPts val="1000"/>
              </a:spcBef>
              <a:spcAft>
                <a:spcPts val="0"/>
              </a:spcAft>
              <a:buClr>
                <a:srgbClr val="222222"/>
              </a:buClr>
              <a:buSzPts val="2700"/>
              <a:buFont typeface="Trebuchet MS"/>
              <a:buAutoNum type="arabicPeriod"/>
            </a:pPr>
            <a:r>
              <a:rPr lang="es-MX" sz="2700" b="1" dirty="0">
                <a:solidFill>
                  <a:srgbClr val="222222"/>
                </a:solidFill>
                <a:highlight>
                  <a:srgbClr val="FFFFFF"/>
                </a:highlight>
              </a:rPr>
              <a:t>No traducir y dejar como</a:t>
            </a:r>
            <a:r>
              <a:rPr lang="en-US" sz="2700" dirty="0">
                <a:solidFill>
                  <a:srgbClr val="222222"/>
                </a:solidFill>
                <a:highlight>
                  <a:srgbClr val="FFFFFF"/>
                </a:highlight>
              </a:rPr>
              <a:t>: Colorado Department of Health Care Policy and Financing (</a:t>
            </a:r>
            <a:r>
              <a:rPr lang="en-US" sz="2700" dirty="0" err="1">
                <a:solidFill>
                  <a:srgbClr val="222222"/>
                </a:solidFill>
                <a:highlight>
                  <a:srgbClr val="FFFFFF"/>
                </a:highlight>
              </a:rPr>
              <a:t>HCPF</a:t>
            </a:r>
            <a:r>
              <a:rPr lang="en-US" sz="2700" dirty="0">
                <a:solidFill>
                  <a:srgbClr val="222222"/>
                </a:solidFill>
                <a:highlight>
                  <a:srgbClr val="FFFFFF"/>
                </a:highlight>
              </a:rPr>
              <a:t>)</a:t>
            </a:r>
            <a:endParaRPr sz="2700" dirty="0">
              <a:solidFill>
                <a:srgbClr val="222222"/>
              </a:solidFill>
              <a:highlight>
                <a:srgbClr val="FFFFFF"/>
              </a:highlight>
            </a:endParaRPr>
          </a:p>
          <a:p>
            <a:pPr marL="457200" lvl="0" indent="-400050" algn="l" rtl="0">
              <a:spcBef>
                <a:spcPts val="0"/>
              </a:spcBef>
              <a:spcAft>
                <a:spcPts val="0"/>
              </a:spcAft>
              <a:buClr>
                <a:srgbClr val="222222"/>
              </a:buClr>
              <a:buSzPts val="2700"/>
              <a:buFont typeface="Trebuchet MS"/>
              <a:buAutoNum type="arabicPeriod"/>
            </a:pPr>
            <a:r>
              <a:rPr lang="en-US" sz="2700" b="1" dirty="0" err="1">
                <a:solidFill>
                  <a:srgbClr val="222222"/>
                </a:solidFill>
                <a:highlight>
                  <a:srgbClr val="FFFFFF"/>
                </a:highlight>
              </a:rPr>
              <a:t>Traducir</a:t>
            </a:r>
            <a:r>
              <a:rPr lang="en-US" sz="2700" b="1" dirty="0">
                <a:solidFill>
                  <a:srgbClr val="222222"/>
                </a:solidFill>
                <a:highlight>
                  <a:srgbClr val="FFFFFF"/>
                </a:highlight>
              </a:rPr>
              <a:t> a:</a:t>
            </a:r>
            <a:r>
              <a:rPr lang="en-US" sz="2700" dirty="0">
                <a:solidFill>
                  <a:srgbClr val="222222"/>
                </a:solidFill>
                <a:highlight>
                  <a:srgbClr val="FFFFFF"/>
                </a:highlight>
              </a:rPr>
              <a:t> </a:t>
            </a:r>
            <a:r>
              <a:rPr lang="en-US" sz="2700" dirty="0" err="1">
                <a:solidFill>
                  <a:srgbClr val="222222"/>
                </a:solidFill>
                <a:highlight>
                  <a:srgbClr val="FFFFFF"/>
                </a:highlight>
              </a:rPr>
              <a:t>Departamento</a:t>
            </a:r>
            <a:r>
              <a:rPr lang="en-US" sz="2700" dirty="0">
                <a:solidFill>
                  <a:srgbClr val="222222"/>
                </a:solidFill>
                <a:highlight>
                  <a:srgbClr val="FFFFFF"/>
                </a:highlight>
              </a:rPr>
              <a:t> de </a:t>
            </a:r>
            <a:r>
              <a:rPr lang="en-US" sz="2700" dirty="0" err="1">
                <a:solidFill>
                  <a:srgbClr val="222222"/>
                </a:solidFill>
                <a:highlight>
                  <a:srgbClr val="FFFFFF"/>
                </a:highlight>
              </a:rPr>
              <a:t>Políticas</a:t>
            </a:r>
            <a:r>
              <a:rPr lang="en-US" sz="2700" dirty="0">
                <a:solidFill>
                  <a:srgbClr val="222222"/>
                </a:solidFill>
                <a:highlight>
                  <a:srgbClr val="FFFFFF"/>
                </a:highlight>
              </a:rPr>
              <a:t> y </a:t>
            </a:r>
            <a:r>
              <a:rPr lang="en-US" sz="2700" dirty="0" err="1">
                <a:solidFill>
                  <a:srgbClr val="222222"/>
                </a:solidFill>
                <a:highlight>
                  <a:srgbClr val="FFFFFF"/>
                </a:highlight>
              </a:rPr>
              <a:t>Financiamiento</a:t>
            </a:r>
            <a:r>
              <a:rPr lang="en-US" sz="2700" dirty="0">
                <a:solidFill>
                  <a:srgbClr val="222222"/>
                </a:solidFill>
                <a:highlight>
                  <a:srgbClr val="FFFFFF"/>
                </a:highlight>
              </a:rPr>
              <a:t> de </a:t>
            </a:r>
            <a:r>
              <a:rPr lang="en-US" sz="2700" dirty="0" err="1">
                <a:solidFill>
                  <a:srgbClr val="222222"/>
                </a:solidFill>
                <a:highlight>
                  <a:srgbClr val="FFFFFF"/>
                </a:highlight>
              </a:rPr>
              <a:t>Atención</a:t>
            </a:r>
            <a:r>
              <a:rPr lang="en-US" sz="2700" dirty="0">
                <a:solidFill>
                  <a:srgbClr val="222222"/>
                </a:solidFill>
                <a:highlight>
                  <a:srgbClr val="FFFFFF"/>
                </a:highlight>
              </a:rPr>
              <a:t> </a:t>
            </a:r>
            <a:r>
              <a:rPr lang="en-US" sz="2700" dirty="0" err="1">
                <a:solidFill>
                  <a:srgbClr val="222222"/>
                </a:solidFill>
                <a:highlight>
                  <a:srgbClr val="FFFFFF"/>
                </a:highlight>
              </a:rPr>
              <a:t>Médica</a:t>
            </a:r>
            <a:r>
              <a:rPr lang="en-US" sz="2700" dirty="0">
                <a:solidFill>
                  <a:srgbClr val="222222"/>
                </a:solidFill>
                <a:highlight>
                  <a:srgbClr val="FFFFFF"/>
                </a:highlight>
              </a:rPr>
              <a:t> de Colorado (Colorado Department of Health Care Policy and Financing, </a:t>
            </a:r>
            <a:r>
              <a:rPr lang="en-US" sz="2700" dirty="0" err="1">
                <a:solidFill>
                  <a:srgbClr val="222222"/>
                </a:solidFill>
                <a:highlight>
                  <a:srgbClr val="FFFFFF"/>
                </a:highlight>
              </a:rPr>
              <a:t>HCPF</a:t>
            </a:r>
            <a:r>
              <a:rPr lang="en-US" sz="2700" dirty="0">
                <a:solidFill>
                  <a:srgbClr val="222222"/>
                </a:solidFill>
                <a:highlight>
                  <a:srgbClr val="FFFFFF"/>
                </a:highlight>
              </a:rPr>
              <a:t>) </a:t>
            </a:r>
            <a:endParaRPr sz="2700" dirty="0">
              <a:solidFill>
                <a:srgbClr val="222222"/>
              </a:solidFill>
              <a:highlight>
                <a:srgbClr val="FFFFFF"/>
              </a:highlight>
            </a:endParaRPr>
          </a:p>
          <a:p>
            <a:pPr marL="457200" lvl="0" indent="-400050" algn="l" rtl="0">
              <a:spcBef>
                <a:spcPts val="0"/>
              </a:spcBef>
              <a:spcAft>
                <a:spcPts val="0"/>
              </a:spcAft>
              <a:buClr>
                <a:srgbClr val="222222"/>
              </a:buClr>
              <a:buSzPts val="2700"/>
              <a:buFont typeface="Trebuchet MS"/>
              <a:buAutoNum type="arabicPeriod"/>
            </a:pPr>
            <a:r>
              <a:rPr lang="en-US" sz="2700" b="1" dirty="0" err="1">
                <a:solidFill>
                  <a:srgbClr val="222222"/>
                </a:solidFill>
                <a:highlight>
                  <a:srgbClr val="FFFFFF"/>
                </a:highlight>
              </a:rPr>
              <a:t>Traducir</a:t>
            </a:r>
            <a:r>
              <a:rPr lang="en-US" sz="2700" b="1" dirty="0">
                <a:solidFill>
                  <a:srgbClr val="222222"/>
                </a:solidFill>
                <a:highlight>
                  <a:srgbClr val="FFFFFF"/>
                </a:highlight>
              </a:rPr>
              <a:t> a:</a:t>
            </a:r>
            <a:r>
              <a:rPr lang="en-US" sz="2700" dirty="0">
                <a:solidFill>
                  <a:srgbClr val="222222"/>
                </a:solidFill>
                <a:highlight>
                  <a:srgbClr val="FFFFFF"/>
                </a:highlight>
              </a:rPr>
              <a:t> </a:t>
            </a:r>
            <a:r>
              <a:rPr lang="en-US" sz="2700" dirty="0" err="1">
                <a:solidFill>
                  <a:srgbClr val="222222"/>
                </a:solidFill>
                <a:highlight>
                  <a:srgbClr val="FFFFFF"/>
                </a:highlight>
              </a:rPr>
              <a:t>Departamento</a:t>
            </a:r>
            <a:r>
              <a:rPr lang="en-US" sz="2700" dirty="0">
                <a:solidFill>
                  <a:srgbClr val="222222"/>
                </a:solidFill>
                <a:highlight>
                  <a:srgbClr val="FFFFFF"/>
                </a:highlight>
              </a:rPr>
              <a:t> de </a:t>
            </a:r>
            <a:r>
              <a:rPr lang="en-US" sz="2700" dirty="0" err="1">
                <a:solidFill>
                  <a:srgbClr val="222222"/>
                </a:solidFill>
                <a:highlight>
                  <a:srgbClr val="FFFFFF"/>
                </a:highlight>
              </a:rPr>
              <a:t>Políticas</a:t>
            </a:r>
            <a:r>
              <a:rPr lang="en-US" sz="2700" dirty="0">
                <a:solidFill>
                  <a:srgbClr val="222222"/>
                </a:solidFill>
                <a:highlight>
                  <a:srgbClr val="FFFFFF"/>
                </a:highlight>
              </a:rPr>
              <a:t> y </a:t>
            </a:r>
            <a:r>
              <a:rPr lang="en-US" sz="2700" dirty="0" err="1">
                <a:solidFill>
                  <a:srgbClr val="222222"/>
                </a:solidFill>
                <a:highlight>
                  <a:srgbClr val="FFFFFF"/>
                </a:highlight>
              </a:rPr>
              <a:t>Financiamiento</a:t>
            </a:r>
            <a:r>
              <a:rPr lang="en-US" sz="2700" dirty="0">
                <a:solidFill>
                  <a:srgbClr val="222222"/>
                </a:solidFill>
                <a:highlight>
                  <a:srgbClr val="FFFFFF"/>
                </a:highlight>
              </a:rPr>
              <a:t> de </a:t>
            </a:r>
            <a:r>
              <a:rPr lang="en-US" sz="2700" dirty="0" err="1">
                <a:solidFill>
                  <a:srgbClr val="222222"/>
                </a:solidFill>
                <a:highlight>
                  <a:srgbClr val="FFFFFF"/>
                </a:highlight>
              </a:rPr>
              <a:t>Atención</a:t>
            </a:r>
            <a:r>
              <a:rPr lang="en-US" sz="2700" dirty="0">
                <a:solidFill>
                  <a:srgbClr val="222222"/>
                </a:solidFill>
                <a:highlight>
                  <a:srgbClr val="FFFFFF"/>
                </a:highlight>
              </a:rPr>
              <a:t> </a:t>
            </a:r>
            <a:r>
              <a:rPr lang="en-US" sz="2700" dirty="0" err="1">
                <a:solidFill>
                  <a:srgbClr val="222222"/>
                </a:solidFill>
                <a:highlight>
                  <a:srgbClr val="FFFFFF"/>
                </a:highlight>
              </a:rPr>
              <a:t>Médica</a:t>
            </a:r>
            <a:r>
              <a:rPr lang="en-US" sz="2700" dirty="0">
                <a:solidFill>
                  <a:srgbClr val="222222"/>
                </a:solidFill>
                <a:highlight>
                  <a:srgbClr val="FFFFFF"/>
                </a:highlight>
              </a:rPr>
              <a:t> de Colorado (</a:t>
            </a:r>
            <a:r>
              <a:rPr lang="en-US" sz="2700" dirty="0" err="1">
                <a:solidFill>
                  <a:srgbClr val="222222"/>
                </a:solidFill>
                <a:highlight>
                  <a:srgbClr val="FFFFFF"/>
                </a:highlight>
              </a:rPr>
              <a:t>HCPF</a:t>
            </a:r>
            <a:r>
              <a:rPr lang="en-US" sz="2700" dirty="0">
                <a:solidFill>
                  <a:srgbClr val="222222"/>
                </a:solidFill>
                <a:highlight>
                  <a:srgbClr val="FFFFFF"/>
                </a:highlight>
              </a:rPr>
              <a:t>, por sus </a:t>
            </a:r>
            <a:r>
              <a:rPr lang="en-US" sz="2700" dirty="0" err="1">
                <a:solidFill>
                  <a:srgbClr val="222222"/>
                </a:solidFill>
                <a:highlight>
                  <a:srgbClr val="FFFFFF"/>
                </a:highlight>
              </a:rPr>
              <a:t>siglas</a:t>
            </a:r>
            <a:r>
              <a:rPr lang="en-US" sz="2700" dirty="0">
                <a:solidFill>
                  <a:srgbClr val="222222"/>
                </a:solidFill>
                <a:highlight>
                  <a:srgbClr val="FFFFFF"/>
                </a:highlight>
              </a:rPr>
              <a:t> </a:t>
            </a:r>
            <a:r>
              <a:rPr lang="en-US" sz="2700" dirty="0" err="1">
                <a:solidFill>
                  <a:srgbClr val="222222"/>
                </a:solidFill>
                <a:highlight>
                  <a:srgbClr val="FFFFFF"/>
                </a:highlight>
              </a:rPr>
              <a:t>en</a:t>
            </a:r>
            <a:r>
              <a:rPr lang="en-US" sz="2700" dirty="0">
                <a:solidFill>
                  <a:srgbClr val="222222"/>
                </a:solidFill>
                <a:highlight>
                  <a:srgbClr val="FFFFFF"/>
                </a:highlight>
              </a:rPr>
              <a:t> </a:t>
            </a:r>
            <a:r>
              <a:rPr lang="en-US" sz="2700" dirty="0" err="1">
                <a:solidFill>
                  <a:srgbClr val="222222"/>
                </a:solidFill>
                <a:highlight>
                  <a:srgbClr val="FFFFFF"/>
                </a:highlight>
              </a:rPr>
              <a:t>inglés</a:t>
            </a:r>
            <a:r>
              <a:rPr lang="en-US" sz="2700" dirty="0">
                <a:solidFill>
                  <a:srgbClr val="222222"/>
                </a:solidFill>
                <a:highlight>
                  <a:srgbClr val="FFFFFF"/>
                </a:highlight>
              </a:rPr>
              <a:t>)</a:t>
            </a:r>
            <a:endParaRPr sz="2700" dirty="0">
              <a:solidFill>
                <a:srgbClr val="222222"/>
              </a:solidFill>
              <a:highlight>
                <a:srgbClr val="FFFFFF"/>
              </a:highlight>
            </a:endParaRPr>
          </a:p>
        </p:txBody>
      </p:sp>
      <p:sp>
        <p:nvSpPr>
          <p:cNvPr id="478" name="Google Shape;478;p94"/>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extLst>
      <p:ext uri="{BB962C8B-B14F-4D97-AF65-F5344CB8AC3E}">
        <p14:creationId xmlns:p14="http://schemas.microsoft.com/office/powerpoint/2010/main" val="13893106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95"/>
          <p:cNvSpPr txBox="1">
            <a:spLocks noGrp="1"/>
          </p:cNvSpPr>
          <p:nvPr>
            <p:ph type="title"/>
          </p:nvPr>
        </p:nvSpPr>
        <p:spPr>
          <a:xfrm>
            <a:off x="838200" y="437929"/>
            <a:ext cx="10515600" cy="538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dirty="0"/>
              <a:t>Outreach Plan: </a:t>
            </a:r>
            <a:br>
              <a:rPr lang="en-US" dirty="0"/>
            </a:br>
            <a:r>
              <a:rPr lang="en-US" dirty="0"/>
              <a:t>Work Requirements </a:t>
            </a:r>
            <a:br>
              <a:rPr lang="en-US" dirty="0"/>
            </a:br>
            <a:br>
              <a:rPr lang="en-US" dirty="0"/>
            </a:br>
            <a:r>
              <a:rPr lang="es-MX" dirty="0"/>
              <a:t>Plan de divulgación: Requisitos laborales </a:t>
            </a:r>
            <a:endParaRPr lang="en-US" dirty="0"/>
          </a:p>
        </p:txBody>
      </p:sp>
      <p:sp>
        <p:nvSpPr>
          <p:cNvPr id="484" name="Google Shape;484;p9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9"/>
        <p:cNvGrpSpPr/>
        <p:nvPr/>
      </p:nvGrpSpPr>
      <p:grpSpPr>
        <a:xfrm>
          <a:off x="0" y="0"/>
          <a:ext cx="0" cy="0"/>
          <a:chOff x="0" y="0"/>
          <a:chExt cx="0" cy="0"/>
        </a:xfrm>
      </p:grpSpPr>
      <p:sp>
        <p:nvSpPr>
          <p:cNvPr id="490" name="Google Shape;490;p96"/>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
        <p:nvSpPr>
          <p:cNvPr id="491" name="Google Shape;491;p96"/>
          <p:cNvSpPr txBox="1">
            <a:spLocks noGrp="1"/>
          </p:cNvSpPr>
          <p:nvPr>
            <p:ph type="title"/>
          </p:nvPr>
        </p:nvSpPr>
        <p:spPr>
          <a:xfrm>
            <a:off x="838200" y="590374"/>
            <a:ext cx="10515600" cy="1564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400">
                <a:solidFill>
                  <a:schemeClr val="dk2"/>
                </a:solidFill>
              </a:rPr>
              <a:t>Lessons learned from Public Health Emergency (PHE) unwind and other program launches</a:t>
            </a:r>
            <a:endParaRPr sz="4400">
              <a:solidFill>
                <a:schemeClr val="dk2"/>
              </a:solidFill>
            </a:endParaRPr>
          </a:p>
        </p:txBody>
      </p:sp>
      <p:sp>
        <p:nvSpPr>
          <p:cNvPr id="492" name="Google Shape;492;p96"/>
          <p:cNvSpPr txBox="1">
            <a:spLocks noGrp="1"/>
          </p:cNvSpPr>
          <p:nvPr>
            <p:ph type="body" idx="1"/>
          </p:nvPr>
        </p:nvSpPr>
        <p:spPr>
          <a:xfrm>
            <a:off x="838200" y="2162025"/>
            <a:ext cx="10763400" cy="4023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sz="1900">
              <a:solidFill>
                <a:schemeClr val="dk1"/>
              </a:solidFill>
              <a:latin typeface="Trebuchet MS"/>
              <a:ea typeface="Trebuchet MS"/>
              <a:cs typeface="Trebuchet MS"/>
              <a:sym typeface="Trebuchet MS"/>
            </a:endParaRPr>
          </a:p>
          <a:p>
            <a:pPr marL="457200" lvl="0" indent="-349250" algn="l" rtl="0">
              <a:lnSpc>
                <a:spcPct val="100000"/>
              </a:lnSpc>
              <a:spcBef>
                <a:spcPts val="1000"/>
              </a:spcBef>
              <a:spcAft>
                <a:spcPts val="0"/>
              </a:spcAft>
              <a:buClr>
                <a:schemeClr val="dk1"/>
              </a:buClr>
              <a:buSzPts val="1900"/>
              <a:buFont typeface="Trebuchet MS"/>
              <a:buChar char="●"/>
            </a:pPr>
            <a:r>
              <a:rPr lang="en-US" sz="1900" b="1">
                <a:solidFill>
                  <a:schemeClr val="dk1"/>
                </a:solidFill>
              </a:rPr>
              <a:t>Focus on timely messaging delivered by trusted messengers</a:t>
            </a:r>
            <a:endParaRPr sz="1900" b="1">
              <a:solidFill>
                <a:schemeClr val="dk1"/>
              </a:solidFill>
            </a:endParaRPr>
          </a:p>
          <a:p>
            <a:pPr marL="914400" lvl="1" indent="-349250" algn="l" rtl="0">
              <a:lnSpc>
                <a:spcPct val="100000"/>
              </a:lnSpc>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Partnering with regional health plans</a:t>
            </a:r>
            <a:endParaRPr sz="1900">
              <a:solidFill>
                <a:schemeClr val="dk1"/>
              </a:solidFill>
              <a:latin typeface="Trebuchet MS"/>
              <a:ea typeface="Trebuchet MS"/>
              <a:cs typeface="Trebuchet MS"/>
              <a:sym typeface="Trebuchet MS"/>
            </a:endParaRPr>
          </a:p>
          <a:p>
            <a:pPr marL="914400" lvl="1" indent="-349250" algn="l" rtl="0">
              <a:lnSpc>
                <a:spcPct val="100000"/>
              </a:lnSpc>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Coordinating with Colorado Dept of Human Services (who does Supplemental Nutrition Assistance Program (SNAP) in CO)</a:t>
            </a:r>
            <a:endParaRPr sz="1900">
              <a:solidFill>
                <a:schemeClr val="dk1"/>
              </a:solidFill>
              <a:latin typeface="Trebuchet MS"/>
              <a:ea typeface="Trebuchet MS"/>
              <a:cs typeface="Trebuchet MS"/>
              <a:sym typeface="Trebuchet MS"/>
            </a:endParaRPr>
          </a:p>
          <a:p>
            <a:pPr marL="914400" lvl="1" indent="-349250" algn="l" rtl="0">
              <a:lnSpc>
                <a:spcPct val="100000"/>
              </a:lnSpc>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Just in time messaging delivered by trusted messengers is critical with tailoring to WHEN someone needs to take action and HOW. </a:t>
            </a:r>
            <a:endParaRPr sz="1900">
              <a:solidFill>
                <a:schemeClr val="dk1"/>
              </a:solidFill>
              <a:latin typeface="Trebuchet MS"/>
              <a:ea typeface="Trebuchet MS"/>
              <a:cs typeface="Trebuchet MS"/>
              <a:sym typeface="Trebuchet MS"/>
            </a:endParaRPr>
          </a:p>
          <a:p>
            <a:pPr marL="914400" lvl="1" indent="-349250" algn="l" rtl="0">
              <a:lnSpc>
                <a:spcPct val="100000"/>
              </a:lnSpc>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Firmer messaging in plain language to incite action where required</a:t>
            </a:r>
            <a:endParaRPr sz="1900">
              <a:solidFill>
                <a:schemeClr val="dk1"/>
              </a:solidFill>
            </a:endParaRPr>
          </a:p>
          <a:p>
            <a:pPr marL="457200" lvl="0" indent="-349250" algn="l" rtl="0">
              <a:lnSpc>
                <a:spcPct val="100000"/>
              </a:lnSpc>
              <a:spcBef>
                <a:spcPts val="0"/>
              </a:spcBef>
              <a:spcAft>
                <a:spcPts val="0"/>
              </a:spcAft>
              <a:buClr>
                <a:schemeClr val="dk1"/>
              </a:buClr>
              <a:buSzPts val="1900"/>
              <a:buFont typeface="Trebuchet MS"/>
              <a:buChar char="●"/>
            </a:pPr>
            <a:r>
              <a:rPr lang="en-US" sz="1900" b="1">
                <a:solidFill>
                  <a:schemeClr val="dk1"/>
                </a:solidFill>
              </a:rPr>
              <a:t>Utilize Community Ambassadors: </a:t>
            </a:r>
            <a:r>
              <a:rPr lang="en-US" sz="1900">
                <a:solidFill>
                  <a:schemeClr val="dk1"/>
                </a:solidFill>
              </a:rPr>
              <a:t>Leveraging trusted community partners to distribute information and using same partners to temperature check messages and mediums.</a:t>
            </a:r>
            <a:endParaRPr sz="1900">
              <a:solidFill>
                <a:schemeClr val="dk1"/>
              </a:solidFill>
            </a:endParaRPr>
          </a:p>
          <a:p>
            <a:pPr marL="457200" lvl="0" indent="-349250" algn="l" rtl="0">
              <a:lnSpc>
                <a:spcPct val="100000"/>
              </a:lnSpc>
              <a:spcBef>
                <a:spcPts val="0"/>
              </a:spcBef>
              <a:spcAft>
                <a:spcPts val="0"/>
              </a:spcAft>
              <a:buClr>
                <a:schemeClr val="dk1"/>
              </a:buClr>
              <a:buSzPts val="1900"/>
              <a:buChar char="●"/>
            </a:pPr>
            <a:r>
              <a:rPr lang="en-US" sz="1900" b="1">
                <a:solidFill>
                  <a:schemeClr val="dk1"/>
                </a:solidFill>
              </a:rPr>
              <a:t>Outline the member journey</a:t>
            </a:r>
            <a:r>
              <a:rPr lang="en-US" sz="1900">
                <a:solidFill>
                  <a:schemeClr val="dk1"/>
                </a:solidFill>
              </a:rPr>
              <a:t> across mediums and account for other programs such as SNAP and Temporary Assistance for Needy Families (TANF).</a:t>
            </a:r>
            <a:endParaRPr sz="1900">
              <a:solidFill>
                <a:schemeClr val="dk1"/>
              </a:solidFill>
            </a:endParaRPr>
          </a:p>
          <a:p>
            <a:pPr marL="0" lvl="0" indent="0" algn="l" rtl="0">
              <a:spcBef>
                <a:spcPts val="1000"/>
              </a:spcBef>
              <a:spcAft>
                <a:spcPts val="0"/>
              </a:spcAft>
              <a:buNone/>
            </a:pPr>
            <a:endParaRPr sz="16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78"/>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lnSpc>
                <a:spcPct val="100000"/>
              </a:lnSpc>
              <a:spcBef>
                <a:spcPts val="0"/>
              </a:spcBef>
              <a:spcAft>
                <a:spcPts val="0"/>
              </a:spcAft>
              <a:buNone/>
            </a:pPr>
            <a:r>
              <a:rPr lang="en-US" dirty="0"/>
              <a:t>Meeting Logistics</a:t>
            </a:r>
            <a:endParaRPr dirty="0"/>
          </a:p>
        </p:txBody>
      </p:sp>
      <p:sp>
        <p:nvSpPr>
          <p:cNvPr id="359" name="Google Shape;359;p78"/>
          <p:cNvSpPr txBox="1">
            <a:spLocks noGrp="1"/>
          </p:cNvSpPr>
          <p:nvPr>
            <p:ph type="body" idx="1"/>
          </p:nvPr>
        </p:nvSpPr>
        <p:spPr>
          <a:xfrm>
            <a:off x="838200" y="1578525"/>
            <a:ext cx="10515600" cy="4479600"/>
          </a:xfrm>
          <a:prstGeom prst="rect">
            <a:avLst/>
          </a:prstGeom>
        </p:spPr>
        <p:txBody>
          <a:bodyPr spcFirstLastPara="1" wrap="square" lIns="91425" tIns="45700" rIns="91425" bIns="45700" anchor="t" anchorCtr="0">
            <a:noAutofit/>
          </a:bodyPr>
          <a:lstStyle/>
          <a:p>
            <a:pPr marL="457200" lvl="0" indent="-393700" algn="l" rtl="0">
              <a:lnSpc>
                <a:spcPct val="100000"/>
              </a:lnSpc>
              <a:spcBef>
                <a:spcPts val="1000"/>
              </a:spcBef>
              <a:spcAft>
                <a:spcPts val="0"/>
              </a:spcAft>
              <a:buClr>
                <a:schemeClr val="dk2"/>
              </a:buClr>
              <a:buSzPts val="2600"/>
              <a:buFont typeface="Trebuchet MS"/>
              <a:buChar char="●"/>
            </a:pPr>
            <a:r>
              <a:rPr lang="en-US" sz="2600" dirty="0">
                <a:solidFill>
                  <a:schemeClr val="dk2"/>
                </a:solidFill>
              </a:rPr>
              <a:t>We are recording: avoid specific details about medical history or insurance/membership status in comments as this is considered Protected Health Information (PHI) and/or personally identifiable information (PII).</a:t>
            </a:r>
            <a:endParaRPr sz="2600" dirty="0">
              <a:solidFill>
                <a:schemeClr val="dk2"/>
              </a:solidFill>
            </a:endParaRPr>
          </a:p>
          <a:p>
            <a:pPr marL="914400" lvl="1" indent="-393700" algn="l" rtl="0">
              <a:lnSpc>
                <a:spcPct val="100000"/>
              </a:lnSpc>
              <a:spcBef>
                <a:spcPts val="1000"/>
              </a:spcBef>
              <a:spcAft>
                <a:spcPts val="0"/>
              </a:spcAft>
              <a:buClr>
                <a:schemeClr val="dk2"/>
              </a:buClr>
              <a:buSzPts val="2600"/>
              <a:buFont typeface="Trebuchet MS"/>
              <a:buChar char="○"/>
            </a:pPr>
            <a:r>
              <a:rPr lang="en-US" sz="2600" dirty="0">
                <a:solidFill>
                  <a:schemeClr val="dk2"/>
                </a:solidFill>
              </a:rPr>
              <a:t>If PHI or PII is identified, it will need to be removed from the meeting recording. </a:t>
            </a:r>
            <a:endParaRPr sz="2600" dirty="0">
              <a:solidFill>
                <a:schemeClr val="dk2"/>
              </a:solidFill>
            </a:endParaRPr>
          </a:p>
          <a:p>
            <a:pPr marL="457200" lvl="0" indent="-393700" algn="l" rtl="0">
              <a:lnSpc>
                <a:spcPct val="100000"/>
              </a:lnSpc>
              <a:spcBef>
                <a:spcPts val="1000"/>
              </a:spcBef>
              <a:spcAft>
                <a:spcPts val="0"/>
              </a:spcAft>
              <a:buClr>
                <a:schemeClr val="dk2"/>
              </a:buClr>
              <a:buSzPts val="2600"/>
              <a:buFont typeface="Trebuchet MS"/>
              <a:buChar char="●"/>
            </a:pPr>
            <a:r>
              <a:rPr lang="en-US" sz="2600" dirty="0">
                <a:solidFill>
                  <a:schemeClr val="dk2"/>
                </a:solidFill>
              </a:rPr>
              <a:t>Attendees will be muted during the presentation. </a:t>
            </a:r>
            <a:endParaRPr sz="2600" dirty="0">
              <a:solidFill>
                <a:schemeClr val="dk2"/>
              </a:solidFill>
            </a:endParaRPr>
          </a:p>
          <a:p>
            <a:pPr marL="457200" lvl="0" indent="-393700" algn="l" rtl="0">
              <a:lnSpc>
                <a:spcPct val="100000"/>
              </a:lnSpc>
              <a:spcBef>
                <a:spcPts val="1000"/>
              </a:spcBef>
              <a:spcAft>
                <a:spcPts val="0"/>
              </a:spcAft>
              <a:buClr>
                <a:schemeClr val="dk2"/>
              </a:buClr>
              <a:buSzPts val="2600"/>
              <a:buFont typeface="Trebuchet MS"/>
              <a:buChar char="●"/>
            </a:pPr>
            <a:r>
              <a:rPr lang="en-US" sz="2600" dirty="0">
                <a:solidFill>
                  <a:schemeClr val="dk2"/>
                </a:solidFill>
              </a:rPr>
              <a:t>The chat will not be monitored for questions. Staff will use chat space to share links.</a:t>
            </a:r>
            <a:endParaRPr sz="2600" dirty="0">
              <a:solidFill>
                <a:schemeClr val="dk2"/>
              </a:solidFill>
            </a:endParaRPr>
          </a:p>
        </p:txBody>
      </p:sp>
      <p:sp>
        <p:nvSpPr>
          <p:cNvPr id="360" name="Google Shape;360;p78"/>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9"/>
        <p:cNvGrpSpPr/>
        <p:nvPr/>
      </p:nvGrpSpPr>
      <p:grpSpPr>
        <a:xfrm>
          <a:off x="0" y="0"/>
          <a:ext cx="0" cy="0"/>
          <a:chOff x="0" y="0"/>
          <a:chExt cx="0" cy="0"/>
        </a:xfrm>
      </p:grpSpPr>
      <p:sp>
        <p:nvSpPr>
          <p:cNvPr id="490" name="Google Shape;490;p96"/>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
        <p:nvSpPr>
          <p:cNvPr id="491" name="Google Shape;491;p96"/>
          <p:cNvSpPr txBox="1">
            <a:spLocks noGrp="1"/>
          </p:cNvSpPr>
          <p:nvPr>
            <p:ph type="title"/>
          </p:nvPr>
        </p:nvSpPr>
        <p:spPr>
          <a:xfrm>
            <a:off x="838200" y="590374"/>
            <a:ext cx="10515600" cy="1564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MX" sz="4400" dirty="0">
                <a:solidFill>
                  <a:schemeClr val="dk2"/>
                </a:solidFill>
              </a:rPr>
              <a:t>Lecciones aprendidas del fin de la emergencia de salud pública (</a:t>
            </a:r>
            <a:r>
              <a:rPr lang="es-MX" sz="4400" dirty="0" err="1">
                <a:solidFill>
                  <a:schemeClr val="dk2"/>
                </a:solidFill>
              </a:rPr>
              <a:t>PHE</a:t>
            </a:r>
            <a:r>
              <a:rPr lang="es-MX" sz="4400" dirty="0">
                <a:solidFill>
                  <a:schemeClr val="dk2"/>
                </a:solidFill>
              </a:rPr>
              <a:t>) y otros lanzamientos de programas</a:t>
            </a:r>
            <a:endParaRPr lang="en-US" sz="4400" dirty="0">
              <a:solidFill>
                <a:schemeClr val="dk2"/>
              </a:solidFill>
            </a:endParaRPr>
          </a:p>
        </p:txBody>
      </p:sp>
      <p:sp>
        <p:nvSpPr>
          <p:cNvPr id="492" name="Google Shape;492;p96"/>
          <p:cNvSpPr txBox="1">
            <a:spLocks noGrp="1"/>
          </p:cNvSpPr>
          <p:nvPr>
            <p:ph type="body" idx="1"/>
          </p:nvPr>
        </p:nvSpPr>
        <p:spPr>
          <a:xfrm>
            <a:off x="838200" y="2162025"/>
            <a:ext cx="10763400" cy="4023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sz="1900" dirty="0">
              <a:solidFill>
                <a:schemeClr val="dk1"/>
              </a:solidFill>
              <a:latin typeface="Trebuchet MS"/>
              <a:ea typeface="Trebuchet MS"/>
              <a:cs typeface="Trebuchet MS"/>
              <a:sym typeface="Trebuchet MS"/>
            </a:endParaRPr>
          </a:p>
          <a:p>
            <a:pPr marL="457200" lvl="0" indent="-349250" algn="l" rtl="0">
              <a:lnSpc>
                <a:spcPct val="100000"/>
              </a:lnSpc>
              <a:spcBef>
                <a:spcPts val="1000"/>
              </a:spcBef>
              <a:spcAft>
                <a:spcPts val="0"/>
              </a:spcAft>
              <a:buClr>
                <a:schemeClr val="dk1"/>
              </a:buClr>
              <a:buSzPts val="1900"/>
              <a:buFont typeface="Trebuchet MS"/>
              <a:buChar char="●"/>
            </a:pPr>
            <a:r>
              <a:rPr lang="es-MX" sz="1900" b="1" dirty="0">
                <a:solidFill>
                  <a:schemeClr val="dk1"/>
                </a:solidFill>
              </a:rPr>
              <a:t>Centrarse en la transmisión oportuna de mensajes por parte de mensajeros de confianza</a:t>
            </a:r>
            <a:endParaRPr sz="1900" b="1" dirty="0">
              <a:solidFill>
                <a:schemeClr val="dk1"/>
              </a:solidFill>
            </a:endParaRPr>
          </a:p>
          <a:p>
            <a:pPr marL="914400" lvl="1" indent="-349250" algn="l" rtl="0">
              <a:lnSpc>
                <a:spcPct val="100000"/>
              </a:lnSpc>
              <a:spcBef>
                <a:spcPts val="0"/>
              </a:spcBef>
              <a:spcAft>
                <a:spcPts val="0"/>
              </a:spcAft>
              <a:buClr>
                <a:schemeClr val="dk1"/>
              </a:buClr>
              <a:buSzPts val="1900"/>
              <a:buFont typeface="Trebuchet MS"/>
              <a:buChar char="○"/>
            </a:pPr>
            <a:r>
              <a:rPr lang="es-MX" sz="1900" dirty="0">
                <a:solidFill>
                  <a:schemeClr val="dk1"/>
                </a:solidFill>
                <a:latin typeface="Trebuchet MS"/>
                <a:ea typeface="Trebuchet MS"/>
                <a:cs typeface="Trebuchet MS"/>
                <a:sym typeface="Trebuchet MS"/>
              </a:rPr>
              <a:t>Colaborar con los planes de salud regionales</a:t>
            </a:r>
            <a:endParaRPr sz="1900" dirty="0">
              <a:solidFill>
                <a:schemeClr val="dk1"/>
              </a:solidFill>
              <a:latin typeface="Trebuchet MS"/>
              <a:ea typeface="Trebuchet MS"/>
              <a:cs typeface="Trebuchet MS"/>
              <a:sym typeface="Trebuchet MS"/>
            </a:endParaRPr>
          </a:p>
          <a:p>
            <a:pPr marL="914400" lvl="1" indent="-349250" algn="l" rtl="0">
              <a:lnSpc>
                <a:spcPct val="100000"/>
              </a:lnSpc>
              <a:spcBef>
                <a:spcPts val="0"/>
              </a:spcBef>
              <a:spcAft>
                <a:spcPts val="0"/>
              </a:spcAft>
              <a:buClr>
                <a:schemeClr val="dk1"/>
              </a:buClr>
              <a:buSzPts val="1900"/>
              <a:buFont typeface="Trebuchet MS"/>
              <a:buChar char="○"/>
            </a:pPr>
            <a:r>
              <a:rPr lang="es-MX" sz="1900" dirty="0">
                <a:solidFill>
                  <a:schemeClr val="dk1"/>
                </a:solidFill>
                <a:latin typeface="Trebuchet MS"/>
                <a:ea typeface="Trebuchet MS"/>
                <a:cs typeface="Trebuchet MS"/>
                <a:sym typeface="Trebuchet MS"/>
              </a:rPr>
              <a:t>Coordinarse con el departamento de servicios humanos de Colorado (que se encarga del programa de asistencia de la nutrición complementaria (SNAP) en Colorado</a:t>
            </a:r>
            <a:r>
              <a:rPr lang="en-US" sz="1900" dirty="0">
                <a:solidFill>
                  <a:schemeClr val="dk1"/>
                </a:solidFill>
                <a:latin typeface="Trebuchet MS"/>
                <a:ea typeface="Trebuchet MS"/>
                <a:cs typeface="Trebuchet MS"/>
                <a:sym typeface="Trebuchet MS"/>
              </a:rPr>
              <a:t>)</a:t>
            </a:r>
            <a:endParaRPr sz="1900" dirty="0">
              <a:solidFill>
                <a:schemeClr val="dk1"/>
              </a:solidFill>
              <a:latin typeface="Trebuchet MS"/>
              <a:ea typeface="Trebuchet MS"/>
              <a:cs typeface="Trebuchet MS"/>
              <a:sym typeface="Trebuchet MS"/>
            </a:endParaRPr>
          </a:p>
          <a:p>
            <a:pPr marL="914400" lvl="1" indent="-349250" algn="l" rtl="0">
              <a:lnSpc>
                <a:spcPct val="100000"/>
              </a:lnSpc>
              <a:spcBef>
                <a:spcPts val="0"/>
              </a:spcBef>
              <a:spcAft>
                <a:spcPts val="0"/>
              </a:spcAft>
              <a:buClr>
                <a:schemeClr val="dk1"/>
              </a:buClr>
              <a:buSzPts val="1900"/>
              <a:buFont typeface="Trebuchet MS"/>
              <a:buChar char="○"/>
            </a:pPr>
            <a:r>
              <a:rPr lang="es-MX" sz="1900" dirty="0">
                <a:solidFill>
                  <a:schemeClr val="dk1"/>
                </a:solidFill>
                <a:latin typeface="Trebuchet MS"/>
                <a:ea typeface="Trebuchet MS"/>
                <a:cs typeface="Trebuchet MS"/>
                <a:sym typeface="Trebuchet MS"/>
              </a:rPr>
              <a:t>La transmisión oportuna de mensajes por parte de mensajeros de confianza es fundamental, adaptándolos CUANDO alguien necesite actuar y COMO</a:t>
            </a:r>
            <a:r>
              <a:rPr lang="en-US" sz="1900" dirty="0">
                <a:solidFill>
                  <a:schemeClr val="dk1"/>
                </a:solidFill>
                <a:latin typeface="Trebuchet MS"/>
                <a:ea typeface="Trebuchet MS"/>
                <a:cs typeface="Trebuchet MS"/>
                <a:sym typeface="Trebuchet MS"/>
              </a:rPr>
              <a:t>. </a:t>
            </a:r>
            <a:endParaRPr sz="1900" dirty="0">
              <a:solidFill>
                <a:schemeClr val="dk1"/>
              </a:solidFill>
              <a:latin typeface="Trebuchet MS"/>
              <a:ea typeface="Trebuchet MS"/>
              <a:cs typeface="Trebuchet MS"/>
              <a:sym typeface="Trebuchet MS"/>
            </a:endParaRPr>
          </a:p>
          <a:p>
            <a:pPr marL="914400" lvl="1" indent="-349250" algn="l" rtl="0">
              <a:lnSpc>
                <a:spcPct val="100000"/>
              </a:lnSpc>
              <a:spcBef>
                <a:spcPts val="0"/>
              </a:spcBef>
              <a:spcAft>
                <a:spcPts val="0"/>
              </a:spcAft>
              <a:buClr>
                <a:schemeClr val="dk1"/>
              </a:buClr>
              <a:buSzPts val="1900"/>
              <a:buFont typeface="Trebuchet MS"/>
              <a:buChar char="○"/>
            </a:pPr>
            <a:r>
              <a:rPr lang="es-MX" sz="1900" dirty="0">
                <a:solidFill>
                  <a:schemeClr val="dk1"/>
                </a:solidFill>
                <a:latin typeface="Trebuchet MS"/>
                <a:ea typeface="Trebuchet MS"/>
                <a:cs typeface="Trebuchet MS"/>
                <a:sym typeface="Trebuchet MS"/>
              </a:rPr>
              <a:t>Mensajes más firmes en lenguaje sencillo para incitar a la acción donde sea requerido</a:t>
            </a:r>
            <a:endParaRPr sz="1900" dirty="0">
              <a:solidFill>
                <a:schemeClr val="dk1"/>
              </a:solidFill>
            </a:endParaRPr>
          </a:p>
          <a:p>
            <a:pPr marL="457200" lvl="0" indent="-349250" algn="l" rtl="0">
              <a:lnSpc>
                <a:spcPct val="100000"/>
              </a:lnSpc>
              <a:spcBef>
                <a:spcPts val="0"/>
              </a:spcBef>
              <a:spcAft>
                <a:spcPts val="0"/>
              </a:spcAft>
              <a:buClr>
                <a:schemeClr val="dk1"/>
              </a:buClr>
              <a:buSzPts val="1900"/>
              <a:buFont typeface="Trebuchet MS"/>
              <a:buChar char="●"/>
            </a:pPr>
            <a:r>
              <a:rPr lang="en-US" sz="1900" b="1" dirty="0" err="1">
                <a:solidFill>
                  <a:schemeClr val="dk1"/>
                </a:solidFill>
              </a:rPr>
              <a:t>Utilizar</a:t>
            </a:r>
            <a:r>
              <a:rPr lang="en-US" sz="1900" b="1" dirty="0">
                <a:solidFill>
                  <a:schemeClr val="dk1"/>
                </a:solidFill>
              </a:rPr>
              <a:t> </a:t>
            </a:r>
            <a:r>
              <a:rPr lang="en-US" sz="1900" b="1" dirty="0" err="1">
                <a:solidFill>
                  <a:schemeClr val="dk1"/>
                </a:solidFill>
              </a:rPr>
              <a:t>embajadores</a:t>
            </a:r>
            <a:r>
              <a:rPr lang="en-US" sz="1900" b="1" dirty="0">
                <a:solidFill>
                  <a:schemeClr val="dk1"/>
                </a:solidFill>
              </a:rPr>
              <a:t> </a:t>
            </a:r>
            <a:r>
              <a:rPr lang="en-US" sz="1900" b="1" dirty="0" err="1">
                <a:solidFill>
                  <a:schemeClr val="dk1"/>
                </a:solidFill>
              </a:rPr>
              <a:t>comunitarios</a:t>
            </a:r>
            <a:r>
              <a:rPr lang="en-US" sz="1900" b="1" dirty="0">
                <a:solidFill>
                  <a:schemeClr val="dk1"/>
                </a:solidFill>
              </a:rPr>
              <a:t>: </a:t>
            </a:r>
            <a:r>
              <a:rPr lang="es-MX" sz="1900" dirty="0">
                <a:solidFill>
                  <a:schemeClr val="dk1"/>
                </a:solidFill>
              </a:rPr>
              <a:t>aprovechar los socios comunitarios de confianza para distribuir información y utilizar a los mismos socios para comprobar la temperatura de los mensajes y los medios</a:t>
            </a:r>
            <a:r>
              <a:rPr lang="en-US" sz="1900" dirty="0">
                <a:solidFill>
                  <a:schemeClr val="dk1"/>
                </a:solidFill>
              </a:rPr>
              <a:t>.</a:t>
            </a:r>
            <a:endParaRPr sz="1900" dirty="0">
              <a:solidFill>
                <a:schemeClr val="dk1"/>
              </a:solidFill>
            </a:endParaRPr>
          </a:p>
          <a:p>
            <a:pPr marL="457200" lvl="0" indent="-349250" algn="l" rtl="0">
              <a:lnSpc>
                <a:spcPct val="100000"/>
              </a:lnSpc>
              <a:spcBef>
                <a:spcPts val="0"/>
              </a:spcBef>
              <a:spcAft>
                <a:spcPts val="0"/>
              </a:spcAft>
              <a:buClr>
                <a:schemeClr val="dk1"/>
              </a:buClr>
              <a:buSzPts val="1900"/>
              <a:buChar char="●"/>
            </a:pPr>
            <a:r>
              <a:rPr lang="es-MX" sz="1900" b="1" dirty="0">
                <a:solidFill>
                  <a:schemeClr val="dk1"/>
                </a:solidFill>
              </a:rPr>
              <a:t>Describa la trayectoria de los miembros </a:t>
            </a:r>
            <a:r>
              <a:rPr lang="es-MX" sz="1900" dirty="0">
                <a:solidFill>
                  <a:schemeClr val="dk1"/>
                </a:solidFill>
              </a:rPr>
              <a:t>a través de los medios y tener en cuenta otros programas como el SNAP y la asistencia temporal para familias necesitadas (</a:t>
            </a:r>
            <a:r>
              <a:rPr lang="es-MX" sz="1900" dirty="0" err="1">
                <a:solidFill>
                  <a:schemeClr val="dk1"/>
                </a:solidFill>
              </a:rPr>
              <a:t>TANF</a:t>
            </a:r>
            <a:r>
              <a:rPr lang="es-MX" sz="1900" dirty="0">
                <a:solidFill>
                  <a:schemeClr val="dk1"/>
                </a:solidFill>
              </a:rPr>
              <a:t>).</a:t>
            </a:r>
            <a:endParaRPr sz="1600" dirty="0"/>
          </a:p>
        </p:txBody>
      </p:sp>
    </p:spTree>
    <p:extLst>
      <p:ext uri="{BB962C8B-B14F-4D97-AF65-F5344CB8AC3E}">
        <p14:creationId xmlns:p14="http://schemas.microsoft.com/office/powerpoint/2010/main" val="19508259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grpSp>
        <p:nvGrpSpPr>
          <p:cNvPr id="497" name="Google Shape;497;p97"/>
          <p:cNvGrpSpPr/>
          <p:nvPr/>
        </p:nvGrpSpPr>
        <p:grpSpPr>
          <a:xfrm>
            <a:off x="177075" y="182305"/>
            <a:ext cx="2169496" cy="3476528"/>
            <a:chOff x="3153354" y="980539"/>
            <a:chExt cx="1627162" cy="2607461"/>
          </a:xfrm>
        </p:grpSpPr>
        <p:sp>
          <p:nvSpPr>
            <p:cNvPr id="498" name="Google Shape;498;p97"/>
            <p:cNvSpPr/>
            <p:nvPr/>
          </p:nvSpPr>
          <p:spPr>
            <a:xfrm>
              <a:off x="3485717" y="3079475"/>
              <a:ext cx="1294800" cy="133500"/>
            </a:xfrm>
            <a:prstGeom prst="rect">
              <a:avLst/>
            </a:prstGeom>
            <a:solidFill>
              <a:srgbClr val="0E945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9" name="Google Shape;499;p97"/>
            <p:cNvSpPr txBox="1"/>
            <p:nvPr/>
          </p:nvSpPr>
          <p:spPr>
            <a:xfrm>
              <a:off x="3154224" y="3216600"/>
              <a:ext cx="655500" cy="371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a:latin typeface="Trebuchet MS"/>
                  <a:ea typeface="Trebuchet MS"/>
                  <a:cs typeface="Trebuchet MS"/>
                  <a:sym typeface="Trebuchet MS"/>
                </a:rPr>
                <a:t>Fall 2025</a:t>
              </a:r>
              <a:endParaRPr sz="1600" b="1">
                <a:latin typeface="Trebuchet MS"/>
                <a:ea typeface="Trebuchet MS"/>
                <a:cs typeface="Trebuchet MS"/>
                <a:sym typeface="Trebuchet MS"/>
              </a:endParaRPr>
            </a:p>
          </p:txBody>
        </p:sp>
        <p:sp>
          <p:nvSpPr>
            <p:cNvPr id="500" name="Google Shape;500;p97"/>
            <p:cNvSpPr txBox="1"/>
            <p:nvPr/>
          </p:nvSpPr>
          <p:spPr>
            <a:xfrm>
              <a:off x="3153354" y="980539"/>
              <a:ext cx="1508100" cy="13854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100" dirty="0">
                  <a:latin typeface="Trebuchet MS"/>
                  <a:ea typeface="Trebuchet MS"/>
                  <a:cs typeface="Trebuchet MS"/>
                  <a:sym typeface="Trebuchet MS"/>
                </a:rPr>
                <a:t>Work with Centers for Medicare and Medicaid Services and the National Association of Medicaid Directors for template messaging</a:t>
              </a:r>
              <a:endParaRPr sz="1100" dirty="0">
                <a:latin typeface="Trebuchet MS"/>
                <a:ea typeface="Trebuchet MS"/>
                <a:cs typeface="Trebuchet MS"/>
                <a:sym typeface="Trebuchet MS"/>
              </a:endParaRPr>
            </a:p>
            <a:p>
              <a:pPr marL="0" lvl="0" indent="0" algn="l" rtl="0">
                <a:spcBef>
                  <a:spcPts val="100"/>
                </a:spcBef>
                <a:spcAft>
                  <a:spcPts val="0"/>
                </a:spcAft>
                <a:buNone/>
              </a:pPr>
              <a:endParaRPr sz="1100" dirty="0">
                <a:latin typeface="Roboto"/>
                <a:ea typeface="Roboto"/>
                <a:cs typeface="Roboto"/>
                <a:sym typeface="Roboto"/>
              </a:endParaRPr>
            </a:p>
            <a:p>
              <a:pPr marL="0" lvl="0" indent="0" algn="l" rtl="0">
                <a:spcBef>
                  <a:spcPts val="100"/>
                </a:spcBef>
                <a:spcAft>
                  <a:spcPts val="0"/>
                </a:spcAft>
                <a:buNone/>
              </a:pPr>
              <a:r>
                <a:rPr lang="en-US" sz="1100" dirty="0">
                  <a:latin typeface="Trebuchet MS"/>
                  <a:ea typeface="Trebuchet MS"/>
                  <a:cs typeface="Trebuchet MS"/>
                  <a:sym typeface="Trebuchet MS"/>
                </a:rPr>
                <a:t>Create a list of letters needed for new provisions</a:t>
              </a:r>
              <a:endParaRPr sz="1100" dirty="0">
                <a:latin typeface="Trebuchet MS"/>
                <a:ea typeface="Trebuchet MS"/>
                <a:cs typeface="Trebuchet MS"/>
                <a:sym typeface="Trebuchet MS"/>
              </a:endParaRPr>
            </a:p>
            <a:p>
              <a:pPr marL="0" lvl="0" indent="0" algn="l" rtl="0">
                <a:spcBef>
                  <a:spcPts val="100"/>
                </a:spcBef>
                <a:spcAft>
                  <a:spcPts val="0"/>
                </a:spcAft>
                <a:buNone/>
              </a:pPr>
              <a:endParaRPr sz="1100" dirty="0">
                <a:latin typeface="Roboto"/>
                <a:ea typeface="Roboto"/>
                <a:cs typeface="Roboto"/>
                <a:sym typeface="Roboto"/>
              </a:endParaRPr>
            </a:p>
            <a:p>
              <a:pPr marL="0" lvl="0" indent="0" algn="l" rtl="0">
                <a:spcBef>
                  <a:spcPts val="100"/>
                </a:spcBef>
                <a:spcAft>
                  <a:spcPts val="2100"/>
                </a:spcAft>
                <a:buNone/>
              </a:pPr>
              <a:r>
                <a:rPr lang="en-US" sz="1100" dirty="0">
                  <a:latin typeface="Trebuchet MS"/>
                  <a:ea typeface="Trebuchet MS"/>
                  <a:cs typeface="Trebuchet MS"/>
                  <a:sym typeface="Trebuchet MS"/>
                </a:rPr>
                <a:t>Create an inventory of existing letters for updating</a:t>
              </a:r>
              <a:endParaRPr sz="1100" b="1" dirty="0">
                <a:latin typeface="Trebuchet MS"/>
                <a:ea typeface="Trebuchet MS"/>
                <a:cs typeface="Trebuchet MS"/>
                <a:sym typeface="Trebuchet MS"/>
              </a:endParaRPr>
            </a:p>
          </p:txBody>
        </p:sp>
        <p:grpSp>
          <p:nvGrpSpPr>
            <p:cNvPr id="501" name="Google Shape;501;p97"/>
            <p:cNvGrpSpPr/>
            <p:nvPr/>
          </p:nvGrpSpPr>
          <p:grpSpPr>
            <a:xfrm>
              <a:off x="3435870" y="2800065"/>
              <a:ext cx="92400" cy="411825"/>
              <a:chOff x="845575" y="2563700"/>
              <a:chExt cx="92400" cy="411825"/>
            </a:xfrm>
          </p:grpSpPr>
          <p:sp>
            <p:nvSpPr>
              <p:cNvPr id="502" name="Google Shape;502;p97"/>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503" name="Google Shape;503;p97"/>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grpSp>
      </p:grpSp>
      <p:grpSp>
        <p:nvGrpSpPr>
          <p:cNvPr id="504" name="Google Shape;504;p97"/>
          <p:cNvGrpSpPr/>
          <p:nvPr/>
        </p:nvGrpSpPr>
        <p:grpSpPr>
          <a:xfrm>
            <a:off x="1863047" y="2322729"/>
            <a:ext cx="2210092" cy="2361439"/>
            <a:chOff x="1828200" y="2585897"/>
            <a:chExt cx="1657611" cy="1771124"/>
          </a:xfrm>
        </p:grpSpPr>
        <p:sp>
          <p:nvSpPr>
            <p:cNvPr id="505" name="Google Shape;505;p97"/>
            <p:cNvSpPr/>
            <p:nvPr/>
          </p:nvSpPr>
          <p:spPr>
            <a:xfrm>
              <a:off x="2191011" y="3079475"/>
              <a:ext cx="1294800" cy="133500"/>
            </a:xfrm>
            <a:prstGeom prst="rect">
              <a:avLst/>
            </a:prstGeom>
            <a:solidFill>
              <a:srgbClr val="08563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06" name="Google Shape;506;p97"/>
            <p:cNvSpPr txBox="1"/>
            <p:nvPr/>
          </p:nvSpPr>
          <p:spPr>
            <a:xfrm>
              <a:off x="1828200" y="2585897"/>
              <a:ext cx="802800" cy="371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a:latin typeface="Trebuchet MS"/>
                  <a:ea typeface="Trebuchet MS"/>
                  <a:cs typeface="Trebuchet MS"/>
                  <a:sym typeface="Trebuchet MS"/>
                </a:rPr>
                <a:t>Winter 2025</a:t>
              </a:r>
              <a:endParaRPr sz="1600" b="1">
                <a:latin typeface="Trebuchet MS"/>
                <a:ea typeface="Trebuchet MS"/>
                <a:cs typeface="Trebuchet MS"/>
                <a:sym typeface="Trebuchet MS"/>
              </a:endParaRPr>
            </a:p>
          </p:txBody>
        </p:sp>
        <p:sp>
          <p:nvSpPr>
            <p:cNvPr id="507" name="Google Shape;507;p97"/>
            <p:cNvSpPr txBox="1"/>
            <p:nvPr/>
          </p:nvSpPr>
          <p:spPr>
            <a:xfrm>
              <a:off x="1857959" y="3413221"/>
              <a:ext cx="1338600" cy="9438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100" b="1">
                  <a:latin typeface="Trebuchet MS"/>
                  <a:ea typeface="Trebuchet MS"/>
                  <a:cs typeface="Trebuchet MS"/>
                  <a:sym typeface="Trebuchet MS"/>
                </a:rPr>
                <a:t>December 2025- First set of work requirement guidance expected</a:t>
              </a:r>
              <a:endParaRPr sz="1100" b="1">
                <a:latin typeface="Trebuchet MS"/>
                <a:ea typeface="Trebuchet MS"/>
                <a:cs typeface="Trebuchet MS"/>
                <a:sym typeface="Trebuchet MS"/>
              </a:endParaRPr>
            </a:p>
            <a:p>
              <a:pPr marL="0" lvl="0" indent="0" algn="l" rtl="0">
                <a:spcBef>
                  <a:spcPts val="2100"/>
                </a:spcBef>
                <a:spcAft>
                  <a:spcPts val="0"/>
                </a:spcAft>
                <a:buNone/>
              </a:pPr>
              <a:r>
                <a:rPr lang="en-US" sz="1100">
                  <a:latin typeface="Trebuchet MS"/>
                  <a:ea typeface="Trebuchet MS"/>
                  <a:cs typeface="Trebuchet MS"/>
                  <a:sym typeface="Trebuchet MS"/>
                </a:rPr>
                <a:t>Solicit stakeholder and member feedback on outreach plans</a:t>
              </a:r>
              <a:endParaRPr sz="1100">
                <a:latin typeface="Trebuchet MS"/>
                <a:ea typeface="Trebuchet MS"/>
                <a:cs typeface="Trebuchet MS"/>
                <a:sym typeface="Trebuchet MS"/>
              </a:endParaRPr>
            </a:p>
            <a:p>
              <a:pPr marL="0" lvl="0" indent="0" algn="l" rtl="0">
                <a:spcBef>
                  <a:spcPts val="2100"/>
                </a:spcBef>
                <a:spcAft>
                  <a:spcPts val="2100"/>
                </a:spcAft>
                <a:buNone/>
              </a:pPr>
              <a:r>
                <a:rPr lang="en-US" sz="1100">
                  <a:latin typeface="Trebuchet MS"/>
                  <a:ea typeface="Trebuchet MS"/>
                  <a:cs typeface="Trebuchet MS"/>
                  <a:sym typeface="Trebuchet MS"/>
                </a:rPr>
                <a:t>Drafting and testing of messaging, letters</a:t>
              </a:r>
              <a:endParaRPr sz="1100">
                <a:latin typeface="Trebuchet MS"/>
                <a:ea typeface="Trebuchet MS"/>
                <a:cs typeface="Trebuchet MS"/>
                <a:sym typeface="Trebuchet MS"/>
              </a:endParaRPr>
            </a:p>
          </p:txBody>
        </p:sp>
        <p:grpSp>
          <p:nvGrpSpPr>
            <p:cNvPr id="508" name="Google Shape;508;p97"/>
            <p:cNvGrpSpPr/>
            <p:nvPr/>
          </p:nvGrpSpPr>
          <p:grpSpPr>
            <a:xfrm rot="10800000">
              <a:off x="2149293" y="3079467"/>
              <a:ext cx="92400" cy="411825"/>
              <a:chOff x="2072481" y="2563700"/>
              <a:chExt cx="92400" cy="411825"/>
            </a:xfrm>
          </p:grpSpPr>
          <p:cxnSp>
            <p:nvCxnSpPr>
              <p:cNvPr id="509" name="Google Shape;509;p97"/>
              <p:cNvCxnSpPr/>
              <p:nvPr/>
            </p:nvCxnSpPr>
            <p:spPr>
              <a:xfrm>
                <a:off x="2118681" y="2616125"/>
                <a:ext cx="0" cy="359400"/>
              </a:xfrm>
              <a:prstGeom prst="straightConnector1">
                <a:avLst/>
              </a:prstGeom>
              <a:noFill/>
              <a:ln w="9525" cap="flat" cmpd="sng">
                <a:solidFill>
                  <a:srgbClr val="000000"/>
                </a:solidFill>
                <a:prstDash val="solid"/>
                <a:round/>
                <a:headEnd type="none" w="sm" len="sm"/>
                <a:tailEnd type="none" w="sm" len="sm"/>
              </a:ln>
            </p:spPr>
          </p:cxnSp>
          <p:sp>
            <p:nvSpPr>
              <p:cNvPr id="510" name="Google Shape;510;p97"/>
              <p:cNvSpPr/>
              <p:nvPr/>
            </p:nvSpPr>
            <p:spPr>
              <a:xfrm>
                <a:off x="2072481"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511" name="Google Shape;511;p97"/>
          <p:cNvGrpSpPr/>
          <p:nvPr/>
        </p:nvGrpSpPr>
        <p:grpSpPr>
          <a:xfrm>
            <a:off x="3572049" y="1415925"/>
            <a:ext cx="2227322" cy="2242908"/>
            <a:chOff x="3109983" y="1905777"/>
            <a:chExt cx="1670533" cy="1682223"/>
          </a:xfrm>
        </p:grpSpPr>
        <p:sp>
          <p:nvSpPr>
            <p:cNvPr id="512" name="Google Shape;512;p97"/>
            <p:cNvSpPr/>
            <p:nvPr/>
          </p:nvSpPr>
          <p:spPr>
            <a:xfrm>
              <a:off x="3485717" y="3079475"/>
              <a:ext cx="1294800" cy="133500"/>
            </a:xfrm>
            <a:prstGeom prst="rect">
              <a:avLst/>
            </a:prstGeom>
            <a:solidFill>
              <a:srgbClr val="0E945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3" name="Google Shape;513;p97"/>
            <p:cNvSpPr txBox="1"/>
            <p:nvPr/>
          </p:nvSpPr>
          <p:spPr>
            <a:xfrm>
              <a:off x="3154223" y="3216600"/>
              <a:ext cx="814200" cy="371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a:latin typeface="Trebuchet MS"/>
                  <a:ea typeface="Trebuchet MS"/>
                  <a:cs typeface="Trebuchet MS"/>
                  <a:sym typeface="Trebuchet MS"/>
                </a:rPr>
                <a:t>Spring </a:t>
              </a:r>
              <a:r>
                <a:rPr lang="en-US" sz="1600" b="1">
                  <a:latin typeface="Roboto"/>
                  <a:ea typeface="Roboto"/>
                  <a:cs typeface="Roboto"/>
                  <a:sym typeface="Roboto"/>
                </a:rPr>
                <a:t>2026</a:t>
              </a:r>
              <a:endParaRPr sz="1600" b="1">
                <a:latin typeface="Roboto"/>
                <a:ea typeface="Roboto"/>
                <a:cs typeface="Roboto"/>
                <a:sym typeface="Roboto"/>
              </a:endParaRPr>
            </a:p>
          </p:txBody>
        </p:sp>
        <p:sp>
          <p:nvSpPr>
            <p:cNvPr id="514" name="Google Shape;514;p97"/>
            <p:cNvSpPr txBox="1"/>
            <p:nvPr/>
          </p:nvSpPr>
          <p:spPr>
            <a:xfrm>
              <a:off x="3109983" y="1905777"/>
              <a:ext cx="1294800" cy="9438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100">
                <a:latin typeface="Roboto"/>
                <a:ea typeface="Roboto"/>
                <a:cs typeface="Roboto"/>
                <a:sym typeface="Roboto"/>
              </a:endParaRPr>
            </a:p>
            <a:p>
              <a:pPr marL="0" lvl="0" indent="0" algn="l" rtl="0">
                <a:spcBef>
                  <a:spcPts val="0"/>
                </a:spcBef>
                <a:spcAft>
                  <a:spcPts val="2100"/>
                </a:spcAft>
                <a:buNone/>
              </a:pPr>
              <a:r>
                <a:rPr lang="en-US" sz="1100">
                  <a:solidFill>
                    <a:schemeClr val="dk1"/>
                  </a:solidFill>
                  <a:latin typeface="Trebuchet MS"/>
                  <a:ea typeface="Trebuchet MS"/>
                  <a:cs typeface="Trebuchet MS"/>
                  <a:sym typeface="Trebuchet MS"/>
                </a:rPr>
                <a:t>Continue stakeholder and member feedback sessions of messaging, letters</a:t>
              </a:r>
              <a:endParaRPr sz="1100">
                <a:latin typeface="Trebuchet MS"/>
                <a:ea typeface="Trebuchet MS"/>
                <a:cs typeface="Trebuchet MS"/>
                <a:sym typeface="Trebuchet MS"/>
              </a:endParaRPr>
            </a:p>
          </p:txBody>
        </p:sp>
        <p:grpSp>
          <p:nvGrpSpPr>
            <p:cNvPr id="515" name="Google Shape;515;p97"/>
            <p:cNvGrpSpPr/>
            <p:nvPr/>
          </p:nvGrpSpPr>
          <p:grpSpPr>
            <a:xfrm>
              <a:off x="3435870" y="2800065"/>
              <a:ext cx="92400" cy="411825"/>
              <a:chOff x="845575" y="2563700"/>
              <a:chExt cx="92400" cy="411825"/>
            </a:xfrm>
          </p:grpSpPr>
          <p:sp>
            <p:nvSpPr>
              <p:cNvPr id="516" name="Google Shape;516;p97"/>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517" name="Google Shape;517;p97"/>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grpSp>
      </p:grpSp>
      <p:grpSp>
        <p:nvGrpSpPr>
          <p:cNvPr id="518" name="Google Shape;518;p97"/>
          <p:cNvGrpSpPr/>
          <p:nvPr/>
        </p:nvGrpSpPr>
        <p:grpSpPr>
          <a:xfrm>
            <a:off x="5021325" y="2322742"/>
            <a:ext cx="2504275" cy="2361427"/>
            <a:chOff x="4196968" y="2585906"/>
            <a:chExt cx="1878253" cy="1771114"/>
          </a:xfrm>
        </p:grpSpPr>
        <p:sp>
          <p:nvSpPr>
            <p:cNvPr id="519" name="Google Shape;519;p97"/>
            <p:cNvSpPr/>
            <p:nvPr/>
          </p:nvSpPr>
          <p:spPr>
            <a:xfrm>
              <a:off x="4780421" y="3079475"/>
              <a:ext cx="1294800" cy="133500"/>
            </a:xfrm>
            <a:prstGeom prst="rect">
              <a:avLst/>
            </a:prstGeom>
            <a:solidFill>
              <a:srgbClr val="08563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20" name="Google Shape;520;p97"/>
            <p:cNvGrpSpPr/>
            <p:nvPr/>
          </p:nvGrpSpPr>
          <p:grpSpPr>
            <a:xfrm rot="10800000">
              <a:off x="4737413" y="3079467"/>
              <a:ext cx="92400" cy="411825"/>
              <a:chOff x="2070100" y="2563700"/>
              <a:chExt cx="92400" cy="411825"/>
            </a:xfrm>
          </p:grpSpPr>
          <p:cxnSp>
            <p:nvCxnSpPr>
              <p:cNvPr id="521" name="Google Shape;521;p97"/>
              <p:cNvCxnSpPr/>
              <p:nvPr/>
            </p:nvCxnSpPr>
            <p:spPr>
              <a:xfrm>
                <a:off x="2116300" y="2616125"/>
                <a:ext cx="0" cy="359400"/>
              </a:xfrm>
              <a:prstGeom prst="straightConnector1">
                <a:avLst/>
              </a:prstGeom>
              <a:noFill/>
              <a:ln w="9525" cap="flat" cmpd="sng">
                <a:solidFill>
                  <a:srgbClr val="000000"/>
                </a:solidFill>
                <a:prstDash val="solid"/>
                <a:round/>
                <a:headEnd type="none" w="sm" len="sm"/>
                <a:tailEnd type="none" w="sm" len="sm"/>
              </a:ln>
            </p:spPr>
          </p:cxnSp>
          <p:sp>
            <p:nvSpPr>
              <p:cNvPr id="522" name="Google Shape;522;p97"/>
              <p:cNvSpPr/>
              <p:nvPr/>
            </p:nvSpPr>
            <p:spPr>
              <a:xfrm>
                <a:off x="2070100"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23" name="Google Shape;523;p97"/>
            <p:cNvSpPr txBox="1"/>
            <p:nvPr/>
          </p:nvSpPr>
          <p:spPr>
            <a:xfrm>
              <a:off x="4413175" y="2585906"/>
              <a:ext cx="901800" cy="2796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a:latin typeface="Trebuchet MS"/>
                  <a:ea typeface="Trebuchet MS"/>
                  <a:cs typeface="Trebuchet MS"/>
                  <a:sym typeface="Trebuchet MS"/>
                </a:rPr>
                <a:t>Summer 2026</a:t>
              </a:r>
              <a:endParaRPr sz="1600" b="1">
                <a:latin typeface="Trebuchet MS"/>
                <a:ea typeface="Trebuchet MS"/>
                <a:cs typeface="Trebuchet MS"/>
                <a:sym typeface="Trebuchet MS"/>
              </a:endParaRPr>
            </a:p>
          </p:txBody>
        </p:sp>
        <p:sp>
          <p:nvSpPr>
            <p:cNvPr id="524" name="Google Shape;524;p97"/>
            <p:cNvSpPr txBox="1"/>
            <p:nvPr/>
          </p:nvSpPr>
          <p:spPr>
            <a:xfrm>
              <a:off x="4196968" y="3413221"/>
              <a:ext cx="1626300" cy="9438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100">
                  <a:latin typeface="Trebuchet MS"/>
                  <a:ea typeface="Trebuchet MS"/>
                  <a:cs typeface="Trebuchet MS"/>
                  <a:sym typeface="Trebuchet MS"/>
                </a:rPr>
                <a:t>First advance letters sent through IDS with new applications and renewals with general messaging about who is impacted</a:t>
              </a:r>
              <a:endParaRPr sz="1100">
                <a:latin typeface="Trebuchet MS"/>
                <a:ea typeface="Trebuchet MS"/>
                <a:cs typeface="Trebuchet MS"/>
                <a:sym typeface="Trebuchet MS"/>
              </a:endParaRPr>
            </a:p>
            <a:p>
              <a:pPr marL="0" lvl="0" indent="0" algn="l" rtl="0">
                <a:spcBef>
                  <a:spcPts val="0"/>
                </a:spcBef>
                <a:spcAft>
                  <a:spcPts val="0"/>
                </a:spcAft>
                <a:buNone/>
              </a:pPr>
              <a:endParaRPr sz="1100">
                <a:latin typeface="Roboto"/>
                <a:ea typeface="Roboto"/>
                <a:cs typeface="Roboto"/>
                <a:sym typeface="Roboto"/>
              </a:endParaRPr>
            </a:p>
            <a:p>
              <a:pPr marL="0" lvl="0" indent="0" algn="l" rtl="0">
                <a:spcBef>
                  <a:spcPts val="0"/>
                </a:spcBef>
                <a:spcAft>
                  <a:spcPts val="0"/>
                </a:spcAft>
                <a:buNone/>
              </a:pPr>
              <a:r>
                <a:rPr lang="en-US" sz="1100">
                  <a:latin typeface="Trebuchet MS"/>
                  <a:ea typeface="Trebuchet MS"/>
                  <a:cs typeface="Trebuchet MS"/>
                  <a:sym typeface="Trebuchet MS"/>
                </a:rPr>
                <a:t>Separate PEAK/App content campaign</a:t>
              </a:r>
              <a:endParaRPr sz="1100">
                <a:latin typeface="Trebuchet MS"/>
                <a:ea typeface="Trebuchet MS"/>
                <a:cs typeface="Trebuchet MS"/>
                <a:sym typeface="Trebuchet MS"/>
              </a:endParaRPr>
            </a:p>
            <a:p>
              <a:pPr marL="0" lvl="0" indent="0" algn="l" rtl="0">
                <a:spcBef>
                  <a:spcPts val="0"/>
                </a:spcBef>
                <a:spcAft>
                  <a:spcPts val="0"/>
                </a:spcAft>
                <a:buNone/>
              </a:pPr>
              <a:r>
                <a:rPr lang="en-US" sz="1100">
                  <a:latin typeface="Trebuchet MS"/>
                  <a:ea typeface="Trebuchet MS"/>
                  <a:cs typeface="Trebuchet MS"/>
                  <a:sym typeface="Trebuchet MS"/>
                </a:rPr>
                <a:t>stuff in new apps and renewals</a:t>
              </a:r>
              <a:endParaRPr sz="1100">
                <a:latin typeface="Trebuchet MS"/>
                <a:ea typeface="Trebuchet MS"/>
                <a:cs typeface="Trebuchet MS"/>
                <a:sym typeface="Trebuchet MS"/>
              </a:endParaRPr>
            </a:p>
            <a:p>
              <a:pPr marL="0" lvl="0" indent="0" algn="l" rtl="0">
                <a:spcBef>
                  <a:spcPts val="0"/>
                </a:spcBef>
                <a:spcAft>
                  <a:spcPts val="0"/>
                </a:spcAft>
                <a:buNone/>
              </a:pPr>
              <a:endParaRPr sz="1100" b="1">
                <a:latin typeface="Roboto"/>
                <a:ea typeface="Roboto"/>
                <a:cs typeface="Roboto"/>
                <a:sym typeface="Roboto"/>
              </a:endParaRPr>
            </a:p>
            <a:p>
              <a:pPr marL="0" lvl="0" indent="0" algn="l" rtl="0">
                <a:spcBef>
                  <a:spcPts val="0"/>
                </a:spcBef>
                <a:spcAft>
                  <a:spcPts val="2100"/>
                </a:spcAft>
                <a:buNone/>
              </a:pPr>
              <a:r>
                <a:rPr lang="en-US" sz="1100" b="1">
                  <a:latin typeface="Trebuchet MS"/>
                  <a:ea typeface="Trebuchet MS"/>
                  <a:cs typeface="Trebuchet MS"/>
                  <a:sym typeface="Trebuchet MS"/>
                </a:rPr>
                <a:t>Final rules in June 2026 will impact our messaging</a:t>
              </a:r>
              <a:endParaRPr sz="1100" b="1">
                <a:latin typeface="Trebuchet MS"/>
                <a:ea typeface="Trebuchet MS"/>
                <a:cs typeface="Trebuchet MS"/>
                <a:sym typeface="Trebuchet MS"/>
              </a:endParaRPr>
            </a:p>
          </p:txBody>
        </p:sp>
      </p:grpSp>
      <p:grpSp>
        <p:nvGrpSpPr>
          <p:cNvPr id="525" name="Google Shape;525;p97"/>
          <p:cNvGrpSpPr/>
          <p:nvPr/>
        </p:nvGrpSpPr>
        <p:grpSpPr>
          <a:xfrm>
            <a:off x="7035660" y="1716368"/>
            <a:ext cx="2216169" cy="1942465"/>
            <a:chOff x="5707757" y="2131115"/>
            <a:chExt cx="1662168" cy="1456885"/>
          </a:xfrm>
        </p:grpSpPr>
        <p:sp>
          <p:nvSpPr>
            <p:cNvPr id="526" name="Google Shape;526;p97"/>
            <p:cNvSpPr/>
            <p:nvPr/>
          </p:nvSpPr>
          <p:spPr>
            <a:xfrm>
              <a:off x="6075125" y="3079475"/>
              <a:ext cx="1294800" cy="133500"/>
            </a:xfrm>
            <a:prstGeom prst="rect">
              <a:avLst/>
            </a:prstGeom>
            <a:solidFill>
              <a:srgbClr val="0E945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27" name="Google Shape;527;p97"/>
            <p:cNvGrpSpPr/>
            <p:nvPr/>
          </p:nvGrpSpPr>
          <p:grpSpPr>
            <a:xfrm>
              <a:off x="6031394" y="2800065"/>
              <a:ext cx="92400" cy="411825"/>
              <a:chOff x="845575" y="2563700"/>
              <a:chExt cx="92400" cy="411825"/>
            </a:xfrm>
          </p:grpSpPr>
          <p:cxnSp>
            <p:nvCxnSpPr>
              <p:cNvPr id="528" name="Google Shape;528;p97"/>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sp>
            <p:nvSpPr>
              <p:cNvPr id="529" name="Google Shape;529;p97"/>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30" name="Google Shape;530;p97"/>
            <p:cNvSpPr txBox="1"/>
            <p:nvPr/>
          </p:nvSpPr>
          <p:spPr>
            <a:xfrm>
              <a:off x="5707757" y="3216600"/>
              <a:ext cx="745800" cy="371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a:latin typeface="Trebuchet MS"/>
                  <a:ea typeface="Trebuchet MS"/>
                  <a:cs typeface="Trebuchet MS"/>
                  <a:sym typeface="Trebuchet MS"/>
                </a:rPr>
                <a:t>Fall 2026</a:t>
              </a:r>
              <a:endParaRPr sz="1600" b="1">
                <a:latin typeface="Trebuchet MS"/>
                <a:ea typeface="Trebuchet MS"/>
                <a:cs typeface="Trebuchet MS"/>
                <a:sym typeface="Trebuchet MS"/>
              </a:endParaRPr>
            </a:p>
          </p:txBody>
        </p:sp>
        <p:sp>
          <p:nvSpPr>
            <p:cNvPr id="531" name="Google Shape;531;p97"/>
            <p:cNvSpPr txBox="1"/>
            <p:nvPr/>
          </p:nvSpPr>
          <p:spPr>
            <a:xfrm>
              <a:off x="5736142" y="2131115"/>
              <a:ext cx="1383300" cy="9438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100" b="1">
                  <a:latin typeface="Trebuchet MS"/>
                  <a:ea typeface="Trebuchet MS"/>
                  <a:cs typeface="Trebuchet MS"/>
                  <a:sym typeface="Trebuchet MS"/>
                </a:rPr>
                <a:t>October 2026 - first cohort for 2x/year renewals receives renewal letters</a:t>
              </a:r>
              <a:endParaRPr sz="1100" b="1">
                <a:latin typeface="Trebuchet MS"/>
                <a:ea typeface="Trebuchet MS"/>
                <a:cs typeface="Trebuchet MS"/>
                <a:sym typeface="Trebuchet MS"/>
              </a:endParaRPr>
            </a:p>
            <a:p>
              <a:pPr marL="0" lvl="0" indent="0" algn="l" rtl="0">
                <a:spcBef>
                  <a:spcPts val="0"/>
                </a:spcBef>
                <a:spcAft>
                  <a:spcPts val="0"/>
                </a:spcAft>
                <a:buNone/>
              </a:pPr>
              <a:endParaRPr sz="1100" b="1">
                <a:latin typeface="Roboto"/>
                <a:ea typeface="Roboto"/>
                <a:cs typeface="Roboto"/>
                <a:sym typeface="Roboto"/>
              </a:endParaRPr>
            </a:p>
            <a:p>
              <a:pPr marL="0" lvl="0" indent="0" algn="l" rtl="0">
                <a:spcBef>
                  <a:spcPts val="0"/>
                </a:spcBef>
                <a:spcAft>
                  <a:spcPts val="2100"/>
                </a:spcAft>
                <a:buNone/>
              </a:pPr>
              <a:endParaRPr sz="1100" b="1">
                <a:latin typeface="Roboto"/>
                <a:ea typeface="Roboto"/>
                <a:cs typeface="Roboto"/>
                <a:sym typeface="Roboto"/>
              </a:endParaRPr>
            </a:p>
          </p:txBody>
        </p:sp>
      </p:grpSp>
      <p:grpSp>
        <p:nvGrpSpPr>
          <p:cNvPr id="532" name="Google Shape;532;p97"/>
          <p:cNvGrpSpPr/>
          <p:nvPr/>
        </p:nvGrpSpPr>
        <p:grpSpPr>
          <a:xfrm>
            <a:off x="8763948" y="2310763"/>
            <a:ext cx="2856504" cy="1219130"/>
            <a:chOff x="7004005" y="2576922"/>
            <a:chExt cx="2142432" cy="914370"/>
          </a:xfrm>
        </p:grpSpPr>
        <p:sp>
          <p:nvSpPr>
            <p:cNvPr id="533" name="Google Shape;533;p97"/>
            <p:cNvSpPr/>
            <p:nvPr/>
          </p:nvSpPr>
          <p:spPr>
            <a:xfrm>
              <a:off x="7369837" y="3079475"/>
              <a:ext cx="1776600" cy="133500"/>
            </a:xfrm>
            <a:prstGeom prst="rect">
              <a:avLst/>
            </a:prstGeom>
            <a:solidFill>
              <a:srgbClr val="08563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34" name="Google Shape;534;p97"/>
            <p:cNvGrpSpPr/>
            <p:nvPr/>
          </p:nvGrpSpPr>
          <p:grpSpPr>
            <a:xfrm rot="10800000">
              <a:off x="7328221" y="3079467"/>
              <a:ext cx="92400" cy="411825"/>
              <a:chOff x="2070100" y="2563700"/>
              <a:chExt cx="92400" cy="411825"/>
            </a:xfrm>
          </p:grpSpPr>
          <p:cxnSp>
            <p:nvCxnSpPr>
              <p:cNvPr id="535" name="Google Shape;535;p97"/>
              <p:cNvCxnSpPr/>
              <p:nvPr/>
            </p:nvCxnSpPr>
            <p:spPr>
              <a:xfrm>
                <a:off x="2116300" y="2616125"/>
                <a:ext cx="0" cy="359400"/>
              </a:xfrm>
              <a:prstGeom prst="straightConnector1">
                <a:avLst/>
              </a:prstGeom>
              <a:noFill/>
              <a:ln w="9525" cap="flat" cmpd="sng">
                <a:solidFill>
                  <a:srgbClr val="000000"/>
                </a:solidFill>
                <a:prstDash val="solid"/>
                <a:round/>
                <a:headEnd type="none" w="sm" len="sm"/>
                <a:tailEnd type="none" w="sm" len="sm"/>
              </a:ln>
            </p:spPr>
          </p:cxnSp>
          <p:sp>
            <p:nvSpPr>
              <p:cNvPr id="536" name="Google Shape;536;p97"/>
              <p:cNvSpPr/>
              <p:nvPr/>
            </p:nvSpPr>
            <p:spPr>
              <a:xfrm>
                <a:off x="2070100"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37" name="Google Shape;537;p97"/>
            <p:cNvSpPr txBox="1"/>
            <p:nvPr/>
          </p:nvSpPr>
          <p:spPr>
            <a:xfrm>
              <a:off x="7004005" y="2576922"/>
              <a:ext cx="842400" cy="371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a:latin typeface="Trebuchet MS"/>
                  <a:ea typeface="Trebuchet MS"/>
                  <a:cs typeface="Trebuchet MS"/>
                  <a:sym typeface="Trebuchet MS"/>
                </a:rPr>
                <a:t>Winter 2026</a:t>
              </a:r>
              <a:endParaRPr sz="1600" b="1">
                <a:latin typeface="Trebuchet MS"/>
                <a:ea typeface="Trebuchet MS"/>
                <a:cs typeface="Trebuchet MS"/>
                <a:sym typeface="Trebuchet MS"/>
              </a:endParaRPr>
            </a:p>
          </p:txBody>
        </p:sp>
      </p:grpSp>
      <p:cxnSp>
        <p:nvCxnSpPr>
          <p:cNvPr id="538" name="Google Shape;538;p97"/>
          <p:cNvCxnSpPr/>
          <p:nvPr/>
        </p:nvCxnSpPr>
        <p:spPr>
          <a:xfrm>
            <a:off x="11608787" y="2678013"/>
            <a:ext cx="0" cy="479100"/>
          </a:xfrm>
          <a:prstGeom prst="straightConnector1">
            <a:avLst/>
          </a:prstGeom>
          <a:noFill/>
          <a:ln w="9525" cap="flat" cmpd="sng">
            <a:solidFill>
              <a:srgbClr val="000000"/>
            </a:solidFill>
            <a:prstDash val="solid"/>
            <a:round/>
            <a:headEnd type="none" w="sm" len="sm"/>
            <a:tailEnd type="none" w="sm" len="sm"/>
          </a:ln>
        </p:spPr>
      </p:cxnSp>
      <p:sp>
        <p:nvSpPr>
          <p:cNvPr id="539" name="Google Shape;539;p97"/>
          <p:cNvSpPr/>
          <p:nvPr/>
        </p:nvSpPr>
        <p:spPr>
          <a:xfrm>
            <a:off x="11548388" y="2560232"/>
            <a:ext cx="123300" cy="1233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0" name="Google Shape;540;p97"/>
          <p:cNvSpPr txBox="1"/>
          <p:nvPr/>
        </p:nvSpPr>
        <p:spPr>
          <a:xfrm>
            <a:off x="10966103" y="3157238"/>
            <a:ext cx="994500" cy="4953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a:latin typeface="Trebuchet MS"/>
                <a:ea typeface="Trebuchet MS"/>
                <a:cs typeface="Trebuchet MS"/>
                <a:sym typeface="Trebuchet MS"/>
              </a:rPr>
              <a:t>Spring 2027</a:t>
            </a:r>
            <a:endParaRPr sz="1600" b="1">
              <a:latin typeface="Trebuchet MS"/>
              <a:ea typeface="Trebuchet MS"/>
              <a:cs typeface="Trebuchet MS"/>
              <a:sym typeface="Trebuchet MS"/>
            </a:endParaRPr>
          </a:p>
        </p:txBody>
      </p:sp>
      <p:sp>
        <p:nvSpPr>
          <p:cNvPr id="541" name="Google Shape;541;p97"/>
          <p:cNvSpPr txBox="1"/>
          <p:nvPr/>
        </p:nvSpPr>
        <p:spPr>
          <a:xfrm>
            <a:off x="10621401" y="524133"/>
            <a:ext cx="1683900" cy="12585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100" b="1">
                <a:latin typeface="Trebuchet MS"/>
                <a:ea typeface="Trebuchet MS"/>
                <a:cs typeface="Trebuchet MS"/>
                <a:sym typeface="Trebuchet MS"/>
              </a:rPr>
              <a:t>January 2027 - first cohort of renewals subject to new work requirements receives letters (for March renewals)</a:t>
            </a:r>
            <a:endParaRPr sz="1100" b="1">
              <a:latin typeface="Trebuchet MS"/>
              <a:ea typeface="Trebuchet MS"/>
              <a:cs typeface="Trebuchet MS"/>
              <a:sym typeface="Trebuchet MS"/>
            </a:endParaRPr>
          </a:p>
          <a:p>
            <a:pPr marL="0" lvl="0" indent="0" algn="l" rtl="0">
              <a:spcBef>
                <a:spcPts val="2100"/>
              </a:spcBef>
              <a:spcAft>
                <a:spcPts val="2100"/>
              </a:spcAft>
              <a:buNone/>
            </a:pPr>
            <a:r>
              <a:rPr lang="en-US" sz="1100" b="1">
                <a:latin typeface="Trebuchet MS"/>
                <a:ea typeface="Trebuchet MS"/>
                <a:cs typeface="Trebuchet MS"/>
                <a:sym typeface="Trebuchet MS"/>
              </a:rPr>
              <a:t>January 2027 ongoing - new language is in all letters (application, renewals)</a:t>
            </a:r>
            <a:endParaRPr sz="1100" b="1">
              <a:latin typeface="Trebuchet MS"/>
              <a:ea typeface="Trebuchet MS"/>
              <a:cs typeface="Trebuchet MS"/>
              <a:sym typeface="Trebuchet MS"/>
            </a:endParaRPr>
          </a:p>
        </p:txBody>
      </p:sp>
      <p:sp>
        <p:nvSpPr>
          <p:cNvPr id="542" name="Google Shape;542;p97"/>
          <p:cNvSpPr txBox="1"/>
          <p:nvPr/>
        </p:nvSpPr>
        <p:spPr>
          <a:xfrm>
            <a:off x="8750979" y="3652550"/>
            <a:ext cx="1620300" cy="12585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2100"/>
              </a:spcAft>
              <a:buNone/>
            </a:pPr>
            <a:endParaRPr sz="1100" b="1">
              <a:latin typeface="Roboto"/>
              <a:ea typeface="Roboto"/>
              <a:cs typeface="Roboto"/>
              <a:sym typeface="Roboto"/>
            </a:endParaRPr>
          </a:p>
        </p:txBody>
      </p:sp>
      <p:sp>
        <p:nvSpPr>
          <p:cNvPr id="543" name="Google Shape;543;p97"/>
          <p:cNvSpPr txBox="1">
            <a:spLocks noGrp="1"/>
          </p:cNvSpPr>
          <p:nvPr>
            <p:ph type="title" idx="4294967295"/>
          </p:nvPr>
        </p:nvSpPr>
        <p:spPr>
          <a:xfrm>
            <a:off x="2346575" y="-13700"/>
            <a:ext cx="8024700" cy="1152900"/>
          </a:xfrm>
          <a:prstGeom prst="rect">
            <a:avLst/>
          </a:prstGeom>
          <a:solidFill>
            <a:srgbClr val="001970"/>
          </a:solidFill>
        </p:spPr>
        <p:txBody>
          <a:bodyPr spcFirstLastPara="1" wrap="square" lIns="91425" tIns="45700" rIns="91425" bIns="45700" anchor="ctr" anchorCtr="0">
            <a:noAutofit/>
          </a:bodyPr>
          <a:lstStyle/>
          <a:p>
            <a:pPr marL="0" lvl="0" indent="0" algn="ctr" rtl="0">
              <a:spcBef>
                <a:spcPts val="0"/>
              </a:spcBef>
              <a:spcAft>
                <a:spcPts val="0"/>
              </a:spcAft>
              <a:buSzPts val="990"/>
              <a:buNone/>
            </a:pPr>
            <a:r>
              <a:rPr lang="en-US" sz="4000" b="1">
                <a:solidFill>
                  <a:schemeClr val="lt1"/>
                </a:solidFill>
                <a:latin typeface="Trebuchet MS"/>
                <a:ea typeface="Trebuchet MS"/>
                <a:cs typeface="Trebuchet MS"/>
                <a:sym typeface="Trebuchet MS"/>
              </a:rPr>
              <a:t>Ramp Up to </a:t>
            </a:r>
            <a:r>
              <a:rPr lang="en-US" sz="4000">
                <a:solidFill>
                  <a:schemeClr val="lt1"/>
                </a:solidFill>
              </a:rPr>
              <a:t>Work Requirements</a:t>
            </a:r>
            <a:r>
              <a:rPr lang="en-US" sz="4000" b="1">
                <a:solidFill>
                  <a:schemeClr val="lt1"/>
                </a:solidFill>
                <a:latin typeface="Trebuchet MS"/>
                <a:ea typeface="Trebuchet MS"/>
                <a:cs typeface="Trebuchet MS"/>
                <a:sym typeface="Trebuchet MS"/>
              </a:rPr>
              <a:t>/6mo Renewals</a:t>
            </a:r>
            <a:endParaRPr sz="4000" b="1">
              <a:solidFill>
                <a:schemeClr val="lt1"/>
              </a:solidFill>
              <a:latin typeface="Trebuchet MS"/>
              <a:ea typeface="Trebuchet MS"/>
              <a:cs typeface="Trebuchet MS"/>
              <a:sym typeface="Trebuchet MS"/>
            </a:endParaRPr>
          </a:p>
        </p:txBody>
      </p:sp>
      <p:cxnSp>
        <p:nvCxnSpPr>
          <p:cNvPr id="544" name="Google Shape;544;p97"/>
          <p:cNvCxnSpPr>
            <a:stCxn id="526" idx="2"/>
          </p:cNvCxnSpPr>
          <p:nvPr/>
        </p:nvCxnSpPr>
        <p:spPr>
          <a:xfrm>
            <a:off x="8388651" y="3158812"/>
            <a:ext cx="0" cy="1751700"/>
          </a:xfrm>
          <a:prstGeom prst="straightConnector1">
            <a:avLst/>
          </a:prstGeom>
          <a:noFill/>
          <a:ln w="9525" cap="flat" cmpd="sng">
            <a:solidFill>
              <a:schemeClr val="dk2"/>
            </a:solidFill>
            <a:prstDash val="solid"/>
            <a:round/>
            <a:headEnd type="none" w="med" len="med"/>
            <a:tailEnd type="none" w="med" len="med"/>
          </a:ln>
        </p:spPr>
      </p:cxnSp>
      <p:sp>
        <p:nvSpPr>
          <p:cNvPr id="545" name="Google Shape;545;p97"/>
          <p:cNvSpPr txBox="1"/>
          <p:nvPr/>
        </p:nvSpPr>
        <p:spPr>
          <a:xfrm>
            <a:off x="8030200" y="5009925"/>
            <a:ext cx="994500" cy="76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b="1">
                <a:solidFill>
                  <a:srgbClr val="FF9900"/>
                </a:solidFill>
                <a:latin typeface="Trebuchet MS"/>
                <a:ea typeface="Trebuchet MS"/>
                <a:cs typeface="Trebuchet MS"/>
                <a:sym typeface="Trebuchet MS"/>
              </a:rPr>
              <a:t>Text reminder (30 days out)</a:t>
            </a:r>
            <a:endParaRPr sz="1100" b="1">
              <a:solidFill>
                <a:srgbClr val="FF9900"/>
              </a:solidFill>
              <a:latin typeface="Trebuchet MS"/>
              <a:ea typeface="Trebuchet MS"/>
              <a:cs typeface="Trebuchet MS"/>
              <a:sym typeface="Trebuchet MS"/>
            </a:endParaRPr>
          </a:p>
        </p:txBody>
      </p:sp>
      <p:sp>
        <p:nvSpPr>
          <p:cNvPr id="546" name="Google Shape;546;p97"/>
          <p:cNvSpPr/>
          <p:nvPr/>
        </p:nvSpPr>
        <p:spPr>
          <a:xfrm>
            <a:off x="8327582" y="4886625"/>
            <a:ext cx="123300" cy="123300"/>
          </a:xfrm>
          <a:prstGeom prst="ellipse">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47" name="Google Shape;547;p97"/>
          <p:cNvSpPr/>
          <p:nvPr/>
        </p:nvSpPr>
        <p:spPr>
          <a:xfrm>
            <a:off x="4966875" y="2354450"/>
            <a:ext cx="2068800" cy="3854700"/>
          </a:xfrm>
          <a:prstGeom prst="rect">
            <a:avLst/>
          </a:prstGeom>
          <a:no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48" name="Google Shape;548;p97"/>
          <p:cNvSpPr txBox="1"/>
          <p:nvPr/>
        </p:nvSpPr>
        <p:spPr>
          <a:xfrm>
            <a:off x="3795575" y="6237725"/>
            <a:ext cx="4848900" cy="495300"/>
          </a:xfrm>
          <a:prstGeom prst="rect">
            <a:avLst/>
          </a:prstGeom>
          <a:solidFill>
            <a:schemeClr val="lt2"/>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solidFill>
                  <a:schemeClr val="dk1"/>
                </a:solidFill>
              </a:rPr>
              <a:t>First notice to all members about work requirements</a:t>
            </a:r>
            <a:endParaRPr b="1">
              <a:solidFill>
                <a:schemeClr val="dk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grpSp>
        <p:nvGrpSpPr>
          <p:cNvPr id="497" name="Google Shape;497;p97"/>
          <p:cNvGrpSpPr/>
          <p:nvPr/>
        </p:nvGrpSpPr>
        <p:grpSpPr>
          <a:xfrm>
            <a:off x="178234" y="32209"/>
            <a:ext cx="2168337" cy="3626624"/>
            <a:chOff x="3154224" y="867964"/>
            <a:chExt cx="1626293" cy="2720036"/>
          </a:xfrm>
        </p:grpSpPr>
        <p:sp>
          <p:nvSpPr>
            <p:cNvPr id="498" name="Google Shape;498;p97"/>
            <p:cNvSpPr/>
            <p:nvPr/>
          </p:nvSpPr>
          <p:spPr>
            <a:xfrm>
              <a:off x="3485717" y="3079475"/>
              <a:ext cx="1294800" cy="133500"/>
            </a:xfrm>
            <a:prstGeom prst="rect">
              <a:avLst/>
            </a:prstGeom>
            <a:solidFill>
              <a:srgbClr val="0E945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9" name="Google Shape;499;p97"/>
            <p:cNvSpPr txBox="1"/>
            <p:nvPr/>
          </p:nvSpPr>
          <p:spPr>
            <a:xfrm>
              <a:off x="3154224" y="3216600"/>
              <a:ext cx="655500" cy="371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dirty="0" err="1">
                  <a:latin typeface="Trebuchet MS"/>
                  <a:ea typeface="Trebuchet MS"/>
                  <a:cs typeface="Trebuchet MS"/>
                  <a:sym typeface="Trebuchet MS"/>
                </a:rPr>
                <a:t>Otoño</a:t>
              </a:r>
              <a:r>
                <a:rPr lang="en-US" sz="1600" b="1" dirty="0">
                  <a:latin typeface="Trebuchet MS"/>
                  <a:ea typeface="Trebuchet MS"/>
                  <a:cs typeface="Trebuchet MS"/>
                  <a:sym typeface="Trebuchet MS"/>
                </a:rPr>
                <a:t> 2025</a:t>
              </a:r>
              <a:endParaRPr sz="1600" b="1" dirty="0">
                <a:latin typeface="Trebuchet MS"/>
                <a:ea typeface="Trebuchet MS"/>
                <a:cs typeface="Trebuchet MS"/>
                <a:sym typeface="Trebuchet MS"/>
              </a:endParaRPr>
            </a:p>
          </p:txBody>
        </p:sp>
        <p:sp>
          <p:nvSpPr>
            <p:cNvPr id="500" name="Google Shape;500;p97"/>
            <p:cNvSpPr txBox="1"/>
            <p:nvPr/>
          </p:nvSpPr>
          <p:spPr>
            <a:xfrm>
              <a:off x="3154224" y="867964"/>
              <a:ext cx="1508100" cy="13854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s-MX" sz="1100" dirty="0">
                  <a:latin typeface="Trebuchet MS"/>
                  <a:ea typeface="Trebuchet MS"/>
                  <a:cs typeface="Trebuchet MS"/>
                  <a:sym typeface="Trebuchet MS"/>
                </a:rPr>
                <a:t>Colaborar con los centros de servicios de Medicare y Medicaid y la asociación nacional de directores de Medicaid para plantillas de mensajes.</a:t>
              </a:r>
              <a:endParaRPr lang="en-US" sz="1100" dirty="0">
                <a:latin typeface="Trebuchet MS"/>
                <a:ea typeface="Trebuchet MS"/>
                <a:cs typeface="Trebuchet MS"/>
                <a:sym typeface="Trebuchet MS"/>
              </a:endParaRPr>
            </a:p>
            <a:p>
              <a:pPr marL="0" lvl="0" indent="0" algn="l" rtl="0">
                <a:spcBef>
                  <a:spcPts val="100"/>
                </a:spcBef>
                <a:spcAft>
                  <a:spcPts val="0"/>
                </a:spcAft>
                <a:buNone/>
              </a:pPr>
              <a:endParaRPr lang="en-US" sz="1100" dirty="0">
                <a:latin typeface="Roboto"/>
                <a:ea typeface="Roboto"/>
                <a:cs typeface="Roboto"/>
                <a:sym typeface="Roboto"/>
              </a:endParaRPr>
            </a:p>
            <a:p>
              <a:pPr marL="0" lvl="0" indent="0" algn="l" rtl="0">
                <a:spcBef>
                  <a:spcPts val="100"/>
                </a:spcBef>
                <a:spcAft>
                  <a:spcPts val="0"/>
                </a:spcAft>
                <a:buNone/>
              </a:pPr>
              <a:r>
                <a:rPr lang="es-MX" sz="1100" dirty="0">
                  <a:latin typeface="Trebuchet MS"/>
                  <a:ea typeface="Trebuchet MS"/>
                  <a:cs typeface="Trebuchet MS"/>
                  <a:sym typeface="Trebuchet MS"/>
                </a:rPr>
                <a:t>Crear una lista de cartas necesarias para las nuevas disposiciones.</a:t>
              </a:r>
              <a:endParaRPr sz="1100" dirty="0">
                <a:latin typeface="Trebuchet MS"/>
                <a:ea typeface="Trebuchet MS"/>
                <a:cs typeface="Trebuchet MS"/>
                <a:sym typeface="Trebuchet MS"/>
              </a:endParaRPr>
            </a:p>
            <a:p>
              <a:pPr marL="0" lvl="0" indent="0" algn="l" rtl="0">
                <a:spcBef>
                  <a:spcPts val="100"/>
                </a:spcBef>
                <a:spcAft>
                  <a:spcPts val="0"/>
                </a:spcAft>
                <a:buNone/>
              </a:pPr>
              <a:endParaRPr sz="1100" dirty="0">
                <a:latin typeface="Roboto"/>
                <a:ea typeface="Roboto"/>
                <a:cs typeface="Roboto"/>
                <a:sym typeface="Roboto"/>
              </a:endParaRPr>
            </a:p>
            <a:p>
              <a:pPr marL="0" lvl="0" indent="0" algn="l" rtl="0">
                <a:spcBef>
                  <a:spcPts val="100"/>
                </a:spcBef>
                <a:spcAft>
                  <a:spcPts val="2100"/>
                </a:spcAft>
                <a:buNone/>
              </a:pPr>
              <a:r>
                <a:rPr lang="es-MX" sz="1100" dirty="0">
                  <a:latin typeface="Trebuchet MS"/>
                  <a:ea typeface="Trebuchet MS"/>
                  <a:cs typeface="Trebuchet MS"/>
                  <a:sym typeface="Trebuchet MS"/>
                </a:rPr>
                <a:t>Crear un inventario de las cartas existentes para su actualización.</a:t>
              </a:r>
              <a:endParaRPr sz="1100" b="1" dirty="0">
                <a:latin typeface="Trebuchet MS"/>
                <a:ea typeface="Trebuchet MS"/>
                <a:cs typeface="Trebuchet MS"/>
                <a:sym typeface="Trebuchet MS"/>
              </a:endParaRPr>
            </a:p>
          </p:txBody>
        </p:sp>
        <p:grpSp>
          <p:nvGrpSpPr>
            <p:cNvPr id="501" name="Google Shape;501;p97"/>
            <p:cNvGrpSpPr/>
            <p:nvPr/>
          </p:nvGrpSpPr>
          <p:grpSpPr>
            <a:xfrm>
              <a:off x="3435870" y="2800065"/>
              <a:ext cx="92400" cy="411825"/>
              <a:chOff x="845575" y="2563700"/>
              <a:chExt cx="92400" cy="411825"/>
            </a:xfrm>
          </p:grpSpPr>
          <p:sp>
            <p:nvSpPr>
              <p:cNvPr id="502" name="Google Shape;502;p97"/>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503" name="Google Shape;503;p97"/>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grpSp>
      </p:grpSp>
      <p:grpSp>
        <p:nvGrpSpPr>
          <p:cNvPr id="504" name="Google Shape;504;p97"/>
          <p:cNvGrpSpPr/>
          <p:nvPr/>
        </p:nvGrpSpPr>
        <p:grpSpPr>
          <a:xfrm>
            <a:off x="1863047" y="2322729"/>
            <a:ext cx="2210092" cy="2361439"/>
            <a:chOff x="1828200" y="2585897"/>
            <a:chExt cx="1657611" cy="1771124"/>
          </a:xfrm>
        </p:grpSpPr>
        <p:sp>
          <p:nvSpPr>
            <p:cNvPr id="505" name="Google Shape;505;p97"/>
            <p:cNvSpPr/>
            <p:nvPr/>
          </p:nvSpPr>
          <p:spPr>
            <a:xfrm>
              <a:off x="2191011" y="3079475"/>
              <a:ext cx="1294800" cy="133500"/>
            </a:xfrm>
            <a:prstGeom prst="rect">
              <a:avLst/>
            </a:prstGeom>
            <a:solidFill>
              <a:srgbClr val="08563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06" name="Google Shape;506;p97"/>
            <p:cNvSpPr txBox="1"/>
            <p:nvPr/>
          </p:nvSpPr>
          <p:spPr>
            <a:xfrm>
              <a:off x="1828200" y="2585897"/>
              <a:ext cx="802800" cy="371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dirty="0" err="1">
                  <a:latin typeface="Trebuchet MS"/>
                  <a:ea typeface="Trebuchet MS"/>
                  <a:cs typeface="Trebuchet MS"/>
                  <a:sym typeface="Trebuchet MS"/>
                </a:rPr>
                <a:t>Invierno</a:t>
              </a:r>
              <a:r>
                <a:rPr lang="en-US" sz="1600" b="1" dirty="0">
                  <a:latin typeface="Trebuchet MS"/>
                  <a:ea typeface="Trebuchet MS"/>
                  <a:cs typeface="Trebuchet MS"/>
                  <a:sym typeface="Trebuchet MS"/>
                </a:rPr>
                <a:t> 2025</a:t>
              </a:r>
              <a:endParaRPr sz="1600" b="1" dirty="0">
                <a:latin typeface="Trebuchet MS"/>
                <a:ea typeface="Trebuchet MS"/>
                <a:cs typeface="Trebuchet MS"/>
                <a:sym typeface="Trebuchet MS"/>
              </a:endParaRPr>
            </a:p>
          </p:txBody>
        </p:sp>
        <p:sp>
          <p:nvSpPr>
            <p:cNvPr id="507" name="Google Shape;507;p97"/>
            <p:cNvSpPr txBox="1"/>
            <p:nvPr/>
          </p:nvSpPr>
          <p:spPr>
            <a:xfrm>
              <a:off x="1857959" y="3413221"/>
              <a:ext cx="1338600" cy="9438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s-MX" sz="1100" b="1" dirty="0">
                  <a:latin typeface="Trebuchet MS"/>
                  <a:ea typeface="Trebuchet MS"/>
                  <a:cs typeface="Trebuchet MS"/>
                  <a:sym typeface="Trebuchet MS"/>
                </a:rPr>
                <a:t>Diciembre de 2025 - se espera la primera serie de directrices sobre los requisitos laborales.</a:t>
              </a:r>
              <a:endParaRPr sz="1100" b="1" dirty="0">
                <a:latin typeface="Trebuchet MS"/>
                <a:ea typeface="Trebuchet MS"/>
                <a:cs typeface="Trebuchet MS"/>
                <a:sym typeface="Trebuchet MS"/>
              </a:endParaRPr>
            </a:p>
            <a:p>
              <a:pPr marL="0" lvl="0" indent="0" algn="l" rtl="0">
                <a:spcBef>
                  <a:spcPts val="2100"/>
                </a:spcBef>
                <a:spcAft>
                  <a:spcPts val="0"/>
                </a:spcAft>
                <a:buNone/>
              </a:pPr>
              <a:r>
                <a:rPr lang="es-MX" sz="1100" dirty="0">
                  <a:latin typeface="Trebuchet MS"/>
                  <a:ea typeface="Trebuchet MS"/>
                  <a:cs typeface="Trebuchet MS"/>
                  <a:sym typeface="Trebuchet MS"/>
                </a:rPr>
                <a:t>Solicitar comentarios de las partes interesadas y los miembros sobre los planes de divulgación</a:t>
              </a:r>
              <a:endParaRPr sz="1100" dirty="0">
                <a:latin typeface="Trebuchet MS"/>
                <a:ea typeface="Trebuchet MS"/>
                <a:cs typeface="Trebuchet MS"/>
                <a:sym typeface="Trebuchet MS"/>
              </a:endParaRPr>
            </a:p>
            <a:p>
              <a:pPr marL="0" lvl="0" indent="0" algn="l" rtl="0">
                <a:spcBef>
                  <a:spcPts val="2100"/>
                </a:spcBef>
                <a:spcAft>
                  <a:spcPts val="2100"/>
                </a:spcAft>
                <a:buNone/>
              </a:pPr>
              <a:r>
                <a:rPr lang="es-MX" sz="1100" dirty="0">
                  <a:latin typeface="Trebuchet MS"/>
                  <a:ea typeface="Trebuchet MS"/>
                  <a:cs typeface="Trebuchet MS"/>
                  <a:sym typeface="Trebuchet MS"/>
                </a:rPr>
                <a:t>Redacción y prueba de mensajes, carta</a:t>
              </a:r>
              <a:r>
                <a:rPr lang="en-US" sz="1100" dirty="0">
                  <a:latin typeface="Trebuchet MS"/>
                  <a:ea typeface="Trebuchet MS"/>
                  <a:cs typeface="Trebuchet MS"/>
                  <a:sym typeface="Trebuchet MS"/>
                </a:rPr>
                <a:t>s</a:t>
              </a:r>
              <a:endParaRPr sz="1100" dirty="0">
                <a:latin typeface="Trebuchet MS"/>
                <a:ea typeface="Trebuchet MS"/>
                <a:cs typeface="Trebuchet MS"/>
                <a:sym typeface="Trebuchet MS"/>
              </a:endParaRPr>
            </a:p>
          </p:txBody>
        </p:sp>
        <p:grpSp>
          <p:nvGrpSpPr>
            <p:cNvPr id="508" name="Google Shape;508;p97"/>
            <p:cNvGrpSpPr/>
            <p:nvPr/>
          </p:nvGrpSpPr>
          <p:grpSpPr>
            <a:xfrm rot="10800000">
              <a:off x="2149293" y="3079467"/>
              <a:ext cx="92400" cy="411825"/>
              <a:chOff x="2072481" y="2563700"/>
              <a:chExt cx="92400" cy="411825"/>
            </a:xfrm>
          </p:grpSpPr>
          <p:cxnSp>
            <p:nvCxnSpPr>
              <p:cNvPr id="509" name="Google Shape;509;p97"/>
              <p:cNvCxnSpPr/>
              <p:nvPr/>
            </p:nvCxnSpPr>
            <p:spPr>
              <a:xfrm>
                <a:off x="2118681" y="2616125"/>
                <a:ext cx="0" cy="359400"/>
              </a:xfrm>
              <a:prstGeom prst="straightConnector1">
                <a:avLst/>
              </a:prstGeom>
              <a:noFill/>
              <a:ln w="9525" cap="flat" cmpd="sng">
                <a:solidFill>
                  <a:srgbClr val="000000"/>
                </a:solidFill>
                <a:prstDash val="solid"/>
                <a:round/>
                <a:headEnd type="none" w="sm" len="sm"/>
                <a:tailEnd type="none" w="sm" len="sm"/>
              </a:ln>
            </p:spPr>
          </p:cxnSp>
          <p:sp>
            <p:nvSpPr>
              <p:cNvPr id="510" name="Google Shape;510;p97"/>
              <p:cNvSpPr/>
              <p:nvPr/>
            </p:nvSpPr>
            <p:spPr>
              <a:xfrm>
                <a:off x="2072481"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511" name="Google Shape;511;p97"/>
          <p:cNvGrpSpPr/>
          <p:nvPr/>
        </p:nvGrpSpPr>
        <p:grpSpPr>
          <a:xfrm>
            <a:off x="3140205" y="1437165"/>
            <a:ext cx="2659165" cy="2221669"/>
            <a:chOff x="2786093" y="1921707"/>
            <a:chExt cx="1994424" cy="1666293"/>
          </a:xfrm>
        </p:grpSpPr>
        <p:sp>
          <p:nvSpPr>
            <p:cNvPr id="512" name="Google Shape;512;p97"/>
            <p:cNvSpPr/>
            <p:nvPr/>
          </p:nvSpPr>
          <p:spPr>
            <a:xfrm>
              <a:off x="3485717" y="3079475"/>
              <a:ext cx="1294800" cy="133500"/>
            </a:xfrm>
            <a:prstGeom prst="rect">
              <a:avLst/>
            </a:prstGeom>
            <a:solidFill>
              <a:srgbClr val="0E945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3" name="Google Shape;513;p97"/>
            <p:cNvSpPr txBox="1"/>
            <p:nvPr/>
          </p:nvSpPr>
          <p:spPr>
            <a:xfrm>
              <a:off x="3008408" y="3216600"/>
              <a:ext cx="960017" cy="371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dirty="0">
                  <a:latin typeface="Trebuchet MS"/>
                  <a:ea typeface="Trebuchet MS"/>
                  <a:cs typeface="Trebuchet MS"/>
                  <a:sym typeface="Trebuchet MS"/>
                </a:rPr>
                <a:t>Primavera </a:t>
              </a:r>
              <a:r>
                <a:rPr lang="en-US" sz="1600" b="1" dirty="0">
                  <a:latin typeface="Roboto"/>
                  <a:ea typeface="Roboto"/>
                  <a:cs typeface="Roboto"/>
                  <a:sym typeface="Roboto"/>
                </a:rPr>
                <a:t>2026</a:t>
              </a:r>
              <a:endParaRPr sz="1600" b="1" dirty="0">
                <a:latin typeface="Roboto"/>
                <a:ea typeface="Roboto"/>
                <a:cs typeface="Roboto"/>
                <a:sym typeface="Roboto"/>
              </a:endParaRPr>
            </a:p>
          </p:txBody>
        </p:sp>
        <p:sp>
          <p:nvSpPr>
            <p:cNvPr id="514" name="Google Shape;514;p97"/>
            <p:cNvSpPr txBox="1"/>
            <p:nvPr/>
          </p:nvSpPr>
          <p:spPr>
            <a:xfrm>
              <a:off x="2786093" y="1921707"/>
              <a:ext cx="1433483" cy="9438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100" dirty="0">
                <a:latin typeface="Roboto"/>
                <a:ea typeface="Roboto"/>
                <a:cs typeface="Roboto"/>
                <a:sym typeface="Roboto"/>
              </a:endParaRPr>
            </a:p>
            <a:p>
              <a:pPr marL="0" lvl="0" indent="0" algn="l" rtl="0">
                <a:spcBef>
                  <a:spcPts val="0"/>
                </a:spcBef>
                <a:spcAft>
                  <a:spcPts val="2100"/>
                </a:spcAft>
                <a:buNone/>
              </a:pPr>
              <a:r>
                <a:rPr lang="es-MX" sz="1100" dirty="0">
                  <a:solidFill>
                    <a:schemeClr val="dk1"/>
                  </a:solidFill>
                  <a:latin typeface="Trebuchet MS"/>
                  <a:ea typeface="Trebuchet MS"/>
                  <a:cs typeface="Trebuchet MS"/>
                  <a:sym typeface="Trebuchet MS"/>
                </a:rPr>
                <a:t>Continuar con las sesiones de comentarios de las partes interesadas y los miembros sobre mensajes y cartas.</a:t>
              </a:r>
              <a:endParaRPr sz="1100" dirty="0">
                <a:latin typeface="Trebuchet MS"/>
                <a:ea typeface="Trebuchet MS"/>
                <a:cs typeface="Trebuchet MS"/>
                <a:sym typeface="Trebuchet MS"/>
              </a:endParaRPr>
            </a:p>
          </p:txBody>
        </p:sp>
        <p:grpSp>
          <p:nvGrpSpPr>
            <p:cNvPr id="515" name="Google Shape;515;p97"/>
            <p:cNvGrpSpPr/>
            <p:nvPr/>
          </p:nvGrpSpPr>
          <p:grpSpPr>
            <a:xfrm>
              <a:off x="3435870" y="2800065"/>
              <a:ext cx="92400" cy="411825"/>
              <a:chOff x="845575" y="2563700"/>
              <a:chExt cx="92400" cy="411825"/>
            </a:xfrm>
          </p:grpSpPr>
          <p:sp>
            <p:nvSpPr>
              <p:cNvPr id="516" name="Google Shape;516;p97"/>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517" name="Google Shape;517;p97"/>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grpSp>
      </p:grpSp>
      <p:grpSp>
        <p:nvGrpSpPr>
          <p:cNvPr id="518" name="Google Shape;518;p97"/>
          <p:cNvGrpSpPr/>
          <p:nvPr/>
        </p:nvGrpSpPr>
        <p:grpSpPr>
          <a:xfrm>
            <a:off x="5021325" y="2322742"/>
            <a:ext cx="2504275" cy="2361427"/>
            <a:chOff x="4196968" y="2585906"/>
            <a:chExt cx="1878253" cy="1771114"/>
          </a:xfrm>
        </p:grpSpPr>
        <p:sp>
          <p:nvSpPr>
            <p:cNvPr id="519" name="Google Shape;519;p97"/>
            <p:cNvSpPr/>
            <p:nvPr/>
          </p:nvSpPr>
          <p:spPr>
            <a:xfrm>
              <a:off x="4780421" y="3079475"/>
              <a:ext cx="1294800" cy="133500"/>
            </a:xfrm>
            <a:prstGeom prst="rect">
              <a:avLst/>
            </a:prstGeom>
            <a:solidFill>
              <a:srgbClr val="08563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20" name="Google Shape;520;p97"/>
            <p:cNvGrpSpPr/>
            <p:nvPr/>
          </p:nvGrpSpPr>
          <p:grpSpPr>
            <a:xfrm rot="10800000">
              <a:off x="4737413" y="3079467"/>
              <a:ext cx="92400" cy="411825"/>
              <a:chOff x="2070100" y="2563700"/>
              <a:chExt cx="92400" cy="411825"/>
            </a:xfrm>
          </p:grpSpPr>
          <p:cxnSp>
            <p:nvCxnSpPr>
              <p:cNvPr id="521" name="Google Shape;521;p97"/>
              <p:cNvCxnSpPr/>
              <p:nvPr/>
            </p:nvCxnSpPr>
            <p:spPr>
              <a:xfrm>
                <a:off x="2116300" y="2616125"/>
                <a:ext cx="0" cy="359400"/>
              </a:xfrm>
              <a:prstGeom prst="straightConnector1">
                <a:avLst/>
              </a:prstGeom>
              <a:noFill/>
              <a:ln w="9525" cap="flat" cmpd="sng">
                <a:solidFill>
                  <a:srgbClr val="000000"/>
                </a:solidFill>
                <a:prstDash val="solid"/>
                <a:round/>
                <a:headEnd type="none" w="sm" len="sm"/>
                <a:tailEnd type="none" w="sm" len="sm"/>
              </a:ln>
            </p:spPr>
          </p:cxnSp>
          <p:sp>
            <p:nvSpPr>
              <p:cNvPr id="522" name="Google Shape;522;p97"/>
              <p:cNvSpPr/>
              <p:nvPr/>
            </p:nvSpPr>
            <p:spPr>
              <a:xfrm>
                <a:off x="2070100"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23" name="Google Shape;523;p97"/>
            <p:cNvSpPr txBox="1"/>
            <p:nvPr/>
          </p:nvSpPr>
          <p:spPr>
            <a:xfrm>
              <a:off x="4413175" y="2585906"/>
              <a:ext cx="901800" cy="2796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dirty="0">
                  <a:latin typeface="Trebuchet MS"/>
                  <a:ea typeface="Trebuchet MS"/>
                  <a:cs typeface="Trebuchet MS"/>
                  <a:sym typeface="Trebuchet MS"/>
                </a:rPr>
                <a:t>Verano 2026</a:t>
              </a:r>
              <a:endParaRPr sz="1600" b="1" dirty="0">
                <a:latin typeface="Trebuchet MS"/>
                <a:ea typeface="Trebuchet MS"/>
                <a:cs typeface="Trebuchet MS"/>
                <a:sym typeface="Trebuchet MS"/>
              </a:endParaRPr>
            </a:p>
          </p:txBody>
        </p:sp>
        <p:sp>
          <p:nvSpPr>
            <p:cNvPr id="524" name="Google Shape;524;p97"/>
            <p:cNvSpPr txBox="1"/>
            <p:nvPr/>
          </p:nvSpPr>
          <p:spPr>
            <a:xfrm>
              <a:off x="4196968" y="3413221"/>
              <a:ext cx="1626300" cy="9438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s-MX" sz="1100" dirty="0">
                  <a:latin typeface="Trebuchet MS"/>
                  <a:ea typeface="Trebuchet MS"/>
                  <a:cs typeface="Trebuchet MS"/>
                  <a:sym typeface="Trebuchet MS"/>
                </a:rPr>
                <a:t>Primeras cartas anticipadas enviadas a través de </a:t>
              </a:r>
              <a:r>
                <a:rPr lang="es-MX" sz="1100" dirty="0" err="1">
                  <a:latin typeface="Trebuchet MS"/>
                  <a:ea typeface="Trebuchet MS"/>
                  <a:cs typeface="Trebuchet MS"/>
                  <a:sym typeface="Trebuchet MS"/>
                </a:rPr>
                <a:t>IDS</a:t>
              </a:r>
              <a:r>
                <a:rPr lang="es-MX" sz="1100" dirty="0">
                  <a:latin typeface="Trebuchet MS"/>
                  <a:ea typeface="Trebuchet MS"/>
                  <a:cs typeface="Trebuchet MS"/>
                  <a:sym typeface="Trebuchet MS"/>
                </a:rPr>
                <a:t> con nuevas solicitudes y renovaciones con mensajes generales sobre quiénes se ven afectados</a:t>
              </a:r>
              <a:endParaRPr sz="1100" dirty="0">
                <a:latin typeface="Trebuchet MS"/>
                <a:ea typeface="Trebuchet MS"/>
                <a:cs typeface="Trebuchet MS"/>
                <a:sym typeface="Trebuchet MS"/>
              </a:endParaRPr>
            </a:p>
            <a:p>
              <a:pPr marL="0" lvl="0" indent="0" algn="l" rtl="0">
                <a:spcBef>
                  <a:spcPts val="0"/>
                </a:spcBef>
                <a:spcAft>
                  <a:spcPts val="0"/>
                </a:spcAft>
                <a:buNone/>
              </a:pPr>
              <a:endParaRPr sz="1100" dirty="0">
                <a:latin typeface="Roboto"/>
                <a:ea typeface="Roboto"/>
                <a:cs typeface="Roboto"/>
                <a:sym typeface="Roboto"/>
              </a:endParaRPr>
            </a:p>
            <a:p>
              <a:pPr marL="0" lvl="0" indent="0" algn="l" rtl="0">
                <a:spcBef>
                  <a:spcPts val="0"/>
                </a:spcBef>
                <a:spcAft>
                  <a:spcPts val="0"/>
                </a:spcAft>
                <a:buNone/>
              </a:pPr>
              <a:r>
                <a:rPr lang="es-MX" sz="1100" dirty="0">
                  <a:latin typeface="Trebuchet MS"/>
                  <a:ea typeface="Trebuchet MS"/>
                  <a:cs typeface="Trebuchet MS"/>
                  <a:sym typeface="Trebuchet MS"/>
                </a:rPr>
                <a:t>Separar el contenido de la campaña </a:t>
              </a:r>
              <a:r>
                <a:rPr lang="es-MX" sz="1100" dirty="0" err="1">
                  <a:latin typeface="Trebuchet MS"/>
                  <a:ea typeface="Trebuchet MS"/>
                  <a:cs typeface="Trebuchet MS"/>
                  <a:sym typeface="Trebuchet MS"/>
                </a:rPr>
                <a:t>PEAK</a:t>
              </a:r>
              <a:r>
                <a:rPr lang="es-MX" sz="1100" dirty="0">
                  <a:latin typeface="Trebuchet MS"/>
                  <a:ea typeface="Trebuchet MS"/>
                  <a:cs typeface="Trebuchet MS"/>
                  <a:sym typeface="Trebuchet MS"/>
                </a:rPr>
                <a:t>/</a:t>
              </a:r>
              <a:r>
                <a:rPr lang="es-MX" sz="1100" dirty="0" err="1">
                  <a:latin typeface="Trebuchet MS"/>
                  <a:ea typeface="Trebuchet MS"/>
                  <a:cs typeface="Trebuchet MS"/>
                  <a:sym typeface="Trebuchet MS"/>
                </a:rPr>
                <a:t>Appen</a:t>
              </a:r>
              <a:r>
                <a:rPr lang="es-MX" sz="1100" dirty="0">
                  <a:latin typeface="Trebuchet MS"/>
                  <a:ea typeface="Trebuchet MS"/>
                  <a:cs typeface="Trebuchet MS"/>
                  <a:sym typeface="Trebuchet MS"/>
                </a:rPr>
                <a:t> nuevas aplicaciones y </a:t>
              </a:r>
              <a:r>
                <a:rPr lang="es-MX" sz="1100" dirty="0" err="1">
                  <a:latin typeface="Trebuchet MS"/>
                  <a:ea typeface="Trebuchet MS"/>
                  <a:cs typeface="Trebuchet MS"/>
                  <a:sym typeface="Trebuchet MS"/>
                </a:rPr>
                <a:t>renovacione</a:t>
              </a:r>
              <a:r>
                <a:rPr lang="en-US" sz="1100" dirty="0">
                  <a:latin typeface="Trebuchet MS"/>
                  <a:ea typeface="Trebuchet MS"/>
                  <a:cs typeface="Trebuchet MS"/>
                  <a:sym typeface="Trebuchet MS"/>
                </a:rPr>
                <a:t>s</a:t>
              </a:r>
              <a:endParaRPr sz="1100" dirty="0">
                <a:latin typeface="Trebuchet MS"/>
                <a:ea typeface="Trebuchet MS"/>
                <a:cs typeface="Trebuchet MS"/>
                <a:sym typeface="Trebuchet MS"/>
              </a:endParaRPr>
            </a:p>
            <a:p>
              <a:pPr marL="0" lvl="0" indent="0" algn="l" rtl="0">
                <a:spcBef>
                  <a:spcPts val="0"/>
                </a:spcBef>
                <a:spcAft>
                  <a:spcPts val="0"/>
                </a:spcAft>
                <a:buNone/>
              </a:pPr>
              <a:endParaRPr lang="en-US" sz="1100" b="1" dirty="0">
                <a:latin typeface="Roboto"/>
                <a:ea typeface="Roboto"/>
                <a:cs typeface="Roboto"/>
                <a:sym typeface="Roboto"/>
              </a:endParaRPr>
            </a:p>
            <a:p>
              <a:pPr marL="0" lvl="0" indent="0" algn="l" rtl="0">
                <a:spcBef>
                  <a:spcPts val="0"/>
                </a:spcBef>
                <a:spcAft>
                  <a:spcPts val="2100"/>
                </a:spcAft>
                <a:buNone/>
              </a:pPr>
              <a:r>
                <a:rPr lang="es-MX" sz="1100" b="1" dirty="0">
                  <a:latin typeface="Trebuchet MS"/>
                  <a:ea typeface="Trebuchet MS"/>
                  <a:cs typeface="Trebuchet MS"/>
                  <a:sym typeface="Trebuchet MS"/>
                </a:rPr>
                <a:t>Las normas finales que entrarán en vigor en junio de 2026 afectarán a nuestros mensajes</a:t>
              </a:r>
              <a:endParaRPr lang="en-US" sz="1100" b="1" dirty="0">
                <a:latin typeface="Trebuchet MS"/>
                <a:ea typeface="Trebuchet MS"/>
                <a:cs typeface="Trebuchet MS"/>
                <a:sym typeface="Trebuchet MS"/>
              </a:endParaRPr>
            </a:p>
          </p:txBody>
        </p:sp>
      </p:grpSp>
      <p:grpSp>
        <p:nvGrpSpPr>
          <p:cNvPr id="525" name="Google Shape;525;p97"/>
          <p:cNvGrpSpPr/>
          <p:nvPr/>
        </p:nvGrpSpPr>
        <p:grpSpPr>
          <a:xfrm>
            <a:off x="7035660" y="1716368"/>
            <a:ext cx="2216169" cy="1942465"/>
            <a:chOff x="5707757" y="2131115"/>
            <a:chExt cx="1662168" cy="1456885"/>
          </a:xfrm>
        </p:grpSpPr>
        <p:sp>
          <p:nvSpPr>
            <p:cNvPr id="526" name="Google Shape;526;p97"/>
            <p:cNvSpPr/>
            <p:nvPr/>
          </p:nvSpPr>
          <p:spPr>
            <a:xfrm>
              <a:off x="6075125" y="3079475"/>
              <a:ext cx="1294800" cy="133500"/>
            </a:xfrm>
            <a:prstGeom prst="rect">
              <a:avLst/>
            </a:prstGeom>
            <a:solidFill>
              <a:srgbClr val="0E945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27" name="Google Shape;527;p97"/>
            <p:cNvGrpSpPr/>
            <p:nvPr/>
          </p:nvGrpSpPr>
          <p:grpSpPr>
            <a:xfrm>
              <a:off x="6031394" y="2800065"/>
              <a:ext cx="92400" cy="411825"/>
              <a:chOff x="845575" y="2563700"/>
              <a:chExt cx="92400" cy="411825"/>
            </a:xfrm>
          </p:grpSpPr>
          <p:cxnSp>
            <p:nvCxnSpPr>
              <p:cNvPr id="528" name="Google Shape;528;p97"/>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sp>
            <p:nvSpPr>
              <p:cNvPr id="529" name="Google Shape;529;p97"/>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30" name="Google Shape;530;p97"/>
            <p:cNvSpPr txBox="1"/>
            <p:nvPr/>
          </p:nvSpPr>
          <p:spPr>
            <a:xfrm>
              <a:off x="5707757" y="3216600"/>
              <a:ext cx="745800" cy="371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dirty="0" err="1">
                  <a:latin typeface="Trebuchet MS"/>
                  <a:ea typeface="Trebuchet MS"/>
                  <a:cs typeface="Trebuchet MS"/>
                  <a:sym typeface="Trebuchet MS"/>
                </a:rPr>
                <a:t>Otoño</a:t>
              </a:r>
              <a:r>
                <a:rPr lang="en-US" sz="1600" b="1" dirty="0">
                  <a:latin typeface="Trebuchet MS"/>
                  <a:ea typeface="Trebuchet MS"/>
                  <a:cs typeface="Trebuchet MS"/>
                  <a:sym typeface="Trebuchet MS"/>
                </a:rPr>
                <a:t> 2026</a:t>
              </a:r>
              <a:endParaRPr sz="1600" b="1" dirty="0">
                <a:latin typeface="Trebuchet MS"/>
                <a:ea typeface="Trebuchet MS"/>
                <a:cs typeface="Trebuchet MS"/>
                <a:sym typeface="Trebuchet MS"/>
              </a:endParaRPr>
            </a:p>
          </p:txBody>
        </p:sp>
        <p:sp>
          <p:nvSpPr>
            <p:cNvPr id="531" name="Google Shape;531;p97"/>
            <p:cNvSpPr txBox="1"/>
            <p:nvPr/>
          </p:nvSpPr>
          <p:spPr>
            <a:xfrm>
              <a:off x="5736142" y="2131115"/>
              <a:ext cx="1591103" cy="9438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s-MX" sz="1100" b="1" dirty="0">
                  <a:latin typeface="Trebuchet MS"/>
                  <a:ea typeface="Trebuchet MS"/>
                  <a:cs typeface="Trebuchet MS"/>
                  <a:sym typeface="Trebuchet MS"/>
                </a:rPr>
                <a:t>Octubre de 2026 - la primera cohorte para renovaciones </a:t>
              </a:r>
              <a:r>
                <a:rPr lang="es-MX" sz="1100" b="1" dirty="0" err="1">
                  <a:latin typeface="Trebuchet MS"/>
                  <a:ea typeface="Trebuchet MS"/>
                  <a:cs typeface="Trebuchet MS"/>
                  <a:sym typeface="Trebuchet MS"/>
                </a:rPr>
                <a:t>2x</a:t>
              </a:r>
              <a:r>
                <a:rPr lang="es-MX" sz="1100" b="1" dirty="0">
                  <a:latin typeface="Trebuchet MS"/>
                  <a:ea typeface="Trebuchet MS"/>
                  <a:cs typeface="Trebuchet MS"/>
                  <a:sym typeface="Trebuchet MS"/>
                </a:rPr>
                <a:t>/año recibe cartas de renovación</a:t>
              </a:r>
              <a:endParaRPr sz="1100" b="1" dirty="0">
                <a:latin typeface="Trebuchet MS"/>
                <a:ea typeface="Trebuchet MS"/>
                <a:cs typeface="Trebuchet MS"/>
                <a:sym typeface="Trebuchet MS"/>
              </a:endParaRPr>
            </a:p>
            <a:p>
              <a:pPr marL="0" lvl="0" indent="0" algn="l" rtl="0">
                <a:spcBef>
                  <a:spcPts val="0"/>
                </a:spcBef>
                <a:spcAft>
                  <a:spcPts val="0"/>
                </a:spcAft>
                <a:buNone/>
              </a:pPr>
              <a:endParaRPr sz="1100" b="1" dirty="0">
                <a:latin typeface="Roboto"/>
                <a:ea typeface="Roboto"/>
                <a:cs typeface="Roboto"/>
                <a:sym typeface="Roboto"/>
              </a:endParaRPr>
            </a:p>
            <a:p>
              <a:pPr marL="0" lvl="0" indent="0" algn="l" rtl="0">
                <a:spcBef>
                  <a:spcPts val="0"/>
                </a:spcBef>
                <a:spcAft>
                  <a:spcPts val="2100"/>
                </a:spcAft>
                <a:buNone/>
              </a:pPr>
              <a:endParaRPr sz="1100" b="1" dirty="0">
                <a:latin typeface="Roboto"/>
                <a:ea typeface="Roboto"/>
                <a:cs typeface="Roboto"/>
                <a:sym typeface="Roboto"/>
              </a:endParaRPr>
            </a:p>
          </p:txBody>
        </p:sp>
      </p:grpSp>
      <p:grpSp>
        <p:nvGrpSpPr>
          <p:cNvPr id="532" name="Google Shape;532;p97"/>
          <p:cNvGrpSpPr/>
          <p:nvPr/>
        </p:nvGrpSpPr>
        <p:grpSpPr>
          <a:xfrm>
            <a:off x="8763948" y="2310763"/>
            <a:ext cx="2856504" cy="1219130"/>
            <a:chOff x="7004005" y="2576922"/>
            <a:chExt cx="2142432" cy="914370"/>
          </a:xfrm>
        </p:grpSpPr>
        <p:sp>
          <p:nvSpPr>
            <p:cNvPr id="533" name="Google Shape;533;p97"/>
            <p:cNvSpPr/>
            <p:nvPr/>
          </p:nvSpPr>
          <p:spPr>
            <a:xfrm>
              <a:off x="7369837" y="3079475"/>
              <a:ext cx="1776600" cy="133500"/>
            </a:xfrm>
            <a:prstGeom prst="rect">
              <a:avLst/>
            </a:prstGeom>
            <a:solidFill>
              <a:srgbClr val="08563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34" name="Google Shape;534;p97"/>
            <p:cNvGrpSpPr/>
            <p:nvPr/>
          </p:nvGrpSpPr>
          <p:grpSpPr>
            <a:xfrm rot="10800000">
              <a:off x="7328221" y="3079467"/>
              <a:ext cx="92400" cy="411825"/>
              <a:chOff x="2070100" y="2563700"/>
              <a:chExt cx="92400" cy="411825"/>
            </a:xfrm>
          </p:grpSpPr>
          <p:cxnSp>
            <p:nvCxnSpPr>
              <p:cNvPr id="535" name="Google Shape;535;p97"/>
              <p:cNvCxnSpPr/>
              <p:nvPr/>
            </p:nvCxnSpPr>
            <p:spPr>
              <a:xfrm>
                <a:off x="2116300" y="2616125"/>
                <a:ext cx="0" cy="359400"/>
              </a:xfrm>
              <a:prstGeom prst="straightConnector1">
                <a:avLst/>
              </a:prstGeom>
              <a:noFill/>
              <a:ln w="9525" cap="flat" cmpd="sng">
                <a:solidFill>
                  <a:srgbClr val="000000"/>
                </a:solidFill>
                <a:prstDash val="solid"/>
                <a:round/>
                <a:headEnd type="none" w="sm" len="sm"/>
                <a:tailEnd type="none" w="sm" len="sm"/>
              </a:ln>
            </p:spPr>
          </p:cxnSp>
          <p:sp>
            <p:nvSpPr>
              <p:cNvPr id="536" name="Google Shape;536;p97"/>
              <p:cNvSpPr/>
              <p:nvPr/>
            </p:nvSpPr>
            <p:spPr>
              <a:xfrm>
                <a:off x="2070100"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37" name="Google Shape;537;p97"/>
            <p:cNvSpPr txBox="1"/>
            <p:nvPr/>
          </p:nvSpPr>
          <p:spPr>
            <a:xfrm>
              <a:off x="7004005" y="2576922"/>
              <a:ext cx="842400" cy="371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dirty="0" err="1">
                  <a:latin typeface="Trebuchet MS"/>
                  <a:ea typeface="Trebuchet MS"/>
                  <a:cs typeface="Trebuchet MS"/>
                  <a:sym typeface="Trebuchet MS"/>
                </a:rPr>
                <a:t>Invierno</a:t>
              </a:r>
              <a:r>
                <a:rPr lang="en-US" sz="1600" b="1" dirty="0">
                  <a:latin typeface="Trebuchet MS"/>
                  <a:ea typeface="Trebuchet MS"/>
                  <a:cs typeface="Trebuchet MS"/>
                  <a:sym typeface="Trebuchet MS"/>
                </a:rPr>
                <a:t> 2026</a:t>
              </a:r>
              <a:endParaRPr sz="1600" b="1" dirty="0">
                <a:latin typeface="Trebuchet MS"/>
                <a:ea typeface="Trebuchet MS"/>
                <a:cs typeface="Trebuchet MS"/>
                <a:sym typeface="Trebuchet MS"/>
              </a:endParaRPr>
            </a:p>
          </p:txBody>
        </p:sp>
      </p:grpSp>
      <p:cxnSp>
        <p:nvCxnSpPr>
          <p:cNvPr id="538" name="Google Shape;538;p97"/>
          <p:cNvCxnSpPr/>
          <p:nvPr/>
        </p:nvCxnSpPr>
        <p:spPr>
          <a:xfrm>
            <a:off x="11608787" y="2678013"/>
            <a:ext cx="0" cy="479100"/>
          </a:xfrm>
          <a:prstGeom prst="straightConnector1">
            <a:avLst/>
          </a:prstGeom>
          <a:noFill/>
          <a:ln w="9525" cap="flat" cmpd="sng">
            <a:solidFill>
              <a:srgbClr val="000000"/>
            </a:solidFill>
            <a:prstDash val="solid"/>
            <a:round/>
            <a:headEnd type="none" w="sm" len="sm"/>
            <a:tailEnd type="none" w="sm" len="sm"/>
          </a:ln>
        </p:spPr>
      </p:cxnSp>
      <p:sp>
        <p:nvSpPr>
          <p:cNvPr id="539" name="Google Shape;539;p97"/>
          <p:cNvSpPr/>
          <p:nvPr/>
        </p:nvSpPr>
        <p:spPr>
          <a:xfrm>
            <a:off x="11548388" y="2560232"/>
            <a:ext cx="123300" cy="1233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0" name="Google Shape;540;p97"/>
          <p:cNvSpPr txBox="1"/>
          <p:nvPr/>
        </p:nvSpPr>
        <p:spPr>
          <a:xfrm>
            <a:off x="10733606" y="3157238"/>
            <a:ext cx="1226997" cy="4953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dirty="0">
                <a:latin typeface="Trebuchet MS"/>
                <a:ea typeface="Trebuchet MS"/>
                <a:cs typeface="Trebuchet MS"/>
                <a:sym typeface="Trebuchet MS"/>
              </a:rPr>
              <a:t>Primavera 2027</a:t>
            </a:r>
            <a:endParaRPr sz="1600" b="1" dirty="0">
              <a:latin typeface="Trebuchet MS"/>
              <a:ea typeface="Trebuchet MS"/>
              <a:cs typeface="Trebuchet MS"/>
              <a:sym typeface="Trebuchet MS"/>
            </a:endParaRPr>
          </a:p>
        </p:txBody>
      </p:sp>
      <p:sp>
        <p:nvSpPr>
          <p:cNvPr id="541" name="Google Shape;541;p97"/>
          <p:cNvSpPr txBox="1"/>
          <p:nvPr/>
        </p:nvSpPr>
        <p:spPr>
          <a:xfrm>
            <a:off x="10307184" y="524133"/>
            <a:ext cx="1911263" cy="12585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s-MX" sz="1100" b="1" dirty="0">
                <a:latin typeface="Trebuchet MS"/>
                <a:ea typeface="Trebuchet MS"/>
                <a:cs typeface="Trebuchet MS"/>
                <a:sym typeface="Trebuchet MS"/>
              </a:rPr>
              <a:t>Enero de 2027 - la primera cohorte de renovaciones sujetas a los nuevos requisitos laborales recibe cartas (para las renovaciones de marzo)</a:t>
            </a:r>
            <a:endParaRPr sz="1100" b="1" dirty="0">
              <a:latin typeface="Trebuchet MS"/>
              <a:ea typeface="Trebuchet MS"/>
              <a:cs typeface="Trebuchet MS"/>
              <a:sym typeface="Trebuchet MS"/>
            </a:endParaRPr>
          </a:p>
          <a:p>
            <a:pPr marL="0" lvl="0" indent="0" algn="l" rtl="0">
              <a:spcBef>
                <a:spcPts val="2100"/>
              </a:spcBef>
              <a:spcAft>
                <a:spcPts val="2100"/>
              </a:spcAft>
              <a:buNone/>
            </a:pPr>
            <a:r>
              <a:rPr lang="es-MX" sz="1100" b="1" dirty="0">
                <a:latin typeface="Trebuchet MS"/>
                <a:ea typeface="Trebuchet MS"/>
                <a:cs typeface="Trebuchet MS"/>
                <a:sym typeface="Trebuchet MS"/>
              </a:rPr>
              <a:t>Enero de 2027 en curso -  el nuevo lenguaje está en todas las cartas (aplicación, renovaciones</a:t>
            </a:r>
            <a:r>
              <a:rPr lang="en-US" sz="1100" b="1" dirty="0">
                <a:latin typeface="Trebuchet MS"/>
                <a:ea typeface="Trebuchet MS"/>
                <a:cs typeface="Trebuchet MS"/>
                <a:sym typeface="Trebuchet MS"/>
              </a:rPr>
              <a:t>)</a:t>
            </a:r>
            <a:endParaRPr sz="1100" b="1" dirty="0">
              <a:latin typeface="Trebuchet MS"/>
              <a:ea typeface="Trebuchet MS"/>
              <a:cs typeface="Trebuchet MS"/>
              <a:sym typeface="Trebuchet MS"/>
            </a:endParaRPr>
          </a:p>
        </p:txBody>
      </p:sp>
      <p:sp>
        <p:nvSpPr>
          <p:cNvPr id="542" name="Google Shape;542;p97"/>
          <p:cNvSpPr txBox="1"/>
          <p:nvPr/>
        </p:nvSpPr>
        <p:spPr>
          <a:xfrm>
            <a:off x="8750979" y="3652550"/>
            <a:ext cx="1620300" cy="12585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2100"/>
              </a:spcAft>
              <a:buNone/>
            </a:pPr>
            <a:endParaRPr sz="1100" b="1">
              <a:latin typeface="Roboto"/>
              <a:ea typeface="Roboto"/>
              <a:cs typeface="Roboto"/>
              <a:sym typeface="Roboto"/>
            </a:endParaRPr>
          </a:p>
        </p:txBody>
      </p:sp>
      <p:sp>
        <p:nvSpPr>
          <p:cNvPr id="543" name="Google Shape;543;p97"/>
          <p:cNvSpPr txBox="1">
            <a:spLocks noGrp="1"/>
          </p:cNvSpPr>
          <p:nvPr>
            <p:ph type="title" idx="4294967295"/>
          </p:nvPr>
        </p:nvSpPr>
        <p:spPr>
          <a:xfrm>
            <a:off x="2346575" y="-13701"/>
            <a:ext cx="8024700" cy="1630655"/>
          </a:xfrm>
          <a:prstGeom prst="rect">
            <a:avLst/>
          </a:prstGeom>
          <a:solidFill>
            <a:srgbClr val="001970"/>
          </a:solidFill>
        </p:spPr>
        <p:txBody>
          <a:bodyPr spcFirstLastPara="1" wrap="square" lIns="91425" tIns="45700" rIns="91425" bIns="45700" anchor="ctr" anchorCtr="0">
            <a:noAutofit/>
          </a:bodyPr>
          <a:lstStyle/>
          <a:p>
            <a:pPr marL="0" lvl="0" indent="0" algn="ctr" rtl="0">
              <a:spcBef>
                <a:spcPts val="0"/>
              </a:spcBef>
              <a:spcAft>
                <a:spcPts val="0"/>
              </a:spcAft>
              <a:buSzPts val="990"/>
              <a:buNone/>
            </a:pPr>
            <a:r>
              <a:rPr lang="es-MX" sz="4000" b="1" dirty="0">
                <a:solidFill>
                  <a:schemeClr val="lt1"/>
                </a:solidFill>
                <a:latin typeface="Trebuchet MS"/>
                <a:ea typeface="Trebuchet MS"/>
                <a:cs typeface="Trebuchet MS"/>
                <a:sym typeface="Trebuchet MS"/>
              </a:rPr>
              <a:t>Aumento de los requisitos laborales/Renovaciones semestrales</a:t>
            </a:r>
            <a:endParaRPr sz="4000" b="1" dirty="0">
              <a:solidFill>
                <a:schemeClr val="lt1"/>
              </a:solidFill>
              <a:latin typeface="Trebuchet MS"/>
              <a:ea typeface="Trebuchet MS"/>
              <a:cs typeface="Trebuchet MS"/>
              <a:sym typeface="Trebuchet MS"/>
            </a:endParaRPr>
          </a:p>
        </p:txBody>
      </p:sp>
      <p:cxnSp>
        <p:nvCxnSpPr>
          <p:cNvPr id="544" name="Google Shape;544;p97"/>
          <p:cNvCxnSpPr>
            <a:stCxn id="526" idx="2"/>
          </p:cNvCxnSpPr>
          <p:nvPr/>
        </p:nvCxnSpPr>
        <p:spPr>
          <a:xfrm>
            <a:off x="8388651" y="3158812"/>
            <a:ext cx="0" cy="1751700"/>
          </a:xfrm>
          <a:prstGeom prst="straightConnector1">
            <a:avLst/>
          </a:prstGeom>
          <a:noFill/>
          <a:ln w="9525" cap="flat" cmpd="sng">
            <a:solidFill>
              <a:schemeClr val="dk2"/>
            </a:solidFill>
            <a:prstDash val="solid"/>
            <a:round/>
            <a:headEnd type="none" w="med" len="med"/>
            <a:tailEnd type="none" w="med" len="med"/>
          </a:ln>
        </p:spPr>
      </p:cxnSp>
      <p:sp>
        <p:nvSpPr>
          <p:cNvPr id="545" name="Google Shape;545;p97"/>
          <p:cNvSpPr txBox="1"/>
          <p:nvPr/>
        </p:nvSpPr>
        <p:spPr>
          <a:xfrm>
            <a:off x="8030199" y="5009925"/>
            <a:ext cx="1164723" cy="76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MX" sz="1100" b="1" dirty="0">
                <a:solidFill>
                  <a:srgbClr val="FF9900"/>
                </a:solidFill>
                <a:latin typeface="Trebuchet MS"/>
                <a:ea typeface="Trebuchet MS"/>
                <a:cs typeface="Trebuchet MS"/>
                <a:sym typeface="Trebuchet MS"/>
              </a:rPr>
              <a:t>Recordatorio por mensaje de texto (30 días antes)</a:t>
            </a:r>
            <a:endParaRPr sz="1100" b="1" dirty="0">
              <a:solidFill>
                <a:srgbClr val="FF9900"/>
              </a:solidFill>
              <a:latin typeface="Trebuchet MS"/>
              <a:ea typeface="Trebuchet MS"/>
              <a:cs typeface="Trebuchet MS"/>
              <a:sym typeface="Trebuchet MS"/>
            </a:endParaRPr>
          </a:p>
        </p:txBody>
      </p:sp>
      <p:sp>
        <p:nvSpPr>
          <p:cNvPr id="546" name="Google Shape;546;p97"/>
          <p:cNvSpPr/>
          <p:nvPr/>
        </p:nvSpPr>
        <p:spPr>
          <a:xfrm>
            <a:off x="8327582" y="4886625"/>
            <a:ext cx="123300" cy="123300"/>
          </a:xfrm>
          <a:prstGeom prst="ellipse">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47" name="Google Shape;547;p97"/>
          <p:cNvSpPr/>
          <p:nvPr/>
        </p:nvSpPr>
        <p:spPr>
          <a:xfrm>
            <a:off x="4966875" y="2354450"/>
            <a:ext cx="2068800" cy="3854700"/>
          </a:xfrm>
          <a:prstGeom prst="rect">
            <a:avLst/>
          </a:prstGeom>
          <a:no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48" name="Google Shape;548;p97"/>
          <p:cNvSpPr txBox="1"/>
          <p:nvPr/>
        </p:nvSpPr>
        <p:spPr>
          <a:xfrm>
            <a:off x="2933420" y="6261604"/>
            <a:ext cx="6511609" cy="495300"/>
          </a:xfrm>
          <a:prstGeom prst="rect">
            <a:avLst/>
          </a:prstGeom>
          <a:solidFill>
            <a:schemeClr val="lt2"/>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MX" b="1" dirty="0">
                <a:solidFill>
                  <a:schemeClr val="dk1"/>
                </a:solidFill>
              </a:rPr>
              <a:t>Primera notificación a todos los miembros sobre los requisitos laborales</a:t>
            </a:r>
            <a:endParaRPr b="1" dirty="0">
              <a:solidFill>
                <a:schemeClr val="dk1"/>
              </a:solidFill>
            </a:endParaRPr>
          </a:p>
        </p:txBody>
      </p:sp>
    </p:spTree>
    <p:extLst>
      <p:ext uri="{BB962C8B-B14F-4D97-AF65-F5344CB8AC3E}">
        <p14:creationId xmlns:p14="http://schemas.microsoft.com/office/powerpoint/2010/main" val="8527361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98"/>
          <p:cNvSpPr txBox="1">
            <a:spLocks noGrp="1"/>
          </p:cNvSpPr>
          <p:nvPr>
            <p:ph type="title"/>
          </p:nvPr>
        </p:nvSpPr>
        <p:spPr>
          <a:xfrm>
            <a:off x="838200" y="236275"/>
            <a:ext cx="10515600" cy="1401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5000" dirty="0"/>
              <a:t>Where we need input: </a:t>
            </a:r>
            <a:br>
              <a:rPr lang="en-US" sz="5000" dirty="0"/>
            </a:br>
            <a:r>
              <a:rPr lang="en-US" sz="5000" dirty="0"/>
              <a:t>Initial Information for Members</a:t>
            </a:r>
            <a:endParaRPr sz="5000" dirty="0"/>
          </a:p>
        </p:txBody>
      </p:sp>
      <p:sp>
        <p:nvSpPr>
          <p:cNvPr id="555" name="Google Shape;555;p98"/>
          <p:cNvSpPr txBox="1">
            <a:spLocks noGrp="1"/>
          </p:cNvSpPr>
          <p:nvPr>
            <p:ph type="body" idx="1"/>
          </p:nvPr>
        </p:nvSpPr>
        <p:spPr>
          <a:xfrm>
            <a:off x="838200" y="1791625"/>
            <a:ext cx="10908300" cy="4266300"/>
          </a:xfrm>
          <a:prstGeom prst="rect">
            <a:avLst/>
          </a:prstGeom>
        </p:spPr>
        <p:txBody>
          <a:bodyPr spcFirstLastPara="1" wrap="square" lIns="91425" tIns="45700" rIns="91425" bIns="45700" anchor="t" anchorCtr="0">
            <a:noAutofit/>
          </a:bodyPr>
          <a:lstStyle/>
          <a:p>
            <a:pPr marL="457200" lvl="0" indent="-361950" algn="l" rtl="0">
              <a:lnSpc>
                <a:spcPct val="100000"/>
              </a:lnSpc>
              <a:spcBef>
                <a:spcPts val="1000"/>
              </a:spcBef>
              <a:spcAft>
                <a:spcPts val="0"/>
              </a:spcAft>
              <a:buSzPts val="2100"/>
              <a:buChar char="•"/>
            </a:pPr>
            <a:r>
              <a:rPr lang="en-US" sz="2100"/>
              <a:t>H.R. 1 (One Big Beautiful Bill Act) requires an initial notice to all Medicaid members who may need to comply with work requirements (low income adults without disabilities aka expansion population)</a:t>
            </a:r>
            <a:endParaRPr sz="2100"/>
          </a:p>
          <a:p>
            <a:pPr marL="457200" lvl="0" indent="-361950" algn="l" rtl="0">
              <a:lnSpc>
                <a:spcPct val="100000"/>
              </a:lnSpc>
              <a:spcBef>
                <a:spcPts val="1000"/>
              </a:spcBef>
              <a:spcAft>
                <a:spcPts val="0"/>
              </a:spcAft>
              <a:buSzPts val="2100"/>
              <a:buChar char="•"/>
            </a:pPr>
            <a:r>
              <a:rPr lang="en-US" sz="2100"/>
              <a:t>We anticipate sending this next summer ahead of when 6mo renewals and work requirements noticing starts later in the fall</a:t>
            </a:r>
            <a:endParaRPr sz="2100"/>
          </a:p>
          <a:p>
            <a:pPr marL="457200" lvl="0" indent="-361950" algn="l" rtl="0">
              <a:lnSpc>
                <a:spcPct val="100000"/>
              </a:lnSpc>
              <a:spcBef>
                <a:spcPts val="1000"/>
              </a:spcBef>
              <a:spcAft>
                <a:spcPts val="0"/>
              </a:spcAft>
              <a:buSzPts val="2100"/>
              <a:buChar char="•"/>
            </a:pPr>
            <a:r>
              <a:rPr lang="en-US" sz="2100"/>
              <a:t>There are 3 approaches we could take:</a:t>
            </a:r>
            <a:endParaRPr sz="2100"/>
          </a:p>
          <a:p>
            <a:pPr marL="914400" lvl="1" indent="-361950" algn="l" rtl="0">
              <a:lnSpc>
                <a:spcPct val="100000"/>
              </a:lnSpc>
              <a:spcBef>
                <a:spcPts val="1000"/>
              </a:spcBef>
              <a:spcAft>
                <a:spcPts val="0"/>
              </a:spcAft>
              <a:buSzPts val="2100"/>
              <a:buChar char="⮚"/>
            </a:pPr>
            <a:r>
              <a:rPr lang="en-US" sz="2100"/>
              <a:t>Send only to potentially affected members (expansion population) through CBMS/PEAK </a:t>
            </a:r>
            <a:endParaRPr sz="2100"/>
          </a:p>
          <a:p>
            <a:pPr marL="914400" lvl="1" indent="-361950" algn="l" rtl="0">
              <a:lnSpc>
                <a:spcPct val="100000"/>
              </a:lnSpc>
              <a:spcBef>
                <a:spcPts val="1000"/>
              </a:spcBef>
              <a:spcAft>
                <a:spcPts val="0"/>
              </a:spcAft>
              <a:buSzPts val="2100"/>
              <a:buChar char="⮚"/>
            </a:pPr>
            <a:r>
              <a:rPr lang="en-US" sz="2100"/>
              <a:t>Send to all members in case their situation changes and they need to complete a work requirement</a:t>
            </a:r>
            <a:endParaRPr sz="2100"/>
          </a:p>
          <a:p>
            <a:pPr marL="914400" lvl="1" indent="-361950" algn="l" rtl="0">
              <a:lnSpc>
                <a:spcPct val="100000"/>
              </a:lnSpc>
              <a:spcBef>
                <a:spcPts val="1000"/>
              </a:spcBef>
              <a:spcAft>
                <a:spcPts val="1000"/>
              </a:spcAft>
              <a:buSzPts val="2100"/>
              <a:buChar char="⮚"/>
            </a:pPr>
            <a:r>
              <a:rPr lang="en-US" sz="2100"/>
              <a:t>Do both: targeted outreach to expansion and general notification to all members</a:t>
            </a:r>
            <a:endParaRPr sz="2100"/>
          </a:p>
        </p:txBody>
      </p:sp>
      <p:sp>
        <p:nvSpPr>
          <p:cNvPr id="556" name="Google Shape;556;p98"/>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98"/>
          <p:cNvSpPr txBox="1">
            <a:spLocks noGrp="1"/>
          </p:cNvSpPr>
          <p:nvPr>
            <p:ph type="title"/>
          </p:nvPr>
        </p:nvSpPr>
        <p:spPr>
          <a:xfrm>
            <a:off x="367300" y="390625"/>
            <a:ext cx="11379200" cy="1401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5000" dirty="0" err="1"/>
              <a:t>Dónde</a:t>
            </a:r>
            <a:r>
              <a:rPr lang="en-US" sz="5000" dirty="0"/>
              <a:t> </a:t>
            </a:r>
            <a:r>
              <a:rPr lang="en-US" sz="5000" dirty="0" err="1"/>
              <a:t>necesitamos</a:t>
            </a:r>
            <a:r>
              <a:rPr lang="en-US" sz="5000" dirty="0"/>
              <a:t> </a:t>
            </a:r>
            <a:r>
              <a:rPr lang="en-US" sz="5000" dirty="0" err="1"/>
              <a:t>aportaciones</a:t>
            </a:r>
            <a:r>
              <a:rPr lang="en-US" sz="5000" dirty="0"/>
              <a:t>: </a:t>
            </a:r>
            <a:br>
              <a:rPr lang="en-US" sz="5000" dirty="0"/>
            </a:br>
            <a:r>
              <a:rPr lang="es-MX" sz="5000" dirty="0"/>
              <a:t>Información inicial para los miembros</a:t>
            </a:r>
            <a:endParaRPr sz="5000" dirty="0"/>
          </a:p>
        </p:txBody>
      </p:sp>
      <p:sp>
        <p:nvSpPr>
          <p:cNvPr id="555" name="Google Shape;555;p98"/>
          <p:cNvSpPr txBox="1">
            <a:spLocks noGrp="1"/>
          </p:cNvSpPr>
          <p:nvPr>
            <p:ph type="body" idx="1"/>
          </p:nvPr>
        </p:nvSpPr>
        <p:spPr>
          <a:xfrm>
            <a:off x="232587" y="1613825"/>
            <a:ext cx="11726826" cy="4266300"/>
          </a:xfrm>
          <a:prstGeom prst="rect">
            <a:avLst/>
          </a:prstGeom>
        </p:spPr>
        <p:txBody>
          <a:bodyPr spcFirstLastPara="1" wrap="square" lIns="91425" tIns="45700" rIns="91425" bIns="45700" anchor="t" anchorCtr="0">
            <a:noAutofit/>
          </a:bodyPr>
          <a:lstStyle/>
          <a:p>
            <a:pPr marL="457200" lvl="0" indent="-361950" algn="l" rtl="0">
              <a:lnSpc>
                <a:spcPct val="100000"/>
              </a:lnSpc>
              <a:spcBef>
                <a:spcPts val="1000"/>
              </a:spcBef>
              <a:spcAft>
                <a:spcPts val="0"/>
              </a:spcAft>
              <a:buSzPts val="2100"/>
              <a:buChar char="•"/>
            </a:pPr>
            <a:r>
              <a:rPr lang="es-MX" sz="2050" dirty="0"/>
              <a:t>La ley </a:t>
            </a:r>
            <a:r>
              <a:rPr lang="es-MX" sz="2050" dirty="0" err="1"/>
              <a:t>H.R</a:t>
            </a:r>
            <a:r>
              <a:rPr lang="es-MX" sz="2050" dirty="0"/>
              <a:t>. 1 (</a:t>
            </a:r>
            <a:r>
              <a:rPr lang="es-MX" sz="2050" dirty="0" err="1"/>
              <a:t>One</a:t>
            </a:r>
            <a:r>
              <a:rPr lang="es-MX" sz="2050" dirty="0"/>
              <a:t> Big </a:t>
            </a:r>
            <a:r>
              <a:rPr lang="es-MX" sz="2050" dirty="0" err="1"/>
              <a:t>Beautiful</a:t>
            </a:r>
            <a:r>
              <a:rPr lang="es-MX" sz="2050" dirty="0"/>
              <a:t> Bill </a:t>
            </a:r>
            <a:r>
              <a:rPr lang="es-MX" sz="2050" dirty="0" err="1"/>
              <a:t>Act</a:t>
            </a:r>
            <a:r>
              <a:rPr lang="es-MX" sz="2050" dirty="0"/>
              <a:t>) requiere una notificación inicial a todos los miembros de Medicaid que puedan tener que cumplir con los requisitos laborales (adultos con bajos ingresos sin discapacidades, también conocidos como población de expansión</a:t>
            </a:r>
            <a:r>
              <a:rPr lang="en-US" sz="2050" dirty="0"/>
              <a:t>)</a:t>
            </a:r>
            <a:endParaRPr sz="2050" dirty="0"/>
          </a:p>
          <a:p>
            <a:pPr marL="457200" lvl="0" indent="-361950" algn="l" rtl="0">
              <a:lnSpc>
                <a:spcPct val="100000"/>
              </a:lnSpc>
              <a:spcBef>
                <a:spcPts val="1000"/>
              </a:spcBef>
              <a:spcAft>
                <a:spcPts val="0"/>
              </a:spcAft>
              <a:buSzPts val="2100"/>
              <a:buChar char="•"/>
            </a:pPr>
            <a:r>
              <a:rPr lang="es-MX" sz="2050" dirty="0"/>
              <a:t>Anticipamos enviarla el próximo verano, antes de que comiencen las renovaciones semestrales y los avisos sobre los requisitos laborales a finales de otoño </a:t>
            </a:r>
            <a:endParaRPr sz="2050" dirty="0"/>
          </a:p>
          <a:p>
            <a:pPr marL="457200" lvl="0" indent="-361950" algn="l" rtl="0">
              <a:lnSpc>
                <a:spcPct val="100000"/>
              </a:lnSpc>
              <a:spcBef>
                <a:spcPts val="1000"/>
              </a:spcBef>
              <a:spcAft>
                <a:spcPts val="0"/>
              </a:spcAft>
              <a:buSzPts val="2100"/>
              <a:buChar char="•"/>
            </a:pPr>
            <a:r>
              <a:rPr lang="es-MX" sz="2050" dirty="0"/>
              <a:t>Hay tres enfoques que podríamos adoptar</a:t>
            </a:r>
            <a:r>
              <a:rPr lang="en-US" sz="2050" dirty="0"/>
              <a:t>:</a:t>
            </a:r>
            <a:endParaRPr sz="2050" dirty="0"/>
          </a:p>
          <a:p>
            <a:pPr marL="914400" lvl="1" indent="-361950" algn="l" rtl="0">
              <a:lnSpc>
                <a:spcPct val="100000"/>
              </a:lnSpc>
              <a:spcBef>
                <a:spcPts val="1000"/>
              </a:spcBef>
              <a:spcAft>
                <a:spcPts val="0"/>
              </a:spcAft>
              <a:buSzPts val="2100"/>
              <a:buChar char="⮚"/>
            </a:pPr>
            <a:r>
              <a:rPr lang="es-MX" sz="2050" dirty="0"/>
              <a:t>Enviar solo a los miembros potencialmente afectados (población de expansión) a través de</a:t>
            </a:r>
            <a:r>
              <a:rPr lang="en-US" sz="2050" dirty="0"/>
              <a:t> CBMS/PEAK </a:t>
            </a:r>
            <a:endParaRPr sz="2050" dirty="0"/>
          </a:p>
          <a:p>
            <a:pPr marL="914400" lvl="1" indent="-361950" algn="l" rtl="0">
              <a:lnSpc>
                <a:spcPct val="100000"/>
              </a:lnSpc>
              <a:spcBef>
                <a:spcPts val="1000"/>
              </a:spcBef>
              <a:spcAft>
                <a:spcPts val="0"/>
              </a:spcAft>
              <a:buSzPts val="2100"/>
              <a:buChar char="⮚"/>
            </a:pPr>
            <a:r>
              <a:rPr lang="es-MX" sz="2050" dirty="0"/>
              <a:t>Enviar a todos los miembros en caso de que su situación cambie y necesiten completar un requisito laboral</a:t>
            </a:r>
            <a:endParaRPr sz="2050" dirty="0"/>
          </a:p>
          <a:p>
            <a:pPr marL="914400" lvl="1" indent="-361950" algn="l" rtl="0">
              <a:lnSpc>
                <a:spcPct val="100000"/>
              </a:lnSpc>
              <a:spcBef>
                <a:spcPts val="1000"/>
              </a:spcBef>
              <a:spcAft>
                <a:spcPts val="1000"/>
              </a:spcAft>
              <a:buSzPts val="2100"/>
              <a:buChar char="⮚"/>
            </a:pPr>
            <a:r>
              <a:rPr lang="es-MX" sz="2050" dirty="0"/>
              <a:t>Hacer ambas: divulgación específica a la expansión y notificación general a todos los miembros </a:t>
            </a:r>
            <a:endParaRPr sz="2050" dirty="0"/>
          </a:p>
        </p:txBody>
      </p:sp>
      <p:sp>
        <p:nvSpPr>
          <p:cNvPr id="556" name="Google Shape;556;p98"/>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extLst>
      <p:ext uri="{BB962C8B-B14F-4D97-AF65-F5344CB8AC3E}">
        <p14:creationId xmlns:p14="http://schemas.microsoft.com/office/powerpoint/2010/main" val="41596491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99"/>
          <p:cNvSpPr txBox="1">
            <a:spLocks noGrp="1"/>
          </p:cNvSpPr>
          <p:nvPr>
            <p:ph type="body" idx="1"/>
          </p:nvPr>
        </p:nvSpPr>
        <p:spPr>
          <a:xfrm>
            <a:off x="838200" y="1744175"/>
            <a:ext cx="10515600" cy="4313700"/>
          </a:xfrm>
          <a:prstGeom prst="rect">
            <a:avLst/>
          </a:prstGeom>
        </p:spPr>
        <p:txBody>
          <a:bodyPr spcFirstLastPara="1" wrap="square" lIns="91425" tIns="45700" rIns="91425" bIns="45700" anchor="t" anchorCtr="0">
            <a:noAutofit/>
          </a:bodyPr>
          <a:lstStyle/>
          <a:p>
            <a:pPr marL="457200" lvl="0" indent="-431800" algn="l" rtl="0">
              <a:lnSpc>
                <a:spcPct val="100000"/>
              </a:lnSpc>
              <a:spcBef>
                <a:spcPts val="1000"/>
              </a:spcBef>
              <a:spcAft>
                <a:spcPts val="0"/>
              </a:spcAft>
              <a:buSzPts val="3200"/>
              <a:buChar char="•"/>
            </a:pPr>
            <a:r>
              <a:rPr lang="en-US" sz="3200"/>
              <a:t>The initial system for reporting work requirements and exemptions will rely on self attestation</a:t>
            </a:r>
            <a:endParaRPr sz="3200"/>
          </a:p>
          <a:p>
            <a:pPr marL="457200" lvl="0" indent="-431800" algn="l" rtl="0">
              <a:lnSpc>
                <a:spcPct val="100000"/>
              </a:lnSpc>
              <a:spcBef>
                <a:spcPts val="1000"/>
              </a:spcBef>
              <a:spcAft>
                <a:spcPts val="0"/>
              </a:spcAft>
              <a:buSzPts val="3200"/>
              <a:buChar char="•"/>
            </a:pPr>
            <a:r>
              <a:rPr lang="en-US" sz="3200"/>
              <a:t>We need a form that can go in renewals, applications, and be readily available online for members to complete and submit to self-attest</a:t>
            </a:r>
            <a:endParaRPr sz="3200"/>
          </a:p>
          <a:p>
            <a:pPr marL="457200" lvl="0" indent="-431800" algn="l" rtl="0">
              <a:lnSpc>
                <a:spcPct val="100000"/>
              </a:lnSpc>
              <a:spcBef>
                <a:spcPts val="1000"/>
              </a:spcBef>
              <a:spcAft>
                <a:spcPts val="1000"/>
              </a:spcAft>
              <a:buSzPts val="3200"/>
              <a:buChar char="•"/>
            </a:pPr>
            <a:r>
              <a:rPr lang="en-US" sz="3200"/>
              <a:t>We’d like your partnership in the next 4 weeks developing that and testing with members</a:t>
            </a:r>
            <a:endParaRPr sz="3200"/>
          </a:p>
        </p:txBody>
      </p:sp>
      <p:sp>
        <p:nvSpPr>
          <p:cNvPr id="563" name="Google Shape;563;p99"/>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
        <p:nvSpPr>
          <p:cNvPr id="564" name="Google Shape;564;p99"/>
          <p:cNvSpPr txBox="1">
            <a:spLocks noGrp="1"/>
          </p:cNvSpPr>
          <p:nvPr>
            <p:ph type="title"/>
          </p:nvPr>
        </p:nvSpPr>
        <p:spPr>
          <a:xfrm>
            <a:off x="838200" y="236275"/>
            <a:ext cx="10515600" cy="1401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5000"/>
              <a:t>Where we need input: </a:t>
            </a:r>
            <a:br>
              <a:rPr lang="en-US" sz="5000"/>
            </a:br>
            <a:r>
              <a:rPr lang="en-US" sz="5000"/>
              <a:t>Self Attestation Form</a:t>
            </a:r>
            <a:endParaRPr sz="50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99"/>
          <p:cNvSpPr txBox="1">
            <a:spLocks noGrp="1"/>
          </p:cNvSpPr>
          <p:nvPr>
            <p:ph type="body" idx="1"/>
          </p:nvPr>
        </p:nvSpPr>
        <p:spPr>
          <a:xfrm>
            <a:off x="308787" y="1637275"/>
            <a:ext cx="11574426" cy="4313700"/>
          </a:xfrm>
          <a:prstGeom prst="rect">
            <a:avLst/>
          </a:prstGeom>
        </p:spPr>
        <p:txBody>
          <a:bodyPr spcFirstLastPara="1" wrap="square" lIns="91425" tIns="45700" rIns="91425" bIns="45700" anchor="t" anchorCtr="0">
            <a:noAutofit/>
          </a:bodyPr>
          <a:lstStyle/>
          <a:p>
            <a:pPr marL="457200" lvl="0" indent="-431800" algn="l" rtl="0">
              <a:lnSpc>
                <a:spcPct val="100000"/>
              </a:lnSpc>
              <a:spcBef>
                <a:spcPts val="1000"/>
              </a:spcBef>
              <a:spcAft>
                <a:spcPts val="0"/>
              </a:spcAft>
              <a:buSzPts val="3200"/>
              <a:buChar char="•"/>
            </a:pPr>
            <a:r>
              <a:rPr lang="es-MX" sz="3200" dirty="0"/>
              <a:t>El sistema inicial para informar sobre los requisitos laborales y las exenciones se basará en la autodeclaración</a:t>
            </a:r>
            <a:endParaRPr sz="3200" dirty="0"/>
          </a:p>
          <a:p>
            <a:pPr marL="457200" lvl="0" indent="-431800" algn="l" rtl="0">
              <a:lnSpc>
                <a:spcPct val="100000"/>
              </a:lnSpc>
              <a:spcBef>
                <a:spcPts val="1000"/>
              </a:spcBef>
              <a:spcAft>
                <a:spcPts val="0"/>
              </a:spcAft>
              <a:buSzPts val="3200"/>
              <a:buChar char="•"/>
            </a:pPr>
            <a:r>
              <a:rPr lang="es-MX" sz="3200" dirty="0"/>
              <a:t>Necesitamos un formulario que pueda incluirse en las renovaciones y aplicaciones, y que esté fácilmente disponible en línea para que los miembros lo completen y lo sometan para </a:t>
            </a:r>
            <a:r>
              <a:rPr lang="es-MX" sz="3200" dirty="0" err="1"/>
              <a:t>autodeclarar</a:t>
            </a:r>
            <a:endParaRPr sz="3200" dirty="0"/>
          </a:p>
          <a:p>
            <a:pPr marL="457200" lvl="0" indent="-431800" algn="l" rtl="0">
              <a:lnSpc>
                <a:spcPct val="100000"/>
              </a:lnSpc>
              <a:spcBef>
                <a:spcPts val="1000"/>
              </a:spcBef>
              <a:spcAft>
                <a:spcPts val="1000"/>
              </a:spcAft>
              <a:buSzPts val="3200"/>
              <a:buChar char="•"/>
            </a:pPr>
            <a:r>
              <a:rPr lang="es-MX" sz="3200" dirty="0"/>
              <a:t>Nos gustaría su colaboración en las próximas 4 semanas para desarrollar esto y probarlo con los miembros</a:t>
            </a:r>
            <a:endParaRPr sz="3200" dirty="0"/>
          </a:p>
        </p:txBody>
      </p:sp>
      <p:sp>
        <p:nvSpPr>
          <p:cNvPr id="563" name="Google Shape;563;p99"/>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
        <p:nvSpPr>
          <p:cNvPr id="564" name="Google Shape;564;p99"/>
          <p:cNvSpPr txBox="1">
            <a:spLocks noGrp="1"/>
          </p:cNvSpPr>
          <p:nvPr>
            <p:ph type="title"/>
          </p:nvPr>
        </p:nvSpPr>
        <p:spPr>
          <a:xfrm>
            <a:off x="838200" y="236275"/>
            <a:ext cx="10515600" cy="1401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5000" dirty="0" err="1"/>
              <a:t>Dónde</a:t>
            </a:r>
            <a:r>
              <a:rPr lang="en-US" sz="5000" dirty="0"/>
              <a:t> </a:t>
            </a:r>
            <a:r>
              <a:rPr lang="en-US" sz="5000" dirty="0" err="1"/>
              <a:t>necesitamos</a:t>
            </a:r>
            <a:r>
              <a:rPr lang="en-US" sz="5000" dirty="0"/>
              <a:t> </a:t>
            </a:r>
            <a:r>
              <a:rPr lang="en-US" sz="5000" dirty="0" err="1"/>
              <a:t>aportaciones</a:t>
            </a:r>
            <a:r>
              <a:rPr lang="en-US" sz="5000" dirty="0"/>
              <a:t>: </a:t>
            </a:r>
            <a:br>
              <a:rPr lang="en-US" sz="5000" dirty="0"/>
            </a:br>
            <a:r>
              <a:rPr lang="en-US" sz="5000" dirty="0" err="1"/>
              <a:t>Formulario</a:t>
            </a:r>
            <a:r>
              <a:rPr lang="en-US" sz="5000" dirty="0"/>
              <a:t> de </a:t>
            </a:r>
            <a:r>
              <a:rPr lang="en-US" sz="5000" dirty="0" err="1"/>
              <a:t>autodeclaración</a:t>
            </a:r>
            <a:endParaRPr sz="5000" dirty="0"/>
          </a:p>
        </p:txBody>
      </p:sp>
    </p:spTree>
    <p:extLst>
      <p:ext uri="{BB962C8B-B14F-4D97-AF65-F5344CB8AC3E}">
        <p14:creationId xmlns:p14="http://schemas.microsoft.com/office/powerpoint/2010/main" val="42569618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100"/>
          <p:cNvSpPr txBox="1">
            <a:spLocks noGrp="1"/>
          </p:cNvSpPr>
          <p:nvPr>
            <p:ph type="title"/>
          </p:nvPr>
        </p:nvSpPr>
        <p:spPr>
          <a:xfrm>
            <a:off x="5702300" y="2625328"/>
            <a:ext cx="5801888" cy="23139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a:t>Questions?</a:t>
            </a:r>
            <a:br>
              <a:rPr lang="en-US" dirty="0"/>
            </a:br>
            <a:br>
              <a:rPr lang="en-US" dirty="0"/>
            </a:br>
            <a:r>
              <a:rPr lang="en-US" dirty="0"/>
              <a:t>¿</a:t>
            </a:r>
            <a:r>
              <a:rPr lang="en-US" dirty="0" err="1"/>
              <a:t>Preguntas</a:t>
            </a:r>
            <a:r>
              <a:rPr lang="en-US" dirty="0"/>
              <a:t>?</a:t>
            </a:r>
            <a:endParaRPr dirty="0"/>
          </a:p>
        </p:txBody>
      </p:sp>
      <p:sp>
        <p:nvSpPr>
          <p:cNvPr id="571" name="Google Shape;571;p100"/>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101"/>
          <p:cNvSpPr txBox="1">
            <a:spLocks noGrp="1"/>
          </p:cNvSpPr>
          <p:nvPr>
            <p:ph type="title"/>
          </p:nvPr>
        </p:nvSpPr>
        <p:spPr>
          <a:xfrm>
            <a:off x="6129000" y="2253850"/>
            <a:ext cx="6187800" cy="23502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sz="5400" dirty="0"/>
              <a:t>What communication issues have you experienced lately?</a:t>
            </a:r>
            <a:endParaRPr sz="5400" dirty="0"/>
          </a:p>
        </p:txBody>
      </p:sp>
      <p:sp>
        <p:nvSpPr>
          <p:cNvPr id="578" name="Google Shape;578;p10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101"/>
          <p:cNvSpPr txBox="1">
            <a:spLocks noGrp="1"/>
          </p:cNvSpPr>
          <p:nvPr>
            <p:ph type="title"/>
          </p:nvPr>
        </p:nvSpPr>
        <p:spPr>
          <a:xfrm>
            <a:off x="6096000" y="2047725"/>
            <a:ext cx="5725500" cy="276255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s-MX" sz="5400" dirty="0"/>
              <a:t>¿Qué problemas de comunicación has tenido últimamente?</a:t>
            </a:r>
            <a:endParaRPr sz="5400" dirty="0"/>
          </a:p>
        </p:txBody>
      </p:sp>
      <p:sp>
        <p:nvSpPr>
          <p:cNvPr id="578" name="Google Shape;578;p10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extLst>
      <p:ext uri="{BB962C8B-B14F-4D97-AF65-F5344CB8AC3E}">
        <p14:creationId xmlns:p14="http://schemas.microsoft.com/office/powerpoint/2010/main" val="2823236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78"/>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lnSpc>
                <a:spcPct val="100000"/>
              </a:lnSpc>
              <a:spcBef>
                <a:spcPts val="0"/>
              </a:spcBef>
              <a:spcAft>
                <a:spcPts val="0"/>
              </a:spcAft>
              <a:buNone/>
            </a:pPr>
            <a:r>
              <a:rPr lang="es-NI" dirty="0"/>
              <a:t>Logística</a:t>
            </a:r>
            <a:r>
              <a:rPr lang="en-US" dirty="0"/>
              <a:t> de la </a:t>
            </a:r>
            <a:r>
              <a:rPr lang="es-419" dirty="0"/>
              <a:t>reunión</a:t>
            </a:r>
          </a:p>
        </p:txBody>
      </p:sp>
      <p:sp>
        <p:nvSpPr>
          <p:cNvPr id="359" name="Google Shape;359;p78"/>
          <p:cNvSpPr txBox="1">
            <a:spLocks noGrp="1"/>
          </p:cNvSpPr>
          <p:nvPr>
            <p:ph type="body" idx="1"/>
          </p:nvPr>
        </p:nvSpPr>
        <p:spPr>
          <a:xfrm>
            <a:off x="838200" y="1578525"/>
            <a:ext cx="10515600" cy="4479600"/>
          </a:xfrm>
          <a:prstGeom prst="rect">
            <a:avLst/>
          </a:prstGeom>
        </p:spPr>
        <p:txBody>
          <a:bodyPr spcFirstLastPara="1" wrap="square" lIns="91425" tIns="45700" rIns="91425" bIns="45700" anchor="t" anchorCtr="0">
            <a:noAutofit/>
          </a:bodyPr>
          <a:lstStyle/>
          <a:p>
            <a:pPr marL="457200" lvl="0" indent="-393700" algn="l" rtl="0">
              <a:lnSpc>
                <a:spcPct val="100000"/>
              </a:lnSpc>
              <a:spcBef>
                <a:spcPts val="1000"/>
              </a:spcBef>
              <a:spcAft>
                <a:spcPts val="0"/>
              </a:spcAft>
              <a:buClr>
                <a:schemeClr val="dk2"/>
              </a:buClr>
              <a:buSzPts val="2600"/>
              <a:buFont typeface="Trebuchet MS"/>
              <a:buChar char="●"/>
            </a:pPr>
            <a:r>
              <a:rPr lang="es-MX" sz="2600" dirty="0">
                <a:solidFill>
                  <a:schemeClr val="dk2"/>
                </a:solidFill>
              </a:rPr>
              <a:t>Estamos grabando: evite detalles específicos sobre su historial médico o su estatus de seguros/afiliaciones en los comentarios, ya que se consideran información sanitaria protegida (PHI) y/o información personal identificable  personal (PII)</a:t>
            </a:r>
            <a:r>
              <a:rPr lang="en-US" sz="2600" dirty="0">
                <a:solidFill>
                  <a:schemeClr val="dk2"/>
                </a:solidFill>
              </a:rPr>
              <a:t>.</a:t>
            </a:r>
            <a:endParaRPr sz="2600" dirty="0">
              <a:solidFill>
                <a:schemeClr val="dk2"/>
              </a:solidFill>
            </a:endParaRPr>
          </a:p>
          <a:p>
            <a:pPr marL="914400" lvl="1" indent="-393700" algn="l" rtl="0">
              <a:lnSpc>
                <a:spcPct val="100000"/>
              </a:lnSpc>
              <a:spcBef>
                <a:spcPts val="1000"/>
              </a:spcBef>
              <a:spcAft>
                <a:spcPts val="0"/>
              </a:spcAft>
              <a:buClr>
                <a:schemeClr val="dk2"/>
              </a:buClr>
              <a:buSzPts val="2600"/>
              <a:buFont typeface="Trebuchet MS"/>
              <a:buChar char="○"/>
            </a:pPr>
            <a:r>
              <a:rPr lang="es-MX" sz="2600" dirty="0">
                <a:solidFill>
                  <a:schemeClr val="dk2"/>
                </a:solidFill>
              </a:rPr>
              <a:t>Si se identifica PHI o PII, será necesario eliminarla de la grabación de la reunión</a:t>
            </a:r>
            <a:r>
              <a:rPr lang="en-US" sz="2600" dirty="0">
                <a:solidFill>
                  <a:schemeClr val="dk2"/>
                </a:solidFill>
              </a:rPr>
              <a:t>. </a:t>
            </a:r>
            <a:endParaRPr sz="2600" dirty="0">
              <a:solidFill>
                <a:schemeClr val="dk2"/>
              </a:solidFill>
            </a:endParaRPr>
          </a:p>
          <a:p>
            <a:pPr marL="457200" lvl="0" indent="-393700" algn="l" rtl="0">
              <a:lnSpc>
                <a:spcPct val="100000"/>
              </a:lnSpc>
              <a:spcBef>
                <a:spcPts val="1000"/>
              </a:spcBef>
              <a:spcAft>
                <a:spcPts val="0"/>
              </a:spcAft>
              <a:buClr>
                <a:schemeClr val="dk2"/>
              </a:buClr>
              <a:buSzPts val="2600"/>
              <a:buFont typeface="Trebuchet MS"/>
              <a:buChar char="●"/>
            </a:pPr>
            <a:r>
              <a:rPr lang="es-MX" sz="2600" dirty="0">
                <a:solidFill>
                  <a:schemeClr val="dk2"/>
                </a:solidFill>
              </a:rPr>
              <a:t>Los asistentes permanecerán en silencio durante la presentación</a:t>
            </a:r>
            <a:r>
              <a:rPr lang="en-US" sz="2600" dirty="0">
                <a:solidFill>
                  <a:schemeClr val="dk2"/>
                </a:solidFill>
              </a:rPr>
              <a:t>. </a:t>
            </a:r>
            <a:endParaRPr sz="2600" dirty="0">
              <a:solidFill>
                <a:schemeClr val="dk2"/>
              </a:solidFill>
            </a:endParaRPr>
          </a:p>
          <a:p>
            <a:pPr marL="457200" lvl="0" indent="-393700" algn="l" rtl="0">
              <a:lnSpc>
                <a:spcPct val="100000"/>
              </a:lnSpc>
              <a:spcBef>
                <a:spcPts val="1000"/>
              </a:spcBef>
              <a:spcAft>
                <a:spcPts val="0"/>
              </a:spcAft>
              <a:buClr>
                <a:schemeClr val="dk2"/>
              </a:buClr>
              <a:buSzPts val="2600"/>
              <a:buFont typeface="Trebuchet MS"/>
              <a:buChar char="●"/>
            </a:pPr>
            <a:r>
              <a:rPr lang="es-MX" sz="2600" dirty="0">
                <a:solidFill>
                  <a:schemeClr val="dk2"/>
                </a:solidFill>
              </a:rPr>
              <a:t>No se supervisará el chat para responder preguntas. El personal utilizará el espacio del chat para compartir enlaces</a:t>
            </a:r>
            <a:r>
              <a:rPr lang="en-US" sz="2600" dirty="0">
                <a:solidFill>
                  <a:schemeClr val="dk2"/>
                </a:solidFill>
              </a:rPr>
              <a:t>.</a:t>
            </a:r>
            <a:endParaRPr sz="2600" dirty="0">
              <a:solidFill>
                <a:schemeClr val="dk2"/>
              </a:solidFill>
            </a:endParaRPr>
          </a:p>
        </p:txBody>
      </p:sp>
      <p:sp>
        <p:nvSpPr>
          <p:cNvPr id="360" name="Google Shape;360;p78"/>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dirty="0"/>
          </a:p>
        </p:txBody>
      </p:sp>
    </p:spTree>
    <p:extLst>
      <p:ext uri="{BB962C8B-B14F-4D97-AF65-F5344CB8AC3E}">
        <p14:creationId xmlns:p14="http://schemas.microsoft.com/office/powerpoint/2010/main" val="8616367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102"/>
          <p:cNvSpPr txBox="1">
            <a:spLocks noGrp="1"/>
          </p:cNvSpPr>
          <p:nvPr>
            <p:ph type="title"/>
          </p:nvPr>
        </p:nvSpPr>
        <p:spPr>
          <a:xfrm>
            <a:off x="838200" y="266050"/>
            <a:ext cx="10515600" cy="886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5700"/>
              <a:t>Resources </a:t>
            </a:r>
            <a:endParaRPr sz="5700"/>
          </a:p>
        </p:txBody>
      </p:sp>
      <p:sp>
        <p:nvSpPr>
          <p:cNvPr id="585" name="Google Shape;585;p102"/>
          <p:cNvSpPr txBox="1">
            <a:spLocks noGrp="1"/>
          </p:cNvSpPr>
          <p:nvPr>
            <p:ph type="body" idx="1"/>
          </p:nvPr>
        </p:nvSpPr>
        <p:spPr>
          <a:xfrm>
            <a:off x="838200" y="1152850"/>
            <a:ext cx="10867200" cy="4666200"/>
          </a:xfrm>
          <a:prstGeom prst="rect">
            <a:avLst/>
          </a:prstGeom>
        </p:spPr>
        <p:txBody>
          <a:bodyPr spcFirstLastPara="1" wrap="square" lIns="91425" tIns="45700" rIns="91425" bIns="45700" anchor="t" anchorCtr="0">
            <a:noAutofit/>
          </a:bodyPr>
          <a:lstStyle/>
          <a:p>
            <a:pPr marL="457200" lvl="0" indent="-387350" algn="l" rtl="0">
              <a:lnSpc>
                <a:spcPct val="100000"/>
              </a:lnSpc>
              <a:spcBef>
                <a:spcPts val="1000"/>
              </a:spcBef>
              <a:spcAft>
                <a:spcPts val="0"/>
              </a:spcAft>
              <a:buSzPts val="2500"/>
              <a:buChar char="•"/>
            </a:pPr>
            <a:r>
              <a:rPr lang="en-US" sz="2500" u="sng">
                <a:solidFill>
                  <a:schemeClr val="hlink"/>
                </a:solidFill>
                <a:hlinkClick r:id="rId3"/>
              </a:rPr>
              <a:t>Member Correspondence Improvements website</a:t>
            </a:r>
            <a:endParaRPr sz="2500"/>
          </a:p>
          <a:p>
            <a:pPr marL="457200" lvl="0" indent="-387350" algn="l" rtl="0">
              <a:lnSpc>
                <a:spcPct val="100000"/>
              </a:lnSpc>
              <a:spcBef>
                <a:spcPts val="1000"/>
              </a:spcBef>
              <a:spcAft>
                <a:spcPts val="0"/>
              </a:spcAft>
              <a:buSzPts val="2500"/>
              <a:buChar char="•"/>
            </a:pPr>
            <a:r>
              <a:rPr lang="en-US" sz="2500" u="sng">
                <a:solidFill>
                  <a:schemeClr val="hlink"/>
                </a:solidFill>
                <a:hlinkClick r:id="rId4"/>
              </a:rPr>
              <a:t>Sign up for HCPF newsletters and publications </a:t>
            </a:r>
            <a:endParaRPr sz="2500"/>
          </a:p>
          <a:p>
            <a:pPr marL="457200" lvl="0" indent="-387350" algn="l" rtl="0">
              <a:lnSpc>
                <a:spcPct val="100000"/>
              </a:lnSpc>
              <a:spcBef>
                <a:spcPts val="1000"/>
              </a:spcBef>
              <a:spcAft>
                <a:spcPts val="0"/>
              </a:spcAft>
              <a:buSzPts val="2500"/>
              <a:buChar char="•"/>
            </a:pPr>
            <a:r>
              <a:rPr lang="en-US" sz="2500" u="sng">
                <a:solidFill>
                  <a:schemeClr val="hlink"/>
                </a:solidFill>
                <a:hlinkClick r:id="rId5"/>
              </a:rPr>
              <a:t>Register</a:t>
            </a:r>
            <a:r>
              <a:rPr lang="en-US" sz="2500"/>
              <a:t> for upcoming Member Correspondence Improvements Meetings</a:t>
            </a:r>
            <a:endParaRPr sz="2500"/>
          </a:p>
          <a:p>
            <a:pPr marL="914400" lvl="1" indent="-387350" algn="l" rtl="0">
              <a:lnSpc>
                <a:spcPct val="100000"/>
              </a:lnSpc>
              <a:spcBef>
                <a:spcPts val="1000"/>
              </a:spcBef>
              <a:spcAft>
                <a:spcPts val="0"/>
              </a:spcAft>
              <a:buSzPts val="2500"/>
              <a:buChar char="⮚"/>
            </a:pPr>
            <a:r>
              <a:rPr lang="en-US" sz="2500"/>
              <a:t>January 15, 2026</a:t>
            </a:r>
            <a:endParaRPr sz="2500"/>
          </a:p>
          <a:p>
            <a:pPr marL="914400" lvl="1" indent="-387350" algn="l" rtl="0">
              <a:lnSpc>
                <a:spcPct val="100000"/>
              </a:lnSpc>
              <a:spcBef>
                <a:spcPts val="1000"/>
              </a:spcBef>
              <a:spcAft>
                <a:spcPts val="0"/>
              </a:spcAft>
              <a:buSzPts val="2500"/>
              <a:buChar char="⮚"/>
            </a:pPr>
            <a:r>
              <a:rPr lang="en-US" sz="2500"/>
              <a:t>April 16, 2026</a:t>
            </a:r>
            <a:endParaRPr sz="2500"/>
          </a:p>
          <a:p>
            <a:pPr marL="914400" lvl="1" indent="-387350" algn="l" rtl="0">
              <a:lnSpc>
                <a:spcPct val="100000"/>
              </a:lnSpc>
              <a:spcBef>
                <a:spcPts val="1000"/>
              </a:spcBef>
              <a:spcAft>
                <a:spcPts val="0"/>
              </a:spcAft>
              <a:buSzPts val="2500"/>
              <a:buChar char="⮚"/>
            </a:pPr>
            <a:r>
              <a:rPr lang="en-US" sz="2500"/>
              <a:t>July 16, 2026</a:t>
            </a:r>
            <a:endParaRPr sz="2500"/>
          </a:p>
          <a:p>
            <a:pPr marL="914400" lvl="1" indent="-387350" algn="l" rtl="0">
              <a:lnSpc>
                <a:spcPct val="100000"/>
              </a:lnSpc>
              <a:spcBef>
                <a:spcPts val="1000"/>
              </a:spcBef>
              <a:spcAft>
                <a:spcPts val="0"/>
              </a:spcAft>
              <a:buSzPts val="2500"/>
              <a:buChar char="⮚"/>
            </a:pPr>
            <a:r>
              <a:rPr lang="en-US" sz="2500"/>
              <a:t>October 15</a:t>
            </a:r>
            <a:endParaRPr sz="2500"/>
          </a:p>
          <a:p>
            <a:pPr marL="457200" lvl="0" indent="0" algn="l" rtl="0">
              <a:lnSpc>
                <a:spcPct val="100000"/>
              </a:lnSpc>
              <a:spcBef>
                <a:spcPts val="1000"/>
              </a:spcBef>
              <a:spcAft>
                <a:spcPts val="1000"/>
              </a:spcAft>
              <a:buNone/>
            </a:pPr>
            <a:endParaRPr sz="3000"/>
          </a:p>
        </p:txBody>
      </p:sp>
      <p:sp>
        <p:nvSpPr>
          <p:cNvPr id="586" name="Google Shape;586;p10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102"/>
          <p:cNvSpPr txBox="1">
            <a:spLocks noGrp="1"/>
          </p:cNvSpPr>
          <p:nvPr>
            <p:ph type="title"/>
          </p:nvPr>
        </p:nvSpPr>
        <p:spPr>
          <a:xfrm>
            <a:off x="838200" y="266050"/>
            <a:ext cx="10515600" cy="886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5700" dirty="0" err="1"/>
              <a:t>Recursos</a:t>
            </a:r>
            <a:r>
              <a:rPr lang="en-US" sz="5700" dirty="0"/>
              <a:t>  </a:t>
            </a:r>
            <a:endParaRPr sz="5700" dirty="0"/>
          </a:p>
        </p:txBody>
      </p:sp>
      <p:sp>
        <p:nvSpPr>
          <p:cNvPr id="585" name="Google Shape;585;p102"/>
          <p:cNvSpPr txBox="1">
            <a:spLocks noGrp="1"/>
          </p:cNvSpPr>
          <p:nvPr>
            <p:ph type="body" idx="1"/>
          </p:nvPr>
        </p:nvSpPr>
        <p:spPr>
          <a:xfrm>
            <a:off x="838200" y="1152850"/>
            <a:ext cx="10867200" cy="4666200"/>
          </a:xfrm>
          <a:prstGeom prst="rect">
            <a:avLst/>
          </a:prstGeom>
        </p:spPr>
        <p:txBody>
          <a:bodyPr spcFirstLastPara="1" wrap="square" lIns="91425" tIns="45700" rIns="91425" bIns="45700" anchor="t" anchorCtr="0">
            <a:noAutofit/>
          </a:bodyPr>
          <a:lstStyle/>
          <a:p>
            <a:pPr marL="457200" lvl="0" indent="-387350" algn="l" rtl="0">
              <a:lnSpc>
                <a:spcPct val="100000"/>
              </a:lnSpc>
              <a:spcBef>
                <a:spcPts val="1000"/>
              </a:spcBef>
              <a:spcAft>
                <a:spcPts val="0"/>
              </a:spcAft>
              <a:buSzPts val="2500"/>
              <a:buChar char="•"/>
            </a:pPr>
            <a:r>
              <a:rPr lang="es-MX" sz="2500" u="sng" dirty="0">
                <a:solidFill>
                  <a:schemeClr val="hlink"/>
                </a:solidFill>
                <a:hlinkClick r:id="rId3"/>
              </a:rPr>
              <a:t>Sitio web sobre mejoras en la correspondencia de miembros</a:t>
            </a:r>
            <a:endParaRPr sz="2500" dirty="0"/>
          </a:p>
          <a:p>
            <a:pPr marL="457200" lvl="0" indent="-387350" algn="l" rtl="0">
              <a:lnSpc>
                <a:spcPct val="100000"/>
              </a:lnSpc>
              <a:spcBef>
                <a:spcPts val="1000"/>
              </a:spcBef>
              <a:spcAft>
                <a:spcPts val="0"/>
              </a:spcAft>
              <a:buSzPts val="2500"/>
              <a:buChar char="•"/>
            </a:pPr>
            <a:r>
              <a:rPr lang="es-MX" sz="2500" u="sng" dirty="0">
                <a:solidFill>
                  <a:schemeClr val="hlink"/>
                </a:solidFill>
                <a:hlinkClick r:id="rId4"/>
              </a:rPr>
              <a:t>Suscríbase a los boletines y publicaciones de </a:t>
            </a:r>
            <a:r>
              <a:rPr lang="es-MX" sz="2500" u="sng" dirty="0" err="1">
                <a:solidFill>
                  <a:schemeClr val="hlink"/>
                </a:solidFill>
                <a:hlinkClick r:id="rId4"/>
              </a:rPr>
              <a:t>HCPF</a:t>
            </a:r>
            <a:endParaRPr sz="2500" dirty="0"/>
          </a:p>
          <a:p>
            <a:pPr marL="457200" lvl="0" indent="-387350" algn="l" rtl="0">
              <a:lnSpc>
                <a:spcPct val="100000"/>
              </a:lnSpc>
              <a:spcBef>
                <a:spcPts val="1000"/>
              </a:spcBef>
              <a:spcAft>
                <a:spcPts val="0"/>
              </a:spcAft>
              <a:buSzPts val="2500"/>
              <a:buChar char="•"/>
            </a:pPr>
            <a:r>
              <a:rPr lang="en-US" sz="2500" u="sng" dirty="0" err="1">
                <a:solidFill>
                  <a:schemeClr val="hlink"/>
                </a:solidFill>
                <a:hlinkClick r:id="rId5"/>
              </a:rPr>
              <a:t>Inscríbase</a:t>
            </a:r>
            <a:r>
              <a:rPr lang="en-US" sz="2500" dirty="0"/>
              <a:t> </a:t>
            </a:r>
            <a:r>
              <a:rPr lang="es-MX" sz="2500" dirty="0"/>
              <a:t>en las próximas reuniones sobre mejoras en la correspondencia de miembro</a:t>
            </a:r>
            <a:r>
              <a:rPr lang="en-US" sz="2500" dirty="0"/>
              <a:t>s</a:t>
            </a:r>
            <a:endParaRPr sz="2500" dirty="0"/>
          </a:p>
          <a:p>
            <a:pPr marL="914400" lvl="1" indent="-387350" algn="l" rtl="0">
              <a:lnSpc>
                <a:spcPct val="100000"/>
              </a:lnSpc>
              <a:spcBef>
                <a:spcPts val="1000"/>
              </a:spcBef>
              <a:spcAft>
                <a:spcPts val="0"/>
              </a:spcAft>
              <a:buSzPts val="2500"/>
              <a:buChar char="⮚"/>
            </a:pPr>
            <a:r>
              <a:rPr lang="es-MX" sz="2500" dirty="0"/>
              <a:t>15 de enero de 202</a:t>
            </a:r>
            <a:r>
              <a:rPr lang="en-US" sz="2500" dirty="0"/>
              <a:t>6</a:t>
            </a:r>
            <a:endParaRPr sz="2500" dirty="0"/>
          </a:p>
          <a:p>
            <a:pPr marL="914400" lvl="1" indent="-387350" algn="l" rtl="0">
              <a:lnSpc>
                <a:spcPct val="100000"/>
              </a:lnSpc>
              <a:spcBef>
                <a:spcPts val="1000"/>
              </a:spcBef>
              <a:spcAft>
                <a:spcPts val="0"/>
              </a:spcAft>
              <a:buSzPts val="2500"/>
              <a:buChar char="⮚"/>
            </a:pPr>
            <a:r>
              <a:rPr lang="en-US" sz="2500" dirty="0"/>
              <a:t>16 de </a:t>
            </a:r>
            <a:r>
              <a:rPr lang="en-US" sz="2500" dirty="0" err="1"/>
              <a:t>abril</a:t>
            </a:r>
            <a:r>
              <a:rPr lang="en-US" sz="2500" dirty="0"/>
              <a:t> de 2026</a:t>
            </a:r>
            <a:endParaRPr sz="2500" dirty="0"/>
          </a:p>
          <a:p>
            <a:pPr marL="914400" lvl="1" indent="-387350" algn="l" rtl="0">
              <a:lnSpc>
                <a:spcPct val="100000"/>
              </a:lnSpc>
              <a:spcBef>
                <a:spcPts val="1000"/>
              </a:spcBef>
              <a:spcAft>
                <a:spcPts val="0"/>
              </a:spcAft>
              <a:buSzPts val="2500"/>
              <a:buChar char="⮚"/>
            </a:pPr>
            <a:r>
              <a:rPr lang="en-US" sz="2500" dirty="0"/>
              <a:t>16 de </a:t>
            </a:r>
            <a:r>
              <a:rPr lang="en-US" sz="2500" dirty="0" err="1"/>
              <a:t>julio</a:t>
            </a:r>
            <a:r>
              <a:rPr lang="en-US" sz="2500" dirty="0"/>
              <a:t> de 2026</a:t>
            </a:r>
            <a:endParaRPr sz="2500" dirty="0"/>
          </a:p>
          <a:p>
            <a:pPr marL="914400" lvl="1" indent="-387350" algn="l" rtl="0">
              <a:lnSpc>
                <a:spcPct val="100000"/>
              </a:lnSpc>
              <a:spcBef>
                <a:spcPts val="1000"/>
              </a:spcBef>
              <a:spcAft>
                <a:spcPts val="0"/>
              </a:spcAft>
              <a:buSzPts val="2500"/>
              <a:buChar char="⮚"/>
            </a:pPr>
            <a:r>
              <a:rPr lang="en-US" sz="2500" dirty="0"/>
              <a:t>15 de </a:t>
            </a:r>
            <a:r>
              <a:rPr lang="en-US" sz="2500" dirty="0" err="1"/>
              <a:t>octubre</a:t>
            </a:r>
            <a:endParaRPr sz="3000" dirty="0"/>
          </a:p>
        </p:txBody>
      </p:sp>
      <p:sp>
        <p:nvSpPr>
          <p:cNvPr id="586" name="Google Shape;586;p10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Tree>
    <p:extLst>
      <p:ext uri="{BB962C8B-B14F-4D97-AF65-F5344CB8AC3E}">
        <p14:creationId xmlns:p14="http://schemas.microsoft.com/office/powerpoint/2010/main" val="2653937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103"/>
          <p:cNvSpPr txBox="1">
            <a:spLocks noGrp="1"/>
          </p:cNvSpPr>
          <p:nvPr>
            <p:ph type="title"/>
          </p:nvPr>
        </p:nvSpPr>
        <p:spPr>
          <a:xfrm>
            <a:off x="838200" y="473473"/>
            <a:ext cx="10515600" cy="960000"/>
          </a:xfrm>
          <a:prstGeom prst="rect">
            <a:avLst/>
          </a:prstGeom>
          <a:noFill/>
          <a:ln>
            <a:noFill/>
          </a:ln>
        </p:spPr>
        <p:txBody>
          <a:bodyPr spcFirstLastPara="1" wrap="square" lIns="60900" tIns="60900" rIns="60900" bIns="60900" anchor="b" anchorCtr="0">
            <a:noAutofit/>
          </a:bodyPr>
          <a:lstStyle/>
          <a:p>
            <a:pPr marL="0" lvl="0" indent="0" algn="ctr" rtl="0">
              <a:lnSpc>
                <a:spcPct val="90000"/>
              </a:lnSpc>
              <a:spcBef>
                <a:spcPts val="0"/>
              </a:spcBef>
              <a:spcAft>
                <a:spcPts val="0"/>
              </a:spcAft>
              <a:buClr>
                <a:srgbClr val="FFFFFF"/>
              </a:buClr>
              <a:buSzPts val="3200"/>
              <a:buFont typeface="Trebuchet MS"/>
              <a:buNone/>
            </a:pPr>
            <a:r>
              <a:rPr lang="en-US" sz="3500"/>
              <a:t>Contact Information</a:t>
            </a:r>
            <a:endParaRPr sz="3500"/>
          </a:p>
        </p:txBody>
      </p:sp>
      <p:sp>
        <p:nvSpPr>
          <p:cNvPr id="592" name="Google Shape;592;p103"/>
          <p:cNvSpPr txBox="1">
            <a:spLocks noGrp="1"/>
          </p:cNvSpPr>
          <p:nvPr>
            <p:ph type="body" idx="1"/>
          </p:nvPr>
        </p:nvSpPr>
        <p:spPr>
          <a:xfrm>
            <a:off x="1145600" y="1598190"/>
            <a:ext cx="9900900" cy="5126100"/>
          </a:xfrm>
          <a:prstGeom prst="rect">
            <a:avLst/>
          </a:prstGeom>
          <a:noFill/>
          <a:ln>
            <a:noFill/>
          </a:ln>
        </p:spPr>
        <p:txBody>
          <a:bodyPr spcFirstLastPara="1" wrap="square" lIns="60900" tIns="60900" rIns="60900" bIns="60900" anchor="t" anchorCtr="0">
            <a:normAutofit/>
          </a:bodyPr>
          <a:lstStyle/>
          <a:p>
            <a:pPr marL="0" lvl="0" indent="0" algn="ctr" rtl="0">
              <a:lnSpc>
                <a:spcPct val="90000"/>
              </a:lnSpc>
              <a:spcBef>
                <a:spcPts val="0"/>
              </a:spcBef>
              <a:spcAft>
                <a:spcPts val="0"/>
              </a:spcAft>
              <a:buClr>
                <a:srgbClr val="FFFFFF"/>
              </a:buClr>
              <a:buSzPts val="2800"/>
              <a:buFont typeface="Trebuchet MS"/>
              <a:buNone/>
            </a:pPr>
            <a:endParaRPr>
              <a:solidFill>
                <a:srgbClr val="00FFFF"/>
              </a:solidFill>
            </a:endParaRPr>
          </a:p>
          <a:p>
            <a:pPr marL="0" lvl="0" indent="0" algn="ctr" rtl="0">
              <a:lnSpc>
                <a:spcPct val="90000"/>
              </a:lnSpc>
              <a:spcBef>
                <a:spcPts val="0"/>
              </a:spcBef>
              <a:spcAft>
                <a:spcPts val="0"/>
              </a:spcAft>
              <a:buClr>
                <a:srgbClr val="FFFFFF"/>
              </a:buClr>
              <a:buSzPts val="3200"/>
              <a:buFont typeface="Trebuchet MS"/>
              <a:buNone/>
            </a:pPr>
            <a:r>
              <a:rPr lang="en-US" sz="3200" b="1">
                <a:latin typeface="Trebuchet MS"/>
                <a:ea typeface="Trebuchet MS"/>
                <a:cs typeface="Trebuchet MS"/>
                <a:sym typeface="Trebuchet MS"/>
              </a:rPr>
              <a:t>Kristen Lundy</a:t>
            </a:r>
            <a:endParaRPr/>
          </a:p>
          <a:p>
            <a:pPr marL="0" lvl="0" indent="0" algn="ctr" rtl="0">
              <a:lnSpc>
                <a:spcPct val="90000"/>
              </a:lnSpc>
              <a:spcBef>
                <a:spcPts val="0"/>
              </a:spcBef>
              <a:spcAft>
                <a:spcPts val="0"/>
              </a:spcAft>
              <a:buClr>
                <a:srgbClr val="FFFFFF"/>
              </a:buClr>
              <a:buSzPts val="3200"/>
              <a:buFont typeface="Trebuchet MS"/>
              <a:buNone/>
            </a:pPr>
            <a:r>
              <a:rPr lang="en-US">
                <a:latin typeface="Trebuchet MS"/>
                <a:ea typeface="Trebuchet MS"/>
                <a:cs typeface="Trebuchet MS"/>
                <a:sym typeface="Trebuchet MS"/>
              </a:rPr>
              <a:t>Member Content Strategy and Compliance Manager</a:t>
            </a:r>
            <a:br>
              <a:rPr lang="en-US">
                <a:latin typeface="Trebuchet MS"/>
                <a:ea typeface="Trebuchet MS"/>
                <a:cs typeface="Trebuchet MS"/>
                <a:sym typeface="Trebuchet MS"/>
              </a:rPr>
            </a:br>
            <a:endParaRPr>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r>
              <a:rPr lang="en-US" u="sng">
                <a:solidFill>
                  <a:srgbClr val="00FFFF"/>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kristen.lundy@state.co.us</a:t>
            </a:r>
            <a:endParaRPr u="sng">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u="sng">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r>
              <a:rPr lang="en-US" u="sng">
                <a:solidFill>
                  <a:srgbClr val="00FFFF"/>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Website</a:t>
            </a:r>
            <a:endParaRPr u="sng">
              <a:solidFill>
                <a:srgbClr val="00FFFF"/>
              </a:solidFill>
              <a:latin typeface="Trebuchet MS"/>
              <a:ea typeface="Trebuchet MS"/>
              <a:cs typeface="Trebuchet MS"/>
              <a:sym typeface="Trebuchet MS"/>
            </a:endParaRPr>
          </a:p>
          <a:p>
            <a:pPr marL="0" lvl="0" indent="0" algn="l" rtl="0">
              <a:lnSpc>
                <a:spcPct val="90000"/>
              </a:lnSpc>
              <a:spcBef>
                <a:spcPts val="0"/>
              </a:spcBef>
              <a:spcAft>
                <a:spcPts val="0"/>
              </a:spcAft>
              <a:buClr>
                <a:srgbClr val="00FFFF"/>
              </a:buClr>
              <a:buSzPts val="3200"/>
              <a:buFont typeface="Trebuchet MS"/>
              <a:buNone/>
            </a:pPr>
            <a:endParaRPr u="sng">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sz="3200" u="sng">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sz="3200" u="sng">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sz="3200" u="sng">
              <a:solidFill>
                <a:srgbClr val="00FFFF"/>
              </a:solidFill>
              <a:latin typeface="Trebuchet MS"/>
              <a:ea typeface="Trebuchet MS"/>
              <a:cs typeface="Trebuchet MS"/>
              <a:sym typeface="Trebuchet MS"/>
            </a:endParaRPr>
          </a:p>
        </p:txBody>
      </p:sp>
      <p:sp>
        <p:nvSpPr>
          <p:cNvPr id="593" name="Google Shape;593;p103"/>
          <p:cNvSpPr txBox="1">
            <a:spLocks noGrp="1"/>
          </p:cNvSpPr>
          <p:nvPr>
            <p:ph type="sldNum" idx="12"/>
          </p:nvPr>
        </p:nvSpPr>
        <p:spPr>
          <a:xfrm>
            <a:off x="11618687" y="6422237"/>
            <a:ext cx="298800" cy="307800"/>
          </a:xfrm>
          <a:prstGeom prst="rect">
            <a:avLst/>
          </a:prstGeom>
        </p:spPr>
        <p:txBody>
          <a:bodyPr spcFirstLastPara="1" wrap="square" lIns="60900" tIns="60900" rIns="60900" bIns="60900" anchor="ctr" anchorCtr="0">
            <a:spAutoFit/>
          </a:bodyPr>
          <a:lstStyle/>
          <a:p>
            <a:pPr marL="0" lvl="0" indent="0" algn="r" rtl="0">
              <a:spcBef>
                <a:spcPts val="0"/>
              </a:spcBef>
              <a:spcAft>
                <a:spcPts val="0"/>
              </a:spcAft>
              <a:buClr>
                <a:srgbClr val="000000"/>
              </a:buClr>
              <a:buSzPts val="1200"/>
              <a:buFont typeface="Trebuchet MS"/>
              <a:buNone/>
            </a:pPr>
            <a:fld id="{00000000-1234-1234-1234-123412341234}" type="slidenum">
              <a:rPr lang="en-US"/>
              <a:t>42</a:t>
            </a:fld>
            <a:endParaRPr>
              <a:solidFill>
                <a:srgbClr val="00000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103"/>
          <p:cNvSpPr txBox="1">
            <a:spLocks noGrp="1"/>
          </p:cNvSpPr>
          <p:nvPr>
            <p:ph type="title"/>
          </p:nvPr>
        </p:nvSpPr>
        <p:spPr>
          <a:xfrm>
            <a:off x="838200" y="473473"/>
            <a:ext cx="10515600" cy="960000"/>
          </a:xfrm>
          <a:prstGeom prst="rect">
            <a:avLst/>
          </a:prstGeom>
          <a:noFill/>
          <a:ln>
            <a:noFill/>
          </a:ln>
        </p:spPr>
        <p:txBody>
          <a:bodyPr spcFirstLastPara="1" wrap="square" lIns="60900" tIns="60900" rIns="60900" bIns="60900" anchor="b" anchorCtr="0">
            <a:noAutofit/>
          </a:bodyPr>
          <a:lstStyle/>
          <a:p>
            <a:pPr marL="0" lvl="0" indent="0" algn="ctr" rtl="0">
              <a:lnSpc>
                <a:spcPct val="90000"/>
              </a:lnSpc>
              <a:spcBef>
                <a:spcPts val="0"/>
              </a:spcBef>
              <a:spcAft>
                <a:spcPts val="0"/>
              </a:spcAft>
              <a:buClr>
                <a:srgbClr val="FFFFFF"/>
              </a:buClr>
              <a:buSzPts val="3200"/>
              <a:buFont typeface="Trebuchet MS"/>
              <a:buNone/>
            </a:pPr>
            <a:r>
              <a:rPr lang="en-US" sz="3500" dirty="0" err="1"/>
              <a:t>Información</a:t>
            </a:r>
            <a:r>
              <a:rPr lang="en-US" sz="3500" dirty="0"/>
              <a:t> de </a:t>
            </a:r>
            <a:r>
              <a:rPr lang="en-US" sz="3500" dirty="0" err="1"/>
              <a:t>contacto</a:t>
            </a:r>
            <a:endParaRPr sz="3500" dirty="0"/>
          </a:p>
        </p:txBody>
      </p:sp>
      <p:sp>
        <p:nvSpPr>
          <p:cNvPr id="592" name="Google Shape;592;p103"/>
          <p:cNvSpPr txBox="1">
            <a:spLocks noGrp="1"/>
          </p:cNvSpPr>
          <p:nvPr>
            <p:ph type="body" idx="1"/>
          </p:nvPr>
        </p:nvSpPr>
        <p:spPr>
          <a:xfrm>
            <a:off x="1145600" y="1598190"/>
            <a:ext cx="9900900" cy="5126100"/>
          </a:xfrm>
          <a:prstGeom prst="rect">
            <a:avLst/>
          </a:prstGeom>
          <a:noFill/>
          <a:ln>
            <a:noFill/>
          </a:ln>
        </p:spPr>
        <p:txBody>
          <a:bodyPr spcFirstLastPara="1" wrap="square" lIns="60900" tIns="60900" rIns="60900" bIns="60900" anchor="t" anchorCtr="0">
            <a:normAutofit/>
          </a:bodyPr>
          <a:lstStyle/>
          <a:p>
            <a:pPr marL="0" lvl="0" indent="0" algn="ctr" rtl="0">
              <a:lnSpc>
                <a:spcPct val="90000"/>
              </a:lnSpc>
              <a:spcBef>
                <a:spcPts val="0"/>
              </a:spcBef>
              <a:spcAft>
                <a:spcPts val="0"/>
              </a:spcAft>
              <a:buClr>
                <a:srgbClr val="FFFFFF"/>
              </a:buClr>
              <a:buSzPts val="2800"/>
              <a:buFont typeface="Trebuchet MS"/>
              <a:buNone/>
            </a:pPr>
            <a:endParaRPr dirty="0">
              <a:solidFill>
                <a:srgbClr val="00FFFF"/>
              </a:solidFill>
            </a:endParaRPr>
          </a:p>
          <a:p>
            <a:pPr marL="0" lvl="0" indent="0" algn="ctr" rtl="0">
              <a:lnSpc>
                <a:spcPct val="90000"/>
              </a:lnSpc>
              <a:spcBef>
                <a:spcPts val="0"/>
              </a:spcBef>
              <a:spcAft>
                <a:spcPts val="0"/>
              </a:spcAft>
              <a:buClr>
                <a:srgbClr val="FFFFFF"/>
              </a:buClr>
              <a:buSzPts val="3200"/>
              <a:buFont typeface="Trebuchet MS"/>
              <a:buNone/>
            </a:pPr>
            <a:r>
              <a:rPr lang="en-US" sz="3200" b="1" dirty="0">
                <a:latin typeface="Trebuchet MS"/>
                <a:ea typeface="Trebuchet MS"/>
                <a:cs typeface="Trebuchet MS"/>
                <a:sym typeface="Trebuchet MS"/>
              </a:rPr>
              <a:t>Kristen Lundy</a:t>
            </a:r>
            <a:endParaRPr dirty="0"/>
          </a:p>
          <a:p>
            <a:pPr marL="0" lvl="0" indent="0" algn="ctr" rtl="0">
              <a:lnSpc>
                <a:spcPct val="90000"/>
              </a:lnSpc>
              <a:spcBef>
                <a:spcPts val="0"/>
              </a:spcBef>
              <a:spcAft>
                <a:spcPts val="0"/>
              </a:spcAft>
              <a:buClr>
                <a:srgbClr val="FFFFFF"/>
              </a:buClr>
              <a:buSzPts val="3200"/>
              <a:buFont typeface="Trebuchet MS"/>
              <a:buNone/>
            </a:pPr>
            <a:r>
              <a:rPr lang="es-MX" dirty="0">
                <a:latin typeface="Trebuchet MS"/>
                <a:ea typeface="Trebuchet MS"/>
                <a:cs typeface="Trebuchet MS"/>
                <a:sym typeface="Trebuchet MS"/>
              </a:rPr>
              <a:t>Gerente de estrategia de contenido y cumplimiento para miembros</a:t>
            </a:r>
            <a:br>
              <a:rPr lang="en-US" dirty="0">
                <a:latin typeface="Trebuchet MS"/>
                <a:ea typeface="Trebuchet MS"/>
                <a:cs typeface="Trebuchet MS"/>
                <a:sym typeface="Trebuchet MS"/>
              </a:rPr>
            </a:br>
            <a:endParaRPr lang="en-US" dirty="0">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r>
              <a:rPr lang="en-US" u="sng" dirty="0" err="1">
                <a:solidFill>
                  <a:srgbClr val="00FFFF"/>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kristen.lundy@state.co.us</a:t>
            </a:r>
            <a:endParaRPr lang="en-US" u="sng" dirty="0">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u="sng" dirty="0">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r>
              <a:rPr lang="en-US" u="sng" dirty="0">
                <a:solidFill>
                  <a:srgbClr val="00FFFF"/>
                </a:solidFill>
                <a:latin typeface="Trebuchet MS"/>
                <a:ea typeface="Trebuchet MS"/>
                <a:cs typeface="Trebuchet MS"/>
                <a:sym typeface="Trebuchet MS"/>
                <a:hlinkClick r:id="rId4"/>
              </a:rPr>
              <a:t>Sitio web</a:t>
            </a:r>
            <a:endParaRPr u="sng" dirty="0">
              <a:solidFill>
                <a:srgbClr val="00FFFF"/>
              </a:solidFill>
              <a:latin typeface="Trebuchet MS"/>
              <a:ea typeface="Trebuchet MS"/>
              <a:cs typeface="Trebuchet MS"/>
              <a:sym typeface="Trebuchet MS"/>
            </a:endParaRPr>
          </a:p>
          <a:p>
            <a:pPr marL="0" lvl="0" indent="0" algn="l" rtl="0">
              <a:lnSpc>
                <a:spcPct val="90000"/>
              </a:lnSpc>
              <a:spcBef>
                <a:spcPts val="0"/>
              </a:spcBef>
              <a:spcAft>
                <a:spcPts val="0"/>
              </a:spcAft>
              <a:buClr>
                <a:srgbClr val="00FFFF"/>
              </a:buClr>
              <a:buSzPts val="3200"/>
              <a:buFont typeface="Trebuchet MS"/>
              <a:buNone/>
            </a:pPr>
            <a:endParaRPr u="sng" dirty="0">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sz="3200" u="sng" dirty="0">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sz="3200" u="sng" dirty="0">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sz="3200" u="sng" dirty="0">
              <a:solidFill>
                <a:srgbClr val="00FFFF"/>
              </a:solidFill>
              <a:latin typeface="Trebuchet MS"/>
              <a:ea typeface="Trebuchet MS"/>
              <a:cs typeface="Trebuchet MS"/>
              <a:sym typeface="Trebuchet MS"/>
            </a:endParaRPr>
          </a:p>
        </p:txBody>
      </p:sp>
      <p:sp>
        <p:nvSpPr>
          <p:cNvPr id="593" name="Google Shape;593;p103"/>
          <p:cNvSpPr txBox="1">
            <a:spLocks noGrp="1"/>
          </p:cNvSpPr>
          <p:nvPr>
            <p:ph type="sldNum" idx="12"/>
          </p:nvPr>
        </p:nvSpPr>
        <p:spPr>
          <a:xfrm>
            <a:off x="11618687" y="6422237"/>
            <a:ext cx="298800" cy="307800"/>
          </a:xfrm>
          <a:prstGeom prst="rect">
            <a:avLst/>
          </a:prstGeom>
        </p:spPr>
        <p:txBody>
          <a:bodyPr spcFirstLastPara="1" wrap="square" lIns="60900" tIns="60900" rIns="60900" bIns="60900" anchor="ctr" anchorCtr="0">
            <a:spAutoFit/>
          </a:bodyPr>
          <a:lstStyle/>
          <a:p>
            <a:pPr marL="0" lvl="0" indent="0" algn="r" rtl="0">
              <a:spcBef>
                <a:spcPts val="0"/>
              </a:spcBef>
              <a:spcAft>
                <a:spcPts val="0"/>
              </a:spcAft>
              <a:buClr>
                <a:srgbClr val="000000"/>
              </a:buClr>
              <a:buSzPts val="1200"/>
              <a:buFont typeface="Trebuchet MS"/>
              <a:buNone/>
            </a:pPr>
            <a:fld id="{00000000-1234-1234-1234-123412341234}" type="slidenum">
              <a:rPr lang="en-US"/>
              <a:t>43</a:t>
            </a:fld>
            <a:endParaRPr>
              <a:solidFill>
                <a:srgbClr val="000000"/>
              </a:solidFill>
            </a:endParaRPr>
          </a:p>
        </p:txBody>
      </p:sp>
    </p:spTree>
    <p:extLst>
      <p:ext uri="{BB962C8B-B14F-4D97-AF65-F5344CB8AC3E}">
        <p14:creationId xmlns:p14="http://schemas.microsoft.com/office/powerpoint/2010/main" val="8636865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104"/>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6700"/>
              <a:buFont typeface="Trebuchet MS"/>
              <a:buNone/>
            </a:pPr>
            <a:r>
              <a:rPr lang="en-US" dirty="0"/>
              <a:t>Thank </a:t>
            </a:r>
            <a:r>
              <a:rPr lang="en-US"/>
              <a:t>you!</a:t>
            </a:r>
            <a:br>
              <a:rPr lang="en-US"/>
            </a:br>
            <a:br>
              <a:rPr lang="en-US" dirty="0"/>
            </a:br>
            <a:br>
              <a:rPr lang="en-US" dirty="0"/>
            </a:br>
            <a:r>
              <a:rPr lang="en-US" dirty="0"/>
              <a:t>¡Gracias!</a:t>
            </a:r>
            <a:endParaRPr dirty="0"/>
          </a:p>
        </p:txBody>
      </p:sp>
      <p:sp>
        <p:nvSpPr>
          <p:cNvPr id="600" name="Google Shape;600;p10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82"/>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dirty="0"/>
              <a:t>Today’s Expectations</a:t>
            </a:r>
            <a:endParaRPr sz="5700" dirty="0"/>
          </a:p>
        </p:txBody>
      </p:sp>
      <p:sp>
        <p:nvSpPr>
          <p:cNvPr id="389" name="Google Shape;389;p82"/>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p>
            <a:pPr marL="342900" lvl="0" indent="-279400" algn="l" rtl="0">
              <a:spcBef>
                <a:spcPts val="1000"/>
              </a:spcBef>
              <a:spcAft>
                <a:spcPts val="0"/>
              </a:spcAft>
              <a:buClr>
                <a:schemeClr val="dk2"/>
              </a:buClr>
              <a:buSzPts val="2600"/>
              <a:buChar char="•"/>
            </a:pPr>
            <a:r>
              <a:rPr lang="en-US" sz="2600" b="1" dirty="0">
                <a:solidFill>
                  <a:schemeClr val="dk2"/>
                </a:solidFill>
              </a:rPr>
              <a:t>Attendees: </a:t>
            </a:r>
            <a:r>
              <a:rPr lang="en-US" sz="2600" dirty="0">
                <a:solidFill>
                  <a:schemeClr val="dk2"/>
                </a:solidFill>
              </a:rPr>
              <a:t>Ask questions and provide feedback after the presentation. </a:t>
            </a:r>
            <a:endParaRPr sz="2600" dirty="0">
              <a:solidFill>
                <a:schemeClr val="dk2"/>
              </a:solidFill>
            </a:endParaRPr>
          </a:p>
          <a:p>
            <a:pPr marL="342900" lvl="0" indent="-279400" algn="l" rtl="0">
              <a:spcBef>
                <a:spcPts val="1000"/>
              </a:spcBef>
              <a:spcAft>
                <a:spcPts val="0"/>
              </a:spcAft>
              <a:buClr>
                <a:schemeClr val="dk2"/>
              </a:buClr>
              <a:buSzPts val="2600"/>
              <a:buChar char="•"/>
            </a:pPr>
            <a:r>
              <a:rPr lang="en-US" sz="2600" b="1" dirty="0">
                <a:solidFill>
                  <a:schemeClr val="dk2"/>
                </a:solidFill>
              </a:rPr>
              <a:t>Meeting norms: </a:t>
            </a:r>
            <a:r>
              <a:rPr lang="en-US" sz="2600" dirty="0">
                <a:solidFill>
                  <a:schemeClr val="dk2"/>
                </a:solidFill>
              </a:rPr>
              <a:t>respect, stay on topic, and keep an eye on the length of your feedback or question. </a:t>
            </a:r>
            <a:endParaRPr sz="2600" dirty="0">
              <a:solidFill>
                <a:schemeClr val="dk2"/>
              </a:solidFill>
            </a:endParaRPr>
          </a:p>
          <a:p>
            <a:pPr marL="342900" lvl="0" indent="-279400" algn="l" rtl="0">
              <a:spcBef>
                <a:spcPts val="1000"/>
              </a:spcBef>
              <a:spcAft>
                <a:spcPts val="0"/>
              </a:spcAft>
              <a:buClr>
                <a:schemeClr val="dk2"/>
              </a:buClr>
              <a:buSzPts val="2600"/>
              <a:buChar char="•"/>
            </a:pPr>
            <a:r>
              <a:rPr lang="en-US" sz="2600" b="1" dirty="0">
                <a:solidFill>
                  <a:schemeClr val="dk2"/>
                </a:solidFill>
              </a:rPr>
              <a:t>Time limit</a:t>
            </a:r>
            <a:r>
              <a:rPr lang="en-US" sz="2600" dirty="0">
                <a:solidFill>
                  <a:schemeClr val="dk2"/>
                </a:solidFill>
              </a:rPr>
              <a:t>: due to the number of attendees, we will need to limit questions to three minutes. </a:t>
            </a:r>
            <a:endParaRPr sz="2600" dirty="0">
              <a:solidFill>
                <a:schemeClr val="dk2"/>
              </a:solidFill>
            </a:endParaRPr>
          </a:p>
        </p:txBody>
      </p:sp>
      <p:sp>
        <p:nvSpPr>
          <p:cNvPr id="390" name="Google Shape;390;p8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82"/>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419" sz="5700" dirty="0"/>
              <a:t>Expectativas</a:t>
            </a:r>
            <a:r>
              <a:rPr lang="en-US" sz="5700" dirty="0"/>
              <a:t> para hoy</a:t>
            </a:r>
            <a:endParaRPr sz="5700" dirty="0"/>
          </a:p>
        </p:txBody>
      </p:sp>
      <p:sp>
        <p:nvSpPr>
          <p:cNvPr id="389" name="Google Shape;389;p82"/>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p>
            <a:pPr marL="342900" lvl="0" indent="-279400" algn="l" rtl="0">
              <a:spcBef>
                <a:spcPts val="1000"/>
              </a:spcBef>
              <a:spcAft>
                <a:spcPts val="0"/>
              </a:spcAft>
              <a:buClr>
                <a:schemeClr val="dk2"/>
              </a:buClr>
              <a:buSzPts val="2600"/>
              <a:buChar char="•"/>
            </a:pPr>
            <a:r>
              <a:rPr lang="es-419" sz="2600" b="1" dirty="0">
                <a:solidFill>
                  <a:schemeClr val="dk2"/>
                </a:solidFill>
              </a:rPr>
              <a:t>Asistentes</a:t>
            </a:r>
            <a:r>
              <a:rPr lang="en-US" sz="2600" b="1" dirty="0">
                <a:solidFill>
                  <a:schemeClr val="dk2"/>
                </a:solidFill>
              </a:rPr>
              <a:t>: </a:t>
            </a:r>
            <a:r>
              <a:rPr lang="es-MX" sz="2600" dirty="0">
                <a:solidFill>
                  <a:schemeClr val="dk2"/>
                </a:solidFill>
              </a:rPr>
              <a:t>hagan preguntas y den su opinión después de la presentación</a:t>
            </a:r>
            <a:r>
              <a:rPr lang="en-US" sz="2600" dirty="0">
                <a:solidFill>
                  <a:schemeClr val="dk2"/>
                </a:solidFill>
              </a:rPr>
              <a:t>. </a:t>
            </a:r>
            <a:endParaRPr sz="2600" dirty="0">
              <a:solidFill>
                <a:schemeClr val="dk2"/>
              </a:solidFill>
            </a:endParaRPr>
          </a:p>
          <a:p>
            <a:pPr marL="342900" lvl="0" indent="-279400" algn="l" rtl="0">
              <a:spcBef>
                <a:spcPts val="1000"/>
              </a:spcBef>
              <a:spcAft>
                <a:spcPts val="0"/>
              </a:spcAft>
              <a:buClr>
                <a:schemeClr val="dk2"/>
              </a:buClr>
              <a:buSzPts val="2600"/>
              <a:buChar char="•"/>
            </a:pPr>
            <a:r>
              <a:rPr lang="es-419" sz="2600" b="1" dirty="0">
                <a:solidFill>
                  <a:schemeClr val="dk2"/>
                </a:solidFill>
              </a:rPr>
              <a:t>Normas</a:t>
            </a:r>
            <a:r>
              <a:rPr lang="en-US" sz="2600" b="1" dirty="0">
                <a:solidFill>
                  <a:schemeClr val="dk2"/>
                </a:solidFill>
              </a:rPr>
              <a:t> de la </a:t>
            </a:r>
            <a:r>
              <a:rPr lang="es-419" sz="2600" b="1" dirty="0">
                <a:solidFill>
                  <a:schemeClr val="dk2"/>
                </a:solidFill>
              </a:rPr>
              <a:t>reunión</a:t>
            </a:r>
            <a:r>
              <a:rPr lang="en-US" sz="2600" b="1" dirty="0">
                <a:solidFill>
                  <a:schemeClr val="dk2"/>
                </a:solidFill>
              </a:rPr>
              <a:t>: </a:t>
            </a:r>
            <a:r>
              <a:rPr lang="es-MX" sz="2600" dirty="0">
                <a:solidFill>
                  <a:schemeClr val="dk2"/>
                </a:solidFill>
              </a:rPr>
              <a:t>respeten, no se desvíen del tema y controlen la duración de sus comentarios o preguntas</a:t>
            </a:r>
            <a:r>
              <a:rPr lang="en-US" sz="2600" dirty="0">
                <a:solidFill>
                  <a:schemeClr val="dk2"/>
                </a:solidFill>
              </a:rPr>
              <a:t>. </a:t>
            </a:r>
            <a:endParaRPr sz="2600" dirty="0">
              <a:solidFill>
                <a:schemeClr val="dk2"/>
              </a:solidFill>
            </a:endParaRPr>
          </a:p>
          <a:p>
            <a:pPr marL="342900" lvl="0" indent="-279400" algn="l" rtl="0">
              <a:spcBef>
                <a:spcPts val="1000"/>
              </a:spcBef>
              <a:spcAft>
                <a:spcPts val="0"/>
              </a:spcAft>
              <a:buClr>
                <a:schemeClr val="dk2"/>
              </a:buClr>
              <a:buSzPts val="2600"/>
              <a:buChar char="•"/>
            </a:pPr>
            <a:r>
              <a:rPr lang="en-US" sz="2600" b="1" dirty="0" err="1">
                <a:solidFill>
                  <a:schemeClr val="dk2"/>
                </a:solidFill>
              </a:rPr>
              <a:t>Límite</a:t>
            </a:r>
            <a:r>
              <a:rPr lang="en-US" sz="2600" b="1" dirty="0">
                <a:solidFill>
                  <a:schemeClr val="dk2"/>
                </a:solidFill>
              </a:rPr>
              <a:t> de </a:t>
            </a:r>
            <a:r>
              <a:rPr lang="en-US" sz="2600" b="1" dirty="0" err="1">
                <a:solidFill>
                  <a:schemeClr val="dk2"/>
                </a:solidFill>
              </a:rPr>
              <a:t>tiempo</a:t>
            </a:r>
            <a:r>
              <a:rPr lang="en-US" sz="2600" dirty="0">
                <a:solidFill>
                  <a:schemeClr val="dk2"/>
                </a:solidFill>
              </a:rPr>
              <a:t>: </a:t>
            </a:r>
            <a:r>
              <a:rPr lang="es-MX" sz="2600" dirty="0">
                <a:solidFill>
                  <a:schemeClr val="dk2"/>
                </a:solidFill>
              </a:rPr>
              <a:t>debido al número de asistentes, tendremos que limitar las preguntas a tres minutos</a:t>
            </a:r>
            <a:r>
              <a:rPr lang="en-US" sz="2600" dirty="0">
                <a:solidFill>
                  <a:schemeClr val="dk2"/>
                </a:solidFill>
              </a:rPr>
              <a:t>. </a:t>
            </a:r>
            <a:endParaRPr sz="2600" dirty="0">
              <a:solidFill>
                <a:schemeClr val="dk2"/>
              </a:solidFill>
            </a:endParaRPr>
          </a:p>
        </p:txBody>
      </p:sp>
      <p:sp>
        <p:nvSpPr>
          <p:cNvPr id="390" name="Google Shape;390;p8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41191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83"/>
          <p:cNvSpPr txBox="1">
            <a:spLocks noGrp="1"/>
          </p:cNvSpPr>
          <p:nvPr>
            <p:ph type="sldNum" idx="12"/>
          </p:nvPr>
        </p:nvSpPr>
        <p:spPr>
          <a:xfrm>
            <a:off x="9174126" y="6370754"/>
            <a:ext cx="2743200" cy="365100"/>
          </a:xfrm>
          <a:prstGeom prst="rect">
            <a:avLst/>
          </a:prstGeom>
        </p:spPr>
        <p:txBody>
          <a:bodyPr spcFirstLastPara="1" wrap="square" lIns="91650" tIns="45825" rIns="91650" bIns="45825"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397" name="Google Shape;397;p83"/>
          <p:cNvSpPr txBox="1"/>
          <p:nvPr/>
        </p:nvSpPr>
        <p:spPr>
          <a:xfrm>
            <a:off x="559717" y="1400365"/>
            <a:ext cx="5443500" cy="776700"/>
          </a:xfrm>
          <a:prstGeom prst="rect">
            <a:avLst/>
          </a:prstGeom>
          <a:noFill/>
          <a:ln>
            <a:noFill/>
          </a:ln>
        </p:spPr>
        <p:txBody>
          <a:bodyPr spcFirstLastPara="1" wrap="square" lIns="117800" tIns="117800" rIns="117800" bIns="117800" anchor="t" anchorCtr="0">
            <a:spAutoFit/>
          </a:bodyPr>
          <a:lstStyle/>
          <a:p>
            <a:pPr marL="0" marR="0" lvl="0" indent="0" algn="l" rtl="0">
              <a:lnSpc>
                <a:spcPct val="100000"/>
              </a:lnSpc>
              <a:spcBef>
                <a:spcPts val="0"/>
              </a:spcBef>
              <a:spcAft>
                <a:spcPts val="0"/>
              </a:spcAft>
              <a:buClr>
                <a:schemeClr val="accent1"/>
              </a:buClr>
              <a:buSzPts val="4500"/>
              <a:buFont typeface="Trebuchet MS"/>
              <a:buNone/>
            </a:pPr>
            <a:r>
              <a:rPr lang="en-US" sz="3500" b="1">
                <a:solidFill>
                  <a:schemeClr val="lt1"/>
                </a:solidFill>
                <a:latin typeface="Trebuchet MS"/>
                <a:ea typeface="Trebuchet MS"/>
                <a:cs typeface="Trebuchet MS"/>
                <a:sym typeface="Trebuchet MS"/>
              </a:rPr>
              <a:t>HCPF will:</a:t>
            </a:r>
            <a:endParaRPr sz="3500" b="0" i="0" u="none" strike="noStrike" cap="none">
              <a:solidFill>
                <a:schemeClr val="lt1"/>
              </a:solidFill>
              <a:latin typeface="Arial"/>
              <a:ea typeface="Arial"/>
              <a:cs typeface="Arial"/>
              <a:sym typeface="Arial"/>
            </a:endParaRPr>
          </a:p>
        </p:txBody>
      </p:sp>
      <p:sp>
        <p:nvSpPr>
          <p:cNvPr id="398" name="Google Shape;398;p83"/>
          <p:cNvSpPr txBox="1"/>
          <p:nvPr/>
        </p:nvSpPr>
        <p:spPr>
          <a:xfrm>
            <a:off x="559732" y="2013375"/>
            <a:ext cx="10576800" cy="3539700"/>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Thoroughly and thoughtfully evaluate all questions and feedback.</a:t>
            </a:r>
            <a:endParaRPr sz="260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Identify what feedback can be incorporated now or potentially in the future. </a:t>
            </a:r>
            <a:endParaRPr sz="260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Transparently communicate the outcomes of feedback and questions. </a:t>
            </a:r>
            <a:endParaRPr sz="260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Refer individuals to appropriate HCPF resources for out-of-scope topics.</a:t>
            </a:r>
            <a:endParaRPr sz="2600">
              <a:solidFill>
                <a:schemeClr val="dk2"/>
              </a:solidFill>
              <a:latin typeface="Trebuchet MS"/>
              <a:ea typeface="Trebuchet MS"/>
              <a:cs typeface="Trebuchet MS"/>
              <a:sym typeface="Trebuchet MS"/>
            </a:endParaRPr>
          </a:p>
        </p:txBody>
      </p:sp>
      <p:sp>
        <p:nvSpPr>
          <p:cNvPr id="399" name="Google Shape;399;p83"/>
          <p:cNvSpPr txBox="1">
            <a:spLocks noGrp="1"/>
          </p:cNvSpPr>
          <p:nvPr>
            <p:ph type="title"/>
          </p:nvPr>
        </p:nvSpPr>
        <p:spPr>
          <a:xfrm>
            <a:off x="838200" y="333110"/>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Commitment to Stakeholders</a:t>
            </a:r>
            <a:endParaRPr sz="57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83"/>
          <p:cNvSpPr txBox="1">
            <a:spLocks noGrp="1"/>
          </p:cNvSpPr>
          <p:nvPr>
            <p:ph type="sldNum" idx="12"/>
          </p:nvPr>
        </p:nvSpPr>
        <p:spPr>
          <a:xfrm>
            <a:off x="9174126" y="6370754"/>
            <a:ext cx="2743200" cy="365100"/>
          </a:xfrm>
          <a:prstGeom prst="rect">
            <a:avLst/>
          </a:prstGeom>
        </p:spPr>
        <p:txBody>
          <a:bodyPr spcFirstLastPara="1" wrap="square" lIns="91650" tIns="45825" rIns="91650" bIns="45825" anchor="ctr" anchorCtr="0">
            <a:noAutofit/>
          </a:bodyPr>
          <a:lstStyle/>
          <a:p>
            <a:pPr marL="0" lvl="0" indent="0" algn="r" rtl="0">
              <a:spcBef>
                <a:spcPts val="0"/>
              </a:spcBef>
              <a:spcAft>
                <a:spcPts val="0"/>
              </a:spcAft>
              <a:buNone/>
            </a:pPr>
            <a:fld id="{00000000-1234-1234-1234-123412341234}" type="slidenum">
              <a:rPr lang="en-US"/>
              <a:t>8</a:t>
            </a:fld>
            <a:endParaRPr/>
          </a:p>
        </p:txBody>
      </p:sp>
      <p:sp>
        <p:nvSpPr>
          <p:cNvPr id="397" name="Google Shape;397;p83"/>
          <p:cNvSpPr txBox="1"/>
          <p:nvPr/>
        </p:nvSpPr>
        <p:spPr>
          <a:xfrm>
            <a:off x="559717" y="1400365"/>
            <a:ext cx="5443500" cy="776700"/>
          </a:xfrm>
          <a:prstGeom prst="rect">
            <a:avLst/>
          </a:prstGeom>
          <a:noFill/>
          <a:ln>
            <a:noFill/>
          </a:ln>
        </p:spPr>
        <p:txBody>
          <a:bodyPr spcFirstLastPara="1" wrap="square" lIns="117800" tIns="117800" rIns="117800" bIns="117800" anchor="t" anchorCtr="0">
            <a:spAutoFit/>
          </a:bodyPr>
          <a:lstStyle/>
          <a:p>
            <a:pPr marL="0" marR="0" lvl="0" indent="0" algn="l" rtl="0">
              <a:lnSpc>
                <a:spcPct val="100000"/>
              </a:lnSpc>
              <a:spcBef>
                <a:spcPts val="0"/>
              </a:spcBef>
              <a:spcAft>
                <a:spcPts val="0"/>
              </a:spcAft>
              <a:buClr>
                <a:schemeClr val="accent1"/>
              </a:buClr>
              <a:buSzPts val="4500"/>
              <a:buFont typeface="Trebuchet MS"/>
              <a:buNone/>
            </a:pPr>
            <a:r>
              <a:rPr lang="en-US" sz="3500" b="1" dirty="0" err="1">
                <a:solidFill>
                  <a:schemeClr val="lt1"/>
                </a:solidFill>
                <a:latin typeface="Trebuchet MS"/>
                <a:ea typeface="Trebuchet MS"/>
                <a:cs typeface="Trebuchet MS"/>
                <a:sym typeface="Trebuchet MS"/>
              </a:rPr>
              <a:t>HCPF</a:t>
            </a:r>
            <a:r>
              <a:rPr lang="en-US" sz="3500" b="1" dirty="0">
                <a:solidFill>
                  <a:schemeClr val="lt1"/>
                </a:solidFill>
                <a:latin typeface="Trebuchet MS"/>
                <a:ea typeface="Trebuchet MS"/>
                <a:cs typeface="Trebuchet MS"/>
                <a:sym typeface="Trebuchet MS"/>
              </a:rPr>
              <a:t> se </a:t>
            </a:r>
            <a:r>
              <a:rPr lang="en-US" sz="3500" b="1" dirty="0" err="1">
                <a:solidFill>
                  <a:schemeClr val="lt1"/>
                </a:solidFill>
                <a:latin typeface="Trebuchet MS"/>
                <a:ea typeface="Trebuchet MS"/>
                <a:cs typeface="Trebuchet MS"/>
                <a:sym typeface="Trebuchet MS"/>
              </a:rPr>
              <a:t>compromete</a:t>
            </a:r>
            <a:r>
              <a:rPr lang="en-US" sz="3500" b="1" dirty="0">
                <a:solidFill>
                  <a:schemeClr val="lt1"/>
                </a:solidFill>
                <a:latin typeface="Trebuchet MS"/>
                <a:ea typeface="Trebuchet MS"/>
                <a:cs typeface="Trebuchet MS"/>
                <a:sym typeface="Trebuchet MS"/>
              </a:rPr>
              <a:t> a:</a:t>
            </a:r>
            <a:endParaRPr sz="3500" b="0" i="0" u="none" strike="noStrike" cap="none" dirty="0">
              <a:solidFill>
                <a:schemeClr val="lt1"/>
              </a:solidFill>
              <a:latin typeface="Arial"/>
              <a:ea typeface="Arial"/>
              <a:cs typeface="Arial"/>
              <a:sym typeface="Arial"/>
            </a:endParaRPr>
          </a:p>
        </p:txBody>
      </p:sp>
      <p:sp>
        <p:nvSpPr>
          <p:cNvPr id="398" name="Google Shape;398;p83"/>
          <p:cNvSpPr txBox="1"/>
          <p:nvPr/>
        </p:nvSpPr>
        <p:spPr>
          <a:xfrm>
            <a:off x="559732" y="2013375"/>
            <a:ext cx="10576800" cy="4105626"/>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lt1"/>
              </a:buClr>
              <a:buSzPts val="2600"/>
              <a:buFont typeface="Trebuchet MS"/>
              <a:buChar char="●"/>
            </a:pPr>
            <a:r>
              <a:rPr lang="es-MX" sz="2600" dirty="0">
                <a:solidFill>
                  <a:schemeClr val="lt1"/>
                </a:solidFill>
                <a:latin typeface="Trebuchet MS"/>
                <a:ea typeface="Trebuchet MS"/>
                <a:cs typeface="Trebuchet MS"/>
                <a:sym typeface="Trebuchet MS"/>
              </a:rPr>
              <a:t>Evaluar de forma exhaustiva y minuciosa todas las preguntas y comentarios</a:t>
            </a:r>
            <a:r>
              <a:rPr lang="en-US" sz="2600" dirty="0">
                <a:solidFill>
                  <a:schemeClr val="lt1"/>
                </a:solidFill>
                <a:latin typeface="Trebuchet MS"/>
                <a:ea typeface="Trebuchet MS"/>
                <a:cs typeface="Trebuchet MS"/>
                <a:sym typeface="Trebuchet MS"/>
              </a:rPr>
              <a:t>.</a:t>
            </a:r>
          </a:p>
          <a:p>
            <a:pPr marL="584200" lvl="0" indent="-457200" algn="l" rtl="0">
              <a:spcBef>
                <a:spcPts val="1300"/>
              </a:spcBef>
              <a:spcAft>
                <a:spcPts val="0"/>
              </a:spcAft>
              <a:buClr>
                <a:schemeClr val="lt1"/>
              </a:buClr>
              <a:buSzPts val="2600"/>
              <a:buFont typeface="Trebuchet MS"/>
              <a:buChar char="●"/>
            </a:pPr>
            <a:r>
              <a:rPr lang="es-MX" sz="2600" dirty="0">
                <a:solidFill>
                  <a:schemeClr val="lt1"/>
                </a:solidFill>
                <a:latin typeface="Trebuchet MS"/>
                <a:ea typeface="Trebuchet MS"/>
                <a:cs typeface="Trebuchet MS"/>
                <a:sym typeface="Trebuchet MS"/>
              </a:rPr>
              <a:t>Identificar qué comentarios se pueden incorporar ahora o potencialmente en el futuro</a:t>
            </a:r>
            <a:r>
              <a:rPr lang="en-US" sz="2600" dirty="0">
                <a:solidFill>
                  <a:schemeClr val="lt1"/>
                </a:solidFill>
                <a:latin typeface="Trebuchet MS"/>
                <a:ea typeface="Trebuchet MS"/>
                <a:cs typeface="Trebuchet MS"/>
                <a:sym typeface="Trebuchet MS"/>
              </a:rPr>
              <a:t>. </a:t>
            </a:r>
          </a:p>
          <a:p>
            <a:pPr marL="584200" lvl="0" indent="-457200" algn="l" rtl="0">
              <a:spcBef>
                <a:spcPts val="1300"/>
              </a:spcBef>
              <a:spcAft>
                <a:spcPts val="0"/>
              </a:spcAft>
              <a:buClr>
                <a:schemeClr val="lt1"/>
              </a:buClr>
              <a:buSzPts val="2600"/>
              <a:buFont typeface="Trebuchet MS"/>
              <a:buChar char="●"/>
            </a:pPr>
            <a:r>
              <a:rPr lang="es-MX" sz="2600" dirty="0">
                <a:solidFill>
                  <a:schemeClr val="lt1"/>
                </a:solidFill>
                <a:latin typeface="Trebuchet MS"/>
                <a:ea typeface="Trebuchet MS"/>
                <a:cs typeface="Trebuchet MS"/>
                <a:sym typeface="Trebuchet MS"/>
              </a:rPr>
              <a:t>Comunicar transparentemente los resultados de los comentarios y preguntas</a:t>
            </a:r>
            <a:r>
              <a:rPr lang="en-US" sz="2600" dirty="0">
                <a:solidFill>
                  <a:schemeClr val="lt1"/>
                </a:solidFill>
                <a:latin typeface="Trebuchet MS"/>
                <a:ea typeface="Trebuchet MS"/>
                <a:cs typeface="Trebuchet MS"/>
                <a:sym typeface="Trebuchet MS"/>
              </a:rPr>
              <a:t>. </a:t>
            </a:r>
          </a:p>
          <a:p>
            <a:pPr marL="584200" lvl="0" indent="-457200" algn="l" rtl="0">
              <a:spcBef>
                <a:spcPts val="1300"/>
              </a:spcBef>
              <a:spcAft>
                <a:spcPts val="0"/>
              </a:spcAft>
              <a:buClr>
                <a:schemeClr val="lt1"/>
              </a:buClr>
              <a:buSzPts val="2600"/>
              <a:buFont typeface="Trebuchet MS"/>
              <a:buChar char="●"/>
            </a:pPr>
            <a:r>
              <a:rPr lang="es-MX" sz="2600" dirty="0">
                <a:solidFill>
                  <a:schemeClr val="lt1"/>
                </a:solidFill>
                <a:latin typeface="Trebuchet MS"/>
                <a:ea typeface="Trebuchet MS"/>
                <a:cs typeface="Trebuchet MS"/>
                <a:sym typeface="Trebuchet MS"/>
              </a:rPr>
              <a:t>Referir a las personas a los recursos adecuados de </a:t>
            </a:r>
            <a:r>
              <a:rPr lang="es-MX" sz="2600" dirty="0" err="1">
                <a:solidFill>
                  <a:schemeClr val="lt1"/>
                </a:solidFill>
                <a:latin typeface="Trebuchet MS"/>
                <a:ea typeface="Trebuchet MS"/>
                <a:cs typeface="Trebuchet MS"/>
                <a:sym typeface="Trebuchet MS"/>
              </a:rPr>
              <a:t>HCPF</a:t>
            </a:r>
            <a:r>
              <a:rPr lang="es-MX" sz="2600" dirty="0">
                <a:solidFill>
                  <a:schemeClr val="lt1"/>
                </a:solidFill>
                <a:latin typeface="Trebuchet MS"/>
                <a:ea typeface="Trebuchet MS"/>
                <a:cs typeface="Trebuchet MS"/>
                <a:sym typeface="Trebuchet MS"/>
              </a:rPr>
              <a:t> para temas fuera del alcance.</a:t>
            </a:r>
            <a:r>
              <a:rPr lang="en-US" sz="2600" dirty="0">
                <a:solidFill>
                  <a:schemeClr val="lt1"/>
                </a:solidFill>
                <a:latin typeface="Trebuchet MS"/>
                <a:ea typeface="Trebuchet MS"/>
                <a:cs typeface="Trebuchet MS"/>
                <a:sym typeface="Trebuchet MS"/>
              </a:rPr>
              <a:t>.</a:t>
            </a:r>
            <a:endParaRPr lang="en-US" sz="2600" dirty="0">
              <a:solidFill>
                <a:schemeClr val="dk2"/>
              </a:solidFill>
              <a:latin typeface="Trebuchet MS"/>
              <a:ea typeface="Trebuchet MS"/>
              <a:cs typeface="Trebuchet MS"/>
              <a:sym typeface="Trebuchet MS"/>
            </a:endParaRPr>
          </a:p>
        </p:txBody>
      </p:sp>
      <p:sp>
        <p:nvSpPr>
          <p:cNvPr id="399" name="Google Shape;399;p83"/>
          <p:cNvSpPr txBox="1">
            <a:spLocks noGrp="1"/>
          </p:cNvSpPr>
          <p:nvPr>
            <p:ph type="title"/>
          </p:nvPr>
        </p:nvSpPr>
        <p:spPr>
          <a:xfrm>
            <a:off x="838200" y="715696"/>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MX" sz="5700" dirty="0"/>
              <a:t>Compromiso con las partes interesadas</a:t>
            </a:r>
            <a:endParaRPr sz="5700" dirty="0"/>
          </a:p>
        </p:txBody>
      </p:sp>
    </p:spTree>
    <p:extLst>
      <p:ext uri="{BB962C8B-B14F-4D97-AF65-F5344CB8AC3E}">
        <p14:creationId xmlns:p14="http://schemas.microsoft.com/office/powerpoint/2010/main" val="1487418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84"/>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dirty="0"/>
              <a:t>Speakers</a:t>
            </a:r>
            <a:endParaRPr sz="5700" dirty="0"/>
          </a:p>
        </p:txBody>
      </p:sp>
      <p:sp>
        <p:nvSpPr>
          <p:cNvPr id="405" name="Google Shape;405;p84"/>
          <p:cNvSpPr txBox="1">
            <a:spLocks noGrp="1"/>
          </p:cNvSpPr>
          <p:nvPr>
            <p:ph type="body" idx="1"/>
          </p:nvPr>
        </p:nvSpPr>
        <p:spPr>
          <a:xfrm>
            <a:off x="209725" y="1474800"/>
            <a:ext cx="11859900" cy="4205700"/>
          </a:xfrm>
          <a:prstGeom prst="rect">
            <a:avLst/>
          </a:prstGeom>
          <a:noFill/>
          <a:ln>
            <a:noFill/>
          </a:ln>
        </p:spPr>
        <p:txBody>
          <a:bodyPr spcFirstLastPara="1" wrap="square" lIns="91425" tIns="45700" rIns="91425" bIns="45700" anchor="t" anchorCtr="0">
            <a:noAutofit/>
          </a:bodyPr>
          <a:lstStyle/>
          <a:p>
            <a:pPr marL="342900" lvl="0" indent="0" algn="l" rtl="0">
              <a:spcBef>
                <a:spcPts val="0"/>
              </a:spcBef>
              <a:spcAft>
                <a:spcPts val="0"/>
              </a:spcAft>
              <a:buNone/>
            </a:pPr>
            <a:endParaRPr sz="3000" b="1" dirty="0"/>
          </a:p>
          <a:p>
            <a:pPr marL="342900" lvl="0" indent="0" algn="l" rtl="0">
              <a:spcBef>
                <a:spcPts val="0"/>
              </a:spcBef>
              <a:spcAft>
                <a:spcPts val="0"/>
              </a:spcAft>
              <a:buNone/>
            </a:pPr>
            <a:r>
              <a:rPr lang="en-US" sz="2800" b="1" dirty="0"/>
              <a:t>Stakeholder Engagement Team</a:t>
            </a:r>
            <a:endParaRPr sz="2800" b="1" dirty="0"/>
          </a:p>
          <a:p>
            <a:pPr marL="746125" marR="0" lvl="1" indent="-320040" algn="l" rtl="0">
              <a:lnSpc>
                <a:spcPct val="90000"/>
              </a:lnSpc>
              <a:spcBef>
                <a:spcPts val="500"/>
              </a:spcBef>
              <a:spcAft>
                <a:spcPts val="0"/>
              </a:spcAft>
              <a:buSzPts val="2800"/>
              <a:buChar char="○"/>
            </a:pPr>
            <a:r>
              <a:rPr lang="en-US" sz="2800" dirty="0"/>
              <a:t>Ryan Lazo, Stakeholder Engagement Advisor</a:t>
            </a:r>
            <a:endParaRPr sz="2800" dirty="0"/>
          </a:p>
          <a:p>
            <a:pPr marL="746125" marR="0" lvl="1" indent="-320040" algn="l" rtl="0">
              <a:lnSpc>
                <a:spcPct val="90000"/>
              </a:lnSpc>
              <a:spcBef>
                <a:spcPts val="500"/>
              </a:spcBef>
              <a:spcAft>
                <a:spcPts val="0"/>
              </a:spcAft>
              <a:buSzPts val="2800"/>
              <a:buChar char="○"/>
            </a:pPr>
            <a:r>
              <a:rPr lang="en-US" sz="2800" dirty="0"/>
              <a:t>Kyra Acuna, Strategic Stakeholder Engagement Senior Advisor</a:t>
            </a:r>
            <a:br>
              <a:rPr lang="en-US" sz="2800" dirty="0"/>
            </a:br>
            <a:endParaRPr sz="2800" dirty="0"/>
          </a:p>
          <a:p>
            <a:pPr marL="342900" lvl="0" indent="0" algn="l" rtl="0">
              <a:lnSpc>
                <a:spcPct val="90000"/>
              </a:lnSpc>
              <a:spcBef>
                <a:spcPts val="0"/>
              </a:spcBef>
              <a:spcAft>
                <a:spcPts val="0"/>
              </a:spcAft>
              <a:buNone/>
            </a:pPr>
            <a:r>
              <a:rPr lang="en-US" sz="2800" b="1" dirty="0"/>
              <a:t>Subject Matter Experts</a:t>
            </a:r>
            <a:endParaRPr sz="2800" b="1" dirty="0"/>
          </a:p>
          <a:p>
            <a:pPr marL="746125" lvl="1" indent="-320040" algn="l" rtl="0">
              <a:lnSpc>
                <a:spcPct val="90000"/>
              </a:lnSpc>
              <a:spcBef>
                <a:spcPts val="500"/>
              </a:spcBef>
              <a:spcAft>
                <a:spcPts val="0"/>
              </a:spcAft>
              <a:buSzPts val="2800"/>
              <a:buChar char="○"/>
            </a:pPr>
            <a:r>
              <a:rPr lang="en-US" sz="2800" dirty="0"/>
              <a:t>Kristen Lundy- Member Content Strategy and Compliance Manager</a:t>
            </a:r>
            <a:endParaRPr sz="2800" dirty="0"/>
          </a:p>
          <a:p>
            <a:pPr marL="746125" lvl="1" indent="-320040" algn="l" rtl="0">
              <a:lnSpc>
                <a:spcPct val="90000"/>
              </a:lnSpc>
              <a:spcBef>
                <a:spcPts val="500"/>
              </a:spcBef>
              <a:spcAft>
                <a:spcPts val="0"/>
              </a:spcAft>
              <a:buSzPts val="2800"/>
              <a:buChar char="○"/>
            </a:pPr>
            <a:r>
              <a:rPr lang="en-US" sz="2800" dirty="0"/>
              <a:t>Natalie Coulter, Director of Communications</a:t>
            </a:r>
            <a:endParaRPr sz="2800" dirty="0"/>
          </a:p>
        </p:txBody>
      </p:sp>
      <p:sp>
        <p:nvSpPr>
          <p:cNvPr id="406" name="Google Shape;406;p8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402</TotalTime>
  <Words>3446</Words>
  <Application>Microsoft Office PowerPoint</Application>
  <PresentationFormat>Widescreen</PresentationFormat>
  <Paragraphs>406</Paragraphs>
  <Slides>44</Slides>
  <Notes>44</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44</vt:i4>
      </vt:variant>
    </vt:vector>
  </HeadingPairs>
  <TitlesOfParts>
    <vt:vector size="54" baseType="lpstr">
      <vt:lpstr>Calibri</vt:lpstr>
      <vt:lpstr>Noto Sans Symbols</vt:lpstr>
      <vt:lpstr>Helvetica Neue</vt:lpstr>
      <vt:lpstr>Trebuchet MS</vt:lpstr>
      <vt:lpstr>Roboto</vt:lpstr>
      <vt:lpstr>Arial</vt:lpstr>
      <vt:lpstr>White Theme</vt:lpstr>
      <vt:lpstr>Blue Theme</vt:lpstr>
      <vt:lpstr>Blue Theme</vt:lpstr>
      <vt:lpstr>Blue Theme</vt:lpstr>
      <vt:lpstr>Member Correspondence Improvements  </vt:lpstr>
      <vt:lpstr>Mejoras en la correspondencia de miembros  </vt:lpstr>
      <vt:lpstr>Meeting Logistics</vt:lpstr>
      <vt:lpstr>Logística de la reunión</vt:lpstr>
      <vt:lpstr>Today’s Expectations</vt:lpstr>
      <vt:lpstr>Expectativas para hoy</vt:lpstr>
      <vt:lpstr>Commitment to Stakeholders</vt:lpstr>
      <vt:lpstr>Compromiso con las partes interesadas</vt:lpstr>
      <vt:lpstr>Speakers</vt:lpstr>
      <vt:lpstr>Oradores</vt:lpstr>
      <vt:lpstr>Agenda</vt:lpstr>
      <vt:lpstr>Agenda</vt:lpstr>
      <vt:lpstr>Recent Successes   Éxitos recientes</vt:lpstr>
      <vt:lpstr>Recent Successes</vt:lpstr>
      <vt:lpstr>Éxitos recientes</vt:lpstr>
      <vt:lpstr>Current Projects  Proyectos actuales</vt:lpstr>
      <vt:lpstr>Current Projects</vt:lpstr>
      <vt:lpstr>Motion to Dismiss Cover Letter</vt:lpstr>
      <vt:lpstr>Carta de presentación de la moción de desestimación</vt:lpstr>
      <vt:lpstr>PowerPoint Presentation</vt:lpstr>
      <vt:lpstr>PowerPoint Presentation</vt:lpstr>
      <vt:lpstr>Health First Dental Benefit Summary</vt:lpstr>
      <vt:lpstr>Resumen de beneficios dentales de Health First</vt:lpstr>
      <vt:lpstr>Notice of Adverse Benefit Determination</vt:lpstr>
      <vt:lpstr>Aviso de determinación adversa de beneficios</vt:lpstr>
      <vt:lpstr>Translation Preference</vt:lpstr>
      <vt:lpstr>Preferencia de traducción</vt:lpstr>
      <vt:lpstr>Outreach Plan:  Work Requirements   Plan de divulgación: Requisitos laborales </vt:lpstr>
      <vt:lpstr>Lessons learned from Public Health Emergency (PHE) unwind and other program launches</vt:lpstr>
      <vt:lpstr>Lecciones aprendidas del fin de la emergencia de salud pública (PHE) y otros lanzamientos de programas</vt:lpstr>
      <vt:lpstr>Ramp Up to Work Requirements/6mo Renewals</vt:lpstr>
      <vt:lpstr>Aumento de los requisitos laborales/Renovaciones semestrales</vt:lpstr>
      <vt:lpstr>Where we need input:  Initial Information for Members</vt:lpstr>
      <vt:lpstr>Dónde necesitamos aportaciones:  Información inicial para los miembros</vt:lpstr>
      <vt:lpstr>Where we need input:  Self Attestation Form</vt:lpstr>
      <vt:lpstr>Dónde necesitamos aportaciones:  Formulario de autodeclaración</vt:lpstr>
      <vt:lpstr>Questions?  ¿Preguntas?</vt:lpstr>
      <vt:lpstr>What communication issues have you experienced lately?</vt:lpstr>
      <vt:lpstr>¿Qué problemas de comunicación has tenido últimamente?</vt:lpstr>
      <vt:lpstr>Resources </vt:lpstr>
      <vt:lpstr>Recursos  </vt:lpstr>
      <vt:lpstr>Contact Information</vt:lpstr>
      <vt:lpstr>Información de contacto</vt:lpstr>
      <vt:lpstr>Thank you!   ¡Gracias!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Member Correspondence Improvements</dc:title>
  <dc:creator>Hans Vega</dc:creator>
  <cp:lastModifiedBy>Sound Ventures Inc</cp:lastModifiedBy>
  <cp:revision>69</cp:revision>
  <dcterms:modified xsi:type="dcterms:W3CDTF">2025-10-11T17:34:06Z</dcterms:modified>
</cp:coreProperties>
</file>