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4" r:id="rId1"/>
    <p:sldMasterId id="2147483685" r:id="rId2"/>
    <p:sldMasterId id="2147483686" r:id="rId3"/>
  </p:sldMasterIdLst>
  <p:notesMasterIdLst>
    <p:notesMasterId r:id="rId15"/>
  </p:notesMasterIdLst>
  <p:sldIdLst>
    <p:sldId id="256" r:id="rId4"/>
    <p:sldId id="257" r:id="rId5"/>
    <p:sldId id="262" r:id="rId6"/>
    <p:sldId id="258" r:id="rId7"/>
    <p:sldId id="263" r:id="rId8"/>
    <p:sldId id="259" r:id="rId9"/>
    <p:sldId id="264" r:id="rId10"/>
    <p:sldId id="260" r:id="rId11"/>
    <p:sldId id="265" r:id="rId12"/>
    <p:sldId id="261" r:id="rId13"/>
    <p:sldId id="266" r:id="rId1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7ad78b9aa0_0_176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g37ad78b9aa0_0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98d145e6f4_0_3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98d145e6f4_0_3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98d145e6f4_0_3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98d145e6f4_0_3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815725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98d145e6f4_0_68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0"/>
          </a:p>
        </p:txBody>
      </p:sp>
      <p:sp>
        <p:nvSpPr>
          <p:cNvPr id="174" name="Google Shape;174;g398d145e6f4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263" y="185599"/>
            <a:ext cx="6127500" cy="3446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98d145e6f4_0_68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0"/>
          </a:p>
        </p:txBody>
      </p:sp>
      <p:sp>
        <p:nvSpPr>
          <p:cNvPr id="174" name="Google Shape;174;g398d145e6f4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090533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98d145e6f4_0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98d145e6f4_0_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98d145e6f4_0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98d145e6f4_0_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707591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98d145e6f4_0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98d145e6f4_0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98d145e6f4_0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98d145e6f4_0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629305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98d145e6f4_0_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98d145e6f4_0_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98d145e6f4_0_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98d145e6f4_0_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56588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780393" y="1129274"/>
            <a:ext cx="7583100" cy="74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1945370"/>
            <a:ext cx="6858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rial"/>
              <a:buNone/>
              <a:defRPr sz="37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3543300" y="3688167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ldNum" idx="12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2"/>
          </p:nvPr>
        </p:nvSpPr>
        <p:spPr>
          <a:xfrm>
            <a:off x="1435396" y="2760426"/>
            <a:ext cx="62733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" type="secHead">
  <p:cSld name="SECTION_HEADE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628650" y="1389227"/>
            <a:ext cx="7886700" cy="3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4000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sldNum" idx="12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estions Slide 1">
  <p:cSld name="Questions Slide 1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6" descr="Icon of person with hand raised and empty text bubble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31450" y="307731"/>
            <a:ext cx="4471761" cy="4386219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6"/>
          <p:cNvSpPr txBox="1">
            <a:spLocks noGrp="1"/>
          </p:cNvSpPr>
          <p:nvPr>
            <p:ph type="title"/>
          </p:nvPr>
        </p:nvSpPr>
        <p:spPr>
          <a:xfrm>
            <a:off x="4592091" y="1968996"/>
            <a:ext cx="4036200" cy="173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100"/>
              <a:buFont typeface="Trebuchet MS"/>
              <a:buNone/>
              <a:defRPr sz="61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sldNum" idx="12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act Info Slide">
  <p:cSld name="Contact Info Slide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7"/>
          <p:cNvSpPr txBox="1">
            <a:spLocks noGrp="1"/>
          </p:cNvSpPr>
          <p:nvPr>
            <p:ph type="sldNum" idx="12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2" name="Google Shape;72;p17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body" idx="1"/>
          </p:nvPr>
        </p:nvSpPr>
        <p:spPr>
          <a:xfrm>
            <a:off x="1665111" y="1621510"/>
            <a:ext cx="5813700" cy="28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 Slide">
  <p:cSld name="Thank You Slide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>
            <a:spLocks noGrp="1"/>
          </p:cNvSpPr>
          <p:nvPr>
            <p:ph type="title"/>
          </p:nvPr>
        </p:nvSpPr>
        <p:spPr>
          <a:xfrm>
            <a:off x="446484" y="1641413"/>
            <a:ext cx="8250900" cy="12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100"/>
              <a:buFont typeface="Trebuchet MS"/>
              <a:buNone/>
              <a:defRPr sz="51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sldNum" idx="12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ssion Text">
  <p:cSld name="Mission 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9"/>
          <p:cNvSpPr txBox="1">
            <a:spLocks noGrp="1"/>
          </p:cNvSpPr>
          <p:nvPr>
            <p:ph type="sldNum" idx="12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9" name="Google Shape;79;p19"/>
          <p:cNvSpPr/>
          <p:nvPr/>
        </p:nvSpPr>
        <p:spPr>
          <a:xfrm>
            <a:off x="628649" y="1405105"/>
            <a:ext cx="7825200" cy="17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Trebuchet MS"/>
              <a:buNone/>
            </a:pPr>
            <a:r>
              <a:rPr lang="en" sz="27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Improving health care equity, access and outcomes for the people we serve while saving Coloradans money on health care and driving value for Colorado.</a:t>
            </a:r>
            <a:endParaRPr sz="1100"/>
          </a:p>
        </p:txBody>
      </p:sp>
      <p:sp>
        <p:nvSpPr>
          <p:cNvPr id="80" name="Google Shape;80;p19"/>
          <p:cNvSpPr/>
          <p:nvPr/>
        </p:nvSpPr>
        <p:spPr>
          <a:xfrm>
            <a:off x="628649" y="313417"/>
            <a:ext cx="78252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Our Mission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ssion Photo">
  <p:cSld name="Mission Photo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0"/>
          <p:cNvSpPr txBox="1">
            <a:spLocks noGrp="1"/>
          </p:cNvSpPr>
          <p:nvPr>
            <p:ph type="sldNum" idx="12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3" name="Google Shape;83;p20"/>
          <p:cNvSpPr txBox="1"/>
          <p:nvPr/>
        </p:nvSpPr>
        <p:spPr>
          <a:xfrm>
            <a:off x="10221314" y="6553015"/>
            <a:ext cx="1629000" cy="2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400" b="1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sz="1400" b="1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84" name="Google Shape;84;p20" descr="Father points out something on laptop to family, seated on couch, as wife, son and daughter look on."/>
          <p:cNvPicPr preferRelativeResize="0"/>
          <p:nvPr/>
        </p:nvPicPr>
        <p:blipFill rotWithShape="1">
          <a:blip r:embed="rId2">
            <a:alphaModFix/>
          </a:blip>
          <a:srcRect l="1681" t="12786" b="4827"/>
          <a:stretch/>
        </p:blipFill>
        <p:spPr>
          <a:xfrm>
            <a:off x="0" y="-1"/>
            <a:ext cx="9143996" cy="4695092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20"/>
          <p:cNvSpPr/>
          <p:nvPr/>
        </p:nvSpPr>
        <p:spPr>
          <a:xfrm>
            <a:off x="0" y="2584310"/>
            <a:ext cx="9162300" cy="1919100"/>
          </a:xfrm>
          <a:prstGeom prst="rect">
            <a:avLst/>
          </a:prstGeom>
          <a:solidFill>
            <a:srgbClr val="001970">
              <a:alpha val="80000"/>
            </a:srgbClr>
          </a:solidFill>
          <a:ln>
            <a:noFill/>
          </a:ln>
        </p:spPr>
        <p:txBody>
          <a:bodyPr spcFirstLastPara="1" wrap="square" lIns="97525" tIns="48750" rIns="97525" bIns="137150" anchor="ctr" anchorCtr="0">
            <a:noAutofit/>
          </a:bodyPr>
          <a:lstStyle/>
          <a:p>
            <a:pPr marL="127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100"/>
              <a:buFont typeface="Trebuchet MS"/>
              <a:buNone/>
            </a:pPr>
            <a:r>
              <a:rPr lang="en" sz="41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Our Mission: </a:t>
            </a:r>
            <a:endParaRPr sz="4100" b="0" i="0" u="none" strike="noStrike" cap="none">
              <a:solidFill>
                <a:srgbClr val="5C667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27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rebuchet MS"/>
              <a:buNone/>
            </a:pPr>
            <a:r>
              <a:rPr lang="en" sz="24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Improving health care equity, access and outcomes for the people we serve while saving Coloradans money on health care and driving value for Colorado.</a:t>
            </a:r>
            <a:endParaRPr sz="2400" b="0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hat We Do">
  <p:cSld name="What We Do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1"/>
          <p:cNvSpPr txBox="1">
            <a:spLocks noGrp="1"/>
          </p:cNvSpPr>
          <p:nvPr>
            <p:ph type="sldNum" idx="12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8" name="Google Shape;88;p21"/>
          <p:cNvSpPr/>
          <p:nvPr/>
        </p:nvSpPr>
        <p:spPr>
          <a:xfrm>
            <a:off x="628649" y="1405105"/>
            <a:ext cx="7825200" cy="21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Trebuchet MS"/>
              <a:buNone/>
            </a:pPr>
            <a:r>
              <a:rPr lang="en" sz="27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The Department of Health Care Policy &amp; Financing administers Health First Colorado (Colorado’s Medicaid program), Child Health Plan </a:t>
            </a:r>
            <a:r>
              <a:rPr lang="en" sz="2700" i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Plus </a:t>
            </a:r>
            <a:r>
              <a:rPr lang="en" sz="27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(CHP+) and other health care programs for Coloradans who qualify. </a:t>
            </a:r>
            <a:endParaRPr sz="2700" b="1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89" name="Google Shape;89;p21"/>
          <p:cNvSpPr/>
          <p:nvPr/>
        </p:nvSpPr>
        <p:spPr>
          <a:xfrm>
            <a:off x="628649" y="286659"/>
            <a:ext cx="78252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What We Do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2"/>
          <p:cNvSpPr txBox="1">
            <a:spLocks noGrp="1"/>
          </p:cNvSpPr>
          <p:nvPr>
            <p:ph type="title"/>
          </p:nvPr>
        </p:nvSpPr>
        <p:spPr>
          <a:xfrm>
            <a:off x="605660" y="1354603"/>
            <a:ext cx="3602400" cy="22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Trebuchet MS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2"/>
          <p:cNvSpPr txBox="1">
            <a:spLocks noGrp="1"/>
          </p:cNvSpPr>
          <p:nvPr>
            <p:ph type="body" idx="1"/>
          </p:nvPr>
        </p:nvSpPr>
        <p:spPr>
          <a:xfrm>
            <a:off x="4857422" y="1354602"/>
            <a:ext cx="3642000" cy="22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4000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sz="24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Char char="▪"/>
              <a:defRPr sz="21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Google Shape;93;p22"/>
          <p:cNvSpPr txBox="1">
            <a:spLocks noGrp="1"/>
          </p:cNvSpPr>
          <p:nvPr>
            <p:ph type="sldNum" idx="12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94" name="Google Shape;94;p22"/>
          <p:cNvCxnSpPr/>
          <p:nvPr/>
        </p:nvCxnSpPr>
        <p:spPr>
          <a:xfrm>
            <a:off x="4572000" y="995363"/>
            <a:ext cx="0" cy="315270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3"/>
          <p:cNvSpPr txBox="1">
            <a:spLocks noGrp="1"/>
          </p:cNvSpPr>
          <p:nvPr>
            <p:ph type="title"/>
          </p:nvPr>
        </p:nvSpPr>
        <p:spPr>
          <a:xfrm>
            <a:off x="137948" y="1626216"/>
            <a:ext cx="88683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3"/>
          <p:cNvSpPr txBox="1">
            <a:spLocks noGrp="1"/>
          </p:cNvSpPr>
          <p:nvPr>
            <p:ph type="sldNum" idx="12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4"/>
          <p:cNvSpPr txBox="1">
            <a:spLocks noGrp="1"/>
          </p:cNvSpPr>
          <p:nvPr>
            <p:ph type="sldNum" idx="12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t Slide">
  <p:cSld name="Chat Slide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5"/>
          <p:cNvSpPr txBox="1">
            <a:spLocks noGrp="1"/>
          </p:cNvSpPr>
          <p:nvPr>
            <p:ph type="title"/>
          </p:nvPr>
        </p:nvSpPr>
        <p:spPr>
          <a:xfrm>
            <a:off x="4592091" y="1690390"/>
            <a:ext cx="4319400" cy="17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100"/>
              <a:buFont typeface="Trebuchet MS"/>
              <a:buNone/>
              <a:defRPr sz="61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5"/>
          <p:cNvSpPr txBox="1">
            <a:spLocks noGrp="1"/>
          </p:cNvSpPr>
          <p:nvPr>
            <p:ph type="sldNum" idx="12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03" name="Google Shape;103;p25" descr="Chat icon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69519" y="80367"/>
            <a:ext cx="4942432" cy="49425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ulti-Content">
  <p:cSld name="Multi-Content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7"/>
          <p:cNvSpPr txBox="1">
            <a:spLocks noGrp="1"/>
          </p:cNvSpPr>
          <p:nvPr>
            <p:ph type="body" idx="1"/>
          </p:nvPr>
        </p:nvSpPr>
        <p:spPr>
          <a:xfrm>
            <a:off x="6120337" y="1251284"/>
            <a:ext cx="2781600" cy="33324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  <a:defRPr sz="2300" b="0" i="1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2" name="Google Shape;112;p27"/>
          <p:cNvSpPr txBox="1">
            <a:spLocks noGrp="1"/>
          </p:cNvSpPr>
          <p:nvPr>
            <p:ph type="body" idx="2"/>
          </p:nvPr>
        </p:nvSpPr>
        <p:spPr>
          <a:xfrm>
            <a:off x="3383318" y="1251284"/>
            <a:ext cx="2377500" cy="15312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  <a:defRPr sz="2300" b="0" i="1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3" name="Google Shape;113;p27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4" name="Google Shape;114;p27"/>
          <p:cNvSpPr txBox="1">
            <a:spLocks noGrp="1"/>
          </p:cNvSpPr>
          <p:nvPr>
            <p:ph type="body" idx="3"/>
          </p:nvPr>
        </p:nvSpPr>
        <p:spPr>
          <a:xfrm>
            <a:off x="247681" y="1251284"/>
            <a:ext cx="2781600" cy="33324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  <a:defRPr sz="2300" b="0" i="1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5" name="Google Shape;115;p27"/>
          <p:cNvSpPr txBox="1">
            <a:spLocks noGrp="1"/>
          </p:cNvSpPr>
          <p:nvPr>
            <p:ph type="body" idx="4"/>
          </p:nvPr>
        </p:nvSpPr>
        <p:spPr>
          <a:xfrm>
            <a:off x="3383318" y="3014098"/>
            <a:ext cx="2377500" cy="15699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  <a:defRPr sz="2300" b="0" i="1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6" name="Google Shape;116;p27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500"/>
              <a:buFont typeface="Trebuchet MS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8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" type="secHead">
  <p:cSld name="SECTION_HEADER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9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500"/>
              <a:buFont typeface="Trebuchet MS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body" idx="1"/>
          </p:nvPr>
        </p:nvSpPr>
        <p:spPr>
          <a:xfrm>
            <a:off x="628650" y="1389227"/>
            <a:ext cx="7886700" cy="3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4000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act Info Slide">
  <p:cSld name="Contact Info Slide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0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5" name="Google Shape;125;p30"/>
          <p:cNvSpPr txBox="1">
            <a:spLocks noGrp="1"/>
          </p:cNvSpPr>
          <p:nvPr>
            <p:ph type="body" idx="1"/>
          </p:nvPr>
        </p:nvSpPr>
        <p:spPr>
          <a:xfrm>
            <a:off x="628650" y="1466627"/>
            <a:ext cx="7886700" cy="28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6" name="Google Shape;126;p30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500"/>
              <a:buFont typeface="Trebuchet MS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1"/>
          <p:cNvSpPr txBox="1">
            <a:spLocks noGrp="1"/>
          </p:cNvSpPr>
          <p:nvPr>
            <p:ph type="title"/>
          </p:nvPr>
        </p:nvSpPr>
        <p:spPr>
          <a:xfrm>
            <a:off x="605660" y="1354603"/>
            <a:ext cx="3602400" cy="22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400"/>
              <a:buFont typeface="Trebuchet MS"/>
              <a:buNone/>
              <a:defRPr sz="5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31"/>
          <p:cNvSpPr txBox="1">
            <a:spLocks noGrp="1"/>
          </p:cNvSpPr>
          <p:nvPr>
            <p:ph type="body" idx="1"/>
          </p:nvPr>
        </p:nvSpPr>
        <p:spPr>
          <a:xfrm>
            <a:off x="4857422" y="1354602"/>
            <a:ext cx="3642000" cy="22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4000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 sz="24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▪"/>
              <a:defRPr sz="21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0" name="Google Shape;130;p31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31" name="Google Shape;131;p31"/>
          <p:cNvCxnSpPr/>
          <p:nvPr/>
        </p:nvCxnSpPr>
        <p:spPr>
          <a:xfrm>
            <a:off x="4572000" y="995363"/>
            <a:ext cx="0" cy="31527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34" name="Google Shape;134;p3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5" name="Google Shape;135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estions Slide 1">
  <p:cSld name="Questions Slide 1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3"/>
          <p:cNvSpPr txBox="1">
            <a:spLocks noGrp="1"/>
          </p:cNvSpPr>
          <p:nvPr>
            <p:ph type="title"/>
          </p:nvPr>
        </p:nvSpPr>
        <p:spPr>
          <a:xfrm>
            <a:off x="4592091" y="1968996"/>
            <a:ext cx="4036200" cy="173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100"/>
              <a:buFont typeface="Trebuchet MS"/>
              <a:buNone/>
              <a:defRPr sz="6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33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39" name="Google Shape;139;p33" descr="Questions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714374" y="-223837"/>
            <a:ext cx="5572125" cy="5572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4"/>
          <p:cNvSpPr txBox="1">
            <a:spLocks noGrp="1"/>
          </p:cNvSpPr>
          <p:nvPr>
            <p:ph type="title"/>
          </p:nvPr>
        </p:nvSpPr>
        <p:spPr>
          <a:xfrm>
            <a:off x="137948" y="273844"/>
            <a:ext cx="88683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34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3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6" name="Google Shape;146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t Slide">
  <p:cSld name="Chat Slide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6"/>
          <p:cNvSpPr txBox="1">
            <a:spLocks noGrp="1"/>
          </p:cNvSpPr>
          <p:nvPr>
            <p:ph type="title"/>
          </p:nvPr>
        </p:nvSpPr>
        <p:spPr>
          <a:xfrm>
            <a:off x="4592091" y="1690390"/>
            <a:ext cx="4319400" cy="17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100"/>
              <a:buFont typeface="Trebuchet MS"/>
              <a:buNone/>
              <a:defRPr sz="6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36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50" name="Google Shape;150;p36" descr="Cha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69519" y="80367"/>
            <a:ext cx="4942432" cy="49425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 Slide">
  <p:cSld name="Thank You Slide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7"/>
          <p:cNvSpPr txBox="1">
            <a:spLocks noGrp="1"/>
          </p:cNvSpPr>
          <p:nvPr>
            <p:ph type="title"/>
          </p:nvPr>
        </p:nvSpPr>
        <p:spPr>
          <a:xfrm>
            <a:off x="446484" y="1961881"/>
            <a:ext cx="8250900" cy="12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100"/>
              <a:buFont typeface="Trebuchet MS"/>
              <a:buNone/>
              <a:defRPr sz="5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37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8"/>
          <p:cNvSpPr txBox="1">
            <a:spLocks noGrp="1"/>
          </p:cNvSpPr>
          <p:nvPr>
            <p:ph type="ctrTitle"/>
          </p:nvPr>
        </p:nvSpPr>
        <p:spPr>
          <a:xfrm>
            <a:off x="780393" y="751122"/>
            <a:ext cx="7583100" cy="74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400"/>
              <a:buFont typeface="Trebuchet MS"/>
              <a:buNone/>
              <a:defRPr sz="5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38"/>
          <p:cNvSpPr txBox="1">
            <a:spLocks noGrp="1"/>
          </p:cNvSpPr>
          <p:nvPr>
            <p:ph type="subTitle" idx="1"/>
          </p:nvPr>
        </p:nvSpPr>
        <p:spPr>
          <a:xfrm>
            <a:off x="1143000" y="1661004"/>
            <a:ext cx="6858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7" name="Google Shape;157;p38"/>
          <p:cNvSpPr txBox="1">
            <a:spLocks noGrp="1"/>
          </p:cNvSpPr>
          <p:nvPr>
            <p:ph type="dt" idx="10"/>
          </p:nvPr>
        </p:nvSpPr>
        <p:spPr>
          <a:xfrm>
            <a:off x="3543300" y="3688167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38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9" name="Google Shape;159;p38"/>
          <p:cNvSpPr txBox="1">
            <a:spLocks noGrp="1"/>
          </p:cNvSpPr>
          <p:nvPr>
            <p:ph type="body" idx="2"/>
          </p:nvPr>
        </p:nvSpPr>
        <p:spPr>
          <a:xfrm>
            <a:off x="1435396" y="2382275"/>
            <a:ext cx="62733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39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 sz="1100"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 sz="1100"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 sz="1100"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 sz="1100"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 sz="1100"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 sz="1100"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 sz="1100"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 sz="1100"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 sz="1100"/>
            </a:lvl9pPr>
          </a:lstStyle>
          <a:p>
            <a:endParaRPr/>
          </a:p>
        </p:txBody>
      </p:sp>
      <p:sp>
        <p:nvSpPr>
          <p:cNvPr id="163" name="Google Shape;163;p3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3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65" name="Google Shape;165;p3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137948" y="1626216"/>
            <a:ext cx="88683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dt" idx="10"/>
          </p:nvPr>
        </p:nvSpPr>
        <p:spPr>
          <a:xfrm>
            <a:off x="3543300" y="3680651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5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/>
          <p:nvPr/>
        </p:nvSpPr>
        <p:spPr>
          <a:xfrm>
            <a:off x="0" y="4692459"/>
            <a:ext cx="91440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13"/>
          <p:cNvSpPr txBox="1">
            <a:spLocks noGrp="1"/>
          </p:cNvSpPr>
          <p:nvPr>
            <p:ph type="sldNum" idx="12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5" name="Google Shape;55;p13" descr="Colorado Department of Health Care Policy &amp; Financin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206006" y="4772678"/>
            <a:ext cx="1660592" cy="284617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6"/>
          <p:cNvSpPr txBox="1">
            <a:spLocks noGrp="1"/>
          </p:cNvSpPr>
          <p:nvPr>
            <p:ph type="title"/>
          </p:nvPr>
        </p:nvSpPr>
        <p:spPr>
          <a:xfrm>
            <a:off x="137948" y="273844"/>
            <a:ext cx="88683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accent5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6" name="Google Shape;106;p26"/>
          <p:cNvSpPr txBox="1">
            <a:spLocks noGrp="1"/>
          </p:cNvSpPr>
          <p:nvPr>
            <p:ph type="dt" idx="10"/>
          </p:nvPr>
        </p:nvSpPr>
        <p:spPr>
          <a:xfrm>
            <a:off x="3543300" y="3680651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7" name="Google Shape;107;p26"/>
          <p:cNvSpPr/>
          <p:nvPr/>
        </p:nvSpPr>
        <p:spPr>
          <a:xfrm>
            <a:off x="0" y="4692459"/>
            <a:ext cx="9144000" cy="457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26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09" name="Google Shape;109;p26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205740" y="4773168"/>
            <a:ext cx="1701044" cy="28803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40"/>
          <p:cNvSpPr txBox="1">
            <a:spLocks noGrp="1"/>
          </p:cNvSpPr>
          <p:nvPr>
            <p:ph type="title"/>
          </p:nvPr>
        </p:nvSpPr>
        <p:spPr>
          <a:xfrm>
            <a:off x="628650" y="328447"/>
            <a:ext cx="7886700" cy="40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Trebuchet MS"/>
              <a:buNone/>
            </a:pPr>
            <a:r>
              <a:rPr lang="en" sz="3500" dirty="0"/>
              <a:t>Changes to Abortion Services</a:t>
            </a:r>
            <a:br>
              <a:rPr lang="en" sz="3500" dirty="0"/>
            </a:br>
            <a:br>
              <a:rPr lang="en" sz="3500" dirty="0"/>
            </a:br>
            <a:br>
              <a:rPr lang="en" sz="3500" dirty="0"/>
            </a:br>
            <a:r>
              <a:rPr lang="es-MX" sz="3500" dirty="0"/>
              <a:t>Cambios en los servicios de aborto </a:t>
            </a:r>
            <a:r>
              <a:rPr lang="en" sz="3500" dirty="0"/>
              <a:t> </a:t>
            </a:r>
            <a:endParaRPr dirty="0"/>
          </a:p>
        </p:txBody>
      </p:sp>
      <p:sp>
        <p:nvSpPr>
          <p:cNvPr id="171" name="Google Shape;171;p40"/>
          <p:cNvSpPr txBox="1">
            <a:spLocks noGrp="1"/>
          </p:cNvSpPr>
          <p:nvPr>
            <p:ph type="sldNum" idx="12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45"/>
          <p:cNvSpPr txBox="1">
            <a:spLocks noGrp="1"/>
          </p:cNvSpPr>
          <p:nvPr>
            <p:ph type="title"/>
          </p:nvPr>
        </p:nvSpPr>
        <p:spPr>
          <a:xfrm>
            <a:off x="628650" y="79564"/>
            <a:ext cx="7886700" cy="720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/>
              <a:t>Questions for you</a:t>
            </a:r>
            <a:endParaRPr sz="4300"/>
          </a:p>
        </p:txBody>
      </p:sp>
      <p:sp>
        <p:nvSpPr>
          <p:cNvPr id="202" name="Google Shape;202;p45"/>
          <p:cNvSpPr txBox="1">
            <a:spLocks noGrp="1"/>
          </p:cNvSpPr>
          <p:nvPr>
            <p:ph type="body" idx="1"/>
          </p:nvPr>
        </p:nvSpPr>
        <p:spPr>
          <a:xfrm>
            <a:off x="559975" y="983550"/>
            <a:ext cx="7886700" cy="3176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" sz="2000"/>
              <a:t>What questions do you have about this benefit expansion?</a:t>
            </a:r>
            <a:endParaRPr sz="2000"/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en" sz="2000"/>
              <a:t>Where in your community is the best place to share this information in/for your community?</a:t>
            </a:r>
            <a:endParaRPr sz="2000"/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en" sz="2000"/>
              <a:t>Who should we educate about this benefit expansion in your community?</a:t>
            </a:r>
            <a:endParaRPr sz="2000"/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en" sz="2000"/>
              <a:t>How can we make sure members who want and/or need this benefit know about it but that it feels private and confidential?</a:t>
            </a:r>
            <a:endParaRPr sz="2000"/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en" sz="2000"/>
              <a:t>Who are the trusted sources for information about abortion services in your community?</a:t>
            </a:r>
            <a:endParaRPr sz="2000"/>
          </a:p>
          <a:p>
            <a:pPr marL="45720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2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45"/>
          <p:cNvSpPr txBox="1">
            <a:spLocks noGrp="1"/>
          </p:cNvSpPr>
          <p:nvPr>
            <p:ph type="title"/>
          </p:nvPr>
        </p:nvSpPr>
        <p:spPr>
          <a:xfrm>
            <a:off x="628650" y="79564"/>
            <a:ext cx="7886700" cy="720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NI" sz="4300" dirty="0"/>
              <a:t>Preguntas para usted</a:t>
            </a:r>
            <a:endParaRPr sz="4300" dirty="0"/>
          </a:p>
        </p:txBody>
      </p:sp>
      <p:sp>
        <p:nvSpPr>
          <p:cNvPr id="202" name="Google Shape;202;p45"/>
          <p:cNvSpPr txBox="1">
            <a:spLocks noGrp="1"/>
          </p:cNvSpPr>
          <p:nvPr>
            <p:ph type="body" idx="1"/>
          </p:nvPr>
        </p:nvSpPr>
        <p:spPr>
          <a:xfrm>
            <a:off x="550450" y="983550"/>
            <a:ext cx="7886700" cy="3176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s-MX" sz="2000" dirty="0"/>
              <a:t>¿Qué preguntas tiene sobre la ampliación de estos beneficios</a:t>
            </a:r>
            <a:r>
              <a:rPr lang="en" sz="2000" dirty="0"/>
              <a:t>?</a:t>
            </a:r>
            <a:endParaRPr sz="2000" dirty="0"/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es-MX" sz="2000" dirty="0"/>
              <a:t>¿Cuál es el mejor lugar de su comunidad para compartir esta información</a:t>
            </a:r>
            <a:r>
              <a:rPr lang="en" sz="2000" dirty="0"/>
              <a:t>?</a:t>
            </a:r>
            <a:endParaRPr sz="2000" dirty="0"/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es-MX" sz="2000" dirty="0"/>
              <a:t>¿A quién debemos educar sobre esta ampliación de beneficios en su comunidad</a:t>
            </a:r>
            <a:r>
              <a:rPr lang="en" sz="2000" dirty="0"/>
              <a:t>?</a:t>
            </a:r>
            <a:endParaRPr sz="2000" dirty="0"/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es-MX" sz="2000" dirty="0"/>
              <a:t>Cómo podemos asegurarnos de que los miembros que desean y/o necesitan este beneficio lo sepan, pero que se mantenga la privacidad y la confidencialidad</a:t>
            </a:r>
            <a:r>
              <a:rPr lang="en" sz="2000" dirty="0"/>
              <a:t>?</a:t>
            </a:r>
            <a:endParaRPr sz="2000" dirty="0"/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es-MX" sz="2000" dirty="0"/>
              <a:t>¿Quiénes son las fuentes confiables de información sobre los servicios de aborto en su comunidad</a:t>
            </a:r>
            <a:r>
              <a:rPr lang="en" sz="2000" dirty="0"/>
              <a:t>?</a:t>
            </a:r>
            <a:endParaRPr sz="2000" dirty="0"/>
          </a:p>
          <a:p>
            <a:pPr marL="45720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2786918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1"/>
          <p:cNvSpPr txBox="1">
            <a:spLocks noGrp="1"/>
          </p:cNvSpPr>
          <p:nvPr>
            <p:ph type="title"/>
          </p:nvPr>
        </p:nvSpPr>
        <p:spPr>
          <a:xfrm>
            <a:off x="628650" y="221332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Trebuchet MS"/>
              <a:buNone/>
            </a:pPr>
            <a:r>
              <a:rPr lang="en" sz="4300" dirty="0"/>
              <a:t>Background </a:t>
            </a:r>
            <a:endParaRPr sz="4300" dirty="0"/>
          </a:p>
        </p:txBody>
      </p:sp>
      <p:sp>
        <p:nvSpPr>
          <p:cNvPr id="177" name="Google Shape;177;p41"/>
          <p:cNvSpPr txBox="1">
            <a:spLocks noGrp="1"/>
          </p:cNvSpPr>
          <p:nvPr>
            <p:ph type="body" idx="1"/>
          </p:nvPr>
        </p:nvSpPr>
        <p:spPr>
          <a:xfrm>
            <a:off x="489300" y="1375050"/>
            <a:ext cx="8165400" cy="268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3429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 sz="2100" dirty="0"/>
              <a:t>In November 2024, Colorado voters approved Amendment 79.</a:t>
            </a:r>
            <a:endParaRPr sz="2100" dirty="0"/>
          </a:p>
          <a:p>
            <a:pPr marL="342900" lvl="0" indent="-2984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100"/>
              <a:buChar char="•"/>
            </a:pPr>
            <a:r>
              <a:rPr lang="en" sz="2100" dirty="0"/>
              <a:t>This removed the old rule in the state constitution that prevented public money from being used for abortions (for example: Medicaid, health insurance for public employees).</a:t>
            </a:r>
            <a:endParaRPr sz="2100" dirty="0"/>
          </a:p>
          <a:p>
            <a:pPr marL="342900" lvl="0" indent="-2984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100"/>
              <a:buChar char="•"/>
            </a:pPr>
            <a:r>
              <a:rPr lang="en" sz="2100" dirty="0"/>
              <a:t>It also added a new rule to the state constitution that guarantees the right to an abortion and says Colorado’s state and local governments cannot block people from getting this service.</a:t>
            </a:r>
            <a:endParaRPr sz="2100" dirty="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300" dirty="0"/>
          </a:p>
          <a:p>
            <a:pPr marL="34290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100" dirty="0"/>
          </a:p>
        </p:txBody>
      </p:sp>
      <p:sp>
        <p:nvSpPr>
          <p:cNvPr id="178" name="Google Shape;178;p41"/>
          <p:cNvSpPr txBox="1">
            <a:spLocks noGrp="1"/>
          </p:cNvSpPr>
          <p:nvPr>
            <p:ph type="sldNum" idx="12"/>
          </p:nvPr>
        </p:nvSpPr>
        <p:spPr>
          <a:xfrm>
            <a:off x="5160446" y="3585198"/>
            <a:ext cx="1543200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1"/>
          <p:cNvSpPr txBox="1">
            <a:spLocks noGrp="1"/>
          </p:cNvSpPr>
          <p:nvPr>
            <p:ph type="title"/>
          </p:nvPr>
        </p:nvSpPr>
        <p:spPr>
          <a:xfrm>
            <a:off x="628650" y="221332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Trebuchet MS"/>
              <a:buNone/>
            </a:pPr>
            <a:r>
              <a:rPr lang="es-NI" sz="4300" dirty="0"/>
              <a:t>Antecedentes</a:t>
            </a:r>
            <a:r>
              <a:rPr lang="en" sz="4300" dirty="0"/>
              <a:t> </a:t>
            </a:r>
            <a:endParaRPr sz="4300" dirty="0"/>
          </a:p>
        </p:txBody>
      </p:sp>
      <p:sp>
        <p:nvSpPr>
          <p:cNvPr id="177" name="Google Shape;177;p41"/>
          <p:cNvSpPr txBox="1">
            <a:spLocks noGrp="1"/>
          </p:cNvSpPr>
          <p:nvPr>
            <p:ph type="body" idx="1"/>
          </p:nvPr>
        </p:nvSpPr>
        <p:spPr>
          <a:xfrm>
            <a:off x="349950" y="921965"/>
            <a:ext cx="8165400" cy="268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3429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s-MX" sz="2100" dirty="0"/>
              <a:t>En noviembre de 2024, los votantes de Colorado aprobaron la Enmienda 79</a:t>
            </a:r>
            <a:r>
              <a:rPr lang="en" sz="2100" dirty="0"/>
              <a:t>.</a:t>
            </a:r>
            <a:endParaRPr sz="2100" dirty="0"/>
          </a:p>
          <a:p>
            <a:pPr marL="342900" lvl="0" indent="-2984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100"/>
              <a:buChar char="•"/>
            </a:pPr>
            <a:r>
              <a:rPr lang="es-MX" sz="2100" dirty="0"/>
              <a:t>Esta eliminó la antigua norma de la constitución estatal que impedía el uso de fondos públicos para abortos (por ejemplo: Medicaid, seguro médico para empleados públicos</a:t>
            </a:r>
            <a:r>
              <a:rPr lang="en" sz="2100" dirty="0"/>
              <a:t>).</a:t>
            </a:r>
            <a:endParaRPr sz="2100" dirty="0"/>
          </a:p>
          <a:p>
            <a:pPr marL="342900" lvl="0" indent="-2984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100"/>
              <a:buChar char="•"/>
            </a:pPr>
            <a:r>
              <a:rPr lang="es-MX" sz="2100" dirty="0"/>
              <a:t>También añadió una nueva norma a la constitución estatal que garantiza el derecho al aborto y establece que los gobiernos estatales y locales de Colorado no pueden impedir que las personas obtengan a este servicio.</a:t>
            </a:r>
            <a:endParaRPr sz="2100" dirty="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300" dirty="0"/>
          </a:p>
          <a:p>
            <a:pPr marL="34290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100" dirty="0"/>
          </a:p>
        </p:txBody>
      </p:sp>
      <p:sp>
        <p:nvSpPr>
          <p:cNvPr id="178" name="Google Shape;178;p41"/>
          <p:cNvSpPr txBox="1">
            <a:spLocks noGrp="1"/>
          </p:cNvSpPr>
          <p:nvPr>
            <p:ph type="sldNum" idx="12"/>
          </p:nvPr>
        </p:nvSpPr>
        <p:spPr>
          <a:xfrm>
            <a:off x="5160446" y="3585198"/>
            <a:ext cx="1543200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83610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2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20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/>
              <a:t>Benefit Expansion</a:t>
            </a:r>
            <a:endParaRPr sz="4300"/>
          </a:p>
        </p:txBody>
      </p:sp>
      <p:sp>
        <p:nvSpPr>
          <p:cNvPr id="184" name="Google Shape;184;p42"/>
          <p:cNvSpPr txBox="1">
            <a:spLocks noGrp="1"/>
          </p:cNvSpPr>
          <p:nvPr>
            <p:ph type="body" idx="1"/>
          </p:nvPr>
        </p:nvSpPr>
        <p:spPr>
          <a:xfrm>
            <a:off x="628650" y="1178025"/>
            <a:ext cx="7886700" cy="32610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683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200"/>
              <a:buChar char="•"/>
            </a:pPr>
            <a:r>
              <a:rPr lang="en" sz="2200"/>
              <a:t>Right now, abortions are only covered under Health First Colorado and CHP+ in specific situations:</a:t>
            </a:r>
            <a:endParaRPr sz="2200"/>
          </a:p>
          <a:p>
            <a:pPr marL="914400" lvl="1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⮚"/>
            </a:pPr>
            <a:r>
              <a:rPr lang="en" sz="2200"/>
              <a:t>If the pregnancy is the result of rape</a:t>
            </a:r>
            <a:endParaRPr sz="2200"/>
          </a:p>
          <a:p>
            <a:pPr marL="914400" lvl="1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⮚"/>
            </a:pPr>
            <a:r>
              <a:rPr lang="en" sz="2200"/>
              <a:t>If the pregnancy is the result of incest</a:t>
            </a:r>
            <a:endParaRPr sz="2200"/>
          </a:p>
          <a:p>
            <a:pPr marL="914400" lvl="1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⮚"/>
            </a:pPr>
            <a:r>
              <a:rPr lang="en" sz="2200"/>
              <a:t>If the pregnancy puts the pregnant person’s life in danger</a:t>
            </a:r>
            <a:endParaRPr sz="2200"/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•"/>
            </a:pPr>
            <a:r>
              <a:rPr lang="en" sz="2200"/>
              <a:t>Starting January 2026, abortions will be a covered service for any situation.</a:t>
            </a:r>
            <a:endParaRPr sz="22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2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20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NI" sz="4300" dirty="0"/>
              <a:t>Ampliación de los beneficios</a:t>
            </a:r>
            <a:endParaRPr sz="4300" dirty="0"/>
          </a:p>
        </p:txBody>
      </p:sp>
      <p:sp>
        <p:nvSpPr>
          <p:cNvPr id="184" name="Google Shape;184;p42"/>
          <p:cNvSpPr txBox="1">
            <a:spLocks noGrp="1"/>
          </p:cNvSpPr>
          <p:nvPr>
            <p:ph type="body" idx="1"/>
          </p:nvPr>
        </p:nvSpPr>
        <p:spPr>
          <a:xfrm>
            <a:off x="628650" y="1178025"/>
            <a:ext cx="7886700" cy="32610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683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200"/>
              <a:buChar char="•"/>
            </a:pPr>
            <a:r>
              <a:rPr lang="es-MX" sz="2200" dirty="0"/>
              <a:t>En la actualidad, los abortos solo están cubiertos por </a:t>
            </a:r>
            <a:r>
              <a:rPr lang="es-MX" sz="2200" dirty="0" err="1"/>
              <a:t>Health</a:t>
            </a:r>
            <a:r>
              <a:rPr lang="es-MX" sz="2200" dirty="0"/>
              <a:t> </a:t>
            </a:r>
            <a:r>
              <a:rPr lang="es-MX" sz="2200" dirty="0" err="1"/>
              <a:t>First</a:t>
            </a:r>
            <a:r>
              <a:rPr lang="es-MX" sz="2200" dirty="0"/>
              <a:t> Colorado y </a:t>
            </a:r>
            <a:r>
              <a:rPr lang="es-MX" sz="2200" dirty="0" err="1"/>
              <a:t>CHP</a:t>
            </a:r>
            <a:r>
              <a:rPr lang="es-MX" sz="2200" dirty="0"/>
              <a:t>+ en situaciones específicas</a:t>
            </a:r>
            <a:r>
              <a:rPr lang="en" sz="2200" dirty="0"/>
              <a:t>:</a:t>
            </a:r>
            <a:endParaRPr sz="2200" dirty="0"/>
          </a:p>
          <a:p>
            <a:pPr marL="914400" lvl="1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⮚"/>
            </a:pPr>
            <a:r>
              <a:rPr lang="es-MX" sz="2200" dirty="0"/>
              <a:t>Si el embarazo es resultado de una violación</a:t>
            </a:r>
            <a:endParaRPr sz="2200" dirty="0"/>
          </a:p>
          <a:p>
            <a:pPr marL="914400" lvl="1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⮚"/>
            </a:pPr>
            <a:r>
              <a:rPr lang="es-MX" sz="2200" dirty="0"/>
              <a:t>Si el embarazo es resultado de incesto</a:t>
            </a:r>
            <a:endParaRPr sz="2200" dirty="0"/>
          </a:p>
          <a:p>
            <a:pPr marL="914400" lvl="1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⮚"/>
            </a:pPr>
            <a:r>
              <a:rPr lang="es-MX" sz="2200" dirty="0"/>
              <a:t>Si el embarazo pone en peligro la vida de la persona embarazad</a:t>
            </a:r>
            <a:r>
              <a:rPr lang="en" sz="2200" dirty="0"/>
              <a:t>a</a:t>
            </a:r>
            <a:endParaRPr sz="2200" dirty="0"/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•"/>
            </a:pPr>
            <a:r>
              <a:rPr lang="es-MX" sz="2200" dirty="0"/>
              <a:t>A partir de enero de 2026, los abortos serán un servicio cubierto en cualquier situación</a:t>
            </a:r>
            <a:r>
              <a:rPr lang="en" sz="2200" dirty="0"/>
              <a:t>.</a:t>
            </a:r>
            <a:endParaRPr sz="2200" dirty="0"/>
          </a:p>
        </p:txBody>
      </p:sp>
    </p:spTree>
    <p:extLst>
      <p:ext uri="{BB962C8B-B14F-4D97-AF65-F5344CB8AC3E}">
        <p14:creationId xmlns:p14="http://schemas.microsoft.com/office/powerpoint/2010/main" val="3310773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43"/>
          <p:cNvSpPr txBox="1">
            <a:spLocks noGrp="1"/>
          </p:cNvSpPr>
          <p:nvPr>
            <p:ph type="title"/>
          </p:nvPr>
        </p:nvSpPr>
        <p:spPr>
          <a:xfrm>
            <a:off x="628650" y="115809"/>
            <a:ext cx="7886700" cy="13209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/>
              <a:t>Who will be eligible for the expanded benefit?</a:t>
            </a:r>
            <a:endParaRPr sz="4300"/>
          </a:p>
        </p:txBody>
      </p:sp>
      <p:sp>
        <p:nvSpPr>
          <p:cNvPr id="190" name="Google Shape;190;p43"/>
          <p:cNvSpPr txBox="1">
            <a:spLocks noGrp="1"/>
          </p:cNvSpPr>
          <p:nvPr>
            <p:ph type="body" idx="1"/>
          </p:nvPr>
        </p:nvSpPr>
        <p:spPr>
          <a:xfrm>
            <a:off x="628650" y="1743475"/>
            <a:ext cx="7886700" cy="24981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400050" algn="l" rtl="0">
              <a:spcBef>
                <a:spcPts val="800"/>
              </a:spcBef>
              <a:spcAft>
                <a:spcPts val="0"/>
              </a:spcAft>
              <a:buSzPts val="2700"/>
              <a:buChar char="•"/>
            </a:pPr>
            <a:r>
              <a:rPr lang="en"/>
              <a:t>Health First Colorado members</a:t>
            </a:r>
            <a:endParaRPr/>
          </a:p>
          <a:p>
            <a:pPr marL="457200" lvl="0" indent="-400050" algn="l" rtl="0">
              <a:spcBef>
                <a:spcPts val="1000"/>
              </a:spcBef>
              <a:spcAft>
                <a:spcPts val="0"/>
              </a:spcAft>
              <a:buSzPts val="2700"/>
              <a:buChar char="•"/>
            </a:pPr>
            <a:r>
              <a:rPr lang="en"/>
              <a:t>CHP+ members</a:t>
            </a:r>
            <a:endParaRPr/>
          </a:p>
          <a:p>
            <a:pPr marL="457200" lvl="0" indent="-400050" algn="l" rtl="0">
              <a:spcBef>
                <a:spcPts val="1000"/>
              </a:spcBef>
              <a:spcAft>
                <a:spcPts val="0"/>
              </a:spcAft>
              <a:buSzPts val="2700"/>
              <a:buChar char="•"/>
            </a:pPr>
            <a:r>
              <a:rPr lang="en"/>
              <a:t>Cover All Coloradans members</a:t>
            </a:r>
            <a:endParaRPr/>
          </a:p>
          <a:p>
            <a:pPr marL="457200" lvl="0" indent="-400050" algn="l" rtl="0">
              <a:spcBef>
                <a:spcPts val="1000"/>
              </a:spcBef>
              <a:spcAft>
                <a:spcPts val="1000"/>
              </a:spcAft>
              <a:buSzPts val="2700"/>
              <a:buChar char="•"/>
            </a:pPr>
            <a:r>
              <a:rPr lang="en"/>
              <a:t>Emergency Medical and Reproductive Health Program members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43"/>
          <p:cNvSpPr txBox="1">
            <a:spLocks noGrp="1"/>
          </p:cNvSpPr>
          <p:nvPr>
            <p:ph type="title"/>
          </p:nvPr>
        </p:nvSpPr>
        <p:spPr>
          <a:xfrm>
            <a:off x="628650" y="115809"/>
            <a:ext cx="7886700" cy="13209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300" dirty="0"/>
              <a:t>¿Quiénes serán elegibles para el beneficio ampliado?</a:t>
            </a:r>
            <a:endParaRPr sz="4300" dirty="0"/>
          </a:p>
        </p:txBody>
      </p:sp>
      <p:sp>
        <p:nvSpPr>
          <p:cNvPr id="190" name="Google Shape;190;p43"/>
          <p:cNvSpPr txBox="1">
            <a:spLocks noGrp="1"/>
          </p:cNvSpPr>
          <p:nvPr>
            <p:ph type="body" idx="1"/>
          </p:nvPr>
        </p:nvSpPr>
        <p:spPr>
          <a:xfrm>
            <a:off x="628650" y="1743475"/>
            <a:ext cx="7886700" cy="24981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400050" algn="l" rtl="0">
              <a:spcBef>
                <a:spcPts val="800"/>
              </a:spcBef>
              <a:spcAft>
                <a:spcPts val="0"/>
              </a:spcAft>
              <a:buSzPts val="2700"/>
              <a:buChar char="•"/>
            </a:pPr>
            <a:r>
              <a:rPr lang="es-NI" dirty="0"/>
              <a:t>Miembros de </a:t>
            </a:r>
            <a:r>
              <a:rPr lang="es-NI" dirty="0" err="1"/>
              <a:t>Health</a:t>
            </a:r>
            <a:r>
              <a:rPr lang="es-NI" dirty="0"/>
              <a:t> </a:t>
            </a:r>
            <a:r>
              <a:rPr lang="es-NI" dirty="0" err="1"/>
              <a:t>First</a:t>
            </a:r>
            <a:r>
              <a:rPr lang="es-NI" dirty="0"/>
              <a:t> Colorado</a:t>
            </a:r>
            <a:endParaRPr dirty="0"/>
          </a:p>
          <a:p>
            <a:pPr marL="457200" lvl="0" indent="-400050" algn="l" rtl="0">
              <a:spcBef>
                <a:spcPts val="1000"/>
              </a:spcBef>
              <a:spcAft>
                <a:spcPts val="0"/>
              </a:spcAft>
              <a:buSzPts val="2700"/>
              <a:buChar char="•"/>
            </a:pPr>
            <a:r>
              <a:rPr lang="es-NI" dirty="0"/>
              <a:t>Miembros de </a:t>
            </a:r>
            <a:r>
              <a:rPr lang="en" dirty="0"/>
              <a:t>CHP+</a:t>
            </a:r>
            <a:endParaRPr dirty="0"/>
          </a:p>
          <a:p>
            <a:pPr marL="457200" lvl="0" indent="-400050" algn="l" rtl="0">
              <a:spcBef>
                <a:spcPts val="1000"/>
              </a:spcBef>
              <a:spcAft>
                <a:spcPts val="0"/>
              </a:spcAft>
              <a:buSzPts val="2700"/>
              <a:buChar char="•"/>
            </a:pPr>
            <a:r>
              <a:rPr lang="es-MX" dirty="0"/>
              <a:t>Miembros de </a:t>
            </a:r>
            <a:r>
              <a:rPr lang="es-MX" dirty="0" err="1"/>
              <a:t>Cover</a:t>
            </a:r>
            <a:r>
              <a:rPr lang="es-MX" dirty="0"/>
              <a:t> </a:t>
            </a:r>
            <a:r>
              <a:rPr lang="es-MX" dirty="0" err="1"/>
              <a:t>All</a:t>
            </a:r>
            <a:r>
              <a:rPr lang="es-MX" dirty="0"/>
              <a:t> </a:t>
            </a:r>
            <a:r>
              <a:rPr lang="es-MX" dirty="0" err="1"/>
              <a:t>Coloradans</a:t>
            </a:r>
            <a:endParaRPr lang="en-US" dirty="0"/>
          </a:p>
          <a:p>
            <a:pPr marL="457200" lvl="0" indent="-400050" algn="l" rtl="0">
              <a:spcBef>
                <a:spcPts val="1000"/>
              </a:spcBef>
              <a:spcAft>
                <a:spcPts val="1000"/>
              </a:spcAft>
              <a:buSzPts val="2700"/>
              <a:buChar char="•"/>
            </a:pPr>
            <a:r>
              <a:rPr lang="es-MX" dirty="0"/>
              <a:t>Miembros del programa de salud reproductiva y médica de emergencia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318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44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20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/>
              <a:t>Before we begin…</a:t>
            </a:r>
            <a:endParaRPr sz="4300"/>
          </a:p>
        </p:txBody>
      </p:sp>
      <p:sp>
        <p:nvSpPr>
          <p:cNvPr id="196" name="Google Shape;196;p44"/>
          <p:cNvSpPr txBox="1">
            <a:spLocks noGrp="1"/>
          </p:cNvSpPr>
          <p:nvPr>
            <p:ph type="body" idx="1"/>
          </p:nvPr>
        </p:nvSpPr>
        <p:spPr>
          <a:xfrm>
            <a:off x="628650" y="1211850"/>
            <a:ext cx="7886700" cy="3182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683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200"/>
              <a:buChar char="•"/>
            </a:pPr>
            <a:r>
              <a:rPr lang="en" sz="2200"/>
              <a:t>Our focus today is on how we can strategically share information with members of your community who may want and/or need access to these services.</a:t>
            </a:r>
            <a:endParaRPr sz="2200"/>
          </a:p>
          <a:p>
            <a:pPr marL="457200" lvl="0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200"/>
              <a:buChar char="•"/>
            </a:pPr>
            <a:r>
              <a:rPr lang="en" sz="2200"/>
              <a:t>This conversation is not about personal beliefs regarding this benefit. </a:t>
            </a:r>
            <a:endParaRPr sz="2200"/>
          </a:p>
          <a:p>
            <a:pPr marL="457200" lvl="0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200"/>
              <a:buChar char="•"/>
            </a:pPr>
            <a:r>
              <a:rPr lang="en" sz="2200"/>
              <a:t>If the discussion shifts toward personal views, staff will respectfully redirect.</a:t>
            </a:r>
            <a:endParaRPr sz="2200"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26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44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20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NI" sz="4300" dirty="0"/>
              <a:t>Antes de comenzar</a:t>
            </a:r>
            <a:r>
              <a:rPr lang="en" sz="4300" dirty="0"/>
              <a:t>…</a:t>
            </a:r>
            <a:endParaRPr sz="4300" dirty="0"/>
          </a:p>
        </p:txBody>
      </p:sp>
      <p:sp>
        <p:nvSpPr>
          <p:cNvPr id="196" name="Google Shape;196;p44"/>
          <p:cNvSpPr txBox="1">
            <a:spLocks noGrp="1"/>
          </p:cNvSpPr>
          <p:nvPr>
            <p:ph type="body" idx="1"/>
          </p:nvPr>
        </p:nvSpPr>
        <p:spPr>
          <a:xfrm>
            <a:off x="628650" y="980400"/>
            <a:ext cx="7886700" cy="3182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683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200"/>
              <a:buChar char="•"/>
            </a:pPr>
            <a:r>
              <a:rPr lang="es-MX" sz="2200" dirty="0"/>
              <a:t>Hoy nos centraremos en cómo podemos compartir información estratégicamente con los miembros de su comunidad que puedan desear y/o necesitar acceder a estos servicios</a:t>
            </a:r>
            <a:r>
              <a:rPr lang="en" sz="2200" dirty="0"/>
              <a:t>.</a:t>
            </a:r>
            <a:endParaRPr sz="2200" dirty="0"/>
          </a:p>
          <a:p>
            <a:pPr marL="457200" lvl="0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200"/>
              <a:buChar char="•"/>
            </a:pPr>
            <a:r>
              <a:rPr lang="es-MX" sz="2200" dirty="0"/>
              <a:t>Esta conversación no trata sobre creencias personales relacionadas con este beneficio</a:t>
            </a:r>
            <a:r>
              <a:rPr lang="en" sz="2200" dirty="0"/>
              <a:t>. </a:t>
            </a:r>
            <a:endParaRPr sz="2200" dirty="0"/>
          </a:p>
          <a:p>
            <a:pPr marL="457200" lvl="0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200"/>
              <a:buChar char="•"/>
            </a:pPr>
            <a:r>
              <a:rPr lang="es-MX" sz="2200" dirty="0"/>
              <a:t>Si la discusión se desvía hacia opiniones personales, el personal la redirigirá respetuosamente</a:t>
            </a:r>
            <a:r>
              <a:rPr lang="en" sz="2200" dirty="0"/>
              <a:t>.</a:t>
            </a:r>
            <a:endParaRPr sz="2200" dirty="0"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2600" dirty="0"/>
          </a:p>
        </p:txBody>
      </p:sp>
    </p:spTree>
    <p:extLst>
      <p:ext uri="{BB962C8B-B14F-4D97-AF65-F5344CB8AC3E}">
        <p14:creationId xmlns:p14="http://schemas.microsoft.com/office/powerpoint/2010/main" val="4040436161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lue Theme">
  <a:themeElements>
    <a:clrScheme name="HCPF">
      <a:dk1>
        <a:srgbClr val="000000"/>
      </a:dk1>
      <a:lt1>
        <a:srgbClr val="FFFFFF"/>
      </a:lt1>
      <a:dk2>
        <a:srgbClr val="001970"/>
      </a:dk2>
      <a:lt2>
        <a:srgbClr val="FFD100"/>
      </a:lt2>
      <a:accent1>
        <a:srgbClr val="001970"/>
      </a:accent1>
      <a:accent2>
        <a:srgbClr val="245D38"/>
      </a:accent2>
      <a:accent3>
        <a:srgbClr val="6D3A5D"/>
      </a:accent3>
      <a:accent4>
        <a:srgbClr val="7A853B"/>
      </a:accent4>
      <a:accent5>
        <a:srgbClr val="35647E"/>
      </a:accent5>
      <a:accent6>
        <a:srgbClr val="C3002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White Theme">
  <a:themeElements>
    <a:clrScheme name="HCPF 2019 Colors">
      <a:dk1>
        <a:srgbClr val="000000"/>
      </a:dk1>
      <a:lt1>
        <a:srgbClr val="FFFFFF"/>
      </a:lt1>
      <a:dk2>
        <a:srgbClr val="4E5758"/>
      </a:dk2>
      <a:lt2>
        <a:srgbClr val="F2F2F2"/>
      </a:lt2>
      <a:accent1>
        <a:srgbClr val="00A6CE"/>
      </a:accent1>
      <a:accent2>
        <a:srgbClr val="C32032"/>
      </a:accent2>
      <a:accent3>
        <a:srgbClr val="37657F"/>
      </a:accent3>
      <a:accent4>
        <a:srgbClr val="225D39"/>
      </a:accent4>
      <a:accent5>
        <a:srgbClr val="232C68"/>
      </a:accent5>
      <a:accent6>
        <a:srgbClr val="814C9E"/>
      </a:accent6>
      <a:hlink>
        <a:srgbClr val="7B853A"/>
      </a:hlink>
      <a:folHlink>
        <a:srgbClr val="FFD2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642</Words>
  <Application>Microsoft Office PowerPoint</Application>
  <PresentationFormat>On-screen Show (16:9)</PresentationFormat>
  <Paragraphs>54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Noto Sans Symbols</vt:lpstr>
      <vt:lpstr>Trebuchet MS</vt:lpstr>
      <vt:lpstr>Simple Light</vt:lpstr>
      <vt:lpstr>Blue Theme</vt:lpstr>
      <vt:lpstr>White Theme</vt:lpstr>
      <vt:lpstr>Changes to Abortion Services   Cambios en los servicios de aborto  </vt:lpstr>
      <vt:lpstr>Background </vt:lpstr>
      <vt:lpstr>Antecedentes </vt:lpstr>
      <vt:lpstr>Benefit Expansion</vt:lpstr>
      <vt:lpstr>Ampliación de los beneficios</vt:lpstr>
      <vt:lpstr>Who will be eligible for the expanded benefit?</vt:lpstr>
      <vt:lpstr>¿Quiénes serán elegibles para el beneficio ampliado?</vt:lpstr>
      <vt:lpstr>Before we begin…</vt:lpstr>
      <vt:lpstr>Antes de comenzar…</vt:lpstr>
      <vt:lpstr>Questions for you</vt:lpstr>
      <vt:lpstr>Preguntas para usted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Changes to Abortion Services   Cambios en los servicios de aborto  </dc:title>
  <cp:lastModifiedBy>Sound Ventures Inc</cp:lastModifiedBy>
  <cp:revision>14</cp:revision>
  <dcterms:modified xsi:type="dcterms:W3CDTF">2025-11-15T01:07:59Z</dcterms:modified>
</cp:coreProperties>
</file>