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omments/comment1.xml" ContentType="application/vnd.openxmlformats-officedocument.presentationml.comment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comments/comment2.xml" ContentType="application/vnd.openxmlformats-officedocument.presentationml.comments+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comments/comment3.xml" ContentType="application/vnd.openxmlformats-officedocument.presentationml.comments+xml"/>
  <Override PartName="/ppt/notesSlides/notesSlide100.xml" ContentType="application/vnd.openxmlformats-officedocument.presentationml.notesSlide+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3" r:id="rId2"/>
    <p:sldMasterId id="2147483677" r:id="rId3"/>
    <p:sldMasterId id="2147483692" r:id="rId4"/>
  </p:sldMasterIdLst>
  <p:notesMasterIdLst>
    <p:notesMasterId r:id="rId105"/>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Lst>
  <p:sldSz cx="12192000" cy="6858000"/>
  <p:notesSz cx="6858000" cy="9144000"/>
  <p:embeddedFontLst>
    <p:embeddedFont>
      <p:font typeface="Corbel" panose="020B0503020204020204" pitchFamily="34" charset="0"/>
      <p:regular r:id="rId106"/>
      <p:bold r:id="rId107"/>
      <p:italic r:id="rId108"/>
      <p:boldItalic r:id="rId109"/>
    </p:embeddedFont>
    <p:embeddedFont>
      <p:font typeface="Roboto" panose="02000000000000000000" pitchFamily="2" charset="0"/>
      <p:regular r:id="rId110"/>
      <p:bold r:id="rId111"/>
      <p:italic r:id="rId112"/>
      <p:boldItalic r:id="rId113"/>
    </p:embeddedFont>
    <p:embeddedFont>
      <p:font typeface="Trebuchet MS" panose="020B0603020202020204" pitchFamily="34" charset="0"/>
      <p:regular r:id="rId114"/>
      <p:bold r:id="rId115"/>
      <p:italic r:id="rId116"/>
      <p:boldItalic r:id="rId1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98">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8" roundtripDataSignature="AMtx7mhoBNDp21XOvUdQlmV6rH+g3y1cX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mi Tam Sing - HCPF" initials="" lastIdx="3" clrIdx="0"/>
  <p:cmAuthor id="1" name="Michelle Dally - HCPF" initials=""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434B245-9A75-4C44-BEC7-F249B2111D20}">
  <a:tblStyle styleId="{1434B245-9A75-4C44-BEC7-F249B2111D20}"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6AC498AD-729A-4A0C-80D2-8C3992278BF6}" styleName="Table_1">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44498489-D14A-4302-B63B-07EA24009DFD}" styleName="Table_2">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93C45742-EDDD-4E41-AEF5-0C2B27275BC1}" styleName="Table_3">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9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font" Target="fonts/font12.fntdata"/><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font" Target="fonts/font7.fntdata"/><Relationship Id="rId16" Type="http://schemas.openxmlformats.org/officeDocument/2006/relationships/slide" Target="slides/slide12.xml"/><Relationship Id="rId107" Type="http://schemas.openxmlformats.org/officeDocument/2006/relationships/font" Target="fonts/font2.fntdata"/><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font" Target="fonts/font8.fntdata"/><Relationship Id="rId118" Type="http://customschemas.google.com/relationships/presentationmetadata" Target="metadata"/><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font" Target="fonts/font3.fntdata"/><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font" Target="fonts/font9.fntdata"/><Relationship Id="rId119" Type="http://schemas.openxmlformats.org/officeDocument/2006/relationships/commentAuthors" Target="commentAuthor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font" Target="fonts/font4.fntdata"/><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font" Target="fonts/font5.fntdata"/><Relationship Id="rId115" Type="http://schemas.openxmlformats.org/officeDocument/2006/relationships/font" Target="fonts/font10.fntdata"/><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font" Target="fonts/font11.fntdata"/><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font" Target="fonts/font6.fntdata"/><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11-25T17:19:03.390" idx="1">
    <p:pos x="288" y="636"/>
    <p:text>explain what this is and that the money needs to be spent in the timeframe we have, also, spent in the way they applied for it. Meet the outcomes required.</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yIXUPA"/>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5-11-20T22:03:48.731" idx="1">
    <p:pos x="269" y="564"/>
    <p:text>this was confusing. rewrote to simplify.</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yFjPiU"/>
      </p:ext>
    </p:extLst>
  </p:cm>
  <p:cm authorId="0" dt="2025-11-20T22:03:48.731" idx="2">
    <p:pos x="269" y="564"/>
    <p:text>might take out - the same thing as slide 26</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yIXUO4"/>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5-11-20T21:56:20.654" idx="3">
    <p:pos x="147" y="477"/>
    <p:text>my suggestion for slide:
see next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yIXUO8"/>
      </p:ext>
    </p:extLst>
  </p:cm>
  <p:cm authorId="1" dt="2025-11-20T21:57:00.855" idx="2">
    <p:pos x="147" y="577"/>
    <p:text>IN general, all this is too wordy. Can we put into plain language?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yFjPiY"/>
      </p:ext>
    </p:extLst>
  </p:cm>
  <p:cm authorId="0" dt="2025-11-20T21:57:00.855" idx="3">
    <p:pos x="147" y="577"/>
    <p:text>yes, that's fine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yIXUO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5-11-21T20:12:31.326" idx="4">
    <p:pos x="6000" y="0"/>
    <p:text>@kami.tamsing@state.co.us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yIXUOs"/>
      </p:ext>
    </p:extLst>
  </p:cm>
  <p:cm authorId="1" dt="2025-11-21T20:12:31.326" idx="5">
    <p:pos x="6000" y="0"/>
    <p:text>Are we getting rid of this slide?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yIXUOw"/>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1"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Trebuchet MS"/>
                <a:ea typeface="Trebuchet MS"/>
                <a:cs typeface="Trebuchet MS"/>
                <a:sym typeface="Trebuchet MS"/>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aac46a6844_0_6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Michelle &amp; Kim</a:t>
            </a:r>
            <a:endParaRPr/>
          </a:p>
          <a:p>
            <a:pPr marL="0" lvl="0" indent="0" algn="l" rtl="0">
              <a:lnSpc>
                <a:spcPct val="100000"/>
              </a:lnSpc>
              <a:spcBef>
                <a:spcPts val="0"/>
              </a:spcBef>
              <a:spcAft>
                <a:spcPts val="0"/>
              </a:spcAft>
              <a:buSzPts val="1400"/>
              <a:buNone/>
            </a:pPr>
            <a:r>
              <a:rPr lang="en-US"/>
              <a:t>-welcome, I’m Michelle Mills (introduce self) and I’m Kim Bimestefer (introduce self) thank you for being here - many of you have been engaged as we worked together since July when the bill passed to submit our application on time by November 5.  Thank you!  </a:t>
            </a:r>
            <a:endParaRPr/>
          </a:p>
        </p:txBody>
      </p:sp>
      <p:sp>
        <p:nvSpPr>
          <p:cNvPr id="242" name="Google Shape;242;g3aac46a6844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368300" algn="l" rtl="0">
              <a:lnSpc>
                <a:spcPct val="115000"/>
              </a:lnSpc>
              <a:spcBef>
                <a:spcPts val="1000"/>
              </a:spcBef>
              <a:spcAft>
                <a:spcPts val="0"/>
              </a:spcAft>
              <a:buClr>
                <a:schemeClr val="dk1"/>
              </a:buClr>
              <a:buSzPts val="2200"/>
              <a:buChar char="•"/>
            </a:pPr>
            <a:r>
              <a:rPr lang="en-US"/>
              <a:t>Michelle (2 minutes)</a:t>
            </a:r>
            <a:endParaRPr/>
          </a:p>
        </p:txBody>
      </p:sp>
      <p:sp>
        <p:nvSpPr>
          <p:cNvPr id="306" name="Google Shape;306;p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5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1" name="Google Shape;1111;p5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endParaRPr/>
          </a:p>
        </p:txBody>
      </p:sp>
      <p:sp>
        <p:nvSpPr>
          <p:cNvPr id="1112" name="Google Shape;1112;p5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3aac46a6844_0_58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3aac46a6844_0_58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Michelle (2 minutes)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HRSA Definition of FQ look-alike:</a:t>
            </a:r>
            <a:r>
              <a:rPr lang="en-US" b="0"/>
              <a:t> a health center that meets the requirements to be a Federally Qualified Health Center (FQHC) but does not receive federal funding. These organizations must comply with all FQHC program requirements, serve medically underserved areas, provide services on a sliding fee scale based on ability to pay, and be governed by a board with a patient majority. They provide primary care and other essential services, similar to funded FQHCs, but without the direct federal grant money. </a:t>
            </a:r>
            <a:endParaRPr b="0"/>
          </a:p>
        </p:txBody>
      </p:sp>
      <p:sp>
        <p:nvSpPr>
          <p:cNvPr id="315" name="Google Shape;315;g3aac46a6844_0_58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Michelle (2 minutes)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HRSA Definition of FQ look-alike:</a:t>
            </a:r>
            <a:r>
              <a:rPr lang="en-US" b="0"/>
              <a:t> a health center that meets the requirements to be a Federally Qualified Health Center (FQHC) but does not receive federal funding. These organizations must comply with all FQHC program requirements, serve medically underserved areas, provide services on a sliding fee scale based on ability to pay, and be governed by a board with a patient majority. They provide primary care and other essential services, similar to funded FQHCs, but without the direct federal grant money. </a:t>
            </a:r>
            <a:endParaRPr b="0"/>
          </a:p>
        </p:txBody>
      </p:sp>
      <p:sp>
        <p:nvSpPr>
          <p:cNvPr id="324" name="Google Shape;324;p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aac46a6844_0_652: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g3aac46a6844_0_65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GPS - Laura (2 minutes)</a:t>
            </a:r>
            <a:endParaRPr/>
          </a:p>
          <a:p>
            <a:pPr marL="0" lvl="0" indent="0" algn="l" rtl="0">
              <a:lnSpc>
                <a:spcPct val="100000"/>
              </a:lnSpc>
              <a:spcBef>
                <a:spcPts val="0"/>
              </a:spcBef>
              <a:spcAft>
                <a:spcPts val="0"/>
              </a:spcAft>
              <a:buClr>
                <a:schemeClr val="dk1"/>
              </a:buClr>
              <a:buSzPts val="1100"/>
              <a:buFont typeface="Arial"/>
              <a:buNone/>
            </a:pPr>
            <a:r>
              <a:rPr lang="en-US"/>
              <a:t>Along with the factors for scoring - it was important for our application to be written for the audience that is reviewing us - against other states.  We may all be steeped in health care policy but the reviewers are not necessarily experts in this space.  We tried to strike a balance within the page/length constraints to have as competitive of an application as possible and have the content of our application be understandable.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In our application, we had to consider throughout WHAT was required and the scoring criteria in order for Colorado to be competitive in our application.  This slide highlights some of those scoring factors.</a:t>
            </a:r>
            <a:endParaRPr/>
          </a:p>
        </p:txBody>
      </p:sp>
      <p:sp>
        <p:nvSpPr>
          <p:cNvPr id="333" name="Google Shape;333;g3aac46a6844_0_65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GPS - Laura (2 minutes)</a:t>
            </a:r>
            <a:endParaRPr/>
          </a:p>
          <a:p>
            <a:pPr marL="0" lvl="0" indent="0" algn="l" rtl="0">
              <a:lnSpc>
                <a:spcPct val="100000"/>
              </a:lnSpc>
              <a:spcBef>
                <a:spcPts val="0"/>
              </a:spcBef>
              <a:spcAft>
                <a:spcPts val="0"/>
              </a:spcAft>
              <a:buClr>
                <a:schemeClr val="dk1"/>
              </a:buClr>
              <a:buSzPts val="1100"/>
              <a:buFont typeface="Arial"/>
              <a:buNone/>
            </a:pPr>
            <a:r>
              <a:rPr lang="en-US"/>
              <a:t>Along with the factors for scoring - it was important for our application to be written for the audience that is reviewing us - against other states.  We may all be steeped in health care policy but the reviewers are not necessarily experts in this space.  We tried to strike a balance within the page/length constraints to have as competitive of an application as possible and have the content of our application be understandable.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In our application, we had to consider throughout WHAT was required and the scoring criteria in order for Colorado to be competitive in our application.  This slide highlights some of those scoring factors.</a:t>
            </a:r>
            <a:endParaRPr/>
          </a:p>
        </p:txBody>
      </p:sp>
      <p:sp>
        <p:nvSpPr>
          <p:cNvPr id="343" name="Google Shape;343;p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aac46a6844_0_71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3aac46a6844_0_71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GPS - Laura (1 minutes)</a:t>
            </a:r>
            <a:endParaRPr/>
          </a:p>
          <a:p>
            <a:pPr marL="0" lvl="0" indent="0" algn="l" rtl="0">
              <a:lnSpc>
                <a:spcPct val="100000"/>
              </a:lnSpc>
              <a:spcBef>
                <a:spcPts val="0"/>
              </a:spcBef>
              <a:spcAft>
                <a:spcPts val="0"/>
              </a:spcAft>
              <a:buSzPts val="1400"/>
              <a:buNone/>
            </a:pPr>
            <a:r>
              <a:rPr lang="en-US"/>
              <a:t> </a:t>
            </a:r>
            <a:endParaRPr/>
          </a:p>
        </p:txBody>
      </p:sp>
      <p:sp>
        <p:nvSpPr>
          <p:cNvPr id="353" name="Google Shape;353;g3aac46a6844_0_71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GPS - Laura (1 minutes)</a:t>
            </a:r>
            <a:endParaRPr/>
          </a:p>
          <a:p>
            <a:pPr marL="0" lvl="0" indent="0" algn="l" rtl="0">
              <a:lnSpc>
                <a:spcPct val="100000"/>
              </a:lnSpc>
              <a:spcBef>
                <a:spcPts val="0"/>
              </a:spcBef>
              <a:spcAft>
                <a:spcPts val="0"/>
              </a:spcAft>
              <a:buSzPts val="1400"/>
              <a:buNone/>
            </a:pPr>
            <a:r>
              <a:rPr lang="en-US"/>
              <a:t> </a:t>
            </a:r>
            <a:endParaRPr/>
          </a:p>
        </p:txBody>
      </p:sp>
      <p:sp>
        <p:nvSpPr>
          <p:cNvPr id="361" name="Google Shape;361;p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aac46a6844_0_84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Laura (less than 1 minute) - transition to Kami</a:t>
            </a:r>
            <a:endParaRPr/>
          </a:p>
          <a:p>
            <a:pPr marL="0" lvl="0" indent="0" algn="l" rtl="0">
              <a:lnSpc>
                <a:spcPct val="100000"/>
              </a:lnSpc>
              <a:spcBef>
                <a:spcPts val="0"/>
              </a:spcBef>
              <a:spcAft>
                <a:spcPts val="0"/>
              </a:spcAft>
              <a:buSzPts val="1400"/>
              <a:buNone/>
            </a:pPr>
            <a:r>
              <a:rPr lang="en-US"/>
              <a:t>Now we will dive into Colorado’s Application</a:t>
            </a:r>
            <a:endParaRPr/>
          </a:p>
        </p:txBody>
      </p:sp>
      <p:sp>
        <p:nvSpPr>
          <p:cNvPr id="368" name="Google Shape;368;g3aac46a6844_0_8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Laura (less than 1 minute) - transition to Kami</a:t>
            </a:r>
            <a:endParaRPr/>
          </a:p>
          <a:p>
            <a:pPr marL="0" lvl="0" indent="0" algn="l" rtl="0">
              <a:lnSpc>
                <a:spcPct val="100000"/>
              </a:lnSpc>
              <a:spcBef>
                <a:spcPts val="0"/>
              </a:spcBef>
              <a:spcAft>
                <a:spcPts val="0"/>
              </a:spcAft>
              <a:buSzPts val="1400"/>
              <a:buNone/>
            </a:pPr>
            <a:r>
              <a:rPr lang="en-US"/>
              <a:t>Now we will dive into Colorado’s Application</a:t>
            </a:r>
            <a:endParaRPr/>
          </a:p>
        </p:txBody>
      </p:sp>
      <p:sp>
        <p:nvSpPr>
          <p:cNvPr id="373" name="Google Shape;37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aac46a6844_0_97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g3aac46a6844_0_97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sz="1000" b="0"/>
              <a:t>Kami: (1 minutes) Colorado is dedicated to ensuring our rural residents have ready access to the same high quality, multimodal, affordable health care as their urban counterparts. RHTP is the lynchpin by which we can ensure that vision becomes reality. </a:t>
            </a:r>
            <a:endParaRPr sz="1000" b="0"/>
          </a:p>
          <a:p>
            <a:pPr marL="0" lvl="0" indent="0" algn="l" rtl="0">
              <a:lnSpc>
                <a:spcPct val="90000"/>
              </a:lnSpc>
              <a:spcBef>
                <a:spcPts val="1000"/>
              </a:spcBef>
              <a:spcAft>
                <a:spcPts val="0"/>
              </a:spcAft>
              <a:buClr>
                <a:schemeClr val="dk1"/>
              </a:buClr>
              <a:buSzPts val="1100"/>
              <a:buFont typeface="Arial"/>
              <a:buNone/>
            </a:pPr>
            <a:r>
              <a:rPr lang="en-US" sz="1000" b="0"/>
              <a:t>By </a:t>
            </a:r>
            <a:r>
              <a:rPr lang="en-US" sz="1000"/>
              <a:t>strengthening private-public partnerships</a:t>
            </a:r>
            <a:r>
              <a:rPr lang="en-US" sz="1000" b="0"/>
              <a:t>, </a:t>
            </a:r>
            <a:r>
              <a:rPr lang="en-US" sz="1000"/>
              <a:t>increasing access</a:t>
            </a:r>
            <a:r>
              <a:rPr lang="en-US" sz="1000" b="0"/>
              <a:t>, </a:t>
            </a:r>
            <a:r>
              <a:rPr lang="en-US" sz="1000"/>
              <a:t>modernizing delivery</a:t>
            </a:r>
            <a:r>
              <a:rPr lang="en-US" sz="1000" b="0"/>
              <a:t>, and focusing on </a:t>
            </a:r>
            <a:r>
              <a:rPr lang="en-US" sz="1000"/>
              <a:t>chronic disease prevention</a:t>
            </a:r>
            <a:r>
              <a:rPr lang="en-US" sz="1000" b="0"/>
              <a:t> we can advance the future of health care in our uniquely rural and frontier communities. </a:t>
            </a:r>
            <a:endParaRPr sz="1000" b="0"/>
          </a:p>
          <a:p>
            <a:pPr marL="0" lvl="0" indent="0" algn="l" rtl="0">
              <a:lnSpc>
                <a:spcPct val="90000"/>
              </a:lnSpc>
              <a:spcBef>
                <a:spcPts val="1000"/>
              </a:spcBef>
              <a:spcAft>
                <a:spcPts val="0"/>
              </a:spcAft>
              <a:buClr>
                <a:schemeClr val="dk1"/>
              </a:buClr>
              <a:buSzPts val="1100"/>
              <a:buFont typeface="Arial"/>
              <a:buNone/>
            </a:pPr>
            <a:r>
              <a:rPr lang="en-US" sz="1000" b="0"/>
              <a:t>Working closely with rural hospitals, rural clinics, and local community organizations, RHTP can help these communities take charge of their own health: preventing chronic disease, improving access to vital services, and supporting rural providers.</a:t>
            </a:r>
            <a:endParaRPr sz="1700" b="0"/>
          </a:p>
          <a:p>
            <a:pPr marL="0" lvl="0" indent="0" algn="l" rtl="0">
              <a:lnSpc>
                <a:spcPct val="115000"/>
              </a:lnSpc>
              <a:spcBef>
                <a:spcPts val="1000"/>
              </a:spcBef>
              <a:spcAft>
                <a:spcPts val="0"/>
              </a:spcAft>
              <a:buClr>
                <a:schemeClr val="dk1"/>
              </a:buClr>
              <a:buSzPts val="1100"/>
              <a:buFont typeface="Arial"/>
              <a:buNone/>
            </a:pPr>
            <a:r>
              <a:rPr lang="en-US" sz="1700" b="0"/>
              <a:t>Of the 11 CMS permissible uses, the Governor, in partnership with stakeholders and experts chose to focus on those listed on this slide. </a:t>
            </a:r>
            <a:r>
              <a:rPr lang="en-US"/>
              <a:t>Now we will dive into what our application includes - starting with the vision and purpose</a:t>
            </a:r>
            <a:endParaRPr sz="700"/>
          </a:p>
        </p:txBody>
      </p:sp>
      <p:sp>
        <p:nvSpPr>
          <p:cNvPr id="379" name="Google Shape;379;g3aac46a6844_0_97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Michelle &amp; Kim</a:t>
            </a:r>
            <a:endParaRPr/>
          </a:p>
          <a:p>
            <a:pPr marL="0" lvl="0" indent="0" algn="l" rtl="0">
              <a:lnSpc>
                <a:spcPct val="100000"/>
              </a:lnSpc>
              <a:spcBef>
                <a:spcPts val="0"/>
              </a:spcBef>
              <a:spcAft>
                <a:spcPts val="0"/>
              </a:spcAft>
              <a:buSzPts val="1400"/>
              <a:buNone/>
            </a:pPr>
            <a:r>
              <a:rPr lang="en-US"/>
              <a:t>-welcome, I’m Michelle Mills (introduce self) and I’m Kim Bimestefer (introduce self) thank you for being here - many of you have been engaged as we worked together since July when the bill passed to submit our application on time by November 5.  Thank you!  </a:t>
            </a:r>
            <a:endParaRPr/>
          </a:p>
        </p:txBody>
      </p:sp>
      <p:sp>
        <p:nvSpPr>
          <p:cNvPr id="250" name="Google Shape;25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1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sz="1000" b="0"/>
              <a:t>Kami: (1 minutes) Colorado is dedicated to ensuring our rural residents have ready access to the same high quality, multimodal, affordable health care as their urban counterparts. RHTP is the lynchpin by which we can ensure that vision becomes reality. </a:t>
            </a:r>
            <a:endParaRPr sz="1000" b="0"/>
          </a:p>
          <a:p>
            <a:pPr marL="0" lvl="0" indent="0" algn="l" rtl="0">
              <a:lnSpc>
                <a:spcPct val="90000"/>
              </a:lnSpc>
              <a:spcBef>
                <a:spcPts val="1000"/>
              </a:spcBef>
              <a:spcAft>
                <a:spcPts val="0"/>
              </a:spcAft>
              <a:buClr>
                <a:schemeClr val="dk1"/>
              </a:buClr>
              <a:buSzPts val="1100"/>
              <a:buFont typeface="Arial"/>
              <a:buNone/>
            </a:pPr>
            <a:r>
              <a:rPr lang="en-US" sz="1000" b="0"/>
              <a:t>By </a:t>
            </a:r>
            <a:r>
              <a:rPr lang="en-US" sz="1000"/>
              <a:t>strengthening private-public partnerships</a:t>
            </a:r>
            <a:r>
              <a:rPr lang="en-US" sz="1000" b="0"/>
              <a:t>, </a:t>
            </a:r>
            <a:r>
              <a:rPr lang="en-US" sz="1000"/>
              <a:t>increasing access</a:t>
            </a:r>
            <a:r>
              <a:rPr lang="en-US" sz="1000" b="0"/>
              <a:t>, </a:t>
            </a:r>
            <a:r>
              <a:rPr lang="en-US" sz="1000"/>
              <a:t>modernizing delivery</a:t>
            </a:r>
            <a:r>
              <a:rPr lang="en-US" sz="1000" b="0"/>
              <a:t>, and focusing on </a:t>
            </a:r>
            <a:r>
              <a:rPr lang="en-US" sz="1000"/>
              <a:t>chronic disease prevention</a:t>
            </a:r>
            <a:r>
              <a:rPr lang="en-US" sz="1000" b="0"/>
              <a:t> we can advance the future of healthcare in our uniquely rural and frontier communities. </a:t>
            </a:r>
            <a:endParaRPr sz="1000" b="0"/>
          </a:p>
          <a:p>
            <a:pPr marL="0" lvl="0" indent="0" algn="l" rtl="0">
              <a:lnSpc>
                <a:spcPct val="90000"/>
              </a:lnSpc>
              <a:spcBef>
                <a:spcPts val="1000"/>
              </a:spcBef>
              <a:spcAft>
                <a:spcPts val="0"/>
              </a:spcAft>
              <a:buClr>
                <a:schemeClr val="dk1"/>
              </a:buClr>
              <a:buSzPts val="1100"/>
              <a:buFont typeface="Arial"/>
              <a:buNone/>
            </a:pPr>
            <a:r>
              <a:rPr lang="en-US" sz="1000" b="0"/>
              <a:t>Working closely with rural hospitals, rural clinics, and local community organizations, RHTP can help these communities take charge of their own health: preventing chronic disease, improving access to vital services, and supporting rural providers.</a:t>
            </a:r>
            <a:endParaRPr sz="1700" b="0"/>
          </a:p>
          <a:p>
            <a:pPr marL="0" lvl="0" indent="0" algn="l" rtl="0">
              <a:lnSpc>
                <a:spcPct val="115000"/>
              </a:lnSpc>
              <a:spcBef>
                <a:spcPts val="1000"/>
              </a:spcBef>
              <a:spcAft>
                <a:spcPts val="0"/>
              </a:spcAft>
              <a:buClr>
                <a:schemeClr val="dk1"/>
              </a:buClr>
              <a:buSzPts val="1100"/>
              <a:buFont typeface="Arial"/>
              <a:buNone/>
            </a:pPr>
            <a:r>
              <a:rPr lang="en-US" sz="1700" b="0"/>
              <a:t>Of the 11 CMS permissible uses, the Governor, in partnership with stakeholders and experts chose to focus on those listed on this slide. </a:t>
            </a:r>
            <a:r>
              <a:rPr lang="en-US"/>
              <a:t>Now we will dive into what our application includes - starting with the vision and purpose</a:t>
            </a:r>
            <a:endParaRPr sz="700"/>
          </a:p>
        </p:txBody>
      </p:sp>
      <p:sp>
        <p:nvSpPr>
          <p:cNvPr id="388" name="Google Shape;388;p1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aac46a6844_0_110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3aac46a6844_0_110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 Kami: (2 minutes) : Our goals, initiatives, and primary activities are driven by CMSs 5 strategic goals and our permissible uses. CMS does require initiatives with measurable outcomes to be directly linked to the goals we see here. </a:t>
            </a:r>
            <a:endParaRPr/>
          </a:p>
          <a:p>
            <a:pPr marL="0" lvl="0" indent="0" algn="l" rtl="0">
              <a:lnSpc>
                <a:spcPct val="100000"/>
              </a:lnSpc>
              <a:spcBef>
                <a:spcPts val="0"/>
              </a:spcBef>
              <a:spcAft>
                <a:spcPts val="0"/>
              </a:spcAft>
              <a:buSzPts val="1400"/>
              <a:buNone/>
            </a:pPr>
            <a:r>
              <a:rPr lang="en-US"/>
              <a:t>SUGGESTED CLARIFICATION RE: INITIATIVE 3 UNDER SUSTAINABLE ACCESS: “</a:t>
            </a:r>
            <a:r>
              <a:rPr lang="en-US" sz="1500" b="0"/>
              <a:t>Build &amp; Connect Rural Health Networks” – Networks in this context refers to collaborative agreements, collaborative partnerships, and regional agreements to support care expansion (NOT a technology-based network) - program alignment and data - reduce admin burden where possible. We can align and receive data from current programs where possible, and not duplicate/supplant. </a:t>
            </a:r>
            <a:endParaRPr/>
          </a:p>
        </p:txBody>
      </p:sp>
      <p:sp>
        <p:nvSpPr>
          <p:cNvPr id="397" name="Google Shape;397;g3aac46a6844_0_110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1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 Kami: (2 minutes) : Our goals, initiatives, and primary activities are driven by CMSs 5 strategic goals and our permissible uses. CMS does require initiatives with measurable outcomes to be directly linked to the goals we see here. </a:t>
            </a:r>
            <a:endParaRPr/>
          </a:p>
          <a:p>
            <a:pPr marL="0" lvl="0" indent="0" algn="l" rtl="0">
              <a:lnSpc>
                <a:spcPct val="100000"/>
              </a:lnSpc>
              <a:spcBef>
                <a:spcPts val="0"/>
              </a:spcBef>
              <a:spcAft>
                <a:spcPts val="0"/>
              </a:spcAft>
              <a:buSzPts val="1400"/>
              <a:buNone/>
            </a:pPr>
            <a:r>
              <a:rPr lang="en-US"/>
              <a:t>SUGGESTED CLARIFICATION RE: INITIATIVE 3 UNDER SUSTAINABLE ACCESS: “</a:t>
            </a:r>
            <a:r>
              <a:rPr lang="en-US" sz="1500" b="0"/>
              <a:t>Build &amp; Connect Rural Health Networks” – Networks in this context refers to collaborative agreements, collaborative partnerships, and regional agreements to support care expansion (NOT a technology-based network) - program alignment and data - reduce admin burden where possible. We can align and receive data from current programs where possible, and not duplicate/supplant. </a:t>
            </a:r>
            <a:endParaRPr/>
          </a:p>
        </p:txBody>
      </p:sp>
      <p:sp>
        <p:nvSpPr>
          <p:cNvPr id="406" name="Google Shape;406;p1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3aac46a6844_0_123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g3aac46a6844_0_123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GPS - Kami (2 minutes)- We strived to align current quality programs  like HTP and ACC, to support our RHTP initiatives to reduce provider administrative burden. CMS will have reporting requirements for HCPF that will be provided at a later date. </a:t>
            </a:r>
            <a:endParaRPr/>
          </a:p>
        </p:txBody>
      </p:sp>
      <p:sp>
        <p:nvSpPr>
          <p:cNvPr id="415" name="Google Shape;415;g3aac46a6844_0_123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1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GPS - Kami (2 minutes)- We strived to align current quality programs  like HTP and ACC, to support our RHTP initiatives to reduce provider administrative burden. CMS will have reporting requirements for HCPF that will be provided at a later date. </a:t>
            </a:r>
            <a:endParaRPr/>
          </a:p>
        </p:txBody>
      </p:sp>
      <p:sp>
        <p:nvSpPr>
          <p:cNvPr id="423" name="Google Shape;423;p1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aac46a6844_0_137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g3aac46a6844_0_137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 (2 minutes) Initiative 2 will be focused on strengthening data systems, performance monitoring, and evaluation to ensure chronic disease prevention and management programs are effective with sustainability as a focus. Initiative 7 will focus on expanding identified clinical workforce that is needed to deliver preventative services and procedures. Potential activities include: training providers to expand skills in chronic disease prevention and continuiing education scholarships for clinicians and care team members.</a:t>
            </a:r>
            <a:endParaRPr/>
          </a:p>
        </p:txBody>
      </p:sp>
      <p:sp>
        <p:nvSpPr>
          <p:cNvPr id="431" name="Google Shape;431;g3aac46a6844_0_137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1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 (2 minutes) Initiative 2 will be focused on strengthening data systems, performance monitoring, and evaluation to ensure chronic disease prevention and management programs are effective with sustainability as a focus. Initiative 7 will focus on expanding identified clinical workforce that is needed to deliver preventative services and procedures. Potential activities include: training providers to expand skills in chronic disease prevention and continuiing education scholarships for clinicians and care team members.</a:t>
            </a:r>
            <a:endParaRPr/>
          </a:p>
        </p:txBody>
      </p:sp>
      <p:sp>
        <p:nvSpPr>
          <p:cNvPr id="440" name="Google Shape;440;p1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aac46a6844_0_156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g3aac46a6844_0_156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(2min) Kami: The focus was on where we can reduce administrative burden on reporting and align with programs. We are not able to duplicate or have funding where it already exists, but we can utilize data we already collect, if possible.</a:t>
            </a:r>
            <a:endParaRPr/>
          </a:p>
        </p:txBody>
      </p:sp>
      <p:sp>
        <p:nvSpPr>
          <p:cNvPr id="449" name="Google Shape;449;g3aac46a6844_0_156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1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p1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(2min) Kami: The focus was on where we can reduce administrative burden on reporting and align with programs. We are not able to duplicate or have funding where it already exists, but we can utilize data we already collect, if possible.</a:t>
            </a:r>
            <a:endParaRPr/>
          </a:p>
        </p:txBody>
      </p:sp>
      <p:sp>
        <p:nvSpPr>
          <p:cNvPr id="457" name="Google Shape;457;p1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3aac46a6844_0_1632: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g3aac46a6844_0_163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minutes)</a:t>
            </a:r>
            <a:endParaRPr/>
          </a:p>
        </p:txBody>
      </p:sp>
      <p:sp>
        <p:nvSpPr>
          <p:cNvPr id="465" name="Google Shape;465;g3aac46a6844_0_163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aac46a6844_0_19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Kim - welcome, agenda, chat logistics - hand over to Michelle to introduce herself (2minutes)</a:t>
            </a:r>
            <a:endParaRPr/>
          </a:p>
          <a:p>
            <a:pPr marL="0" lvl="0" indent="0" algn="l" rtl="0">
              <a:lnSpc>
                <a:spcPct val="100000"/>
              </a:lnSpc>
              <a:spcBef>
                <a:spcPts val="0"/>
              </a:spcBef>
              <a:spcAft>
                <a:spcPts val="0"/>
              </a:spcAft>
              <a:buSzPts val="1400"/>
              <a:buNone/>
            </a:pPr>
            <a:r>
              <a:rPr lang="en-US"/>
              <a:t>quick overview of what we will cover in today’s webinar - we will talk about our application including a guide for you on what the feds were requiring and how they will be scoring states (which impacted what we could include), we will talk about the expected award timeline and post award process as well as the next steps in the process - how you can continue to stay engaged.</a:t>
            </a:r>
            <a:endParaRPr/>
          </a:p>
        </p:txBody>
      </p:sp>
      <p:sp>
        <p:nvSpPr>
          <p:cNvPr id="258" name="Google Shape;258;g3aac46a6844_0_19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1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1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minutes)</a:t>
            </a:r>
            <a:endParaRPr/>
          </a:p>
        </p:txBody>
      </p:sp>
      <p:sp>
        <p:nvSpPr>
          <p:cNvPr id="474" name="Google Shape;474;p1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aac46a6844_0_1698: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g3aac46a6844_0_169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minutes)</a:t>
            </a:r>
            <a:endParaRPr/>
          </a:p>
        </p:txBody>
      </p:sp>
      <p:sp>
        <p:nvSpPr>
          <p:cNvPr id="483" name="Google Shape;483;g3aac46a6844_0_169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1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p1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minutes)</a:t>
            </a:r>
            <a:endParaRPr/>
          </a:p>
        </p:txBody>
      </p:sp>
      <p:sp>
        <p:nvSpPr>
          <p:cNvPr id="491" name="Google Shape;491;p1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aac46a6844_0_176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3aac46a6844_0_176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minutes)</a:t>
            </a:r>
            <a:endParaRPr/>
          </a:p>
        </p:txBody>
      </p:sp>
      <p:sp>
        <p:nvSpPr>
          <p:cNvPr id="499" name="Google Shape;499;g3aac46a6844_0_176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1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minutes)</a:t>
            </a:r>
            <a:endParaRPr/>
          </a:p>
        </p:txBody>
      </p:sp>
      <p:sp>
        <p:nvSpPr>
          <p:cNvPr id="507" name="Google Shape;507;p1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aac46a6844_0_189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g3aac46a6844_0_189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515" name="Google Shape;515;g3aac46a6844_0_189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1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523" name="Google Shape;523;p1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aac46a6844_0_1958: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g3aac46a6844_0_195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531" name="Google Shape;531;g3aac46a6844_0_195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2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2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539" name="Google Shape;539;p2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3aac46a6844_0_202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g3aac46a6844_0_202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a:t>
            </a:r>
            <a:endParaRPr/>
          </a:p>
        </p:txBody>
      </p:sp>
      <p:sp>
        <p:nvSpPr>
          <p:cNvPr id="547" name="Google Shape;547;g3aac46a6844_0_202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Kim - welcome, agenda, chat logistics - hand over to Michelle to introduce herself (2minutes)</a:t>
            </a:r>
            <a:endParaRPr/>
          </a:p>
          <a:p>
            <a:pPr marL="0" lvl="0" indent="0" algn="l" rtl="0">
              <a:lnSpc>
                <a:spcPct val="100000"/>
              </a:lnSpc>
              <a:spcBef>
                <a:spcPts val="0"/>
              </a:spcBef>
              <a:spcAft>
                <a:spcPts val="0"/>
              </a:spcAft>
              <a:buSzPts val="1400"/>
              <a:buNone/>
            </a:pPr>
            <a:r>
              <a:rPr lang="en-US"/>
              <a:t>quick overview of what we will cover in today’s webinar - we will talk about our application including a guide for you on what the feds were requiring and how they will be scoring states (which impacted what we could include), we will talk about the expected award timeline and post award process as well as the next steps in the process - how you can continue to stay engaged.</a:t>
            </a:r>
            <a:endParaRPr/>
          </a:p>
        </p:txBody>
      </p:sp>
      <p:sp>
        <p:nvSpPr>
          <p:cNvPr id="265" name="Google Shape;265;p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2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p2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a:t>
            </a:r>
            <a:endParaRPr/>
          </a:p>
        </p:txBody>
      </p:sp>
      <p:sp>
        <p:nvSpPr>
          <p:cNvPr id="555" name="Google Shape;555;p2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3aac46a6844_0_2088: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g3aac46a6844_0_208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563" name="Google Shape;563;g3aac46a6844_0_208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2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2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571" name="Google Shape;571;p2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3aac46a6844_0_215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g3aac46a6844_0_215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579" name="Google Shape;579;g3aac46a6844_0_215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2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2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587" name="Google Shape;587;p2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aac46a6844_0_228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3aac46a6844_0_228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595" name="Google Shape;595;g3aac46a6844_0_228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2" name="Google Shape;602;p2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603" name="Google Shape;603;p2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3aac46a6844_0_241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0" name="Google Shape;610;g3aac46a6844_0_241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611" name="Google Shape;611;g3aac46a6844_0_241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2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8" name="Google Shape;618;p2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619" name="Google Shape;619;p2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3aac46a6844_0_247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6" name="Google Shape;626;g3aac46a6844_0_247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 (2 minutes) - This shows the template CMS required all states to follow. 200m per year over 5 years. The funding distribution has not been determined and will be negotiated with CMS post award. </a:t>
            </a:r>
            <a:endParaRPr/>
          </a:p>
        </p:txBody>
      </p:sp>
      <p:sp>
        <p:nvSpPr>
          <p:cNvPr id="627" name="Google Shape;627;g3aac46a6844_0_247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aac46a6844_0_26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Kim (2 minutes)</a:t>
            </a:r>
            <a:endParaRPr/>
          </a:p>
          <a:p>
            <a:pPr marL="0" lvl="0" indent="0" algn="l" rtl="0">
              <a:lnSpc>
                <a:spcPct val="100000"/>
              </a:lnSpc>
              <a:spcBef>
                <a:spcPts val="0"/>
              </a:spcBef>
              <a:spcAft>
                <a:spcPts val="0"/>
              </a:spcAft>
              <a:buSzPts val="1400"/>
              <a:buNone/>
            </a:pPr>
            <a:r>
              <a:rPr lang="en-US"/>
              <a:t>Some logistics reminders… [clearslide]</a:t>
            </a:r>
            <a:endParaRPr/>
          </a:p>
        </p:txBody>
      </p:sp>
      <p:sp>
        <p:nvSpPr>
          <p:cNvPr id="272" name="Google Shape;272;g3aac46a6844_0_26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2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5" name="Google Shape;635;p2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 (2 minutes) - This shows the template CMS required all states to follow. 200m per year over 5 years. The funding distribution has not been determined and will be negotiated with CMS post award. </a:t>
            </a:r>
            <a:endParaRPr/>
          </a:p>
        </p:txBody>
      </p:sp>
      <p:sp>
        <p:nvSpPr>
          <p:cNvPr id="636" name="Google Shape;636;p2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3aac46a6844_0_254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4" name="Google Shape;644;g3aac46a6844_0_254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 (1 minutes) - This shows the potential budget overview. All States are allowed up to 10% of the grant for administration of the grant - HCPF will require less than 3% based on the 200m per year template. States are not allowed to use State funds to support the grant, all administrative need must be funded through the grant.</a:t>
            </a:r>
            <a:endParaRPr/>
          </a:p>
        </p:txBody>
      </p:sp>
      <p:sp>
        <p:nvSpPr>
          <p:cNvPr id="645" name="Google Shape;645;g3aac46a6844_0_254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2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9" name="Google Shape;659;p2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 (1 minutes) - This shows the potential budget overview. All States are allowed up to 10% of the grant for administration of the grant - HCPF will require less than 3% based on the 200m per year template. States are not allowed to use State funds to support the grant, all administrative need must be funded through the grant.</a:t>
            </a:r>
            <a:endParaRPr/>
          </a:p>
        </p:txBody>
      </p:sp>
      <p:sp>
        <p:nvSpPr>
          <p:cNvPr id="660" name="Google Shape;660;p2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3aac46a6844_0_261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6" name="Google Shape;676;g3aac46a6844_0_261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 (2 minutes) - HCPF will have administrative costs to develop, execute, and monitor progress throughout the grant lifecycle. States will be required to report annually to CMS on the progress of each initiative. </a:t>
            </a:r>
            <a:endParaRPr/>
          </a:p>
        </p:txBody>
      </p:sp>
      <p:sp>
        <p:nvSpPr>
          <p:cNvPr id="677" name="Google Shape;677;g3aac46a6844_0_261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28: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5" name="Google Shape;685;p2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Kim (2 minutes) - HCPF will have administrative costs to develop, execute, and monitor progress throughout the grant lifecycle. States will be required to report annually to CMS on the progress of each initiative. </a:t>
            </a:r>
            <a:endParaRPr/>
          </a:p>
        </p:txBody>
      </p:sp>
      <p:sp>
        <p:nvSpPr>
          <p:cNvPr id="686" name="Google Shape;686;p2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3aac46a6844_0_2682: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g3aac46a6844_0_268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Laura (1 min)</a:t>
            </a:r>
            <a:endParaRPr/>
          </a:p>
        </p:txBody>
      </p:sp>
      <p:sp>
        <p:nvSpPr>
          <p:cNvPr id="695" name="Google Shape;695;g3aac46a6844_0_268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2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9" name="Google Shape;729;p2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Laura (1 min)</a:t>
            </a:r>
            <a:endParaRPr/>
          </a:p>
        </p:txBody>
      </p:sp>
      <p:sp>
        <p:nvSpPr>
          <p:cNvPr id="730" name="Google Shape;730;p2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3aac46a6844_0_283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4" name="Google Shape;764;g3aac46a6844_0_283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Laura (1 min): </a:t>
            </a:r>
            <a:endParaRPr/>
          </a:p>
          <a:p>
            <a:pPr marL="0" lvl="0" indent="0" algn="l" rtl="0">
              <a:lnSpc>
                <a:spcPct val="100000"/>
              </a:lnSpc>
              <a:spcBef>
                <a:spcPts val="0"/>
              </a:spcBef>
              <a:spcAft>
                <a:spcPts val="0"/>
              </a:spcAft>
              <a:buSzPts val="1400"/>
              <a:buNone/>
            </a:pPr>
            <a:r>
              <a:rPr lang="en-US"/>
              <a:t>Cooperative agreements involve significant involvement from CMS, including participation in monitoring activities, reviewing for progress, milestones, and performance measures, and making funding allocations based on those inputs. CMS be active in each portion of the program to ensure we are meeting the requirements and funds are being spent appropriately. </a:t>
            </a:r>
            <a:endParaRPr/>
          </a:p>
          <a:p>
            <a:pPr marL="0" lvl="0" indent="0" algn="l" rtl="0">
              <a:lnSpc>
                <a:spcPct val="100000"/>
              </a:lnSpc>
              <a:spcBef>
                <a:spcPts val="0"/>
              </a:spcBef>
              <a:spcAft>
                <a:spcPts val="0"/>
              </a:spcAft>
              <a:buSzPts val="1400"/>
              <a:buNone/>
            </a:pPr>
            <a:endParaRPr/>
          </a:p>
        </p:txBody>
      </p:sp>
      <p:sp>
        <p:nvSpPr>
          <p:cNvPr id="765" name="Google Shape;765;g3aac46a6844_0_283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p30: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2" name="Google Shape;772;p3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Laura (1 min): </a:t>
            </a:r>
            <a:endParaRPr/>
          </a:p>
          <a:p>
            <a:pPr marL="0" lvl="0" indent="0" algn="l" rtl="0">
              <a:lnSpc>
                <a:spcPct val="100000"/>
              </a:lnSpc>
              <a:spcBef>
                <a:spcPts val="0"/>
              </a:spcBef>
              <a:spcAft>
                <a:spcPts val="0"/>
              </a:spcAft>
              <a:buSzPts val="1400"/>
              <a:buNone/>
            </a:pPr>
            <a:r>
              <a:rPr lang="en-US"/>
              <a:t>Cooperative agreements involve significant involvement from CMS, including participation in monitoring activities, reviewing for progress, milestones, and performance measures, and making funding allocations based on those inputs. CMS be active in each portion of the program to ensure we are meeting the requirements and funds are being spent appropriately. </a:t>
            </a:r>
            <a:endParaRPr/>
          </a:p>
          <a:p>
            <a:pPr marL="0" lvl="0" indent="0" algn="l" rtl="0">
              <a:lnSpc>
                <a:spcPct val="100000"/>
              </a:lnSpc>
              <a:spcBef>
                <a:spcPts val="0"/>
              </a:spcBef>
              <a:spcAft>
                <a:spcPts val="0"/>
              </a:spcAft>
              <a:buSzPts val="1400"/>
              <a:buNone/>
            </a:pPr>
            <a:endParaRPr/>
          </a:p>
        </p:txBody>
      </p:sp>
      <p:sp>
        <p:nvSpPr>
          <p:cNvPr id="773" name="Google Shape;773;p3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3aac46a6844_0_296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 (1 min)</a:t>
            </a:r>
            <a:endParaRPr/>
          </a:p>
        </p:txBody>
      </p:sp>
      <p:sp>
        <p:nvSpPr>
          <p:cNvPr id="780" name="Google Shape;780;g3aac46a6844_0_2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Kim (2 minutes)</a:t>
            </a:r>
            <a:endParaRPr/>
          </a:p>
          <a:p>
            <a:pPr marL="0" lvl="0" indent="0" algn="l" rtl="0">
              <a:lnSpc>
                <a:spcPct val="100000"/>
              </a:lnSpc>
              <a:spcBef>
                <a:spcPts val="0"/>
              </a:spcBef>
              <a:spcAft>
                <a:spcPts val="0"/>
              </a:spcAft>
              <a:buSzPts val="1400"/>
              <a:buNone/>
            </a:pPr>
            <a:r>
              <a:rPr lang="en-US"/>
              <a:t>Some logistics reminders… [clear slide]</a:t>
            </a:r>
            <a:endParaRPr/>
          </a:p>
        </p:txBody>
      </p:sp>
      <p:sp>
        <p:nvSpPr>
          <p:cNvPr id="279" name="Google Shape;279;p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3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 (1 min)</a:t>
            </a:r>
            <a:endParaRPr/>
          </a:p>
        </p:txBody>
      </p:sp>
      <p:sp>
        <p:nvSpPr>
          <p:cNvPr id="785" name="Google Shape;78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3aac46a6844_0_309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g3aac46a6844_0_309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a:t>
            </a:r>
            <a:endParaRPr/>
          </a:p>
        </p:txBody>
      </p:sp>
      <p:sp>
        <p:nvSpPr>
          <p:cNvPr id="791" name="Google Shape;791;g3aac46a6844_0_309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32: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8" name="Google Shape;798;p3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a:t>
            </a:r>
            <a:endParaRPr/>
          </a:p>
        </p:txBody>
      </p:sp>
      <p:sp>
        <p:nvSpPr>
          <p:cNvPr id="799" name="Google Shape;799;p3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3aac46a6844_0_3232: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6" name="Google Shape;806;g3aac46a6844_0_323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a:t>
            </a:r>
            <a:endParaRPr/>
          </a:p>
        </p:txBody>
      </p:sp>
      <p:sp>
        <p:nvSpPr>
          <p:cNvPr id="807" name="Google Shape;807;g3aac46a6844_0_323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3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1" name="Google Shape;821;p3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(2 min)</a:t>
            </a:r>
            <a:endParaRPr/>
          </a:p>
        </p:txBody>
      </p:sp>
      <p:sp>
        <p:nvSpPr>
          <p:cNvPr id="822" name="Google Shape;822;p3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g3aac46a6844_0_330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6" name="Google Shape;836;g3aac46a6844_0_330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837" name="Google Shape;837;g3aac46a6844_0_330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3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4" name="Google Shape;844;p3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845" name="Google Shape;845;p3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3aac46a6844_0_343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2" name="Google Shape;852;g3aac46a6844_0_343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(3 min) - polling</a:t>
            </a:r>
            <a:endParaRPr/>
          </a:p>
        </p:txBody>
      </p:sp>
      <p:sp>
        <p:nvSpPr>
          <p:cNvPr id="853" name="Google Shape;853;g3aac46a6844_0_343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p3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0" name="Google Shape;860;p3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(3 min) - polling</a:t>
            </a:r>
            <a:endParaRPr/>
          </a:p>
        </p:txBody>
      </p:sp>
      <p:sp>
        <p:nvSpPr>
          <p:cNvPr id="861" name="Google Shape;861;p3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g3aac46a6844_0_349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Google Shape;868;g3aac46a6844_0_349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869" name="Google Shape;869;g3aac46a6844_0_349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aac46a6844_0_32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Michelle ( less than 1 minute) </a:t>
            </a:r>
            <a:endParaRPr/>
          </a:p>
          <a:p>
            <a:pPr marL="0" lvl="0" indent="0" algn="l" rtl="0">
              <a:lnSpc>
                <a:spcPct val="100000"/>
              </a:lnSpc>
              <a:spcBef>
                <a:spcPts val="0"/>
              </a:spcBef>
              <a:spcAft>
                <a:spcPts val="0"/>
              </a:spcAft>
              <a:buSzPts val="1400"/>
              <a:buNone/>
            </a:pPr>
            <a:r>
              <a:rPr lang="en-US"/>
              <a:t>Now we will dive into Colorado’s Application</a:t>
            </a:r>
            <a:endParaRPr/>
          </a:p>
        </p:txBody>
      </p:sp>
      <p:sp>
        <p:nvSpPr>
          <p:cNvPr id="286" name="Google Shape;286;g3aac46a6844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3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6" name="Google Shape;876;p3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 (1 min)</a:t>
            </a:r>
            <a:endParaRPr/>
          </a:p>
        </p:txBody>
      </p:sp>
      <p:sp>
        <p:nvSpPr>
          <p:cNvPr id="877" name="Google Shape;877;p3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3aac46a6844_0_362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4" name="Google Shape;884;g3aac46a6844_0_36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p3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0" name="Google Shape;890;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g3aac46a6844_0_375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6" name="Google Shape;896;g3aac46a6844_0_3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3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1" name="Google Shape;901;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g3aac46a6844_0_388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8" name="Google Shape;908;g3aac46a6844_0_388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9" name="Google Shape;909;g3aac46a6844_0_388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p39: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5" name="Google Shape;915;p3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6" name="Google Shape;916;p39: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g3aac46a6844_0_401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2" name="Google Shape;922;g3aac46a6844_0_401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3" name="Google Shape;923;g3aac46a6844_0_401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p4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4" name="Google Shape;934;p4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5" name="Google Shape;935;p40: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3aac46a6844_0_408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6" name="Google Shape;946;g3aac46a6844_0_408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7" name="Google Shape;947;g3aac46a6844_0_408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Michelle ( less than 1 minute) </a:t>
            </a:r>
            <a:endParaRPr/>
          </a:p>
          <a:p>
            <a:pPr marL="0" lvl="0" indent="0" algn="l" rtl="0">
              <a:lnSpc>
                <a:spcPct val="100000"/>
              </a:lnSpc>
              <a:spcBef>
                <a:spcPts val="0"/>
              </a:spcBef>
              <a:spcAft>
                <a:spcPts val="0"/>
              </a:spcAft>
              <a:buSzPts val="1400"/>
              <a:buNone/>
            </a:pPr>
            <a:r>
              <a:rPr lang="en-US"/>
              <a:t>Now we will dive into Colorado’s Application</a:t>
            </a:r>
            <a:endParaRPr/>
          </a:p>
        </p:txBody>
      </p:sp>
      <p:sp>
        <p:nvSpPr>
          <p:cNvPr id="291" name="Google Shape;29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4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4" name="Google Shape;954;p4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5" name="Google Shape;955;p4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g3aac46a6844_0_415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2" name="Google Shape;962;g3aac46a6844_0_415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3" name="Google Shape;963;g3aac46a6844_0_4151: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4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1" name="Google Shape;971;p4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2" name="Google Shape;972;p42: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g3aac46a6844_0_421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0" name="Google Shape;980;g3aac46a6844_0_421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1" name="Google Shape;981;g3aac46a6844_0_421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4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8" name="Google Shape;988;p4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89" name="Google Shape;989;p4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3aac46a6844_0_43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6" name="Google Shape;996;g3aac46a6844_0_434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7" name="Google Shape;997;g3aac46a6844_0_434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4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4" name="Google Shape;1004;p4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5" name="Google Shape;1005;p4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86</a:t>
            </a:fld>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Michelle (2 minutes)</a:t>
            </a:r>
            <a:endParaRPr/>
          </a:p>
        </p:txBody>
      </p:sp>
      <p:sp>
        <p:nvSpPr>
          <p:cNvPr id="1012" name="Google Shape;1012;p7: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4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9" name="Google Shape;1019;p4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0" name="Google Shape;1020;p4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88</a:t>
            </a:fld>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p4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7" name="Google Shape;1027;p4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8" name="Google Shape;1028;p4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aac46a6844_0_45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3aac46a6844_0_45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368300" algn="l" rtl="0">
              <a:lnSpc>
                <a:spcPct val="115000"/>
              </a:lnSpc>
              <a:spcBef>
                <a:spcPts val="1000"/>
              </a:spcBef>
              <a:spcAft>
                <a:spcPts val="0"/>
              </a:spcAft>
              <a:buClr>
                <a:schemeClr val="dk1"/>
              </a:buClr>
              <a:buSzPts val="2200"/>
              <a:buChar char="•"/>
            </a:pPr>
            <a:r>
              <a:rPr lang="en-US"/>
              <a:t>Michelle (2 minutes)</a:t>
            </a:r>
            <a:endParaRPr/>
          </a:p>
        </p:txBody>
      </p:sp>
      <p:sp>
        <p:nvSpPr>
          <p:cNvPr id="297" name="Google Shape;297;g3aac46a6844_0_45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47: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5" name="Google Shape;1035;p4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6" name="Google Shape;1036;p4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p48: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3" name="Google Shape;1043;p4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4" name="Google Shape;1044;p48: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p4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Kami</a:t>
            </a:r>
            <a:endParaRPr/>
          </a:p>
        </p:txBody>
      </p:sp>
      <p:sp>
        <p:nvSpPr>
          <p:cNvPr id="1051" name="Google Shape;1051;p49: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p50: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58" name="Google Shape;1058;p50:notes"/>
          <p:cNvSpPr txBox="1">
            <a:spLocks noGrp="1"/>
          </p:cNvSpPr>
          <p:nvPr>
            <p:ph type="body" idx="1"/>
          </p:nvPr>
        </p:nvSpPr>
        <p:spPr>
          <a:xfrm>
            <a:off x="914400" y="4343400"/>
            <a:ext cx="5029200" cy="4114800"/>
          </a:xfrm>
          <a:prstGeom prst="rect">
            <a:avLst/>
          </a:prstGeom>
          <a:noFill/>
          <a:ln>
            <a:noFill/>
          </a:ln>
        </p:spPr>
        <p:txBody>
          <a:bodyPr spcFirstLastPara="1" wrap="square" lIns="91300" tIns="45625" rIns="91300" bIns="45625" anchor="t" anchorCtr="0">
            <a:noAutofit/>
          </a:bodyPr>
          <a:lstStyle/>
          <a:p>
            <a:pPr marL="444500" marR="0" lvl="0" indent="-215900" algn="l" rtl="0">
              <a:lnSpc>
                <a:spcPct val="125000"/>
              </a:lnSpc>
              <a:spcBef>
                <a:spcPts val="0"/>
              </a:spcBef>
              <a:spcAft>
                <a:spcPts val="0"/>
              </a:spcAft>
              <a:buSzPts val="1400"/>
              <a:buNone/>
            </a:pPr>
            <a:r>
              <a:rPr lang="en-US"/>
              <a:t>Kami</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p51: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5" name="Google Shape;1065;p51:notes"/>
          <p:cNvSpPr txBox="1">
            <a:spLocks noGrp="1"/>
          </p:cNvSpPr>
          <p:nvPr>
            <p:ph type="body" idx="1"/>
          </p:nvPr>
        </p:nvSpPr>
        <p:spPr>
          <a:xfrm>
            <a:off x="914400" y="4343400"/>
            <a:ext cx="5029200" cy="4114800"/>
          </a:xfrm>
          <a:prstGeom prst="rect">
            <a:avLst/>
          </a:prstGeom>
          <a:noFill/>
          <a:ln>
            <a:noFill/>
          </a:ln>
        </p:spPr>
        <p:txBody>
          <a:bodyPr spcFirstLastPara="1" wrap="square" lIns="91300" tIns="45625" rIns="91300" bIns="45625" anchor="t" anchorCtr="0">
            <a:noAutofit/>
          </a:bodyPr>
          <a:lstStyle/>
          <a:p>
            <a:pPr marL="444500" marR="0" lvl="0" indent="-215900" algn="l" rtl="0">
              <a:lnSpc>
                <a:spcPct val="125000"/>
              </a:lnSpc>
              <a:spcBef>
                <a:spcPts val="0"/>
              </a:spcBef>
              <a:spcAft>
                <a:spcPts val="0"/>
              </a:spcAft>
              <a:buSzPts val="1400"/>
              <a:buNone/>
            </a:pPr>
            <a:r>
              <a:rPr lang="en-US"/>
              <a:t>Kami</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52: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72" name="Google Shape;1072;p52:notes"/>
          <p:cNvSpPr txBox="1">
            <a:spLocks noGrp="1"/>
          </p:cNvSpPr>
          <p:nvPr>
            <p:ph type="body" idx="1"/>
          </p:nvPr>
        </p:nvSpPr>
        <p:spPr>
          <a:xfrm>
            <a:off x="914400" y="4343400"/>
            <a:ext cx="5029200" cy="4114800"/>
          </a:xfrm>
          <a:prstGeom prst="rect">
            <a:avLst/>
          </a:prstGeom>
          <a:noFill/>
          <a:ln>
            <a:noFill/>
          </a:ln>
        </p:spPr>
        <p:txBody>
          <a:bodyPr spcFirstLastPara="1" wrap="square" lIns="91300" tIns="45625" rIns="91300" bIns="45625" anchor="t" anchorCtr="0">
            <a:noAutofit/>
          </a:bodyPr>
          <a:lstStyle/>
          <a:p>
            <a:pPr marL="444500" marR="0" lvl="0" indent="-215900" algn="l" rtl="0">
              <a:lnSpc>
                <a:spcPct val="125000"/>
              </a:lnSpc>
              <a:spcBef>
                <a:spcPts val="0"/>
              </a:spcBef>
              <a:spcAft>
                <a:spcPts val="0"/>
              </a:spcAft>
              <a:buSzPts val="1400"/>
              <a:buNone/>
            </a:pPr>
            <a:r>
              <a:rPr lang="en-US"/>
              <a:t>Kami</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p53: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9" name="Google Shape;1079;p53: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0" name="Google Shape;1080;p53: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p54: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7" name="Google Shape;1087;p5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a:t>
            </a:r>
            <a:endParaRPr/>
          </a:p>
        </p:txBody>
      </p:sp>
      <p:sp>
        <p:nvSpPr>
          <p:cNvPr id="1088" name="Google Shape;1088;p5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5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5" name="Google Shape;1095;p55: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Kim or Michelle?</a:t>
            </a:r>
            <a:endParaRPr/>
          </a:p>
          <a:p>
            <a:pPr marL="0" lvl="0" indent="0" algn="l" rtl="0">
              <a:lnSpc>
                <a:spcPct val="100000"/>
              </a:lnSpc>
              <a:spcBef>
                <a:spcPts val="0"/>
              </a:spcBef>
              <a:spcAft>
                <a:spcPts val="0"/>
              </a:spcAft>
              <a:buSzPts val="1400"/>
              <a:buNone/>
            </a:pPr>
            <a:endParaRPr sz="100"/>
          </a:p>
          <a:p>
            <a:pPr marL="0" lvl="0" indent="0" algn="l" rtl="0">
              <a:lnSpc>
                <a:spcPct val="90000"/>
              </a:lnSpc>
              <a:spcBef>
                <a:spcPts val="1000"/>
              </a:spcBef>
              <a:spcAft>
                <a:spcPts val="0"/>
              </a:spcAft>
              <a:buClr>
                <a:schemeClr val="dk1"/>
              </a:buClr>
              <a:buSzPts val="1100"/>
              <a:buFont typeface="Arial"/>
              <a:buNone/>
            </a:pPr>
            <a:r>
              <a:rPr lang="en-US" sz="1000" b="0"/>
              <a:t>Colorado is dedicated to ensuring our rural residents have ready access to the same high quality, multimodal, affordable health care as their urban counterparts. RHTP is the lynchpin by which we can ensure that vision becomes reality. </a:t>
            </a:r>
            <a:endParaRPr sz="1000" b="0"/>
          </a:p>
          <a:p>
            <a:pPr marL="0" lvl="0" indent="0" algn="l" rtl="0">
              <a:lnSpc>
                <a:spcPct val="90000"/>
              </a:lnSpc>
              <a:spcBef>
                <a:spcPts val="1000"/>
              </a:spcBef>
              <a:spcAft>
                <a:spcPts val="0"/>
              </a:spcAft>
              <a:buClr>
                <a:schemeClr val="dk1"/>
              </a:buClr>
              <a:buSzPts val="1100"/>
              <a:buFont typeface="Arial"/>
              <a:buNone/>
            </a:pPr>
            <a:r>
              <a:rPr lang="en-US" sz="1000" b="0"/>
              <a:t>By </a:t>
            </a:r>
            <a:r>
              <a:rPr lang="en-US" sz="1000"/>
              <a:t>strengthening private-public partnerships</a:t>
            </a:r>
            <a:r>
              <a:rPr lang="en-US" sz="1000" b="0"/>
              <a:t>, </a:t>
            </a:r>
            <a:r>
              <a:rPr lang="en-US" sz="1000"/>
              <a:t>increasing access</a:t>
            </a:r>
            <a:r>
              <a:rPr lang="en-US" sz="1000" b="0"/>
              <a:t>, </a:t>
            </a:r>
            <a:r>
              <a:rPr lang="en-US" sz="1000"/>
              <a:t>modernizing delivery</a:t>
            </a:r>
            <a:r>
              <a:rPr lang="en-US" sz="1000" b="0"/>
              <a:t>, and focusing on </a:t>
            </a:r>
            <a:r>
              <a:rPr lang="en-US" sz="1000"/>
              <a:t>chronic disease prevention</a:t>
            </a:r>
            <a:r>
              <a:rPr lang="en-US" sz="1000" b="0"/>
              <a:t> we can advance the future of health care in our uniquely rural and frontier communities. </a:t>
            </a:r>
            <a:endParaRPr sz="1000" b="0"/>
          </a:p>
          <a:p>
            <a:pPr marL="0" lvl="0" indent="0" algn="l" rtl="0">
              <a:lnSpc>
                <a:spcPct val="90000"/>
              </a:lnSpc>
              <a:spcBef>
                <a:spcPts val="1000"/>
              </a:spcBef>
              <a:spcAft>
                <a:spcPts val="0"/>
              </a:spcAft>
              <a:buSzPts val="1400"/>
              <a:buNone/>
            </a:pPr>
            <a:r>
              <a:rPr lang="en-US" sz="1000" b="0"/>
              <a:t>Working closely with rural hospitals, rural clinics, and local community organizations, RHTP can help these communities take charge of their own health: preventing chronic disease, improving access to vital services, and supporting rural providers.</a:t>
            </a:r>
            <a:endParaRPr sz="1000" b="0"/>
          </a:p>
          <a:p>
            <a:pPr marL="0" lvl="0" indent="0" algn="l" rtl="0">
              <a:lnSpc>
                <a:spcPct val="90000"/>
              </a:lnSpc>
              <a:spcBef>
                <a:spcPts val="1000"/>
              </a:spcBef>
              <a:spcAft>
                <a:spcPts val="0"/>
              </a:spcAft>
              <a:buClr>
                <a:schemeClr val="dk1"/>
              </a:buClr>
              <a:buSzPts val="1100"/>
              <a:buFont typeface="Arial"/>
              <a:buNone/>
            </a:pPr>
            <a:endParaRPr sz="1000" b="0"/>
          </a:p>
          <a:p>
            <a:pPr marL="0" lvl="0" indent="0" algn="l" rtl="0">
              <a:lnSpc>
                <a:spcPct val="100000"/>
              </a:lnSpc>
              <a:spcBef>
                <a:spcPts val="0"/>
              </a:spcBef>
              <a:spcAft>
                <a:spcPts val="0"/>
              </a:spcAft>
              <a:buSzPts val="1400"/>
              <a:buNone/>
            </a:pPr>
            <a:r>
              <a:rPr lang="en-US"/>
              <a:t>With these constraints in mind, we will dive into what our application includes - starting with the vision and purpose.</a:t>
            </a:r>
            <a:endParaRPr/>
          </a:p>
        </p:txBody>
      </p:sp>
      <p:sp>
        <p:nvSpPr>
          <p:cNvPr id="1096" name="Google Shape;1096;p55: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98</a:t>
            </a:fld>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p56: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3" name="Google Shape;1103;p5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4" name="Google Shape;1104;p5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type="title">
  <p:cSld name="TITLE">
    <p:bg>
      <p:bgPr>
        <a:solidFill>
          <a:schemeClr val="dk2"/>
        </a:solidFill>
        <a:effectLst/>
      </p:bgPr>
    </p:bg>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762000" y="868411"/>
            <a:ext cx="10668000" cy="23877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6000">
                <a:latin typeface="Trebuchet MS"/>
                <a:ea typeface="Trebuchet MS"/>
                <a:cs typeface="Trebuchet MS"/>
                <a:sym typeface="Trebuchet MS"/>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1524000" y="3602013"/>
            <a:ext cx="9144000" cy="16554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3937"/>
              </a:spcBef>
              <a:spcAft>
                <a:spcPts val="0"/>
              </a:spcAft>
              <a:buClr>
                <a:schemeClr val="lt1"/>
              </a:buClr>
              <a:buSzPts val="3200"/>
              <a:buFont typeface="Trebuchet MS"/>
              <a:buNone/>
              <a:defRPr sz="3200" b="0" i="0" u="none" strike="noStrike" cap="none">
                <a:solidFill>
                  <a:schemeClr val="lt1"/>
                </a:solidFill>
                <a:latin typeface="Trebuchet MS"/>
                <a:ea typeface="Trebuchet MS"/>
                <a:cs typeface="Trebuchet MS"/>
                <a:sym typeface="Trebuchet MS"/>
              </a:defRPr>
            </a:lvl1pPr>
            <a:lvl2pPr marR="0" lvl="1" algn="ctr" rtl="0">
              <a:lnSpc>
                <a:spcPct val="100000"/>
              </a:lnSpc>
              <a:spcBef>
                <a:spcPts val="3937"/>
              </a:spcBef>
              <a:spcAft>
                <a:spcPts val="0"/>
              </a:spcAft>
              <a:buClr>
                <a:srgbClr val="5C6670"/>
              </a:buClr>
              <a:buSzPts val="1875"/>
              <a:buFont typeface="Trebuchet MS"/>
              <a:buNone/>
              <a:defRPr sz="1875" b="0" i="0" u="none" strike="noStrike" cap="none">
                <a:solidFill>
                  <a:srgbClr val="5C6670"/>
                </a:solidFill>
                <a:latin typeface="Trebuchet MS"/>
                <a:ea typeface="Trebuchet MS"/>
                <a:cs typeface="Trebuchet MS"/>
                <a:sym typeface="Trebuchet MS"/>
              </a:defRPr>
            </a:lvl2pPr>
            <a:lvl3pPr marR="0" lvl="2" algn="ctr" rtl="0">
              <a:lnSpc>
                <a:spcPct val="100000"/>
              </a:lnSpc>
              <a:spcBef>
                <a:spcPts val="3937"/>
              </a:spcBef>
              <a:spcAft>
                <a:spcPts val="0"/>
              </a:spcAft>
              <a:buClr>
                <a:srgbClr val="5C6670"/>
              </a:buClr>
              <a:buSzPts val="1687"/>
              <a:buFont typeface="Trebuchet MS"/>
              <a:buNone/>
              <a:defRPr sz="1687" b="0" i="0" u="none" strike="noStrike" cap="none">
                <a:solidFill>
                  <a:srgbClr val="5C6670"/>
                </a:solidFill>
                <a:latin typeface="Trebuchet MS"/>
                <a:ea typeface="Trebuchet MS"/>
                <a:cs typeface="Trebuchet MS"/>
                <a:sym typeface="Trebuchet MS"/>
              </a:defRPr>
            </a:lvl3pPr>
            <a:lvl4pPr marR="0" lvl="3" algn="ctr" rtl="0">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4pPr>
            <a:lvl5pPr marR="0" lvl="4" algn="ctr" rtl="0">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5pPr>
            <a:lvl6pPr marR="0" lvl="5" algn="ctr" rtl="0">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6pPr>
            <a:lvl7pPr marR="0" lvl="6" algn="ctr" rtl="0">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7pPr>
            <a:lvl8pPr marR="0" lvl="7" algn="ctr" rtl="0">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8pPr>
            <a:lvl9pPr marR="0" lvl="8" algn="ctr" rtl="0">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47"/>
        <p:cNvGrpSpPr/>
        <p:nvPr/>
      </p:nvGrpSpPr>
      <p:grpSpPr>
        <a:xfrm>
          <a:off x="0" y="0"/>
          <a:ext cx="0" cy="0"/>
          <a:chOff x="0" y="0"/>
          <a:chExt cx="0" cy="0"/>
        </a:xfrm>
      </p:grpSpPr>
      <p:sp>
        <p:nvSpPr>
          <p:cNvPr id="48" name="Google Shape;48;p8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49" name="Google Shape;49;p82"/>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b="0" i="0" u="none" strike="noStrike" cap="none">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b="0" i="1" u="none" strike="noStrike" cap="none">
                <a:solidFill>
                  <a:schemeClr val="lt1"/>
                </a:solidFill>
                <a:latin typeface="Trebuchet MS"/>
                <a:ea typeface="Trebuchet MS"/>
                <a:cs typeface="Trebuchet MS"/>
                <a:sym typeface="Trebuchet MS"/>
              </a:rPr>
              <a:t>Plus </a:t>
            </a:r>
            <a:r>
              <a:rPr lang="en-US" sz="3600" b="0" i="0" u="none" strike="noStrike" cap="none">
                <a:solidFill>
                  <a:schemeClr val="lt1"/>
                </a:solidFill>
                <a:latin typeface="Trebuchet MS"/>
                <a:ea typeface="Trebuchet MS"/>
                <a:cs typeface="Trebuchet MS"/>
                <a:sym typeface="Trebuchet MS"/>
              </a:rPr>
              <a:t>(CHP+) and other health care programs for Coloradans who qualify. </a:t>
            </a:r>
            <a:endParaRPr sz="3600" b="1" i="0" u="none" strike="noStrike" cap="none">
              <a:solidFill>
                <a:schemeClr val="lt1"/>
              </a:solidFill>
              <a:latin typeface="Trebuchet MS"/>
              <a:ea typeface="Trebuchet MS"/>
              <a:cs typeface="Trebuchet MS"/>
              <a:sym typeface="Trebuchet MS"/>
            </a:endParaRPr>
          </a:p>
        </p:txBody>
      </p:sp>
      <p:sp>
        <p:nvSpPr>
          <p:cNvPr id="50" name="Google Shape;50;p82"/>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lt1"/>
                </a:solidFill>
                <a:latin typeface="Trebuchet MS"/>
                <a:ea typeface="Trebuchet MS"/>
                <a:cs typeface="Trebuchet MS"/>
                <a:sym typeface="Trebuchet MS"/>
              </a:rPr>
              <a:t>What We Do</a:t>
            </a: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1"/>
        <p:cNvGrpSpPr/>
        <p:nvPr/>
      </p:nvGrpSpPr>
      <p:grpSpPr>
        <a:xfrm>
          <a:off x="0" y="0"/>
          <a:ext cx="0" cy="0"/>
          <a:chOff x="0" y="0"/>
          <a:chExt cx="0" cy="0"/>
        </a:xfrm>
      </p:grpSpPr>
      <p:sp>
        <p:nvSpPr>
          <p:cNvPr id="52" name="Google Shape;52;p83"/>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3"/>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4" name="Google Shape;54;p8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55" name="Google Shape;55;p83"/>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84"/>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8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8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1"/>
        <p:cNvGrpSpPr/>
        <p:nvPr/>
      </p:nvGrpSpPr>
      <p:grpSpPr>
        <a:xfrm>
          <a:off x="0" y="0"/>
          <a:ext cx="0" cy="0"/>
          <a:chOff x="0" y="0"/>
          <a:chExt cx="0" cy="0"/>
        </a:xfrm>
      </p:grpSpPr>
      <p:sp>
        <p:nvSpPr>
          <p:cNvPr id="62" name="Google Shape;62;p86"/>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8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64" name="Google Shape;64;p86"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1"/>
        <p:cNvGrpSpPr/>
        <p:nvPr/>
      </p:nvGrpSpPr>
      <p:grpSpPr>
        <a:xfrm>
          <a:off x="0" y="0"/>
          <a:ext cx="0" cy="0"/>
          <a:chOff x="0" y="0"/>
          <a:chExt cx="0" cy="0"/>
        </a:xfrm>
      </p:grpSpPr>
      <p:sp>
        <p:nvSpPr>
          <p:cNvPr id="72" name="Google Shape;72;p61"/>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61"/>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74" name="Google Shape;74;p6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5"/>
        <p:cNvGrpSpPr/>
        <p:nvPr/>
      </p:nvGrpSpPr>
      <p:grpSpPr>
        <a:xfrm>
          <a:off x="0" y="0"/>
          <a:ext cx="0" cy="0"/>
          <a:chOff x="0" y="0"/>
          <a:chExt cx="0" cy="0"/>
        </a:xfrm>
      </p:grpSpPr>
      <p:sp>
        <p:nvSpPr>
          <p:cNvPr id="76" name="Google Shape;76;p62"/>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77" name="Google Shape;77;p62"/>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ctr" anchorCtr="0">
            <a:noAutofit/>
          </a:bodyPr>
          <a:lstStyle>
            <a:lvl1pPr marR="0" lvl="0" algn="ctr" rtl="0">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9pPr>
          </a:lstStyle>
          <a:p>
            <a:endParaRPr/>
          </a:p>
        </p:txBody>
      </p:sp>
      <p:sp>
        <p:nvSpPr>
          <p:cNvPr id="78" name="Google Shape;78;p62"/>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6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1"/>
        <p:cNvGrpSpPr/>
        <p:nvPr/>
      </p:nvGrpSpPr>
      <p:grpSpPr>
        <a:xfrm>
          <a:off x="0" y="0"/>
          <a:ext cx="0" cy="0"/>
          <a:chOff x="0" y="0"/>
          <a:chExt cx="0" cy="0"/>
        </a:xfrm>
      </p:grpSpPr>
      <p:sp>
        <p:nvSpPr>
          <p:cNvPr id="82" name="Google Shape;82;p67"/>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67"/>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84" name="Google Shape;84;p67"/>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86" name="Google Shape;86;p67"/>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87"/>
        <p:cNvGrpSpPr/>
        <p:nvPr/>
      </p:nvGrpSpPr>
      <p:grpSpPr>
        <a:xfrm>
          <a:off x="0" y="0"/>
          <a:ext cx="0" cy="0"/>
          <a:chOff x="0" y="0"/>
          <a:chExt cx="0" cy="0"/>
        </a:xfrm>
      </p:grpSpPr>
      <p:sp>
        <p:nvSpPr>
          <p:cNvPr id="88" name="Google Shape;88;p6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68"/>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p:txBody>
      </p:sp>
      <p:sp>
        <p:nvSpPr>
          <p:cNvPr id="90" name="Google Shape;90;p68"/>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dk2"/>
                </a:solidFill>
                <a:latin typeface="Trebuchet MS"/>
                <a:ea typeface="Trebuchet MS"/>
                <a:cs typeface="Trebuchet MS"/>
                <a:sym typeface="Trebuchet MS"/>
              </a:rPr>
              <a:t>Our Mission</a:t>
            </a:r>
            <a:endParaRPr sz="18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5"/>
        <p:cNvGrpSpPr/>
        <p:nvPr/>
      </p:nvGrpSpPr>
      <p:grpSpPr>
        <a:xfrm>
          <a:off x="0" y="0"/>
          <a:ext cx="0" cy="0"/>
          <a:chOff x="0" y="0"/>
          <a:chExt cx="0" cy="0"/>
        </a:xfrm>
      </p:grpSpPr>
      <p:pic>
        <p:nvPicPr>
          <p:cNvPr id="16" name="Google Shape;16;p63"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17" name="Google Shape;17;p63"/>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6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1"/>
        <p:cNvGrpSpPr/>
        <p:nvPr/>
      </p:nvGrpSpPr>
      <p:grpSpPr>
        <a:xfrm>
          <a:off x="0" y="0"/>
          <a:ext cx="0" cy="0"/>
          <a:chOff x="0" y="0"/>
          <a:chExt cx="0" cy="0"/>
        </a:xfrm>
      </p:grpSpPr>
      <p:sp>
        <p:nvSpPr>
          <p:cNvPr id="92" name="Google Shape;92;p6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69"/>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a:buNone/>
            </a:pPr>
            <a:fld id="{00000000-1234-1234-1234-123412341234}" type="slidenum">
              <a:rPr lang="en-US" sz="1801" b="1" i="0" u="none" strike="noStrike" cap="none">
                <a:solidFill>
                  <a:srgbClr val="000000"/>
                </a:solidFill>
                <a:latin typeface="Trebuchet MS"/>
                <a:ea typeface="Trebuchet MS"/>
                <a:cs typeface="Trebuchet MS"/>
                <a:sym typeface="Trebuchet MS"/>
              </a:rPr>
              <a:t>‹#›</a:t>
            </a:fld>
            <a:endParaRPr sz="1801" b="1" i="0" u="none" strike="noStrike" cap="none">
              <a:solidFill>
                <a:srgbClr val="000000"/>
              </a:solidFill>
              <a:latin typeface="Trebuchet MS"/>
              <a:ea typeface="Trebuchet MS"/>
              <a:cs typeface="Trebuchet MS"/>
              <a:sym typeface="Trebuchet MS"/>
            </a:endParaRPr>
          </a:p>
        </p:txBody>
      </p:sp>
      <p:pic>
        <p:nvPicPr>
          <p:cNvPr id="94" name="Google Shape;94;p69"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95" name="Google Shape;95;p69"/>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96"/>
        <p:cNvGrpSpPr/>
        <p:nvPr/>
      </p:nvGrpSpPr>
      <p:grpSpPr>
        <a:xfrm>
          <a:off x="0" y="0"/>
          <a:ext cx="0" cy="0"/>
          <a:chOff x="0" y="0"/>
          <a:chExt cx="0" cy="0"/>
        </a:xfrm>
      </p:grpSpPr>
      <p:sp>
        <p:nvSpPr>
          <p:cNvPr id="97" name="Google Shape;97;p7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98" name="Google Shape;98;p70"/>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b="0" i="1" u="none" strike="noStrike" cap="none">
                <a:solidFill>
                  <a:schemeClr val="dk1"/>
                </a:solidFill>
                <a:latin typeface="Trebuchet MS"/>
                <a:ea typeface="Trebuchet MS"/>
                <a:cs typeface="Trebuchet MS"/>
                <a:sym typeface="Trebuchet MS"/>
              </a:rPr>
              <a:t>Plus </a:t>
            </a:r>
            <a:r>
              <a:rPr lang="en-US" sz="3600" b="0" i="0" u="none" strike="noStrike" cap="none">
                <a:solidFill>
                  <a:schemeClr val="dk1"/>
                </a:solidFill>
                <a:latin typeface="Trebuchet MS"/>
                <a:ea typeface="Trebuchet MS"/>
                <a:cs typeface="Trebuchet MS"/>
                <a:sym typeface="Trebuchet MS"/>
              </a:rPr>
              <a:t>(CHP+) and other health care programs for Coloradans who qualify. </a:t>
            </a:r>
            <a:endParaRPr sz="3600" b="1" i="0" u="none" strike="noStrike" cap="none">
              <a:solidFill>
                <a:schemeClr val="dk1"/>
              </a:solidFill>
              <a:latin typeface="Trebuchet MS"/>
              <a:ea typeface="Trebuchet MS"/>
              <a:cs typeface="Trebuchet MS"/>
              <a:sym typeface="Trebuchet MS"/>
            </a:endParaRPr>
          </a:p>
        </p:txBody>
      </p:sp>
      <p:sp>
        <p:nvSpPr>
          <p:cNvPr id="99" name="Google Shape;99;p70"/>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rgbClr val="232C68"/>
                </a:solidFill>
                <a:latin typeface="Trebuchet MS"/>
                <a:ea typeface="Trebuchet MS"/>
                <a:cs typeface="Trebuchet MS"/>
                <a:sym typeface="Trebuchet MS"/>
              </a:rPr>
              <a:t>What We Do</a:t>
            </a: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0"/>
        <p:cNvGrpSpPr/>
        <p:nvPr/>
      </p:nvGrpSpPr>
      <p:grpSpPr>
        <a:xfrm>
          <a:off x="0" y="0"/>
          <a:ext cx="0" cy="0"/>
          <a:chOff x="0" y="0"/>
          <a:chExt cx="0" cy="0"/>
        </a:xfrm>
      </p:grpSpPr>
      <p:sp>
        <p:nvSpPr>
          <p:cNvPr id="101" name="Google Shape;101;p71"/>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71"/>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7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04" name="Google Shape;104;p71"/>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5"/>
        <p:cNvGrpSpPr/>
        <p:nvPr/>
      </p:nvGrpSpPr>
      <p:grpSpPr>
        <a:xfrm>
          <a:off x="0" y="0"/>
          <a:ext cx="0" cy="0"/>
          <a:chOff x="0" y="0"/>
          <a:chExt cx="0" cy="0"/>
        </a:xfrm>
      </p:grpSpPr>
      <p:sp>
        <p:nvSpPr>
          <p:cNvPr id="106" name="Google Shape;106;p72"/>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7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08"/>
        <p:cNvGrpSpPr/>
        <p:nvPr/>
      </p:nvGrpSpPr>
      <p:grpSpPr>
        <a:xfrm>
          <a:off x="0" y="0"/>
          <a:ext cx="0" cy="0"/>
          <a:chOff x="0" y="0"/>
          <a:chExt cx="0" cy="0"/>
        </a:xfrm>
      </p:grpSpPr>
      <p:sp>
        <p:nvSpPr>
          <p:cNvPr id="109" name="Google Shape;109;p73"/>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7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73"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2"/>
        <p:cNvGrpSpPr/>
        <p:nvPr/>
      </p:nvGrpSpPr>
      <p:grpSpPr>
        <a:xfrm>
          <a:off x="0" y="0"/>
          <a:ext cx="0" cy="0"/>
          <a:chOff x="0" y="0"/>
          <a:chExt cx="0" cy="0"/>
        </a:xfrm>
      </p:grpSpPr>
      <p:sp>
        <p:nvSpPr>
          <p:cNvPr id="113" name="Google Shape;113;p74"/>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7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5" name="Google Shape;115;p74"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16"/>
        <p:cNvGrpSpPr/>
        <p:nvPr/>
      </p:nvGrpSpPr>
      <p:grpSpPr>
        <a:xfrm>
          <a:off x="0" y="0"/>
          <a:ext cx="0" cy="0"/>
          <a:chOff x="0" y="0"/>
          <a:chExt cx="0" cy="0"/>
        </a:xfrm>
      </p:grpSpPr>
      <p:sp>
        <p:nvSpPr>
          <p:cNvPr id="117" name="Google Shape;117;p7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75"/>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75"/>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20"/>
        <p:cNvGrpSpPr/>
        <p:nvPr/>
      </p:nvGrpSpPr>
      <p:grpSpPr>
        <a:xfrm>
          <a:off x="0" y="0"/>
          <a:ext cx="0" cy="0"/>
          <a:chOff x="0" y="0"/>
          <a:chExt cx="0" cy="0"/>
        </a:xfrm>
      </p:grpSpPr>
      <p:sp>
        <p:nvSpPr>
          <p:cNvPr id="121" name="Google Shape;121;p76"/>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7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1" type="title">
  <p:cSld name="TITLE">
    <p:bg>
      <p:bgPr>
        <a:solidFill>
          <a:schemeClr val="dk2"/>
        </a:solidFill>
        <a:effectLst/>
      </p:bgPr>
    </p:bg>
    <p:spTree>
      <p:nvGrpSpPr>
        <p:cNvPr id="1" name="Shape 129"/>
        <p:cNvGrpSpPr/>
        <p:nvPr/>
      </p:nvGrpSpPr>
      <p:grpSpPr>
        <a:xfrm>
          <a:off x="0" y="0"/>
          <a:ext cx="0" cy="0"/>
          <a:chOff x="0" y="0"/>
          <a:chExt cx="0" cy="0"/>
        </a:xfrm>
      </p:grpSpPr>
      <p:sp>
        <p:nvSpPr>
          <p:cNvPr id="130" name="Google Shape;130;g3aac46a6844_0_3895"/>
          <p:cNvSpPr txBox="1">
            <a:spLocks noGrp="1"/>
          </p:cNvSpPr>
          <p:nvPr>
            <p:ph type="ctrTitle"/>
          </p:nvPr>
        </p:nvSpPr>
        <p:spPr>
          <a:xfrm>
            <a:off x="762000" y="868411"/>
            <a:ext cx="10668000" cy="23877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SzPts val="1400"/>
              <a:buNone/>
              <a:defRPr sz="6000">
                <a:latin typeface="Trebuchet MS"/>
                <a:ea typeface="Trebuchet MS"/>
                <a:cs typeface="Trebuchet MS"/>
                <a:sym typeface="Trebuchet MS"/>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31" name="Google Shape;131;g3aac46a6844_0_3895"/>
          <p:cNvSpPr txBox="1">
            <a:spLocks noGrp="1"/>
          </p:cNvSpPr>
          <p:nvPr>
            <p:ph type="subTitle" idx="1"/>
          </p:nvPr>
        </p:nvSpPr>
        <p:spPr>
          <a:xfrm>
            <a:off x="1524000" y="3602013"/>
            <a:ext cx="9144000" cy="16554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3937"/>
              </a:spcBef>
              <a:spcAft>
                <a:spcPts val="0"/>
              </a:spcAft>
              <a:buClr>
                <a:schemeClr val="lt1"/>
              </a:buClr>
              <a:buSzPts val="3200"/>
              <a:buFont typeface="Trebuchet MS"/>
              <a:buNone/>
              <a:defRPr sz="3200" b="0" i="0" u="none" strike="noStrike" cap="none">
                <a:solidFill>
                  <a:schemeClr val="lt1"/>
                </a:solidFill>
                <a:latin typeface="Trebuchet MS"/>
                <a:ea typeface="Trebuchet MS"/>
                <a:cs typeface="Trebuchet MS"/>
                <a:sym typeface="Trebuchet MS"/>
              </a:defRPr>
            </a:lvl1pPr>
            <a:lvl2pPr marR="0" lvl="1" algn="ctr">
              <a:lnSpc>
                <a:spcPct val="100000"/>
              </a:lnSpc>
              <a:spcBef>
                <a:spcPts val="3937"/>
              </a:spcBef>
              <a:spcAft>
                <a:spcPts val="0"/>
              </a:spcAft>
              <a:buClr>
                <a:srgbClr val="5C6670"/>
              </a:buClr>
              <a:buSzPts val="1875"/>
              <a:buFont typeface="Trebuchet MS"/>
              <a:buNone/>
              <a:defRPr sz="1875" b="0" i="0" u="none" strike="noStrike" cap="none">
                <a:solidFill>
                  <a:srgbClr val="5C6670"/>
                </a:solidFill>
                <a:latin typeface="Trebuchet MS"/>
                <a:ea typeface="Trebuchet MS"/>
                <a:cs typeface="Trebuchet MS"/>
                <a:sym typeface="Trebuchet MS"/>
              </a:defRPr>
            </a:lvl2pPr>
            <a:lvl3pPr marR="0" lvl="2" algn="ctr">
              <a:lnSpc>
                <a:spcPct val="100000"/>
              </a:lnSpc>
              <a:spcBef>
                <a:spcPts val="3937"/>
              </a:spcBef>
              <a:spcAft>
                <a:spcPts val="0"/>
              </a:spcAft>
              <a:buClr>
                <a:srgbClr val="5C6670"/>
              </a:buClr>
              <a:buSzPts val="1687"/>
              <a:buFont typeface="Trebuchet MS"/>
              <a:buNone/>
              <a:defRPr sz="1687" b="0" i="0" u="none" strike="noStrike" cap="none">
                <a:solidFill>
                  <a:srgbClr val="5C6670"/>
                </a:solidFill>
                <a:latin typeface="Trebuchet MS"/>
                <a:ea typeface="Trebuchet MS"/>
                <a:cs typeface="Trebuchet MS"/>
                <a:sym typeface="Trebuchet MS"/>
              </a:defRPr>
            </a:lvl3pPr>
            <a:lvl4pPr marR="0" lvl="3" algn="ctr">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4pPr>
            <a:lvl5pPr marR="0" lvl="4" algn="ctr">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5pPr>
            <a:lvl6pPr marR="0" lvl="5" algn="ctr">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6pPr>
            <a:lvl7pPr marR="0" lvl="6" algn="ctr">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7pPr>
            <a:lvl8pPr marR="0" lvl="7" algn="ctr">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8pPr>
            <a:lvl9pPr marR="0" lvl="8" algn="ctr">
              <a:lnSpc>
                <a:spcPct val="100000"/>
              </a:lnSpc>
              <a:spcBef>
                <a:spcPts val="3937"/>
              </a:spcBef>
              <a:spcAft>
                <a:spcPts val="0"/>
              </a:spcAft>
              <a:buClr>
                <a:srgbClr val="5C6670"/>
              </a:buClr>
              <a:buSzPts val="1500"/>
              <a:buFont typeface="Trebuchet MS"/>
              <a:buNone/>
              <a:defRPr sz="15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32"/>
        <p:cNvGrpSpPr/>
        <p:nvPr/>
      </p:nvGrpSpPr>
      <p:grpSpPr>
        <a:xfrm>
          <a:off x="0" y="0"/>
          <a:ext cx="0" cy="0"/>
          <a:chOff x="0" y="0"/>
          <a:chExt cx="0" cy="0"/>
        </a:xfrm>
      </p:grpSpPr>
      <p:pic>
        <p:nvPicPr>
          <p:cNvPr id="133" name="Google Shape;133;g3aac46a6844_0_3898" descr="Icon of person with hand raised and empty text bubble."/>
          <p:cNvPicPr preferRelativeResize="0"/>
          <p:nvPr/>
        </p:nvPicPr>
        <p:blipFill rotWithShape="1">
          <a:blip r:embed="rId2">
            <a:alphaModFix/>
          </a:blip>
          <a:srcRect/>
          <a:stretch/>
        </p:blipFill>
        <p:spPr>
          <a:xfrm>
            <a:off x="308600" y="410308"/>
            <a:ext cx="5962347" cy="5848293"/>
          </a:xfrm>
          <a:prstGeom prst="rect">
            <a:avLst/>
          </a:prstGeom>
          <a:noFill/>
          <a:ln>
            <a:noFill/>
          </a:ln>
        </p:spPr>
      </p:pic>
      <p:sp>
        <p:nvSpPr>
          <p:cNvPr id="134" name="Google Shape;134;g3aac46a6844_0_3898"/>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3aac46a6844_0_389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hank You Slide 1">
  <p:cSld name="Thank You Slide_1">
    <p:bg>
      <p:bgPr>
        <a:solidFill>
          <a:schemeClr val="dk2"/>
        </a:solidFill>
        <a:effectLst/>
      </p:bgPr>
    </p:bg>
    <p:spTree>
      <p:nvGrpSpPr>
        <p:cNvPr id="1" name="Shape 19"/>
        <p:cNvGrpSpPr/>
        <p:nvPr/>
      </p:nvGrpSpPr>
      <p:grpSpPr>
        <a:xfrm>
          <a:off x="0" y="0"/>
          <a:ext cx="0" cy="0"/>
          <a:chOff x="0" y="0"/>
          <a:chExt cx="0" cy="0"/>
        </a:xfrm>
      </p:grpSpPr>
      <p:sp>
        <p:nvSpPr>
          <p:cNvPr id="20" name="Google Shape;20;p64"/>
          <p:cNvSpPr txBox="1"/>
          <p:nvPr/>
        </p:nvSpPr>
        <p:spPr>
          <a:xfrm>
            <a:off x="36281" y="1821657"/>
            <a:ext cx="121599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lt1"/>
                </a:solidFill>
                <a:latin typeface="Trebuchet MS"/>
                <a:ea typeface="Trebuchet MS"/>
                <a:cs typeface="Trebuchet MS"/>
                <a:sym typeface="Trebuchet MS"/>
              </a:rPr>
              <a:t>Thank You</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 You Slide 1">
  <p:cSld name="Thank You Slide_1">
    <p:bg>
      <p:bgPr>
        <a:solidFill>
          <a:schemeClr val="dk2"/>
        </a:solidFill>
        <a:effectLst/>
      </p:bgPr>
    </p:bg>
    <p:spTree>
      <p:nvGrpSpPr>
        <p:cNvPr id="1" name="Shape 136"/>
        <p:cNvGrpSpPr/>
        <p:nvPr/>
      </p:nvGrpSpPr>
      <p:grpSpPr>
        <a:xfrm>
          <a:off x="0" y="0"/>
          <a:ext cx="0" cy="0"/>
          <a:chOff x="0" y="0"/>
          <a:chExt cx="0" cy="0"/>
        </a:xfrm>
      </p:grpSpPr>
      <p:sp>
        <p:nvSpPr>
          <p:cNvPr id="137" name="Google Shape;137;g3aac46a6844_0_3902"/>
          <p:cNvSpPr txBox="1"/>
          <p:nvPr/>
        </p:nvSpPr>
        <p:spPr>
          <a:xfrm>
            <a:off x="36281" y="1821657"/>
            <a:ext cx="121599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lt1"/>
                </a:solidFill>
                <a:latin typeface="Trebuchet MS"/>
                <a:ea typeface="Trebuchet MS"/>
                <a:cs typeface="Trebuchet MS"/>
                <a:sym typeface="Trebuchet MS"/>
              </a:rPr>
              <a:t>Thank You</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38"/>
        <p:cNvGrpSpPr/>
        <p:nvPr/>
      </p:nvGrpSpPr>
      <p:grpSpPr>
        <a:xfrm>
          <a:off x="0" y="0"/>
          <a:ext cx="0" cy="0"/>
          <a:chOff x="0" y="0"/>
          <a:chExt cx="0" cy="0"/>
        </a:xfrm>
      </p:grpSpPr>
      <p:sp>
        <p:nvSpPr>
          <p:cNvPr id="139" name="Google Shape;139;g3aac46a6844_0_3904"/>
          <p:cNvSpPr txBox="1">
            <a:spLocks noGrp="1"/>
          </p:cNvSpPr>
          <p:nvPr>
            <p:ph type="title"/>
          </p:nvPr>
        </p:nvSpPr>
        <p:spPr>
          <a:xfrm>
            <a:off x="595312" y="2188551"/>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g3aac46a6844_0_390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1"/>
        <p:cNvGrpSpPr/>
        <p:nvPr/>
      </p:nvGrpSpPr>
      <p:grpSpPr>
        <a:xfrm>
          <a:off x="0" y="0"/>
          <a:ext cx="0" cy="0"/>
          <a:chOff x="0" y="0"/>
          <a:chExt cx="0" cy="0"/>
        </a:xfrm>
      </p:grpSpPr>
      <p:sp>
        <p:nvSpPr>
          <p:cNvPr id="142" name="Google Shape;142;g3aac46a6844_0_3907"/>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g3aac46a6844_0_3907"/>
          <p:cNvSpPr txBox="1">
            <a:spLocks noGrp="1"/>
          </p:cNvSpPr>
          <p:nvPr>
            <p:ph type="subTitle" idx="1"/>
          </p:nvPr>
        </p:nvSpPr>
        <p:spPr>
          <a:xfrm>
            <a:off x="1524000" y="2593827"/>
            <a:ext cx="9144000" cy="738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144" name="Google Shape;144;g3aac46a6844_0_3907"/>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g3aac46a6844_0_390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46" name="Google Shape;146;g3aac46a6844_0_3907"/>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7"/>
        <p:cNvGrpSpPr/>
        <p:nvPr/>
      </p:nvGrpSpPr>
      <p:grpSpPr>
        <a:xfrm>
          <a:off x="0" y="0"/>
          <a:ext cx="0" cy="0"/>
          <a:chOff x="0" y="0"/>
          <a:chExt cx="0" cy="0"/>
        </a:xfrm>
      </p:grpSpPr>
      <p:sp>
        <p:nvSpPr>
          <p:cNvPr id="148" name="Google Shape;148;g3aac46a6844_0_3913"/>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g3aac46a6844_0_3913"/>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150" name="Google Shape;150;g3aac46a6844_0_391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51"/>
        <p:cNvGrpSpPr/>
        <p:nvPr/>
      </p:nvGrpSpPr>
      <p:grpSpPr>
        <a:xfrm>
          <a:off x="0" y="0"/>
          <a:ext cx="0" cy="0"/>
          <a:chOff x="0" y="0"/>
          <a:chExt cx="0" cy="0"/>
        </a:xfrm>
      </p:grpSpPr>
      <p:sp>
        <p:nvSpPr>
          <p:cNvPr id="152" name="Google Shape;152;g3aac46a6844_0_391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3" name="Google Shape;153;g3aac46a6844_0_391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g3aac46a6844_0_3917"/>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55"/>
        <p:cNvGrpSpPr/>
        <p:nvPr/>
      </p:nvGrpSpPr>
      <p:grpSpPr>
        <a:xfrm>
          <a:off x="0" y="0"/>
          <a:ext cx="0" cy="0"/>
          <a:chOff x="0" y="0"/>
          <a:chExt cx="0" cy="0"/>
        </a:xfrm>
      </p:grpSpPr>
      <p:sp>
        <p:nvSpPr>
          <p:cNvPr id="156" name="Google Shape;156;g3aac46a6844_0_392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7" name="Google Shape;157;g3aac46a6844_0_3921"/>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b="0" i="0" u="none" strike="noStrike" cap="none">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p:txBody>
      </p:sp>
      <p:sp>
        <p:nvSpPr>
          <p:cNvPr id="158" name="Google Shape;158;g3aac46a6844_0_3921"/>
          <p:cNvSpPr/>
          <p:nvPr/>
        </p:nvSpPr>
        <p:spPr>
          <a:xfrm>
            <a:off x="838199" y="417889"/>
            <a:ext cx="104337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rgbClr val="FFFFFF"/>
                </a:solidFill>
                <a:latin typeface="Trebuchet MS"/>
                <a:ea typeface="Trebuchet MS"/>
                <a:cs typeface="Trebuchet MS"/>
                <a:sym typeface="Trebuchet MS"/>
              </a:rPr>
              <a:t>Our Mission</a:t>
            </a: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9"/>
        <p:cNvGrpSpPr/>
        <p:nvPr/>
      </p:nvGrpSpPr>
      <p:grpSpPr>
        <a:xfrm>
          <a:off x="0" y="0"/>
          <a:ext cx="0" cy="0"/>
          <a:chOff x="0" y="0"/>
          <a:chExt cx="0" cy="0"/>
        </a:xfrm>
      </p:grpSpPr>
      <p:sp>
        <p:nvSpPr>
          <p:cNvPr id="160" name="Google Shape;160;g3aac46a6844_0_392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g3aac46a6844_0_3925"/>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a:buNone/>
            </a:pPr>
            <a:fld id="{00000000-1234-1234-1234-123412341234}" type="slidenum">
              <a:rPr lang="en-US" sz="1801" b="1" i="0" u="none" strike="noStrike" cap="none">
                <a:solidFill>
                  <a:srgbClr val="000000"/>
                </a:solidFill>
                <a:latin typeface="Trebuchet MS"/>
                <a:ea typeface="Trebuchet MS"/>
                <a:cs typeface="Trebuchet MS"/>
                <a:sym typeface="Trebuchet MS"/>
              </a:rPr>
              <a:t>‹#›</a:t>
            </a:fld>
            <a:endParaRPr sz="1801" b="1" i="0" u="none" strike="noStrike" cap="none">
              <a:solidFill>
                <a:srgbClr val="000000"/>
              </a:solidFill>
              <a:latin typeface="Trebuchet MS"/>
              <a:ea typeface="Trebuchet MS"/>
              <a:cs typeface="Trebuchet MS"/>
              <a:sym typeface="Trebuchet MS"/>
            </a:endParaRPr>
          </a:p>
        </p:txBody>
      </p:sp>
      <p:pic>
        <p:nvPicPr>
          <p:cNvPr id="162" name="Google Shape;162;g3aac46a6844_0_3925"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2000" cy="6260124"/>
          </a:xfrm>
          <a:prstGeom prst="rect">
            <a:avLst/>
          </a:prstGeom>
          <a:noFill/>
          <a:ln>
            <a:noFill/>
          </a:ln>
        </p:spPr>
      </p:pic>
      <p:sp>
        <p:nvSpPr>
          <p:cNvPr id="163" name="Google Shape;163;g3aac46a6844_0_3925"/>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64"/>
        <p:cNvGrpSpPr/>
        <p:nvPr/>
      </p:nvGrpSpPr>
      <p:grpSpPr>
        <a:xfrm>
          <a:off x="0" y="0"/>
          <a:ext cx="0" cy="0"/>
          <a:chOff x="0" y="0"/>
          <a:chExt cx="0" cy="0"/>
        </a:xfrm>
      </p:grpSpPr>
      <p:sp>
        <p:nvSpPr>
          <p:cNvPr id="165" name="Google Shape;165;g3aac46a6844_0_393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g3aac46a6844_0_3930"/>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b="0" i="0" u="none" strike="noStrike" cap="none">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b="0" i="1" u="none" strike="noStrike" cap="none">
                <a:solidFill>
                  <a:schemeClr val="lt1"/>
                </a:solidFill>
                <a:latin typeface="Trebuchet MS"/>
                <a:ea typeface="Trebuchet MS"/>
                <a:cs typeface="Trebuchet MS"/>
                <a:sym typeface="Trebuchet MS"/>
              </a:rPr>
              <a:t>Plus </a:t>
            </a:r>
            <a:r>
              <a:rPr lang="en-US" sz="3600" b="0" i="0" u="none" strike="noStrike" cap="none">
                <a:solidFill>
                  <a:schemeClr val="lt1"/>
                </a:solidFill>
                <a:latin typeface="Trebuchet MS"/>
                <a:ea typeface="Trebuchet MS"/>
                <a:cs typeface="Trebuchet MS"/>
                <a:sym typeface="Trebuchet MS"/>
              </a:rPr>
              <a:t>(CHP+) and other health care programs for Coloradans who qualify. </a:t>
            </a:r>
            <a:endParaRPr sz="3600" b="1" i="0" u="none" strike="noStrike" cap="none">
              <a:solidFill>
                <a:schemeClr val="lt1"/>
              </a:solidFill>
              <a:latin typeface="Trebuchet MS"/>
              <a:ea typeface="Trebuchet MS"/>
              <a:cs typeface="Trebuchet MS"/>
              <a:sym typeface="Trebuchet MS"/>
            </a:endParaRPr>
          </a:p>
        </p:txBody>
      </p:sp>
      <p:sp>
        <p:nvSpPr>
          <p:cNvPr id="167" name="Google Shape;167;g3aac46a6844_0_3930"/>
          <p:cNvSpPr/>
          <p:nvPr/>
        </p:nvSpPr>
        <p:spPr>
          <a:xfrm>
            <a:off x="838199"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lt1"/>
                </a:solidFill>
                <a:latin typeface="Trebuchet MS"/>
                <a:ea typeface="Trebuchet MS"/>
                <a:cs typeface="Trebuchet MS"/>
                <a:sym typeface="Trebuchet MS"/>
              </a:rPr>
              <a:t>What We Do</a:t>
            </a: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68"/>
        <p:cNvGrpSpPr/>
        <p:nvPr/>
      </p:nvGrpSpPr>
      <p:grpSpPr>
        <a:xfrm>
          <a:off x="0" y="0"/>
          <a:ext cx="0" cy="0"/>
          <a:chOff x="0" y="0"/>
          <a:chExt cx="0" cy="0"/>
        </a:xfrm>
      </p:grpSpPr>
      <p:sp>
        <p:nvSpPr>
          <p:cNvPr id="169" name="Google Shape;169;g3aac46a6844_0_3934"/>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g3aac46a6844_0_3934"/>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71" name="Google Shape;171;g3aac46a6844_0_393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72" name="Google Shape;172;g3aac46a6844_0_3934"/>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3"/>
        <p:cNvGrpSpPr/>
        <p:nvPr/>
      </p:nvGrpSpPr>
      <p:grpSpPr>
        <a:xfrm>
          <a:off x="0" y="0"/>
          <a:ext cx="0" cy="0"/>
          <a:chOff x="0" y="0"/>
          <a:chExt cx="0" cy="0"/>
        </a:xfrm>
      </p:grpSpPr>
      <p:sp>
        <p:nvSpPr>
          <p:cNvPr id="174" name="Google Shape;174;g3aac46a6844_0_3939"/>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g3aac46a6844_0_3939"/>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1"/>
        <p:cNvGrpSpPr/>
        <p:nvPr/>
      </p:nvGrpSpPr>
      <p:grpSpPr>
        <a:xfrm>
          <a:off x="0" y="0"/>
          <a:ext cx="0" cy="0"/>
          <a:chOff x="0" y="0"/>
          <a:chExt cx="0" cy="0"/>
        </a:xfrm>
      </p:grpSpPr>
      <p:sp>
        <p:nvSpPr>
          <p:cNvPr id="22" name="Google Shape;22;p65"/>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6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6"/>
        <p:cNvGrpSpPr/>
        <p:nvPr/>
      </p:nvGrpSpPr>
      <p:grpSpPr>
        <a:xfrm>
          <a:off x="0" y="0"/>
          <a:ext cx="0" cy="0"/>
          <a:chOff x="0" y="0"/>
          <a:chExt cx="0" cy="0"/>
        </a:xfrm>
      </p:grpSpPr>
      <p:sp>
        <p:nvSpPr>
          <p:cNvPr id="177" name="Google Shape;177;g3aac46a6844_0_3942"/>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8"/>
        <p:cNvGrpSpPr/>
        <p:nvPr/>
      </p:nvGrpSpPr>
      <p:grpSpPr>
        <a:xfrm>
          <a:off x="0" y="0"/>
          <a:ext cx="0" cy="0"/>
          <a:chOff x="0" y="0"/>
          <a:chExt cx="0" cy="0"/>
        </a:xfrm>
      </p:grpSpPr>
      <p:sp>
        <p:nvSpPr>
          <p:cNvPr id="179" name="Google Shape;179;g3aac46a6844_0_3944"/>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g3aac46a6844_0_394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81" name="Google Shape;181;g3aac46a6844_0_3944"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88"/>
        <p:cNvGrpSpPr/>
        <p:nvPr/>
      </p:nvGrpSpPr>
      <p:grpSpPr>
        <a:xfrm>
          <a:off x="0" y="0"/>
          <a:ext cx="0" cy="0"/>
          <a:chOff x="0" y="0"/>
          <a:chExt cx="0" cy="0"/>
        </a:xfrm>
      </p:grpSpPr>
      <p:sp>
        <p:nvSpPr>
          <p:cNvPr id="189" name="Google Shape;189;g3aac46a6844_0_436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g3aac46a6844_0_4360"/>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91" name="Google Shape;191;g3aac46a6844_0_436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2"/>
        <p:cNvGrpSpPr/>
        <p:nvPr/>
      </p:nvGrpSpPr>
      <p:grpSpPr>
        <a:xfrm>
          <a:off x="0" y="0"/>
          <a:ext cx="0" cy="0"/>
          <a:chOff x="0" y="0"/>
          <a:chExt cx="0" cy="0"/>
        </a:xfrm>
      </p:grpSpPr>
      <p:sp>
        <p:nvSpPr>
          <p:cNvPr id="193" name="Google Shape;193;g3aac46a6844_0_4364"/>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194" name="Google Shape;194;g3aac46a6844_0_4364"/>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ctr" anchorCtr="0">
            <a:noAutofit/>
          </a:bodyPr>
          <a:lstStyle>
            <a:lvl1pPr marR="0" lvl="0"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3700"/>
              <a:buFont typeface="Arial"/>
              <a:buNone/>
              <a:defRPr sz="3700" b="0" i="0" u="none" strike="noStrike" cap="none">
                <a:solidFill>
                  <a:srgbClr val="000000"/>
                </a:solidFill>
                <a:latin typeface="Arial"/>
                <a:ea typeface="Arial"/>
                <a:cs typeface="Arial"/>
                <a:sym typeface="Arial"/>
              </a:defRPr>
            </a:lvl9pPr>
          </a:lstStyle>
          <a:p>
            <a:endParaRPr/>
          </a:p>
        </p:txBody>
      </p:sp>
      <p:sp>
        <p:nvSpPr>
          <p:cNvPr id="195" name="Google Shape;195;g3aac46a6844_0_4364"/>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6"/>
        <p:cNvGrpSpPr/>
        <p:nvPr/>
      </p:nvGrpSpPr>
      <p:grpSpPr>
        <a:xfrm>
          <a:off x="0" y="0"/>
          <a:ext cx="0" cy="0"/>
          <a:chOff x="0" y="0"/>
          <a:chExt cx="0" cy="0"/>
        </a:xfrm>
      </p:grpSpPr>
      <p:sp>
        <p:nvSpPr>
          <p:cNvPr id="197" name="Google Shape;197;g3aac46a6844_0_436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8"/>
        <p:cNvGrpSpPr/>
        <p:nvPr/>
      </p:nvGrpSpPr>
      <p:grpSpPr>
        <a:xfrm>
          <a:off x="0" y="0"/>
          <a:ext cx="0" cy="0"/>
          <a:chOff x="0" y="0"/>
          <a:chExt cx="0" cy="0"/>
        </a:xfrm>
      </p:grpSpPr>
      <p:sp>
        <p:nvSpPr>
          <p:cNvPr id="199" name="Google Shape;199;g3aac46a6844_0_4370"/>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g3aac46a6844_0_4370"/>
          <p:cNvSpPr txBox="1">
            <a:spLocks noGrp="1"/>
          </p:cNvSpPr>
          <p:nvPr>
            <p:ph type="subTitle" idx="1"/>
          </p:nvPr>
        </p:nvSpPr>
        <p:spPr>
          <a:xfrm>
            <a:off x="1524000" y="2583430"/>
            <a:ext cx="9144000" cy="738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01" name="Google Shape;201;g3aac46a6844_0_4370"/>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g3aac46a6844_0_437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03" name="Google Shape;203;g3aac46a6844_0_4370"/>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04"/>
        <p:cNvGrpSpPr/>
        <p:nvPr/>
      </p:nvGrpSpPr>
      <p:grpSpPr>
        <a:xfrm>
          <a:off x="0" y="0"/>
          <a:ext cx="0" cy="0"/>
          <a:chOff x="0" y="0"/>
          <a:chExt cx="0" cy="0"/>
        </a:xfrm>
      </p:grpSpPr>
      <p:sp>
        <p:nvSpPr>
          <p:cNvPr id="205" name="Google Shape;205;g3aac46a6844_0_43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06" name="Google Shape;206;g3aac46a6844_0_4376"/>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p:txBody>
      </p:sp>
      <p:sp>
        <p:nvSpPr>
          <p:cNvPr id="207" name="Google Shape;207;g3aac46a6844_0_4376"/>
          <p:cNvSpPr/>
          <p:nvPr/>
        </p:nvSpPr>
        <p:spPr>
          <a:xfrm>
            <a:off x="878391" y="417891"/>
            <a:ext cx="104337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chemeClr val="dk2"/>
                </a:solidFill>
                <a:latin typeface="Trebuchet MS"/>
                <a:ea typeface="Trebuchet MS"/>
                <a:cs typeface="Trebuchet MS"/>
                <a:sym typeface="Trebuchet MS"/>
              </a:rPr>
              <a:t>Our Mission</a:t>
            </a:r>
            <a:endParaRPr sz="18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08"/>
        <p:cNvGrpSpPr/>
        <p:nvPr/>
      </p:nvGrpSpPr>
      <p:grpSpPr>
        <a:xfrm>
          <a:off x="0" y="0"/>
          <a:ext cx="0" cy="0"/>
          <a:chOff x="0" y="0"/>
          <a:chExt cx="0" cy="0"/>
        </a:xfrm>
      </p:grpSpPr>
      <p:sp>
        <p:nvSpPr>
          <p:cNvPr id="209" name="Google Shape;209;g3aac46a6844_0_438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10" name="Google Shape;210;g3aac46a6844_0_4380"/>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a:buNone/>
            </a:pPr>
            <a:fld id="{00000000-1234-1234-1234-123412341234}" type="slidenum">
              <a:rPr lang="en-US" sz="1801" b="1" i="0" u="none" strike="noStrike" cap="none">
                <a:solidFill>
                  <a:srgbClr val="000000"/>
                </a:solidFill>
                <a:latin typeface="Trebuchet MS"/>
                <a:ea typeface="Trebuchet MS"/>
                <a:cs typeface="Trebuchet MS"/>
                <a:sym typeface="Trebuchet MS"/>
              </a:rPr>
              <a:t>‹#›</a:t>
            </a:fld>
            <a:endParaRPr sz="1801" b="1" i="0" u="none" strike="noStrike" cap="none">
              <a:solidFill>
                <a:srgbClr val="000000"/>
              </a:solidFill>
              <a:latin typeface="Trebuchet MS"/>
              <a:ea typeface="Trebuchet MS"/>
              <a:cs typeface="Trebuchet MS"/>
              <a:sym typeface="Trebuchet MS"/>
            </a:endParaRPr>
          </a:p>
        </p:txBody>
      </p:sp>
      <p:pic>
        <p:nvPicPr>
          <p:cNvPr id="211" name="Google Shape;211;g3aac46a6844_0_4380"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2000" cy="6260124"/>
          </a:xfrm>
          <a:prstGeom prst="rect">
            <a:avLst/>
          </a:prstGeom>
          <a:noFill/>
          <a:ln>
            <a:noFill/>
          </a:ln>
        </p:spPr>
      </p:pic>
      <p:sp>
        <p:nvSpPr>
          <p:cNvPr id="212" name="Google Shape;212;g3aac46a6844_0_4380"/>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13"/>
        <p:cNvGrpSpPr/>
        <p:nvPr/>
      </p:nvGrpSpPr>
      <p:grpSpPr>
        <a:xfrm>
          <a:off x="0" y="0"/>
          <a:ext cx="0" cy="0"/>
          <a:chOff x="0" y="0"/>
          <a:chExt cx="0" cy="0"/>
        </a:xfrm>
      </p:grpSpPr>
      <p:sp>
        <p:nvSpPr>
          <p:cNvPr id="214" name="Google Shape;214;g3aac46a6844_0_438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15" name="Google Shape;215;g3aac46a6844_0_4385"/>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b="0" i="1" u="none" strike="noStrike" cap="none">
                <a:solidFill>
                  <a:schemeClr val="dk1"/>
                </a:solidFill>
                <a:latin typeface="Trebuchet MS"/>
                <a:ea typeface="Trebuchet MS"/>
                <a:cs typeface="Trebuchet MS"/>
                <a:sym typeface="Trebuchet MS"/>
              </a:rPr>
              <a:t>Plus </a:t>
            </a:r>
            <a:r>
              <a:rPr lang="en-US" sz="3600" b="0" i="0" u="none" strike="noStrike" cap="none">
                <a:solidFill>
                  <a:schemeClr val="dk1"/>
                </a:solidFill>
                <a:latin typeface="Trebuchet MS"/>
                <a:ea typeface="Trebuchet MS"/>
                <a:cs typeface="Trebuchet MS"/>
                <a:sym typeface="Trebuchet MS"/>
              </a:rPr>
              <a:t>(CHP+) and other health care programs for Coloradans who qualify. </a:t>
            </a:r>
            <a:endParaRPr sz="3600" b="1" i="0" u="none" strike="noStrike" cap="none">
              <a:solidFill>
                <a:schemeClr val="dk1"/>
              </a:solidFill>
              <a:latin typeface="Trebuchet MS"/>
              <a:ea typeface="Trebuchet MS"/>
              <a:cs typeface="Trebuchet MS"/>
              <a:sym typeface="Trebuchet MS"/>
            </a:endParaRPr>
          </a:p>
        </p:txBody>
      </p:sp>
      <p:sp>
        <p:nvSpPr>
          <p:cNvPr id="216" name="Google Shape;216;g3aac46a6844_0_4385"/>
          <p:cNvSpPr/>
          <p:nvPr/>
        </p:nvSpPr>
        <p:spPr>
          <a:xfrm>
            <a:off x="838200"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rgbClr val="232C68"/>
                </a:solidFill>
                <a:latin typeface="Trebuchet MS"/>
                <a:ea typeface="Trebuchet MS"/>
                <a:cs typeface="Trebuchet MS"/>
                <a:sym typeface="Trebuchet MS"/>
              </a:rPr>
              <a:t>What We Do</a:t>
            </a: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17"/>
        <p:cNvGrpSpPr/>
        <p:nvPr/>
      </p:nvGrpSpPr>
      <p:grpSpPr>
        <a:xfrm>
          <a:off x="0" y="0"/>
          <a:ext cx="0" cy="0"/>
          <a:chOff x="0" y="0"/>
          <a:chExt cx="0" cy="0"/>
        </a:xfrm>
      </p:grpSpPr>
      <p:sp>
        <p:nvSpPr>
          <p:cNvPr id="218" name="Google Shape;218;g3aac46a6844_0_4389"/>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g3aac46a6844_0_4389"/>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g3aac46a6844_0_438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221" name="Google Shape;221;g3aac46a6844_0_4389"/>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4"/>
        <p:cNvGrpSpPr/>
        <p:nvPr/>
      </p:nvGrpSpPr>
      <p:grpSpPr>
        <a:xfrm>
          <a:off x="0" y="0"/>
          <a:ext cx="0" cy="0"/>
          <a:chOff x="0" y="0"/>
          <a:chExt cx="0" cy="0"/>
        </a:xfrm>
      </p:grpSpPr>
      <p:sp>
        <p:nvSpPr>
          <p:cNvPr id="25" name="Google Shape;25;p77"/>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7"/>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7" name="Google Shape;27;p77"/>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7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9" name="Google Shape;29;p77"/>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2"/>
        <p:cNvGrpSpPr/>
        <p:nvPr/>
      </p:nvGrpSpPr>
      <p:grpSpPr>
        <a:xfrm>
          <a:off x="0" y="0"/>
          <a:ext cx="0" cy="0"/>
          <a:chOff x="0" y="0"/>
          <a:chExt cx="0" cy="0"/>
        </a:xfrm>
      </p:grpSpPr>
      <p:sp>
        <p:nvSpPr>
          <p:cNvPr id="223" name="Google Shape;223;g3aac46a6844_0_4394"/>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g3aac46a6844_0_439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25"/>
        <p:cNvGrpSpPr/>
        <p:nvPr/>
      </p:nvGrpSpPr>
      <p:grpSpPr>
        <a:xfrm>
          <a:off x="0" y="0"/>
          <a:ext cx="0" cy="0"/>
          <a:chOff x="0" y="0"/>
          <a:chExt cx="0" cy="0"/>
        </a:xfrm>
      </p:grpSpPr>
      <p:sp>
        <p:nvSpPr>
          <p:cNvPr id="226" name="Google Shape;226;g3aac46a6844_0_4397"/>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g3aac46a6844_0_439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28" name="Google Shape;228;g3aac46a6844_0_4397"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29"/>
        <p:cNvGrpSpPr/>
        <p:nvPr/>
      </p:nvGrpSpPr>
      <p:grpSpPr>
        <a:xfrm>
          <a:off x="0" y="0"/>
          <a:ext cx="0" cy="0"/>
          <a:chOff x="0" y="0"/>
          <a:chExt cx="0" cy="0"/>
        </a:xfrm>
      </p:grpSpPr>
      <p:sp>
        <p:nvSpPr>
          <p:cNvPr id="230" name="Google Shape;230;g3aac46a6844_0_4401"/>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g3aac46a6844_0_440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32" name="Google Shape;232;g3aac46a6844_0_440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33"/>
        <p:cNvGrpSpPr/>
        <p:nvPr/>
      </p:nvGrpSpPr>
      <p:grpSpPr>
        <a:xfrm>
          <a:off x="0" y="0"/>
          <a:ext cx="0" cy="0"/>
          <a:chOff x="0" y="0"/>
          <a:chExt cx="0" cy="0"/>
        </a:xfrm>
      </p:grpSpPr>
      <p:sp>
        <p:nvSpPr>
          <p:cNvPr id="234" name="Google Shape;234;g3aac46a6844_0_440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g3aac46a6844_0_440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g3aac46a6844_0_4405"/>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37"/>
        <p:cNvGrpSpPr/>
        <p:nvPr/>
      </p:nvGrpSpPr>
      <p:grpSpPr>
        <a:xfrm>
          <a:off x="0" y="0"/>
          <a:ext cx="0" cy="0"/>
          <a:chOff x="0" y="0"/>
          <a:chExt cx="0" cy="0"/>
        </a:xfrm>
      </p:grpSpPr>
      <p:sp>
        <p:nvSpPr>
          <p:cNvPr id="238" name="Google Shape;238;g3aac46a6844_0_4409"/>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9" name="Google Shape;239;g3aac46a6844_0_440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0"/>
        <p:cNvGrpSpPr/>
        <p:nvPr/>
      </p:nvGrpSpPr>
      <p:grpSpPr>
        <a:xfrm>
          <a:off x="0" y="0"/>
          <a:ext cx="0" cy="0"/>
          <a:chOff x="0" y="0"/>
          <a:chExt cx="0" cy="0"/>
        </a:xfrm>
      </p:grpSpPr>
      <p:sp>
        <p:nvSpPr>
          <p:cNvPr id="31" name="Google Shape;31;p78"/>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78"/>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33" name="Google Shape;33;p7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4"/>
        <p:cNvGrpSpPr/>
        <p:nvPr/>
      </p:nvGrpSpPr>
      <p:grpSpPr>
        <a:xfrm>
          <a:off x="0" y="0"/>
          <a:ext cx="0" cy="0"/>
          <a:chOff x="0" y="0"/>
          <a:chExt cx="0" cy="0"/>
        </a:xfrm>
      </p:grpSpPr>
      <p:sp>
        <p:nvSpPr>
          <p:cNvPr id="35" name="Google Shape;35;p7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6" name="Google Shape;36;p79"/>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79"/>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8"/>
        <p:cNvGrpSpPr/>
        <p:nvPr/>
      </p:nvGrpSpPr>
      <p:grpSpPr>
        <a:xfrm>
          <a:off x="0" y="0"/>
          <a:ext cx="0" cy="0"/>
          <a:chOff x="0" y="0"/>
          <a:chExt cx="0" cy="0"/>
        </a:xfrm>
      </p:grpSpPr>
      <p:sp>
        <p:nvSpPr>
          <p:cNvPr id="39" name="Google Shape;39;p8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40" name="Google Shape;40;p80"/>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b="0" i="0" u="none" strike="noStrike" cap="none">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p:txBody>
      </p:sp>
      <p:sp>
        <p:nvSpPr>
          <p:cNvPr id="41" name="Google Shape;41;p80"/>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US" sz="6000" b="1" i="0" u="none" strike="noStrike" cap="none">
                <a:solidFill>
                  <a:srgbClr val="FFFFFF"/>
                </a:solidFill>
                <a:latin typeface="Trebuchet MS"/>
                <a:ea typeface="Trebuchet MS"/>
                <a:cs typeface="Trebuchet MS"/>
                <a:sym typeface="Trebuchet MS"/>
              </a:rPr>
              <a:t>Our Mission</a:t>
            </a: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42"/>
        <p:cNvGrpSpPr/>
        <p:nvPr/>
      </p:nvGrpSpPr>
      <p:grpSpPr>
        <a:xfrm>
          <a:off x="0" y="0"/>
          <a:ext cx="0" cy="0"/>
          <a:chOff x="0" y="0"/>
          <a:chExt cx="0" cy="0"/>
        </a:xfrm>
      </p:grpSpPr>
      <p:sp>
        <p:nvSpPr>
          <p:cNvPr id="43" name="Google Shape;43;p8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81"/>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a:buNone/>
            </a:pPr>
            <a:fld id="{00000000-1234-1234-1234-123412341234}" type="slidenum">
              <a:rPr lang="en-US" sz="1801" b="1" i="0" u="none" strike="noStrike" cap="none">
                <a:solidFill>
                  <a:srgbClr val="000000"/>
                </a:solidFill>
                <a:latin typeface="Trebuchet MS"/>
                <a:ea typeface="Trebuchet MS"/>
                <a:cs typeface="Trebuchet MS"/>
                <a:sym typeface="Trebuchet MS"/>
              </a:rPr>
              <a:t>‹#›</a:t>
            </a:fld>
            <a:endParaRPr sz="1801" b="1" i="0" u="none" strike="noStrike" cap="none">
              <a:solidFill>
                <a:srgbClr val="000000"/>
              </a:solidFill>
              <a:latin typeface="Trebuchet MS"/>
              <a:ea typeface="Trebuchet MS"/>
              <a:cs typeface="Trebuchet MS"/>
              <a:sym typeface="Trebuchet MS"/>
            </a:endParaRPr>
          </a:p>
        </p:txBody>
      </p:sp>
      <p:pic>
        <p:nvPicPr>
          <p:cNvPr id="45" name="Google Shape;45;p81"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46" name="Google Shape;46;p81"/>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5.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image" Target="../media/image1.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theme" Target="../theme/theme3.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image" Target="../media/image5.png"/><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
        <p:cNvGrpSpPr/>
        <p:nvPr/>
      </p:nvGrpSpPr>
      <p:grpSpPr>
        <a:xfrm>
          <a:off x="0" y="0"/>
          <a:ext cx="0" cy="0"/>
          <a:chOff x="0" y="0"/>
          <a:chExt cx="0" cy="0"/>
        </a:xfrm>
      </p:grpSpPr>
      <p:sp>
        <p:nvSpPr>
          <p:cNvPr id="7" name="Google Shape;7;p58"/>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58"/>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9" name="Google Shape;9;p58"/>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 name="Google Shape;10;p5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58" descr="Colorado Department of Health Care Policy &amp; Financing"/>
          <p:cNvPicPr preferRelativeResize="0"/>
          <p:nvPr/>
        </p:nvPicPr>
        <p:blipFill rotWithShape="1">
          <a:blip r:embed="rId16">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
        <p:cNvGrpSpPr/>
        <p:nvPr/>
      </p:nvGrpSpPr>
      <p:grpSpPr>
        <a:xfrm>
          <a:off x="0" y="0"/>
          <a:ext cx="0" cy="0"/>
          <a:chOff x="0" y="0"/>
          <a:chExt cx="0" cy="0"/>
        </a:xfrm>
      </p:grpSpPr>
      <p:sp>
        <p:nvSpPr>
          <p:cNvPr id="66" name="Google Shape;66;p60"/>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7" name="Google Shape;67;p60"/>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60"/>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6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70" name="Google Shape;70;p60"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3"/>
        <p:cNvGrpSpPr/>
        <p:nvPr/>
      </p:nvGrpSpPr>
      <p:grpSpPr>
        <a:xfrm>
          <a:off x="0" y="0"/>
          <a:ext cx="0" cy="0"/>
          <a:chOff x="0" y="0"/>
          <a:chExt cx="0" cy="0"/>
        </a:xfrm>
      </p:grpSpPr>
      <p:sp>
        <p:nvSpPr>
          <p:cNvPr id="124" name="Google Shape;124;g3aac46a6844_0_3889"/>
          <p:cNvSpPr txBox="1">
            <a:spLocks noGrp="1"/>
          </p:cNvSpPr>
          <p:nvPr>
            <p:ph type="title"/>
          </p:nvPr>
        </p:nvSpPr>
        <p:spPr>
          <a:xfrm>
            <a:off x="183931" y="2168288"/>
            <a:ext cx="118242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5" name="Google Shape;125;g3aac46a6844_0_3889"/>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20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26" name="Google Shape;126;g3aac46a6844_0_3889"/>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g3aac46a6844_0_3889"/>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8" name="Google Shape;128;g3aac46a6844_0_3889" descr="Colorado Department of Health Care Policy &amp; Financing"/>
          <p:cNvPicPr preferRelativeResize="0"/>
          <p:nvPr/>
        </p:nvPicPr>
        <p:blipFill rotWithShape="1">
          <a:blip r:embed="rId16">
            <a:alphaModFix/>
          </a:blip>
          <a:srcRect/>
          <a:stretch/>
        </p:blipFill>
        <p:spPr>
          <a:xfrm>
            <a:off x="274674" y="6363571"/>
            <a:ext cx="2214119"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sp>
        <p:nvSpPr>
          <p:cNvPr id="183" name="Google Shape;183;g3aac46a6844_0_4354"/>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4" name="Google Shape;184;g3aac46a6844_0_4354"/>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20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5" name="Google Shape;185;g3aac46a6844_0_4354"/>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g3aac46a6844_0_435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87" name="Google Shape;187;g3aac46a6844_0_4354"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0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hyperlink" Target="https://hcpf.colorado.gov/rural-health-transformation-program"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hyperlink" Target="mailto:hcpf_rhtp@state.co.us"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hyperlink" Target="https://hcpf.colorado.gov/rural-health-transformation-program" TargetMode="External"/><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hyperlink" Target="mailto:hcpf_rhtp@state.co.us"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hyperlink" Target="https://hcpf.colorado.gov/rural-health-transformation-program" TargetMode="External"/><Relationship Id="rId2" Type="http://schemas.openxmlformats.org/officeDocument/2006/relationships/notesSlide" Target="../notesSlides/notesSlide65.xml"/><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3" Type="http://schemas.openxmlformats.org/officeDocument/2006/relationships/hyperlink" Target="https://hcpf.colorado.gov/rural-health-transformation-program" TargetMode="External"/><Relationship Id="rId2" Type="http://schemas.openxmlformats.org/officeDocument/2006/relationships/notesSlide" Target="../notesSlides/notesSlide66.xml"/><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3" Type="http://schemas.openxmlformats.org/officeDocument/2006/relationships/hyperlink" Target="https://lp.constantcontactpages.com/sl/KXa7PZ5" TargetMode="External"/><Relationship Id="rId2" Type="http://schemas.openxmlformats.org/officeDocument/2006/relationships/notesSlide" Target="../notesSlides/notesSlide69.xml"/><Relationship Id="rId1" Type="http://schemas.openxmlformats.org/officeDocument/2006/relationships/slideLayout" Target="../slideLayouts/slideLayout16.xml"/><Relationship Id="rId5" Type="http://schemas.openxmlformats.org/officeDocument/2006/relationships/hyperlink" Target="mailto:hcpf_rhtp@state.co.us" TargetMode="External"/><Relationship Id="rId4" Type="http://schemas.openxmlformats.org/officeDocument/2006/relationships/hyperlink" Target="https://hcpf.colorado.gov/rural-health-transformation-progra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3" Type="http://schemas.openxmlformats.org/officeDocument/2006/relationships/hyperlink" Target="https://lp.constantcontactpages.com/sl/KXa7PZ5" TargetMode="External"/><Relationship Id="rId2" Type="http://schemas.openxmlformats.org/officeDocument/2006/relationships/notesSlide" Target="../notesSlides/notesSlide70.xml"/><Relationship Id="rId1" Type="http://schemas.openxmlformats.org/officeDocument/2006/relationships/slideLayout" Target="../slideLayouts/slideLayout16.xml"/><Relationship Id="rId5" Type="http://schemas.openxmlformats.org/officeDocument/2006/relationships/hyperlink" Target="mailto:hcpf_rhtp@state.co.us" TargetMode="External"/><Relationship Id="rId4" Type="http://schemas.openxmlformats.org/officeDocument/2006/relationships/hyperlink" Target="https://hcpf.colorado.gov/rural-health-transformation-program"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hyperlink" Target="https://data.hrsa.gov/topics/rural-health/rural-health-eligibility" TargetMode="External"/><Relationship Id="rId2" Type="http://schemas.openxmlformats.org/officeDocument/2006/relationships/notesSlide" Target="../notesSlides/notesSlide77.xml"/><Relationship Id="rId1" Type="http://schemas.openxmlformats.org/officeDocument/2006/relationships/slideLayout" Target="../slideLayouts/slideLayout43.xml"/></Relationships>
</file>

<file path=ppt/slides/_rels/slide78.xml.rels><?xml version="1.0" encoding="UTF-8" standalone="yes"?>
<Relationships xmlns="http://schemas.openxmlformats.org/package/2006/relationships"><Relationship Id="rId3" Type="http://schemas.openxmlformats.org/officeDocument/2006/relationships/hyperlink" Target="https://data.hrsa.gov/topics/rural-health/rural-health-eligibility" TargetMode="External"/><Relationship Id="rId2" Type="http://schemas.openxmlformats.org/officeDocument/2006/relationships/notesSlide" Target="../notesSlides/notesSlide78.xml"/><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3" Type="http://schemas.openxmlformats.org/officeDocument/2006/relationships/hyperlink" Target="https://hcpf.colorado.gov/sites/hcpf/files/RHTP%20CMS%20Funding%20Restrictions.pdf" TargetMode="External"/><Relationship Id="rId2" Type="http://schemas.openxmlformats.org/officeDocument/2006/relationships/notesSlide" Target="../notesSlides/notesSlide87.xml"/><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3" Type="http://schemas.openxmlformats.org/officeDocument/2006/relationships/hyperlink" Target="https://www.ecfr.gov/current/title-2/subtitle-A/chapter-II/part-200/subpart-C/section-200.216" TargetMode="External"/><Relationship Id="rId2" Type="http://schemas.openxmlformats.org/officeDocument/2006/relationships/notesSlide" Target="../notesSlides/notesSlide92.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97.xml"/><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9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43"/>
        <p:cNvGrpSpPr/>
        <p:nvPr/>
      </p:nvGrpSpPr>
      <p:grpSpPr>
        <a:xfrm>
          <a:off x="0" y="0"/>
          <a:ext cx="0" cy="0"/>
          <a:chOff x="0" y="0"/>
          <a:chExt cx="0" cy="0"/>
        </a:xfrm>
      </p:grpSpPr>
      <p:sp>
        <p:nvSpPr>
          <p:cNvPr id="244" name="Google Shape;244;g3aac46a6844_0_67"/>
          <p:cNvSpPr txBox="1">
            <a:spLocks noGrp="1"/>
          </p:cNvSpPr>
          <p:nvPr>
            <p:ph type="ctrTitle"/>
          </p:nvPr>
        </p:nvSpPr>
        <p:spPr>
          <a:xfrm>
            <a:off x="471875" y="293475"/>
            <a:ext cx="11104800" cy="238770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SzPts val="1400"/>
              <a:buNone/>
            </a:pPr>
            <a:r>
              <a:rPr lang="en-US"/>
              <a:t>Rural Health Transformation Program Webinar</a:t>
            </a:r>
            <a:endParaRPr/>
          </a:p>
        </p:txBody>
      </p:sp>
      <p:sp>
        <p:nvSpPr>
          <p:cNvPr id="245" name="Google Shape;245;g3aac46a6844_0_67"/>
          <p:cNvSpPr txBox="1">
            <a:spLocks noGrp="1"/>
          </p:cNvSpPr>
          <p:nvPr>
            <p:ph type="subTitle" idx="1"/>
          </p:nvPr>
        </p:nvSpPr>
        <p:spPr>
          <a:xfrm>
            <a:off x="1524001" y="2830257"/>
            <a:ext cx="9144000" cy="98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3200"/>
              <a:buFont typeface="Trebuchet MS"/>
              <a:buNone/>
            </a:pPr>
            <a:r>
              <a:rPr lang="en-US" b="1"/>
              <a:t>December 2, 2025</a:t>
            </a:r>
            <a:endParaRPr b="1"/>
          </a:p>
        </p:txBody>
      </p:sp>
      <p:sp>
        <p:nvSpPr>
          <p:cNvPr id="246" name="Google Shape;246;g3aac46a6844_0_67"/>
          <p:cNvSpPr txBox="1"/>
          <p:nvPr/>
        </p:nvSpPr>
        <p:spPr>
          <a:xfrm>
            <a:off x="3157250" y="4692425"/>
            <a:ext cx="5500800" cy="92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Trebuchet MS"/>
                <a:ea typeface="Trebuchet MS"/>
                <a:cs typeface="Trebuchet MS"/>
                <a:sym typeface="Trebuchet MS"/>
              </a:rPr>
              <a:t>Presented by:</a:t>
            </a:r>
            <a:endParaRPr sz="1800" b="0"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Trebuchet MS"/>
                <a:ea typeface="Trebuchet MS"/>
                <a:cs typeface="Trebuchet MS"/>
                <a:sym typeface="Trebuchet MS"/>
              </a:rPr>
              <a:t>Colorado Rural Health Center</a:t>
            </a:r>
            <a:endParaRPr sz="1800" b="0"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Trebuchet MS"/>
                <a:ea typeface="Trebuchet MS"/>
                <a:cs typeface="Trebuchet MS"/>
                <a:sym typeface="Trebuchet MS"/>
              </a:rPr>
              <a:t>Department of Health Care Policy &amp; Financing</a:t>
            </a:r>
            <a:endParaRPr sz="1400" b="0" i="0" u="none" strike="noStrike" cap="none">
              <a:solidFill>
                <a:schemeClr val="lt1"/>
              </a:solidFill>
              <a:latin typeface="Arial"/>
              <a:ea typeface="Arial"/>
              <a:cs typeface="Arial"/>
              <a:sym typeface="Arial"/>
            </a:endParaRPr>
          </a:p>
        </p:txBody>
      </p:sp>
      <p:sp>
        <p:nvSpPr>
          <p:cNvPr id="247" name="Google Shape;247;g3aac46a6844_0_67"/>
          <p:cNvSpPr txBox="1"/>
          <p:nvPr/>
        </p:nvSpPr>
        <p:spPr>
          <a:xfrm>
            <a:off x="5683550" y="3324125"/>
            <a:ext cx="6040200" cy="400200"/>
          </a:xfrm>
          <a:prstGeom prst="rect">
            <a:avLst/>
          </a:prstGeom>
          <a:noFill/>
          <a:ln>
            <a:noFill/>
          </a:ln>
        </p:spPr>
        <p:txBody>
          <a:bodyPr spcFirstLastPara="1" wrap="square" lIns="91425" tIns="91425" rIns="91425" bIns="91425" anchor="b"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
          <p:cNvSpPr txBox="1">
            <a:spLocks noGrp="1"/>
          </p:cNvSpPr>
          <p:nvPr>
            <p:ph type="title"/>
          </p:nvPr>
        </p:nvSpPr>
        <p:spPr>
          <a:xfrm>
            <a:off x="838200" y="191499"/>
            <a:ext cx="10515600" cy="560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Programa de Transformación de la Salud Rural</a:t>
            </a:r>
            <a:endParaRPr sz="3200"/>
          </a:p>
        </p:txBody>
      </p:sp>
      <p:sp>
        <p:nvSpPr>
          <p:cNvPr id="309" name="Google Shape;309;p5"/>
          <p:cNvSpPr txBox="1">
            <a:spLocks noGrp="1"/>
          </p:cNvSpPr>
          <p:nvPr>
            <p:ph type="body" idx="1"/>
          </p:nvPr>
        </p:nvSpPr>
        <p:spPr>
          <a:xfrm>
            <a:off x="270500" y="1032950"/>
            <a:ext cx="11317500" cy="389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200" dirty="0"/>
              <a:t>El </a:t>
            </a:r>
            <a:r>
              <a:rPr lang="en-US" sz="2200" dirty="0" err="1"/>
              <a:t>Programa</a:t>
            </a:r>
            <a:r>
              <a:rPr lang="en-US" sz="2200" dirty="0"/>
              <a:t> de </a:t>
            </a:r>
            <a:r>
              <a:rPr lang="en-US" sz="2200" dirty="0" err="1"/>
              <a:t>Transformación</a:t>
            </a:r>
            <a:r>
              <a:rPr lang="en-US" sz="2200" dirty="0"/>
              <a:t> de la Salud Rural de HR 1 </a:t>
            </a:r>
            <a:r>
              <a:rPr lang="en-US" sz="2200" dirty="0" err="1"/>
              <a:t>proporciona</a:t>
            </a:r>
            <a:r>
              <a:rPr lang="en-US" sz="2200" dirty="0"/>
              <a:t> un total de 50.000 </a:t>
            </a:r>
            <a:r>
              <a:rPr lang="en-US" sz="2200" dirty="0" err="1"/>
              <a:t>billones</a:t>
            </a:r>
            <a:r>
              <a:rPr lang="en-US" sz="2200" dirty="0"/>
              <a:t> de </a:t>
            </a:r>
            <a:r>
              <a:rPr lang="en-US" sz="2200" dirty="0" err="1"/>
              <a:t>dólares</a:t>
            </a:r>
            <a:r>
              <a:rPr lang="en-US" sz="2200" dirty="0"/>
              <a:t>, </a:t>
            </a:r>
            <a:r>
              <a:rPr lang="en-US" sz="2200" dirty="0" err="1"/>
              <a:t>que</a:t>
            </a:r>
            <a:r>
              <a:rPr lang="en-US" sz="2200" dirty="0"/>
              <a:t> se </a:t>
            </a:r>
            <a:r>
              <a:rPr lang="en-US" sz="2200" dirty="0" err="1"/>
              <a:t>asignarán</a:t>
            </a:r>
            <a:r>
              <a:rPr lang="en-US" sz="2200" dirty="0"/>
              <a:t> a </a:t>
            </a:r>
            <a:r>
              <a:rPr lang="en-US" sz="2200" dirty="0" err="1"/>
              <a:t>los</a:t>
            </a:r>
            <a:r>
              <a:rPr lang="en-US" sz="2200" dirty="0"/>
              <a:t> </a:t>
            </a:r>
            <a:r>
              <a:rPr lang="en-US" sz="2200" dirty="0" err="1"/>
              <a:t>estados</a:t>
            </a:r>
            <a:r>
              <a:rPr lang="en-US" sz="2200" dirty="0"/>
              <a:t> </a:t>
            </a:r>
            <a:r>
              <a:rPr lang="en-US" sz="2200" dirty="0" err="1"/>
              <a:t>aprobados</a:t>
            </a:r>
            <a:r>
              <a:rPr lang="en-US" sz="2200" dirty="0"/>
              <a:t> a lo largo de </a:t>
            </a:r>
            <a:r>
              <a:rPr lang="en-US" sz="2200" dirty="0" err="1"/>
              <a:t>cinco</a:t>
            </a:r>
            <a:r>
              <a:rPr lang="en-US" sz="2200" dirty="0"/>
              <a:t> </a:t>
            </a:r>
            <a:r>
              <a:rPr lang="en-US" sz="2200" dirty="0" err="1"/>
              <a:t>años</a:t>
            </a:r>
            <a:r>
              <a:rPr lang="en-US" sz="2200" dirty="0"/>
              <a:t> </a:t>
            </a:r>
            <a:r>
              <a:rPr lang="en-US" sz="2200" dirty="0" err="1"/>
              <a:t>fiscales</a:t>
            </a:r>
            <a:r>
              <a:rPr lang="en-US" sz="2200" dirty="0"/>
              <a:t> federales, con </a:t>
            </a:r>
            <a:r>
              <a:rPr lang="en-US" sz="2200" dirty="0" err="1"/>
              <a:t>una</a:t>
            </a:r>
            <a:r>
              <a:rPr lang="en-US" sz="2200" dirty="0"/>
              <a:t> </a:t>
            </a:r>
            <a:r>
              <a:rPr lang="en-US" sz="2200" dirty="0" err="1"/>
              <a:t>financiación</a:t>
            </a:r>
            <a:r>
              <a:rPr lang="en-US" sz="2200" dirty="0"/>
              <a:t> disponible de 10 </a:t>
            </a:r>
            <a:r>
              <a:rPr lang="en-US" sz="2200" dirty="0" err="1"/>
              <a:t>billones</a:t>
            </a:r>
            <a:r>
              <a:rPr lang="en-US" sz="2200" dirty="0"/>
              <a:t> de </a:t>
            </a:r>
            <a:r>
              <a:rPr lang="en-US" sz="2200" dirty="0" err="1"/>
              <a:t>dólares</a:t>
            </a:r>
            <a:r>
              <a:rPr lang="en-US" sz="2200" dirty="0"/>
              <a:t> </a:t>
            </a:r>
            <a:r>
              <a:rPr lang="en-US" sz="2200" dirty="0" err="1"/>
              <a:t>cada</a:t>
            </a:r>
            <a:r>
              <a:rPr lang="en-US" sz="2200" dirty="0"/>
              <a:t> </a:t>
            </a:r>
            <a:r>
              <a:rPr lang="en-US" sz="2200" dirty="0" err="1"/>
              <a:t>año</a:t>
            </a:r>
            <a:r>
              <a:rPr lang="en-US" sz="2200" dirty="0"/>
              <a:t>, </a:t>
            </a:r>
            <a:r>
              <a:rPr lang="en-US" sz="2200" dirty="0" err="1"/>
              <a:t>desde</a:t>
            </a:r>
            <a:r>
              <a:rPr lang="en-US" sz="2200" dirty="0"/>
              <a:t> </a:t>
            </a:r>
            <a:r>
              <a:rPr lang="en-US" sz="2200" dirty="0" err="1"/>
              <a:t>el</a:t>
            </a:r>
            <a:r>
              <a:rPr lang="en-US" sz="2200" dirty="0"/>
              <a:t> </a:t>
            </a:r>
            <a:r>
              <a:rPr lang="en-US" sz="2200" dirty="0" err="1"/>
              <a:t>año</a:t>
            </a:r>
            <a:r>
              <a:rPr lang="en-US" sz="2200" dirty="0"/>
              <a:t> fiscal federal 2026 hasta </a:t>
            </a:r>
            <a:r>
              <a:rPr lang="en-US" sz="2200" dirty="0" err="1"/>
              <a:t>el</a:t>
            </a:r>
            <a:r>
              <a:rPr lang="en-US" sz="2200" dirty="0"/>
              <a:t> </a:t>
            </a:r>
            <a:r>
              <a:rPr lang="en-US" sz="2200" dirty="0" err="1"/>
              <a:t>año</a:t>
            </a:r>
            <a:r>
              <a:rPr lang="en-US" sz="2200" dirty="0"/>
              <a:t> fiscal federal 2030. Del total:</a:t>
            </a:r>
            <a:endParaRPr sz="2200" dirty="0"/>
          </a:p>
          <a:p>
            <a:pPr marL="457200" lvl="0" indent="-368300" algn="l" rtl="0">
              <a:lnSpc>
                <a:spcPct val="90000"/>
              </a:lnSpc>
              <a:spcBef>
                <a:spcPts val="1000"/>
              </a:spcBef>
              <a:spcAft>
                <a:spcPts val="0"/>
              </a:spcAft>
              <a:buSzPts val="2200"/>
              <a:buFont typeface="Trebuchet MS"/>
              <a:buChar char="•"/>
            </a:pPr>
            <a:r>
              <a:rPr lang="en-US" sz="2200" b="1" dirty="0"/>
              <a:t>$5 </a:t>
            </a:r>
            <a:r>
              <a:rPr lang="en-US" sz="2200" b="1" dirty="0" err="1"/>
              <a:t>billones</a:t>
            </a:r>
            <a:r>
              <a:rPr lang="en-US" sz="2200" b="1" dirty="0"/>
              <a:t> (50%) (50 %) se </a:t>
            </a:r>
            <a:r>
              <a:rPr lang="en-US" sz="2200" b="1" dirty="0" err="1"/>
              <a:t>distribuirá</a:t>
            </a:r>
            <a:r>
              <a:rPr lang="en-US" sz="2200" b="1" dirty="0"/>
              <a:t> </a:t>
            </a:r>
            <a:r>
              <a:rPr lang="en-US" sz="2200" b="1" dirty="0" err="1"/>
              <a:t>equitativamente</a:t>
            </a:r>
            <a:r>
              <a:rPr lang="en-US" sz="2200" b="1" dirty="0"/>
              <a:t> </a:t>
            </a:r>
            <a:r>
              <a:rPr lang="en-US" sz="2200" dirty="0"/>
              <a:t>entre </a:t>
            </a:r>
            <a:r>
              <a:rPr lang="en-US" sz="2200" dirty="0" err="1"/>
              <a:t>todos</a:t>
            </a:r>
            <a:r>
              <a:rPr lang="en-US" sz="2200" dirty="0"/>
              <a:t> </a:t>
            </a:r>
            <a:r>
              <a:rPr lang="en-US" sz="2200" dirty="0" err="1"/>
              <a:t>los</a:t>
            </a:r>
            <a:r>
              <a:rPr lang="en-US" sz="2200" dirty="0"/>
              <a:t> </a:t>
            </a:r>
            <a:r>
              <a:rPr lang="en-US" sz="2200" dirty="0" err="1"/>
              <a:t>estados</a:t>
            </a:r>
            <a:r>
              <a:rPr lang="en-US" sz="2200" dirty="0"/>
              <a:t> </a:t>
            </a:r>
            <a:r>
              <a:rPr lang="en-US" sz="2200" dirty="0" err="1"/>
              <a:t>aprobados</a:t>
            </a:r>
            <a:r>
              <a:rPr lang="en-US" sz="2200" dirty="0"/>
              <a:t>, y</a:t>
            </a:r>
            <a:endParaRPr sz="2200" dirty="0"/>
          </a:p>
          <a:p>
            <a:pPr marL="457200" lvl="0" indent="-368300" algn="l" rtl="0">
              <a:lnSpc>
                <a:spcPct val="90000"/>
              </a:lnSpc>
              <a:spcBef>
                <a:spcPts val="1000"/>
              </a:spcBef>
              <a:spcAft>
                <a:spcPts val="0"/>
              </a:spcAft>
              <a:buSzPts val="2200"/>
              <a:buFont typeface="Trebuchet MS"/>
              <a:buChar char="•"/>
            </a:pPr>
            <a:r>
              <a:rPr lang="en-US" sz="2200" b="1" dirty="0"/>
              <a:t>$5 </a:t>
            </a:r>
            <a:r>
              <a:rPr lang="en-US" sz="2200" b="1" dirty="0" err="1"/>
              <a:t>billones</a:t>
            </a:r>
            <a:r>
              <a:rPr lang="en-US" sz="2200" b="1" dirty="0"/>
              <a:t> (50%) </a:t>
            </a:r>
            <a:r>
              <a:rPr lang="en-US" sz="2200" b="1" dirty="0" err="1"/>
              <a:t>serán</a:t>
            </a:r>
            <a:r>
              <a:rPr lang="en-US" sz="2200" b="1" dirty="0"/>
              <a:t> </a:t>
            </a:r>
            <a:r>
              <a:rPr lang="en-US" sz="2200" b="1" dirty="0" err="1"/>
              <a:t>asignados</a:t>
            </a:r>
            <a:r>
              <a:rPr lang="en-US" sz="2200" b="1" dirty="0"/>
              <a:t> </a:t>
            </a:r>
            <a:r>
              <a:rPr lang="en-US" sz="2200" b="1" dirty="0" err="1"/>
              <a:t>por</a:t>
            </a:r>
            <a:r>
              <a:rPr lang="en-US" sz="2200" b="1" dirty="0"/>
              <a:t> CMS </a:t>
            </a:r>
            <a:r>
              <a:rPr lang="en-US" sz="2200" b="1" dirty="0" err="1"/>
              <a:t>en</a:t>
            </a:r>
            <a:r>
              <a:rPr lang="en-US" sz="2200" b="1" dirty="0"/>
              <a:t> </a:t>
            </a:r>
            <a:r>
              <a:rPr lang="en-US" sz="2200" b="1" dirty="0" err="1"/>
              <a:t>función</a:t>
            </a:r>
            <a:r>
              <a:rPr lang="en-US" sz="2200" b="1" dirty="0"/>
              <a:t> de </a:t>
            </a:r>
            <a:r>
              <a:rPr lang="en-US" sz="2200" b="1" dirty="0" err="1"/>
              <a:t>factores</a:t>
            </a:r>
            <a:r>
              <a:rPr lang="en-US" sz="2200" b="1" dirty="0"/>
              <a:t> </a:t>
            </a:r>
            <a:r>
              <a:rPr lang="en-US" sz="2200" b="1" dirty="0" err="1"/>
              <a:t>competitivos</a:t>
            </a:r>
            <a:r>
              <a:rPr lang="en-US" sz="2200" b="1" dirty="0"/>
              <a:t> </a:t>
            </a:r>
            <a:r>
              <a:rPr lang="en-US" sz="2200" b="1" dirty="0" err="1"/>
              <a:t>como</a:t>
            </a:r>
            <a:r>
              <a:rPr lang="en-US" sz="2200" b="1" dirty="0"/>
              <a:t>: </a:t>
            </a:r>
            <a:r>
              <a:rPr lang="en-US" sz="2200" dirty="0"/>
              <a:t>población rural, </a:t>
            </a:r>
            <a:r>
              <a:rPr lang="en-US" sz="2200" dirty="0" err="1"/>
              <a:t>proporción</a:t>
            </a:r>
            <a:r>
              <a:rPr lang="en-US" sz="2200" dirty="0"/>
              <a:t> de </a:t>
            </a:r>
            <a:r>
              <a:rPr lang="en-US" sz="2200" dirty="0" err="1"/>
              <a:t>centros</a:t>
            </a:r>
            <a:r>
              <a:rPr lang="en-US" sz="2200" dirty="0"/>
              <a:t> de </a:t>
            </a:r>
            <a:r>
              <a:rPr lang="en-US" sz="2200" dirty="0" err="1"/>
              <a:t>salud</a:t>
            </a:r>
            <a:r>
              <a:rPr lang="en-US" sz="2200" dirty="0"/>
              <a:t> rurales </a:t>
            </a:r>
            <a:r>
              <a:rPr lang="en-US" sz="2200" dirty="0" err="1"/>
              <a:t>respecto</a:t>
            </a:r>
            <a:r>
              <a:rPr lang="en-US" sz="2200" dirty="0"/>
              <a:t> al total de </a:t>
            </a:r>
            <a:r>
              <a:rPr lang="en-US" sz="2200" dirty="0" err="1"/>
              <a:t>centros</a:t>
            </a:r>
            <a:r>
              <a:rPr lang="en-US" sz="2200" dirty="0"/>
              <a:t> de </a:t>
            </a:r>
            <a:r>
              <a:rPr lang="en-US" sz="2200" dirty="0" err="1"/>
              <a:t>salud</a:t>
            </a:r>
            <a:r>
              <a:rPr lang="en-US" sz="2200" dirty="0"/>
              <a:t>, </a:t>
            </a:r>
            <a:r>
              <a:rPr lang="en-US" sz="2200" dirty="0" err="1"/>
              <a:t>sostenibilidad</a:t>
            </a:r>
            <a:r>
              <a:rPr lang="en-US" sz="2200" dirty="0"/>
              <a:t> de </a:t>
            </a:r>
            <a:r>
              <a:rPr lang="en-US" sz="2200" dirty="0" err="1"/>
              <a:t>los</a:t>
            </a:r>
            <a:r>
              <a:rPr lang="en-US" sz="2200" dirty="0"/>
              <a:t> </a:t>
            </a:r>
            <a:r>
              <a:rPr lang="en-US" sz="2200" dirty="0" err="1"/>
              <a:t>hospitales</a:t>
            </a:r>
            <a:r>
              <a:rPr lang="en-US" sz="2200" dirty="0"/>
              <a:t> rurales y </a:t>
            </a:r>
            <a:r>
              <a:rPr lang="en-US" sz="2200" dirty="0" err="1"/>
              <a:t>otros</a:t>
            </a:r>
            <a:r>
              <a:rPr lang="en-US" sz="2200" dirty="0"/>
              <a:t> </a:t>
            </a:r>
            <a:r>
              <a:rPr lang="en-US" sz="2200" dirty="0" err="1"/>
              <a:t>factores</a:t>
            </a:r>
            <a:r>
              <a:rPr lang="en-US" sz="2200" dirty="0"/>
              <a:t>.</a:t>
            </a:r>
            <a:endParaRPr sz="2200" b="1" dirty="0"/>
          </a:p>
          <a:p>
            <a:pPr marL="0" lvl="0" indent="0" algn="ctr" rtl="0">
              <a:lnSpc>
                <a:spcPct val="90000"/>
              </a:lnSpc>
              <a:spcBef>
                <a:spcPts val="1000"/>
              </a:spcBef>
              <a:spcAft>
                <a:spcPts val="0"/>
              </a:spcAft>
              <a:buSzPts val="3600"/>
              <a:buNone/>
            </a:pPr>
            <a:r>
              <a:rPr lang="en-US" sz="2200" b="1" dirty="0"/>
              <a:t>Estado de la </a:t>
            </a:r>
            <a:r>
              <a:rPr lang="en-US" sz="2200" b="1" dirty="0" err="1"/>
              <a:t>solicitud</a:t>
            </a:r>
            <a:r>
              <a:rPr lang="en-US" sz="2200" b="1" dirty="0"/>
              <a:t>: </a:t>
            </a:r>
            <a:r>
              <a:rPr lang="en-US" sz="2200" dirty="0" err="1"/>
              <a:t>Pendiente</a:t>
            </a:r>
            <a:r>
              <a:rPr lang="en-US" sz="2200" dirty="0"/>
              <a:t>. A </a:t>
            </a:r>
            <a:r>
              <a:rPr lang="en-US" sz="2200" dirty="0" err="1"/>
              <a:t>fecha</a:t>
            </a:r>
            <a:r>
              <a:rPr lang="en-US" sz="2200" dirty="0"/>
              <a:t> de 5 de </a:t>
            </a:r>
            <a:r>
              <a:rPr lang="en-US" sz="2200" dirty="0" err="1"/>
              <a:t>noviembre</a:t>
            </a:r>
            <a:r>
              <a:rPr lang="en-US" sz="2200" dirty="0"/>
              <a:t>, </a:t>
            </a:r>
            <a:r>
              <a:rPr lang="en-US" sz="2200" dirty="0" err="1"/>
              <a:t>los</a:t>
            </a:r>
            <a:r>
              <a:rPr lang="en-US" sz="2200" dirty="0"/>
              <a:t> 50 </a:t>
            </a:r>
            <a:r>
              <a:rPr lang="en-US" sz="2200" dirty="0" err="1"/>
              <a:t>estados</a:t>
            </a:r>
            <a:r>
              <a:rPr lang="en-US" sz="2200" dirty="0"/>
              <a:t> </a:t>
            </a:r>
            <a:r>
              <a:rPr lang="en-US" sz="2200" dirty="0" err="1"/>
              <a:t>habían</a:t>
            </a:r>
            <a:r>
              <a:rPr lang="en-US" sz="2200" dirty="0"/>
              <a:t> </a:t>
            </a:r>
            <a:r>
              <a:rPr lang="en-US" sz="2200" dirty="0" err="1"/>
              <a:t>presentado</a:t>
            </a:r>
            <a:r>
              <a:rPr lang="en-US" sz="2200" dirty="0"/>
              <a:t> sus solicitudes.</a:t>
            </a:r>
            <a:endParaRPr sz="2200" dirty="0"/>
          </a:p>
          <a:p>
            <a:pPr marL="0" lvl="0" indent="0" algn="ctr" rtl="0">
              <a:lnSpc>
                <a:spcPct val="115000"/>
              </a:lnSpc>
              <a:spcBef>
                <a:spcPts val="1000"/>
              </a:spcBef>
              <a:spcAft>
                <a:spcPts val="0"/>
              </a:spcAft>
              <a:buSzPts val="3600"/>
              <a:buNone/>
            </a:pPr>
            <a:endParaRPr sz="2200" b="1" dirty="0"/>
          </a:p>
          <a:p>
            <a:pPr marL="0" lvl="0" indent="0" algn="ctr" rtl="0">
              <a:lnSpc>
                <a:spcPct val="115000"/>
              </a:lnSpc>
              <a:spcBef>
                <a:spcPts val="1000"/>
              </a:spcBef>
              <a:spcAft>
                <a:spcPts val="0"/>
              </a:spcAft>
              <a:buSzPts val="3600"/>
              <a:buNone/>
            </a:pPr>
            <a:endParaRPr sz="2200" b="1" dirty="0"/>
          </a:p>
        </p:txBody>
      </p:sp>
      <p:sp>
        <p:nvSpPr>
          <p:cNvPr id="310" name="Google Shape;310;p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
        <p:nvSpPr>
          <p:cNvPr id="311" name="Google Shape;311;p5"/>
          <p:cNvSpPr/>
          <p:nvPr/>
        </p:nvSpPr>
        <p:spPr>
          <a:xfrm>
            <a:off x="1166750" y="5209200"/>
            <a:ext cx="9525000" cy="560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15000"/>
              </a:lnSpc>
              <a:spcBef>
                <a:spcPts val="1000"/>
              </a:spcBef>
              <a:spcAft>
                <a:spcPts val="0"/>
              </a:spcAft>
              <a:buClr>
                <a:srgbClr val="000000"/>
              </a:buClr>
              <a:buSzPts val="2200"/>
              <a:buFont typeface="Arial"/>
              <a:buNone/>
            </a:pPr>
            <a:r>
              <a:rPr lang="en-US" sz="2200" b="1">
                <a:solidFill>
                  <a:schemeClr val="dk1"/>
                </a:solidFill>
                <a:latin typeface="Trebuchet MS"/>
                <a:ea typeface="Trebuchet MS"/>
                <a:cs typeface="Trebuchet MS"/>
                <a:sym typeface="Trebuchet MS"/>
              </a:rPr>
              <a:t>CMS anunciará todas las adjudicaciones el 31 de diciembre de 2025.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Shape 1113"/>
        <p:cNvGrpSpPr/>
        <p:nvPr/>
      </p:nvGrpSpPr>
      <p:grpSpPr>
        <a:xfrm>
          <a:off x="0" y="0"/>
          <a:ext cx="0" cy="0"/>
          <a:chOff x="0" y="0"/>
          <a:chExt cx="0" cy="0"/>
        </a:xfrm>
      </p:grpSpPr>
      <p:sp>
        <p:nvSpPr>
          <p:cNvPr id="1114" name="Google Shape;1114;p57"/>
          <p:cNvSpPr txBox="1">
            <a:spLocks noGrp="1"/>
          </p:cNvSpPr>
          <p:nvPr>
            <p:ph type="title"/>
          </p:nvPr>
        </p:nvSpPr>
        <p:spPr>
          <a:xfrm>
            <a:off x="838200" y="437978"/>
            <a:ext cx="10515600" cy="6654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1000"/>
              </a:spcBef>
              <a:spcAft>
                <a:spcPts val="0"/>
              </a:spcAft>
              <a:buClr>
                <a:schemeClr val="dk1"/>
              </a:buClr>
              <a:buSzPts val="1100"/>
              <a:buFont typeface="Arial"/>
              <a:buNone/>
            </a:pPr>
            <a:r>
              <a:rPr lang="en-US" sz="4100" b="0">
                <a:highlight>
                  <a:schemeClr val="lt1"/>
                </a:highlight>
              </a:rPr>
              <a:t>Colorado’s Plan: What, When, &amp; Why</a:t>
            </a:r>
            <a:endParaRPr sz="8400"/>
          </a:p>
        </p:txBody>
      </p:sp>
      <p:sp>
        <p:nvSpPr>
          <p:cNvPr id="1115" name="Google Shape;1115;p57"/>
          <p:cNvSpPr txBox="1">
            <a:spLocks noGrp="1"/>
          </p:cNvSpPr>
          <p:nvPr>
            <p:ph type="body" idx="1"/>
          </p:nvPr>
        </p:nvSpPr>
        <p:spPr>
          <a:xfrm>
            <a:off x="547300" y="1275850"/>
            <a:ext cx="10806600" cy="541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200">
                <a:solidFill>
                  <a:srgbClr val="222222"/>
                </a:solidFill>
                <a:highlight>
                  <a:schemeClr val="lt1"/>
                </a:highlight>
              </a:rPr>
              <a:t>Our plan is described over the next five slides, organized by CMS goal:</a:t>
            </a:r>
            <a:endParaRPr sz="2200">
              <a:solidFill>
                <a:srgbClr val="222222"/>
              </a:solidFill>
              <a:highlight>
                <a:schemeClr val="lt1"/>
              </a:highlight>
            </a:endParaRPr>
          </a:p>
          <a:p>
            <a:pPr marL="0" lvl="0" indent="0" algn="l" rtl="0">
              <a:lnSpc>
                <a:spcPct val="90000"/>
              </a:lnSpc>
              <a:spcBef>
                <a:spcPts val="1000"/>
              </a:spcBef>
              <a:spcAft>
                <a:spcPts val="0"/>
              </a:spcAft>
              <a:buSzPts val="3600"/>
              <a:buNone/>
            </a:pPr>
            <a:endParaRPr sz="3800">
              <a:solidFill>
                <a:srgbClr val="222222"/>
              </a:solidFill>
              <a:highlight>
                <a:schemeClr val="lt1"/>
              </a:highlight>
            </a:endParaRPr>
          </a:p>
          <a:p>
            <a:pPr marL="0" lvl="0" indent="0" algn="l" rtl="0">
              <a:lnSpc>
                <a:spcPct val="90000"/>
              </a:lnSpc>
              <a:spcBef>
                <a:spcPts val="1000"/>
              </a:spcBef>
              <a:spcAft>
                <a:spcPts val="0"/>
              </a:spcAft>
              <a:buSzPts val="3600"/>
              <a:buNone/>
            </a:pPr>
            <a:r>
              <a:rPr lang="en-US" sz="4200">
                <a:solidFill>
                  <a:srgbClr val="222222"/>
                </a:solidFill>
                <a:highlight>
                  <a:schemeClr val="lt1"/>
                </a:highlight>
              </a:rPr>
              <a:t> </a:t>
            </a:r>
            <a:endParaRPr sz="4200">
              <a:solidFill>
                <a:srgbClr val="222222"/>
              </a:solidFill>
              <a:highlight>
                <a:schemeClr val="lt1"/>
              </a:highlight>
            </a:endParaRPr>
          </a:p>
        </p:txBody>
      </p:sp>
      <p:sp>
        <p:nvSpPr>
          <p:cNvPr id="1116" name="Google Shape;1116;p5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100</a:t>
            </a:fld>
            <a:endParaRPr/>
          </a:p>
        </p:txBody>
      </p:sp>
      <p:sp>
        <p:nvSpPr>
          <p:cNvPr id="1117" name="Google Shape;1117;p57"/>
          <p:cNvSpPr/>
          <p:nvPr/>
        </p:nvSpPr>
        <p:spPr>
          <a:xfrm>
            <a:off x="547300" y="2711400"/>
            <a:ext cx="2782200" cy="2085000"/>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US" sz="2500" b="1" i="0" u="none" strike="noStrike" cap="none">
                <a:solidFill>
                  <a:schemeClr val="lt1"/>
                </a:solidFill>
                <a:latin typeface="Trebuchet MS"/>
                <a:ea typeface="Trebuchet MS"/>
                <a:cs typeface="Trebuchet MS"/>
                <a:sym typeface="Trebuchet MS"/>
              </a:rPr>
              <a:t>What</a:t>
            </a:r>
            <a:endParaRPr sz="25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Trebuchet MS"/>
                <a:ea typeface="Trebuchet MS"/>
                <a:cs typeface="Trebuchet MS"/>
                <a:sym typeface="Trebuchet MS"/>
              </a:rPr>
              <a:t>Initiatives and actions</a:t>
            </a:r>
            <a:endParaRPr sz="2000" b="0"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Trebuchet MS"/>
              <a:ea typeface="Trebuchet MS"/>
              <a:cs typeface="Trebuchet MS"/>
              <a:sym typeface="Trebuchet MS"/>
            </a:endParaRPr>
          </a:p>
        </p:txBody>
      </p:sp>
      <p:sp>
        <p:nvSpPr>
          <p:cNvPr id="1118" name="Google Shape;1118;p57"/>
          <p:cNvSpPr/>
          <p:nvPr/>
        </p:nvSpPr>
        <p:spPr>
          <a:xfrm>
            <a:off x="4636258" y="2711400"/>
            <a:ext cx="2782200" cy="20850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US" sz="2500" b="1" i="0" u="none" strike="noStrike" cap="none">
                <a:solidFill>
                  <a:schemeClr val="lt1"/>
                </a:solidFill>
                <a:latin typeface="Trebuchet MS"/>
                <a:ea typeface="Trebuchet MS"/>
                <a:cs typeface="Trebuchet MS"/>
                <a:sym typeface="Trebuchet MS"/>
              </a:rPr>
              <a:t>When</a:t>
            </a:r>
            <a:endParaRPr sz="25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Trebuchet MS"/>
                <a:ea typeface="Trebuchet MS"/>
                <a:cs typeface="Trebuchet MS"/>
                <a:sym typeface="Trebuchet MS"/>
              </a:rPr>
              <a:t>Implementation milestones &amp; timelines</a:t>
            </a:r>
            <a:endParaRPr sz="2000" b="0" i="0" u="none" strike="noStrike" cap="none">
              <a:solidFill>
                <a:schemeClr val="lt1"/>
              </a:solidFill>
              <a:latin typeface="Trebuchet MS"/>
              <a:ea typeface="Trebuchet MS"/>
              <a:cs typeface="Trebuchet MS"/>
              <a:sym typeface="Trebuchet MS"/>
            </a:endParaRPr>
          </a:p>
        </p:txBody>
      </p:sp>
      <p:sp>
        <p:nvSpPr>
          <p:cNvPr id="1119" name="Google Shape;1119;p57"/>
          <p:cNvSpPr/>
          <p:nvPr/>
        </p:nvSpPr>
        <p:spPr>
          <a:xfrm>
            <a:off x="8725216" y="2711400"/>
            <a:ext cx="2782200" cy="2085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US" sz="2500" b="1" i="0" u="none" strike="noStrike" cap="none">
                <a:solidFill>
                  <a:schemeClr val="lt1"/>
                </a:solidFill>
                <a:latin typeface="Trebuchet MS"/>
                <a:ea typeface="Trebuchet MS"/>
                <a:cs typeface="Trebuchet MS"/>
                <a:sym typeface="Trebuchet MS"/>
              </a:rPr>
              <a:t>Why</a:t>
            </a:r>
            <a:endParaRPr sz="25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lt1"/>
                </a:solidFill>
                <a:latin typeface="Trebuchet MS"/>
                <a:ea typeface="Trebuchet MS"/>
                <a:cs typeface="Trebuchet MS"/>
                <a:sym typeface="Trebuchet MS"/>
              </a:rPr>
              <a:t>Outcomes aligned with CMS goals</a:t>
            </a:r>
            <a:endParaRPr sz="2000" b="0" i="0" u="none" strike="noStrike" cap="none">
              <a:solidFill>
                <a:schemeClr val="lt1"/>
              </a:solidFill>
              <a:latin typeface="Trebuchet MS"/>
              <a:ea typeface="Trebuchet MS"/>
              <a:cs typeface="Trebuchet MS"/>
              <a:sym typeface="Trebuchet MS"/>
            </a:endParaRPr>
          </a:p>
        </p:txBody>
      </p:sp>
      <p:sp>
        <p:nvSpPr>
          <p:cNvPr id="1120" name="Google Shape;1120;p57"/>
          <p:cNvSpPr/>
          <p:nvPr/>
        </p:nvSpPr>
        <p:spPr>
          <a:xfrm>
            <a:off x="3718775" y="3442125"/>
            <a:ext cx="528300" cy="541500"/>
          </a:xfrm>
          <a:prstGeom prst="mathPlus">
            <a:avLst>
              <a:gd name="adj1" fmla="val 2352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1" name="Google Shape;1121;p57"/>
          <p:cNvSpPr/>
          <p:nvPr/>
        </p:nvSpPr>
        <p:spPr>
          <a:xfrm>
            <a:off x="7807724" y="3442125"/>
            <a:ext cx="528300" cy="541500"/>
          </a:xfrm>
          <a:prstGeom prst="mathPlus">
            <a:avLst>
              <a:gd name="adj1" fmla="val 2352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3aac46a6844_0_586"/>
          <p:cNvSpPr txBox="1">
            <a:spLocks noGrp="1"/>
          </p:cNvSpPr>
          <p:nvPr>
            <p:ph type="title"/>
          </p:nvPr>
        </p:nvSpPr>
        <p:spPr>
          <a:xfrm>
            <a:off x="838200" y="119673"/>
            <a:ext cx="10515600" cy="588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CMS Guidelines for Application Structure</a:t>
            </a:r>
            <a:endParaRPr sz="3200"/>
          </a:p>
        </p:txBody>
      </p:sp>
      <p:sp>
        <p:nvSpPr>
          <p:cNvPr id="318" name="Google Shape;318;g3aac46a6844_0_586"/>
          <p:cNvSpPr txBox="1">
            <a:spLocks noGrp="1"/>
          </p:cNvSpPr>
          <p:nvPr>
            <p:ph type="body" idx="1"/>
          </p:nvPr>
        </p:nvSpPr>
        <p:spPr>
          <a:xfrm>
            <a:off x="250400" y="840150"/>
            <a:ext cx="5467800" cy="51777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600" b="1"/>
              <a:t>CMS’s Strategic Goals</a:t>
            </a:r>
            <a:endParaRPr sz="2600" b="1"/>
          </a:p>
          <a:p>
            <a:pPr marL="457200" lvl="0" indent="-381000" algn="l" rtl="0">
              <a:lnSpc>
                <a:spcPct val="115000"/>
              </a:lnSpc>
              <a:spcBef>
                <a:spcPts val="1000"/>
              </a:spcBef>
              <a:spcAft>
                <a:spcPts val="0"/>
              </a:spcAft>
              <a:buSzPts val="2400"/>
              <a:buFont typeface="Trebuchet MS"/>
              <a:buChar char="•"/>
            </a:pPr>
            <a:r>
              <a:rPr lang="en-US" sz="2400"/>
              <a:t>Make Rural America Healthy Again</a:t>
            </a:r>
            <a:endParaRPr sz="2400"/>
          </a:p>
          <a:p>
            <a:pPr marL="457200" lvl="0" indent="-381000" algn="l" rtl="0">
              <a:lnSpc>
                <a:spcPct val="115000"/>
              </a:lnSpc>
              <a:spcBef>
                <a:spcPts val="0"/>
              </a:spcBef>
              <a:spcAft>
                <a:spcPts val="0"/>
              </a:spcAft>
              <a:buSzPts val="2400"/>
              <a:buFont typeface="Trebuchet MS"/>
              <a:buChar char="•"/>
            </a:pPr>
            <a:r>
              <a:rPr lang="en-US" sz="2400"/>
              <a:t>Sustainable Access</a:t>
            </a:r>
            <a:endParaRPr sz="2400"/>
          </a:p>
          <a:p>
            <a:pPr marL="457200" lvl="0" indent="-381000" algn="l" rtl="0">
              <a:lnSpc>
                <a:spcPct val="115000"/>
              </a:lnSpc>
              <a:spcBef>
                <a:spcPts val="0"/>
              </a:spcBef>
              <a:spcAft>
                <a:spcPts val="0"/>
              </a:spcAft>
              <a:buSzPts val="2400"/>
              <a:buFont typeface="Trebuchet MS"/>
              <a:buChar char="•"/>
            </a:pPr>
            <a:r>
              <a:rPr lang="en-US" sz="2400"/>
              <a:t>Workforce Development</a:t>
            </a:r>
            <a:endParaRPr sz="2400"/>
          </a:p>
          <a:p>
            <a:pPr marL="457200" lvl="0" indent="-381000" algn="l" rtl="0">
              <a:lnSpc>
                <a:spcPct val="115000"/>
              </a:lnSpc>
              <a:spcBef>
                <a:spcPts val="0"/>
              </a:spcBef>
              <a:spcAft>
                <a:spcPts val="0"/>
              </a:spcAft>
              <a:buSzPts val="2400"/>
              <a:buFont typeface="Trebuchet MS"/>
              <a:buChar char="•"/>
            </a:pPr>
            <a:r>
              <a:rPr lang="en-US" sz="2400"/>
              <a:t>Innovative Care</a:t>
            </a:r>
            <a:endParaRPr sz="2400"/>
          </a:p>
          <a:p>
            <a:pPr marL="457200" lvl="0" indent="-381000" algn="l" rtl="0">
              <a:lnSpc>
                <a:spcPct val="115000"/>
              </a:lnSpc>
              <a:spcBef>
                <a:spcPts val="0"/>
              </a:spcBef>
              <a:spcAft>
                <a:spcPts val="0"/>
              </a:spcAft>
              <a:buSzPts val="2400"/>
              <a:buFont typeface="Trebuchet MS"/>
              <a:buChar char="•"/>
            </a:pPr>
            <a:r>
              <a:rPr lang="en-US" sz="2400"/>
              <a:t>Tech innovation</a:t>
            </a:r>
            <a:br>
              <a:rPr lang="en-US" sz="2400"/>
            </a:br>
            <a:endParaRPr sz="2400"/>
          </a:p>
          <a:p>
            <a:pPr marL="0" lvl="0" indent="0" algn="l" rtl="0">
              <a:lnSpc>
                <a:spcPct val="90000"/>
              </a:lnSpc>
              <a:spcBef>
                <a:spcPts val="1000"/>
              </a:spcBef>
              <a:spcAft>
                <a:spcPts val="0"/>
              </a:spcAft>
              <a:buSzPts val="3600"/>
              <a:buNone/>
            </a:pPr>
            <a:r>
              <a:rPr lang="en-US" sz="2400" b="1"/>
              <a:t>Permissible Use restrictions</a:t>
            </a:r>
            <a:endParaRPr sz="2400" b="1"/>
          </a:p>
          <a:p>
            <a:pPr marL="457200" lvl="0" indent="-381000" algn="l" rtl="0">
              <a:lnSpc>
                <a:spcPct val="90000"/>
              </a:lnSpc>
              <a:spcBef>
                <a:spcPts val="1000"/>
              </a:spcBef>
              <a:spcAft>
                <a:spcPts val="0"/>
              </a:spcAft>
              <a:buSzPts val="2400"/>
              <a:buFont typeface="Trebuchet MS"/>
              <a:buChar char="•"/>
            </a:pPr>
            <a:r>
              <a:rPr lang="en-US" sz="2400"/>
              <a:t>strict prohibitions </a:t>
            </a:r>
            <a:endParaRPr sz="2400"/>
          </a:p>
          <a:p>
            <a:pPr marL="457200" lvl="0" indent="-381000" algn="l" rtl="0">
              <a:lnSpc>
                <a:spcPct val="90000"/>
              </a:lnSpc>
              <a:spcBef>
                <a:spcPts val="0"/>
              </a:spcBef>
              <a:spcAft>
                <a:spcPts val="0"/>
              </a:spcAft>
              <a:buSzPts val="2400"/>
              <a:buFont typeface="Trebuchet MS"/>
              <a:buChar char="•"/>
            </a:pPr>
            <a:r>
              <a:rPr lang="en-US" sz="2400"/>
              <a:t>tightly defined entities</a:t>
            </a:r>
            <a:endParaRPr sz="2400"/>
          </a:p>
          <a:p>
            <a:pPr marL="457200" lvl="0" indent="-381000" algn="l" rtl="0">
              <a:lnSpc>
                <a:spcPct val="90000"/>
              </a:lnSpc>
              <a:spcBef>
                <a:spcPts val="0"/>
              </a:spcBef>
              <a:spcAft>
                <a:spcPts val="0"/>
              </a:spcAft>
              <a:buSzPts val="2400"/>
              <a:buFont typeface="Trebuchet MS"/>
              <a:buChar char="•"/>
            </a:pPr>
            <a:r>
              <a:rPr lang="en-US" sz="2400"/>
              <a:t>limitations </a:t>
            </a:r>
            <a:endParaRPr sz="2400"/>
          </a:p>
          <a:p>
            <a:pPr marL="0" lvl="0" indent="0" algn="l" rtl="0">
              <a:lnSpc>
                <a:spcPct val="90000"/>
              </a:lnSpc>
              <a:spcBef>
                <a:spcPts val="1000"/>
              </a:spcBef>
              <a:spcAft>
                <a:spcPts val="0"/>
              </a:spcAft>
              <a:buSzPts val="3600"/>
              <a:buNone/>
            </a:pPr>
            <a:endParaRPr sz="24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200"/>
          </a:p>
        </p:txBody>
      </p:sp>
      <p:sp>
        <p:nvSpPr>
          <p:cNvPr id="319" name="Google Shape;319;g3aac46a6844_0_58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
        <p:nvSpPr>
          <p:cNvPr id="320" name="Google Shape;320;g3aac46a6844_0_586"/>
          <p:cNvSpPr txBox="1">
            <a:spLocks noGrp="1"/>
          </p:cNvSpPr>
          <p:nvPr>
            <p:ph type="body" idx="1"/>
          </p:nvPr>
        </p:nvSpPr>
        <p:spPr>
          <a:xfrm>
            <a:off x="6007700" y="840150"/>
            <a:ext cx="6184500" cy="5177700"/>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300" b="1"/>
              <a:t>ONLY</a:t>
            </a:r>
            <a:r>
              <a:rPr lang="en-US" sz="2300"/>
              <a:t> these entities are eligible for funding:</a:t>
            </a:r>
            <a:endParaRPr sz="2300"/>
          </a:p>
          <a:p>
            <a:pPr marL="0" lvl="0" indent="0" algn="l" rtl="0">
              <a:lnSpc>
                <a:spcPct val="100000"/>
              </a:lnSpc>
              <a:spcBef>
                <a:spcPts val="0"/>
              </a:spcBef>
              <a:spcAft>
                <a:spcPts val="0"/>
              </a:spcAft>
              <a:buClr>
                <a:schemeClr val="dk1"/>
              </a:buClr>
              <a:buSzPts val="1100"/>
              <a:buFont typeface="Arial"/>
              <a:buNone/>
            </a:pPr>
            <a:endParaRPr sz="2300"/>
          </a:p>
          <a:p>
            <a:pPr marL="457200" lvl="0" indent="-355600" algn="l" rtl="0">
              <a:lnSpc>
                <a:spcPct val="100000"/>
              </a:lnSpc>
              <a:spcBef>
                <a:spcPts val="0"/>
              </a:spcBef>
              <a:spcAft>
                <a:spcPts val="0"/>
              </a:spcAft>
              <a:buSzPts val="2000"/>
              <a:buFont typeface="Trebuchet MS"/>
              <a:buChar char="●"/>
            </a:pPr>
            <a:r>
              <a:rPr lang="en-US" sz="2300" b="1"/>
              <a:t>Hospitals</a:t>
            </a:r>
            <a:r>
              <a:rPr lang="en-US" sz="2300"/>
              <a:t>: CAHs, Sole Community Hospitals, and other defined rural types.</a:t>
            </a:r>
            <a:endParaRPr sz="2300"/>
          </a:p>
          <a:p>
            <a:pPr marL="457200" lvl="0" indent="-355600" algn="l" rtl="0">
              <a:lnSpc>
                <a:spcPct val="100000"/>
              </a:lnSpc>
              <a:spcBef>
                <a:spcPts val="1000"/>
              </a:spcBef>
              <a:spcAft>
                <a:spcPts val="0"/>
              </a:spcAft>
              <a:buSzPts val="2000"/>
              <a:buFont typeface="Trebuchet MS"/>
              <a:buChar char="●"/>
            </a:pPr>
            <a:r>
              <a:rPr lang="en-US" sz="2300" b="1"/>
              <a:t>Tribes and Facilities.</a:t>
            </a:r>
            <a:endParaRPr sz="2300"/>
          </a:p>
          <a:p>
            <a:pPr marL="457200" lvl="0" indent="-355600" algn="l" rtl="0">
              <a:lnSpc>
                <a:spcPct val="100000"/>
              </a:lnSpc>
              <a:spcBef>
                <a:spcPts val="1000"/>
              </a:spcBef>
              <a:spcAft>
                <a:spcPts val="0"/>
              </a:spcAft>
              <a:buSzPts val="2000"/>
              <a:buFont typeface="Trebuchet MS"/>
              <a:buChar char="●"/>
            </a:pPr>
            <a:r>
              <a:rPr lang="en-US" sz="2300" b="1"/>
              <a:t>Community Health Centers</a:t>
            </a:r>
            <a:r>
              <a:rPr lang="en-US" sz="2300"/>
              <a:t>: FQHCs, FQHC look-alikes, designated rural-health clinics, and other CHCs receiving Section 330 grants.</a:t>
            </a:r>
            <a:endParaRPr sz="2300"/>
          </a:p>
          <a:p>
            <a:pPr marL="457200" lvl="0" indent="-355600" algn="l" rtl="0">
              <a:lnSpc>
                <a:spcPct val="115000"/>
              </a:lnSpc>
              <a:spcBef>
                <a:spcPts val="1000"/>
              </a:spcBef>
              <a:spcAft>
                <a:spcPts val="0"/>
              </a:spcAft>
              <a:buSzPts val="2000"/>
              <a:buFont typeface="Trebuchet MS"/>
              <a:buChar char="●"/>
            </a:pPr>
            <a:r>
              <a:rPr lang="en-US" sz="2300" b="1"/>
              <a:t>Behavioral Health Providers</a:t>
            </a:r>
            <a:r>
              <a:rPr lang="en-US" sz="2300"/>
              <a:t>: CMHCs, CCBHC, and opioid treatment programs.</a:t>
            </a:r>
            <a:endParaRPr sz="2300"/>
          </a:p>
          <a:p>
            <a:pPr marL="457200" lvl="0" indent="-355600" algn="l" rtl="0">
              <a:lnSpc>
                <a:spcPct val="115000"/>
              </a:lnSpc>
              <a:spcBef>
                <a:spcPts val="0"/>
              </a:spcBef>
              <a:spcAft>
                <a:spcPts val="0"/>
              </a:spcAft>
              <a:buSzPts val="2000"/>
              <a:buFont typeface="Trebuchet MS"/>
              <a:buChar char="●"/>
            </a:pPr>
            <a:r>
              <a:rPr lang="en-US" sz="2300" b="1"/>
              <a:t>Emergency Medical Services</a:t>
            </a:r>
            <a:r>
              <a:rPr lang="en-US" sz="2300"/>
              <a:t> and other providers outlined in the application.</a:t>
            </a:r>
            <a:endParaRPr sz="2300"/>
          </a:p>
          <a:p>
            <a:pPr marL="0" lvl="0" indent="0" algn="l" rtl="0">
              <a:lnSpc>
                <a:spcPct val="10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6"/>
          <p:cNvSpPr txBox="1">
            <a:spLocks noGrp="1"/>
          </p:cNvSpPr>
          <p:nvPr>
            <p:ph type="title"/>
          </p:nvPr>
        </p:nvSpPr>
        <p:spPr>
          <a:xfrm>
            <a:off x="838200" y="119673"/>
            <a:ext cx="10515600" cy="588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Normas de CMS para la estructura de la aplicación</a:t>
            </a:r>
            <a:endParaRPr sz="3200"/>
          </a:p>
        </p:txBody>
      </p:sp>
      <p:sp>
        <p:nvSpPr>
          <p:cNvPr id="327" name="Google Shape;327;p6"/>
          <p:cNvSpPr txBox="1">
            <a:spLocks noGrp="1"/>
          </p:cNvSpPr>
          <p:nvPr>
            <p:ph type="body" idx="1"/>
          </p:nvPr>
        </p:nvSpPr>
        <p:spPr>
          <a:xfrm>
            <a:off x="268625" y="708575"/>
            <a:ext cx="5467800" cy="5399616"/>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600" b="1" dirty="0"/>
              <a:t>Metas </a:t>
            </a:r>
            <a:r>
              <a:rPr lang="en-US" sz="2600" b="1" dirty="0" err="1"/>
              <a:t>estratégicas</a:t>
            </a:r>
            <a:r>
              <a:rPr lang="en-US" sz="2600" b="1" dirty="0"/>
              <a:t> del CMS</a:t>
            </a:r>
            <a:endParaRPr sz="2600" b="1" dirty="0"/>
          </a:p>
          <a:p>
            <a:pPr marL="457200" lvl="0" indent="-381000" algn="l" rtl="0">
              <a:lnSpc>
                <a:spcPct val="115000"/>
              </a:lnSpc>
              <a:spcBef>
                <a:spcPts val="1000"/>
              </a:spcBef>
              <a:spcAft>
                <a:spcPts val="0"/>
              </a:spcAft>
              <a:buSzPts val="2400"/>
              <a:buFont typeface="Trebuchet MS"/>
              <a:buChar char="•"/>
            </a:pPr>
            <a:r>
              <a:rPr lang="en-US" sz="2400" dirty="0" err="1"/>
              <a:t>Recuperar</a:t>
            </a:r>
            <a:r>
              <a:rPr lang="en-US" sz="2400" dirty="0"/>
              <a:t> la </a:t>
            </a:r>
            <a:r>
              <a:rPr lang="en-US" sz="2400" dirty="0" err="1"/>
              <a:t>salud</a:t>
            </a:r>
            <a:r>
              <a:rPr lang="en-US" sz="2400" dirty="0"/>
              <a:t> de las zonas rurales de </a:t>
            </a:r>
            <a:r>
              <a:rPr lang="en-US" sz="2400" dirty="0" err="1"/>
              <a:t>los</a:t>
            </a:r>
            <a:r>
              <a:rPr lang="en-US" sz="2400" dirty="0"/>
              <a:t> </a:t>
            </a:r>
            <a:r>
              <a:rPr lang="en-US" sz="2400" dirty="0" err="1"/>
              <a:t>Estados</a:t>
            </a:r>
            <a:r>
              <a:rPr lang="en-US" sz="2400" dirty="0"/>
              <a:t> Unidos</a:t>
            </a:r>
            <a:endParaRPr sz="2400" dirty="0"/>
          </a:p>
          <a:p>
            <a:pPr marL="457200" lvl="0" indent="-381000" algn="l" rtl="0">
              <a:lnSpc>
                <a:spcPct val="115000"/>
              </a:lnSpc>
              <a:spcBef>
                <a:spcPts val="0"/>
              </a:spcBef>
              <a:spcAft>
                <a:spcPts val="0"/>
              </a:spcAft>
              <a:buSzPts val="2400"/>
              <a:buFont typeface="Trebuchet MS"/>
              <a:buChar char="•"/>
            </a:pPr>
            <a:r>
              <a:rPr lang="en-US" sz="2400" dirty="0" err="1"/>
              <a:t>Acceso</a:t>
            </a:r>
            <a:r>
              <a:rPr lang="en-US" sz="2400" dirty="0"/>
              <a:t> </a:t>
            </a:r>
            <a:r>
              <a:rPr lang="en-US" sz="2400" dirty="0" err="1"/>
              <a:t>sostenible</a:t>
            </a:r>
            <a:endParaRPr sz="2400" dirty="0"/>
          </a:p>
          <a:p>
            <a:pPr marL="457200" lvl="0" indent="-381000" algn="l" rtl="0">
              <a:lnSpc>
                <a:spcPct val="115000"/>
              </a:lnSpc>
              <a:spcBef>
                <a:spcPts val="0"/>
              </a:spcBef>
              <a:spcAft>
                <a:spcPts val="0"/>
              </a:spcAft>
              <a:buSzPts val="2400"/>
              <a:buFont typeface="Trebuchet MS"/>
              <a:buChar char="•"/>
            </a:pPr>
            <a:r>
              <a:rPr lang="en-US" sz="2400" dirty="0"/>
              <a:t>Desarrollo de la </a:t>
            </a:r>
            <a:r>
              <a:rPr lang="en-US" sz="2400" dirty="0" err="1"/>
              <a:t>fuerza</a:t>
            </a:r>
            <a:r>
              <a:rPr lang="en-US" sz="2400" dirty="0"/>
              <a:t> </a:t>
            </a:r>
            <a:r>
              <a:rPr lang="en-US" sz="2400" dirty="0" err="1"/>
              <a:t>laboral</a:t>
            </a:r>
            <a:endParaRPr sz="2400" dirty="0"/>
          </a:p>
          <a:p>
            <a:pPr marL="457200" lvl="0" indent="-381000" algn="l" rtl="0">
              <a:lnSpc>
                <a:spcPct val="115000"/>
              </a:lnSpc>
              <a:spcBef>
                <a:spcPts val="0"/>
              </a:spcBef>
              <a:spcAft>
                <a:spcPts val="0"/>
              </a:spcAft>
              <a:buSzPts val="2400"/>
              <a:buFont typeface="Trebuchet MS"/>
              <a:buChar char="•"/>
            </a:pPr>
            <a:r>
              <a:rPr lang="en-US" sz="2400" dirty="0"/>
              <a:t>Cuidado </a:t>
            </a:r>
            <a:r>
              <a:rPr lang="en-US" sz="2400" dirty="0" err="1"/>
              <a:t>innovador</a:t>
            </a:r>
            <a:endParaRPr sz="2400" dirty="0"/>
          </a:p>
          <a:p>
            <a:pPr marL="457200" lvl="0" indent="-381000" algn="l" rtl="0">
              <a:lnSpc>
                <a:spcPct val="115000"/>
              </a:lnSpc>
              <a:spcBef>
                <a:spcPts val="0"/>
              </a:spcBef>
              <a:spcAft>
                <a:spcPts val="0"/>
              </a:spcAft>
              <a:buSzPts val="2400"/>
              <a:buFont typeface="Trebuchet MS"/>
              <a:buChar char="•"/>
            </a:pPr>
            <a:r>
              <a:rPr lang="en-US" sz="2400" dirty="0" err="1"/>
              <a:t>Innovación</a:t>
            </a:r>
            <a:r>
              <a:rPr lang="en-US" sz="2400" dirty="0"/>
              <a:t> </a:t>
            </a:r>
            <a:r>
              <a:rPr lang="en-US" sz="2400" dirty="0" err="1"/>
              <a:t>tecnológica</a:t>
            </a:r>
            <a:br>
              <a:rPr lang="en-US" sz="2400" dirty="0"/>
            </a:br>
            <a:endParaRPr sz="2400" dirty="0"/>
          </a:p>
          <a:p>
            <a:pPr marL="0" lvl="0" indent="0" algn="l" rtl="0">
              <a:lnSpc>
                <a:spcPct val="90000"/>
              </a:lnSpc>
              <a:spcBef>
                <a:spcPts val="1000"/>
              </a:spcBef>
              <a:spcAft>
                <a:spcPts val="0"/>
              </a:spcAft>
              <a:buSzPts val="3600"/>
              <a:buNone/>
            </a:pPr>
            <a:r>
              <a:rPr lang="en-US" sz="2400" b="1" dirty="0" err="1"/>
              <a:t>Restricciones</a:t>
            </a:r>
            <a:r>
              <a:rPr lang="en-US" sz="2400" b="1" dirty="0"/>
              <a:t> de </a:t>
            </a:r>
            <a:r>
              <a:rPr lang="en-US" sz="2400" b="1" dirty="0" err="1"/>
              <a:t>uso</a:t>
            </a:r>
            <a:r>
              <a:rPr lang="en-US" sz="2400" b="1" dirty="0"/>
              <a:t> </a:t>
            </a:r>
            <a:r>
              <a:rPr lang="en-US" sz="2400" b="1" dirty="0" err="1"/>
              <a:t>permitido</a:t>
            </a:r>
            <a:endParaRPr sz="2400" b="1" dirty="0"/>
          </a:p>
          <a:p>
            <a:pPr marL="457200" lvl="0" indent="-381000" algn="l" rtl="0">
              <a:lnSpc>
                <a:spcPct val="90000"/>
              </a:lnSpc>
              <a:spcBef>
                <a:spcPts val="1000"/>
              </a:spcBef>
              <a:spcAft>
                <a:spcPts val="0"/>
              </a:spcAft>
              <a:buSzPts val="2400"/>
              <a:buFont typeface="Trebuchet MS"/>
              <a:buChar char="•"/>
            </a:pPr>
            <a:r>
              <a:rPr lang="en-US" sz="2400" dirty="0" err="1"/>
              <a:t>prohibiciones</a:t>
            </a:r>
            <a:r>
              <a:rPr lang="en-US" sz="2400" dirty="0"/>
              <a:t> </a:t>
            </a:r>
            <a:r>
              <a:rPr lang="en-US" sz="2400" dirty="0" err="1"/>
              <a:t>estrictas</a:t>
            </a:r>
            <a:endParaRPr sz="2400" dirty="0"/>
          </a:p>
          <a:p>
            <a:pPr marL="457200" lvl="0" indent="-381000" algn="l" rtl="0">
              <a:lnSpc>
                <a:spcPct val="90000"/>
              </a:lnSpc>
              <a:spcBef>
                <a:spcPts val="0"/>
              </a:spcBef>
              <a:spcAft>
                <a:spcPts val="0"/>
              </a:spcAft>
              <a:buSzPts val="2400"/>
              <a:buFont typeface="Trebuchet MS"/>
              <a:buChar char="•"/>
            </a:pPr>
            <a:r>
              <a:rPr lang="en-US" sz="2400" dirty="0" err="1"/>
              <a:t>entidades</a:t>
            </a:r>
            <a:r>
              <a:rPr lang="en-US" sz="2400" dirty="0"/>
              <a:t> </a:t>
            </a:r>
            <a:r>
              <a:rPr lang="en-US" sz="2400" dirty="0" err="1"/>
              <a:t>estrictamente</a:t>
            </a:r>
            <a:r>
              <a:rPr lang="en-US" sz="2400" dirty="0"/>
              <a:t> </a:t>
            </a:r>
            <a:r>
              <a:rPr lang="en-US" sz="2400" dirty="0" err="1"/>
              <a:t>definidas</a:t>
            </a:r>
            <a:endParaRPr sz="2400" dirty="0"/>
          </a:p>
          <a:p>
            <a:pPr marL="457200" lvl="0" indent="-381000" algn="l" rtl="0">
              <a:lnSpc>
                <a:spcPct val="90000"/>
              </a:lnSpc>
              <a:spcBef>
                <a:spcPts val="0"/>
              </a:spcBef>
              <a:spcAft>
                <a:spcPts val="0"/>
              </a:spcAft>
              <a:buSzPts val="2400"/>
              <a:buFont typeface="Trebuchet MS"/>
              <a:buChar char="•"/>
            </a:pPr>
            <a:r>
              <a:rPr lang="en-US" sz="2400" dirty="0" err="1"/>
              <a:t>limitaciones</a:t>
            </a:r>
            <a:r>
              <a:rPr lang="en-US" sz="2400" dirty="0"/>
              <a:t> </a:t>
            </a:r>
            <a:endParaRPr sz="2400" dirty="0"/>
          </a:p>
          <a:p>
            <a:pPr marL="0" lvl="0" indent="0" algn="l" rtl="0">
              <a:lnSpc>
                <a:spcPct val="90000"/>
              </a:lnSpc>
              <a:spcBef>
                <a:spcPts val="1000"/>
              </a:spcBef>
              <a:spcAft>
                <a:spcPts val="0"/>
              </a:spcAft>
              <a:buSzPts val="3600"/>
              <a:buNone/>
            </a:pPr>
            <a:endParaRPr sz="2400" dirty="0"/>
          </a:p>
          <a:p>
            <a:pPr marL="0" lvl="0" indent="0" algn="l" rtl="0">
              <a:lnSpc>
                <a:spcPct val="90000"/>
              </a:lnSpc>
              <a:spcBef>
                <a:spcPts val="1000"/>
              </a:spcBef>
              <a:spcAft>
                <a:spcPts val="0"/>
              </a:spcAft>
              <a:buSzPts val="3600"/>
              <a:buNone/>
            </a:pPr>
            <a:endParaRPr sz="2200" dirty="0"/>
          </a:p>
          <a:p>
            <a:pPr marL="0" lvl="0" indent="0" algn="l" rtl="0">
              <a:lnSpc>
                <a:spcPct val="90000"/>
              </a:lnSpc>
              <a:spcBef>
                <a:spcPts val="1000"/>
              </a:spcBef>
              <a:spcAft>
                <a:spcPts val="0"/>
              </a:spcAft>
              <a:buSzPts val="3600"/>
              <a:buNone/>
            </a:pPr>
            <a:endParaRPr sz="2200" dirty="0"/>
          </a:p>
          <a:p>
            <a:pPr marL="0" lvl="0" indent="0" algn="l" rtl="0">
              <a:lnSpc>
                <a:spcPct val="90000"/>
              </a:lnSpc>
              <a:spcBef>
                <a:spcPts val="1000"/>
              </a:spcBef>
              <a:spcAft>
                <a:spcPts val="0"/>
              </a:spcAft>
              <a:buSzPts val="3600"/>
              <a:buNone/>
            </a:pPr>
            <a:endParaRPr sz="2200" dirty="0"/>
          </a:p>
          <a:p>
            <a:pPr marL="0" lvl="0" indent="0" algn="l" rtl="0">
              <a:lnSpc>
                <a:spcPct val="90000"/>
              </a:lnSpc>
              <a:spcBef>
                <a:spcPts val="1000"/>
              </a:spcBef>
              <a:spcAft>
                <a:spcPts val="0"/>
              </a:spcAft>
              <a:buSzPts val="3600"/>
              <a:buNone/>
            </a:pPr>
            <a:endParaRPr sz="2200" dirty="0"/>
          </a:p>
          <a:p>
            <a:pPr marL="0" lvl="0" indent="0" algn="l" rtl="0">
              <a:lnSpc>
                <a:spcPct val="90000"/>
              </a:lnSpc>
              <a:spcBef>
                <a:spcPts val="1000"/>
              </a:spcBef>
              <a:spcAft>
                <a:spcPts val="0"/>
              </a:spcAft>
              <a:buSzPts val="3600"/>
              <a:buNone/>
            </a:pPr>
            <a:endParaRPr sz="2200" dirty="0"/>
          </a:p>
        </p:txBody>
      </p:sp>
      <p:sp>
        <p:nvSpPr>
          <p:cNvPr id="328" name="Google Shape;328;p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
        <p:nvSpPr>
          <p:cNvPr id="329" name="Google Shape;329;p6"/>
          <p:cNvSpPr txBox="1">
            <a:spLocks noGrp="1"/>
          </p:cNvSpPr>
          <p:nvPr>
            <p:ph type="body" idx="1"/>
          </p:nvPr>
        </p:nvSpPr>
        <p:spPr>
          <a:xfrm>
            <a:off x="6007500" y="708574"/>
            <a:ext cx="6184500" cy="5399617"/>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300" b="1" dirty="0"/>
              <a:t>SOLO </a:t>
            </a:r>
            <a:r>
              <a:rPr lang="en-US" sz="2300" dirty="0" err="1"/>
              <a:t>estas</a:t>
            </a:r>
            <a:r>
              <a:rPr lang="en-US" sz="2300" dirty="0"/>
              <a:t> </a:t>
            </a:r>
            <a:r>
              <a:rPr lang="en-US" sz="2300" dirty="0" err="1"/>
              <a:t>entidades</a:t>
            </a:r>
            <a:r>
              <a:rPr lang="en-US" sz="2300" dirty="0"/>
              <a:t> son </a:t>
            </a:r>
            <a:r>
              <a:rPr lang="en-US" sz="2300" dirty="0" err="1"/>
              <a:t>elegibles</a:t>
            </a:r>
            <a:r>
              <a:rPr lang="en-US" sz="2300" dirty="0"/>
              <a:t> para la </a:t>
            </a:r>
            <a:r>
              <a:rPr lang="en-US" sz="2300" dirty="0" err="1"/>
              <a:t>financiación</a:t>
            </a:r>
            <a:r>
              <a:rPr lang="en-US" sz="2300" dirty="0"/>
              <a:t>:</a:t>
            </a:r>
            <a:endParaRPr sz="2300" dirty="0"/>
          </a:p>
          <a:p>
            <a:pPr marL="457200" lvl="0" indent="-349250" algn="l" rtl="0">
              <a:lnSpc>
                <a:spcPct val="100000"/>
              </a:lnSpc>
              <a:spcBef>
                <a:spcPts val="0"/>
              </a:spcBef>
              <a:spcAft>
                <a:spcPts val="0"/>
              </a:spcAft>
              <a:buSzPts val="1900"/>
              <a:buFont typeface="Trebuchet MS"/>
              <a:buChar char="●"/>
            </a:pPr>
            <a:r>
              <a:rPr lang="en-US" sz="2200" b="1" dirty="0" err="1"/>
              <a:t>Hospitales</a:t>
            </a:r>
            <a:r>
              <a:rPr lang="en-US" sz="2200" dirty="0"/>
              <a:t>: CAH, </a:t>
            </a:r>
            <a:r>
              <a:rPr lang="en-US" sz="2200" dirty="0" err="1"/>
              <a:t>hospitales</a:t>
            </a:r>
            <a:r>
              <a:rPr lang="en-US" sz="2200" dirty="0"/>
              <a:t> </a:t>
            </a:r>
            <a:r>
              <a:rPr lang="en-US" sz="2200" dirty="0" err="1"/>
              <a:t>únicos</a:t>
            </a:r>
            <a:r>
              <a:rPr lang="en-US" sz="2200" dirty="0"/>
              <a:t> de la comunidad y </a:t>
            </a:r>
            <a:r>
              <a:rPr lang="en-US" sz="2200" dirty="0" err="1"/>
              <a:t>otros</a:t>
            </a:r>
            <a:r>
              <a:rPr lang="en-US" sz="2200" dirty="0"/>
              <a:t> </a:t>
            </a:r>
            <a:r>
              <a:rPr lang="en-US" sz="2200" dirty="0" err="1"/>
              <a:t>tipos</a:t>
            </a:r>
            <a:r>
              <a:rPr lang="en-US" sz="2200" dirty="0"/>
              <a:t> rurales </a:t>
            </a:r>
            <a:r>
              <a:rPr lang="en-US" sz="2200" dirty="0" err="1"/>
              <a:t>definidos</a:t>
            </a:r>
            <a:r>
              <a:rPr lang="en-US" sz="2200" dirty="0"/>
              <a:t>.</a:t>
            </a:r>
            <a:endParaRPr sz="2200" dirty="0"/>
          </a:p>
          <a:p>
            <a:pPr marL="457200" lvl="0" indent="-349250" algn="l" rtl="0">
              <a:lnSpc>
                <a:spcPct val="100000"/>
              </a:lnSpc>
              <a:spcBef>
                <a:spcPts val="1000"/>
              </a:spcBef>
              <a:spcAft>
                <a:spcPts val="0"/>
              </a:spcAft>
              <a:buSzPts val="1900"/>
              <a:buFont typeface="Trebuchet MS"/>
              <a:buChar char="●"/>
            </a:pPr>
            <a:r>
              <a:rPr lang="en-US" sz="2200" b="1" dirty="0" err="1"/>
              <a:t>Tribus</a:t>
            </a:r>
            <a:r>
              <a:rPr lang="en-US" sz="2200" b="1" dirty="0"/>
              <a:t> e </a:t>
            </a:r>
            <a:r>
              <a:rPr lang="en-US" sz="2200" b="1" dirty="0" err="1"/>
              <a:t>instalaciones</a:t>
            </a:r>
            <a:r>
              <a:rPr lang="en-US" sz="2200" b="1" dirty="0"/>
              <a:t>.</a:t>
            </a:r>
            <a:endParaRPr sz="2200" dirty="0"/>
          </a:p>
          <a:p>
            <a:pPr marL="457200" lvl="0" indent="-349250" algn="l" rtl="0">
              <a:lnSpc>
                <a:spcPct val="100000"/>
              </a:lnSpc>
              <a:spcBef>
                <a:spcPts val="1000"/>
              </a:spcBef>
              <a:spcAft>
                <a:spcPts val="0"/>
              </a:spcAft>
              <a:buSzPts val="1900"/>
              <a:buFont typeface="Trebuchet MS"/>
              <a:buChar char="●"/>
            </a:pPr>
            <a:r>
              <a:rPr lang="en-US" sz="2200" b="1" dirty="0"/>
              <a:t>Centros de </a:t>
            </a:r>
            <a:r>
              <a:rPr lang="en-US" sz="2200" b="1" dirty="0" err="1"/>
              <a:t>salud</a:t>
            </a:r>
            <a:r>
              <a:rPr lang="en-US" sz="2200" b="1" dirty="0"/>
              <a:t> </a:t>
            </a:r>
            <a:r>
              <a:rPr lang="en-US" sz="2200" b="1" dirty="0" err="1"/>
              <a:t>comunitarios</a:t>
            </a:r>
            <a:r>
              <a:rPr lang="en-US" sz="2200" dirty="0"/>
              <a:t>: FQHC, </a:t>
            </a:r>
            <a:r>
              <a:rPr lang="en-US" sz="2200" dirty="0" err="1"/>
              <a:t>centros</a:t>
            </a:r>
            <a:r>
              <a:rPr lang="en-US" sz="2200" dirty="0"/>
              <a:t> </a:t>
            </a:r>
            <a:r>
              <a:rPr lang="en-US" sz="2200" dirty="0" err="1"/>
              <a:t>similares</a:t>
            </a:r>
            <a:r>
              <a:rPr lang="en-US" sz="2200" dirty="0"/>
              <a:t> a </a:t>
            </a:r>
            <a:r>
              <a:rPr lang="en-US" sz="2200" dirty="0" err="1"/>
              <a:t>los</a:t>
            </a:r>
            <a:r>
              <a:rPr lang="en-US" sz="2200" dirty="0"/>
              <a:t> FQHC, </a:t>
            </a:r>
            <a:r>
              <a:rPr lang="en-US" sz="2200" dirty="0" err="1"/>
              <a:t>clínicas</a:t>
            </a:r>
            <a:r>
              <a:rPr lang="en-US" sz="2200" dirty="0"/>
              <a:t> rurales </a:t>
            </a:r>
            <a:r>
              <a:rPr lang="en-US" sz="2200" dirty="0" err="1"/>
              <a:t>designadas</a:t>
            </a:r>
            <a:r>
              <a:rPr lang="en-US" sz="2200" dirty="0"/>
              <a:t> y </a:t>
            </a:r>
            <a:r>
              <a:rPr lang="en-US" sz="2200" dirty="0" err="1"/>
              <a:t>otros</a:t>
            </a:r>
            <a:r>
              <a:rPr lang="en-US" sz="2200" dirty="0"/>
              <a:t> CHC </a:t>
            </a:r>
            <a:r>
              <a:rPr lang="en-US" sz="2200" dirty="0" err="1"/>
              <a:t>que</a:t>
            </a:r>
            <a:r>
              <a:rPr lang="en-US" sz="2200" dirty="0"/>
              <a:t> </a:t>
            </a:r>
            <a:r>
              <a:rPr lang="en-US" sz="2200" dirty="0" err="1"/>
              <a:t>reciben</a:t>
            </a:r>
            <a:r>
              <a:rPr lang="en-US" sz="2200" dirty="0"/>
              <a:t> </a:t>
            </a:r>
            <a:r>
              <a:rPr lang="en-US" sz="2200" dirty="0" err="1"/>
              <a:t>subvenciones</a:t>
            </a:r>
            <a:r>
              <a:rPr lang="en-US" sz="2200" dirty="0"/>
              <a:t> del </a:t>
            </a:r>
            <a:r>
              <a:rPr lang="en-US" sz="2200" dirty="0" err="1"/>
              <a:t>artículo</a:t>
            </a:r>
            <a:r>
              <a:rPr lang="en-US" sz="2200" dirty="0"/>
              <a:t> 330.</a:t>
            </a:r>
            <a:endParaRPr sz="2200" dirty="0"/>
          </a:p>
          <a:p>
            <a:pPr marL="457200" lvl="0" indent="-349250" algn="l" rtl="0">
              <a:lnSpc>
                <a:spcPct val="115000"/>
              </a:lnSpc>
              <a:spcBef>
                <a:spcPts val="1000"/>
              </a:spcBef>
              <a:spcAft>
                <a:spcPts val="0"/>
              </a:spcAft>
              <a:buSzPts val="1900"/>
              <a:buFont typeface="Trebuchet MS"/>
              <a:buChar char="●"/>
            </a:pPr>
            <a:r>
              <a:rPr lang="en-US" sz="2200" b="1" dirty="0" err="1"/>
              <a:t>Proveedores</a:t>
            </a:r>
            <a:r>
              <a:rPr lang="en-US" sz="2200" b="1" dirty="0"/>
              <a:t> de </a:t>
            </a:r>
            <a:r>
              <a:rPr lang="en-US" sz="2200" b="1" dirty="0" err="1"/>
              <a:t>salud</a:t>
            </a:r>
            <a:r>
              <a:rPr lang="en-US" sz="2200" b="1" dirty="0"/>
              <a:t> </a:t>
            </a:r>
            <a:r>
              <a:rPr lang="en-US" sz="2200" b="1" dirty="0" err="1"/>
              <a:t>conductual</a:t>
            </a:r>
            <a:r>
              <a:rPr lang="en-US" sz="2200" dirty="0"/>
              <a:t>: CMHC, CCBHC y </a:t>
            </a:r>
            <a:r>
              <a:rPr lang="en-US" sz="2200" dirty="0" err="1"/>
              <a:t>programas</a:t>
            </a:r>
            <a:r>
              <a:rPr lang="en-US" sz="2200" dirty="0"/>
              <a:t> de </a:t>
            </a:r>
            <a:r>
              <a:rPr lang="en-US" sz="2200" dirty="0" err="1"/>
              <a:t>tratamiento</a:t>
            </a:r>
            <a:r>
              <a:rPr lang="en-US" sz="2200" dirty="0"/>
              <a:t> con </a:t>
            </a:r>
            <a:r>
              <a:rPr lang="en-US" sz="2200" dirty="0" err="1"/>
              <a:t>opioides</a:t>
            </a:r>
            <a:r>
              <a:rPr lang="en-US" sz="2200" dirty="0"/>
              <a:t>.</a:t>
            </a:r>
            <a:endParaRPr sz="2200" dirty="0"/>
          </a:p>
          <a:p>
            <a:pPr marL="457200" lvl="0" indent="-349250" algn="l" rtl="0">
              <a:lnSpc>
                <a:spcPct val="115000"/>
              </a:lnSpc>
              <a:spcBef>
                <a:spcPts val="0"/>
              </a:spcBef>
              <a:spcAft>
                <a:spcPts val="0"/>
              </a:spcAft>
              <a:buSzPts val="1900"/>
              <a:buFont typeface="Trebuchet MS"/>
              <a:buChar char="●"/>
            </a:pPr>
            <a:r>
              <a:rPr lang="en-US" sz="2200" b="1" dirty="0" err="1"/>
              <a:t>Servicios</a:t>
            </a:r>
            <a:r>
              <a:rPr lang="en-US" sz="2200" b="1" dirty="0"/>
              <a:t> </a:t>
            </a:r>
            <a:r>
              <a:rPr lang="en-US" sz="2200" b="1" dirty="0" err="1"/>
              <a:t>médicos</a:t>
            </a:r>
            <a:r>
              <a:rPr lang="en-US" sz="2200" b="1" dirty="0"/>
              <a:t> de </a:t>
            </a:r>
            <a:r>
              <a:rPr lang="en-US" sz="2200" b="1" dirty="0" err="1"/>
              <a:t>emergencia</a:t>
            </a:r>
            <a:r>
              <a:rPr lang="en-US" sz="2200" dirty="0"/>
              <a:t> y </a:t>
            </a:r>
            <a:r>
              <a:rPr lang="en-US" sz="2200" dirty="0" err="1"/>
              <a:t>otros</a:t>
            </a:r>
            <a:r>
              <a:rPr lang="en-US" sz="2200" dirty="0"/>
              <a:t> </a:t>
            </a:r>
            <a:r>
              <a:rPr lang="en-US" sz="2200" dirty="0" err="1"/>
              <a:t>proveedores</a:t>
            </a:r>
            <a:r>
              <a:rPr lang="en-US" sz="2200" dirty="0"/>
              <a:t> </a:t>
            </a:r>
            <a:r>
              <a:rPr lang="en-US" sz="2200" dirty="0" err="1"/>
              <a:t>indicados</a:t>
            </a:r>
            <a:r>
              <a:rPr lang="en-US" sz="2200" dirty="0"/>
              <a:t> </a:t>
            </a:r>
            <a:r>
              <a:rPr lang="en-US" sz="2200" dirty="0" err="1"/>
              <a:t>en</a:t>
            </a:r>
            <a:r>
              <a:rPr lang="en-US" sz="2200" dirty="0"/>
              <a:t> la </a:t>
            </a:r>
            <a:r>
              <a:rPr lang="en-US" sz="2200" dirty="0" err="1"/>
              <a:t>solicitud</a:t>
            </a:r>
            <a:r>
              <a:rPr lang="en-US" sz="2200" dirty="0"/>
              <a:t>.</a:t>
            </a:r>
            <a:endParaRPr sz="2200" dirty="0"/>
          </a:p>
          <a:p>
            <a:pPr marL="0" lvl="0" indent="0" algn="l" rtl="0">
              <a:lnSpc>
                <a:spcPct val="100000"/>
              </a:lnSpc>
              <a:spcBef>
                <a:spcPts val="1000"/>
              </a:spcBef>
              <a:spcAft>
                <a:spcPts val="0"/>
              </a:spcAft>
              <a:buSzPts val="3600"/>
              <a:buNone/>
            </a:pPr>
            <a:endParaRPr sz="2200" dirty="0"/>
          </a:p>
          <a:p>
            <a:pPr marL="0" lvl="0" indent="0" algn="l" rtl="0">
              <a:lnSpc>
                <a:spcPct val="90000"/>
              </a:lnSpc>
              <a:spcBef>
                <a:spcPts val="1000"/>
              </a:spcBef>
              <a:spcAft>
                <a:spcPts val="0"/>
              </a:spcAft>
              <a:buSzPts val="3600"/>
              <a:buNone/>
            </a:pPr>
            <a:endParaRPr sz="2200" dirty="0"/>
          </a:p>
          <a:p>
            <a:pPr marL="0" lvl="0" indent="0" algn="l" rtl="0">
              <a:lnSpc>
                <a:spcPct val="90000"/>
              </a:lnSpc>
              <a:spcBef>
                <a:spcPts val="1000"/>
              </a:spcBef>
              <a:spcAft>
                <a:spcPts val="0"/>
              </a:spcAft>
              <a:buSzPts val="3600"/>
              <a:buNone/>
            </a:pPr>
            <a:endParaRPr sz="2200" dirty="0"/>
          </a:p>
          <a:p>
            <a:pPr marL="0" lvl="0" indent="0" algn="l" rtl="0">
              <a:lnSpc>
                <a:spcPct val="90000"/>
              </a:lnSpc>
              <a:spcBef>
                <a:spcPts val="1000"/>
              </a:spcBef>
              <a:spcAft>
                <a:spcPts val="0"/>
              </a:spcAft>
              <a:buSzPts val="3600"/>
              <a:buNone/>
            </a:pPr>
            <a:endParaRPr sz="2200" dirty="0"/>
          </a:p>
          <a:p>
            <a:pPr marL="0" lvl="0" indent="0" algn="l" rtl="0">
              <a:lnSpc>
                <a:spcPct val="90000"/>
              </a:lnSpc>
              <a:spcBef>
                <a:spcPts val="1000"/>
              </a:spcBef>
              <a:spcAft>
                <a:spcPts val="0"/>
              </a:spcAft>
              <a:buSzPts val="3600"/>
              <a:buNone/>
            </a:pPr>
            <a:endParaRPr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3aac46a6844_0_652"/>
          <p:cNvSpPr txBox="1">
            <a:spLocks noGrp="1"/>
          </p:cNvSpPr>
          <p:nvPr>
            <p:ph type="title"/>
          </p:nvPr>
        </p:nvSpPr>
        <p:spPr>
          <a:xfrm>
            <a:off x="369750" y="138525"/>
            <a:ext cx="11553600" cy="684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CMS will score applications across three categories:</a:t>
            </a:r>
            <a:endParaRPr sz="3200"/>
          </a:p>
        </p:txBody>
      </p:sp>
      <p:sp>
        <p:nvSpPr>
          <p:cNvPr id="336" name="Google Shape;336;g3aac46a6844_0_652"/>
          <p:cNvSpPr txBox="1">
            <a:spLocks noGrp="1"/>
          </p:cNvSpPr>
          <p:nvPr>
            <p:ph type="body" idx="1"/>
          </p:nvPr>
        </p:nvSpPr>
        <p:spPr>
          <a:xfrm>
            <a:off x="369750" y="1549100"/>
            <a:ext cx="11553600" cy="1155600"/>
          </a:xfrm>
          <a:prstGeom prst="rect">
            <a:avLst/>
          </a:prstGeom>
          <a:solidFill>
            <a:srgbClr val="F3F3F3"/>
          </a:solidFill>
          <a:ln>
            <a:noFill/>
          </a:ln>
        </p:spPr>
        <p:txBody>
          <a:bodyPr spcFirstLastPara="1" wrap="square" lIns="91425" tIns="45700" rIns="91425" bIns="45700" anchor="t" anchorCtr="0">
            <a:noAutofit/>
          </a:bodyPr>
          <a:lstStyle/>
          <a:p>
            <a:pPr marL="457200" lvl="0" indent="-355600" algn="l" rtl="0">
              <a:lnSpc>
                <a:spcPct val="90000"/>
              </a:lnSpc>
              <a:spcBef>
                <a:spcPts val="1000"/>
              </a:spcBef>
              <a:spcAft>
                <a:spcPts val="1000"/>
              </a:spcAft>
              <a:buSzPts val="2000"/>
              <a:buFont typeface="Trebuchet MS"/>
              <a:buAutoNum type="arabicPeriod"/>
            </a:pPr>
            <a:r>
              <a:rPr lang="en-US" sz="2000" b="1"/>
              <a:t>Data-driven (9 factors):</a:t>
            </a:r>
            <a:r>
              <a:rPr lang="en-US" sz="2000"/>
              <a:t> Points awarded based on state-specific statistics. These factors are used in an algorithm to compare to other states. </a:t>
            </a:r>
            <a:r>
              <a:rPr lang="en-US" sz="2000" i="1"/>
              <a:t>Stats include: rural population, square mileage, number of rural health facilities, amount of uncompensated care, level of disproportionate share payments</a:t>
            </a:r>
            <a:endParaRPr sz="2000" i="1"/>
          </a:p>
        </p:txBody>
      </p:sp>
      <p:sp>
        <p:nvSpPr>
          <p:cNvPr id="337" name="Google Shape;337;g3aac46a6844_0_65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
        <p:nvSpPr>
          <p:cNvPr id="338" name="Google Shape;338;g3aac46a6844_0_652"/>
          <p:cNvSpPr txBox="1"/>
          <p:nvPr/>
        </p:nvSpPr>
        <p:spPr>
          <a:xfrm>
            <a:off x="363850" y="2980375"/>
            <a:ext cx="11553600" cy="1155600"/>
          </a:xfrm>
          <a:prstGeom prst="rect">
            <a:avLst/>
          </a:prstGeom>
          <a:solidFill>
            <a:srgbClr val="EFEFEF"/>
          </a:solidFill>
          <a:ln>
            <a:noFill/>
          </a:ln>
        </p:spPr>
        <p:txBody>
          <a:bodyPr spcFirstLastPara="1" wrap="square" lIns="91425" tIns="91425" rIns="91425" bIns="91425" anchor="t" anchorCtr="0">
            <a:noAutofit/>
          </a:bodyPr>
          <a:lstStyle/>
          <a:p>
            <a:pPr marL="457200" marR="0" lvl="0" indent="-355600" algn="l" rtl="0">
              <a:lnSpc>
                <a:spcPct val="90000"/>
              </a:lnSpc>
              <a:spcBef>
                <a:spcPts val="0"/>
              </a:spcBef>
              <a:spcAft>
                <a:spcPts val="0"/>
              </a:spcAft>
              <a:buClr>
                <a:schemeClr val="dk1"/>
              </a:buClr>
              <a:buSzPts val="2000"/>
              <a:buFont typeface="Trebuchet MS"/>
              <a:buAutoNum type="arabicPeriod" startAt="2"/>
            </a:pPr>
            <a:r>
              <a:rPr lang="en-US" sz="2000" b="1" i="0" u="none" strike="noStrike" cap="none">
                <a:solidFill>
                  <a:schemeClr val="dk1"/>
                </a:solidFill>
                <a:latin typeface="Trebuchet MS"/>
                <a:ea typeface="Trebuchet MS"/>
                <a:cs typeface="Trebuchet MS"/>
                <a:sym typeface="Trebuchet MS"/>
              </a:rPr>
              <a:t>Initiative-based (10 factors):</a:t>
            </a:r>
            <a:r>
              <a:rPr lang="en-US" sz="2000" b="0" i="0" u="none" strike="noStrike" cap="none">
                <a:solidFill>
                  <a:schemeClr val="dk1"/>
                </a:solidFill>
                <a:latin typeface="Trebuchet MS"/>
                <a:ea typeface="Trebuchet MS"/>
                <a:cs typeface="Trebuchet MS"/>
                <a:sym typeface="Trebuchet MS"/>
              </a:rPr>
              <a:t> Points awarded for activities that a state has chosen to pursue. </a:t>
            </a:r>
            <a:r>
              <a:rPr lang="en-US" sz="2000" b="0" i="1" u="none" strike="noStrike" cap="none">
                <a:solidFill>
                  <a:schemeClr val="dk1"/>
                </a:solidFill>
                <a:latin typeface="Trebuchet MS"/>
                <a:ea typeface="Trebuchet MS"/>
                <a:cs typeface="Trebuchet MS"/>
                <a:sym typeface="Trebuchet MS"/>
              </a:rPr>
              <a:t>Such as: clinical infrastructure, partnerships, EMS, talent recruitment, remote care, data infrastructure, consumer-facing tech</a:t>
            </a:r>
            <a:endParaRPr sz="2000" b="0" i="1"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200"/>
              <a:buFont typeface="Arial"/>
              <a:buNone/>
            </a:pPr>
            <a:endParaRPr sz="1200" b="0" i="0" u="none" strike="noStrike" cap="none">
              <a:solidFill>
                <a:srgbClr val="000000"/>
              </a:solidFill>
              <a:latin typeface="Trebuchet MS"/>
              <a:ea typeface="Trebuchet MS"/>
              <a:cs typeface="Trebuchet MS"/>
              <a:sym typeface="Trebuchet MS"/>
            </a:endParaRPr>
          </a:p>
        </p:txBody>
      </p:sp>
      <p:sp>
        <p:nvSpPr>
          <p:cNvPr id="339" name="Google Shape;339;g3aac46a6844_0_652"/>
          <p:cNvSpPr txBox="1"/>
          <p:nvPr/>
        </p:nvSpPr>
        <p:spPr>
          <a:xfrm>
            <a:off x="363925" y="4411650"/>
            <a:ext cx="11553600" cy="1320900"/>
          </a:xfrm>
          <a:prstGeom prst="rect">
            <a:avLst/>
          </a:prstGeom>
          <a:solidFill>
            <a:srgbClr val="D9D9D9"/>
          </a:solidFill>
          <a:ln>
            <a:noFill/>
          </a:ln>
        </p:spPr>
        <p:txBody>
          <a:bodyPr spcFirstLastPara="1" wrap="square" lIns="91425" tIns="91425" rIns="91425" bIns="91425" anchor="t" anchorCtr="0">
            <a:noAutofit/>
          </a:bodyPr>
          <a:lstStyle/>
          <a:p>
            <a:pPr marL="457200" marR="0" lvl="0" indent="-355600" algn="l" rtl="0">
              <a:lnSpc>
                <a:spcPct val="90000"/>
              </a:lnSpc>
              <a:spcBef>
                <a:spcPts val="1000"/>
              </a:spcBef>
              <a:spcAft>
                <a:spcPts val="0"/>
              </a:spcAft>
              <a:buClr>
                <a:schemeClr val="dk1"/>
              </a:buClr>
              <a:buSzPts val="2000"/>
              <a:buFont typeface="Trebuchet MS"/>
              <a:buAutoNum type="arabicPeriod" startAt="3"/>
            </a:pPr>
            <a:r>
              <a:rPr lang="en-US" sz="2000" b="1" i="0" u="none" strike="noStrike" cap="none">
                <a:solidFill>
                  <a:schemeClr val="dk1"/>
                </a:solidFill>
                <a:latin typeface="Trebuchet MS"/>
                <a:ea typeface="Trebuchet MS"/>
                <a:cs typeface="Trebuchet MS"/>
                <a:sym typeface="Trebuchet MS"/>
              </a:rPr>
              <a:t>State policy actions (8 factors):</a:t>
            </a:r>
            <a:r>
              <a:rPr lang="en-US" sz="2000" b="0" i="0" u="none" strike="noStrike" cap="none">
                <a:solidFill>
                  <a:schemeClr val="dk1"/>
                </a:solidFill>
                <a:latin typeface="Trebuchet MS"/>
                <a:ea typeface="Trebuchet MS"/>
                <a:cs typeface="Trebuchet MS"/>
                <a:sym typeface="Trebuchet MS"/>
              </a:rPr>
              <a:t> Points are awarded based on current state policy and programs that the state has committed to implementing by the end of 2027. </a:t>
            </a:r>
            <a:r>
              <a:rPr lang="en-US" sz="2000" b="0" i="1" u="none" strike="noStrike" cap="none">
                <a:solidFill>
                  <a:schemeClr val="dk1"/>
                </a:solidFill>
                <a:latin typeface="Trebuchet MS"/>
                <a:ea typeface="Trebuchet MS"/>
                <a:cs typeface="Trebuchet MS"/>
                <a:sym typeface="Trebuchet MS"/>
              </a:rPr>
              <a:t>Examples include: SNAP waivers, nutrition CME, licensure compacts, scope of practice.</a:t>
            </a:r>
            <a:endParaRPr sz="1200" b="0" i="1"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8"/>
          <p:cNvSpPr txBox="1">
            <a:spLocks noGrp="1"/>
          </p:cNvSpPr>
          <p:nvPr>
            <p:ph type="title"/>
          </p:nvPr>
        </p:nvSpPr>
        <p:spPr>
          <a:xfrm>
            <a:off x="369750" y="138525"/>
            <a:ext cx="11553600" cy="684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El CMS puntuará las solicitudes en tres categorías:</a:t>
            </a:r>
            <a:endParaRPr sz="3200"/>
          </a:p>
        </p:txBody>
      </p:sp>
      <p:sp>
        <p:nvSpPr>
          <p:cNvPr id="346" name="Google Shape;346;p8"/>
          <p:cNvSpPr txBox="1">
            <a:spLocks noGrp="1"/>
          </p:cNvSpPr>
          <p:nvPr>
            <p:ph type="body" idx="1"/>
          </p:nvPr>
        </p:nvSpPr>
        <p:spPr>
          <a:xfrm>
            <a:off x="363726" y="1183638"/>
            <a:ext cx="11553600" cy="1521061"/>
          </a:xfrm>
          <a:prstGeom prst="rect">
            <a:avLst/>
          </a:prstGeom>
          <a:solidFill>
            <a:srgbClr val="F3F3F3"/>
          </a:solidFill>
          <a:ln>
            <a:noFill/>
          </a:ln>
        </p:spPr>
        <p:txBody>
          <a:bodyPr spcFirstLastPara="1" wrap="square" lIns="91425" tIns="45700" rIns="91425" bIns="45700" anchor="t" anchorCtr="0">
            <a:noAutofit/>
          </a:bodyPr>
          <a:lstStyle/>
          <a:p>
            <a:pPr marL="457200" lvl="0" indent="-355600" algn="l" rtl="0">
              <a:lnSpc>
                <a:spcPct val="90000"/>
              </a:lnSpc>
              <a:spcBef>
                <a:spcPts val="1000"/>
              </a:spcBef>
              <a:spcAft>
                <a:spcPts val="1000"/>
              </a:spcAft>
              <a:buSzPts val="2000"/>
              <a:buFont typeface="Trebuchet MS"/>
              <a:buAutoNum type="arabicPeriod"/>
            </a:pPr>
            <a:r>
              <a:rPr lang="en-US" sz="2000" b="1" dirty="0" err="1"/>
              <a:t>Basado</a:t>
            </a:r>
            <a:r>
              <a:rPr lang="en-US" sz="2000" b="1" dirty="0"/>
              <a:t> </a:t>
            </a:r>
            <a:r>
              <a:rPr lang="en-US" sz="2000" b="1" dirty="0" err="1"/>
              <a:t>en</a:t>
            </a:r>
            <a:r>
              <a:rPr lang="en-US" sz="2000" b="1" dirty="0"/>
              <a:t> </a:t>
            </a:r>
            <a:r>
              <a:rPr lang="en-US" sz="2000" b="1" dirty="0" err="1"/>
              <a:t>datos</a:t>
            </a:r>
            <a:r>
              <a:rPr lang="en-US" sz="2000" b="1" dirty="0"/>
              <a:t> (9 </a:t>
            </a:r>
            <a:r>
              <a:rPr lang="en-US" sz="2000" b="1" dirty="0" err="1"/>
              <a:t>factores</a:t>
            </a:r>
            <a:r>
              <a:rPr lang="en-US" sz="2000" b="1" dirty="0"/>
              <a:t>): </a:t>
            </a:r>
            <a:r>
              <a:rPr lang="en-US" sz="2000" dirty="0"/>
              <a:t>Puntos </a:t>
            </a:r>
            <a:r>
              <a:rPr lang="en-US" sz="2000" dirty="0" err="1"/>
              <a:t>otorgados</a:t>
            </a:r>
            <a:r>
              <a:rPr lang="en-US" sz="2000" dirty="0"/>
              <a:t> </a:t>
            </a:r>
            <a:r>
              <a:rPr lang="en-US" sz="2000" dirty="0" err="1"/>
              <a:t>según</a:t>
            </a:r>
            <a:r>
              <a:rPr lang="en-US" sz="2000" dirty="0"/>
              <a:t> </a:t>
            </a:r>
            <a:r>
              <a:rPr lang="en-US" sz="2000" dirty="0" err="1"/>
              <a:t>estadísticas</a:t>
            </a:r>
            <a:r>
              <a:rPr lang="en-US" sz="2000" dirty="0"/>
              <a:t> </a:t>
            </a:r>
            <a:r>
              <a:rPr lang="en-US" sz="2000" dirty="0" err="1"/>
              <a:t>específicas</a:t>
            </a:r>
            <a:r>
              <a:rPr lang="en-US" sz="2000" dirty="0"/>
              <a:t> de </a:t>
            </a:r>
            <a:r>
              <a:rPr lang="en-US" sz="2000" dirty="0" err="1"/>
              <a:t>cada</a:t>
            </a:r>
            <a:r>
              <a:rPr lang="en-US" sz="2000" dirty="0"/>
              <a:t> </a:t>
            </a:r>
            <a:r>
              <a:rPr lang="en-US" sz="2000" dirty="0" err="1"/>
              <a:t>estado</a:t>
            </a:r>
            <a:r>
              <a:rPr lang="en-US" sz="2000" dirty="0"/>
              <a:t>. </a:t>
            </a:r>
            <a:r>
              <a:rPr lang="en-US" sz="2000" dirty="0" err="1"/>
              <a:t>Estos</a:t>
            </a:r>
            <a:r>
              <a:rPr lang="en-US" sz="2000" dirty="0"/>
              <a:t> </a:t>
            </a:r>
            <a:r>
              <a:rPr lang="en-US" sz="2000" dirty="0" err="1"/>
              <a:t>factores</a:t>
            </a:r>
            <a:r>
              <a:rPr lang="en-US" sz="2000" dirty="0"/>
              <a:t> se </a:t>
            </a:r>
            <a:r>
              <a:rPr lang="en-US" sz="2000" dirty="0" err="1"/>
              <a:t>utilizan</a:t>
            </a:r>
            <a:r>
              <a:rPr lang="en-US" sz="2000" dirty="0"/>
              <a:t> </a:t>
            </a:r>
            <a:r>
              <a:rPr lang="en-US" sz="2000" dirty="0" err="1"/>
              <a:t>en</a:t>
            </a:r>
            <a:r>
              <a:rPr lang="en-US" sz="2000" dirty="0"/>
              <a:t> un </a:t>
            </a:r>
            <a:r>
              <a:rPr lang="en-US" sz="2000" dirty="0" err="1"/>
              <a:t>algoritmo</a:t>
            </a:r>
            <a:r>
              <a:rPr lang="en-US" sz="2000" dirty="0"/>
              <a:t> para </a:t>
            </a:r>
            <a:r>
              <a:rPr lang="en-US" sz="2000" dirty="0" err="1"/>
              <a:t>comparar</a:t>
            </a:r>
            <a:r>
              <a:rPr lang="en-US" sz="2000" dirty="0"/>
              <a:t> con </a:t>
            </a:r>
            <a:r>
              <a:rPr lang="en-US" sz="2000" dirty="0" err="1"/>
              <a:t>otros</a:t>
            </a:r>
            <a:r>
              <a:rPr lang="en-US" sz="2000" dirty="0"/>
              <a:t> </a:t>
            </a:r>
            <a:r>
              <a:rPr lang="en-US" sz="2000" dirty="0" err="1"/>
              <a:t>estados</a:t>
            </a:r>
            <a:r>
              <a:rPr lang="en-US" sz="2000" dirty="0"/>
              <a:t>. </a:t>
            </a:r>
            <a:r>
              <a:rPr lang="en-US" sz="2000" i="1" dirty="0"/>
              <a:t>Las </a:t>
            </a:r>
            <a:r>
              <a:rPr lang="en-US" sz="2000" i="1" dirty="0" err="1"/>
              <a:t>estadísticas</a:t>
            </a:r>
            <a:r>
              <a:rPr lang="en-US" sz="2000" i="1" dirty="0"/>
              <a:t> </a:t>
            </a:r>
            <a:r>
              <a:rPr lang="en-US" sz="2000" i="1" dirty="0" err="1"/>
              <a:t>incluyen</a:t>
            </a:r>
            <a:r>
              <a:rPr lang="en-US" sz="2000" i="1" dirty="0"/>
              <a:t>: población rural, </a:t>
            </a:r>
            <a:r>
              <a:rPr lang="en-US" sz="2000" i="1" dirty="0" err="1"/>
              <a:t>superficie</a:t>
            </a:r>
            <a:r>
              <a:rPr lang="en-US" sz="2000" i="1" dirty="0"/>
              <a:t> </a:t>
            </a:r>
            <a:r>
              <a:rPr lang="en-US" sz="2000" i="1" dirty="0" err="1"/>
              <a:t>en</a:t>
            </a:r>
            <a:r>
              <a:rPr lang="en-US" sz="2000" i="1" dirty="0"/>
              <a:t> </a:t>
            </a:r>
            <a:r>
              <a:rPr lang="en-US" sz="2000" i="1" dirty="0" err="1"/>
              <a:t>millas</a:t>
            </a:r>
            <a:r>
              <a:rPr lang="en-US" sz="2000" i="1" dirty="0"/>
              <a:t> </a:t>
            </a:r>
            <a:r>
              <a:rPr lang="en-US" sz="2000" i="1" dirty="0" err="1"/>
              <a:t>cuadradas</a:t>
            </a:r>
            <a:r>
              <a:rPr lang="en-US" sz="2000" i="1" dirty="0"/>
              <a:t>, </a:t>
            </a:r>
            <a:r>
              <a:rPr lang="en-US" sz="2000" i="1" dirty="0" err="1"/>
              <a:t>número</a:t>
            </a:r>
            <a:r>
              <a:rPr lang="en-US" sz="2000" i="1" dirty="0"/>
              <a:t> de </a:t>
            </a:r>
            <a:r>
              <a:rPr lang="en-US" sz="2000" i="1" dirty="0" err="1"/>
              <a:t>centros</a:t>
            </a:r>
            <a:r>
              <a:rPr lang="en-US" sz="2000" i="1" dirty="0"/>
              <a:t> de </a:t>
            </a:r>
            <a:r>
              <a:rPr lang="en-US" sz="2000" i="1" dirty="0" err="1"/>
              <a:t>salud</a:t>
            </a:r>
            <a:r>
              <a:rPr lang="en-US" sz="2000" i="1" dirty="0"/>
              <a:t> rurales, </a:t>
            </a:r>
            <a:r>
              <a:rPr lang="en-US" sz="2000" i="1" dirty="0" err="1"/>
              <a:t>cantidad</a:t>
            </a:r>
            <a:r>
              <a:rPr lang="en-US" sz="2000" i="1" dirty="0"/>
              <a:t> de </a:t>
            </a:r>
            <a:r>
              <a:rPr lang="en-US" sz="2000" i="1" dirty="0" err="1"/>
              <a:t>atención</a:t>
            </a:r>
            <a:r>
              <a:rPr lang="en-US" sz="2000" i="1" dirty="0"/>
              <a:t> </a:t>
            </a:r>
            <a:r>
              <a:rPr lang="en-US" sz="2000" i="1" dirty="0" err="1"/>
              <a:t>médica</a:t>
            </a:r>
            <a:r>
              <a:rPr lang="en-US" sz="2000" i="1" dirty="0"/>
              <a:t> no </a:t>
            </a:r>
            <a:r>
              <a:rPr lang="en-US" sz="2000" i="1" dirty="0" err="1"/>
              <a:t>remunerada</a:t>
            </a:r>
            <a:r>
              <a:rPr lang="en-US" sz="2000" i="1" dirty="0"/>
              <a:t>, </a:t>
            </a:r>
            <a:r>
              <a:rPr lang="en-US" sz="2000" i="1" dirty="0" err="1"/>
              <a:t>nivel</a:t>
            </a:r>
            <a:r>
              <a:rPr lang="en-US" sz="2000" i="1" dirty="0"/>
              <a:t> de </a:t>
            </a:r>
            <a:r>
              <a:rPr lang="en-US" sz="2000" i="1" dirty="0" err="1"/>
              <a:t>pagos</a:t>
            </a:r>
            <a:r>
              <a:rPr lang="en-US" sz="2000" i="1" dirty="0"/>
              <a:t> </a:t>
            </a:r>
            <a:r>
              <a:rPr lang="en-US" sz="2000" i="1" dirty="0" err="1"/>
              <a:t>por</a:t>
            </a:r>
            <a:r>
              <a:rPr lang="en-US" sz="2000" i="1" dirty="0"/>
              <a:t> </a:t>
            </a:r>
            <a:r>
              <a:rPr lang="en-US" sz="2000" i="1" dirty="0" err="1"/>
              <a:t>participación</a:t>
            </a:r>
            <a:r>
              <a:rPr lang="en-US" sz="2000" i="1" dirty="0"/>
              <a:t> </a:t>
            </a:r>
            <a:r>
              <a:rPr lang="en-US" sz="2000" i="1" dirty="0" err="1"/>
              <a:t>desproporcionada</a:t>
            </a:r>
            <a:r>
              <a:rPr lang="en-US" sz="2000" i="1" dirty="0"/>
              <a:t>.</a:t>
            </a:r>
            <a:endParaRPr sz="2000" i="1" dirty="0"/>
          </a:p>
        </p:txBody>
      </p:sp>
      <p:sp>
        <p:nvSpPr>
          <p:cNvPr id="347" name="Google Shape;347;p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
        <p:nvSpPr>
          <p:cNvPr id="348" name="Google Shape;348;p8"/>
          <p:cNvSpPr txBox="1"/>
          <p:nvPr/>
        </p:nvSpPr>
        <p:spPr>
          <a:xfrm>
            <a:off x="363850" y="2980375"/>
            <a:ext cx="11553600" cy="1155600"/>
          </a:xfrm>
          <a:prstGeom prst="rect">
            <a:avLst/>
          </a:prstGeom>
          <a:solidFill>
            <a:srgbClr val="EFEFEF"/>
          </a:solidFill>
          <a:ln>
            <a:noFill/>
          </a:ln>
        </p:spPr>
        <p:txBody>
          <a:bodyPr spcFirstLastPara="1" wrap="square" lIns="91425" tIns="91425" rIns="91425" bIns="91425" anchor="t" anchorCtr="0">
            <a:noAutofit/>
          </a:bodyPr>
          <a:lstStyle/>
          <a:p>
            <a:pPr marL="457200" marR="0" lvl="0" indent="-355600" algn="l" rtl="0">
              <a:lnSpc>
                <a:spcPct val="90000"/>
              </a:lnSpc>
              <a:spcBef>
                <a:spcPts val="0"/>
              </a:spcBef>
              <a:spcAft>
                <a:spcPts val="0"/>
              </a:spcAft>
              <a:buClr>
                <a:schemeClr val="dk1"/>
              </a:buClr>
              <a:buSzPts val="2000"/>
              <a:buFont typeface="Trebuchet MS"/>
              <a:buAutoNum type="arabicPeriod" startAt="2"/>
            </a:pPr>
            <a:r>
              <a:rPr lang="en-US" sz="2000" b="1" dirty="0" err="1">
                <a:solidFill>
                  <a:schemeClr val="dk1"/>
                </a:solidFill>
                <a:latin typeface="Trebuchet MS"/>
                <a:ea typeface="Trebuchet MS"/>
                <a:cs typeface="Trebuchet MS"/>
                <a:sym typeface="Trebuchet MS"/>
              </a:rPr>
              <a:t>Basado</a:t>
            </a:r>
            <a:r>
              <a:rPr lang="en-US" sz="2000" b="1" dirty="0">
                <a:solidFill>
                  <a:schemeClr val="dk1"/>
                </a:solidFill>
                <a:latin typeface="Trebuchet MS"/>
                <a:ea typeface="Trebuchet MS"/>
                <a:cs typeface="Trebuchet MS"/>
                <a:sym typeface="Trebuchet MS"/>
              </a:rPr>
              <a:t> </a:t>
            </a:r>
            <a:r>
              <a:rPr lang="en-US" sz="2000" b="1" dirty="0" err="1">
                <a:solidFill>
                  <a:schemeClr val="dk1"/>
                </a:solidFill>
                <a:latin typeface="Trebuchet MS"/>
                <a:ea typeface="Trebuchet MS"/>
                <a:cs typeface="Trebuchet MS"/>
                <a:sym typeface="Trebuchet MS"/>
              </a:rPr>
              <a:t>en</a:t>
            </a:r>
            <a:r>
              <a:rPr lang="en-US" sz="2000" b="1" dirty="0">
                <a:solidFill>
                  <a:schemeClr val="dk1"/>
                </a:solidFill>
                <a:latin typeface="Trebuchet MS"/>
                <a:ea typeface="Trebuchet MS"/>
                <a:cs typeface="Trebuchet MS"/>
                <a:sym typeface="Trebuchet MS"/>
              </a:rPr>
              <a:t> </a:t>
            </a:r>
            <a:r>
              <a:rPr lang="en-US" sz="2000" b="1" dirty="0" err="1">
                <a:solidFill>
                  <a:schemeClr val="dk1"/>
                </a:solidFill>
                <a:latin typeface="Trebuchet MS"/>
                <a:ea typeface="Trebuchet MS"/>
                <a:cs typeface="Trebuchet MS"/>
                <a:sym typeface="Trebuchet MS"/>
              </a:rPr>
              <a:t>iniciativas</a:t>
            </a:r>
            <a:r>
              <a:rPr lang="en-US" sz="2000" b="1" dirty="0">
                <a:solidFill>
                  <a:schemeClr val="dk1"/>
                </a:solidFill>
                <a:latin typeface="Trebuchet MS"/>
                <a:ea typeface="Trebuchet MS"/>
                <a:cs typeface="Trebuchet MS"/>
                <a:sym typeface="Trebuchet MS"/>
              </a:rPr>
              <a:t> (10 </a:t>
            </a:r>
            <a:r>
              <a:rPr lang="en-US" sz="2000" b="1" dirty="0" err="1">
                <a:solidFill>
                  <a:schemeClr val="dk1"/>
                </a:solidFill>
                <a:latin typeface="Trebuchet MS"/>
                <a:ea typeface="Trebuchet MS"/>
                <a:cs typeface="Trebuchet MS"/>
                <a:sym typeface="Trebuchet MS"/>
              </a:rPr>
              <a:t>factores</a:t>
            </a:r>
            <a:r>
              <a:rPr lang="en-US" sz="2000" b="1" dirty="0">
                <a:solidFill>
                  <a:schemeClr val="dk1"/>
                </a:solidFill>
                <a:latin typeface="Trebuchet MS"/>
                <a:ea typeface="Trebuchet MS"/>
                <a:cs typeface="Trebuchet MS"/>
                <a:sym typeface="Trebuchet MS"/>
              </a:rPr>
              <a:t>): </a:t>
            </a:r>
            <a:r>
              <a:rPr lang="en-US" sz="2000" dirty="0">
                <a:solidFill>
                  <a:schemeClr val="dk1"/>
                </a:solidFill>
                <a:latin typeface="Trebuchet MS"/>
                <a:ea typeface="Trebuchet MS"/>
                <a:cs typeface="Trebuchet MS"/>
                <a:sym typeface="Trebuchet MS"/>
              </a:rPr>
              <a:t>puntos </a:t>
            </a:r>
            <a:r>
              <a:rPr lang="en-US" sz="2000" dirty="0" err="1">
                <a:solidFill>
                  <a:schemeClr val="dk1"/>
                </a:solidFill>
                <a:latin typeface="Trebuchet MS"/>
                <a:ea typeface="Trebuchet MS"/>
                <a:cs typeface="Trebuchet MS"/>
                <a:sym typeface="Trebuchet MS"/>
              </a:rPr>
              <a:t>otorgados</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por</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actividades</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que</a:t>
            </a:r>
            <a:r>
              <a:rPr lang="en-US" sz="2000" dirty="0">
                <a:solidFill>
                  <a:schemeClr val="dk1"/>
                </a:solidFill>
                <a:latin typeface="Trebuchet MS"/>
                <a:ea typeface="Trebuchet MS"/>
                <a:cs typeface="Trebuchet MS"/>
                <a:sym typeface="Trebuchet MS"/>
              </a:rPr>
              <a:t> un </a:t>
            </a:r>
            <a:r>
              <a:rPr lang="en-US" sz="2000" dirty="0" err="1">
                <a:solidFill>
                  <a:schemeClr val="dk1"/>
                </a:solidFill>
                <a:latin typeface="Trebuchet MS"/>
                <a:ea typeface="Trebuchet MS"/>
                <a:cs typeface="Trebuchet MS"/>
                <a:sym typeface="Trebuchet MS"/>
              </a:rPr>
              <a:t>estado</a:t>
            </a:r>
            <a:r>
              <a:rPr lang="en-US" sz="2000" dirty="0">
                <a:solidFill>
                  <a:schemeClr val="dk1"/>
                </a:solidFill>
                <a:latin typeface="Trebuchet MS"/>
                <a:ea typeface="Trebuchet MS"/>
                <a:cs typeface="Trebuchet MS"/>
                <a:sym typeface="Trebuchet MS"/>
              </a:rPr>
              <a:t> ha </a:t>
            </a:r>
            <a:r>
              <a:rPr lang="en-US" sz="2000" dirty="0" err="1">
                <a:solidFill>
                  <a:schemeClr val="dk1"/>
                </a:solidFill>
                <a:latin typeface="Trebuchet MS"/>
                <a:ea typeface="Trebuchet MS"/>
                <a:cs typeface="Trebuchet MS"/>
                <a:sym typeface="Trebuchet MS"/>
              </a:rPr>
              <a:t>decidido</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llevar</a:t>
            </a:r>
            <a:r>
              <a:rPr lang="en-US" sz="2000" dirty="0">
                <a:solidFill>
                  <a:schemeClr val="dk1"/>
                </a:solidFill>
                <a:latin typeface="Trebuchet MS"/>
                <a:ea typeface="Trebuchet MS"/>
                <a:cs typeface="Trebuchet MS"/>
                <a:sym typeface="Trebuchet MS"/>
              </a:rPr>
              <a:t> a </a:t>
            </a:r>
            <a:r>
              <a:rPr lang="en-US" sz="2000" dirty="0" err="1">
                <a:solidFill>
                  <a:schemeClr val="dk1"/>
                </a:solidFill>
                <a:latin typeface="Trebuchet MS"/>
                <a:ea typeface="Trebuchet MS"/>
                <a:cs typeface="Trebuchet MS"/>
                <a:sym typeface="Trebuchet MS"/>
              </a:rPr>
              <a:t>cabo</a:t>
            </a:r>
            <a:r>
              <a:rPr lang="en-US" sz="2000" dirty="0">
                <a:solidFill>
                  <a:schemeClr val="dk1"/>
                </a:solidFill>
                <a:latin typeface="Trebuchet MS"/>
                <a:ea typeface="Trebuchet MS"/>
                <a:cs typeface="Trebuchet MS"/>
                <a:sym typeface="Trebuchet MS"/>
              </a:rPr>
              <a:t>.</a:t>
            </a:r>
            <a:r>
              <a:rPr lang="en-US" sz="2000" i="1" dirty="0">
                <a:solidFill>
                  <a:schemeClr val="dk1"/>
                </a:solidFill>
                <a:latin typeface="Trebuchet MS"/>
                <a:ea typeface="Trebuchet MS"/>
                <a:cs typeface="Trebuchet MS"/>
                <a:sym typeface="Trebuchet MS"/>
              </a:rPr>
              <a:t> Por </a:t>
            </a:r>
            <a:r>
              <a:rPr lang="en-US" sz="2000" i="1" dirty="0" err="1">
                <a:solidFill>
                  <a:schemeClr val="dk1"/>
                </a:solidFill>
                <a:latin typeface="Trebuchet MS"/>
                <a:ea typeface="Trebuchet MS"/>
                <a:cs typeface="Trebuchet MS"/>
                <a:sym typeface="Trebuchet MS"/>
              </a:rPr>
              <a:t>ejemplo</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infraestructura</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clínica</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asociaciones</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servicios</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médicos</a:t>
            </a:r>
            <a:r>
              <a:rPr lang="en-US" sz="2000" i="1" dirty="0">
                <a:solidFill>
                  <a:schemeClr val="dk1"/>
                </a:solidFill>
                <a:latin typeface="Trebuchet MS"/>
                <a:ea typeface="Trebuchet MS"/>
                <a:cs typeface="Trebuchet MS"/>
                <a:sym typeface="Trebuchet MS"/>
              </a:rPr>
              <a:t> de </a:t>
            </a:r>
            <a:r>
              <a:rPr lang="en-US" sz="2000" i="1" dirty="0" err="1">
                <a:solidFill>
                  <a:schemeClr val="dk1"/>
                </a:solidFill>
                <a:latin typeface="Trebuchet MS"/>
                <a:ea typeface="Trebuchet MS"/>
                <a:cs typeface="Trebuchet MS"/>
                <a:sym typeface="Trebuchet MS"/>
              </a:rPr>
              <a:t>emergencia</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contratación</a:t>
            </a:r>
            <a:r>
              <a:rPr lang="en-US" sz="2000" i="1" dirty="0">
                <a:solidFill>
                  <a:schemeClr val="dk1"/>
                </a:solidFill>
                <a:latin typeface="Trebuchet MS"/>
                <a:ea typeface="Trebuchet MS"/>
                <a:cs typeface="Trebuchet MS"/>
                <a:sym typeface="Trebuchet MS"/>
              </a:rPr>
              <a:t> de </a:t>
            </a:r>
            <a:r>
              <a:rPr lang="en-US" sz="2000" i="1" dirty="0" err="1">
                <a:solidFill>
                  <a:schemeClr val="dk1"/>
                </a:solidFill>
                <a:latin typeface="Trebuchet MS"/>
                <a:ea typeface="Trebuchet MS"/>
                <a:cs typeface="Trebuchet MS"/>
                <a:sym typeface="Trebuchet MS"/>
              </a:rPr>
              <a:t>talento</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atención</a:t>
            </a:r>
            <a:r>
              <a:rPr lang="en-US" sz="2000" i="1" dirty="0">
                <a:solidFill>
                  <a:schemeClr val="dk1"/>
                </a:solidFill>
                <a:latin typeface="Trebuchet MS"/>
                <a:ea typeface="Trebuchet MS"/>
                <a:cs typeface="Trebuchet MS"/>
                <a:sym typeface="Trebuchet MS"/>
              </a:rPr>
              <a:t> remota, </a:t>
            </a:r>
            <a:r>
              <a:rPr lang="en-US" sz="2000" i="1" dirty="0" err="1">
                <a:solidFill>
                  <a:schemeClr val="dk1"/>
                </a:solidFill>
                <a:latin typeface="Trebuchet MS"/>
                <a:ea typeface="Trebuchet MS"/>
                <a:cs typeface="Trebuchet MS"/>
                <a:sym typeface="Trebuchet MS"/>
              </a:rPr>
              <a:t>infraestructura</a:t>
            </a:r>
            <a:r>
              <a:rPr lang="en-US" sz="2000" i="1" dirty="0">
                <a:solidFill>
                  <a:schemeClr val="dk1"/>
                </a:solidFill>
                <a:latin typeface="Trebuchet MS"/>
                <a:ea typeface="Trebuchet MS"/>
                <a:cs typeface="Trebuchet MS"/>
                <a:sym typeface="Trebuchet MS"/>
              </a:rPr>
              <a:t> de </a:t>
            </a:r>
            <a:r>
              <a:rPr lang="en-US" sz="2000" i="1" dirty="0" err="1">
                <a:solidFill>
                  <a:schemeClr val="dk1"/>
                </a:solidFill>
                <a:latin typeface="Trebuchet MS"/>
                <a:ea typeface="Trebuchet MS"/>
                <a:cs typeface="Trebuchet MS"/>
                <a:sym typeface="Trebuchet MS"/>
              </a:rPr>
              <a:t>datos</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tecnología</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orientada</a:t>
            </a:r>
            <a:r>
              <a:rPr lang="en-US" sz="2000" i="1" dirty="0">
                <a:solidFill>
                  <a:schemeClr val="dk1"/>
                </a:solidFill>
                <a:latin typeface="Trebuchet MS"/>
                <a:ea typeface="Trebuchet MS"/>
                <a:cs typeface="Trebuchet MS"/>
                <a:sym typeface="Trebuchet MS"/>
              </a:rPr>
              <a:t> al </a:t>
            </a:r>
            <a:r>
              <a:rPr lang="en-US" sz="2000" i="1" dirty="0" err="1">
                <a:solidFill>
                  <a:schemeClr val="dk1"/>
                </a:solidFill>
                <a:latin typeface="Trebuchet MS"/>
                <a:ea typeface="Trebuchet MS"/>
                <a:cs typeface="Trebuchet MS"/>
                <a:sym typeface="Trebuchet MS"/>
              </a:rPr>
              <a:t>consumidor</a:t>
            </a:r>
            <a:r>
              <a:rPr lang="en-US" sz="2000" i="1" dirty="0">
                <a:solidFill>
                  <a:schemeClr val="dk1"/>
                </a:solidFill>
                <a:latin typeface="Trebuchet MS"/>
                <a:ea typeface="Trebuchet MS"/>
                <a:cs typeface="Trebuchet MS"/>
                <a:sym typeface="Trebuchet MS"/>
              </a:rPr>
              <a:t>.</a:t>
            </a:r>
            <a:endParaRPr sz="2000" b="0" i="1" u="none" strike="noStrike" cap="none" dirty="0">
              <a:solidFill>
                <a:schemeClr val="dk1"/>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200"/>
              <a:buFont typeface="Arial"/>
              <a:buNone/>
            </a:pPr>
            <a:endParaRPr sz="1200" b="0" i="0" u="none" strike="noStrike" cap="none" dirty="0">
              <a:solidFill>
                <a:srgbClr val="000000"/>
              </a:solidFill>
              <a:latin typeface="Trebuchet MS"/>
              <a:ea typeface="Trebuchet MS"/>
              <a:cs typeface="Trebuchet MS"/>
              <a:sym typeface="Trebuchet MS"/>
            </a:endParaRPr>
          </a:p>
        </p:txBody>
      </p:sp>
      <p:sp>
        <p:nvSpPr>
          <p:cNvPr id="349" name="Google Shape;349;p8"/>
          <p:cNvSpPr txBox="1"/>
          <p:nvPr/>
        </p:nvSpPr>
        <p:spPr>
          <a:xfrm>
            <a:off x="363925" y="4411650"/>
            <a:ext cx="11553600" cy="1320900"/>
          </a:xfrm>
          <a:prstGeom prst="rect">
            <a:avLst/>
          </a:prstGeom>
          <a:solidFill>
            <a:srgbClr val="D9D9D9"/>
          </a:solidFill>
          <a:ln>
            <a:noFill/>
          </a:ln>
        </p:spPr>
        <p:txBody>
          <a:bodyPr spcFirstLastPara="1" wrap="square" lIns="91425" tIns="91425" rIns="91425" bIns="91425" anchor="t" anchorCtr="0">
            <a:noAutofit/>
          </a:bodyPr>
          <a:lstStyle/>
          <a:p>
            <a:pPr marL="457200" marR="0" lvl="0" indent="-355600" algn="l" rtl="0">
              <a:lnSpc>
                <a:spcPct val="90000"/>
              </a:lnSpc>
              <a:spcBef>
                <a:spcPts val="1000"/>
              </a:spcBef>
              <a:spcAft>
                <a:spcPts val="0"/>
              </a:spcAft>
              <a:buClr>
                <a:schemeClr val="dk1"/>
              </a:buClr>
              <a:buSzPts val="2000"/>
              <a:buFont typeface="Trebuchet MS"/>
              <a:buAutoNum type="arabicPeriod" startAt="3"/>
            </a:pPr>
            <a:r>
              <a:rPr lang="en-US" sz="2000" b="1" dirty="0" err="1">
                <a:solidFill>
                  <a:schemeClr val="dk1"/>
                </a:solidFill>
                <a:latin typeface="Trebuchet MS"/>
                <a:ea typeface="Trebuchet MS"/>
                <a:cs typeface="Trebuchet MS"/>
                <a:sym typeface="Trebuchet MS"/>
              </a:rPr>
              <a:t>Medidas</a:t>
            </a:r>
            <a:r>
              <a:rPr lang="en-US" sz="2000" b="1" dirty="0">
                <a:solidFill>
                  <a:schemeClr val="dk1"/>
                </a:solidFill>
                <a:latin typeface="Trebuchet MS"/>
                <a:ea typeface="Trebuchet MS"/>
                <a:cs typeface="Trebuchet MS"/>
                <a:sym typeface="Trebuchet MS"/>
              </a:rPr>
              <a:t> </a:t>
            </a:r>
            <a:r>
              <a:rPr lang="en-US" sz="2000" b="1" dirty="0" err="1">
                <a:solidFill>
                  <a:schemeClr val="dk1"/>
                </a:solidFill>
                <a:latin typeface="Trebuchet MS"/>
                <a:ea typeface="Trebuchet MS"/>
                <a:cs typeface="Trebuchet MS"/>
                <a:sym typeface="Trebuchet MS"/>
              </a:rPr>
              <a:t>políticas</a:t>
            </a:r>
            <a:r>
              <a:rPr lang="en-US" sz="2000" b="1" dirty="0">
                <a:solidFill>
                  <a:schemeClr val="dk1"/>
                </a:solidFill>
                <a:latin typeface="Trebuchet MS"/>
                <a:ea typeface="Trebuchet MS"/>
                <a:cs typeface="Trebuchet MS"/>
                <a:sym typeface="Trebuchet MS"/>
              </a:rPr>
              <a:t> </a:t>
            </a:r>
            <a:r>
              <a:rPr lang="en-US" sz="2000" b="1" dirty="0" err="1">
                <a:solidFill>
                  <a:schemeClr val="dk1"/>
                </a:solidFill>
                <a:latin typeface="Trebuchet MS"/>
                <a:ea typeface="Trebuchet MS"/>
                <a:cs typeface="Trebuchet MS"/>
                <a:sym typeface="Trebuchet MS"/>
              </a:rPr>
              <a:t>estatales</a:t>
            </a:r>
            <a:r>
              <a:rPr lang="en-US" sz="2000" b="1" dirty="0">
                <a:solidFill>
                  <a:schemeClr val="dk1"/>
                </a:solidFill>
                <a:latin typeface="Trebuchet MS"/>
                <a:ea typeface="Trebuchet MS"/>
                <a:cs typeface="Trebuchet MS"/>
                <a:sym typeface="Trebuchet MS"/>
              </a:rPr>
              <a:t> (8 </a:t>
            </a:r>
            <a:r>
              <a:rPr lang="en-US" sz="2000" b="1" dirty="0" err="1">
                <a:solidFill>
                  <a:schemeClr val="dk1"/>
                </a:solidFill>
                <a:latin typeface="Trebuchet MS"/>
                <a:ea typeface="Trebuchet MS"/>
                <a:cs typeface="Trebuchet MS"/>
                <a:sym typeface="Trebuchet MS"/>
              </a:rPr>
              <a:t>factores</a:t>
            </a:r>
            <a:r>
              <a:rPr lang="en-US" sz="2000" b="1" dirty="0">
                <a:solidFill>
                  <a:schemeClr val="dk1"/>
                </a:solidFill>
                <a:latin typeface="Trebuchet MS"/>
                <a:ea typeface="Trebuchet MS"/>
                <a:cs typeface="Trebuchet MS"/>
                <a:sym typeface="Trebuchet MS"/>
              </a:rPr>
              <a:t>): </a:t>
            </a:r>
            <a:r>
              <a:rPr lang="en-US" sz="2000" dirty="0">
                <a:solidFill>
                  <a:schemeClr val="dk1"/>
                </a:solidFill>
                <a:latin typeface="Trebuchet MS"/>
                <a:ea typeface="Trebuchet MS"/>
                <a:cs typeface="Trebuchet MS"/>
                <a:sym typeface="Trebuchet MS"/>
              </a:rPr>
              <a:t>Se </a:t>
            </a:r>
            <a:r>
              <a:rPr lang="en-US" sz="2000" dirty="0" err="1">
                <a:solidFill>
                  <a:schemeClr val="dk1"/>
                </a:solidFill>
                <a:latin typeface="Trebuchet MS"/>
                <a:ea typeface="Trebuchet MS"/>
                <a:cs typeface="Trebuchet MS"/>
                <a:sym typeface="Trebuchet MS"/>
              </a:rPr>
              <a:t>otorgan</a:t>
            </a:r>
            <a:r>
              <a:rPr lang="en-US" sz="2000" dirty="0">
                <a:solidFill>
                  <a:schemeClr val="dk1"/>
                </a:solidFill>
                <a:latin typeface="Trebuchet MS"/>
                <a:ea typeface="Trebuchet MS"/>
                <a:cs typeface="Trebuchet MS"/>
                <a:sym typeface="Trebuchet MS"/>
              </a:rPr>
              <a:t> puntos </a:t>
            </a:r>
            <a:r>
              <a:rPr lang="en-US" sz="2000" dirty="0" err="1">
                <a:solidFill>
                  <a:schemeClr val="dk1"/>
                </a:solidFill>
                <a:latin typeface="Trebuchet MS"/>
                <a:ea typeface="Trebuchet MS"/>
                <a:cs typeface="Trebuchet MS"/>
                <a:sym typeface="Trebuchet MS"/>
              </a:rPr>
              <a:t>en</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función</a:t>
            </a:r>
            <a:r>
              <a:rPr lang="en-US" sz="2000" dirty="0">
                <a:solidFill>
                  <a:schemeClr val="dk1"/>
                </a:solidFill>
                <a:latin typeface="Trebuchet MS"/>
                <a:ea typeface="Trebuchet MS"/>
                <a:cs typeface="Trebuchet MS"/>
                <a:sym typeface="Trebuchet MS"/>
              </a:rPr>
              <a:t> de la </a:t>
            </a:r>
            <a:r>
              <a:rPr lang="en-US" sz="2000" dirty="0" err="1">
                <a:solidFill>
                  <a:schemeClr val="dk1"/>
                </a:solidFill>
                <a:latin typeface="Trebuchet MS"/>
                <a:ea typeface="Trebuchet MS"/>
                <a:cs typeface="Trebuchet MS"/>
                <a:sym typeface="Trebuchet MS"/>
              </a:rPr>
              <a:t>política</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estatal</a:t>
            </a:r>
            <a:r>
              <a:rPr lang="en-US" sz="2000" dirty="0">
                <a:solidFill>
                  <a:schemeClr val="dk1"/>
                </a:solidFill>
                <a:latin typeface="Trebuchet MS"/>
                <a:ea typeface="Trebuchet MS"/>
                <a:cs typeface="Trebuchet MS"/>
                <a:sym typeface="Trebuchet MS"/>
              </a:rPr>
              <a:t> actual y </a:t>
            </a:r>
            <a:r>
              <a:rPr lang="en-US" sz="2000" dirty="0" err="1">
                <a:solidFill>
                  <a:schemeClr val="dk1"/>
                </a:solidFill>
                <a:latin typeface="Trebuchet MS"/>
                <a:ea typeface="Trebuchet MS"/>
                <a:cs typeface="Trebuchet MS"/>
                <a:sym typeface="Trebuchet MS"/>
              </a:rPr>
              <a:t>los</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programas</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que</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el</a:t>
            </a:r>
            <a:r>
              <a:rPr lang="en-US" sz="2000" dirty="0">
                <a:solidFill>
                  <a:schemeClr val="dk1"/>
                </a:solidFill>
                <a:latin typeface="Trebuchet MS"/>
                <a:ea typeface="Trebuchet MS"/>
                <a:cs typeface="Trebuchet MS"/>
                <a:sym typeface="Trebuchet MS"/>
              </a:rPr>
              <a:t> </a:t>
            </a:r>
            <a:r>
              <a:rPr lang="en-US" sz="2000" dirty="0" err="1">
                <a:solidFill>
                  <a:schemeClr val="dk1"/>
                </a:solidFill>
                <a:latin typeface="Trebuchet MS"/>
                <a:ea typeface="Trebuchet MS"/>
                <a:cs typeface="Trebuchet MS"/>
                <a:sym typeface="Trebuchet MS"/>
              </a:rPr>
              <a:t>estado</a:t>
            </a:r>
            <a:r>
              <a:rPr lang="en-US" sz="2000" dirty="0">
                <a:solidFill>
                  <a:schemeClr val="dk1"/>
                </a:solidFill>
                <a:latin typeface="Trebuchet MS"/>
                <a:ea typeface="Trebuchet MS"/>
                <a:cs typeface="Trebuchet MS"/>
                <a:sym typeface="Trebuchet MS"/>
              </a:rPr>
              <a:t> se ha </a:t>
            </a:r>
            <a:r>
              <a:rPr lang="en-US" sz="2000" dirty="0" err="1">
                <a:solidFill>
                  <a:schemeClr val="dk1"/>
                </a:solidFill>
                <a:latin typeface="Trebuchet MS"/>
                <a:ea typeface="Trebuchet MS"/>
                <a:cs typeface="Trebuchet MS"/>
                <a:sym typeface="Trebuchet MS"/>
              </a:rPr>
              <a:t>comprometido</a:t>
            </a:r>
            <a:r>
              <a:rPr lang="en-US" sz="2000" dirty="0">
                <a:solidFill>
                  <a:schemeClr val="dk1"/>
                </a:solidFill>
                <a:latin typeface="Trebuchet MS"/>
                <a:ea typeface="Trebuchet MS"/>
                <a:cs typeface="Trebuchet MS"/>
                <a:sym typeface="Trebuchet MS"/>
              </a:rPr>
              <a:t> a </a:t>
            </a:r>
            <a:r>
              <a:rPr lang="en-US" sz="2000" dirty="0" err="1">
                <a:solidFill>
                  <a:schemeClr val="dk1"/>
                </a:solidFill>
                <a:latin typeface="Trebuchet MS"/>
                <a:ea typeface="Trebuchet MS"/>
                <a:cs typeface="Trebuchet MS"/>
                <a:sym typeface="Trebuchet MS"/>
              </a:rPr>
              <a:t>implementar</a:t>
            </a:r>
            <a:r>
              <a:rPr lang="en-US" sz="2000" dirty="0">
                <a:solidFill>
                  <a:schemeClr val="dk1"/>
                </a:solidFill>
                <a:latin typeface="Trebuchet MS"/>
                <a:ea typeface="Trebuchet MS"/>
                <a:cs typeface="Trebuchet MS"/>
                <a:sym typeface="Trebuchet MS"/>
              </a:rPr>
              <a:t> para finales de 2027. </a:t>
            </a:r>
            <a:r>
              <a:rPr lang="en-US" sz="2000" i="1" dirty="0" err="1">
                <a:solidFill>
                  <a:schemeClr val="dk1"/>
                </a:solidFill>
                <a:latin typeface="Trebuchet MS"/>
                <a:ea typeface="Trebuchet MS"/>
                <a:cs typeface="Trebuchet MS"/>
                <a:sym typeface="Trebuchet MS"/>
              </a:rPr>
              <a:t>Algunos</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ejemplos</a:t>
            </a:r>
            <a:r>
              <a:rPr lang="en-US" sz="2000" i="1" dirty="0">
                <a:solidFill>
                  <a:schemeClr val="dk1"/>
                </a:solidFill>
                <a:latin typeface="Trebuchet MS"/>
                <a:ea typeface="Trebuchet MS"/>
                <a:cs typeface="Trebuchet MS"/>
                <a:sym typeface="Trebuchet MS"/>
              </a:rPr>
              <a:t> son: </a:t>
            </a:r>
            <a:r>
              <a:rPr lang="en-US" sz="2000" i="1" dirty="0" err="1">
                <a:solidFill>
                  <a:schemeClr val="dk1"/>
                </a:solidFill>
                <a:latin typeface="Trebuchet MS"/>
                <a:ea typeface="Trebuchet MS"/>
                <a:cs typeface="Trebuchet MS"/>
                <a:sym typeface="Trebuchet MS"/>
              </a:rPr>
              <a:t>exenciones</a:t>
            </a:r>
            <a:r>
              <a:rPr lang="en-US" sz="2000" i="1" dirty="0">
                <a:solidFill>
                  <a:schemeClr val="dk1"/>
                </a:solidFill>
                <a:latin typeface="Trebuchet MS"/>
                <a:ea typeface="Trebuchet MS"/>
                <a:cs typeface="Trebuchet MS"/>
                <a:sym typeface="Trebuchet MS"/>
              </a:rPr>
              <a:t> del SNAP, </a:t>
            </a:r>
            <a:r>
              <a:rPr lang="en-US" sz="2000" i="1" dirty="0" err="1">
                <a:solidFill>
                  <a:schemeClr val="dk1"/>
                </a:solidFill>
                <a:latin typeface="Trebuchet MS"/>
                <a:ea typeface="Trebuchet MS"/>
                <a:cs typeface="Trebuchet MS"/>
                <a:sym typeface="Trebuchet MS"/>
              </a:rPr>
              <a:t>formación</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médica</a:t>
            </a:r>
            <a:r>
              <a:rPr lang="en-US" sz="2000" i="1" dirty="0">
                <a:solidFill>
                  <a:schemeClr val="dk1"/>
                </a:solidFill>
                <a:latin typeface="Trebuchet MS"/>
                <a:ea typeface="Trebuchet MS"/>
                <a:cs typeface="Trebuchet MS"/>
                <a:sym typeface="Trebuchet MS"/>
              </a:rPr>
              <a:t> continua </a:t>
            </a:r>
            <a:r>
              <a:rPr lang="en-US" sz="2000" i="1" dirty="0" err="1">
                <a:solidFill>
                  <a:schemeClr val="dk1"/>
                </a:solidFill>
                <a:latin typeface="Trebuchet MS"/>
                <a:ea typeface="Trebuchet MS"/>
                <a:cs typeface="Trebuchet MS"/>
                <a:sym typeface="Trebuchet MS"/>
              </a:rPr>
              <a:t>en</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nutrición</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acuerdos</a:t>
            </a:r>
            <a:r>
              <a:rPr lang="en-US" sz="2000" i="1" dirty="0">
                <a:solidFill>
                  <a:schemeClr val="dk1"/>
                </a:solidFill>
                <a:latin typeface="Trebuchet MS"/>
                <a:ea typeface="Trebuchet MS"/>
                <a:cs typeface="Trebuchet MS"/>
                <a:sym typeface="Trebuchet MS"/>
              </a:rPr>
              <a:t> de </a:t>
            </a:r>
            <a:r>
              <a:rPr lang="en-US" sz="2000" i="1" dirty="0" err="1">
                <a:solidFill>
                  <a:schemeClr val="dk1"/>
                </a:solidFill>
                <a:latin typeface="Trebuchet MS"/>
                <a:ea typeface="Trebuchet MS"/>
                <a:cs typeface="Trebuchet MS"/>
                <a:sym typeface="Trebuchet MS"/>
              </a:rPr>
              <a:t>licencia</a:t>
            </a:r>
            <a:r>
              <a:rPr lang="en-US" sz="2000" i="1" dirty="0">
                <a:solidFill>
                  <a:schemeClr val="dk1"/>
                </a:solidFill>
                <a:latin typeface="Trebuchet MS"/>
                <a:ea typeface="Trebuchet MS"/>
                <a:cs typeface="Trebuchet MS"/>
                <a:sym typeface="Trebuchet MS"/>
              </a:rPr>
              <a:t>, </a:t>
            </a:r>
            <a:r>
              <a:rPr lang="en-US" sz="2000" i="1" dirty="0" err="1">
                <a:solidFill>
                  <a:schemeClr val="dk1"/>
                </a:solidFill>
                <a:latin typeface="Trebuchet MS"/>
                <a:ea typeface="Trebuchet MS"/>
                <a:cs typeface="Trebuchet MS"/>
                <a:sym typeface="Trebuchet MS"/>
              </a:rPr>
              <a:t>ámbito</a:t>
            </a:r>
            <a:r>
              <a:rPr lang="en-US" sz="2000" i="1" dirty="0">
                <a:solidFill>
                  <a:schemeClr val="dk1"/>
                </a:solidFill>
                <a:latin typeface="Trebuchet MS"/>
                <a:ea typeface="Trebuchet MS"/>
                <a:cs typeface="Trebuchet MS"/>
                <a:sym typeface="Trebuchet MS"/>
              </a:rPr>
              <a:t> de </a:t>
            </a:r>
            <a:r>
              <a:rPr lang="en-US" sz="2000" i="1" dirty="0" err="1">
                <a:solidFill>
                  <a:schemeClr val="dk1"/>
                </a:solidFill>
                <a:latin typeface="Trebuchet MS"/>
                <a:ea typeface="Trebuchet MS"/>
                <a:cs typeface="Trebuchet MS"/>
                <a:sym typeface="Trebuchet MS"/>
              </a:rPr>
              <a:t>práctica</a:t>
            </a:r>
            <a:r>
              <a:rPr lang="en-US" sz="2000" i="1" dirty="0">
                <a:solidFill>
                  <a:schemeClr val="dk1"/>
                </a:solidFill>
                <a:latin typeface="Trebuchet MS"/>
                <a:ea typeface="Trebuchet MS"/>
                <a:cs typeface="Trebuchet MS"/>
                <a:sym typeface="Trebuchet MS"/>
              </a:rPr>
              <a:t>.</a:t>
            </a:r>
            <a:endParaRPr sz="1200" b="0" i="1" u="none" strike="noStrike" cap="none" dirty="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3aac46a6844_0_719"/>
          <p:cNvSpPr txBox="1">
            <a:spLocks noGrp="1"/>
          </p:cNvSpPr>
          <p:nvPr>
            <p:ph type="title"/>
          </p:nvPr>
        </p:nvSpPr>
        <p:spPr>
          <a:xfrm>
            <a:off x="838200" y="279979"/>
            <a:ext cx="10515600" cy="572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CMS Application Reviewers</a:t>
            </a:r>
            <a:endParaRPr sz="3200"/>
          </a:p>
        </p:txBody>
      </p:sp>
      <p:sp>
        <p:nvSpPr>
          <p:cNvPr id="356" name="Google Shape;356;g3aac46a6844_0_719"/>
          <p:cNvSpPr txBox="1">
            <a:spLocks noGrp="1"/>
          </p:cNvSpPr>
          <p:nvPr>
            <p:ph type="body" idx="1"/>
          </p:nvPr>
        </p:nvSpPr>
        <p:spPr>
          <a:xfrm>
            <a:off x="335125" y="1038875"/>
            <a:ext cx="11582100" cy="5019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sz="2200" b="1"/>
              <a:t>CMS-Appointed Reviewers</a:t>
            </a:r>
            <a:endParaRPr sz="2200" b="1"/>
          </a:p>
          <a:p>
            <a:pPr marL="457200" lvl="0" indent="-368300" algn="l" rtl="0">
              <a:lnSpc>
                <a:spcPct val="90000"/>
              </a:lnSpc>
              <a:spcBef>
                <a:spcPts val="1000"/>
              </a:spcBef>
              <a:spcAft>
                <a:spcPts val="0"/>
              </a:spcAft>
              <a:buSzPts val="2200"/>
              <a:buFont typeface="Trebuchet MS"/>
              <a:buChar char="•"/>
            </a:pPr>
            <a:r>
              <a:rPr lang="en-US" sz="2200"/>
              <a:t>Application reviewers </a:t>
            </a:r>
            <a:r>
              <a:rPr lang="en-US" sz="2200" b="1" i="1"/>
              <a:t>are not experts</a:t>
            </a:r>
            <a:r>
              <a:rPr lang="en-US" sz="2200"/>
              <a:t> in health care. Terminology, acronyms, and terms of art could not be used without prior definition. </a:t>
            </a:r>
            <a:endParaRPr sz="2200"/>
          </a:p>
          <a:p>
            <a:pPr marL="457200" lvl="0" indent="-368300" algn="l" rtl="0">
              <a:lnSpc>
                <a:spcPct val="90000"/>
              </a:lnSpc>
              <a:spcBef>
                <a:spcPts val="1000"/>
              </a:spcBef>
              <a:spcAft>
                <a:spcPts val="0"/>
              </a:spcAft>
              <a:buSzPts val="2200"/>
              <a:buFont typeface="Trebuchet MS"/>
              <a:buChar char="•"/>
            </a:pPr>
            <a:r>
              <a:rPr lang="en-US" sz="2200"/>
              <a:t>Application reviewers </a:t>
            </a:r>
            <a:r>
              <a:rPr lang="en-US" sz="2200" b="1" i="1"/>
              <a:t>are not experts </a:t>
            </a:r>
            <a:r>
              <a:rPr lang="en-US" sz="2200"/>
              <a:t>on Colorado. The unique geographic, demographic, economic, and other factors that make provision of Colorado health unique must be clearly spelled out. </a:t>
            </a:r>
            <a:endParaRPr sz="2200"/>
          </a:p>
          <a:p>
            <a:pPr marL="457200" lvl="0" indent="-368300" algn="l" rtl="0">
              <a:lnSpc>
                <a:spcPct val="90000"/>
              </a:lnSpc>
              <a:spcBef>
                <a:spcPts val="1000"/>
              </a:spcBef>
              <a:spcAft>
                <a:spcPts val="0"/>
              </a:spcAft>
              <a:buSzPts val="2200"/>
              <a:buFont typeface="Trebuchet MS"/>
              <a:buChar char="•"/>
            </a:pPr>
            <a:r>
              <a:rPr lang="en-US" sz="2200"/>
              <a:t>The application is subject to strict rules and scoring factors including:</a:t>
            </a:r>
            <a:br>
              <a:rPr lang="en-US" sz="2200"/>
            </a:br>
            <a:endParaRPr sz="2200"/>
          </a:p>
          <a:p>
            <a:pPr marL="914400" lvl="1" indent="-368300" algn="l" rtl="0">
              <a:lnSpc>
                <a:spcPct val="90000"/>
              </a:lnSpc>
              <a:spcBef>
                <a:spcPts val="0"/>
              </a:spcBef>
              <a:spcAft>
                <a:spcPts val="0"/>
              </a:spcAft>
              <a:buSzPts val="2200"/>
              <a:buChar char="⮚"/>
            </a:pPr>
            <a:r>
              <a:rPr lang="en-US" sz="2200"/>
              <a:t>Page count, layout, and formatting</a:t>
            </a:r>
            <a:br>
              <a:rPr lang="en-US" sz="2200"/>
            </a:br>
            <a:endParaRPr sz="2200"/>
          </a:p>
          <a:p>
            <a:pPr marL="914400" lvl="1" indent="-368300" algn="l" rtl="0">
              <a:lnSpc>
                <a:spcPct val="90000"/>
              </a:lnSpc>
              <a:spcBef>
                <a:spcPts val="0"/>
              </a:spcBef>
              <a:spcAft>
                <a:spcPts val="0"/>
              </a:spcAft>
              <a:buSzPts val="2200"/>
              <a:buChar char="⮚"/>
            </a:pPr>
            <a:r>
              <a:rPr lang="en-US" sz="2200"/>
              <a:t>Weighted scores for factors like rural population, rural health facilities, and other data-driven components</a:t>
            </a:r>
            <a:br>
              <a:rPr lang="en-US" sz="2200"/>
            </a:br>
            <a:endParaRPr sz="2200"/>
          </a:p>
          <a:p>
            <a:pPr marL="914400" lvl="1" indent="-368300" algn="l" rtl="0">
              <a:lnSpc>
                <a:spcPct val="90000"/>
              </a:lnSpc>
              <a:spcBef>
                <a:spcPts val="0"/>
              </a:spcBef>
              <a:spcAft>
                <a:spcPts val="0"/>
              </a:spcAft>
              <a:buSzPts val="2200"/>
              <a:buChar char="⮚"/>
            </a:pPr>
            <a:r>
              <a:rPr lang="en-US" sz="2200"/>
              <a:t>Compliance with permissible use of funds</a:t>
            </a:r>
            <a:endParaRPr sz="2200"/>
          </a:p>
        </p:txBody>
      </p:sp>
      <p:sp>
        <p:nvSpPr>
          <p:cNvPr id="357" name="Google Shape;357;g3aac46a6844_0_71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9"/>
          <p:cNvSpPr txBox="1">
            <a:spLocks noGrp="1"/>
          </p:cNvSpPr>
          <p:nvPr>
            <p:ph type="title"/>
          </p:nvPr>
        </p:nvSpPr>
        <p:spPr>
          <a:xfrm>
            <a:off x="838200" y="279979"/>
            <a:ext cx="10515600" cy="5721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3200"/>
              <a:t>Revisores de solicitudes de CMS</a:t>
            </a:r>
            <a:endParaRPr sz="3200"/>
          </a:p>
        </p:txBody>
      </p:sp>
      <p:sp>
        <p:nvSpPr>
          <p:cNvPr id="364" name="Google Shape;364;p9"/>
          <p:cNvSpPr txBox="1">
            <a:spLocks noGrp="1"/>
          </p:cNvSpPr>
          <p:nvPr>
            <p:ph type="body" idx="1"/>
          </p:nvPr>
        </p:nvSpPr>
        <p:spPr>
          <a:xfrm>
            <a:off x="335125" y="1038875"/>
            <a:ext cx="11582100" cy="5019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sz="2200" b="1"/>
              <a:t>Revisores designados por CMS</a:t>
            </a:r>
            <a:endParaRPr sz="2200" b="1"/>
          </a:p>
          <a:p>
            <a:pPr marL="457200" lvl="0" indent="-368300" algn="l" rtl="0">
              <a:lnSpc>
                <a:spcPct val="90000"/>
              </a:lnSpc>
              <a:spcBef>
                <a:spcPts val="1000"/>
              </a:spcBef>
              <a:spcAft>
                <a:spcPts val="0"/>
              </a:spcAft>
              <a:buSzPts val="2200"/>
              <a:buFont typeface="Trebuchet MS"/>
              <a:buChar char="•"/>
            </a:pPr>
            <a:r>
              <a:rPr lang="en-US" sz="2200"/>
              <a:t>Los revisores de solicitudes </a:t>
            </a:r>
            <a:r>
              <a:rPr lang="en-US" sz="2200" b="1"/>
              <a:t>no son expertos</a:t>
            </a:r>
            <a:r>
              <a:rPr lang="en-US" sz="2200"/>
              <a:t> en atención sanitaria. No se pueden utilizar terminología, acrónimos y términos técnicos sin una definición previa. </a:t>
            </a:r>
            <a:endParaRPr sz="2200"/>
          </a:p>
          <a:p>
            <a:pPr marL="457200" lvl="0" indent="-368300" algn="l" rtl="0">
              <a:lnSpc>
                <a:spcPct val="90000"/>
              </a:lnSpc>
              <a:spcBef>
                <a:spcPts val="1000"/>
              </a:spcBef>
              <a:spcAft>
                <a:spcPts val="0"/>
              </a:spcAft>
              <a:buSzPts val="2200"/>
              <a:buFont typeface="Trebuchet MS"/>
              <a:buChar char="•"/>
            </a:pPr>
            <a:r>
              <a:rPr lang="en-US" sz="2200"/>
              <a:t>Los revisores de solicitudes </a:t>
            </a:r>
            <a:r>
              <a:rPr lang="en-US" sz="2200" b="1"/>
              <a:t>no son expertos</a:t>
            </a:r>
            <a:r>
              <a:rPr lang="en-US" sz="2200"/>
              <a:t> en Colorado. Deben explicarse claramente los factores geográficos, demográficos, económicos y de otro tipo que hacen que la prestación de servicios sanitarios en Colorado sea única. </a:t>
            </a:r>
            <a:endParaRPr sz="2200"/>
          </a:p>
          <a:p>
            <a:pPr marL="457200" lvl="0" indent="-368300" algn="l" rtl="0">
              <a:lnSpc>
                <a:spcPct val="90000"/>
              </a:lnSpc>
              <a:spcBef>
                <a:spcPts val="1000"/>
              </a:spcBef>
              <a:spcAft>
                <a:spcPts val="0"/>
              </a:spcAft>
              <a:buSzPts val="2200"/>
              <a:buFont typeface="Trebuchet MS"/>
              <a:buChar char="•"/>
            </a:pPr>
            <a:r>
              <a:rPr lang="en-US" sz="2200"/>
              <a:t>La solicitud está sujeta a reglas estrictas y a factores de puntuación que incluyen:</a:t>
            </a:r>
            <a:br>
              <a:rPr lang="en-US" sz="2200"/>
            </a:br>
            <a:endParaRPr sz="2200"/>
          </a:p>
          <a:p>
            <a:pPr marL="914400" lvl="1" indent="-368300" algn="l" rtl="0">
              <a:lnSpc>
                <a:spcPct val="90000"/>
              </a:lnSpc>
              <a:spcBef>
                <a:spcPts val="0"/>
              </a:spcBef>
              <a:spcAft>
                <a:spcPts val="0"/>
              </a:spcAft>
              <a:buSzPts val="2200"/>
              <a:buChar char="⮚"/>
            </a:pPr>
            <a:r>
              <a:rPr lang="en-US" sz="2200"/>
              <a:t>Número de páginas, diseño y formato</a:t>
            </a:r>
            <a:br>
              <a:rPr lang="en-US" sz="2200"/>
            </a:br>
            <a:endParaRPr sz="2200"/>
          </a:p>
          <a:p>
            <a:pPr marL="914400" lvl="1" indent="-368300" algn="l" rtl="0">
              <a:lnSpc>
                <a:spcPct val="90000"/>
              </a:lnSpc>
              <a:spcBef>
                <a:spcPts val="0"/>
              </a:spcBef>
              <a:spcAft>
                <a:spcPts val="0"/>
              </a:spcAft>
              <a:buSzPts val="2200"/>
              <a:buChar char="⮚"/>
            </a:pPr>
            <a:r>
              <a:rPr lang="en-US" sz="2200"/>
              <a:t>Puntuaciones consideradas para factores como la población rural, las instalaciones sanitarias rurales y otros componentes basados en datos.</a:t>
            </a:r>
            <a:br>
              <a:rPr lang="en-US" sz="2200"/>
            </a:br>
            <a:endParaRPr sz="2200"/>
          </a:p>
          <a:p>
            <a:pPr marL="914400" lvl="1" indent="-368300" algn="l" rtl="0">
              <a:lnSpc>
                <a:spcPct val="90000"/>
              </a:lnSpc>
              <a:spcBef>
                <a:spcPts val="0"/>
              </a:spcBef>
              <a:spcAft>
                <a:spcPts val="0"/>
              </a:spcAft>
              <a:buSzPts val="2200"/>
              <a:buChar char="⮚"/>
            </a:pPr>
            <a:r>
              <a:rPr lang="en-US" sz="2200"/>
              <a:t>Cumplimiento del uso permitido de los fondos</a:t>
            </a:r>
            <a:endParaRPr sz="2200"/>
          </a:p>
        </p:txBody>
      </p:sp>
      <p:sp>
        <p:nvSpPr>
          <p:cNvPr id="365" name="Google Shape;365;p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3aac46a6844_0_847"/>
          <p:cNvSpPr txBox="1">
            <a:spLocks noGrp="1"/>
          </p:cNvSpPr>
          <p:nvPr>
            <p:ph type="ctrTitle"/>
          </p:nvPr>
        </p:nvSpPr>
        <p:spPr>
          <a:xfrm>
            <a:off x="408375" y="1461875"/>
            <a:ext cx="11104800" cy="23877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400"/>
              <a:buNone/>
            </a:pPr>
            <a:r>
              <a:rPr lang="en-US"/>
              <a:t>Colorado’s Application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0"/>
          <p:cNvSpPr txBox="1">
            <a:spLocks noGrp="1"/>
          </p:cNvSpPr>
          <p:nvPr>
            <p:ph type="ctrTitle"/>
          </p:nvPr>
        </p:nvSpPr>
        <p:spPr>
          <a:xfrm>
            <a:off x="408375" y="1461875"/>
            <a:ext cx="11104800" cy="23877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400"/>
              <a:buNone/>
            </a:pPr>
            <a:r>
              <a:rPr lang="en-US"/>
              <a:t>Solicitud de Colorado</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3aac46a6844_0_976"/>
          <p:cNvSpPr txBox="1">
            <a:spLocks noGrp="1"/>
          </p:cNvSpPr>
          <p:nvPr>
            <p:ph type="title"/>
          </p:nvPr>
        </p:nvSpPr>
        <p:spPr>
          <a:xfrm>
            <a:off x="392950" y="0"/>
            <a:ext cx="6302100" cy="687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900"/>
              <a:t>Colorado’s Priorities</a:t>
            </a:r>
            <a:endParaRPr sz="3900"/>
          </a:p>
        </p:txBody>
      </p:sp>
      <p:sp>
        <p:nvSpPr>
          <p:cNvPr id="382" name="Google Shape;382;g3aac46a6844_0_976"/>
          <p:cNvSpPr txBox="1">
            <a:spLocks noGrp="1"/>
          </p:cNvSpPr>
          <p:nvPr>
            <p:ph type="body" idx="1"/>
          </p:nvPr>
        </p:nvSpPr>
        <p:spPr>
          <a:xfrm>
            <a:off x="203675" y="998875"/>
            <a:ext cx="6064800" cy="5235300"/>
          </a:xfrm>
          <a:prstGeom prst="rect">
            <a:avLst/>
          </a:prstGeom>
          <a:noFill/>
          <a:ln>
            <a:noFill/>
          </a:ln>
        </p:spPr>
        <p:txBody>
          <a:bodyPr spcFirstLastPara="1" wrap="square" lIns="91425" tIns="45700" rIns="91425" bIns="45700" anchor="t" anchorCtr="0">
            <a:noAutofit/>
          </a:bodyPr>
          <a:lstStyle/>
          <a:p>
            <a:pPr marL="457200" lvl="0" indent="-374650" algn="l" rtl="0">
              <a:lnSpc>
                <a:spcPct val="100000"/>
              </a:lnSpc>
              <a:spcBef>
                <a:spcPts val="0"/>
              </a:spcBef>
              <a:spcAft>
                <a:spcPts val="0"/>
              </a:spcAft>
              <a:buSzPts val="2300"/>
              <a:buFont typeface="Trebuchet MS"/>
              <a:buChar char="•"/>
            </a:pPr>
            <a:r>
              <a:rPr lang="en-US" sz="2300"/>
              <a:t>Chronic disease management and prevention.</a:t>
            </a:r>
            <a:endParaRPr sz="2300"/>
          </a:p>
          <a:p>
            <a:pPr marL="457200" lvl="0" indent="-374650" algn="l" rtl="0">
              <a:lnSpc>
                <a:spcPct val="100000"/>
              </a:lnSpc>
              <a:spcBef>
                <a:spcPts val="1000"/>
              </a:spcBef>
              <a:spcAft>
                <a:spcPts val="0"/>
              </a:spcAft>
              <a:buSzPts val="2300"/>
              <a:buFont typeface="Trebuchet MS"/>
              <a:buChar char="•"/>
            </a:pPr>
            <a:r>
              <a:rPr lang="en-US" sz="2300"/>
              <a:t>Technology-driven solutions</a:t>
            </a:r>
            <a:endParaRPr sz="2300"/>
          </a:p>
          <a:p>
            <a:pPr marL="457200" lvl="0" indent="-374650" algn="l" rtl="0">
              <a:lnSpc>
                <a:spcPct val="100000"/>
              </a:lnSpc>
              <a:spcBef>
                <a:spcPts val="1000"/>
              </a:spcBef>
              <a:spcAft>
                <a:spcPts val="0"/>
              </a:spcAft>
              <a:buSzPts val="2300"/>
              <a:buFont typeface="Trebuchet MS"/>
              <a:buChar char="•"/>
            </a:pPr>
            <a:r>
              <a:rPr lang="en-US" sz="2300"/>
              <a:t>Assisting rural communities to right size their health care delivery systems</a:t>
            </a:r>
            <a:endParaRPr sz="2300"/>
          </a:p>
          <a:p>
            <a:pPr marL="457200" lvl="0" indent="-374650" algn="l" rtl="0">
              <a:lnSpc>
                <a:spcPct val="100000"/>
              </a:lnSpc>
              <a:spcBef>
                <a:spcPts val="1000"/>
              </a:spcBef>
              <a:spcAft>
                <a:spcPts val="0"/>
              </a:spcAft>
              <a:buSzPts val="2300"/>
              <a:buFont typeface="Trebuchet MS"/>
              <a:buChar char="•"/>
            </a:pPr>
            <a:r>
              <a:rPr lang="en-US" sz="2300"/>
              <a:t>Developing innovative models of care including value-based and alternative payment</a:t>
            </a:r>
            <a:endParaRPr sz="2300"/>
          </a:p>
          <a:p>
            <a:pPr marL="457200" lvl="0" indent="-374650" algn="l" rtl="0">
              <a:lnSpc>
                <a:spcPct val="100000"/>
              </a:lnSpc>
              <a:spcBef>
                <a:spcPts val="1000"/>
              </a:spcBef>
              <a:spcAft>
                <a:spcPts val="0"/>
              </a:spcAft>
              <a:buSzPts val="2300"/>
              <a:buFont typeface="Trebuchet MS"/>
              <a:buChar char="•"/>
            </a:pPr>
            <a:r>
              <a:rPr lang="en-US" sz="2300"/>
              <a:t>Initiating, fostering, and strengthening local and regional strategic partnerships</a:t>
            </a:r>
            <a:endParaRPr sz="2300"/>
          </a:p>
          <a:p>
            <a:pPr marL="457200" lvl="0" indent="-374650" algn="l" rtl="0">
              <a:lnSpc>
                <a:spcPct val="100000"/>
              </a:lnSpc>
              <a:spcBef>
                <a:spcPts val="1000"/>
              </a:spcBef>
              <a:spcAft>
                <a:spcPts val="1000"/>
              </a:spcAft>
              <a:buSzPts val="2300"/>
              <a:buFont typeface="Trebuchet MS"/>
              <a:buChar char="•"/>
            </a:pPr>
            <a:r>
              <a:rPr lang="en-US" sz="2300"/>
              <a:t>Workforce recruitment and retention</a:t>
            </a:r>
            <a:endParaRPr sz="2300"/>
          </a:p>
        </p:txBody>
      </p:sp>
      <p:sp>
        <p:nvSpPr>
          <p:cNvPr id="383" name="Google Shape;383;g3aac46a6844_0_97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
        <p:nvSpPr>
          <p:cNvPr id="384" name="Google Shape;384;g3aac46a6844_0_976"/>
          <p:cNvSpPr/>
          <p:nvPr/>
        </p:nvSpPr>
        <p:spPr>
          <a:xfrm>
            <a:off x="6424925" y="293250"/>
            <a:ext cx="5678100" cy="5940900"/>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90000"/>
              </a:lnSpc>
              <a:spcBef>
                <a:spcPts val="1000"/>
              </a:spcBef>
              <a:spcAft>
                <a:spcPts val="0"/>
              </a:spcAft>
              <a:buClr>
                <a:schemeClr val="dk1"/>
              </a:buClr>
              <a:buSzPts val="1100"/>
              <a:buFont typeface="Arial"/>
              <a:buNone/>
            </a:pPr>
            <a:r>
              <a:rPr lang="en-US" sz="2500" b="1" i="0" u="none" strike="noStrike" cap="none">
                <a:solidFill>
                  <a:schemeClr val="lt1"/>
                </a:solidFill>
                <a:latin typeface="Trebuchet MS"/>
                <a:ea typeface="Trebuchet MS"/>
                <a:cs typeface="Trebuchet MS"/>
                <a:sym typeface="Trebuchet MS"/>
              </a:rPr>
              <a:t>Focused Stakeholder Engagement</a:t>
            </a:r>
            <a:endParaRPr sz="2500" b="1" i="0" u="none" strike="noStrike" cap="none">
              <a:solidFill>
                <a:schemeClr val="lt1"/>
              </a:solidFill>
              <a:latin typeface="Trebuchet MS"/>
              <a:ea typeface="Trebuchet MS"/>
              <a:cs typeface="Trebuchet MS"/>
              <a:sym typeface="Trebuchet MS"/>
            </a:endParaRPr>
          </a:p>
          <a:p>
            <a:pPr marL="0" marR="0" lvl="0" indent="0" algn="l" rtl="0">
              <a:lnSpc>
                <a:spcPct val="115000"/>
              </a:lnSpc>
              <a:spcBef>
                <a:spcPts val="1000"/>
              </a:spcBef>
              <a:spcAft>
                <a:spcPts val="0"/>
              </a:spcAft>
              <a:buClr>
                <a:schemeClr val="dk1"/>
              </a:buClr>
              <a:buSzPts val="1100"/>
              <a:buFont typeface="Arial"/>
              <a:buNone/>
            </a:pPr>
            <a:r>
              <a:rPr lang="en-US" sz="2000" b="0" i="0" u="none" strike="noStrike" cap="none">
                <a:solidFill>
                  <a:schemeClr val="lt1"/>
                </a:solidFill>
                <a:latin typeface="Trebuchet MS"/>
                <a:ea typeface="Trebuchet MS"/>
                <a:cs typeface="Trebuchet MS"/>
                <a:sym typeface="Trebuchet MS"/>
              </a:rPr>
              <a:t>Rural Health Care providers actively participated in discussions that shaped our application. </a:t>
            </a:r>
            <a:r>
              <a:rPr lang="en-US" sz="2000" b="1" i="0" u="none" strike="noStrike" cap="none">
                <a:solidFill>
                  <a:schemeClr val="lt1"/>
                </a:solidFill>
                <a:latin typeface="Trebuchet MS"/>
                <a:ea typeface="Trebuchet MS"/>
                <a:cs typeface="Trebuchet MS"/>
                <a:sym typeface="Trebuchet MS"/>
              </a:rPr>
              <a:t>&gt;50 rural health care providers were consulted in its development.</a:t>
            </a:r>
            <a:br>
              <a:rPr lang="en-US" sz="2000" b="1" i="0" u="none" strike="noStrike" cap="none">
                <a:solidFill>
                  <a:schemeClr val="lt1"/>
                </a:solidFill>
                <a:latin typeface="Trebuchet MS"/>
                <a:ea typeface="Trebuchet MS"/>
                <a:cs typeface="Trebuchet MS"/>
                <a:sym typeface="Trebuchet MS"/>
              </a:rPr>
            </a:br>
            <a:endParaRPr sz="2000" b="1" i="0" u="none" strike="noStrike" cap="none">
              <a:solidFill>
                <a:schemeClr val="lt1"/>
              </a:solidFill>
              <a:latin typeface="Trebuchet MS"/>
              <a:ea typeface="Trebuchet MS"/>
              <a:cs typeface="Trebuchet MS"/>
              <a:sym typeface="Trebuchet MS"/>
            </a:endParaRPr>
          </a:p>
          <a:p>
            <a:pPr marL="0" marR="0" lvl="0" indent="0" algn="l" rtl="0">
              <a:lnSpc>
                <a:spcPct val="115000"/>
              </a:lnSpc>
              <a:spcBef>
                <a:spcPts val="1000"/>
              </a:spcBef>
              <a:spcAft>
                <a:spcPts val="0"/>
              </a:spcAft>
              <a:buClr>
                <a:schemeClr val="dk1"/>
              </a:buClr>
              <a:buSzPts val="1100"/>
              <a:buFont typeface="Arial"/>
              <a:buNone/>
            </a:pPr>
            <a:r>
              <a:rPr lang="en-US" sz="2000" b="0" i="0" u="none" strike="noStrike" cap="none">
                <a:solidFill>
                  <a:schemeClr val="lt1"/>
                </a:solidFill>
                <a:latin typeface="Trebuchet MS"/>
                <a:ea typeface="Trebuchet MS"/>
                <a:cs typeface="Trebuchet MS"/>
                <a:sym typeface="Trebuchet MS"/>
              </a:rPr>
              <a:t>HCPF and CRHC held formal stakeholder sessions in </a:t>
            </a:r>
            <a:r>
              <a:rPr lang="en-US" sz="2000" b="1" i="0" u="none" strike="noStrike" cap="none">
                <a:solidFill>
                  <a:schemeClr val="lt1"/>
                </a:solidFill>
                <a:latin typeface="Trebuchet MS"/>
                <a:ea typeface="Trebuchet MS"/>
                <a:cs typeface="Trebuchet MS"/>
                <a:sym typeface="Trebuchet MS"/>
              </a:rPr>
              <a:t>September and October</a:t>
            </a:r>
            <a:r>
              <a:rPr lang="en-US" sz="2000" b="0" i="0" u="none" strike="noStrike" cap="none">
                <a:solidFill>
                  <a:schemeClr val="lt1"/>
                </a:solidFill>
                <a:latin typeface="Trebuchet MS"/>
                <a:ea typeface="Trebuchet MS"/>
                <a:cs typeface="Trebuchet MS"/>
                <a:sym typeface="Trebuchet MS"/>
              </a:rPr>
              <a:t> to outline CMS’s strategic goals, permissible uses, options, and restrictions. We spoke with over </a:t>
            </a:r>
            <a:r>
              <a:rPr lang="en-US" sz="2000" b="1" i="0" u="none" strike="noStrike" cap="none">
                <a:solidFill>
                  <a:schemeClr val="lt1"/>
                </a:solidFill>
                <a:latin typeface="Trebuchet MS"/>
                <a:ea typeface="Trebuchet MS"/>
                <a:cs typeface="Trebuchet MS"/>
                <a:sym typeface="Trebuchet MS"/>
              </a:rPr>
              <a:t>200 stakeholder attendees at three separate sessions.</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100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51"/>
        <p:cNvGrpSpPr/>
        <p:nvPr/>
      </p:nvGrpSpPr>
      <p:grpSpPr>
        <a:xfrm>
          <a:off x="0" y="0"/>
          <a:ext cx="0" cy="0"/>
          <a:chOff x="0" y="0"/>
          <a:chExt cx="0" cy="0"/>
        </a:xfrm>
      </p:grpSpPr>
      <p:sp>
        <p:nvSpPr>
          <p:cNvPr id="252" name="Google Shape;252;p1"/>
          <p:cNvSpPr txBox="1">
            <a:spLocks noGrp="1"/>
          </p:cNvSpPr>
          <p:nvPr>
            <p:ph type="ctrTitle"/>
          </p:nvPr>
        </p:nvSpPr>
        <p:spPr>
          <a:xfrm>
            <a:off x="471875" y="293475"/>
            <a:ext cx="11104800" cy="238770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SzPts val="1400"/>
              <a:buNone/>
            </a:pPr>
            <a:r>
              <a:rPr lang="en-US"/>
              <a:t>Seminario web sobre el Programa de Transformación de la Salud Rural</a:t>
            </a:r>
            <a:endParaRPr/>
          </a:p>
        </p:txBody>
      </p:sp>
      <p:sp>
        <p:nvSpPr>
          <p:cNvPr id="253" name="Google Shape;253;p1"/>
          <p:cNvSpPr txBox="1">
            <a:spLocks noGrp="1"/>
          </p:cNvSpPr>
          <p:nvPr>
            <p:ph type="subTitle" idx="1"/>
          </p:nvPr>
        </p:nvSpPr>
        <p:spPr>
          <a:xfrm>
            <a:off x="1524001" y="2830257"/>
            <a:ext cx="9144000" cy="983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3200"/>
              <a:buFont typeface="Trebuchet MS"/>
              <a:buNone/>
            </a:pPr>
            <a:r>
              <a:rPr lang="en-US" b="1"/>
              <a:t>2 de diciembre, 2025</a:t>
            </a:r>
            <a:endParaRPr b="1"/>
          </a:p>
        </p:txBody>
      </p:sp>
      <p:sp>
        <p:nvSpPr>
          <p:cNvPr id="254" name="Google Shape;254;p1"/>
          <p:cNvSpPr txBox="1"/>
          <p:nvPr/>
        </p:nvSpPr>
        <p:spPr>
          <a:xfrm>
            <a:off x="3157250" y="4692425"/>
            <a:ext cx="5500800" cy="92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Trebuchet MS"/>
                <a:ea typeface="Trebuchet MS"/>
                <a:cs typeface="Trebuchet MS"/>
                <a:sym typeface="Trebuchet MS"/>
              </a:rPr>
              <a:t>Present</a:t>
            </a:r>
            <a:r>
              <a:rPr lang="en-US" sz="1800">
                <a:solidFill>
                  <a:schemeClr val="lt1"/>
                </a:solidFill>
                <a:latin typeface="Trebuchet MS"/>
                <a:ea typeface="Trebuchet MS"/>
                <a:cs typeface="Trebuchet MS"/>
                <a:sym typeface="Trebuchet MS"/>
              </a:rPr>
              <a:t>ado por</a:t>
            </a:r>
            <a:r>
              <a:rPr lang="en-US" sz="1800" b="0" i="0" u="none" strike="noStrike" cap="none">
                <a:solidFill>
                  <a:schemeClr val="lt1"/>
                </a:solidFill>
                <a:latin typeface="Trebuchet MS"/>
                <a:ea typeface="Trebuchet MS"/>
                <a:cs typeface="Trebuchet MS"/>
                <a:sym typeface="Trebuchet MS"/>
              </a:rPr>
              <a:t>:</a:t>
            </a:r>
            <a:endParaRPr sz="1800" b="0" i="0" u="none" strike="noStrike" cap="none">
              <a:solidFill>
                <a:schemeClr val="lt1"/>
              </a:solidFill>
              <a:latin typeface="Trebuchet MS"/>
              <a:ea typeface="Trebuchet MS"/>
              <a:cs typeface="Trebuchet MS"/>
              <a:sym typeface="Trebuchet MS"/>
            </a:endParaRPr>
          </a:p>
          <a:p>
            <a:pPr marL="0" lvl="0" indent="0" algn="ctr" rtl="0">
              <a:spcBef>
                <a:spcPts val="0"/>
              </a:spcBef>
              <a:spcAft>
                <a:spcPts val="0"/>
              </a:spcAft>
              <a:buClr>
                <a:schemeClr val="dk1"/>
              </a:buClr>
              <a:buSzPts val="1100"/>
              <a:buFont typeface="Arial"/>
              <a:buNone/>
            </a:pPr>
            <a:r>
              <a:rPr lang="en-US" sz="1800">
                <a:solidFill>
                  <a:schemeClr val="lt1"/>
                </a:solidFill>
                <a:latin typeface="Trebuchet MS"/>
                <a:ea typeface="Trebuchet MS"/>
                <a:cs typeface="Trebuchet MS"/>
                <a:sym typeface="Trebuchet MS"/>
              </a:rPr>
              <a:t>Centro de Salud Rural de Colorado</a:t>
            </a:r>
            <a:endParaRPr sz="1800">
              <a:solidFill>
                <a:schemeClr val="lt1"/>
              </a:solidFill>
              <a:latin typeface="Trebuchet MS"/>
              <a:ea typeface="Trebuchet MS"/>
              <a:cs typeface="Trebuchet MS"/>
              <a:sym typeface="Trebuchet MS"/>
            </a:endParaRPr>
          </a:p>
          <a:p>
            <a:pPr marL="0" lvl="0" indent="0" algn="ctr" rtl="0">
              <a:spcBef>
                <a:spcPts val="0"/>
              </a:spcBef>
              <a:spcAft>
                <a:spcPts val="0"/>
              </a:spcAft>
              <a:buClr>
                <a:schemeClr val="dk1"/>
              </a:buClr>
              <a:buSzPts val="1100"/>
              <a:buFont typeface="Arial"/>
              <a:buNone/>
            </a:pPr>
            <a:r>
              <a:rPr lang="en-US" sz="1800">
                <a:solidFill>
                  <a:schemeClr val="lt1"/>
                </a:solidFill>
                <a:latin typeface="Trebuchet MS"/>
                <a:ea typeface="Trebuchet MS"/>
                <a:cs typeface="Trebuchet MS"/>
                <a:sym typeface="Trebuchet MS"/>
              </a:rPr>
              <a:t>Departamento de Política y Financiación Sanitaria</a:t>
            </a:r>
            <a:endParaRPr sz="1800">
              <a:solidFill>
                <a:schemeClr val="lt1"/>
              </a:solidFill>
              <a:latin typeface="Trebuchet MS"/>
              <a:ea typeface="Trebuchet MS"/>
              <a:cs typeface="Trebuchet MS"/>
              <a:sym typeface="Trebuchet MS"/>
            </a:endParaRPr>
          </a:p>
        </p:txBody>
      </p:sp>
      <p:sp>
        <p:nvSpPr>
          <p:cNvPr id="255" name="Google Shape;255;p1"/>
          <p:cNvSpPr txBox="1"/>
          <p:nvPr/>
        </p:nvSpPr>
        <p:spPr>
          <a:xfrm>
            <a:off x="5683550" y="3324125"/>
            <a:ext cx="6040200" cy="400200"/>
          </a:xfrm>
          <a:prstGeom prst="rect">
            <a:avLst/>
          </a:prstGeom>
          <a:noFill/>
          <a:ln>
            <a:noFill/>
          </a:ln>
        </p:spPr>
        <p:txBody>
          <a:bodyPr spcFirstLastPara="1" wrap="square" lIns="91425" tIns="91425" rIns="91425" bIns="91425" anchor="b"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11"/>
          <p:cNvSpPr txBox="1">
            <a:spLocks noGrp="1"/>
          </p:cNvSpPr>
          <p:nvPr>
            <p:ph type="title"/>
          </p:nvPr>
        </p:nvSpPr>
        <p:spPr>
          <a:xfrm>
            <a:off x="392950" y="0"/>
            <a:ext cx="6302100" cy="687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900"/>
              <a:t>Prioridades de Colorado</a:t>
            </a:r>
            <a:endParaRPr sz="3900"/>
          </a:p>
        </p:txBody>
      </p:sp>
      <p:sp>
        <p:nvSpPr>
          <p:cNvPr id="391" name="Google Shape;391;p11"/>
          <p:cNvSpPr txBox="1">
            <a:spLocks noGrp="1"/>
          </p:cNvSpPr>
          <p:nvPr>
            <p:ph type="body" idx="1"/>
          </p:nvPr>
        </p:nvSpPr>
        <p:spPr>
          <a:xfrm>
            <a:off x="203675" y="998875"/>
            <a:ext cx="6064800" cy="5235300"/>
          </a:xfrm>
          <a:prstGeom prst="rect">
            <a:avLst/>
          </a:prstGeom>
          <a:noFill/>
          <a:ln>
            <a:noFill/>
          </a:ln>
        </p:spPr>
        <p:txBody>
          <a:bodyPr spcFirstLastPara="1" wrap="square" lIns="91425" tIns="45700" rIns="91425" bIns="45700" anchor="t" anchorCtr="0">
            <a:noAutofit/>
          </a:bodyPr>
          <a:lstStyle/>
          <a:p>
            <a:pPr marL="457200" lvl="0" indent="-374650" algn="l" rtl="0">
              <a:lnSpc>
                <a:spcPct val="100000"/>
              </a:lnSpc>
              <a:spcBef>
                <a:spcPts val="0"/>
              </a:spcBef>
              <a:spcAft>
                <a:spcPts val="0"/>
              </a:spcAft>
              <a:buSzPts val="2300"/>
              <a:buFont typeface="Trebuchet MS"/>
              <a:buChar char="•"/>
            </a:pPr>
            <a:r>
              <a:rPr lang="en-US" sz="2300" dirty="0" err="1"/>
              <a:t>Manejo</a:t>
            </a:r>
            <a:r>
              <a:rPr lang="en-US" sz="2300" dirty="0"/>
              <a:t> y </a:t>
            </a:r>
            <a:r>
              <a:rPr lang="en-US" sz="2300" dirty="0" err="1"/>
              <a:t>prevención</a:t>
            </a:r>
            <a:r>
              <a:rPr lang="en-US" sz="2300" dirty="0"/>
              <a:t> de </a:t>
            </a:r>
            <a:r>
              <a:rPr lang="en-US" sz="2300" dirty="0" err="1"/>
              <a:t>enfermedades</a:t>
            </a:r>
            <a:r>
              <a:rPr lang="en-US" sz="2300" dirty="0"/>
              <a:t> </a:t>
            </a:r>
            <a:r>
              <a:rPr lang="en-US" sz="2300" dirty="0" err="1"/>
              <a:t>crónicas</a:t>
            </a:r>
            <a:r>
              <a:rPr lang="en-US" sz="2300" dirty="0"/>
              <a:t>.</a:t>
            </a:r>
            <a:endParaRPr sz="2300" dirty="0"/>
          </a:p>
          <a:p>
            <a:pPr marL="457200" lvl="0" indent="-374650" algn="l" rtl="0">
              <a:lnSpc>
                <a:spcPct val="100000"/>
              </a:lnSpc>
              <a:spcBef>
                <a:spcPts val="1000"/>
              </a:spcBef>
              <a:spcAft>
                <a:spcPts val="0"/>
              </a:spcAft>
              <a:buSzPts val="2300"/>
              <a:buFont typeface="Trebuchet MS"/>
              <a:buChar char="•"/>
            </a:pPr>
            <a:r>
              <a:rPr lang="en-US" sz="2300" dirty="0"/>
              <a:t>Soluciones </a:t>
            </a:r>
            <a:r>
              <a:rPr lang="en-US" sz="2300" dirty="0" err="1"/>
              <a:t>manejadas</a:t>
            </a:r>
            <a:r>
              <a:rPr lang="en-US" sz="2300" dirty="0"/>
              <a:t> </a:t>
            </a:r>
            <a:r>
              <a:rPr lang="en-US" sz="2300" dirty="0" err="1"/>
              <a:t>por</a:t>
            </a:r>
            <a:r>
              <a:rPr lang="en-US" sz="2300" dirty="0"/>
              <a:t> la </a:t>
            </a:r>
            <a:r>
              <a:rPr lang="en-US" sz="2300" dirty="0" err="1"/>
              <a:t>tecnología</a:t>
            </a:r>
            <a:endParaRPr sz="2300" dirty="0"/>
          </a:p>
          <a:p>
            <a:pPr marL="457200" lvl="0" indent="-374650" algn="l" rtl="0">
              <a:lnSpc>
                <a:spcPct val="100000"/>
              </a:lnSpc>
              <a:spcBef>
                <a:spcPts val="1000"/>
              </a:spcBef>
              <a:spcAft>
                <a:spcPts val="0"/>
              </a:spcAft>
              <a:buSzPts val="2300"/>
              <a:buFont typeface="Trebuchet MS"/>
              <a:buChar char="•"/>
            </a:pPr>
            <a:r>
              <a:rPr lang="en-US" sz="2300" dirty="0" err="1"/>
              <a:t>Ayudar</a:t>
            </a:r>
            <a:r>
              <a:rPr lang="en-US" sz="2300" dirty="0"/>
              <a:t> a las comunidades rurales a </a:t>
            </a:r>
            <a:r>
              <a:rPr lang="en-US" sz="2300" dirty="0" err="1"/>
              <a:t>dimensionar</a:t>
            </a:r>
            <a:r>
              <a:rPr lang="en-US" sz="2300" dirty="0"/>
              <a:t> sus </a:t>
            </a:r>
            <a:r>
              <a:rPr lang="en-US" sz="2300" dirty="0" err="1"/>
              <a:t>sistemas</a:t>
            </a:r>
            <a:r>
              <a:rPr lang="en-US" sz="2300" dirty="0"/>
              <a:t> de </a:t>
            </a:r>
            <a:r>
              <a:rPr lang="en-US" sz="2300" dirty="0" err="1"/>
              <a:t>prestación</a:t>
            </a:r>
            <a:r>
              <a:rPr lang="en-US" sz="2300" dirty="0"/>
              <a:t> de </a:t>
            </a:r>
            <a:r>
              <a:rPr lang="en-US" sz="2300" dirty="0" err="1"/>
              <a:t>asistencia</a:t>
            </a:r>
            <a:r>
              <a:rPr lang="en-US" sz="2300" dirty="0"/>
              <a:t> sanitaria</a:t>
            </a:r>
            <a:endParaRPr sz="2300" dirty="0"/>
          </a:p>
          <a:p>
            <a:pPr marL="457200" lvl="0" indent="-374650" algn="l" rtl="0">
              <a:lnSpc>
                <a:spcPct val="100000"/>
              </a:lnSpc>
              <a:spcBef>
                <a:spcPts val="1000"/>
              </a:spcBef>
              <a:spcAft>
                <a:spcPts val="0"/>
              </a:spcAft>
              <a:buSzPts val="2300"/>
              <a:buFont typeface="Trebuchet MS"/>
              <a:buChar char="•"/>
            </a:pPr>
            <a:r>
              <a:rPr lang="en-US" sz="2300" dirty="0" err="1"/>
              <a:t>Desarrollar</a:t>
            </a:r>
            <a:r>
              <a:rPr lang="en-US" sz="2300" dirty="0"/>
              <a:t> </a:t>
            </a:r>
            <a:r>
              <a:rPr lang="en-US" sz="2300" dirty="0" err="1"/>
              <a:t>modelos</a:t>
            </a:r>
            <a:r>
              <a:rPr lang="en-US" sz="2300" dirty="0"/>
              <a:t> </a:t>
            </a:r>
            <a:r>
              <a:rPr lang="en-US" sz="2300" dirty="0" err="1"/>
              <a:t>innovadores</a:t>
            </a:r>
            <a:r>
              <a:rPr lang="en-US" sz="2300" dirty="0"/>
              <a:t> de </a:t>
            </a:r>
            <a:r>
              <a:rPr lang="en-US" sz="2300" dirty="0" err="1"/>
              <a:t>cuidado</a:t>
            </a:r>
            <a:r>
              <a:rPr lang="en-US" sz="2300" dirty="0"/>
              <a:t>, </a:t>
            </a:r>
            <a:r>
              <a:rPr lang="en-US" sz="2300" dirty="0" err="1"/>
              <a:t>incluyendo</a:t>
            </a:r>
            <a:r>
              <a:rPr lang="en-US" sz="2300" dirty="0"/>
              <a:t> </a:t>
            </a:r>
            <a:r>
              <a:rPr lang="en-US" sz="2300" dirty="0" err="1"/>
              <a:t>pagos</a:t>
            </a:r>
            <a:r>
              <a:rPr lang="en-US" sz="2300" dirty="0"/>
              <a:t> </a:t>
            </a:r>
            <a:r>
              <a:rPr lang="en-US" sz="2300" dirty="0" err="1"/>
              <a:t>basados</a:t>
            </a:r>
            <a:r>
              <a:rPr lang="en-US" sz="2300" dirty="0"/>
              <a:t> </a:t>
            </a:r>
            <a:r>
              <a:rPr lang="en-US" sz="2300" dirty="0" err="1"/>
              <a:t>en</a:t>
            </a:r>
            <a:r>
              <a:rPr lang="en-US" sz="2300" dirty="0"/>
              <a:t> </a:t>
            </a:r>
            <a:r>
              <a:rPr lang="en-US" sz="2300" dirty="0" err="1"/>
              <a:t>el</a:t>
            </a:r>
            <a:r>
              <a:rPr lang="en-US" sz="2300" dirty="0"/>
              <a:t> valor y </a:t>
            </a:r>
            <a:r>
              <a:rPr lang="en-US" sz="2300" dirty="0" err="1"/>
              <a:t>pagos</a:t>
            </a:r>
            <a:r>
              <a:rPr lang="en-US" sz="2300" dirty="0"/>
              <a:t> alternativos</a:t>
            </a:r>
            <a:endParaRPr sz="2300" dirty="0"/>
          </a:p>
          <a:p>
            <a:pPr marL="457200" lvl="0" indent="-374650" algn="l" rtl="0">
              <a:lnSpc>
                <a:spcPct val="100000"/>
              </a:lnSpc>
              <a:spcBef>
                <a:spcPts val="1000"/>
              </a:spcBef>
              <a:spcAft>
                <a:spcPts val="0"/>
              </a:spcAft>
              <a:buSzPts val="2300"/>
              <a:buFont typeface="Trebuchet MS"/>
              <a:buChar char="•"/>
            </a:pPr>
            <a:r>
              <a:rPr lang="en-US" sz="2300" dirty="0" err="1"/>
              <a:t>Iniciar</a:t>
            </a:r>
            <a:r>
              <a:rPr lang="en-US" sz="2300" dirty="0"/>
              <a:t>, </a:t>
            </a:r>
            <a:r>
              <a:rPr lang="en-US" sz="2300" dirty="0" err="1"/>
              <a:t>fomentar</a:t>
            </a:r>
            <a:r>
              <a:rPr lang="en-US" sz="2300" dirty="0"/>
              <a:t> y </a:t>
            </a:r>
            <a:r>
              <a:rPr lang="en-US" sz="2300" dirty="0" err="1"/>
              <a:t>fortalecer</a:t>
            </a:r>
            <a:r>
              <a:rPr lang="en-US" sz="2300" dirty="0"/>
              <a:t> las </a:t>
            </a:r>
            <a:r>
              <a:rPr lang="en-US" sz="2300" dirty="0" err="1"/>
              <a:t>alianzas</a:t>
            </a:r>
            <a:r>
              <a:rPr lang="en-US" sz="2300" dirty="0"/>
              <a:t> </a:t>
            </a:r>
            <a:r>
              <a:rPr lang="en-US" sz="2300" dirty="0" err="1"/>
              <a:t>estratégicas</a:t>
            </a:r>
            <a:r>
              <a:rPr lang="en-US" sz="2300" dirty="0"/>
              <a:t> locales y </a:t>
            </a:r>
            <a:r>
              <a:rPr lang="en-US" sz="2300" dirty="0" err="1"/>
              <a:t>regionales</a:t>
            </a:r>
            <a:endParaRPr sz="2300" dirty="0"/>
          </a:p>
          <a:p>
            <a:pPr marL="457200" lvl="0" indent="-374650" algn="l" rtl="0">
              <a:lnSpc>
                <a:spcPct val="100000"/>
              </a:lnSpc>
              <a:spcBef>
                <a:spcPts val="1000"/>
              </a:spcBef>
              <a:spcAft>
                <a:spcPts val="1000"/>
              </a:spcAft>
              <a:buSzPts val="2300"/>
              <a:buFont typeface="Trebuchet MS"/>
              <a:buChar char="•"/>
            </a:pPr>
            <a:r>
              <a:rPr lang="en-US" sz="2300" dirty="0" err="1"/>
              <a:t>Contratación</a:t>
            </a:r>
            <a:r>
              <a:rPr lang="en-US" sz="2300" dirty="0"/>
              <a:t> y </a:t>
            </a:r>
            <a:r>
              <a:rPr lang="en-US" sz="2300" dirty="0" err="1"/>
              <a:t>retención</a:t>
            </a:r>
            <a:r>
              <a:rPr lang="en-US" sz="2300" dirty="0"/>
              <a:t> de personal</a:t>
            </a:r>
            <a:endParaRPr sz="2300" dirty="0"/>
          </a:p>
        </p:txBody>
      </p:sp>
      <p:sp>
        <p:nvSpPr>
          <p:cNvPr id="392" name="Google Shape;392;p1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20</a:t>
            </a:fld>
            <a:endParaRPr/>
          </a:p>
        </p:txBody>
      </p:sp>
      <p:sp>
        <p:nvSpPr>
          <p:cNvPr id="393" name="Google Shape;393;p11"/>
          <p:cNvSpPr/>
          <p:nvPr/>
        </p:nvSpPr>
        <p:spPr>
          <a:xfrm>
            <a:off x="6424925" y="310896"/>
            <a:ext cx="5678100" cy="5923404"/>
          </a:xfrm>
          <a:prstGeom prst="roundRect">
            <a:avLst>
              <a:gd name="adj" fmla="val 16667"/>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rtl="0">
              <a:lnSpc>
                <a:spcPct val="90000"/>
              </a:lnSpc>
              <a:spcBef>
                <a:spcPts val="1000"/>
              </a:spcBef>
              <a:spcAft>
                <a:spcPts val="0"/>
              </a:spcAft>
              <a:buClr>
                <a:schemeClr val="dk1"/>
              </a:buClr>
              <a:buSzPts val="1100"/>
              <a:buFont typeface="Arial"/>
              <a:buNone/>
            </a:pPr>
            <a:r>
              <a:rPr lang="en-US" sz="2400" b="1" dirty="0" err="1">
                <a:solidFill>
                  <a:schemeClr val="lt1"/>
                </a:solidFill>
                <a:latin typeface="Trebuchet MS"/>
                <a:ea typeface="Trebuchet MS"/>
                <a:cs typeface="Trebuchet MS"/>
                <a:sym typeface="Trebuchet MS"/>
              </a:rPr>
              <a:t>Participación</a:t>
            </a:r>
            <a:r>
              <a:rPr lang="en-US" sz="2400" b="1" dirty="0">
                <a:solidFill>
                  <a:schemeClr val="lt1"/>
                </a:solidFill>
                <a:latin typeface="Trebuchet MS"/>
                <a:ea typeface="Trebuchet MS"/>
                <a:cs typeface="Trebuchet MS"/>
                <a:sym typeface="Trebuchet MS"/>
              </a:rPr>
              <a:t> </a:t>
            </a:r>
            <a:r>
              <a:rPr lang="en-US" sz="2400" b="1" dirty="0" err="1">
                <a:solidFill>
                  <a:schemeClr val="lt1"/>
                </a:solidFill>
                <a:latin typeface="Trebuchet MS"/>
                <a:ea typeface="Trebuchet MS"/>
                <a:cs typeface="Trebuchet MS"/>
                <a:sym typeface="Trebuchet MS"/>
              </a:rPr>
              <a:t>centrada</a:t>
            </a:r>
            <a:r>
              <a:rPr lang="en-US" sz="2400" b="1" dirty="0">
                <a:solidFill>
                  <a:schemeClr val="lt1"/>
                </a:solidFill>
                <a:latin typeface="Trebuchet MS"/>
                <a:ea typeface="Trebuchet MS"/>
                <a:cs typeface="Trebuchet MS"/>
                <a:sym typeface="Trebuchet MS"/>
              </a:rPr>
              <a:t> de las partes </a:t>
            </a:r>
            <a:r>
              <a:rPr lang="en-US" sz="2400" b="1" dirty="0" err="1">
                <a:solidFill>
                  <a:schemeClr val="lt1"/>
                </a:solidFill>
                <a:latin typeface="Trebuchet MS"/>
                <a:ea typeface="Trebuchet MS"/>
                <a:cs typeface="Trebuchet MS"/>
                <a:sym typeface="Trebuchet MS"/>
              </a:rPr>
              <a:t>interesadas</a:t>
            </a:r>
            <a:endParaRPr sz="2400" b="1"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1000"/>
              </a:spcBef>
              <a:spcAft>
                <a:spcPts val="0"/>
              </a:spcAft>
              <a:buClr>
                <a:schemeClr val="dk1"/>
              </a:buClr>
              <a:buSzPts val="1100"/>
              <a:buFont typeface="Arial"/>
              <a:buNone/>
            </a:pPr>
            <a:r>
              <a:rPr lang="en-US" sz="1800" dirty="0">
                <a:solidFill>
                  <a:schemeClr val="lt1"/>
                </a:solidFill>
                <a:latin typeface="Trebuchet MS"/>
                <a:ea typeface="Trebuchet MS"/>
                <a:cs typeface="Trebuchet MS"/>
                <a:sym typeface="Trebuchet MS"/>
              </a:rPr>
              <a:t>Los </a:t>
            </a:r>
            <a:r>
              <a:rPr lang="en-US" sz="1800" dirty="0" err="1">
                <a:solidFill>
                  <a:schemeClr val="lt1"/>
                </a:solidFill>
                <a:latin typeface="Trebuchet MS"/>
                <a:ea typeface="Trebuchet MS"/>
                <a:cs typeface="Trebuchet MS"/>
                <a:sym typeface="Trebuchet MS"/>
              </a:rPr>
              <a:t>proveedores</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atención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médica</a:t>
            </a:r>
            <a:r>
              <a:rPr lang="en-US" sz="1800" dirty="0">
                <a:solidFill>
                  <a:schemeClr val="lt1"/>
                </a:solidFill>
                <a:latin typeface="Trebuchet MS"/>
                <a:ea typeface="Trebuchet MS"/>
                <a:cs typeface="Trebuchet MS"/>
                <a:sym typeface="Trebuchet MS"/>
              </a:rPr>
              <a:t> rural </a:t>
            </a:r>
            <a:r>
              <a:rPr lang="en-US" sz="1800" dirty="0" err="1">
                <a:solidFill>
                  <a:schemeClr val="lt1"/>
                </a:solidFill>
                <a:latin typeface="Trebuchet MS"/>
                <a:ea typeface="Trebuchet MS"/>
                <a:cs typeface="Trebuchet MS"/>
                <a:sym typeface="Trebuchet MS"/>
              </a:rPr>
              <a:t>participaron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activamente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en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los</a:t>
            </a:r>
            <a:r>
              <a:rPr lang="en-US" sz="1800" dirty="0">
                <a:solidFill>
                  <a:schemeClr val="lt1"/>
                </a:solidFill>
                <a:latin typeface="Trebuchet MS"/>
                <a:ea typeface="Trebuchet MS"/>
                <a:cs typeface="Trebuchet MS"/>
                <a:sym typeface="Trebuchet MS"/>
              </a:rPr>
              <a:t> debates </a:t>
            </a:r>
            <a:r>
              <a:rPr lang="en-US" sz="1800" dirty="0" err="1">
                <a:solidFill>
                  <a:schemeClr val="lt1"/>
                </a:solidFill>
                <a:latin typeface="Trebuchet MS"/>
                <a:ea typeface="Trebuchet MS"/>
                <a:cs typeface="Trebuchet MS"/>
                <a:sym typeface="Trebuchet MS"/>
              </a:rPr>
              <a:t>que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dieron</a:t>
            </a:r>
            <a:r>
              <a:rPr lang="en-US" sz="1800" dirty="0">
                <a:solidFill>
                  <a:schemeClr val="lt1"/>
                </a:solidFill>
                <a:latin typeface="Trebuchet MS"/>
                <a:ea typeface="Trebuchet MS"/>
                <a:cs typeface="Trebuchet MS"/>
                <a:sym typeface="Trebuchet MS"/>
              </a:rPr>
              <a:t> forma a </a:t>
            </a:r>
            <a:r>
              <a:rPr lang="en-US" sz="1800" dirty="0" err="1">
                <a:solidFill>
                  <a:schemeClr val="lt1"/>
                </a:solidFill>
                <a:latin typeface="Trebuchet MS"/>
                <a:ea typeface="Trebuchet MS"/>
                <a:cs typeface="Trebuchet MS"/>
                <a:sym typeface="Trebuchet MS"/>
              </a:rPr>
              <a:t>nuestra</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solicitud</a:t>
            </a:r>
            <a:r>
              <a:rPr lang="en-US" sz="1800" dirty="0">
                <a:solidFill>
                  <a:schemeClr val="lt1"/>
                </a:solidFill>
                <a:latin typeface="Trebuchet MS"/>
                <a:ea typeface="Trebuchet MS"/>
                <a:cs typeface="Trebuchet MS"/>
                <a:sym typeface="Trebuchet MS"/>
              </a:rPr>
              <a:t>. Se </a:t>
            </a:r>
            <a:r>
              <a:rPr lang="en-US" sz="1800" dirty="0" err="1">
                <a:solidFill>
                  <a:schemeClr val="lt1"/>
                </a:solidFill>
                <a:latin typeface="Trebuchet MS"/>
                <a:ea typeface="Trebuchet MS"/>
                <a:cs typeface="Trebuchet MS"/>
                <a:sym typeface="Trebuchet MS"/>
              </a:rPr>
              <a:t>consultó</a:t>
            </a:r>
            <a:r>
              <a:rPr lang="en-US" sz="1800" dirty="0">
                <a:solidFill>
                  <a:schemeClr val="lt1"/>
                </a:solidFill>
                <a:latin typeface="Trebuchet MS"/>
                <a:ea typeface="Trebuchet MS"/>
                <a:cs typeface="Trebuchet MS"/>
                <a:sym typeface="Trebuchet MS"/>
              </a:rPr>
              <a:t> a </a:t>
            </a:r>
            <a:r>
              <a:rPr lang="en-US" sz="1800" dirty="0" err="1">
                <a:solidFill>
                  <a:schemeClr val="lt1"/>
                </a:solidFill>
                <a:latin typeface="Trebuchet MS"/>
                <a:ea typeface="Trebuchet MS"/>
                <a:cs typeface="Trebuchet MS"/>
                <a:sym typeface="Trebuchet MS"/>
              </a:rPr>
              <a:t>más</a:t>
            </a:r>
            <a:r>
              <a:rPr lang="en-US" sz="1800" dirty="0">
                <a:solidFill>
                  <a:schemeClr val="lt1"/>
                </a:solidFill>
                <a:latin typeface="Trebuchet MS"/>
                <a:ea typeface="Trebuchet MS"/>
                <a:cs typeface="Trebuchet MS"/>
                <a:sym typeface="Trebuchet MS"/>
              </a:rPr>
              <a:t> de 50 </a:t>
            </a:r>
            <a:r>
              <a:rPr lang="en-US" sz="1800" dirty="0" err="1">
                <a:solidFill>
                  <a:schemeClr val="lt1"/>
                </a:solidFill>
                <a:latin typeface="Trebuchet MS"/>
                <a:ea typeface="Trebuchet MS"/>
                <a:cs typeface="Trebuchet MS"/>
                <a:sym typeface="Trebuchet MS"/>
              </a:rPr>
              <a:t>proveedores</a:t>
            </a:r>
            <a:r>
              <a:rPr lang="en-US" sz="1800" dirty="0">
                <a:solidFill>
                  <a:schemeClr val="lt1"/>
                </a:solidFill>
                <a:latin typeface="Trebuchet MS"/>
                <a:ea typeface="Trebuchet MS"/>
                <a:cs typeface="Trebuchet MS"/>
                <a:sym typeface="Trebuchet MS"/>
              </a:rPr>
              <a:t> de </a:t>
            </a:r>
            <a:r>
              <a:rPr lang="en-US" sz="1800" dirty="0" err="1">
                <a:solidFill>
                  <a:schemeClr val="lt1"/>
                </a:solidFill>
                <a:latin typeface="Trebuchet MS"/>
                <a:ea typeface="Trebuchet MS"/>
                <a:cs typeface="Trebuchet MS"/>
                <a:sym typeface="Trebuchet MS"/>
              </a:rPr>
              <a:t>atención</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médica</a:t>
            </a:r>
            <a:r>
              <a:rPr lang="en-US" sz="1800" dirty="0">
                <a:solidFill>
                  <a:schemeClr val="lt1"/>
                </a:solidFill>
                <a:latin typeface="Trebuchet MS"/>
                <a:ea typeface="Trebuchet MS"/>
                <a:cs typeface="Trebuchet MS"/>
                <a:sym typeface="Trebuchet MS"/>
              </a:rPr>
              <a:t> rural </a:t>
            </a:r>
            <a:r>
              <a:rPr lang="en-US" sz="1800" dirty="0" err="1">
                <a:solidFill>
                  <a:schemeClr val="lt1"/>
                </a:solidFill>
                <a:latin typeface="Trebuchet MS"/>
                <a:ea typeface="Trebuchet MS"/>
                <a:cs typeface="Trebuchet MS"/>
                <a:sym typeface="Trebuchet MS"/>
              </a:rPr>
              <a:t>durante</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su</a:t>
            </a:r>
            <a:r>
              <a:rPr lang="en-US" sz="1800" dirty="0">
                <a:solidFill>
                  <a:schemeClr val="lt1"/>
                </a:solidFill>
                <a:latin typeface="Trebuchet MS"/>
                <a:ea typeface="Trebuchet MS"/>
                <a:cs typeface="Trebuchet MS"/>
                <a:sym typeface="Trebuchet MS"/>
              </a:rPr>
              <a:t> </a:t>
            </a:r>
            <a:r>
              <a:rPr lang="en-US" sz="1800" dirty="0" err="1">
                <a:solidFill>
                  <a:schemeClr val="lt1"/>
                </a:solidFill>
                <a:latin typeface="Trebuchet MS"/>
                <a:ea typeface="Trebuchet MS"/>
                <a:cs typeface="Trebuchet MS"/>
                <a:sym typeface="Trebuchet MS"/>
              </a:rPr>
              <a:t>desarrollo</a:t>
            </a:r>
            <a:r>
              <a:rPr lang="en-US" sz="1800" dirty="0">
                <a:solidFill>
                  <a:schemeClr val="lt1"/>
                </a:solidFill>
                <a:latin typeface="Trebuchet MS"/>
                <a:ea typeface="Trebuchet MS"/>
                <a:cs typeface="Trebuchet MS"/>
                <a:sym typeface="Trebuchet MS"/>
              </a:rPr>
              <a:t>.</a:t>
            </a:r>
            <a:br>
              <a:rPr lang="en-US" sz="1800" b="1" i="0" u="none" strike="noStrike" cap="none" dirty="0">
                <a:solidFill>
                  <a:schemeClr val="lt1"/>
                </a:solidFill>
                <a:latin typeface="Trebuchet MS"/>
                <a:ea typeface="Trebuchet MS"/>
                <a:cs typeface="Trebuchet MS"/>
                <a:sym typeface="Trebuchet MS"/>
              </a:rPr>
            </a:br>
            <a:endParaRPr sz="1800" b="1"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1000"/>
              </a:spcBef>
              <a:spcAft>
                <a:spcPts val="0"/>
              </a:spcAft>
              <a:buClr>
                <a:schemeClr val="dk1"/>
              </a:buClr>
              <a:buSzPts val="1100"/>
              <a:buFont typeface="Arial"/>
              <a:buNone/>
            </a:pPr>
            <a:r>
              <a:rPr lang="en-US" sz="1800" dirty="0">
                <a:solidFill>
                  <a:schemeClr val="lt1"/>
                </a:solidFill>
                <a:latin typeface="Trebuchet MS"/>
                <a:ea typeface="Trebuchet MS"/>
                <a:cs typeface="Trebuchet MS"/>
                <a:sym typeface="Trebuchet MS"/>
              </a:rPr>
              <a:t>El </a:t>
            </a:r>
            <a:r>
              <a:rPr lang="en-US" sz="1800" i="0" u="none" strike="noStrike" cap="none" dirty="0">
                <a:solidFill>
                  <a:schemeClr val="lt1"/>
                </a:solidFill>
                <a:latin typeface="Trebuchet MS"/>
                <a:ea typeface="Trebuchet MS"/>
                <a:cs typeface="Trebuchet MS"/>
                <a:sym typeface="Trebuchet MS"/>
              </a:rPr>
              <a:t>HCPF y </a:t>
            </a:r>
            <a:r>
              <a:rPr lang="en-US" sz="1800" i="0" u="none" strike="noStrike" cap="none" dirty="0" err="1">
                <a:solidFill>
                  <a:schemeClr val="lt1"/>
                </a:solidFill>
                <a:latin typeface="Trebuchet MS"/>
                <a:ea typeface="Trebuchet MS"/>
                <a:cs typeface="Trebuchet MS"/>
                <a:sym typeface="Trebuchet MS"/>
              </a:rPr>
              <a:t>el</a:t>
            </a:r>
            <a:r>
              <a:rPr lang="en-US" sz="1800" i="0" u="none" strike="noStrike" cap="none" dirty="0">
                <a:solidFill>
                  <a:schemeClr val="lt1"/>
                </a:solidFill>
                <a:latin typeface="Trebuchet MS"/>
                <a:ea typeface="Trebuchet MS"/>
                <a:cs typeface="Trebuchet MS"/>
                <a:sym typeface="Trebuchet MS"/>
              </a:rPr>
              <a:t> CRHC </a:t>
            </a:r>
            <a:r>
              <a:rPr lang="en-US" sz="1800" i="0" u="none" strike="noStrike" cap="none" dirty="0" err="1">
                <a:solidFill>
                  <a:schemeClr val="lt1"/>
                </a:solidFill>
                <a:latin typeface="Trebuchet MS"/>
                <a:ea typeface="Trebuchet MS"/>
                <a:cs typeface="Trebuchet MS"/>
                <a:sym typeface="Trebuchet MS"/>
              </a:rPr>
              <a:t>celebraron</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sesiones</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formales</a:t>
            </a:r>
            <a:r>
              <a:rPr lang="en-US" sz="1800" i="0" u="none" strike="noStrike" cap="none" dirty="0">
                <a:solidFill>
                  <a:schemeClr val="lt1"/>
                </a:solidFill>
                <a:latin typeface="Trebuchet MS"/>
                <a:ea typeface="Trebuchet MS"/>
                <a:cs typeface="Trebuchet MS"/>
                <a:sym typeface="Trebuchet MS"/>
              </a:rPr>
              <a:t> con las partes </a:t>
            </a:r>
            <a:r>
              <a:rPr lang="en-US" sz="1800" i="0" u="none" strike="noStrike" cap="none" dirty="0" err="1">
                <a:solidFill>
                  <a:schemeClr val="lt1"/>
                </a:solidFill>
                <a:latin typeface="Trebuchet MS"/>
                <a:ea typeface="Trebuchet MS"/>
                <a:cs typeface="Trebuchet MS"/>
                <a:sym typeface="Trebuchet MS"/>
              </a:rPr>
              <a:t>interesadas</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en</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septiembre</a:t>
            </a:r>
            <a:r>
              <a:rPr lang="en-US" sz="1800" i="0" u="none" strike="noStrike" cap="none" dirty="0">
                <a:solidFill>
                  <a:schemeClr val="lt1"/>
                </a:solidFill>
                <a:latin typeface="Trebuchet MS"/>
                <a:ea typeface="Trebuchet MS"/>
                <a:cs typeface="Trebuchet MS"/>
                <a:sym typeface="Trebuchet MS"/>
              </a:rPr>
              <a:t> y </a:t>
            </a:r>
            <a:r>
              <a:rPr lang="en-US" sz="1800" i="0" u="none" strike="noStrike" cap="none" dirty="0" err="1">
                <a:solidFill>
                  <a:schemeClr val="lt1"/>
                </a:solidFill>
                <a:latin typeface="Trebuchet MS"/>
                <a:ea typeface="Trebuchet MS"/>
                <a:cs typeface="Trebuchet MS"/>
                <a:sym typeface="Trebuchet MS"/>
              </a:rPr>
              <a:t>octubre</a:t>
            </a:r>
            <a:r>
              <a:rPr lang="en-US" sz="1800" i="0" u="none" strike="noStrike" cap="none" dirty="0">
                <a:solidFill>
                  <a:schemeClr val="lt1"/>
                </a:solidFill>
                <a:latin typeface="Trebuchet MS"/>
                <a:ea typeface="Trebuchet MS"/>
                <a:cs typeface="Trebuchet MS"/>
                <a:sym typeface="Trebuchet MS"/>
              </a:rPr>
              <a:t> para </a:t>
            </a:r>
            <a:r>
              <a:rPr lang="en-US" sz="1800" i="0" u="none" strike="noStrike" cap="none" dirty="0" err="1">
                <a:solidFill>
                  <a:schemeClr val="lt1"/>
                </a:solidFill>
                <a:latin typeface="Trebuchet MS"/>
                <a:ea typeface="Trebuchet MS"/>
                <a:cs typeface="Trebuchet MS"/>
                <a:sym typeface="Trebuchet MS"/>
              </a:rPr>
              <a:t>e</a:t>
            </a:r>
            <a:r>
              <a:rPr lang="en-US" sz="1800" dirty="0" err="1">
                <a:solidFill>
                  <a:schemeClr val="lt1"/>
                </a:solidFill>
                <a:latin typeface="Trebuchet MS"/>
                <a:ea typeface="Trebuchet MS"/>
                <a:cs typeface="Trebuchet MS"/>
                <a:sym typeface="Trebuchet MS"/>
              </a:rPr>
              <a:t>xpone</a:t>
            </a:r>
            <a:r>
              <a:rPr lang="en-US" sz="1800" i="0" u="none" strike="noStrike" cap="none" dirty="0" err="1">
                <a:solidFill>
                  <a:schemeClr val="lt1"/>
                </a:solidFill>
                <a:latin typeface="Trebuchet MS"/>
                <a:ea typeface="Trebuchet MS"/>
                <a:cs typeface="Trebuchet MS"/>
                <a:sym typeface="Trebuchet MS"/>
              </a:rPr>
              <a:t>r</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los</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objetivos</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estratégicos</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los</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usos</a:t>
            </a:r>
            <a:r>
              <a:rPr lang="en-US" sz="1800" i="0" u="none" strike="noStrike" cap="none" dirty="0">
                <a:solidFill>
                  <a:schemeClr val="lt1"/>
                </a:solidFill>
                <a:latin typeface="Trebuchet MS"/>
                <a:ea typeface="Trebuchet MS"/>
                <a:cs typeface="Trebuchet MS"/>
                <a:sym typeface="Trebuchet MS"/>
              </a:rPr>
              <a:t> </a:t>
            </a:r>
            <a:r>
              <a:rPr lang="en-US" sz="1800" i="0" u="none" strike="noStrike" cap="none" dirty="0" err="1">
                <a:solidFill>
                  <a:schemeClr val="lt1"/>
                </a:solidFill>
                <a:latin typeface="Trebuchet MS"/>
                <a:ea typeface="Trebuchet MS"/>
                <a:cs typeface="Trebuchet MS"/>
                <a:sym typeface="Trebuchet MS"/>
              </a:rPr>
              <a:t>permitidos</a:t>
            </a:r>
            <a:r>
              <a:rPr lang="en-US" sz="1800" i="0" u="none" strike="noStrike" cap="none" dirty="0">
                <a:solidFill>
                  <a:schemeClr val="lt1"/>
                </a:solidFill>
                <a:latin typeface="Trebuchet MS"/>
                <a:ea typeface="Trebuchet MS"/>
                <a:cs typeface="Trebuchet MS"/>
                <a:sym typeface="Trebuchet MS"/>
              </a:rPr>
              <a:t>, las </a:t>
            </a:r>
            <a:r>
              <a:rPr lang="en-US" sz="1800" i="0" u="none" strike="noStrike" cap="none" dirty="0" err="1">
                <a:solidFill>
                  <a:schemeClr val="lt1"/>
                </a:solidFill>
                <a:latin typeface="Trebuchet MS"/>
                <a:ea typeface="Trebuchet MS"/>
                <a:cs typeface="Trebuchet MS"/>
                <a:sym typeface="Trebuchet MS"/>
              </a:rPr>
              <a:t>opciones</a:t>
            </a:r>
            <a:r>
              <a:rPr lang="en-US" sz="1800" i="0" u="none" strike="noStrike" cap="none" dirty="0">
                <a:solidFill>
                  <a:schemeClr val="lt1"/>
                </a:solidFill>
                <a:latin typeface="Trebuchet MS"/>
                <a:ea typeface="Trebuchet MS"/>
                <a:cs typeface="Trebuchet MS"/>
                <a:sym typeface="Trebuchet MS"/>
              </a:rPr>
              <a:t> y las </a:t>
            </a:r>
            <a:r>
              <a:rPr lang="en-US" sz="1800" i="0" u="none" strike="noStrike" cap="none" dirty="0" err="1">
                <a:solidFill>
                  <a:schemeClr val="lt1"/>
                </a:solidFill>
                <a:latin typeface="Trebuchet MS"/>
                <a:ea typeface="Trebuchet MS"/>
                <a:cs typeface="Trebuchet MS"/>
                <a:sym typeface="Trebuchet MS"/>
              </a:rPr>
              <a:t>restricciones</a:t>
            </a:r>
            <a:r>
              <a:rPr lang="en-US" sz="1800" i="0" u="none" strike="noStrike" cap="none" dirty="0">
                <a:solidFill>
                  <a:schemeClr val="lt1"/>
                </a:solidFill>
                <a:latin typeface="Trebuchet MS"/>
                <a:ea typeface="Trebuchet MS"/>
                <a:cs typeface="Trebuchet MS"/>
                <a:sym typeface="Trebuchet MS"/>
              </a:rPr>
              <a:t> de CMS. </a:t>
            </a:r>
            <a:r>
              <a:rPr lang="en-US" sz="1800" i="0" u="none" strike="noStrike" cap="none" dirty="0" err="1">
                <a:solidFill>
                  <a:schemeClr val="lt1"/>
                </a:solidFill>
                <a:latin typeface="Trebuchet MS"/>
                <a:ea typeface="Trebuchet MS"/>
                <a:cs typeface="Trebuchet MS"/>
                <a:sym typeface="Trebuchet MS"/>
              </a:rPr>
              <a:t>Hablamos</a:t>
            </a:r>
            <a:r>
              <a:rPr lang="en-US" sz="1800" i="0" u="none" strike="noStrike" cap="none" dirty="0">
                <a:solidFill>
                  <a:schemeClr val="lt1"/>
                </a:solidFill>
                <a:latin typeface="Trebuchet MS"/>
                <a:ea typeface="Trebuchet MS"/>
                <a:cs typeface="Trebuchet MS"/>
                <a:sym typeface="Trebuchet MS"/>
              </a:rPr>
              <a:t> con </a:t>
            </a:r>
            <a:r>
              <a:rPr lang="en-US" sz="1800" i="0" u="none" strike="noStrike" cap="none" dirty="0" err="1">
                <a:solidFill>
                  <a:schemeClr val="lt1"/>
                </a:solidFill>
                <a:latin typeface="Trebuchet MS"/>
                <a:ea typeface="Trebuchet MS"/>
                <a:cs typeface="Trebuchet MS"/>
                <a:sym typeface="Trebuchet MS"/>
              </a:rPr>
              <a:t>más</a:t>
            </a:r>
            <a:r>
              <a:rPr lang="en-US" sz="1800" i="0" u="none" strike="noStrike" cap="none" dirty="0">
                <a:solidFill>
                  <a:schemeClr val="lt1"/>
                </a:solidFill>
                <a:latin typeface="Trebuchet MS"/>
                <a:ea typeface="Trebuchet MS"/>
                <a:cs typeface="Trebuchet MS"/>
                <a:sym typeface="Trebuchet MS"/>
              </a:rPr>
              <a:t> de </a:t>
            </a:r>
            <a:r>
              <a:rPr lang="en-US" sz="1800" b="1" i="0" u="none" strike="noStrike" cap="none" dirty="0">
                <a:solidFill>
                  <a:schemeClr val="lt1"/>
                </a:solidFill>
                <a:latin typeface="Trebuchet MS"/>
                <a:ea typeface="Trebuchet MS"/>
                <a:cs typeface="Trebuchet MS"/>
                <a:sym typeface="Trebuchet MS"/>
              </a:rPr>
              <a:t>200 de las partes </a:t>
            </a:r>
            <a:r>
              <a:rPr lang="en-US" sz="1800" b="1" i="0" u="none" strike="noStrike" cap="none" dirty="0" err="1">
                <a:solidFill>
                  <a:schemeClr val="lt1"/>
                </a:solidFill>
                <a:latin typeface="Trebuchet MS"/>
                <a:ea typeface="Trebuchet MS"/>
                <a:cs typeface="Trebuchet MS"/>
                <a:sym typeface="Trebuchet MS"/>
              </a:rPr>
              <a:t>interesadas</a:t>
            </a:r>
            <a:r>
              <a:rPr lang="en-US" sz="1800" b="1" i="0" u="none" strike="noStrike" cap="none" dirty="0">
                <a:solidFill>
                  <a:schemeClr val="lt1"/>
                </a:solidFill>
                <a:latin typeface="Trebuchet MS"/>
                <a:ea typeface="Trebuchet MS"/>
                <a:cs typeface="Trebuchet MS"/>
                <a:sym typeface="Trebuchet MS"/>
              </a:rPr>
              <a:t> </a:t>
            </a:r>
            <a:r>
              <a:rPr lang="en-US" sz="1800" b="1" i="0" u="none" strike="noStrike" cap="none" dirty="0" err="1">
                <a:solidFill>
                  <a:schemeClr val="lt1"/>
                </a:solidFill>
                <a:latin typeface="Trebuchet MS"/>
                <a:ea typeface="Trebuchet MS"/>
                <a:cs typeface="Trebuchet MS"/>
                <a:sym typeface="Trebuchet MS"/>
              </a:rPr>
              <a:t>en</a:t>
            </a:r>
            <a:r>
              <a:rPr lang="en-US" sz="1800" b="1" i="0" u="none" strike="noStrike" cap="none" dirty="0">
                <a:solidFill>
                  <a:schemeClr val="lt1"/>
                </a:solidFill>
                <a:latin typeface="Trebuchet MS"/>
                <a:ea typeface="Trebuchet MS"/>
                <a:cs typeface="Trebuchet MS"/>
                <a:sym typeface="Trebuchet MS"/>
              </a:rPr>
              <a:t> </a:t>
            </a:r>
            <a:r>
              <a:rPr lang="en-US" sz="1800" b="1" i="0" u="none" strike="noStrike" cap="none" dirty="0" err="1">
                <a:solidFill>
                  <a:schemeClr val="lt1"/>
                </a:solidFill>
                <a:latin typeface="Trebuchet MS"/>
                <a:ea typeface="Trebuchet MS"/>
                <a:cs typeface="Trebuchet MS"/>
                <a:sym typeface="Trebuchet MS"/>
              </a:rPr>
              <a:t>tres</a:t>
            </a:r>
            <a:r>
              <a:rPr lang="en-US" sz="1800" b="1" i="0" u="none" strike="noStrike" cap="none" dirty="0">
                <a:solidFill>
                  <a:schemeClr val="lt1"/>
                </a:solidFill>
                <a:latin typeface="Trebuchet MS"/>
                <a:ea typeface="Trebuchet MS"/>
                <a:cs typeface="Trebuchet MS"/>
                <a:sym typeface="Trebuchet MS"/>
              </a:rPr>
              <a:t> </a:t>
            </a:r>
            <a:r>
              <a:rPr lang="en-US" sz="1800" b="1" i="0" u="none" strike="noStrike" cap="none" dirty="0" err="1">
                <a:solidFill>
                  <a:schemeClr val="lt1"/>
                </a:solidFill>
                <a:latin typeface="Trebuchet MS"/>
                <a:ea typeface="Trebuchet MS"/>
                <a:cs typeface="Trebuchet MS"/>
                <a:sym typeface="Trebuchet MS"/>
              </a:rPr>
              <a:t>sesiones</a:t>
            </a:r>
            <a:r>
              <a:rPr lang="en-US" sz="1800" b="1" i="0" u="none" strike="noStrike" cap="none" dirty="0">
                <a:solidFill>
                  <a:schemeClr val="lt1"/>
                </a:solidFill>
                <a:latin typeface="Trebuchet MS"/>
                <a:ea typeface="Trebuchet MS"/>
                <a:cs typeface="Trebuchet MS"/>
                <a:sym typeface="Trebuchet MS"/>
              </a:rPr>
              <a:t> </a:t>
            </a:r>
            <a:r>
              <a:rPr lang="en-US" sz="1800" b="1" i="0" u="none" strike="noStrike" cap="none" dirty="0" err="1">
                <a:solidFill>
                  <a:schemeClr val="lt1"/>
                </a:solidFill>
                <a:latin typeface="Trebuchet MS"/>
                <a:ea typeface="Trebuchet MS"/>
                <a:cs typeface="Trebuchet MS"/>
                <a:sym typeface="Trebuchet MS"/>
              </a:rPr>
              <a:t>separadas</a:t>
            </a:r>
            <a:r>
              <a:rPr lang="en-US" sz="1800" b="1" i="0" u="none" strike="noStrike" cap="none" dirty="0">
                <a:solidFill>
                  <a:schemeClr val="lt1"/>
                </a:solidFill>
                <a:latin typeface="Trebuchet MS"/>
                <a:ea typeface="Trebuchet MS"/>
                <a:cs typeface="Trebuchet MS"/>
                <a:sym typeface="Trebuchet MS"/>
              </a:rPr>
              <a:t>.</a:t>
            </a:r>
            <a:endParaRPr sz="1800" b="0" i="0" u="none" strike="noStrike" cap="none" dirty="0">
              <a:solidFill>
                <a:schemeClr val="lt1"/>
              </a:solidFill>
              <a:latin typeface="Arial"/>
              <a:ea typeface="Arial"/>
              <a:cs typeface="Arial"/>
              <a:sym typeface="Arial"/>
            </a:endParaRPr>
          </a:p>
          <a:p>
            <a:pPr marL="0" marR="0" lvl="0" indent="0" algn="ctr" rtl="0">
              <a:lnSpc>
                <a:spcPct val="100000"/>
              </a:lnSpc>
              <a:spcBef>
                <a:spcPts val="100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3aac46a6844_0_1108"/>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Goals, Initiatives, and Primary Activities</a:t>
            </a:r>
            <a:endParaRPr sz="3200"/>
          </a:p>
        </p:txBody>
      </p:sp>
      <p:sp>
        <p:nvSpPr>
          <p:cNvPr id="400" name="Google Shape;400;g3aac46a6844_0_1108"/>
          <p:cNvSpPr txBox="1">
            <a:spLocks noGrp="1"/>
          </p:cNvSpPr>
          <p:nvPr>
            <p:ph type="body" idx="1"/>
          </p:nvPr>
        </p:nvSpPr>
        <p:spPr>
          <a:xfrm>
            <a:off x="230100" y="817888"/>
            <a:ext cx="11731800" cy="633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1900" dirty="0">
                <a:solidFill>
                  <a:srgbClr val="222222"/>
                </a:solidFill>
                <a:highlight>
                  <a:srgbClr val="FFFFFF"/>
                </a:highlight>
              </a:rPr>
              <a:t>Colorado’s RHTP application is organized around CMS’ 5 Strategic Goals, and outlines 10 key initiatives with corresponding performance measures, implementation timelines, and funding needs.</a:t>
            </a:r>
            <a:endParaRPr sz="1900" dirty="0">
              <a:solidFill>
                <a:srgbClr val="222222"/>
              </a:solidFill>
              <a:highlight>
                <a:srgbClr val="FFFFFF"/>
              </a:highlight>
            </a:endParaRPr>
          </a:p>
        </p:txBody>
      </p:sp>
      <p:sp>
        <p:nvSpPr>
          <p:cNvPr id="401" name="Google Shape;401;g3aac46a6844_0_110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graphicFrame>
        <p:nvGraphicFramePr>
          <p:cNvPr id="402" name="Google Shape;402;g3aac46a6844_0_1108"/>
          <p:cNvGraphicFramePr/>
          <p:nvPr/>
        </p:nvGraphicFramePr>
        <p:xfrm>
          <a:off x="357575" y="1535787"/>
          <a:ext cx="11350300" cy="4669900"/>
        </p:xfrm>
        <a:graphic>
          <a:graphicData uri="http://schemas.openxmlformats.org/drawingml/2006/table">
            <a:tbl>
              <a:tblPr bandRow="1">
                <a:noFill/>
                <a:tableStyleId>{6AC498AD-729A-4A0C-80D2-8C3992278BF6}</a:tableStyleId>
              </a:tblPr>
              <a:tblGrid>
                <a:gridCol w="2837600">
                  <a:extLst>
                    <a:ext uri="{9D8B030D-6E8A-4147-A177-3AD203B41FA5}">
                      <a16:colId xmlns:a16="http://schemas.microsoft.com/office/drawing/2014/main" val="20000"/>
                    </a:ext>
                  </a:extLst>
                </a:gridCol>
                <a:gridCol w="3520625">
                  <a:extLst>
                    <a:ext uri="{9D8B030D-6E8A-4147-A177-3AD203B41FA5}">
                      <a16:colId xmlns:a16="http://schemas.microsoft.com/office/drawing/2014/main" val="20001"/>
                    </a:ext>
                  </a:extLst>
                </a:gridCol>
                <a:gridCol w="1812975">
                  <a:extLst>
                    <a:ext uri="{9D8B030D-6E8A-4147-A177-3AD203B41FA5}">
                      <a16:colId xmlns:a16="http://schemas.microsoft.com/office/drawing/2014/main" val="20002"/>
                    </a:ext>
                  </a:extLst>
                </a:gridCol>
                <a:gridCol w="3179100">
                  <a:extLst>
                    <a:ext uri="{9D8B030D-6E8A-4147-A177-3AD203B41FA5}">
                      <a16:colId xmlns:a16="http://schemas.microsoft.com/office/drawing/2014/main" val="20003"/>
                    </a:ext>
                  </a:extLst>
                </a:gridCol>
              </a:tblGrid>
              <a:tr h="547900">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chemeClr val="lt1"/>
                          </a:solidFill>
                          <a:latin typeface="Trebuchet MS"/>
                          <a:ea typeface="Trebuchet MS"/>
                          <a:cs typeface="Trebuchet MS"/>
                          <a:sym typeface="Trebuchet MS"/>
                        </a:rPr>
                        <a:t>CMS Strategic Goal Alignment</a:t>
                      </a:r>
                      <a:endParaRPr sz="1500" b="1" u="none" strike="noStrike" cap="none">
                        <a:solidFill>
                          <a:schemeClr val="lt1"/>
                        </a:solidFill>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011971"/>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chemeClr val="lt1"/>
                          </a:solidFill>
                          <a:latin typeface="Trebuchet MS"/>
                          <a:ea typeface="Trebuchet MS"/>
                          <a:cs typeface="Trebuchet MS"/>
                          <a:sym typeface="Trebuchet MS"/>
                        </a:rPr>
                        <a:t>Colorado Initiative(s)</a:t>
                      </a:r>
                      <a:endParaRPr sz="1500" b="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chemeClr val="lt1"/>
                          </a:solidFill>
                          <a:latin typeface="Trebuchet MS"/>
                          <a:ea typeface="Trebuchet MS"/>
                          <a:cs typeface="Trebuchet MS"/>
                          <a:sym typeface="Trebuchet MS"/>
                        </a:rPr>
                        <a:t>Permissible Use of Funds</a:t>
                      </a:r>
                      <a:endParaRPr sz="1500" b="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chemeClr val="lt1"/>
                          </a:solidFill>
                          <a:latin typeface="Trebuchet MS"/>
                          <a:ea typeface="Trebuchet MS"/>
                          <a:cs typeface="Trebuchet MS"/>
                          <a:sym typeface="Trebuchet MS"/>
                        </a:rPr>
                        <a:t>Primary Activities / Outputs</a:t>
                      </a:r>
                      <a:endParaRPr sz="1500" b="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solidFill>
                      <a:srgbClr val="011971"/>
                    </a:solidFill>
                  </a:tcPr>
                </a:tc>
                <a:extLst>
                  <a:ext uri="{0D108BD9-81ED-4DB2-BD59-A6C34878D82A}">
                    <a16:rowId xmlns:a16="http://schemas.microsoft.com/office/drawing/2014/main" val="10000"/>
                  </a:ext>
                </a:extLst>
              </a:tr>
              <a:tr h="727600">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Make Rural America Healthy Again</a:t>
                      </a:r>
                      <a:endParaRPr sz="15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1 – Transform Rural Care</a:t>
                      </a:r>
                      <a:endParaRPr sz="15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2 – Build Data Infrastructure</a:t>
                      </a:r>
                      <a:endParaRPr sz="15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7 – Expand Preventive Care</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Prevention &amp; Chronic Disease</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Chronic disease prevention, screenings, data tracking, community-based outreach.</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tcPr>
                </a:tc>
                <a:extLst>
                  <a:ext uri="{0D108BD9-81ED-4DB2-BD59-A6C34878D82A}">
                    <a16:rowId xmlns:a16="http://schemas.microsoft.com/office/drawing/2014/main" val="10001"/>
                  </a:ext>
                </a:extLst>
              </a:tr>
              <a:tr h="1211600">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Sustainable Access</a:t>
                      </a:r>
                      <a:endParaRPr sz="15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3 – Build &amp; Connect Rural Health Networks</a:t>
                      </a:r>
                      <a:endParaRPr sz="15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4 – Strengthen Rural Care Delivery Systems</a:t>
                      </a:r>
                      <a:endParaRPr sz="15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5 – Sustain Hospital Operations</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Access &amp; Hospital Stabilization</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EMS network support, hospital grants, regulatory readiness, rural referral networks.</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solidFill>
                      <a:srgbClr val="EFEFEF"/>
                    </a:solidFill>
                  </a:tcPr>
                </a:tc>
                <a:extLst>
                  <a:ext uri="{0D108BD9-81ED-4DB2-BD59-A6C34878D82A}">
                    <a16:rowId xmlns:a16="http://schemas.microsoft.com/office/drawing/2014/main" val="10002"/>
                  </a:ext>
                </a:extLst>
              </a:tr>
              <a:tr h="727600">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Workforce Development</a:t>
                      </a:r>
                      <a:endParaRPr sz="15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6 – Strengthen &amp; Expand Workforce</a:t>
                      </a:r>
                      <a:endParaRPr sz="15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8 – State &amp; Local Coordination</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Workforce Development</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Credentialing, health worker programs, clinical training, recruitment, and retention.</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tcPr>
                </a:tc>
                <a:extLst>
                  <a:ext uri="{0D108BD9-81ED-4DB2-BD59-A6C34878D82A}">
                    <a16:rowId xmlns:a16="http://schemas.microsoft.com/office/drawing/2014/main" val="10003"/>
                  </a:ext>
                </a:extLst>
              </a:tr>
              <a:tr h="727600">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Innovative Care</a:t>
                      </a:r>
                      <a:endParaRPr sz="15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9 – Design &amp; Pilot Rural VBC Model(s)</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Innovation &amp; Value-Based Care</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Design, contract, and evaluate APMs; shared savings and bundled-payment pilots.</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solidFill>
                      <a:srgbClr val="EFEFEF"/>
                    </a:solidFill>
                  </a:tcPr>
                </a:tc>
                <a:extLst>
                  <a:ext uri="{0D108BD9-81ED-4DB2-BD59-A6C34878D82A}">
                    <a16:rowId xmlns:a16="http://schemas.microsoft.com/office/drawing/2014/main" val="10004"/>
                  </a:ext>
                </a:extLst>
              </a:tr>
              <a:tr h="727600">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Tech Innovation</a:t>
                      </a:r>
                      <a:endParaRPr sz="15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10 – Expand Rural Telehealth &amp; Technology Integration</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Technology &amp; Telehealth</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latin typeface="Trebuchet MS"/>
                          <a:ea typeface="Trebuchet MS"/>
                          <a:cs typeface="Trebuchet MS"/>
                          <a:sym typeface="Trebuchet MS"/>
                        </a:rPr>
                        <a:t>Telehealth hardware grants, HIE integration, cybersecurity training, data dashboards.</a:t>
                      </a:r>
                      <a:endParaRPr sz="15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tcPr>
                </a:tc>
                <a:extLst>
                  <a:ext uri="{0D108BD9-81ED-4DB2-BD59-A6C34878D82A}">
                    <a16:rowId xmlns:a16="http://schemas.microsoft.com/office/drawing/2014/main" val="10005"/>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12"/>
          <p:cNvSpPr txBox="1">
            <a:spLocks noGrp="1"/>
          </p:cNvSpPr>
          <p:nvPr>
            <p:ph type="title"/>
          </p:nvPr>
        </p:nvSpPr>
        <p:spPr>
          <a:xfrm>
            <a:off x="419450" y="225438"/>
            <a:ext cx="10934400" cy="46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3200" dirty="0" err="1"/>
              <a:t>Objetivos</a:t>
            </a:r>
            <a:r>
              <a:rPr lang="en-US" sz="3200" dirty="0"/>
              <a:t>, </a:t>
            </a:r>
            <a:r>
              <a:rPr lang="en-US" sz="3200" dirty="0" err="1"/>
              <a:t>iniciativas</a:t>
            </a:r>
            <a:r>
              <a:rPr lang="en-US" sz="3200" dirty="0"/>
              <a:t> y </a:t>
            </a:r>
            <a:r>
              <a:rPr lang="en-US" sz="3200" dirty="0" err="1"/>
              <a:t>actividades</a:t>
            </a:r>
            <a:r>
              <a:rPr lang="en-US" sz="3200" dirty="0"/>
              <a:t> </a:t>
            </a:r>
            <a:r>
              <a:rPr lang="en-US" sz="3200" dirty="0" err="1"/>
              <a:t>principales</a:t>
            </a:r>
            <a:endParaRPr sz="3200" dirty="0"/>
          </a:p>
        </p:txBody>
      </p:sp>
      <p:sp>
        <p:nvSpPr>
          <p:cNvPr id="409" name="Google Shape;409;p12"/>
          <p:cNvSpPr txBox="1">
            <a:spLocks noGrp="1"/>
          </p:cNvSpPr>
          <p:nvPr>
            <p:ph type="body" idx="1"/>
          </p:nvPr>
        </p:nvSpPr>
        <p:spPr>
          <a:xfrm>
            <a:off x="237504" y="689238"/>
            <a:ext cx="12019800" cy="633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1600" dirty="0">
                <a:solidFill>
                  <a:srgbClr val="222222"/>
                </a:solidFill>
                <a:highlight>
                  <a:srgbClr val="FFFFFF"/>
                </a:highlight>
              </a:rPr>
              <a:t>La </a:t>
            </a:r>
            <a:r>
              <a:rPr lang="en-US" sz="1600" dirty="0" err="1">
                <a:solidFill>
                  <a:srgbClr val="222222"/>
                </a:solidFill>
                <a:highlight>
                  <a:srgbClr val="FFFFFF"/>
                </a:highlight>
              </a:rPr>
              <a:t>solicitud</a:t>
            </a:r>
            <a:r>
              <a:rPr lang="en-US" sz="1600" dirty="0">
                <a:solidFill>
                  <a:srgbClr val="222222"/>
                </a:solidFill>
                <a:highlight>
                  <a:srgbClr val="FFFFFF"/>
                </a:highlight>
              </a:rPr>
              <a:t> de RHTP de Colorado </a:t>
            </a:r>
            <a:r>
              <a:rPr lang="en-US" sz="1600" dirty="0" err="1">
                <a:solidFill>
                  <a:srgbClr val="222222"/>
                </a:solidFill>
                <a:highlight>
                  <a:srgbClr val="FFFFFF"/>
                </a:highlight>
              </a:rPr>
              <a:t>está</a:t>
            </a:r>
            <a:r>
              <a:rPr lang="en-US" sz="1600" dirty="0">
                <a:solidFill>
                  <a:srgbClr val="222222"/>
                </a:solidFill>
                <a:highlight>
                  <a:srgbClr val="FFFFFF"/>
                </a:highlight>
              </a:rPr>
              <a:t> </a:t>
            </a:r>
            <a:r>
              <a:rPr lang="en-US" sz="1600" dirty="0" err="1">
                <a:solidFill>
                  <a:srgbClr val="222222"/>
                </a:solidFill>
                <a:highlight>
                  <a:srgbClr val="FFFFFF"/>
                </a:highlight>
              </a:rPr>
              <a:t>organizada</a:t>
            </a:r>
            <a:r>
              <a:rPr lang="en-US" sz="1600" dirty="0">
                <a:solidFill>
                  <a:srgbClr val="222222"/>
                </a:solidFill>
                <a:highlight>
                  <a:srgbClr val="FFFFFF"/>
                </a:highlight>
              </a:rPr>
              <a:t> </a:t>
            </a:r>
            <a:r>
              <a:rPr lang="en-US" sz="1600" dirty="0" err="1">
                <a:solidFill>
                  <a:srgbClr val="222222"/>
                </a:solidFill>
                <a:highlight>
                  <a:srgbClr val="FFFFFF"/>
                </a:highlight>
              </a:rPr>
              <a:t>alrededor</a:t>
            </a:r>
            <a:r>
              <a:rPr lang="en-US" sz="1600" dirty="0">
                <a:solidFill>
                  <a:srgbClr val="222222"/>
                </a:solidFill>
                <a:highlight>
                  <a:srgbClr val="FFFFFF"/>
                </a:highlight>
              </a:rPr>
              <a:t> de las 5 </a:t>
            </a:r>
            <a:r>
              <a:rPr lang="en-US" sz="1600" dirty="0" err="1">
                <a:solidFill>
                  <a:srgbClr val="222222"/>
                </a:solidFill>
                <a:highlight>
                  <a:srgbClr val="FFFFFF"/>
                </a:highlight>
              </a:rPr>
              <a:t>metas</a:t>
            </a:r>
            <a:r>
              <a:rPr lang="en-US" sz="1600" dirty="0">
                <a:solidFill>
                  <a:srgbClr val="222222"/>
                </a:solidFill>
                <a:highlight>
                  <a:srgbClr val="FFFFFF"/>
                </a:highlight>
              </a:rPr>
              <a:t> </a:t>
            </a:r>
            <a:r>
              <a:rPr lang="en-US" sz="1600" dirty="0" err="1">
                <a:solidFill>
                  <a:srgbClr val="222222"/>
                </a:solidFill>
                <a:highlight>
                  <a:srgbClr val="FFFFFF"/>
                </a:highlight>
              </a:rPr>
              <a:t>estratégicas</a:t>
            </a:r>
            <a:r>
              <a:rPr lang="en-US" sz="1600" dirty="0">
                <a:solidFill>
                  <a:srgbClr val="222222"/>
                </a:solidFill>
                <a:highlight>
                  <a:srgbClr val="FFFFFF"/>
                </a:highlight>
              </a:rPr>
              <a:t> del CMS, y </a:t>
            </a:r>
            <a:r>
              <a:rPr lang="en-US" sz="1600" dirty="0" err="1">
                <a:solidFill>
                  <a:srgbClr val="222222"/>
                </a:solidFill>
                <a:highlight>
                  <a:srgbClr val="FFFFFF"/>
                </a:highlight>
              </a:rPr>
              <a:t>expone</a:t>
            </a:r>
            <a:r>
              <a:rPr lang="en-US" sz="1600" dirty="0">
                <a:solidFill>
                  <a:srgbClr val="222222"/>
                </a:solidFill>
                <a:highlight>
                  <a:srgbClr val="FFFFFF"/>
                </a:highlight>
              </a:rPr>
              <a:t> las 10 </a:t>
            </a:r>
            <a:r>
              <a:rPr lang="en-US" sz="1600" dirty="0" err="1">
                <a:solidFill>
                  <a:srgbClr val="222222"/>
                </a:solidFill>
                <a:highlight>
                  <a:srgbClr val="FFFFFF"/>
                </a:highlight>
              </a:rPr>
              <a:t>iniciativas</a:t>
            </a:r>
            <a:r>
              <a:rPr lang="en-US" sz="1600" dirty="0">
                <a:solidFill>
                  <a:srgbClr val="222222"/>
                </a:solidFill>
                <a:highlight>
                  <a:srgbClr val="FFFFFF"/>
                </a:highlight>
              </a:rPr>
              <a:t> claves con las </a:t>
            </a:r>
            <a:r>
              <a:rPr lang="en-US" sz="1600" dirty="0" err="1">
                <a:solidFill>
                  <a:srgbClr val="222222"/>
                </a:solidFill>
                <a:highlight>
                  <a:srgbClr val="FFFFFF"/>
                </a:highlight>
              </a:rPr>
              <a:t>medidas</a:t>
            </a:r>
            <a:r>
              <a:rPr lang="en-US" sz="1600" dirty="0">
                <a:solidFill>
                  <a:srgbClr val="222222"/>
                </a:solidFill>
                <a:highlight>
                  <a:srgbClr val="FFFFFF"/>
                </a:highlight>
              </a:rPr>
              <a:t> de </a:t>
            </a:r>
            <a:r>
              <a:rPr lang="en-US" sz="1600" dirty="0" err="1">
                <a:solidFill>
                  <a:srgbClr val="222222"/>
                </a:solidFill>
                <a:highlight>
                  <a:srgbClr val="FFFFFF"/>
                </a:highlight>
              </a:rPr>
              <a:t>rendimiento</a:t>
            </a:r>
            <a:r>
              <a:rPr lang="en-US" sz="1600" dirty="0">
                <a:solidFill>
                  <a:srgbClr val="222222"/>
                </a:solidFill>
                <a:highlight>
                  <a:srgbClr val="FFFFFF"/>
                </a:highlight>
              </a:rPr>
              <a:t> </a:t>
            </a:r>
            <a:r>
              <a:rPr lang="en-US" sz="1600" dirty="0" err="1">
                <a:solidFill>
                  <a:srgbClr val="222222"/>
                </a:solidFill>
                <a:highlight>
                  <a:srgbClr val="FFFFFF"/>
                </a:highlight>
              </a:rPr>
              <a:t>correspondientes</a:t>
            </a:r>
            <a:r>
              <a:rPr lang="en-US" sz="1600" dirty="0">
                <a:solidFill>
                  <a:srgbClr val="222222"/>
                </a:solidFill>
                <a:highlight>
                  <a:srgbClr val="FFFFFF"/>
                </a:highlight>
              </a:rPr>
              <a:t>, </a:t>
            </a:r>
            <a:r>
              <a:rPr lang="en-US" sz="1600" dirty="0" err="1">
                <a:solidFill>
                  <a:srgbClr val="222222"/>
                </a:solidFill>
                <a:highlight>
                  <a:srgbClr val="FFFFFF"/>
                </a:highlight>
              </a:rPr>
              <a:t>los</a:t>
            </a:r>
            <a:r>
              <a:rPr lang="en-US" sz="1600" dirty="0">
                <a:solidFill>
                  <a:srgbClr val="222222"/>
                </a:solidFill>
                <a:highlight>
                  <a:srgbClr val="FFFFFF"/>
                </a:highlight>
              </a:rPr>
              <a:t> </a:t>
            </a:r>
            <a:r>
              <a:rPr lang="en-US" sz="1600" dirty="0" err="1">
                <a:solidFill>
                  <a:srgbClr val="222222"/>
                </a:solidFill>
                <a:highlight>
                  <a:srgbClr val="FFFFFF"/>
                </a:highlight>
              </a:rPr>
              <a:t>plazos</a:t>
            </a:r>
            <a:r>
              <a:rPr lang="en-US" sz="1600" dirty="0">
                <a:solidFill>
                  <a:srgbClr val="222222"/>
                </a:solidFill>
                <a:highlight>
                  <a:srgbClr val="FFFFFF"/>
                </a:highlight>
              </a:rPr>
              <a:t> de </a:t>
            </a:r>
            <a:r>
              <a:rPr lang="en-US" sz="1600" dirty="0" err="1">
                <a:solidFill>
                  <a:srgbClr val="222222"/>
                </a:solidFill>
                <a:highlight>
                  <a:srgbClr val="FFFFFF"/>
                </a:highlight>
              </a:rPr>
              <a:t>implementación</a:t>
            </a:r>
            <a:r>
              <a:rPr lang="en-US" sz="1600" dirty="0">
                <a:solidFill>
                  <a:srgbClr val="222222"/>
                </a:solidFill>
                <a:highlight>
                  <a:srgbClr val="FFFFFF"/>
                </a:highlight>
              </a:rPr>
              <a:t> y las </a:t>
            </a:r>
            <a:r>
              <a:rPr lang="en-US" sz="1600" dirty="0" err="1">
                <a:solidFill>
                  <a:srgbClr val="222222"/>
                </a:solidFill>
                <a:highlight>
                  <a:srgbClr val="FFFFFF"/>
                </a:highlight>
              </a:rPr>
              <a:t>necesidades</a:t>
            </a:r>
            <a:r>
              <a:rPr lang="en-US" sz="1600" dirty="0">
                <a:solidFill>
                  <a:srgbClr val="222222"/>
                </a:solidFill>
                <a:highlight>
                  <a:srgbClr val="FFFFFF"/>
                </a:highlight>
              </a:rPr>
              <a:t> de </a:t>
            </a:r>
            <a:r>
              <a:rPr lang="en-US" sz="1600" dirty="0" err="1">
                <a:solidFill>
                  <a:srgbClr val="222222"/>
                </a:solidFill>
                <a:highlight>
                  <a:srgbClr val="FFFFFF"/>
                </a:highlight>
              </a:rPr>
              <a:t>financiación</a:t>
            </a:r>
            <a:r>
              <a:rPr lang="en-US" sz="1600" dirty="0">
                <a:solidFill>
                  <a:srgbClr val="222222"/>
                </a:solidFill>
                <a:highlight>
                  <a:srgbClr val="FFFFFF"/>
                </a:highlight>
              </a:rPr>
              <a:t>.</a:t>
            </a:r>
            <a:endParaRPr sz="1600" dirty="0">
              <a:solidFill>
                <a:srgbClr val="222222"/>
              </a:solidFill>
              <a:highlight>
                <a:srgbClr val="FFFFFF"/>
              </a:highlight>
            </a:endParaRPr>
          </a:p>
        </p:txBody>
      </p:sp>
      <p:sp>
        <p:nvSpPr>
          <p:cNvPr id="410" name="Google Shape;410;p1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graphicFrame>
        <p:nvGraphicFramePr>
          <p:cNvPr id="411" name="Google Shape;411;p12"/>
          <p:cNvGraphicFramePr/>
          <p:nvPr/>
        </p:nvGraphicFramePr>
        <p:xfrm>
          <a:off x="91225" y="1426362"/>
          <a:ext cx="11826100" cy="4974300"/>
        </p:xfrm>
        <a:graphic>
          <a:graphicData uri="http://schemas.openxmlformats.org/drawingml/2006/table">
            <a:tbl>
              <a:tblPr bandRow="1">
                <a:noFill/>
                <a:tableStyleId>{6AC498AD-729A-4A0C-80D2-8C3992278BF6}</a:tableStyleId>
              </a:tblPr>
              <a:tblGrid>
                <a:gridCol w="2956550">
                  <a:extLst>
                    <a:ext uri="{9D8B030D-6E8A-4147-A177-3AD203B41FA5}">
                      <a16:colId xmlns:a16="http://schemas.microsoft.com/office/drawing/2014/main" val="20000"/>
                    </a:ext>
                  </a:extLst>
                </a:gridCol>
                <a:gridCol w="3668200">
                  <a:extLst>
                    <a:ext uri="{9D8B030D-6E8A-4147-A177-3AD203B41FA5}">
                      <a16:colId xmlns:a16="http://schemas.microsoft.com/office/drawing/2014/main" val="20001"/>
                    </a:ext>
                  </a:extLst>
                </a:gridCol>
                <a:gridCol w="1888975">
                  <a:extLst>
                    <a:ext uri="{9D8B030D-6E8A-4147-A177-3AD203B41FA5}">
                      <a16:colId xmlns:a16="http://schemas.microsoft.com/office/drawing/2014/main" val="20002"/>
                    </a:ext>
                  </a:extLst>
                </a:gridCol>
                <a:gridCol w="3312375">
                  <a:extLst>
                    <a:ext uri="{9D8B030D-6E8A-4147-A177-3AD203B41FA5}">
                      <a16:colId xmlns:a16="http://schemas.microsoft.com/office/drawing/2014/main" val="20003"/>
                    </a:ext>
                  </a:extLst>
                </a:gridCol>
              </a:tblGrid>
              <a:tr h="430200">
                <a:tc>
                  <a:txBody>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Trebuchet MS"/>
                          <a:ea typeface="Trebuchet MS"/>
                          <a:cs typeface="Trebuchet MS"/>
                          <a:sym typeface="Trebuchet MS"/>
                        </a:rPr>
                        <a:t>Alineación de los objetivos estratégicos de CMS</a:t>
                      </a:r>
                      <a:endParaRPr sz="1500" b="1">
                        <a:solidFill>
                          <a:schemeClr val="lt1"/>
                        </a:solidFill>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011971"/>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sz="1500" b="1">
                          <a:solidFill>
                            <a:schemeClr val="lt1"/>
                          </a:solidFill>
                          <a:latin typeface="Trebuchet MS"/>
                          <a:ea typeface="Trebuchet MS"/>
                          <a:cs typeface="Trebuchet MS"/>
                          <a:sym typeface="Trebuchet MS"/>
                        </a:rPr>
                        <a:t>Iniciativa(s) de Colorado</a:t>
                      </a:r>
                      <a:endParaRPr sz="1500" b="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tc>
                  <a:txBody>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Trebuchet MS"/>
                          <a:ea typeface="Trebuchet MS"/>
                          <a:cs typeface="Trebuchet MS"/>
                          <a:sym typeface="Trebuchet MS"/>
                        </a:rPr>
                        <a:t>Uso permitido de los fondos</a:t>
                      </a:r>
                      <a:endParaRPr sz="1500" b="1">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tc>
                  <a:txBody>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Trebuchet MS"/>
                          <a:ea typeface="Trebuchet MS"/>
                          <a:cs typeface="Trebuchet MS"/>
                          <a:sym typeface="Trebuchet MS"/>
                        </a:rPr>
                        <a:t>Actividades principales / Resultados</a:t>
                      </a:r>
                      <a:endParaRPr sz="1500" b="1">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solidFill>
                      <a:srgbClr val="011971"/>
                    </a:solidFill>
                  </a:tcPr>
                </a:tc>
                <a:extLst>
                  <a:ext uri="{0D108BD9-81ED-4DB2-BD59-A6C34878D82A}">
                    <a16:rowId xmlns:a16="http://schemas.microsoft.com/office/drawing/2014/main" val="10000"/>
                  </a:ext>
                </a:extLst>
              </a:tr>
              <a:tr h="860400">
                <a:tc>
                  <a:txBody>
                    <a:bodyPr/>
                    <a:lstStyle/>
                    <a:p>
                      <a:pPr marL="0" marR="0" lvl="0" indent="0" algn="l" rtl="0">
                        <a:lnSpc>
                          <a:spcPct val="100000"/>
                        </a:lnSpc>
                        <a:spcBef>
                          <a:spcPts val="0"/>
                        </a:spcBef>
                        <a:spcAft>
                          <a:spcPts val="0"/>
                        </a:spcAft>
                        <a:buClr>
                          <a:srgbClr val="000000"/>
                        </a:buClr>
                        <a:buSzPts val="1500"/>
                        <a:buFont typeface="Arial"/>
                        <a:buNone/>
                      </a:pPr>
                      <a:r>
                        <a:rPr lang="en-US">
                          <a:latin typeface="Trebuchet MS"/>
                          <a:ea typeface="Trebuchet MS"/>
                          <a:cs typeface="Trebuchet MS"/>
                          <a:sym typeface="Trebuchet MS"/>
                        </a:rPr>
                        <a:t>Recuperar la salud de las zonas rurales de Estados Unidos</a:t>
                      </a:r>
                      <a:endParaRPr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1 – Transformar la atención sanitaria rural</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2 – Crear una infraestructura de datos</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7 – Ampliar la atención preventiva</a:t>
                      </a:r>
                      <a:endParaRPr>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a:latin typeface="Trebuchet MS"/>
                          <a:ea typeface="Trebuchet MS"/>
                          <a:cs typeface="Trebuchet MS"/>
                          <a:sym typeface="Trebuchet MS"/>
                        </a:rPr>
                        <a:t>Prevención y enfermedades crónicas</a:t>
                      </a:r>
                      <a:endParaRPr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a:latin typeface="Trebuchet MS"/>
                          <a:ea typeface="Trebuchet MS"/>
                          <a:cs typeface="Trebuchet MS"/>
                          <a:sym typeface="Trebuchet MS"/>
                        </a:rPr>
                        <a:t>Prevención de enfermedades crónicas, exámenes médicos, seguimiento de datos, divulgación comunitaria.</a:t>
                      </a:r>
                      <a:endParaRPr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tcPr>
                </a:tc>
                <a:extLst>
                  <a:ext uri="{0D108BD9-81ED-4DB2-BD59-A6C34878D82A}">
                    <a16:rowId xmlns:a16="http://schemas.microsoft.com/office/drawing/2014/main" val="10001"/>
                  </a:ext>
                </a:extLst>
              </a:tr>
              <a:tr h="1290600">
                <a:tc>
                  <a:txBody>
                    <a:bodyPr/>
                    <a:lstStyle/>
                    <a:p>
                      <a:pPr marL="0" marR="0" lvl="0" indent="0" algn="l" rtl="0">
                        <a:lnSpc>
                          <a:spcPct val="100000"/>
                        </a:lnSpc>
                        <a:spcBef>
                          <a:spcPts val="0"/>
                        </a:spcBef>
                        <a:spcAft>
                          <a:spcPts val="0"/>
                        </a:spcAft>
                        <a:buClr>
                          <a:srgbClr val="000000"/>
                        </a:buClr>
                        <a:buSzPts val="1500"/>
                        <a:buFont typeface="Arial"/>
                        <a:buNone/>
                      </a:pPr>
                      <a:r>
                        <a:rPr lang="en-US">
                          <a:latin typeface="Trebuchet MS"/>
                          <a:ea typeface="Trebuchet MS"/>
                          <a:cs typeface="Trebuchet MS"/>
                          <a:sym typeface="Trebuchet MS"/>
                        </a:rPr>
                        <a:t>Acceso sostenible</a:t>
                      </a:r>
                      <a:endParaRPr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EFEFEF"/>
                    </a:solidFill>
                  </a:tcPr>
                </a:tc>
                <a:tc>
                  <a:txBody>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3 – Crear y conectar redes sanitarias rurales</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4 – Fortalecer los sistemas de prestación de asistencia sanitaria rural</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5 – Mantener el funcionamiento de los hospitales</a:t>
                      </a:r>
                      <a:endParaRPr>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Acceso y estabilización hospitalaria</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endParaRPr>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dirty="0" err="1">
                          <a:latin typeface="Trebuchet MS"/>
                          <a:ea typeface="Trebuchet MS"/>
                          <a:cs typeface="Trebuchet MS"/>
                          <a:sym typeface="Trebuchet MS"/>
                        </a:rPr>
                        <a:t>Apoyo</a:t>
                      </a:r>
                      <a:r>
                        <a:rPr lang="en-US" dirty="0">
                          <a:latin typeface="Trebuchet MS"/>
                          <a:ea typeface="Trebuchet MS"/>
                          <a:cs typeface="Trebuchet MS"/>
                          <a:sym typeface="Trebuchet MS"/>
                        </a:rPr>
                        <a:t> a la red de </a:t>
                      </a:r>
                      <a:r>
                        <a:rPr lang="en-US" dirty="0" err="1">
                          <a:latin typeface="Trebuchet MS"/>
                          <a:ea typeface="Trebuchet MS"/>
                          <a:cs typeface="Trebuchet MS"/>
                          <a:sym typeface="Trebuchet MS"/>
                        </a:rPr>
                        <a:t>servicios</a:t>
                      </a:r>
                      <a:r>
                        <a:rPr lang="en-US" dirty="0">
                          <a:latin typeface="Trebuchet MS"/>
                          <a:ea typeface="Trebuchet MS"/>
                          <a:cs typeface="Trebuchet MS"/>
                          <a:sym typeface="Trebuchet MS"/>
                        </a:rPr>
                        <a:t> de </a:t>
                      </a:r>
                      <a:r>
                        <a:rPr lang="en-US" dirty="0" err="1">
                          <a:latin typeface="Trebuchet MS"/>
                          <a:ea typeface="Trebuchet MS"/>
                          <a:cs typeface="Trebuchet MS"/>
                          <a:sym typeface="Trebuchet MS"/>
                        </a:rPr>
                        <a:t>emergencia</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médica</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subvenciones</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hospitalarias</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preparación</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normativa</a:t>
                      </a:r>
                      <a:r>
                        <a:rPr lang="en-US" dirty="0">
                          <a:latin typeface="Trebuchet MS"/>
                          <a:ea typeface="Trebuchet MS"/>
                          <a:cs typeface="Trebuchet MS"/>
                          <a:sym typeface="Trebuchet MS"/>
                        </a:rPr>
                        <a:t>, redes de </a:t>
                      </a:r>
                      <a:r>
                        <a:rPr lang="en-US" dirty="0" err="1">
                          <a:latin typeface="Trebuchet MS"/>
                          <a:ea typeface="Trebuchet MS"/>
                          <a:cs typeface="Trebuchet MS"/>
                          <a:sym typeface="Trebuchet MS"/>
                        </a:rPr>
                        <a:t>derivación</a:t>
                      </a:r>
                      <a:r>
                        <a:rPr lang="en-US" dirty="0">
                          <a:latin typeface="Trebuchet MS"/>
                          <a:ea typeface="Trebuchet MS"/>
                          <a:cs typeface="Trebuchet MS"/>
                          <a:sym typeface="Trebuchet MS"/>
                        </a:rPr>
                        <a:t> rural.</a:t>
                      </a:r>
                      <a:endParaRPr u="none" strike="noStrike" cap="none" dirty="0">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solidFill>
                      <a:srgbClr val="EFEFEF"/>
                    </a:solidFill>
                  </a:tcPr>
                </a:tc>
                <a:extLst>
                  <a:ext uri="{0D108BD9-81ED-4DB2-BD59-A6C34878D82A}">
                    <a16:rowId xmlns:a16="http://schemas.microsoft.com/office/drawing/2014/main" val="10002"/>
                  </a:ext>
                </a:extLst>
              </a:tr>
              <a:tr h="645300">
                <a:tc>
                  <a:txBody>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Desarrollo de la fuerza laboral</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endParaRPr>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6 – Fortalecer y ampliar la fuerza laboral</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8 – Coordinación estatal y local</a:t>
                      </a:r>
                      <a:endParaRPr>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a:latin typeface="Trebuchet MS"/>
                          <a:ea typeface="Trebuchet MS"/>
                          <a:cs typeface="Trebuchet MS"/>
                          <a:sym typeface="Trebuchet MS"/>
                        </a:rPr>
                        <a:t>Desarrollo de la fuerza laboral</a:t>
                      </a:r>
                      <a:endParaRPr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en-US">
                          <a:latin typeface="Trebuchet MS"/>
                          <a:ea typeface="Trebuchet MS"/>
                          <a:cs typeface="Trebuchet MS"/>
                          <a:sym typeface="Trebuchet MS"/>
                        </a:rPr>
                        <a:t>Acreditación, programas para trabajadores sanitarios, formación clínica, contratación y retención.</a:t>
                      </a:r>
                      <a:endParaRPr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tcPr>
                </a:tc>
                <a:extLst>
                  <a:ext uri="{0D108BD9-81ED-4DB2-BD59-A6C34878D82A}">
                    <a16:rowId xmlns:a16="http://schemas.microsoft.com/office/drawing/2014/main" val="10003"/>
                  </a:ext>
                </a:extLst>
              </a:tr>
              <a:tr h="645300">
                <a:tc>
                  <a:txBody>
                    <a:bodyPr/>
                    <a:lstStyle/>
                    <a:p>
                      <a:pPr marL="0" marR="0" lvl="0" indent="0" algn="l" rtl="0">
                        <a:lnSpc>
                          <a:spcPct val="100000"/>
                        </a:lnSpc>
                        <a:spcBef>
                          <a:spcPts val="0"/>
                        </a:spcBef>
                        <a:spcAft>
                          <a:spcPts val="0"/>
                        </a:spcAft>
                        <a:buClr>
                          <a:srgbClr val="000000"/>
                        </a:buClr>
                        <a:buSzPts val="1500"/>
                        <a:buFont typeface="Arial"/>
                        <a:buNone/>
                      </a:pPr>
                      <a:r>
                        <a:rPr lang="en-US">
                          <a:latin typeface="Trebuchet MS"/>
                          <a:ea typeface="Trebuchet MS"/>
                          <a:cs typeface="Trebuchet MS"/>
                          <a:sym typeface="Trebuchet MS"/>
                        </a:rPr>
                        <a:t>Cuidado innovador</a:t>
                      </a:r>
                      <a:endParaRPr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a:latin typeface="Trebuchet MS"/>
                          <a:ea typeface="Trebuchet MS"/>
                          <a:cs typeface="Trebuchet MS"/>
                          <a:sym typeface="Trebuchet MS"/>
                        </a:rPr>
                        <a:t>9 – Diseñar y poner a prueba modelos rurales de VBC</a:t>
                      </a:r>
                      <a:endParaRPr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Innovación y atención basada en el valor</a:t>
                      </a:r>
                      <a:endParaRPr>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en-US">
                          <a:latin typeface="Trebuchet MS"/>
                          <a:ea typeface="Trebuchet MS"/>
                          <a:cs typeface="Trebuchet MS"/>
                          <a:sym typeface="Trebuchet MS"/>
                        </a:rPr>
                        <a:t>Diseñar, contratar y evaluar los APM; ahorros compartidos y programas de pago combinado.</a:t>
                      </a:r>
                      <a:endParaRPr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solidFill>
                      <a:srgbClr val="EFEFEF"/>
                    </a:solidFill>
                  </a:tcPr>
                </a:tc>
                <a:extLst>
                  <a:ext uri="{0D108BD9-81ED-4DB2-BD59-A6C34878D82A}">
                    <a16:rowId xmlns:a16="http://schemas.microsoft.com/office/drawing/2014/main" val="10004"/>
                  </a:ext>
                </a:extLst>
              </a:tr>
              <a:tr h="1075500">
                <a:tc>
                  <a:txBody>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Innovación tecnológica</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endParaRPr>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10 – Ampliar la integración de la telesalud y la tecnología en las zonas rurales</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endParaRPr>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Tecnología y telesalud</a:t>
                      </a:r>
                      <a:endParaRPr>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500"/>
                        <a:buFont typeface="Arial"/>
                        <a:buNone/>
                      </a:pPr>
                      <a:endParaRPr>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dirty="0" err="1">
                          <a:latin typeface="Trebuchet MS"/>
                          <a:ea typeface="Trebuchet MS"/>
                          <a:cs typeface="Trebuchet MS"/>
                          <a:sym typeface="Trebuchet MS"/>
                        </a:rPr>
                        <a:t>Subvenciones</a:t>
                      </a:r>
                      <a:r>
                        <a:rPr lang="en-US" dirty="0">
                          <a:latin typeface="Trebuchet MS"/>
                          <a:ea typeface="Trebuchet MS"/>
                          <a:cs typeface="Trebuchet MS"/>
                          <a:sym typeface="Trebuchet MS"/>
                        </a:rPr>
                        <a:t> para hardware de </a:t>
                      </a:r>
                      <a:r>
                        <a:rPr lang="en-US" dirty="0" err="1">
                          <a:latin typeface="Trebuchet MS"/>
                          <a:ea typeface="Trebuchet MS"/>
                          <a:cs typeface="Trebuchet MS"/>
                          <a:sym typeface="Trebuchet MS"/>
                        </a:rPr>
                        <a:t>telesalud</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integración</a:t>
                      </a:r>
                      <a:r>
                        <a:rPr lang="en-US" dirty="0">
                          <a:latin typeface="Trebuchet MS"/>
                          <a:ea typeface="Trebuchet MS"/>
                          <a:cs typeface="Trebuchet MS"/>
                          <a:sym typeface="Trebuchet MS"/>
                        </a:rPr>
                        <a:t> de HIE, </a:t>
                      </a:r>
                      <a:r>
                        <a:rPr lang="en-US" dirty="0" err="1">
                          <a:latin typeface="Trebuchet MS"/>
                          <a:ea typeface="Trebuchet MS"/>
                          <a:cs typeface="Trebuchet MS"/>
                          <a:sym typeface="Trebuchet MS"/>
                        </a:rPr>
                        <a:t>formación</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en</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ciberseguridad</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paneles</a:t>
                      </a:r>
                      <a:r>
                        <a:rPr lang="en-US" dirty="0">
                          <a:latin typeface="Trebuchet MS"/>
                          <a:ea typeface="Trebuchet MS"/>
                          <a:cs typeface="Trebuchet MS"/>
                          <a:sym typeface="Trebuchet MS"/>
                        </a:rPr>
                        <a:t> de </a:t>
                      </a:r>
                      <a:r>
                        <a:rPr lang="en-US" dirty="0" err="1">
                          <a:latin typeface="Trebuchet MS"/>
                          <a:ea typeface="Trebuchet MS"/>
                          <a:cs typeface="Trebuchet MS"/>
                          <a:sym typeface="Trebuchet MS"/>
                        </a:rPr>
                        <a:t>datos</a:t>
                      </a:r>
                      <a:r>
                        <a:rPr lang="en-US" dirty="0">
                          <a:latin typeface="Trebuchet MS"/>
                          <a:ea typeface="Trebuchet MS"/>
                          <a:cs typeface="Trebuchet MS"/>
                          <a:sym typeface="Trebuchet MS"/>
                        </a:rPr>
                        <a:t>.</a:t>
                      </a:r>
                      <a:endParaRPr dirty="0">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tcPr>
                </a:tc>
                <a:extLst>
                  <a:ext uri="{0D108BD9-81ED-4DB2-BD59-A6C34878D82A}">
                    <a16:rowId xmlns:a16="http://schemas.microsoft.com/office/drawing/2014/main" val="10005"/>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g3aac46a6844_0_1239"/>
          <p:cNvSpPr txBox="1">
            <a:spLocks noGrp="1"/>
          </p:cNvSpPr>
          <p:nvPr>
            <p:ph type="title"/>
          </p:nvPr>
        </p:nvSpPr>
        <p:spPr>
          <a:xfrm>
            <a:off x="802275" y="32307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Make Rural America Healthy Again</a:t>
            </a:r>
            <a:endParaRPr sz="3200"/>
          </a:p>
        </p:txBody>
      </p:sp>
      <p:sp>
        <p:nvSpPr>
          <p:cNvPr id="418" name="Google Shape;418;g3aac46a6844_0_1239"/>
          <p:cNvSpPr txBox="1">
            <a:spLocks noGrp="1"/>
          </p:cNvSpPr>
          <p:nvPr>
            <p:ph type="body" idx="1"/>
          </p:nvPr>
        </p:nvSpPr>
        <p:spPr>
          <a:xfrm>
            <a:off x="536200" y="1067600"/>
            <a:ext cx="11288700" cy="5001300"/>
          </a:xfrm>
          <a:prstGeom prst="rect">
            <a:avLst/>
          </a:prstGeom>
          <a:solidFill>
            <a:srgbClr val="F3F3F3"/>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Initiative 1 – Transform Rural Care (page 23):</a:t>
            </a:r>
            <a:r>
              <a:rPr lang="en-US" sz="1700"/>
              <a:t> This initiative supports educational, disease prevention, and care coordination services for cardiovascular disease, hypertension, obesity, and other high priority chronic conditions.</a:t>
            </a:r>
            <a:endParaRPr sz="1700"/>
          </a:p>
          <a:p>
            <a:pPr marL="0" lvl="0" indent="0" algn="l" rtl="0">
              <a:lnSpc>
                <a:spcPct val="100000"/>
              </a:lnSpc>
              <a:spcBef>
                <a:spcPts val="0"/>
              </a:spcBef>
              <a:spcAft>
                <a:spcPts val="0"/>
              </a:spcAft>
              <a:buClr>
                <a:schemeClr val="dk1"/>
              </a:buClr>
              <a:buSzPts val="1100"/>
              <a:buFont typeface="Arial"/>
              <a:buNone/>
            </a:pPr>
            <a:endParaRPr sz="1700" i="1">
              <a:solidFill>
                <a:schemeClr val="dk2"/>
              </a:solidFill>
            </a:endParaRPr>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Potential activities </a:t>
            </a:r>
            <a:r>
              <a:rPr lang="en-US" sz="1700" i="1" u="sng">
                <a:solidFill>
                  <a:schemeClr val="dk2"/>
                </a:solidFill>
              </a:rPr>
              <a:t>could </a:t>
            </a:r>
            <a:r>
              <a:rPr lang="en-US" sz="1700" i="1">
                <a:solidFill>
                  <a:schemeClr val="dk2"/>
                </a:solidFill>
              </a:rPr>
              <a:t>include:</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implementing pilot rural value-based care models; </a:t>
            </a:r>
            <a:endParaRPr sz="1700"/>
          </a:p>
          <a:p>
            <a:pPr marL="457200" lvl="0" indent="-336550" algn="l" rtl="0">
              <a:lnSpc>
                <a:spcPct val="100000"/>
              </a:lnSpc>
              <a:spcBef>
                <a:spcPts val="600"/>
              </a:spcBef>
              <a:spcAft>
                <a:spcPts val="0"/>
              </a:spcAft>
              <a:buSzPts val="1700"/>
              <a:buChar char="•"/>
            </a:pPr>
            <a:r>
              <a:rPr lang="en-US" sz="1700"/>
              <a:t>coordinating a statewide rural-training network and implementing prevention programs (such as, but not limited to, diabetes prevention, diabetes self-management education and support, self-measured blood pressure, family healthy weight, and nutrition or food as medicine);</a:t>
            </a:r>
            <a:endParaRPr sz="1700"/>
          </a:p>
          <a:p>
            <a:pPr marL="457200" lvl="0" indent="-336550" algn="l" rtl="0">
              <a:lnSpc>
                <a:spcPct val="100000"/>
              </a:lnSpc>
              <a:spcBef>
                <a:spcPts val="600"/>
              </a:spcBef>
              <a:spcAft>
                <a:spcPts val="0"/>
              </a:spcAft>
              <a:buSzPts val="1700"/>
              <a:buChar char="•"/>
            </a:pPr>
            <a:r>
              <a:rPr lang="en-US" sz="1700"/>
              <a:t>funding regional collaborations that strengthen shared services, staffing, and sustainability for wellness and prevention programs; </a:t>
            </a:r>
            <a:endParaRPr sz="1700"/>
          </a:p>
          <a:p>
            <a:pPr marL="457200" lvl="0" indent="-336550" algn="l" rtl="0">
              <a:lnSpc>
                <a:spcPct val="100000"/>
              </a:lnSpc>
              <a:spcBef>
                <a:spcPts val="600"/>
              </a:spcBef>
              <a:spcAft>
                <a:spcPts val="0"/>
              </a:spcAft>
              <a:buSzPts val="1700"/>
              <a:buChar char="•"/>
            </a:pPr>
            <a:r>
              <a:rPr lang="en-US" sz="1700"/>
              <a:t>supporting care coordination, including behavioral health and nutrition, and referral systems that link clinical providers with community-based prevention programs and social support resources; and</a:t>
            </a:r>
            <a:endParaRPr sz="1700"/>
          </a:p>
          <a:p>
            <a:pPr marL="457200" lvl="0" indent="-336550" algn="l" rtl="0">
              <a:lnSpc>
                <a:spcPct val="100000"/>
              </a:lnSpc>
              <a:spcBef>
                <a:spcPts val="600"/>
              </a:spcBef>
              <a:spcAft>
                <a:spcPts val="0"/>
              </a:spcAft>
              <a:buSzPts val="1700"/>
              <a:buChar char="•"/>
            </a:pPr>
            <a:r>
              <a:rPr lang="en-US" sz="1700"/>
              <a:t>exploring ways that SNAP waivers and well as nutrition incentive programs can help rural Medicaid patients access healthy foods, nutrition counseling, and food as medicine as preventive health measures. </a:t>
            </a:r>
            <a:endParaRPr sz="3800"/>
          </a:p>
        </p:txBody>
      </p:sp>
      <p:sp>
        <p:nvSpPr>
          <p:cNvPr id="419" name="Google Shape;419;g3aac46a6844_0_123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3"/>
          <p:cNvSpPr txBox="1">
            <a:spLocks noGrp="1"/>
          </p:cNvSpPr>
          <p:nvPr>
            <p:ph type="title"/>
          </p:nvPr>
        </p:nvSpPr>
        <p:spPr>
          <a:xfrm>
            <a:off x="150000" y="483964"/>
            <a:ext cx="11892000" cy="557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3200" dirty="0" err="1"/>
              <a:t>Recuperar</a:t>
            </a:r>
            <a:r>
              <a:rPr lang="en-US" sz="3200" dirty="0"/>
              <a:t> de nuevo la </a:t>
            </a:r>
            <a:r>
              <a:rPr lang="en-US" sz="3200" dirty="0" err="1"/>
              <a:t>salud</a:t>
            </a:r>
            <a:r>
              <a:rPr lang="en-US" sz="3200" dirty="0"/>
              <a:t> de las zonas rurales de </a:t>
            </a:r>
            <a:r>
              <a:rPr lang="en-US" sz="3200" dirty="0" err="1"/>
              <a:t>los</a:t>
            </a:r>
            <a:r>
              <a:rPr lang="en-US" sz="3200" dirty="0"/>
              <a:t> </a:t>
            </a:r>
            <a:r>
              <a:rPr lang="en-US" sz="3200" dirty="0" err="1"/>
              <a:t>Estados</a:t>
            </a:r>
            <a:r>
              <a:rPr lang="en-US" sz="3200" dirty="0"/>
              <a:t> Unidos</a:t>
            </a:r>
            <a:endParaRPr sz="3200" dirty="0"/>
          </a:p>
        </p:txBody>
      </p:sp>
      <p:sp>
        <p:nvSpPr>
          <p:cNvPr id="426" name="Google Shape;426;p13"/>
          <p:cNvSpPr txBox="1">
            <a:spLocks noGrp="1"/>
          </p:cNvSpPr>
          <p:nvPr>
            <p:ph type="body" idx="1"/>
          </p:nvPr>
        </p:nvSpPr>
        <p:spPr>
          <a:xfrm>
            <a:off x="536200" y="1067600"/>
            <a:ext cx="11288700" cy="5001300"/>
          </a:xfrm>
          <a:prstGeom prst="rect">
            <a:avLst/>
          </a:prstGeom>
          <a:solidFill>
            <a:srgbClr val="F3F3F3"/>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Iniciativa 1 – Transformación de cuidado rural (página 23):</a:t>
            </a:r>
            <a:r>
              <a:rPr lang="en-US" sz="1700"/>
              <a:t> Esta iniciativa apoya los servicios educativos, de prevención de enfermedades y de coordinación de la atención para las enfermedades cardiovasculares, la hipertensión, la obesidad y otras afecciones crónicas de alta prioridad.</a:t>
            </a:r>
            <a:endParaRPr sz="1700"/>
          </a:p>
          <a:p>
            <a:pPr marL="0" lvl="0" indent="0" algn="l" rtl="0">
              <a:lnSpc>
                <a:spcPct val="100000"/>
              </a:lnSpc>
              <a:spcBef>
                <a:spcPts val="0"/>
              </a:spcBef>
              <a:spcAft>
                <a:spcPts val="0"/>
              </a:spcAft>
              <a:buClr>
                <a:schemeClr val="dk1"/>
              </a:buClr>
              <a:buSzPts val="1100"/>
              <a:buFont typeface="Arial"/>
              <a:buNone/>
            </a:pPr>
            <a:endParaRPr sz="1700" i="1">
              <a:solidFill>
                <a:schemeClr val="dk2"/>
              </a:solidFill>
            </a:endParaRPr>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Las actividades potenciales </a:t>
            </a:r>
            <a:r>
              <a:rPr lang="en-US" sz="1700" i="1" u="sng">
                <a:solidFill>
                  <a:schemeClr val="dk2"/>
                </a:solidFill>
              </a:rPr>
              <a:t>podrían </a:t>
            </a:r>
            <a:r>
              <a:rPr lang="en-US" sz="1700" i="1">
                <a:solidFill>
                  <a:schemeClr val="dk2"/>
                </a:solidFill>
              </a:rPr>
              <a:t>incluir:</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Implementación de modelos piloto de atención sanitaria rural basada en el valor;</a:t>
            </a:r>
            <a:endParaRPr sz="1700"/>
          </a:p>
          <a:p>
            <a:pPr marL="457200" lvl="0" indent="-336550" algn="l" rtl="0">
              <a:lnSpc>
                <a:spcPct val="100000"/>
              </a:lnSpc>
              <a:spcBef>
                <a:spcPts val="600"/>
              </a:spcBef>
              <a:spcAft>
                <a:spcPts val="0"/>
              </a:spcAft>
              <a:buSzPts val="1700"/>
              <a:buChar char="•"/>
            </a:pPr>
            <a:r>
              <a:rPr lang="en-US" sz="1700"/>
              <a:t>coordinar una red estatal de formación rural e implementar programas de prevención (como, prevención de la diabetes, educación y apoyo para el autocontrol de la diabetes, automedición de la presión arterial, peso saludable familiar y nutrición o alimentos como medicina, entre otros);</a:t>
            </a:r>
            <a:endParaRPr sz="1700"/>
          </a:p>
          <a:p>
            <a:pPr marL="457200" lvl="0" indent="-336550" algn="l" rtl="0">
              <a:lnSpc>
                <a:spcPct val="100000"/>
              </a:lnSpc>
              <a:spcBef>
                <a:spcPts val="600"/>
              </a:spcBef>
              <a:spcAft>
                <a:spcPts val="0"/>
              </a:spcAft>
              <a:buSzPts val="1700"/>
              <a:buChar char="•"/>
            </a:pPr>
            <a:r>
              <a:rPr lang="en-US" sz="1700"/>
              <a:t>financiar colaboraciones regionales que refuercen los servicios compartidos, la dotación de personal y la sostenibilidad de los programas de bienestar y prevención; </a:t>
            </a:r>
            <a:endParaRPr sz="1700"/>
          </a:p>
          <a:p>
            <a:pPr marL="457200" lvl="0" indent="-336550" algn="l" rtl="0">
              <a:lnSpc>
                <a:spcPct val="100000"/>
              </a:lnSpc>
              <a:spcBef>
                <a:spcPts val="600"/>
              </a:spcBef>
              <a:spcAft>
                <a:spcPts val="0"/>
              </a:spcAft>
              <a:buSzPts val="1700"/>
              <a:buChar char="•"/>
            </a:pPr>
            <a:r>
              <a:rPr lang="en-US" sz="1700"/>
              <a:t>apoyar a la coordinación de cuidados, incluyendo salud del comportamiento y nutrición, y sistemas de referidos que enlacen a los proveedores clínicos con programas de prevención basados en la comunidad y recursos de apoyo social; y</a:t>
            </a:r>
            <a:endParaRPr sz="1700"/>
          </a:p>
          <a:p>
            <a:pPr marL="457200" lvl="0" indent="-336550" algn="l" rtl="0">
              <a:lnSpc>
                <a:spcPct val="100000"/>
              </a:lnSpc>
              <a:spcBef>
                <a:spcPts val="600"/>
              </a:spcBef>
              <a:spcAft>
                <a:spcPts val="0"/>
              </a:spcAft>
              <a:buSzPts val="1700"/>
              <a:buChar char="•"/>
            </a:pPr>
            <a:r>
              <a:rPr lang="en-US" sz="1700"/>
              <a:t>explorar formas en las que las exenciones de SNAP y los programas de incentivo nutricionales pueden ayudar a que los pacientes de Medicaid rurales accedan a alimentos saludables, consejería de nutrición, y alimentos como medida de prevención de salud. </a:t>
            </a:r>
            <a:endParaRPr sz="3800"/>
          </a:p>
        </p:txBody>
      </p:sp>
      <p:sp>
        <p:nvSpPr>
          <p:cNvPr id="427" name="Google Shape;427;p1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aac46a6844_0_1370"/>
          <p:cNvSpPr txBox="1">
            <a:spLocks noGrp="1"/>
          </p:cNvSpPr>
          <p:nvPr>
            <p:ph type="title"/>
          </p:nvPr>
        </p:nvSpPr>
        <p:spPr>
          <a:xfrm>
            <a:off x="828700" y="15792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Make Rural America Healthy Again</a:t>
            </a:r>
            <a:endParaRPr sz="3200"/>
          </a:p>
        </p:txBody>
      </p:sp>
      <p:sp>
        <p:nvSpPr>
          <p:cNvPr id="434" name="Google Shape;434;g3aac46a6844_0_1370"/>
          <p:cNvSpPr txBox="1">
            <a:spLocks noGrp="1"/>
          </p:cNvSpPr>
          <p:nvPr>
            <p:ph type="body" idx="1"/>
          </p:nvPr>
        </p:nvSpPr>
        <p:spPr>
          <a:xfrm>
            <a:off x="320900" y="846725"/>
            <a:ext cx="11459400" cy="2543100"/>
          </a:xfrm>
          <a:prstGeom prst="rect">
            <a:avLst/>
          </a:prstGeom>
          <a:solidFill>
            <a:srgbClr val="F3F3F3"/>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Initiative 2 – Build Data Infrastructure (page 27): </a:t>
            </a:r>
            <a:r>
              <a:rPr lang="en-US" sz="1700"/>
              <a:t>This initiative strengthens data systems, performance monitoring, and evaluation to ensure chronic disease prevention and management programs are effective and sustainable. </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Potential activities could include:</a:t>
            </a:r>
            <a:endParaRPr sz="1700" i="1"/>
          </a:p>
          <a:p>
            <a:pPr marL="457200" lvl="0" indent="-336550" algn="l" rtl="0">
              <a:lnSpc>
                <a:spcPct val="100000"/>
              </a:lnSpc>
              <a:spcBef>
                <a:spcPts val="0"/>
              </a:spcBef>
              <a:spcAft>
                <a:spcPts val="0"/>
              </a:spcAft>
              <a:buSzPts val="1700"/>
              <a:buChar char="•"/>
            </a:pPr>
            <a:r>
              <a:rPr lang="en-US" sz="1700"/>
              <a:t>designing and managing chronic disease dashboards to integrate Medicaid, public health, and program data; </a:t>
            </a:r>
            <a:endParaRPr sz="1700"/>
          </a:p>
          <a:p>
            <a:pPr marL="457200" lvl="0" indent="-336550" algn="l" rtl="0">
              <a:lnSpc>
                <a:spcPct val="100000"/>
              </a:lnSpc>
              <a:spcBef>
                <a:spcPts val="0"/>
              </a:spcBef>
              <a:spcAft>
                <a:spcPts val="0"/>
              </a:spcAft>
              <a:buSzPts val="1700"/>
              <a:buChar char="•"/>
            </a:pPr>
            <a:r>
              <a:rPr lang="en-US" sz="1700"/>
              <a:t>aligning Community Resource Inventories (CRI) and digital referral infrastructure for rural COSHIE hubs;</a:t>
            </a:r>
            <a:endParaRPr sz="1700"/>
          </a:p>
          <a:p>
            <a:pPr marL="457200" lvl="0" indent="-336550" algn="l" rtl="0">
              <a:lnSpc>
                <a:spcPct val="100000"/>
              </a:lnSpc>
              <a:spcBef>
                <a:spcPts val="0"/>
              </a:spcBef>
              <a:spcAft>
                <a:spcPts val="0"/>
              </a:spcAft>
              <a:buSzPts val="1700"/>
              <a:buChar char="•"/>
            </a:pPr>
            <a:r>
              <a:rPr lang="en-US" sz="1700"/>
              <a:t>providing technical support for interoperability; and</a:t>
            </a:r>
            <a:endParaRPr sz="1700"/>
          </a:p>
          <a:p>
            <a:pPr marL="457200" lvl="0" indent="-336550" algn="l" rtl="0">
              <a:lnSpc>
                <a:spcPct val="100000"/>
              </a:lnSpc>
              <a:spcBef>
                <a:spcPts val="0"/>
              </a:spcBef>
              <a:spcAft>
                <a:spcPts val="0"/>
              </a:spcAft>
              <a:buSzPts val="1700"/>
              <a:buChar char="•"/>
            </a:pPr>
            <a:r>
              <a:rPr lang="en-US" sz="1700"/>
              <a:t>implementing a performance monitoring and evaluation framework.</a:t>
            </a:r>
            <a:endParaRPr sz="1700"/>
          </a:p>
          <a:p>
            <a:pPr marL="0" lvl="0" indent="0" algn="l" rtl="0">
              <a:lnSpc>
                <a:spcPct val="100000"/>
              </a:lnSpc>
              <a:spcBef>
                <a:spcPts val="0"/>
              </a:spcBef>
              <a:spcAft>
                <a:spcPts val="0"/>
              </a:spcAft>
              <a:buClr>
                <a:schemeClr val="dk1"/>
              </a:buClr>
              <a:buSzPts val="1100"/>
              <a:buFont typeface="Arial"/>
              <a:buNone/>
            </a:pPr>
            <a:endParaRPr sz="1800"/>
          </a:p>
          <a:p>
            <a:pPr marL="0" lvl="0" indent="0" algn="l" rtl="0">
              <a:lnSpc>
                <a:spcPct val="100000"/>
              </a:lnSpc>
              <a:spcBef>
                <a:spcPts val="0"/>
              </a:spcBef>
              <a:spcAft>
                <a:spcPts val="0"/>
              </a:spcAft>
              <a:buSzPts val="3600"/>
              <a:buNone/>
            </a:pPr>
            <a:endParaRPr sz="3800"/>
          </a:p>
        </p:txBody>
      </p:sp>
      <p:sp>
        <p:nvSpPr>
          <p:cNvPr id="435" name="Google Shape;435;g3aac46a6844_0_137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25</a:t>
            </a:fld>
            <a:endParaRPr/>
          </a:p>
        </p:txBody>
      </p:sp>
      <p:sp>
        <p:nvSpPr>
          <p:cNvPr id="436" name="Google Shape;436;g3aac46a6844_0_1370"/>
          <p:cNvSpPr txBox="1">
            <a:spLocks noGrp="1"/>
          </p:cNvSpPr>
          <p:nvPr>
            <p:ph type="body" idx="1"/>
          </p:nvPr>
        </p:nvSpPr>
        <p:spPr>
          <a:xfrm>
            <a:off x="320900" y="3520925"/>
            <a:ext cx="11459400" cy="2643000"/>
          </a:xfrm>
          <a:prstGeom prst="rect">
            <a:avLst/>
          </a:prstGeom>
          <a:solidFill>
            <a:srgbClr val="F3F3F3"/>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Initiative 7 – Expand Preventive Care (page 35): </a:t>
            </a:r>
            <a:r>
              <a:rPr lang="en-US" sz="1700"/>
              <a:t>This initiative will expand clinical workforce capacity to deliver preventive services and procedures in rural and frontier communities by equipping rural clinicians with advanced procedural skills.</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Potential activities could include:</a:t>
            </a:r>
            <a:endParaRPr sz="1700" i="1"/>
          </a:p>
          <a:p>
            <a:pPr marL="457200" lvl="0" indent="-336550" algn="l" rtl="0">
              <a:lnSpc>
                <a:spcPct val="100000"/>
              </a:lnSpc>
              <a:spcBef>
                <a:spcPts val="0"/>
              </a:spcBef>
              <a:spcAft>
                <a:spcPts val="0"/>
              </a:spcAft>
              <a:buSzPts val="1700"/>
              <a:buChar char="•"/>
            </a:pPr>
            <a:r>
              <a:rPr lang="en-US" sz="1700"/>
              <a:t>training rural providers to expand skills in the area of chronic diseases; </a:t>
            </a:r>
            <a:endParaRPr sz="1700"/>
          </a:p>
          <a:p>
            <a:pPr marL="457200" lvl="0" indent="-336550" algn="l" rtl="0">
              <a:lnSpc>
                <a:spcPct val="100000"/>
              </a:lnSpc>
              <a:spcBef>
                <a:spcPts val="0"/>
              </a:spcBef>
              <a:spcAft>
                <a:spcPts val="0"/>
              </a:spcAft>
              <a:buSzPts val="1700"/>
              <a:buChar char="•"/>
            </a:pPr>
            <a:r>
              <a:rPr lang="en-US" sz="1700"/>
              <a:t>supporting curriculum development in partnership with rural hospitals, academic institutions, and professional associations; </a:t>
            </a:r>
            <a:endParaRPr sz="1700"/>
          </a:p>
          <a:p>
            <a:pPr marL="457200" lvl="0" indent="-336550" algn="l" rtl="0">
              <a:lnSpc>
                <a:spcPct val="100000"/>
              </a:lnSpc>
              <a:spcBef>
                <a:spcPts val="0"/>
              </a:spcBef>
              <a:spcAft>
                <a:spcPts val="0"/>
              </a:spcAft>
              <a:buSzPts val="1700"/>
              <a:buChar char="•"/>
            </a:pPr>
            <a:r>
              <a:rPr lang="en-US" sz="1700"/>
              <a:t>providing continuing education scholarships for rural clinicians and care team members to participate in accredited chronic disease, wellness, and preventive care training. </a:t>
            </a:r>
            <a:endParaRPr sz="1700"/>
          </a:p>
          <a:p>
            <a:pPr marL="457200" lvl="0" indent="-336550" algn="l" rtl="0">
              <a:lnSpc>
                <a:spcPct val="100000"/>
              </a:lnSpc>
              <a:spcBef>
                <a:spcPts val="0"/>
              </a:spcBef>
              <a:spcAft>
                <a:spcPts val="0"/>
              </a:spcAft>
              <a:buSzPts val="1700"/>
              <a:buChar char="•"/>
            </a:pPr>
            <a:endParaRPr sz="1700"/>
          </a:p>
          <a:p>
            <a:pPr marL="457200" lvl="0" indent="-336550" algn="l" rtl="0">
              <a:lnSpc>
                <a:spcPct val="100000"/>
              </a:lnSpc>
              <a:spcBef>
                <a:spcPts val="0"/>
              </a:spcBef>
              <a:spcAft>
                <a:spcPts val="0"/>
              </a:spcAft>
              <a:buSzPts val="1700"/>
              <a:buChar char="•"/>
            </a:pPr>
            <a:r>
              <a:rPr lang="en-US" sz="1700"/>
              <a:t>.</a:t>
            </a:r>
            <a:endParaRPr sz="1700"/>
          </a:p>
          <a:p>
            <a:pPr marL="0" lvl="0" indent="0" algn="l" rtl="0">
              <a:lnSpc>
                <a:spcPct val="100000"/>
              </a:lnSpc>
              <a:spcBef>
                <a:spcPts val="0"/>
              </a:spcBef>
              <a:spcAft>
                <a:spcPts val="0"/>
              </a:spcAft>
              <a:buClr>
                <a:schemeClr val="dk1"/>
              </a:buClr>
              <a:buSzPts val="1100"/>
              <a:buFont typeface="Arial"/>
              <a:buNone/>
            </a:pPr>
            <a:endParaRPr sz="1800"/>
          </a:p>
          <a:p>
            <a:pPr marL="0" lvl="0" indent="0" algn="l" rtl="0">
              <a:lnSpc>
                <a:spcPct val="100000"/>
              </a:lnSpc>
              <a:spcBef>
                <a:spcPts val="0"/>
              </a:spcBef>
              <a:spcAft>
                <a:spcPts val="0"/>
              </a:spcAft>
              <a:buSzPts val="3600"/>
              <a:buNone/>
            </a:pPr>
            <a:endParaRPr sz="3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14"/>
          <p:cNvSpPr txBox="1">
            <a:spLocks noGrp="1"/>
          </p:cNvSpPr>
          <p:nvPr>
            <p:ph type="title"/>
          </p:nvPr>
        </p:nvSpPr>
        <p:spPr>
          <a:xfrm>
            <a:off x="109425" y="0"/>
            <a:ext cx="11808000" cy="557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3000"/>
              <a:t>Recuperar la salud de las zonas rurales de los Estados Unidos</a:t>
            </a:r>
            <a:endParaRPr sz="3000"/>
          </a:p>
        </p:txBody>
      </p:sp>
      <p:sp>
        <p:nvSpPr>
          <p:cNvPr id="443" name="Google Shape;443;p14"/>
          <p:cNvSpPr txBox="1">
            <a:spLocks noGrp="1"/>
          </p:cNvSpPr>
          <p:nvPr>
            <p:ph type="body" idx="1"/>
          </p:nvPr>
        </p:nvSpPr>
        <p:spPr>
          <a:xfrm>
            <a:off x="328125" y="582525"/>
            <a:ext cx="11370600" cy="3202500"/>
          </a:xfrm>
          <a:prstGeom prst="rect">
            <a:avLst/>
          </a:prstGeom>
          <a:solidFill>
            <a:srgbClr val="F3F3F3"/>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Iniciativa 2 – Construir infraestructura de datos (página 27): </a:t>
            </a:r>
            <a:r>
              <a:rPr lang="en-US" sz="1700"/>
              <a:t>Esta iniciativa fortalece los sistemas de datos, la supervisión del rendimiento. y evaluación para asegurar la prevención de las enfermedades crónicas y el manejo de programas de manera efectiva y sostenible. </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Las potenciales actividades podrían incluir:</a:t>
            </a:r>
            <a:endParaRPr sz="1700" i="1"/>
          </a:p>
          <a:p>
            <a:pPr marL="457200" lvl="0" indent="-336550" algn="l" rtl="0">
              <a:lnSpc>
                <a:spcPct val="100000"/>
              </a:lnSpc>
              <a:spcBef>
                <a:spcPts val="0"/>
              </a:spcBef>
              <a:spcAft>
                <a:spcPts val="0"/>
              </a:spcAft>
              <a:buSzPts val="1700"/>
              <a:buChar char="•"/>
            </a:pPr>
            <a:r>
              <a:rPr lang="en-US" sz="1700"/>
              <a:t>diseñar y gestionar paneles de control de enfermedades crónicas para integrar datos de Medicaid, salud pública y programas; </a:t>
            </a:r>
            <a:endParaRPr sz="1700"/>
          </a:p>
          <a:p>
            <a:pPr marL="457200" lvl="0" indent="-336550" algn="l" rtl="0">
              <a:lnSpc>
                <a:spcPct val="100000"/>
              </a:lnSpc>
              <a:spcBef>
                <a:spcPts val="0"/>
              </a:spcBef>
              <a:spcAft>
                <a:spcPts val="0"/>
              </a:spcAft>
              <a:buSzPts val="1700"/>
              <a:buChar char="•"/>
            </a:pPr>
            <a:r>
              <a:rPr lang="en-US" sz="1700"/>
              <a:t>alineación de los inventarios de recursos comunitarios (CRI) y la infraestructura digital de derivación para los centros COSHIE rurales.</a:t>
            </a:r>
            <a:endParaRPr sz="1700"/>
          </a:p>
          <a:p>
            <a:pPr marL="457200" lvl="0" indent="-336550" algn="l" rtl="0">
              <a:lnSpc>
                <a:spcPct val="100000"/>
              </a:lnSpc>
              <a:spcBef>
                <a:spcPts val="0"/>
              </a:spcBef>
              <a:spcAft>
                <a:spcPts val="0"/>
              </a:spcAft>
              <a:buSzPts val="1700"/>
              <a:buChar char="•"/>
            </a:pPr>
            <a:r>
              <a:rPr lang="en-US" sz="1700"/>
              <a:t>proporcionar asistencia técnica para la interoperabilidad; y</a:t>
            </a:r>
            <a:endParaRPr sz="1700"/>
          </a:p>
          <a:p>
            <a:pPr marL="457200" lvl="0" indent="-336550" algn="l" rtl="0">
              <a:lnSpc>
                <a:spcPct val="100000"/>
              </a:lnSpc>
              <a:spcBef>
                <a:spcPts val="0"/>
              </a:spcBef>
              <a:spcAft>
                <a:spcPts val="0"/>
              </a:spcAft>
              <a:buSzPts val="1700"/>
              <a:buChar char="•"/>
            </a:pPr>
            <a:r>
              <a:rPr lang="en-US" sz="1700"/>
              <a:t>implementar un marco de seguimiento y evaluación del rendimiento.</a:t>
            </a:r>
            <a:endParaRPr sz="1700"/>
          </a:p>
          <a:p>
            <a:pPr marL="0" lvl="0" indent="0" algn="l" rtl="0">
              <a:lnSpc>
                <a:spcPct val="100000"/>
              </a:lnSpc>
              <a:spcBef>
                <a:spcPts val="0"/>
              </a:spcBef>
              <a:spcAft>
                <a:spcPts val="0"/>
              </a:spcAft>
              <a:buNone/>
            </a:pPr>
            <a:endParaRPr sz="1700"/>
          </a:p>
          <a:p>
            <a:pPr marL="0" lvl="0" indent="0" algn="l" rtl="0">
              <a:lnSpc>
                <a:spcPct val="100000"/>
              </a:lnSpc>
              <a:spcBef>
                <a:spcPts val="0"/>
              </a:spcBef>
              <a:spcAft>
                <a:spcPts val="0"/>
              </a:spcAft>
              <a:buClr>
                <a:schemeClr val="dk1"/>
              </a:buClr>
              <a:buSzPts val="1100"/>
              <a:buFont typeface="Arial"/>
              <a:buNone/>
            </a:pPr>
            <a:endParaRPr sz="1800"/>
          </a:p>
          <a:p>
            <a:pPr marL="0" lvl="0" indent="0" algn="l" rtl="0">
              <a:lnSpc>
                <a:spcPct val="100000"/>
              </a:lnSpc>
              <a:spcBef>
                <a:spcPts val="0"/>
              </a:spcBef>
              <a:spcAft>
                <a:spcPts val="0"/>
              </a:spcAft>
              <a:buSzPts val="3600"/>
              <a:buNone/>
            </a:pPr>
            <a:endParaRPr sz="3800"/>
          </a:p>
        </p:txBody>
      </p:sp>
      <p:sp>
        <p:nvSpPr>
          <p:cNvPr id="444" name="Google Shape;444;p1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
        <p:nvSpPr>
          <p:cNvPr id="445" name="Google Shape;445;p14"/>
          <p:cNvSpPr txBox="1">
            <a:spLocks noGrp="1"/>
          </p:cNvSpPr>
          <p:nvPr>
            <p:ph type="body" idx="1"/>
          </p:nvPr>
        </p:nvSpPr>
        <p:spPr>
          <a:xfrm>
            <a:off x="320900" y="3520925"/>
            <a:ext cx="11459400" cy="2643000"/>
          </a:xfrm>
          <a:prstGeom prst="rect">
            <a:avLst/>
          </a:prstGeom>
          <a:solidFill>
            <a:srgbClr val="F3F3F3"/>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dirty="0" err="1"/>
              <a:t>Iniciativa</a:t>
            </a:r>
            <a:r>
              <a:rPr lang="en-US" sz="1800" b="1" dirty="0"/>
              <a:t> 7 – </a:t>
            </a:r>
            <a:r>
              <a:rPr lang="en-US" sz="1800" b="1" dirty="0" err="1"/>
              <a:t>Ampliar</a:t>
            </a:r>
            <a:r>
              <a:rPr lang="en-US" sz="1800" b="1" dirty="0"/>
              <a:t> la </a:t>
            </a:r>
            <a:r>
              <a:rPr lang="en-US" sz="1800" b="1" dirty="0" err="1"/>
              <a:t>atención</a:t>
            </a:r>
            <a:r>
              <a:rPr lang="en-US" sz="1800" b="1" dirty="0"/>
              <a:t> </a:t>
            </a:r>
            <a:r>
              <a:rPr lang="en-US" sz="1800" b="1" dirty="0" err="1"/>
              <a:t>preventiva</a:t>
            </a:r>
            <a:r>
              <a:rPr lang="en-US" sz="1800" b="1" dirty="0"/>
              <a:t> (</a:t>
            </a:r>
            <a:r>
              <a:rPr lang="en-US" sz="1800" b="1" dirty="0" err="1"/>
              <a:t>página</a:t>
            </a:r>
            <a:r>
              <a:rPr lang="en-US" sz="1800" b="1" dirty="0"/>
              <a:t> 35): </a:t>
            </a:r>
            <a:r>
              <a:rPr lang="en-US" sz="1700" dirty="0"/>
              <a:t>Esta </a:t>
            </a:r>
            <a:r>
              <a:rPr lang="en-US" sz="1700" dirty="0" err="1"/>
              <a:t>iniciativa</a:t>
            </a:r>
            <a:r>
              <a:rPr lang="en-US" sz="1700" dirty="0"/>
              <a:t> </a:t>
            </a:r>
            <a:r>
              <a:rPr lang="en-US" sz="1700" dirty="0" err="1"/>
              <a:t>ampliará</a:t>
            </a:r>
            <a:r>
              <a:rPr lang="en-US" sz="1700" dirty="0"/>
              <a:t> la </a:t>
            </a:r>
            <a:r>
              <a:rPr lang="en-US" sz="1700" dirty="0" err="1"/>
              <a:t>capacidad</a:t>
            </a:r>
            <a:r>
              <a:rPr lang="en-US" sz="1700" dirty="0"/>
              <a:t> de la </a:t>
            </a:r>
            <a:r>
              <a:rPr lang="en-US" sz="1700" dirty="0" err="1"/>
              <a:t>fuerza</a:t>
            </a:r>
            <a:r>
              <a:rPr lang="en-US" sz="1700" dirty="0"/>
              <a:t> </a:t>
            </a:r>
            <a:r>
              <a:rPr lang="en-US" sz="1700" dirty="0" err="1"/>
              <a:t>laboral</a:t>
            </a:r>
            <a:r>
              <a:rPr lang="en-US" sz="1700" dirty="0"/>
              <a:t> </a:t>
            </a:r>
            <a:r>
              <a:rPr lang="en-US" sz="1700" dirty="0" err="1"/>
              <a:t>clínica</a:t>
            </a:r>
            <a:r>
              <a:rPr lang="en-US" sz="1700" dirty="0"/>
              <a:t> para </a:t>
            </a:r>
            <a:r>
              <a:rPr lang="en-US" sz="1700" dirty="0" err="1"/>
              <a:t>proveer</a:t>
            </a:r>
            <a:r>
              <a:rPr lang="en-US" sz="1700" dirty="0"/>
              <a:t> </a:t>
            </a:r>
            <a:r>
              <a:rPr lang="en-US" sz="1700" dirty="0" err="1"/>
              <a:t>servicios</a:t>
            </a:r>
            <a:r>
              <a:rPr lang="en-US" sz="1700" dirty="0"/>
              <a:t> </a:t>
            </a:r>
            <a:r>
              <a:rPr lang="en-US" sz="1700" dirty="0" err="1"/>
              <a:t>preventivos</a:t>
            </a:r>
            <a:r>
              <a:rPr lang="en-US" sz="1700" dirty="0"/>
              <a:t> y </a:t>
            </a:r>
            <a:r>
              <a:rPr lang="en-US" sz="1700" dirty="0" err="1"/>
              <a:t>procedimientos</a:t>
            </a:r>
            <a:r>
              <a:rPr lang="en-US" sz="1700" dirty="0"/>
              <a:t> </a:t>
            </a:r>
            <a:r>
              <a:rPr lang="en-US" sz="1700" dirty="0" err="1"/>
              <a:t>en</a:t>
            </a:r>
            <a:r>
              <a:rPr lang="en-US" sz="1700" dirty="0"/>
              <a:t> las comunidades rurales y </a:t>
            </a:r>
            <a:r>
              <a:rPr lang="en-US" sz="1700" dirty="0" err="1"/>
              <a:t>fronterizas</a:t>
            </a:r>
            <a:r>
              <a:rPr lang="en-US" sz="1700" dirty="0"/>
              <a:t> </a:t>
            </a:r>
            <a:r>
              <a:rPr lang="en-US" sz="1700" dirty="0" err="1"/>
              <a:t>otorgándole</a:t>
            </a:r>
            <a:r>
              <a:rPr lang="en-US" sz="1700" dirty="0"/>
              <a:t> a </a:t>
            </a:r>
            <a:r>
              <a:rPr lang="en-US" sz="1700" dirty="0" err="1"/>
              <a:t>los</a:t>
            </a:r>
            <a:r>
              <a:rPr lang="en-US" sz="1700" dirty="0"/>
              <a:t> </a:t>
            </a:r>
            <a:r>
              <a:rPr lang="en-US" sz="1700" dirty="0" err="1"/>
              <a:t>clínicos</a:t>
            </a:r>
            <a:r>
              <a:rPr lang="en-US" sz="1700" dirty="0"/>
              <a:t> rurales </a:t>
            </a:r>
            <a:r>
              <a:rPr lang="en-US" sz="1700" dirty="0" err="1"/>
              <a:t>habilidades</a:t>
            </a:r>
            <a:r>
              <a:rPr lang="en-US" sz="1700" dirty="0"/>
              <a:t> de </a:t>
            </a:r>
            <a:r>
              <a:rPr lang="en-US" sz="1700" dirty="0" err="1"/>
              <a:t>procedimientos</a:t>
            </a:r>
            <a:r>
              <a:rPr lang="en-US" sz="1700" dirty="0"/>
              <a:t> </a:t>
            </a:r>
            <a:r>
              <a:rPr lang="en-US" sz="1700" dirty="0" err="1"/>
              <a:t>avanzadas</a:t>
            </a:r>
            <a:r>
              <a:rPr lang="en-US" sz="1700" dirty="0"/>
              <a:t>.</a:t>
            </a:r>
            <a:endParaRPr sz="1700" dirty="0"/>
          </a:p>
          <a:p>
            <a:pPr marL="0" lvl="0" indent="0" algn="l" rtl="0">
              <a:lnSpc>
                <a:spcPct val="100000"/>
              </a:lnSpc>
              <a:spcBef>
                <a:spcPts val="0"/>
              </a:spcBef>
              <a:spcAft>
                <a:spcPts val="0"/>
              </a:spcAft>
              <a:buClr>
                <a:schemeClr val="dk1"/>
              </a:buClr>
              <a:buSzPts val="1100"/>
              <a:buFont typeface="Arial"/>
              <a:buNone/>
            </a:pPr>
            <a:endParaRPr sz="1700" dirty="0"/>
          </a:p>
          <a:p>
            <a:pPr marL="0" lvl="0" indent="0" algn="l" rtl="0">
              <a:lnSpc>
                <a:spcPct val="100000"/>
              </a:lnSpc>
              <a:spcBef>
                <a:spcPts val="0"/>
              </a:spcBef>
              <a:spcAft>
                <a:spcPts val="0"/>
              </a:spcAft>
              <a:buClr>
                <a:schemeClr val="dk1"/>
              </a:buClr>
              <a:buSzPts val="1100"/>
              <a:buFont typeface="Arial"/>
              <a:buNone/>
            </a:pPr>
            <a:r>
              <a:rPr lang="en-US" sz="1700" i="1" dirty="0">
                <a:solidFill>
                  <a:schemeClr val="dk2"/>
                </a:solidFill>
              </a:rPr>
              <a:t>Las </a:t>
            </a:r>
            <a:r>
              <a:rPr lang="en-US" sz="1700" i="1" dirty="0" err="1">
                <a:solidFill>
                  <a:schemeClr val="dk2"/>
                </a:solidFill>
              </a:rPr>
              <a:t>potenciales</a:t>
            </a:r>
            <a:r>
              <a:rPr lang="en-US" sz="1700" i="1" dirty="0">
                <a:solidFill>
                  <a:schemeClr val="dk2"/>
                </a:solidFill>
              </a:rPr>
              <a:t> </a:t>
            </a:r>
            <a:r>
              <a:rPr lang="en-US" sz="1700" i="1" dirty="0" err="1">
                <a:solidFill>
                  <a:schemeClr val="dk2"/>
                </a:solidFill>
              </a:rPr>
              <a:t>actividades</a:t>
            </a:r>
            <a:r>
              <a:rPr lang="en-US" sz="1700" i="1" dirty="0">
                <a:solidFill>
                  <a:schemeClr val="dk2"/>
                </a:solidFill>
              </a:rPr>
              <a:t> </a:t>
            </a:r>
            <a:r>
              <a:rPr lang="en-US" sz="1700" i="1" dirty="0" err="1">
                <a:solidFill>
                  <a:schemeClr val="dk2"/>
                </a:solidFill>
              </a:rPr>
              <a:t>podrían</a:t>
            </a:r>
            <a:r>
              <a:rPr lang="en-US" sz="1700" i="1" dirty="0">
                <a:solidFill>
                  <a:schemeClr val="dk2"/>
                </a:solidFill>
              </a:rPr>
              <a:t> </a:t>
            </a:r>
            <a:r>
              <a:rPr lang="en-US" sz="1700" i="1" dirty="0" err="1">
                <a:solidFill>
                  <a:schemeClr val="dk2"/>
                </a:solidFill>
              </a:rPr>
              <a:t>incluir</a:t>
            </a:r>
            <a:r>
              <a:rPr lang="en-US" sz="1700" i="1" dirty="0">
                <a:solidFill>
                  <a:schemeClr val="dk2"/>
                </a:solidFill>
              </a:rPr>
              <a:t>:</a:t>
            </a:r>
            <a:endParaRPr sz="1700" i="1" dirty="0"/>
          </a:p>
          <a:p>
            <a:pPr marL="457200" lvl="0" indent="-336550" algn="l" rtl="0">
              <a:lnSpc>
                <a:spcPct val="100000"/>
              </a:lnSpc>
              <a:spcBef>
                <a:spcPts val="0"/>
              </a:spcBef>
              <a:spcAft>
                <a:spcPts val="0"/>
              </a:spcAft>
              <a:buSzPts val="1700"/>
              <a:buChar char="•"/>
            </a:pPr>
            <a:r>
              <a:rPr lang="en-US" sz="1700" dirty="0" err="1"/>
              <a:t>formar</a:t>
            </a:r>
            <a:r>
              <a:rPr lang="en-US" sz="1700" dirty="0"/>
              <a:t> a </a:t>
            </a:r>
            <a:r>
              <a:rPr lang="en-US" sz="1700" dirty="0" err="1"/>
              <a:t>los</a:t>
            </a:r>
            <a:r>
              <a:rPr lang="en-US" sz="1700" dirty="0"/>
              <a:t> </a:t>
            </a:r>
            <a:r>
              <a:rPr lang="en-US" sz="1700" dirty="0" err="1"/>
              <a:t>proveedores</a:t>
            </a:r>
            <a:r>
              <a:rPr lang="en-US" sz="1700" dirty="0"/>
              <a:t> rurales para </a:t>
            </a:r>
            <a:r>
              <a:rPr lang="en-US" sz="1700" dirty="0" err="1"/>
              <a:t>expandir</a:t>
            </a:r>
            <a:r>
              <a:rPr lang="en-US" sz="1700" dirty="0"/>
              <a:t> sus </a:t>
            </a:r>
            <a:r>
              <a:rPr lang="en-US" sz="1700" dirty="0" err="1"/>
              <a:t>habilidades</a:t>
            </a:r>
            <a:r>
              <a:rPr lang="en-US" sz="1700" dirty="0"/>
              <a:t> </a:t>
            </a:r>
            <a:r>
              <a:rPr lang="en-US" sz="1700" dirty="0" err="1"/>
              <a:t>en</a:t>
            </a:r>
            <a:r>
              <a:rPr lang="en-US" sz="1700" dirty="0"/>
              <a:t> </a:t>
            </a:r>
            <a:r>
              <a:rPr lang="en-US" sz="1700" dirty="0" err="1"/>
              <a:t>el</a:t>
            </a:r>
            <a:r>
              <a:rPr lang="en-US" sz="1700" dirty="0"/>
              <a:t> </a:t>
            </a:r>
            <a:r>
              <a:rPr lang="en-US" sz="1700" dirty="0" err="1"/>
              <a:t>área</a:t>
            </a:r>
            <a:r>
              <a:rPr lang="en-US" sz="1700" dirty="0"/>
              <a:t> de </a:t>
            </a:r>
            <a:r>
              <a:rPr lang="en-US" sz="1700" dirty="0" err="1"/>
              <a:t>enfermedades</a:t>
            </a:r>
            <a:r>
              <a:rPr lang="en-US" sz="1700" dirty="0"/>
              <a:t> </a:t>
            </a:r>
            <a:r>
              <a:rPr lang="en-US" sz="1700" dirty="0" err="1"/>
              <a:t>crónicas</a:t>
            </a:r>
            <a:r>
              <a:rPr lang="en-US" sz="1700" dirty="0"/>
              <a:t>; </a:t>
            </a:r>
            <a:endParaRPr sz="1700" dirty="0"/>
          </a:p>
          <a:p>
            <a:pPr marL="457200" lvl="0" indent="-336550" algn="l" rtl="0">
              <a:lnSpc>
                <a:spcPct val="100000"/>
              </a:lnSpc>
              <a:spcBef>
                <a:spcPts val="0"/>
              </a:spcBef>
              <a:spcAft>
                <a:spcPts val="0"/>
              </a:spcAft>
              <a:buSzPts val="1700"/>
              <a:buChar char="•"/>
            </a:pPr>
            <a:r>
              <a:rPr lang="en-US" sz="1700" dirty="0" err="1"/>
              <a:t>apoyar</a:t>
            </a:r>
            <a:r>
              <a:rPr lang="en-US" sz="1700" dirty="0"/>
              <a:t> </a:t>
            </a:r>
            <a:r>
              <a:rPr lang="en-US" sz="1700" dirty="0" err="1"/>
              <a:t>el</a:t>
            </a:r>
            <a:r>
              <a:rPr lang="en-US" sz="1700" dirty="0"/>
              <a:t> </a:t>
            </a:r>
            <a:r>
              <a:rPr lang="en-US" sz="1700" dirty="0" err="1"/>
              <a:t>desarrollo</a:t>
            </a:r>
            <a:r>
              <a:rPr lang="en-US" sz="1700" dirty="0"/>
              <a:t> curricular </a:t>
            </a:r>
            <a:r>
              <a:rPr lang="en-US" sz="1700" dirty="0" err="1"/>
              <a:t>en</a:t>
            </a:r>
            <a:r>
              <a:rPr lang="en-US" sz="1700" dirty="0"/>
              <a:t> </a:t>
            </a:r>
            <a:r>
              <a:rPr lang="en-US" sz="1700" dirty="0" err="1"/>
              <a:t>colaboración</a:t>
            </a:r>
            <a:r>
              <a:rPr lang="en-US" sz="1700" dirty="0"/>
              <a:t> con </a:t>
            </a:r>
            <a:r>
              <a:rPr lang="en-US" sz="1700" dirty="0" err="1"/>
              <a:t>hospitales</a:t>
            </a:r>
            <a:r>
              <a:rPr lang="en-US" sz="1700" dirty="0"/>
              <a:t> rurales, </a:t>
            </a:r>
            <a:r>
              <a:rPr lang="en-US" sz="1700" dirty="0" err="1"/>
              <a:t>instituciones</a:t>
            </a:r>
            <a:r>
              <a:rPr lang="en-US" sz="1700" dirty="0"/>
              <a:t> </a:t>
            </a:r>
            <a:r>
              <a:rPr lang="en-US" sz="1700" dirty="0" err="1"/>
              <a:t>académicas</a:t>
            </a:r>
            <a:r>
              <a:rPr lang="en-US" sz="1700" dirty="0"/>
              <a:t> y </a:t>
            </a:r>
            <a:r>
              <a:rPr lang="en-US" sz="1700" dirty="0" err="1"/>
              <a:t>asociaciones</a:t>
            </a:r>
            <a:r>
              <a:rPr lang="en-US" sz="1700" dirty="0"/>
              <a:t> </a:t>
            </a:r>
            <a:r>
              <a:rPr lang="en-US" sz="1700" dirty="0" err="1"/>
              <a:t>profesionales</a:t>
            </a:r>
            <a:r>
              <a:rPr lang="en-US" sz="1700" dirty="0"/>
              <a:t>; </a:t>
            </a:r>
            <a:endParaRPr sz="1700" dirty="0"/>
          </a:p>
          <a:p>
            <a:pPr marL="457200" lvl="0" indent="-336550" algn="l" rtl="0">
              <a:lnSpc>
                <a:spcPct val="100000"/>
              </a:lnSpc>
              <a:spcBef>
                <a:spcPts val="0"/>
              </a:spcBef>
              <a:spcAft>
                <a:spcPts val="0"/>
              </a:spcAft>
              <a:buSzPts val="1700"/>
              <a:buChar char="•"/>
            </a:pPr>
            <a:r>
              <a:rPr lang="en-US" sz="1700" dirty="0" err="1"/>
              <a:t>ofrecer</a:t>
            </a:r>
            <a:r>
              <a:rPr lang="en-US" sz="1700" dirty="0"/>
              <a:t> </a:t>
            </a:r>
            <a:r>
              <a:rPr lang="en-US" sz="1700" dirty="0" err="1"/>
              <a:t>becas</a:t>
            </a:r>
            <a:r>
              <a:rPr lang="en-US" sz="1700" dirty="0"/>
              <a:t> de </a:t>
            </a:r>
            <a:r>
              <a:rPr lang="en-US" sz="1700" dirty="0" err="1"/>
              <a:t>formación</a:t>
            </a:r>
            <a:r>
              <a:rPr lang="en-US" sz="1700" dirty="0"/>
              <a:t> continua a </a:t>
            </a:r>
            <a:r>
              <a:rPr lang="en-US" sz="1700" dirty="0" err="1"/>
              <a:t>médicos</a:t>
            </a:r>
            <a:r>
              <a:rPr lang="en-US" sz="1700" dirty="0"/>
              <a:t> rurales y </a:t>
            </a:r>
            <a:r>
              <a:rPr lang="en-US" sz="1700" dirty="0" err="1"/>
              <a:t>miembros</a:t>
            </a:r>
            <a:r>
              <a:rPr lang="en-US" sz="1700" dirty="0"/>
              <a:t> de </a:t>
            </a:r>
            <a:r>
              <a:rPr lang="en-US" sz="1700" dirty="0" err="1"/>
              <a:t>equipos</a:t>
            </a:r>
            <a:r>
              <a:rPr lang="en-US" sz="1700" dirty="0"/>
              <a:t> de </a:t>
            </a:r>
            <a:r>
              <a:rPr lang="en-US" sz="1700" dirty="0" err="1"/>
              <a:t>atención</a:t>
            </a:r>
            <a:r>
              <a:rPr lang="en-US" sz="1700" dirty="0"/>
              <a:t> sanitaria para </a:t>
            </a:r>
            <a:r>
              <a:rPr lang="en-US" sz="1700" dirty="0" err="1"/>
              <a:t>que</a:t>
            </a:r>
            <a:r>
              <a:rPr lang="en-US" sz="1700" dirty="0"/>
              <a:t> </a:t>
            </a:r>
            <a:r>
              <a:rPr lang="en-US" sz="1700" dirty="0" err="1"/>
              <a:t>participen</a:t>
            </a:r>
            <a:r>
              <a:rPr lang="en-US" sz="1700" dirty="0"/>
              <a:t> </a:t>
            </a:r>
            <a:r>
              <a:rPr lang="en-US" sz="1700" dirty="0" err="1"/>
              <a:t>en</a:t>
            </a:r>
            <a:r>
              <a:rPr lang="en-US" sz="1700" dirty="0"/>
              <a:t> </a:t>
            </a:r>
            <a:r>
              <a:rPr lang="en-US" sz="1700" dirty="0" err="1"/>
              <a:t>cursos</a:t>
            </a:r>
            <a:r>
              <a:rPr lang="en-US" sz="1700" dirty="0"/>
              <a:t> </a:t>
            </a:r>
            <a:r>
              <a:rPr lang="en-US" sz="1700" dirty="0" err="1"/>
              <a:t>acreditados</a:t>
            </a:r>
            <a:r>
              <a:rPr lang="en-US" sz="1700" dirty="0"/>
              <a:t> </a:t>
            </a:r>
            <a:r>
              <a:rPr lang="en-US" sz="1700" dirty="0" err="1"/>
              <a:t>sobre</a:t>
            </a:r>
            <a:r>
              <a:rPr lang="en-US" sz="1700" dirty="0"/>
              <a:t> </a:t>
            </a:r>
            <a:r>
              <a:rPr lang="en-US" sz="1700" dirty="0" err="1"/>
              <a:t>enfermedades</a:t>
            </a:r>
            <a:r>
              <a:rPr lang="en-US" sz="1700" dirty="0"/>
              <a:t> </a:t>
            </a:r>
            <a:r>
              <a:rPr lang="en-US" sz="1700" dirty="0" err="1"/>
              <a:t>crónicas</a:t>
            </a:r>
            <a:r>
              <a:rPr lang="en-US" sz="1700" dirty="0"/>
              <a:t>, </a:t>
            </a:r>
            <a:r>
              <a:rPr lang="en-US" sz="1700" dirty="0" err="1"/>
              <a:t>bienestar</a:t>
            </a:r>
            <a:r>
              <a:rPr lang="en-US" sz="1700" dirty="0"/>
              <a:t> y </a:t>
            </a:r>
            <a:r>
              <a:rPr lang="en-US" sz="1700" dirty="0" err="1"/>
              <a:t>atención</a:t>
            </a:r>
            <a:r>
              <a:rPr lang="en-US" sz="1700" dirty="0"/>
              <a:t> </a:t>
            </a:r>
            <a:r>
              <a:rPr lang="en-US" sz="1700" dirty="0" err="1"/>
              <a:t>preventiva</a:t>
            </a:r>
            <a:r>
              <a:rPr lang="en-US" sz="1700" dirty="0"/>
              <a:t>. </a:t>
            </a:r>
            <a:endParaRPr sz="1800" dirty="0"/>
          </a:p>
          <a:p>
            <a:pPr marL="0" lvl="0" indent="0" algn="l" rtl="0">
              <a:lnSpc>
                <a:spcPct val="100000"/>
              </a:lnSpc>
              <a:spcBef>
                <a:spcPts val="0"/>
              </a:spcBef>
              <a:spcAft>
                <a:spcPts val="0"/>
              </a:spcAft>
              <a:buSzPts val="3600"/>
              <a:buNone/>
            </a:pPr>
            <a:endParaRPr sz="3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3aac46a6844_0_156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a:p>
        </p:txBody>
      </p:sp>
      <p:graphicFrame>
        <p:nvGraphicFramePr>
          <p:cNvPr id="452" name="Google Shape;452;g3aac46a6844_0_1567"/>
          <p:cNvGraphicFramePr/>
          <p:nvPr/>
        </p:nvGraphicFramePr>
        <p:xfrm>
          <a:off x="362374" y="970684"/>
          <a:ext cx="11467275" cy="5196900"/>
        </p:xfrm>
        <a:graphic>
          <a:graphicData uri="http://schemas.openxmlformats.org/drawingml/2006/table">
            <a:tbl>
              <a:tblPr>
                <a:noFill/>
                <a:tableStyleId>{44498489-D14A-4302-B63B-07EA24009DFD}</a:tableStyleId>
              </a:tblPr>
              <a:tblGrid>
                <a:gridCol w="4963550">
                  <a:extLst>
                    <a:ext uri="{9D8B030D-6E8A-4147-A177-3AD203B41FA5}">
                      <a16:colId xmlns:a16="http://schemas.microsoft.com/office/drawing/2014/main" val="20000"/>
                    </a:ext>
                  </a:extLst>
                </a:gridCol>
                <a:gridCol w="406600">
                  <a:extLst>
                    <a:ext uri="{9D8B030D-6E8A-4147-A177-3AD203B41FA5}">
                      <a16:colId xmlns:a16="http://schemas.microsoft.com/office/drawing/2014/main" val="20001"/>
                    </a:ext>
                  </a:extLst>
                </a:gridCol>
                <a:gridCol w="843100">
                  <a:extLst>
                    <a:ext uri="{9D8B030D-6E8A-4147-A177-3AD203B41FA5}">
                      <a16:colId xmlns:a16="http://schemas.microsoft.com/office/drawing/2014/main" val="20002"/>
                    </a:ext>
                  </a:extLst>
                </a:gridCol>
                <a:gridCol w="1092700">
                  <a:extLst>
                    <a:ext uri="{9D8B030D-6E8A-4147-A177-3AD203B41FA5}">
                      <a16:colId xmlns:a16="http://schemas.microsoft.com/office/drawing/2014/main" val="20003"/>
                    </a:ext>
                  </a:extLst>
                </a:gridCol>
                <a:gridCol w="1092700">
                  <a:extLst>
                    <a:ext uri="{9D8B030D-6E8A-4147-A177-3AD203B41FA5}">
                      <a16:colId xmlns:a16="http://schemas.microsoft.com/office/drawing/2014/main" val="20004"/>
                    </a:ext>
                  </a:extLst>
                </a:gridCol>
                <a:gridCol w="1023325">
                  <a:extLst>
                    <a:ext uri="{9D8B030D-6E8A-4147-A177-3AD203B41FA5}">
                      <a16:colId xmlns:a16="http://schemas.microsoft.com/office/drawing/2014/main" val="20005"/>
                    </a:ext>
                  </a:extLst>
                </a:gridCol>
                <a:gridCol w="1022650">
                  <a:extLst>
                    <a:ext uri="{9D8B030D-6E8A-4147-A177-3AD203B41FA5}">
                      <a16:colId xmlns:a16="http://schemas.microsoft.com/office/drawing/2014/main" val="20006"/>
                    </a:ext>
                  </a:extLst>
                </a:gridCol>
                <a:gridCol w="1022650">
                  <a:extLst>
                    <a:ext uri="{9D8B030D-6E8A-4147-A177-3AD203B41FA5}">
                      <a16:colId xmlns:a16="http://schemas.microsoft.com/office/drawing/2014/main" val="20007"/>
                    </a:ext>
                  </a:extLst>
                </a:gridCol>
              </a:tblGrid>
              <a:tr h="436975">
                <a:tc gridSpan="8">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FFFFFF"/>
                          </a:solidFill>
                          <a:latin typeface="Trebuchet MS"/>
                          <a:ea typeface="Trebuchet MS"/>
                          <a:cs typeface="Trebuchet MS"/>
                          <a:sym typeface="Trebuchet MS"/>
                        </a:rPr>
                        <a:t> </a:t>
                      </a:r>
                      <a:r>
                        <a:rPr lang="en-US" sz="2400" b="1" u="none" strike="noStrike" cap="none">
                          <a:solidFill>
                            <a:schemeClr val="dk1"/>
                          </a:solidFill>
                          <a:latin typeface="Trebuchet MS"/>
                          <a:ea typeface="Trebuchet MS"/>
                          <a:cs typeface="Trebuchet MS"/>
                          <a:sym typeface="Trebuchet MS"/>
                        </a:rPr>
                        <a:t>Goal 1: </a:t>
                      </a:r>
                      <a:r>
                        <a:rPr lang="en-US" sz="2600" b="1" u="none" strike="noStrike" cap="none">
                          <a:solidFill>
                            <a:schemeClr val="dk1"/>
                          </a:solidFill>
                          <a:latin typeface="Trebuchet MS"/>
                          <a:ea typeface="Trebuchet MS"/>
                          <a:cs typeface="Trebuchet MS"/>
                          <a:sym typeface="Trebuchet MS"/>
                        </a:rPr>
                        <a:t>Make Rural America Healthy Again</a:t>
                      </a:r>
                      <a:endParaRPr sz="260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36975">
                <a:tc>
                  <a:txBody>
                    <a:bodyPr/>
                    <a:lstStyle/>
                    <a:p>
                      <a:pPr marL="0" marR="0" lvl="0" indent="0" algn="ctr"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gridSpan="7">
                  <a:txBody>
                    <a:bodyPr/>
                    <a:lstStyle/>
                    <a:p>
                      <a:pPr marL="0" marR="0" lvl="0" indent="0" algn="ctr" rtl="0">
                        <a:lnSpc>
                          <a:spcPct val="100000"/>
                        </a:lnSpc>
                        <a:spcBef>
                          <a:spcPts val="0"/>
                        </a:spcBef>
                        <a:spcAft>
                          <a:spcPts val="0"/>
                        </a:spcAft>
                        <a:buClr>
                          <a:srgbClr val="FFFFFF"/>
                        </a:buClr>
                        <a:buSzPts val="1700"/>
                        <a:buFont typeface="Roboto"/>
                        <a:buNone/>
                      </a:pPr>
                      <a:r>
                        <a:rPr lang="en-US" sz="1800" b="1" u="none" strike="noStrike" cap="none">
                          <a:solidFill>
                            <a:srgbClr val="FFFFFF"/>
                          </a:solidFill>
                          <a:latin typeface="Trebuchet MS"/>
                          <a:ea typeface="Trebuchet MS"/>
                          <a:cs typeface="Trebuchet MS"/>
                          <a:sym typeface="Trebuchet MS"/>
                        </a:rPr>
                        <a:t>Implementation</a:t>
                      </a:r>
                      <a:r>
                        <a:rPr lang="en-US" sz="1800" b="1" i="0" u="none" strike="noStrike" cap="none">
                          <a:solidFill>
                            <a:srgbClr val="FFFFFF"/>
                          </a:solidFill>
                          <a:latin typeface="Trebuchet MS"/>
                          <a:ea typeface="Trebuchet MS"/>
                          <a:cs typeface="Trebuchet MS"/>
                          <a:sym typeface="Trebuchet MS"/>
                        </a:rPr>
                        <a:t> Milestones and Timeline</a:t>
                      </a:r>
                      <a:endParaRPr sz="1800" i="0" u="none" strike="noStrike" cap="none">
                        <a:latin typeface="Trebuchet MS"/>
                        <a:ea typeface="Trebuchet MS"/>
                        <a:cs typeface="Trebuchet MS"/>
                        <a:sym typeface="Trebuchet MS"/>
                      </a:endParaRPr>
                    </a:p>
                  </a:txBody>
                  <a:tcPr marL="83850" marR="83850" marT="41925" marB="419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20075">
                <a:tc>
                  <a:txBody>
                    <a:bodyPr/>
                    <a:lstStyle/>
                    <a:p>
                      <a:pPr marL="0" marR="0" lvl="0" indent="0" algn="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Federal Fiscal Year</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gridSpan="2">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FFY26</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FFY27</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FFY28</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FFY29</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700" b="1" i="0" u="none" strike="noStrike" cap="none">
                          <a:solidFill>
                            <a:srgbClr val="FFFFFF"/>
                          </a:solidFill>
                          <a:latin typeface="Trebuchet MS"/>
                          <a:ea typeface="Trebuchet MS"/>
                          <a:cs typeface="Trebuchet MS"/>
                          <a:sym typeface="Trebuchet MS"/>
                        </a:rPr>
                        <a:t>FFY30</a:t>
                      </a:r>
                      <a:endParaRPr sz="17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700" b="1" i="0" u="none" strike="noStrike" cap="none">
                          <a:solidFill>
                            <a:srgbClr val="FFFFFF"/>
                          </a:solidFill>
                          <a:latin typeface="Roboto"/>
                          <a:ea typeface="Roboto"/>
                          <a:cs typeface="Roboto"/>
                          <a:sym typeface="Roboto"/>
                        </a:rPr>
                        <a:t>FFY31</a:t>
                      </a:r>
                      <a:endParaRPr sz="1700" b="0" i="0" u="none" strike="noStrike" cap="none">
                        <a:latin typeface="Arial"/>
                        <a:ea typeface="Arial"/>
                        <a:cs typeface="Arial"/>
                        <a:sym typeface="Arial"/>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878000">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1: Number of rural/frontier-based chronic disease programs (SMBP, DPP, DSMES, FHW, etc.) seeded or supported.</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gridSpan="3">
                  <a:txBody>
                    <a:bodyPr/>
                    <a:lstStyle/>
                    <a:p>
                      <a:pPr marL="0" marR="0" lvl="0" indent="0" algn="ctr" rtl="0">
                        <a:lnSpc>
                          <a:spcPct val="100000"/>
                        </a:lnSpc>
                        <a:spcBef>
                          <a:spcPts val="0"/>
                        </a:spcBef>
                        <a:spcAft>
                          <a:spcPts val="0"/>
                        </a:spcAft>
                        <a:buClr>
                          <a:srgbClr val="FFFFFF"/>
                        </a:buClr>
                        <a:buSzPts val="1500"/>
                        <a:buFont typeface="Roboto"/>
                        <a:buNone/>
                      </a:pPr>
                      <a:r>
                        <a:rPr lang="en-US" sz="1600" b="1" u="none" strike="noStrike" cap="none">
                          <a:solidFill>
                            <a:schemeClr val="dk1"/>
                          </a:solidFill>
                          <a:latin typeface="Trebuchet MS"/>
                          <a:ea typeface="Trebuchet MS"/>
                          <a:cs typeface="Trebuchet MS"/>
                          <a:sym typeface="Trebuchet MS"/>
                        </a:rPr>
                        <a:t>Training and program seeding statewide; early visible outcomes</a:t>
                      </a:r>
                      <a:endParaRPr sz="1900" u="none" strike="noStrike" cap="none">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B7B7B7"/>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2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i="0" u="none" strike="noStrike" cap="none">
                          <a:solidFill>
                            <a:srgbClr val="3F3F3F"/>
                          </a:solidFill>
                          <a:latin typeface="Trebuchet MS"/>
                          <a:ea typeface="Trebuchet MS"/>
                          <a:cs typeface="Trebuchet MS"/>
                          <a:sym typeface="Trebuchet MS"/>
                        </a:rPr>
                        <a:t> </a:t>
                      </a:r>
                      <a:endParaRPr sz="1700" i="0" u="none" strike="noStrike" cap="none">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 </a:t>
                      </a:r>
                      <a:endParaRPr sz="1700" b="0" i="0" u="none" strike="noStrike" cap="none">
                        <a:latin typeface="Arial"/>
                        <a:ea typeface="Arial"/>
                        <a:cs typeface="Arial"/>
                        <a:sym typeface="Arial"/>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761325">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2: Number of people served through rural/frontier chronic disease programs.</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chemeClr val="dk1"/>
                          </a:solidFill>
                          <a:latin typeface="Trebuchet MS"/>
                          <a:ea typeface="Trebuchet MS"/>
                          <a:cs typeface="Trebuchet MS"/>
                          <a:sym typeface="Trebuchet MS"/>
                        </a:rPr>
                        <a:t> </a:t>
                      </a:r>
                      <a:endParaRPr sz="1600" i="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FFFFFF"/>
                        </a:buClr>
                        <a:buSzPts val="1500"/>
                        <a:buFont typeface="Roboto"/>
                        <a:buNone/>
                      </a:pPr>
                      <a:r>
                        <a:rPr lang="en-US" sz="1600" b="1" u="none" strike="noStrike" cap="none">
                          <a:solidFill>
                            <a:schemeClr val="dk1"/>
                          </a:solidFill>
                          <a:latin typeface="Trebuchet MS"/>
                          <a:ea typeface="Trebuchet MS"/>
                          <a:cs typeface="Trebuchet MS"/>
                          <a:sym typeface="Trebuchet MS"/>
                        </a:rPr>
                        <a:t>Participation tracking and CAP reporting; continuous growth</a:t>
                      </a:r>
                      <a:endParaRPr sz="1600" i="0" u="none" strike="noStrike" cap="none">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919825">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3: Number of clinics referring to chronic disease prevention and/or management programs.</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chemeClr val="dk1"/>
                          </a:solidFill>
                          <a:latin typeface="Trebuchet MS"/>
                          <a:ea typeface="Trebuchet MS"/>
                          <a:cs typeface="Trebuchet MS"/>
                          <a:sym typeface="Trebuchet MS"/>
                        </a:rPr>
                        <a:t> </a:t>
                      </a:r>
                      <a:endParaRPr sz="1600" i="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500"/>
                        <a:buFont typeface="Roboto"/>
                        <a:buNone/>
                      </a:pPr>
                      <a:r>
                        <a:rPr lang="en-US" sz="1600" b="1" i="0" u="none" strike="noStrike" cap="none">
                          <a:solidFill>
                            <a:schemeClr val="dk1"/>
                          </a:solidFill>
                          <a:latin typeface="Trebuchet MS"/>
                          <a:ea typeface="Trebuchet MS"/>
                          <a:cs typeface="Trebuchet MS"/>
                          <a:sym typeface="Trebuchet MS"/>
                        </a:rPr>
                        <a:t>Referral networks and Community Resource Inventories (CRI) development; midterm evaluation</a:t>
                      </a:r>
                      <a:endParaRPr sz="1600" i="0" u="none" strike="noStrike" cap="none">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 </a:t>
                      </a:r>
                      <a:endParaRPr sz="1700" b="0" i="0" u="none" strike="noStrike" cap="none">
                        <a:latin typeface="Arial"/>
                        <a:ea typeface="Arial"/>
                        <a:cs typeface="Arial"/>
                        <a:sym typeface="Arial"/>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646625">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4: Number of programs engaging in COSHIE/HIE data sharing.</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chemeClr val="dk1"/>
                          </a:solidFill>
                          <a:latin typeface="Trebuchet MS"/>
                          <a:ea typeface="Trebuchet MS"/>
                          <a:cs typeface="Trebuchet MS"/>
                          <a:sym typeface="Trebuchet MS"/>
                        </a:rPr>
                        <a:t> </a:t>
                      </a:r>
                      <a:endParaRPr sz="1600" i="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FFFFFF"/>
                        </a:buClr>
                        <a:buSzPts val="1500"/>
                        <a:buFont typeface="Roboto"/>
                        <a:buNone/>
                      </a:pPr>
                      <a:r>
                        <a:rPr lang="en-US" sz="1600" b="1" i="0" u="none" strike="noStrike" cap="none">
                          <a:solidFill>
                            <a:schemeClr val="dk1"/>
                          </a:solidFill>
                          <a:latin typeface="Trebuchet MS"/>
                          <a:ea typeface="Trebuchet MS"/>
                          <a:cs typeface="Trebuchet MS"/>
                          <a:sym typeface="Trebuchet MS"/>
                        </a:rPr>
                        <a:t>Data-sharing expansion and technology support</a:t>
                      </a:r>
                      <a:endParaRPr sz="1600" i="0" u="none" strike="noStrike" cap="none">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i="0" u="none" strike="noStrike" cap="none">
                          <a:solidFill>
                            <a:srgbClr val="3F3F3F"/>
                          </a:solidFill>
                          <a:latin typeface="Trebuchet MS"/>
                          <a:ea typeface="Trebuchet MS"/>
                          <a:cs typeface="Trebuchet MS"/>
                          <a:sym typeface="Trebuchet MS"/>
                        </a:rPr>
                        <a:t> </a:t>
                      </a:r>
                      <a:endParaRPr sz="1700" i="0" u="none" strike="noStrike" cap="none">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 </a:t>
                      </a:r>
                      <a:endParaRPr sz="1700" b="0" i="0" u="none" strike="noStrike" cap="none">
                        <a:latin typeface="Arial"/>
                        <a:ea typeface="Arial"/>
                        <a:cs typeface="Arial"/>
                        <a:sym typeface="Arial"/>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6"/>
                  </a:ext>
                </a:extLst>
              </a:tr>
              <a:tr h="797100">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5: Number of clinics implementing evidence-based policies for chronic disease management.</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chemeClr val="dk1"/>
                          </a:solidFill>
                          <a:latin typeface="Trebuchet MS"/>
                          <a:ea typeface="Trebuchet MS"/>
                          <a:cs typeface="Trebuchet MS"/>
                          <a:sym typeface="Trebuchet MS"/>
                        </a:rPr>
                        <a:t> </a:t>
                      </a:r>
                      <a:endParaRPr sz="1600" i="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FFFFFF"/>
                        </a:buClr>
                        <a:buSzPts val="1500"/>
                        <a:buFont typeface="Roboto"/>
                        <a:buNone/>
                      </a:pPr>
                      <a:r>
                        <a:rPr lang="en-US" sz="1600" b="1" i="0" u="none" strike="noStrike" cap="none">
                          <a:solidFill>
                            <a:schemeClr val="dk1"/>
                          </a:solidFill>
                          <a:latin typeface="Trebuchet MS"/>
                          <a:ea typeface="Trebuchet MS"/>
                          <a:cs typeface="Trebuchet MS"/>
                          <a:sym typeface="Trebuchet MS"/>
                        </a:rPr>
                        <a:t>Policy adoption grants and TA; institutionalized by FFY31</a:t>
                      </a:r>
                      <a:endParaRPr sz="1600" i="0" u="none" strike="noStrike" cap="none">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453" name="Google Shape;453;g3aac46a6844_0_1567"/>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The Plan - First Goal (1 of 5)</a:t>
            </a:r>
            <a:endParaRPr sz="3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1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28</a:t>
            </a:fld>
            <a:endParaRPr/>
          </a:p>
        </p:txBody>
      </p:sp>
      <p:graphicFrame>
        <p:nvGraphicFramePr>
          <p:cNvPr id="460" name="Google Shape;460;p15"/>
          <p:cNvGraphicFramePr/>
          <p:nvPr/>
        </p:nvGraphicFramePr>
        <p:xfrm>
          <a:off x="362374" y="970684"/>
          <a:ext cx="11467275" cy="5215170"/>
        </p:xfrm>
        <a:graphic>
          <a:graphicData uri="http://schemas.openxmlformats.org/drawingml/2006/table">
            <a:tbl>
              <a:tblPr>
                <a:noFill/>
                <a:tableStyleId>{44498489-D14A-4302-B63B-07EA24009DFD}</a:tableStyleId>
              </a:tblPr>
              <a:tblGrid>
                <a:gridCol w="4963550">
                  <a:extLst>
                    <a:ext uri="{9D8B030D-6E8A-4147-A177-3AD203B41FA5}">
                      <a16:colId xmlns:a16="http://schemas.microsoft.com/office/drawing/2014/main" val="20000"/>
                    </a:ext>
                  </a:extLst>
                </a:gridCol>
                <a:gridCol w="406600">
                  <a:extLst>
                    <a:ext uri="{9D8B030D-6E8A-4147-A177-3AD203B41FA5}">
                      <a16:colId xmlns:a16="http://schemas.microsoft.com/office/drawing/2014/main" val="20001"/>
                    </a:ext>
                  </a:extLst>
                </a:gridCol>
                <a:gridCol w="843100">
                  <a:extLst>
                    <a:ext uri="{9D8B030D-6E8A-4147-A177-3AD203B41FA5}">
                      <a16:colId xmlns:a16="http://schemas.microsoft.com/office/drawing/2014/main" val="20002"/>
                    </a:ext>
                  </a:extLst>
                </a:gridCol>
                <a:gridCol w="1092700">
                  <a:extLst>
                    <a:ext uri="{9D8B030D-6E8A-4147-A177-3AD203B41FA5}">
                      <a16:colId xmlns:a16="http://schemas.microsoft.com/office/drawing/2014/main" val="20003"/>
                    </a:ext>
                  </a:extLst>
                </a:gridCol>
                <a:gridCol w="1092700">
                  <a:extLst>
                    <a:ext uri="{9D8B030D-6E8A-4147-A177-3AD203B41FA5}">
                      <a16:colId xmlns:a16="http://schemas.microsoft.com/office/drawing/2014/main" val="20004"/>
                    </a:ext>
                  </a:extLst>
                </a:gridCol>
                <a:gridCol w="1023325">
                  <a:extLst>
                    <a:ext uri="{9D8B030D-6E8A-4147-A177-3AD203B41FA5}">
                      <a16:colId xmlns:a16="http://schemas.microsoft.com/office/drawing/2014/main" val="20005"/>
                    </a:ext>
                  </a:extLst>
                </a:gridCol>
                <a:gridCol w="1022650">
                  <a:extLst>
                    <a:ext uri="{9D8B030D-6E8A-4147-A177-3AD203B41FA5}">
                      <a16:colId xmlns:a16="http://schemas.microsoft.com/office/drawing/2014/main" val="20006"/>
                    </a:ext>
                  </a:extLst>
                </a:gridCol>
                <a:gridCol w="1022650">
                  <a:extLst>
                    <a:ext uri="{9D8B030D-6E8A-4147-A177-3AD203B41FA5}">
                      <a16:colId xmlns:a16="http://schemas.microsoft.com/office/drawing/2014/main" val="20007"/>
                    </a:ext>
                  </a:extLst>
                </a:gridCol>
              </a:tblGrid>
              <a:tr h="436975">
                <a:tc gridSpan="8">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rgbClr val="FFFFFF"/>
                          </a:solidFill>
                          <a:latin typeface="Trebuchet MS"/>
                          <a:ea typeface="Trebuchet MS"/>
                          <a:cs typeface="Trebuchet MS"/>
                          <a:sym typeface="Trebuchet MS"/>
                        </a:rPr>
                        <a:t> </a:t>
                      </a:r>
                      <a:r>
                        <a:rPr lang="en-US" sz="2400" b="1">
                          <a:solidFill>
                            <a:schemeClr val="dk1"/>
                          </a:solidFill>
                          <a:latin typeface="Trebuchet MS"/>
                          <a:ea typeface="Trebuchet MS"/>
                          <a:cs typeface="Trebuchet MS"/>
                          <a:sym typeface="Trebuchet MS"/>
                        </a:rPr>
                        <a:t>Meta </a:t>
                      </a:r>
                      <a:r>
                        <a:rPr lang="en-US" sz="2400" b="1" u="none" strike="noStrike" cap="none">
                          <a:solidFill>
                            <a:schemeClr val="dk1"/>
                          </a:solidFill>
                          <a:latin typeface="Trebuchet MS"/>
                          <a:ea typeface="Trebuchet MS"/>
                          <a:cs typeface="Trebuchet MS"/>
                          <a:sym typeface="Trebuchet MS"/>
                        </a:rPr>
                        <a:t>1: </a:t>
                      </a:r>
                      <a:r>
                        <a:rPr lang="en-US" sz="2600" b="1">
                          <a:solidFill>
                            <a:schemeClr val="dk1"/>
                          </a:solidFill>
                          <a:latin typeface="Trebuchet MS"/>
                          <a:ea typeface="Trebuchet MS"/>
                          <a:cs typeface="Trebuchet MS"/>
                          <a:sym typeface="Trebuchet MS"/>
                        </a:rPr>
                        <a:t>Recuperar la salud de las zonas rurales de los Estados Unidos.</a:t>
                      </a:r>
                      <a:endParaRPr sz="260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36975">
                <a:tc>
                  <a:txBody>
                    <a:bodyPr/>
                    <a:lstStyle/>
                    <a:p>
                      <a:pPr marL="0" marR="0" lvl="0" indent="0" algn="ctr"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gridSpan="7">
                  <a:txBody>
                    <a:bodyPr/>
                    <a:lstStyle/>
                    <a:p>
                      <a:pPr marL="0" marR="0" lvl="0" indent="0" algn="ctr" rtl="0">
                        <a:lnSpc>
                          <a:spcPct val="100000"/>
                        </a:lnSpc>
                        <a:spcBef>
                          <a:spcPts val="0"/>
                        </a:spcBef>
                        <a:spcAft>
                          <a:spcPts val="0"/>
                        </a:spcAft>
                        <a:buClr>
                          <a:srgbClr val="FFFFFF"/>
                        </a:buClr>
                        <a:buSzPts val="1700"/>
                        <a:buFont typeface="Roboto"/>
                        <a:buNone/>
                      </a:pPr>
                      <a:r>
                        <a:rPr lang="en-US" sz="1800" b="1" u="none" strike="noStrike" cap="none">
                          <a:solidFill>
                            <a:srgbClr val="FFFFFF"/>
                          </a:solidFill>
                          <a:latin typeface="Trebuchet MS"/>
                          <a:ea typeface="Trebuchet MS"/>
                          <a:cs typeface="Trebuchet MS"/>
                          <a:sym typeface="Trebuchet MS"/>
                        </a:rPr>
                        <a:t>Implemen</a:t>
                      </a:r>
                      <a:r>
                        <a:rPr lang="en-US" sz="1800" b="1">
                          <a:solidFill>
                            <a:srgbClr val="FFFFFF"/>
                          </a:solidFill>
                          <a:latin typeface="Trebuchet MS"/>
                          <a:ea typeface="Trebuchet MS"/>
                          <a:cs typeface="Trebuchet MS"/>
                          <a:sym typeface="Trebuchet MS"/>
                        </a:rPr>
                        <a:t>tación Logros y Línea temporal</a:t>
                      </a:r>
                      <a:endParaRPr sz="1800" i="0" u="none" strike="noStrike" cap="none">
                        <a:latin typeface="Trebuchet MS"/>
                        <a:ea typeface="Trebuchet MS"/>
                        <a:cs typeface="Trebuchet MS"/>
                        <a:sym typeface="Trebuchet MS"/>
                      </a:endParaRPr>
                    </a:p>
                  </a:txBody>
                  <a:tcPr marL="83850" marR="83850" marT="41925" marB="4192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20075">
                <a:tc>
                  <a:txBody>
                    <a:bodyPr/>
                    <a:lstStyle/>
                    <a:p>
                      <a:pPr marL="0" marR="0" lvl="0" indent="0" algn="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 fiscal federal</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gridSpan="2">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26</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27</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28</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l"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29</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700" b="1">
                          <a:solidFill>
                            <a:srgbClr val="FFFFFF"/>
                          </a:solidFill>
                          <a:latin typeface="Trebuchet MS"/>
                          <a:ea typeface="Trebuchet MS"/>
                          <a:cs typeface="Trebuchet MS"/>
                          <a:sym typeface="Trebuchet MS"/>
                        </a:rPr>
                        <a:t>Año</a:t>
                      </a:r>
                      <a:r>
                        <a:rPr lang="en-US" sz="1700" b="1" i="0" u="none" strike="noStrike" cap="none">
                          <a:solidFill>
                            <a:srgbClr val="FFFFFF"/>
                          </a:solidFill>
                          <a:latin typeface="Trebuchet MS"/>
                          <a:ea typeface="Trebuchet MS"/>
                          <a:cs typeface="Trebuchet MS"/>
                          <a:sym typeface="Trebuchet MS"/>
                        </a:rPr>
                        <a:t>30</a:t>
                      </a:r>
                      <a:endParaRPr sz="1700" i="0" u="none" strike="noStrike" cap="none">
                        <a:latin typeface="Trebuchet MS"/>
                        <a:ea typeface="Trebuchet MS"/>
                        <a:cs typeface="Trebuchet MS"/>
                        <a:sym typeface="Trebuchet MS"/>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700" b="1">
                          <a:solidFill>
                            <a:srgbClr val="FFFFFF"/>
                          </a:solidFill>
                          <a:latin typeface="Roboto"/>
                          <a:ea typeface="Roboto"/>
                          <a:cs typeface="Roboto"/>
                          <a:sym typeface="Roboto"/>
                        </a:rPr>
                        <a:t>Año</a:t>
                      </a:r>
                      <a:r>
                        <a:rPr lang="en-US" sz="1700" b="1" i="0" u="none" strike="noStrike" cap="none">
                          <a:solidFill>
                            <a:srgbClr val="FFFFFF"/>
                          </a:solidFill>
                          <a:latin typeface="Roboto"/>
                          <a:ea typeface="Roboto"/>
                          <a:cs typeface="Roboto"/>
                          <a:sym typeface="Roboto"/>
                        </a:rPr>
                        <a:t>31</a:t>
                      </a:r>
                      <a:endParaRPr sz="1700" b="0" i="0" u="none" strike="noStrike" cap="none">
                        <a:latin typeface="Arial"/>
                        <a:ea typeface="Arial"/>
                        <a:cs typeface="Arial"/>
                        <a:sym typeface="Arial"/>
                      </a:endParaRPr>
                    </a:p>
                  </a:txBody>
                  <a:tcPr marL="8725" marR="8725" marT="8725"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878000">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1: </a:t>
                      </a:r>
                      <a:r>
                        <a:rPr lang="en-US" sz="1600" b="1">
                          <a:latin typeface="Trebuchet MS"/>
                          <a:ea typeface="Trebuchet MS"/>
                          <a:cs typeface="Trebuchet MS"/>
                          <a:sym typeface="Trebuchet MS"/>
                        </a:rPr>
                        <a:t>Número de programas para enfermedades crónicas en zonas rurales/fronterizas (SMBP, DPP, DSMES, FHW, etc.) creados o respaldados.</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gridSpan="3">
                  <a:txBody>
                    <a:bodyPr/>
                    <a:lstStyle/>
                    <a:p>
                      <a:pPr marL="0" lvl="0" indent="0" algn="ctr" rtl="0">
                        <a:spcBef>
                          <a:spcPts val="0"/>
                        </a:spcBef>
                        <a:spcAft>
                          <a:spcPts val="0"/>
                        </a:spcAft>
                        <a:buClr>
                          <a:schemeClr val="dk1"/>
                        </a:buClr>
                        <a:buSzPts val="1100"/>
                        <a:buFont typeface="Arial"/>
                        <a:buNone/>
                      </a:pPr>
                      <a:r>
                        <a:rPr lang="en-US" sz="1600" b="1">
                          <a:solidFill>
                            <a:schemeClr val="dk1"/>
                          </a:solidFill>
                          <a:latin typeface="Trebuchet MS"/>
                          <a:ea typeface="Trebuchet MS"/>
                          <a:cs typeface="Trebuchet MS"/>
                          <a:sym typeface="Trebuchet MS"/>
                        </a:rPr>
                        <a:t>Formación y comienzo del programa en todo el estado; primeros resultados visibles.</a:t>
                      </a:r>
                      <a:endParaRPr sz="1600" b="1">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B7B7B7"/>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2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i="0" u="none" strike="noStrike" cap="none">
                          <a:solidFill>
                            <a:srgbClr val="3F3F3F"/>
                          </a:solidFill>
                          <a:latin typeface="Trebuchet MS"/>
                          <a:ea typeface="Trebuchet MS"/>
                          <a:cs typeface="Trebuchet MS"/>
                          <a:sym typeface="Trebuchet MS"/>
                        </a:rPr>
                        <a:t> </a:t>
                      </a:r>
                      <a:endParaRPr sz="1700" i="0" u="none" strike="noStrike" cap="none">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 </a:t>
                      </a:r>
                      <a:endParaRPr sz="1700" b="0" i="0" u="none" strike="noStrike" cap="none">
                        <a:latin typeface="Arial"/>
                        <a:ea typeface="Arial"/>
                        <a:cs typeface="Arial"/>
                        <a:sym typeface="Arial"/>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761325">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2: N</a:t>
                      </a:r>
                      <a:r>
                        <a:rPr lang="en-US" sz="1600" b="1">
                          <a:latin typeface="Trebuchet MS"/>
                          <a:ea typeface="Trebuchet MS"/>
                          <a:cs typeface="Trebuchet MS"/>
                          <a:sym typeface="Trebuchet MS"/>
                        </a:rPr>
                        <a:t>ú</a:t>
                      </a:r>
                      <a:r>
                        <a:rPr lang="en-US" sz="1600" b="1" i="0" u="none" strike="noStrike" cap="none">
                          <a:solidFill>
                            <a:srgbClr val="000000"/>
                          </a:solidFill>
                          <a:latin typeface="Trebuchet MS"/>
                          <a:ea typeface="Trebuchet MS"/>
                          <a:cs typeface="Trebuchet MS"/>
                          <a:sym typeface="Trebuchet MS"/>
                        </a:rPr>
                        <a:t>mero de personas aten</a:t>
                      </a:r>
                      <a:r>
                        <a:rPr lang="en-US" sz="1600" b="1">
                          <a:latin typeface="Trebuchet MS"/>
                          <a:ea typeface="Trebuchet MS"/>
                          <a:cs typeface="Trebuchet MS"/>
                          <a:sym typeface="Trebuchet MS"/>
                        </a:rPr>
                        <a:t>didas a través de los programas de enfermedades crónicas rurales/fronterizos</a:t>
                      </a:r>
                      <a:r>
                        <a:rPr lang="en-US" sz="1600" b="1" i="0" u="none" strike="noStrike" cap="none">
                          <a:solidFill>
                            <a:srgbClr val="000000"/>
                          </a:solidFill>
                          <a:latin typeface="Trebuchet MS"/>
                          <a:ea typeface="Trebuchet MS"/>
                          <a:cs typeface="Trebuchet MS"/>
                          <a:sym typeface="Trebuchet MS"/>
                        </a:rPr>
                        <a:t>.</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chemeClr val="dk1"/>
                          </a:solidFill>
                          <a:latin typeface="Trebuchet MS"/>
                          <a:ea typeface="Trebuchet MS"/>
                          <a:cs typeface="Trebuchet MS"/>
                          <a:sym typeface="Trebuchet MS"/>
                        </a:rPr>
                        <a:t> </a:t>
                      </a:r>
                      <a:endParaRPr sz="1600" i="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FFFFFF"/>
                        </a:buClr>
                        <a:buSzPts val="1500"/>
                        <a:buFont typeface="Roboto"/>
                        <a:buNone/>
                      </a:pPr>
                      <a:r>
                        <a:rPr lang="en-US" sz="1600" b="1">
                          <a:solidFill>
                            <a:schemeClr val="dk1"/>
                          </a:solidFill>
                          <a:latin typeface="Trebuchet MS"/>
                          <a:ea typeface="Trebuchet MS"/>
                          <a:cs typeface="Trebuchet MS"/>
                          <a:sym typeface="Trebuchet MS"/>
                        </a:rPr>
                        <a:t>Seguimiento de la participación e informes</a:t>
                      </a:r>
                      <a:r>
                        <a:rPr lang="en-US" sz="1600" b="1" u="none" strike="noStrike" cap="none">
                          <a:solidFill>
                            <a:schemeClr val="dk1"/>
                          </a:solidFill>
                          <a:latin typeface="Trebuchet MS"/>
                          <a:ea typeface="Trebuchet MS"/>
                          <a:cs typeface="Trebuchet MS"/>
                          <a:sym typeface="Trebuchet MS"/>
                        </a:rPr>
                        <a:t> CAP;</a:t>
                      </a:r>
                      <a:r>
                        <a:rPr lang="en-US" sz="1600" b="1">
                          <a:solidFill>
                            <a:schemeClr val="dk1"/>
                          </a:solidFill>
                          <a:latin typeface="Trebuchet MS"/>
                          <a:ea typeface="Trebuchet MS"/>
                          <a:cs typeface="Trebuchet MS"/>
                          <a:sym typeface="Trebuchet MS"/>
                        </a:rPr>
                        <a:t> crecimiento continuo.</a:t>
                      </a:r>
                      <a:endParaRPr sz="1600" i="0" u="none" strike="noStrike" cap="none">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919825">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étrica</a:t>
                      </a:r>
                      <a:r>
                        <a:rPr lang="en-US" sz="1600" b="1" i="0" u="none" strike="noStrike" cap="none">
                          <a:solidFill>
                            <a:srgbClr val="000000"/>
                          </a:solidFill>
                          <a:latin typeface="Trebuchet MS"/>
                          <a:ea typeface="Trebuchet MS"/>
                          <a:cs typeface="Trebuchet MS"/>
                          <a:sym typeface="Trebuchet MS"/>
                        </a:rPr>
                        <a:t> 3: N</a:t>
                      </a:r>
                      <a:r>
                        <a:rPr lang="en-US" sz="1600" b="1">
                          <a:latin typeface="Trebuchet MS"/>
                          <a:ea typeface="Trebuchet MS"/>
                          <a:cs typeface="Trebuchet MS"/>
                          <a:sym typeface="Trebuchet MS"/>
                        </a:rPr>
                        <a:t>úmero de</a:t>
                      </a:r>
                      <a:r>
                        <a:rPr lang="en-US" sz="1600" b="1" i="0" u="none" strike="noStrike" cap="none">
                          <a:solidFill>
                            <a:srgbClr val="000000"/>
                          </a:solidFill>
                          <a:latin typeface="Trebuchet MS"/>
                          <a:ea typeface="Trebuchet MS"/>
                          <a:cs typeface="Trebuchet MS"/>
                          <a:sym typeface="Trebuchet MS"/>
                        </a:rPr>
                        <a:t> </a:t>
                      </a:r>
                      <a:r>
                        <a:rPr lang="en-US" sz="1600" b="1">
                          <a:latin typeface="Trebuchet MS"/>
                          <a:ea typeface="Trebuchet MS"/>
                          <a:cs typeface="Trebuchet MS"/>
                          <a:sym typeface="Trebuchet MS"/>
                        </a:rPr>
                        <a:t>clínicas que se refieren a programas de prevención y/o gestión de enfermedades crónicas.</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chemeClr val="dk1"/>
                          </a:solidFill>
                          <a:latin typeface="Trebuchet MS"/>
                          <a:ea typeface="Trebuchet MS"/>
                          <a:cs typeface="Trebuchet MS"/>
                          <a:sym typeface="Trebuchet MS"/>
                        </a:rPr>
                        <a:t> </a:t>
                      </a:r>
                      <a:endParaRPr sz="1600" i="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500"/>
                        <a:buFont typeface="Roboto"/>
                        <a:buNone/>
                      </a:pPr>
                      <a:r>
                        <a:rPr lang="en-US" sz="1600" b="1">
                          <a:solidFill>
                            <a:schemeClr val="dk1"/>
                          </a:solidFill>
                          <a:latin typeface="Trebuchet MS"/>
                          <a:ea typeface="Trebuchet MS"/>
                          <a:cs typeface="Trebuchet MS"/>
                          <a:sym typeface="Trebuchet MS"/>
                        </a:rPr>
                        <a:t>Redes de referidos y desarrollo de Inventarios de recursos comunitarios </a:t>
                      </a:r>
                      <a:r>
                        <a:rPr lang="en-US" sz="1600" b="1" i="0" u="none" strike="noStrike" cap="none">
                          <a:solidFill>
                            <a:schemeClr val="dk1"/>
                          </a:solidFill>
                          <a:latin typeface="Trebuchet MS"/>
                          <a:ea typeface="Trebuchet MS"/>
                          <a:cs typeface="Trebuchet MS"/>
                          <a:sym typeface="Trebuchet MS"/>
                        </a:rPr>
                        <a:t>(CRI);</a:t>
                      </a:r>
                      <a:r>
                        <a:rPr lang="en-US" sz="1600" b="1">
                          <a:solidFill>
                            <a:schemeClr val="dk1"/>
                          </a:solidFill>
                          <a:latin typeface="Trebuchet MS"/>
                          <a:ea typeface="Trebuchet MS"/>
                          <a:cs typeface="Trebuchet MS"/>
                          <a:sym typeface="Trebuchet MS"/>
                        </a:rPr>
                        <a:t> evaluación parcial</a:t>
                      </a:r>
                      <a:endParaRPr sz="1600" i="0" u="none" strike="noStrike" cap="none">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 </a:t>
                      </a:r>
                      <a:endParaRPr sz="1700" b="0" i="0" u="none" strike="noStrike" cap="none">
                        <a:latin typeface="Arial"/>
                        <a:ea typeface="Arial"/>
                        <a:cs typeface="Arial"/>
                        <a:sym typeface="Arial"/>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646625">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étrica</a:t>
                      </a:r>
                      <a:r>
                        <a:rPr lang="en-US" sz="1600" b="1" i="0" u="none" strike="noStrike" cap="none">
                          <a:solidFill>
                            <a:srgbClr val="000000"/>
                          </a:solidFill>
                          <a:latin typeface="Trebuchet MS"/>
                          <a:ea typeface="Trebuchet MS"/>
                          <a:cs typeface="Trebuchet MS"/>
                          <a:sym typeface="Trebuchet MS"/>
                        </a:rPr>
                        <a:t> 4: N</a:t>
                      </a:r>
                      <a:r>
                        <a:rPr lang="en-US" sz="1600" b="1">
                          <a:latin typeface="Trebuchet MS"/>
                          <a:ea typeface="Trebuchet MS"/>
                          <a:cs typeface="Trebuchet MS"/>
                          <a:sym typeface="Trebuchet MS"/>
                        </a:rPr>
                        <a:t>úmero de programas involucrados en compartir datos</a:t>
                      </a:r>
                      <a:r>
                        <a:rPr lang="en-US" sz="1600" b="1" i="0" u="none" strike="noStrike" cap="none">
                          <a:solidFill>
                            <a:srgbClr val="000000"/>
                          </a:solidFill>
                          <a:latin typeface="Trebuchet MS"/>
                          <a:ea typeface="Trebuchet MS"/>
                          <a:cs typeface="Trebuchet MS"/>
                          <a:sym typeface="Trebuchet MS"/>
                        </a:rPr>
                        <a:t> COSHIE/HIE.</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chemeClr val="dk1"/>
                          </a:solidFill>
                          <a:latin typeface="Trebuchet MS"/>
                          <a:ea typeface="Trebuchet MS"/>
                          <a:cs typeface="Trebuchet MS"/>
                          <a:sym typeface="Trebuchet MS"/>
                        </a:rPr>
                        <a:t> </a:t>
                      </a:r>
                      <a:endParaRPr sz="1600" i="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FFFFFF"/>
                        </a:buClr>
                        <a:buSzPts val="1500"/>
                        <a:buFont typeface="Roboto"/>
                        <a:buNone/>
                      </a:pPr>
                      <a:r>
                        <a:rPr lang="en-US" sz="1600" b="1">
                          <a:solidFill>
                            <a:schemeClr val="dk1"/>
                          </a:solidFill>
                          <a:latin typeface="Trebuchet MS"/>
                          <a:ea typeface="Trebuchet MS"/>
                          <a:cs typeface="Trebuchet MS"/>
                          <a:sym typeface="Trebuchet MS"/>
                        </a:rPr>
                        <a:t>Ampliación de intercambio de datos y apoyo tecnológico</a:t>
                      </a:r>
                      <a:endParaRPr sz="1600" i="0" u="none" strike="noStrike" cap="none">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i="0" u="none" strike="noStrike" cap="none">
                          <a:solidFill>
                            <a:srgbClr val="3F3F3F"/>
                          </a:solidFill>
                          <a:latin typeface="Trebuchet MS"/>
                          <a:ea typeface="Trebuchet MS"/>
                          <a:cs typeface="Trebuchet MS"/>
                          <a:sym typeface="Trebuchet MS"/>
                        </a:rPr>
                        <a:t> </a:t>
                      </a:r>
                      <a:endParaRPr sz="1700" i="0" u="none" strike="noStrike" cap="none">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100"/>
                        <a:buFont typeface="Roboto"/>
                        <a:buNone/>
                      </a:pPr>
                      <a:r>
                        <a:rPr lang="en-US" sz="1100" b="0" i="0" u="none" strike="noStrike" cap="none">
                          <a:solidFill>
                            <a:srgbClr val="3F3F3F"/>
                          </a:solidFill>
                          <a:latin typeface="Roboto"/>
                          <a:ea typeface="Roboto"/>
                          <a:cs typeface="Roboto"/>
                          <a:sym typeface="Roboto"/>
                        </a:rPr>
                        <a:t> </a:t>
                      </a:r>
                      <a:endParaRPr sz="1700" b="0" i="0" u="none" strike="noStrike" cap="none">
                        <a:latin typeface="Arial"/>
                        <a:ea typeface="Arial"/>
                        <a:cs typeface="Arial"/>
                        <a:sym typeface="Arial"/>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6"/>
                  </a:ext>
                </a:extLst>
              </a:tr>
              <a:tr h="797100">
                <a:tc gridSpan="2">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5: N</a:t>
                      </a:r>
                      <a:r>
                        <a:rPr lang="en-US" sz="1600" b="1">
                          <a:latin typeface="Trebuchet MS"/>
                          <a:ea typeface="Trebuchet MS"/>
                          <a:cs typeface="Trebuchet MS"/>
                          <a:sym typeface="Trebuchet MS"/>
                        </a:rPr>
                        <a:t>úmero de clínicas que implementan políticas basadas en evidencia para el manejo de enfermedades crónicas.</a:t>
                      </a:r>
                      <a:endParaRPr sz="1600" b="1" i="0" u="none" strike="noStrike" cap="none">
                        <a:latin typeface="Trebuchet MS"/>
                        <a:ea typeface="Trebuchet MS"/>
                        <a:cs typeface="Trebuchet MS"/>
                        <a:sym typeface="Trebuchet MS"/>
                      </a:endParaRPr>
                    </a:p>
                  </a:txBody>
                  <a:tcPr marL="8725" marR="8725" marT="8725" marB="0" anchor="b">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chemeClr val="dk1"/>
                          </a:solidFill>
                          <a:latin typeface="Trebuchet MS"/>
                          <a:ea typeface="Trebuchet MS"/>
                          <a:cs typeface="Trebuchet MS"/>
                          <a:sym typeface="Trebuchet MS"/>
                        </a:rPr>
                        <a:t> </a:t>
                      </a:r>
                      <a:endParaRPr sz="1600" i="0" u="none" strike="noStrike" cap="none">
                        <a:solidFill>
                          <a:schemeClr val="dk1"/>
                        </a:solidFill>
                        <a:latin typeface="Trebuchet MS"/>
                        <a:ea typeface="Trebuchet MS"/>
                        <a:cs typeface="Trebuchet MS"/>
                        <a:sym typeface="Trebuchet MS"/>
                      </a:endParaRPr>
                    </a:p>
                  </a:txBody>
                  <a:tcPr marL="8725" marR="8725" marT="8725"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FFFFFF"/>
                        </a:buClr>
                        <a:buSzPts val="1500"/>
                        <a:buFont typeface="Roboto"/>
                        <a:buNone/>
                      </a:pPr>
                      <a:r>
                        <a:rPr lang="en-US" sz="1600" b="1">
                          <a:solidFill>
                            <a:schemeClr val="dk1"/>
                          </a:solidFill>
                          <a:latin typeface="Trebuchet MS"/>
                          <a:ea typeface="Trebuchet MS"/>
                          <a:cs typeface="Trebuchet MS"/>
                          <a:sym typeface="Trebuchet MS"/>
                        </a:rPr>
                        <a:t>Subvenciones para la adopción de políticas y asistencia técnica; institucionalizadas por el año fiscal federal 31.</a:t>
                      </a:r>
                      <a:endParaRPr sz="1600" i="0" u="none" strike="noStrike" cap="none">
                        <a:solidFill>
                          <a:schemeClr val="dk1"/>
                        </a:solidFill>
                        <a:latin typeface="Trebuchet MS"/>
                        <a:ea typeface="Trebuchet MS"/>
                        <a:cs typeface="Trebuchet MS"/>
                        <a:sym typeface="Trebuchet MS"/>
                      </a:endParaRPr>
                    </a:p>
                  </a:txBody>
                  <a:tcPr marL="83850" marR="83850" marT="41925" marB="41925">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C2C2C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461" name="Google Shape;461;p15"/>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El plan - Primera meta (1 de 5)</a:t>
            </a:r>
            <a:endParaRPr sz="3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g3aac46a6844_0_1632"/>
          <p:cNvSpPr txBox="1">
            <a:spLocks noGrp="1"/>
          </p:cNvSpPr>
          <p:nvPr>
            <p:ph type="title"/>
          </p:nvPr>
        </p:nvSpPr>
        <p:spPr>
          <a:xfrm>
            <a:off x="847700" y="15072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Sustainable Access</a:t>
            </a:r>
            <a:endParaRPr sz="3200"/>
          </a:p>
        </p:txBody>
      </p:sp>
      <p:sp>
        <p:nvSpPr>
          <p:cNvPr id="468" name="Google Shape;468;g3aac46a6844_0_1632"/>
          <p:cNvSpPr txBox="1">
            <a:spLocks noGrp="1"/>
          </p:cNvSpPr>
          <p:nvPr>
            <p:ph type="body" idx="1"/>
          </p:nvPr>
        </p:nvSpPr>
        <p:spPr>
          <a:xfrm>
            <a:off x="457875" y="768350"/>
            <a:ext cx="11395800" cy="2194500"/>
          </a:xfrm>
          <a:prstGeom prst="rect">
            <a:avLst/>
          </a:prstGeom>
          <a:solidFill>
            <a:srgbClr val="D1E6F7"/>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Initiative 3 – Build and Connect Colorado’s Rural Health Networks (page 29):</a:t>
            </a:r>
            <a:r>
              <a:rPr lang="en-US" sz="1700"/>
              <a:t> This initiative will strengthen coordination, collaboration, and sustainability across Colorado’s rural health system by building regional health networks and developing a centralized data tracking system to connect hospitals, clinics, local public health agencies, and community partners to improve access, quality, and long-term system resilience. </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Potential activities could include:</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building regional health networks and developing rural or regional health-data dashboards; and</a:t>
            </a:r>
            <a:endParaRPr sz="1700"/>
          </a:p>
          <a:p>
            <a:pPr marL="457200" lvl="0" indent="-336550" algn="l" rtl="0">
              <a:lnSpc>
                <a:spcPct val="100000"/>
              </a:lnSpc>
              <a:spcBef>
                <a:spcPts val="0"/>
              </a:spcBef>
              <a:spcAft>
                <a:spcPts val="0"/>
              </a:spcAft>
              <a:buSzPts val="1700"/>
              <a:buChar char="•"/>
            </a:pPr>
            <a:r>
              <a:rPr lang="en-US" sz="1700"/>
              <a:t>supporting Tribal participation in creating their own rural health networks.</a:t>
            </a:r>
            <a:endParaRPr sz="1700"/>
          </a:p>
          <a:p>
            <a:pPr marL="0" lvl="0" indent="0" algn="l" rtl="0">
              <a:lnSpc>
                <a:spcPct val="100000"/>
              </a:lnSpc>
              <a:spcBef>
                <a:spcPts val="0"/>
              </a:spcBef>
              <a:spcAft>
                <a:spcPts val="0"/>
              </a:spcAft>
              <a:buSzPts val="3600"/>
              <a:buNone/>
            </a:pPr>
            <a:endParaRPr sz="1700"/>
          </a:p>
        </p:txBody>
      </p:sp>
      <p:sp>
        <p:nvSpPr>
          <p:cNvPr id="469" name="Google Shape;469;g3aac46a6844_0_163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sp>
        <p:nvSpPr>
          <p:cNvPr id="470" name="Google Shape;470;g3aac46a6844_0_1632"/>
          <p:cNvSpPr txBox="1">
            <a:spLocks noGrp="1"/>
          </p:cNvSpPr>
          <p:nvPr>
            <p:ph type="body" idx="1"/>
          </p:nvPr>
        </p:nvSpPr>
        <p:spPr>
          <a:xfrm>
            <a:off x="457875" y="3086613"/>
            <a:ext cx="11395800" cy="3098700"/>
          </a:xfrm>
          <a:prstGeom prst="rect">
            <a:avLst/>
          </a:prstGeom>
          <a:solidFill>
            <a:srgbClr val="D1E6F7"/>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Initiative 4 – Strengthen Rural Care Delivery Systems (page 30):</a:t>
            </a:r>
            <a:r>
              <a:rPr lang="en-US" sz="1700"/>
              <a:t> This initiative will strengthen, modernize, and transform rural-care delivery systems across Colorado by improving EMS coverage, expanding care coordination, and supporting clinical integration among hospitals, clinics, and local health partners. </a:t>
            </a:r>
            <a:endParaRPr sz="1700"/>
          </a:p>
          <a:p>
            <a:pPr marL="0" lvl="0" indent="0" algn="l" rtl="0">
              <a:lnSpc>
                <a:spcPct val="100000"/>
              </a:lnSpc>
              <a:spcBef>
                <a:spcPts val="0"/>
              </a:spcBef>
              <a:spcAft>
                <a:spcPts val="0"/>
              </a:spcAft>
              <a:buClr>
                <a:schemeClr val="dk1"/>
              </a:buClr>
              <a:buSzPts val="1100"/>
              <a:buFont typeface="Arial"/>
              <a:buNone/>
            </a:pPr>
            <a:endParaRPr sz="12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Potential activities could include:</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improving rural EMS transport and developing new coverage models to sustain and/or expand rural health emergency capacity;</a:t>
            </a:r>
            <a:endParaRPr sz="1700"/>
          </a:p>
          <a:p>
            <a:pPr marL="457200" lvl="0" indent="-336550" algn="l" rtl="0">
              <a:lnSpc>
                <a:spcPct val="100000"/>
              </a:lnSpc>
              <a:spcBef>
                <a:spcPts val="0"/>
              </a:spcBef>
              <a:spcAft>
                <a:spcPts val="0"/>
              </a:spcAft>
              <a:buSzPts val="1700"/>
              <a:buChar char="•"/>
            </a:pPr>
            <a:r>
              <a:rPr lang="en-US" sz="1700"/>
              <a:t>funding regional coordination of EMS services, supporting shared dispatch systems, workforce coordination, and partnerships between rural providers, hospitals, behavioral health providers, and others; and </a:t>
            </a:r>
            <a:endParaRPr sz="1700"/>
          </a:p>
          <a:p>
            <a:pPr marL="457200" lvl="0" indent="-336550" algn="l" rtl="0">
              <a:lnSpc>
                <a:spcPct val="100000"/>
              </a:lnSpc>
              <a:spcBef>
                <a:spcPts val="0"/>
              </a:spcBef>
              <a:spcAft>
                <a:spcPts val="0"/>
              </a:spcAft>
              <a:buSzPts val="1700"/>
              <a:buChar char="•"/>
            </a:pPr>
            <a:r>
              <a:rPr lang="en-US" sz="1700"/>
              <a:t>supporting collaborative care networks that integrate rural hospitals, rural health clinics, and behavioral health providers with shared electronic medical record systems, referral management, care coordination positions, and joint protocols for acute-care transitions.</a:t>
            </a:r>
            <a:endParaRPr sz="17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3aac46a6844_0_197"/>
          <p:cNvSpPr txBox="1">
            <a:spLocks noGrp="1"/>
          </p:cNvSpPr>
          <p:nvPr>
            <p:ph type="title"/>
          </p:nvPr>
        </p:nvSpPr>
        <p:spPr>
          <a:xfrm>
            <a:off x="838200" y="2"/>
            <a:ext cx="10515600" cy="7605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800"/>
              <a:t>Agenda</a:t>
            </a:r>
            <a:endParaRPr sz="4800"/>
          </a:p>
        </p:txBody>
      </p:sp>
      <p:sp>
        <p:nvSpPr>
          <p:cNvPr id="261" name="Google Shape;261;g3aac46a6844_0_19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graphicFrame>
        <p:nvGraphicFramePr>
          <p:cNvPr id="262" name="Google Shape;262;g3aac46a6844_0_197"/>
          <p:cNvGraphicFramePr/>
          <p:nvPr/>
        </p:nvGraphicFramePr>
        <p:xfrm>
          <a:off x="546550" y="1045925"/>
          <a:ext cx="11243900" cy="5042325"/>
        </p:xfrm>
        <a:graphic>
          <a:graphicData uri="http://schemas.openxmlformats.org/drawingml/2006/table">
            <a:tbl>
              <a:tblPr>
                <a:noFill/>
                <a:tableStyleId>{1434B245-9A75-4C44-BEC7-F249B2111D20}</a:tableStyleId>
              </a:tblPr>
              <a:tblGrid>
                <a:gridCol w="9636675">
                  <a:extLst>
                    <a:ext uri="{9D8B030D-6E8A-4147-A177-3AD203B41FA5}">
                      <a16:colId xmlns:a16="http://schemas.microsoft.com/office/drawing/2014/main" val="20000"/>
                    </a:ext>
                  </a:extLst>
                </a:gridCol>
                <a:gridCol w="1607225">
                  <a:extLst>
                    <a:ext uri="{9D8B030D-6E8A-4147-A177-3AD203B41FA5}">
                      <a16:colId xmlns:a16="http://schemas.microsoft.com/office/drawing/2014/main" val="20001"/>
                    </a:ext>
                  </a:extLst>
                </a:gridCol>
              </a:tblGrid>
              <a:tr h="5530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chemeClr val="lt1"/>
                          </a:solidFill>
                          <a:latin typeface="Trebuchet MS"/>
                          <a:ea typeface="Trebuchet MS"/>
                          <a:cs typeface="Trebuchet MS"/>
                          <a:sym typeface="Trebuchet MS"/>
                        </a:rPr>
                        <a:t>Topic</a:t>
                      </a:r>
                      <a:endParaRPr sz="20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1197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chemeClr val="lt1"/>
                          </a:solidFill>
                          <a:latin typeface="Trebuchet MS"/>
                          <a:ea typeface="Trebuchet MS"/>
                          <a:cs typeface="Trebuchet MS"/>
                          <a:sym typeface="Trebuchet MS"/>
                        </a:rPr>
                        <a:t>Time</a:t>
                      </a:r>
                      <a:endParaRPr sz="20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11971"/>
                    </a:solidFill>
                  </a:tcPr>
                </a:tc>
                <a:extLst>
                  <a:ext uri="{0D108BD9-81ED-4DB2-BD59-A6C34878D82A}">
                    <a16:rowId xmlns:a16="http://schemas.microsoft.com/office/drawing/2014/main" val="10000"/>
                  </a:ext>
                </a:extLst>
              </a:tr>
              <a:tr h="5530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Trebuchet MS"/>
                          <a:ea typeface="Trebuchet MS"/>
                          <a:cs typeface="Trebuchet MS"/>
                          <a:sym typeface="Trebuchet MS"/>
                        </a:rPr>
                        <a:t>Welcome and Agenda</a:t>
                      </a:r>
                      <a:endParaRPr sz="2000" b="1"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5 minutes</a:t>
                      </a:r>
                      <a:endParaRPr sz="2000"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19358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Trebuchet MS"/>
                          <a:ea typeface="Trebuchet MS"/>
                          <a:cs typeface="Trebuchet MS"/>
                          <a:sym typeface="Trebuchet MS"/>
                        </a:rPr>
                        <a:t>Understanding the Rural Health Transformation Program</a:t>
                      </a:r>
                      <a:endParaRPr sz="2000" b="1"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u="none" strike="noStrike" cap="none">
                          <a:solidFill>
                            <a:schemeClr val="dk1"/>
                          </a:solidFill>
                          <a:latin typeface="Trebuchet MS"/>
                          <a:ea typeface="Trebuchet MS"/>
                          <a:cs typeface="Trebuchet MS"/>
                          <a:sym typeface="Trebuchet MS"/>
                        </a:rPr>
                        <a:t>Application Information, Scoring, Terms, CMS Reviewers</a:t>
                      </a:r>
                      <a:endParaRPr sz="2000" b="1"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2000"/>
                        <a:buFont typeface="Arial"/>
                        <a:buNone/>
                      </a:pPr>
                      <a:r>
                        <a:rPr lang="en-US" sz="2000" b="1" u="none" strike="noStrike" cap="none">
                          <a:solidFill>
                            <a:schemeClr val="dk1"/>
                          </a:solidFill>
                          <a:latin typeface="Trebuchet MS"/>
                          <a:ea typeface="Trebuchet MS"/>
                          <a:cs typeface="Trebuchet MS"/>
                          <a:sym typeface="Trebuchet MS"/>
                        </a:rPr>
                        <a:t>Colorado’s Rural Health Transformation Program Application </a:t>
                      </a:r>
                      <a:endParaRPr sz="2000" b="1"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u="none" strike="noStrike" cap="none">
                          <a:solidFill>
                            <a:schemeClr val="dk1"/>
                          </a:solidFill>
                          <a:latin typeface="Trebuchet MS"/>
                          <a:ea typeface="Trebuchet MS"/>
                          <a:cs typeface="Trebuchet MS"/>
                          <a:sym typeface="Trebuchet MS"/>
                        </a:rPr>
                        <a:t>Initiatives, performance metrics and implementation timelines</a:t>
                      </a:r>
                      <a:endParaRPr sz="2000"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u="none" strike="noStrike" cap="none">
                          <a:solidFill>
                            <a:schemeClr val="dk1"/>
                          </a:solidFill>
                          <a:latin typeface="Trebuchet MS"/>
                          <a:ea typeface="Trebuchet MS"/>
                          <a:cs typeface="Trebuchet MS"/>
                          <a:sym typeface="Trebuchet MS"/>
                        </a:rPr>
                        <a:t>Budget overview</a:t>
                      </a:r>
                      <a:endParaRPr sz="2000"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u="none" strike="noStrike" cap="none">
                          <a:solidFill>
                            <a:schemeClr val="dk1"/>
                          </a:solidFill>
                          <a:latin typeface="Trebuchet MS"/>
                          <a:ea typeface="Trebuchet MS"/>
                          <a:cs typeface="Trebuchet MS"/>
                          <a:sym typeface="Trebuchet MS"/>
                        </a:rPr>
                        <a:t>CMS review process and timelines</a:t>
                      </a:r>
                      <a:endParaRPr sz="2000"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10 minutes </a:t>
                      </a:r>
                      <a:endParaRPr sz="20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  </a:t>
                      </a:r>
                      <a:endParaRPr sz="20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  30 minutes</a:t>
                      </a:r>
                      <a:endParaRPr sz="2000"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1244450">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Trebuchet MS"/>
                          <a:ea typeface="Trebuchet MS"/>
                          <a:cs typeface="Trebuchet MS"/>
                          <a:sym typeface="Trebuchet MS"/>
                        </a:rPr>
                        <a:t>Colorado’s Post-Award Process</a:t>
                      </a:r>
                      <a:endParaRPr sz="2000" b="1"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u="none" strike="noStrike" cap="none">
                          <a:solidFill>
                            <a:schemeClr val="dk1"/>
                          </a:solidFill>
                          <a:latin typeface="Trebuchet MS"/>
                          <a:ea typeface="Trebuchet MS"/>
                          <a:cs typeface="Trebuchet MS"/>
                          <a:sym typeface="Trebuchet MS"/>
                        </a:rPr>
                        <a:t>Process for funding disbursement </a:t>
                      </a:r>
                      <a:endParaRPr sz="2000"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u="none" strike="noStrike" cap="none">
                          <a:solidFill>
                            <a:schemeClr val="dk1"/>
                          </a:solidFill>
                          <a:latin typeface="Trebuchet MS"/>
                          <a:ea typeface="Trebuchet MS"/>
                          <a:cs typeface="Trebuchet MS"/>
                          <a:sym typeface="Trebuchet MS"/>
                        </a:rPr>
                        <a:t>Stakeholder engagement and Advisory Committee</a:t>
                      </a:r>
                      <a:endParaRPr sz="2000" b="1"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10 minutes</a:t>
                      </a:r>
                      <a:endParaRPr sz="2000"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5530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Trebuchet MS"/>
                          <a:ea typeface="Trebuchet MS"/>
                          <a:cs typeface="Trebuchet MS"/>
                          <a:sym typeface="Trebuchet MS"/>
                        </a:rPr>
                        <a:t>Questions and Answers</a:t>
                      </a:r>
                      <a:endParaRPr sz="2000" b="1"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35 minutes</a:t>
                      </a:r>
                      <a:endParaRPr sz="2000"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16"/>
          <p:cNvSpPr txBox="1">
            <a:spLocks noGrp="1"/>
          </p:cNvSpPr>
          <p:nvPr>
            <p:ph type="title"/>
          </p:nvPr>
        </p:nvSpPr>
        <p:spPr>
          <a:xfrm>
            <a:off x="847700" y="15072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Acceso Sostenible</a:t>
            </a:r>
            <a:endParaRPr sz="3200"/>
          </a:p>
        </p:txBody>
      </p:sp>
      <p:sp>
        <p:nvSpPr>
          <p:cNvPr id="477" name="Google Shape;477;p16"/>
          <p:cNvSpPr txBox="1">
            <a:spLocks noGrp="1"/>
          </p:cNvSpPr>
          <p:nvPr>
            <p:ph type="body" idx="1"/>
          </p:nvPr>
        </p:nvSpPr>
        <p:spPr>
          <a:xfrm>
            <a:off x="457875" y="620150"/>
            <a:ext cx="11395800" cy="2466600"/>
          </a:xfrm>
          <a:prstGeom prst="rect">
            <a:avLst/>
          </a:prstGeom>
          <a:solidFill>
            <a:srgbClr val="D1E6F7"/>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700" b="1"/>
              <a:t>Iniciativa 3 – Construir y conectar las redes sanitarias rurales de Colorado (página 29):</a:t>
            </a:r>
            <a:r>
              <a:rPr lang="en-US" sz="1600"/>
              <a:t> Esta iniciativa fortalecerá la coordinación, colaboración, y sostenibilidad a lo largo del sistema sanitario de Colorado mediante la construcción de redes sanitarias regionales, y el desarrollo de un sistema de seguimiento para conectar hospitales, clínicas, agencias locales de salud pública y socios de la comunidad para mejorar el acceso, la calidad, y un sistema de resiliencia a largo plazo. </a:t>
            </a:r>
            <a:endParaRPr sz="1600"/>
          </a:p>
          <a:p>
            <a:pPr marL="0" lvl="0" indent="0" algn="l" rtl="0">
              <a:lnSpc>
                <a:spcPct val="100000"/>
              </a:lnSpc>
              <a:spcBef>
                <a:spcPts val="0"/>
              </a:spcBef>
              <a:spcAft>
                <a:spcPts val="0"/>
              </a:spcAft>
              <a:buClr>
                <a:schemeClr val="dk1"/>
              </a:buClr>
              <a:buSzPts val="1100"/>
              <a:buFont typeface="Arial"/>
              <a:buNone/>
            </a:pPr>
            <a:endParaRPr sz="1600"/>
          </a:p>
          <a:p>
            <a:pPr marL="0" lvl="0" indent="0" algn="l" rtl="0">
              <a:lnSpc>
                <a:spcPct val="100000"/>
              </a:lnSpc>
              <a:spcBef>
                <a:spcPts val="0"/>
              </a:spcBef>
              <a:spcAft>
                <a:spcPts val="0"/>
              </a:spcAft>
              <a:buClr>
                <a:schemeClr val="dk1"/>
              </a:buClr>
              <a:buSzPts val="1100"/>
              <a:buFont typeface="Arial"/>
              <a:buNone/>
            </a:pPr>
            <a:r>
              <a:rPr lang="en-US" sz="1600" i="1">
                <a:solidFill>
                  <a:schemeClr val="dk2"/>
                </a:solidFill>
              </a:rPr>
              <a:t>Las potenciales actividades podrían incluir:</a:t>
            </a:r>
            <a:endParaRPr sz="1600" i="1">
              <a:solidFill>
                <a:schemeClr val="dk2"/>
              </a:solidFill>
            </a:endParaRPr>
          </a:p>
          <a:p>
            <a:pPr marL="457200" lvl="0" indent="-330200" algn="l" rtl="0">
              <a:lnSpc>
                <a:spcPct val="100000"/>
              </a:lnSpc>
              <a:spcBef>
                <a:spcPts val="0"/>
              </a:spcBef>
              <a:spcAft>
                <a:spcPts val="0"/>
              </a:spcAft>
              <a:buSzPts val="1600"/>
              <a:buChar char="•"/>
            </a:pPr>
            <a:r>
              <a:rPr lang="en-US" sz="1600"/>
              <a:t>la construcción de redes sanitarias regionales y desarrollo de paneles de datos de salud rurales o regionales; y</a:t>
            </a:r>
            <a:endParaRPr sz="1600"/>
          </a:p>
          <a:p>
            <a:pPr marL="457200" lvl="0" indent="-330200" algn="l" rtl="0">
              <a:lnSpc>
                <a:spcPct val="100000"/>
              </a:lnSpc>
              <a:spcBef>
                <a:spcPts val="0"/>
              </a:spcBef>
              <a:spcAft>
                <a:spcPts val="0"/>
              </a:spcAft>
              <a:buSzPts val="1600"/>
              <a:buChar char="•"/>
            </a:pPr>
            <a:r>
              <a:rPr lang="en-US" sz="1600"/>
              <a:t>apoyar la participación de las tribus en la creación de sus propias redes de salud rural.</a:t>
            </a:r>
            <a:endParaRPr sz="1600"/>
          </a:p>
          <a:p>
            <a:pPr marL="457200" lvl="0" indent="-336550" algn="l" rtl="0">
              <a:lnSpc>
                <a:spcPct val="100000"/>
              </a:lnSpc>
              <a:spcBef>
                <a:spcPts val="0"/>
              </a:spcBef>
              <a:spcAft>
                <a:spcPts val="0"/>
              </a:spcAft>
              <a:buSzPts val="1700"/>
              <a:buChar char="•"/>
            </a:pPr>
            <a:endParaRPr sz="1700"/>
          </a:p>
          <a:p>
            <a:pPr marL="457200" lvl="0" indent="-336550" algn="l" rtl="0">
              <a:lnSpc>
                <a:spcPct val="100000"/>
              </a:lnSpc>
              <a:spcBef>
                <a:spcPts val="0"/>
              </a:spcBef>
              <a:spcAft>
                <a:spcPts val="0"/>
              </a:spcAft>
              <a:buSzPts val="1700"/>
              <a:buChar char="•"/>
            </a:pPr>
            <a:endParaRPr sz="1700"/>
          </a:p>
          <a:p>
            <a:pPr marL="0" lvl="0" indent="0" algn="l" rtl="0">
              <a:lnSpc>
                <a:spcPct val="100000"/>
              </a:lnSpc>
              <a:spcBef>
                <a:spcPts val="0"/>
              </a:spcBef>
              <a:spcAft>
                <a:spcPts val="0"/>
              </a:spcAft>
              <a:buSzPts val="3600"/>
              <a:buNone/>
            </a:pPr>
            <a:endParaRPr sz="1700"/>
          </a:p>
        </p:txBody>
      </p:sp>
      <p:sp>
        <p:nvSpPr>
          <p:cNvPr id="478" name="Google Shape;478;p1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30</a:t>
            </a:fld>
            <a:endParaRPr/>
          </a:p>
        </p:txBody>
      </p:sp>
      <p:sp>
        <p:nvSpPr>
          <p:cNvPr id="479" name="Google Shape;479;p16"/>
          <p:cNvSpPr txBox="1">
            <a:spLocks noGrp="1"/>
          </p:cNvSpPr>
          <p:nvPr>
            <p:ph type="body" idx="1"/>
          </p:nvPr>
        </p:nvSpPr>
        <p:spPr>
          <a:xfrm>
            <a:off x="457875" y="2958938"/>
            <a:ext cx="11395800" cy="3278912"/>
          </a:xfrm>
          <a:prstGeom prst="rect">
            <a:avLst/>
          </a:prstGeom>
          <a:solidFill>
            <a:srgbClr val="D1E6F7"/>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700" b="1" dirty="0" err="1"/>
              <a:t>Iniciativa</a:t>
            </a:r>
            <a:r>
              <a:rPr lang="en-US" sz="1700" b="1" dirty="0"/>
              <a:t> 4 – </a:t>
            </a:r>
            <a:r>
              <a:rPr lang="en-US" sz="1700" b="1" dirty="0" err="1"/>
              <a:t>Fortalecer</a:t>
            </a:r>
            <a:r>
              <a:rPr lang="en-US" sz="1700" b="1" dirty="0"/>
              <a:t> </a:t>
            </a:r>
            <a:r>
              <a:rPr lang="en-US" sz="1700" b="1" dirty="0" err="1"/>
              <a:t>los</a:t>
            </a:r>
            <a:r>
              <a:rPr lang="en-US" sz="1700" b="1" dirty="0"/>
              <a:t> </a:t>
            </a:r>
            <a:r>
              <a:rPr lang="en-US" sz="1700" b="1" dirty="0" err="1"/>
              <a:t>sistemas</a:t>
            </a:r>
            <a:r>
              <a:rPr lang="en-US" sz="1700" b="1" dirty="0"/>
              <a:t> de </a:t>
            </a:r>
            <a:r>
              <a:rPr lang="en-US" sz="1700" b="1" dirty="0" err="1"/>
              <a:t>prestación</a:t>
            </a:r>
            <a:r>
              <a:rPr lang="en-US" sz="1700" b="1" dirty="0"/>
              <a:t> de </a:t>
            </a:r>
            <a:r>
              <a:rPr lang="en-US" sz="1700" b="1" dirty="0" err="1"/>
              <a:t>asistencia</a:t>
            </a:r>
            <a:r>
              <a:rPr lang="en-US" sz="1700" b="1" dirty="0"/>
              <a:t> sanitaria </a:t>
            </a:r>
            <a:r>
              <a:rPr lang="en-US" sz="1700" b="1" dirty="0" err="1"/>
              <a:t>en</a:t>
            </a:r>
            <a:r>
              <a:rPr lang="en-US" sz="1700" b="1" dirty="0"/>
              <a:t> las zonas rurales (</a:t>
            </a:r>
            <a:r>
              <a:rPr lang="en-US" sz="1700" b="1" dirty="0" err="1"/>
              <a:t>página</a:t>
            </a:r>
            <a:r>
              <a:rPr lang="en-US" sz="1700" b="1" dirty="0"/>
              <a:t> 30):</a:t>
            </a:r>
            <a:r>
              <a:rPr lang="en-US" sz="1600" dirty="0"/>
              <a:t> Esta </a:t>
            </a:r>
            <a:r>
              <a:rPr lang="en-US" sz="1600" dirty="0" err="1"/>
              <a:t>iniciativa</a:t>
            </a:r>
            <a:r>
              <a:rPr lang="en-US" sz="1600" dirty="0"/>
              <a:t> </a:t>
            </a:r>
            <a:r>
              <a:rPr lang="en-US" sz="1600" dirty="0" err="1"/>
              <a:t>fortalecerá</a:t>
            </a:r>
            <a:r>
              <a:rPr lang="en-US" sz="1600" dirty="0"/>
              <a:t>, </a:t>
            </a:r>
            <a:r>
              <a:rPr lang="en-US" sz="1600" dirty="0" err="1"/>
              <a:t>modernizará</a:t>
            </a:r>
            <a:r>
              <a:rPr lang="en-US" sz="1600" dirty="0"/>
              <a:t> y </a:t>
            </a:r>
            <a:r>
              <a:rPr lang="en-US" sz="1600" dirty="0" err="1"/>
              <a:t>transformará</a:t>
            </a:r>
            <a:r>
              <a:rPr lang="en-US" sz="1600" dirty="0"/>
              <a:t> </a:t>
            </a:r>
            <a:r>
              <a:rPr lang="en-US" sz="1600" dirty="0" err="1"/>
              <a:t>los</a:t>
            </a:r>
            <a:r>
              <a:rPr lang="en-US" sz="1600" dirty="0"/>
              <a:t> </a:t>
            </a:r>
            <a:r>
              <a:rPr lang="en-US" sz="1600" dirty="0" err="1"/>
              <a:t>sistemas</a:t>
            </a:r>
            <a:r>
              <a:rPr lang="en-US" sz="1600" dirty="0"/>
              <a:t> de la </a:t>
            </a:r>
            <a:r>
              <a:rPr lang="en-US" sz="1600" dirty="0" err="1"/>
              <a:t>prestación</a:t>
            </a:r>
            <a:r>
              <a:rPr lang="en-US" sz="1600" dirty="0"/>
              <a:t> de </a:t>
            </a:r>
            <a:r>
              <a:rPr lang="en-US" sz="1600" dirty="0" err="1"/>
              <a:t>cuidado</a:t>
            </a:r>
            <a:r>
              <a:rPr lang="en-US" sz="1600" dirty="0"/>
              <a:t> rural </a:t>
            </a:r>
            <a:r>
              <a:rPr lang="en-US" sz="1600" dirty="0" err="1"/>
              <a:t>en</a:t>
            </a:r>
            <a:r>
              <a:rPr lang="en-US" sz="1600" dirty="0"/>
              <a:t> Colorado, </a:t>
            </a:r>
            <a:r>
              <a:rPr lang="en-US" sz="1600" dirty="0" err="1"/>
              <a:t>mediante</a:t>
            </a:r>
            <a:r>
              <a:rPr lang="en-US" sz="1600" dirty="0"/>
              <a:t> la </a:t>
            </a:r>
            <a:r>
              <a:rPr lang="en-US" sz="1600" dirty="0" err="1"/>
              <a:t>mejora</a:t>
            </a:r>
            <a:r>
              <a:rPr lang="en-US" sz="1600" dirty="0"/>
              <a:t> de la </a:t>
            </a:r>
            <a:r>
              <a:rPr lang="en-US" sz="1600" dirty="0" err="1"/>
              <a:t>cobertura</a:t>
            </a:r>
            <a:r>
              <a:rPr lang="en-US" sz="1600" dirty="0"/>
              <a:t> del EMS, la </a:t>
            </a:r>
            <a:r>
              <a:rPr lang="en-US" sz="1600" dirty="0" err="1"/>
              <a:t>ampliación</a:t>
            </a:r>
            <a:r>
              <a:rPr lang="en-US" sz="1600" dirty="0"/>
              <a:t> de la </a:t>
            </a:r>
            <a:r>
              <a:rPr lang="en-US" sz="1600" dirty="0" err="1"/>
              <a:t>coordinación</a:t>
            </a:r>
            <a:r>
              <a:rPr lang="en-US" sz="1600" dirty="0"/>
              <a:t> de </a:t>
            </a:r>
            <a:r>
              <a:rPr lang="en-US" sz="1600" dirty="0" err="1"/>
              <a:t>prestaciones</a:t>
            </a:r>
            <a:r>
              <a:rPr lang="en-US" sz="1600" dirty="0"/>
              <a:t>, y </a:t>
            </a:r>
            <a:r>
              <a:rPr lang="en-US" sz="1600" dirty="0" err="1"/>
              <a:t>el</a:t>
            </a:r>
            <a:r>
              <a:rPr lang="en-US" sz="1600" dirty="0"/>
              <a:t> </a:t>
            </a:r>
            <a:r>
              <a:rPr lang="en-US" sz="1600" dirty="0" err="1"/>
              <a:t>apoyo</a:t>
            </a:r>
            <a:r>
              <a:rPr lang="en-US" sz="1600" dirty="0"/>
              <a:t> a </a:t>
            </a:r>
            <a:r>
              <a:rPr lang="en-US" sz="1600" dirty="0" err="1"/>
              <a:t>una</a:t>
            </a:r>
            <a:r>
              <a:rPr lang="en-US" sz="1600" dirty="0"/>
              <a:t> </a:t>
            </a:r>
            <a:r>
              <a:rPr lang="en-US" sz="1600" dirty="0" err="1"/>
              <a:t>integración</a:t>
            </a:r>
            <a:r>
              <a:rPr lang="en-US" sz="1600" dirty="0"/>
              <a:t> </a:t>
            </a:r>
            <a:r>
              <a:rPr lang="en-US" sz="1600" dirty="0" err="1"/>
              <a:t>clínica</a:t>
            </a:r>
            <a:r>
              <a:rPr lang="en-US" sz="1600" dirty="0"/>
              <a:t> entre </a:t>
            </a:r>
            <a:r>
              <a:rPr lang="en-US" sz="1600" dirty="0" err="1"/>
              <a:t>hospitales</a:t>
            </a:r>
            <a:r>
              <a:rPr lang="en-US" sz="1600" dirty="0"/>
              <a:t>, </a:t>
            </a:r>
            <a:r>
              <a:rPr lang="en-US" sz="1600" dirty="0" err="1"/>
              <a:t>clínicas</a:t>
            </a:r>
            <a:r>
              <a:rPr lang="en-US" sz="1600" dirty="0"/>
              <a:t> y </a:t>
            </a:r>
            <a:r>
              <a:rPr lang="en-US" sz="1600" dirty="0" err="1"/>
              <a:t>otros</a:t>
            </a:r>
            <a:r>
              <a:rPr lang="en-US" sz="1600" dirty="0"/>
              <a:t> </a:t>
            </a:r>
            <a:r>
              <a:rPr lang="en-US" sz="1600" dirty="0" err="1"/>
              <a:t>socios</a:t>
            </a:r>
            <a:r>
              <a:rPr lang="en-US" sz="1600" dirty="0"/>
              <a:t> de </a:t>
            </a:r>
            <a:r>
              <a:rPr lang="en-US" sz="1600" dirty="0" err="1"/>
              <a:t>salud</a:t>
            </a:r>
            <a:r>
              <a:rPr lang="en-US" sz="1600" dirty="0"/>
              <a:t> local.</a:t>
            </a:r>
            <a:endParaRPr sz="1100" dirty="0"/>
          </a:p>
          <a:p>
            <a:pPr marL="0" lvl="0" indent="0" algn="l" rtl="0">
              <a:lnSpc>
                <a:spcPct val="100000"/>
              </a:lnSpc>
              <a:spcBef>
                <a:spcPts val="0"/>
              </a:spcBef>
              <a:spcAft>
                <a:spcPts val="0"/>
              </a:spcAft>
              <a:buClr>
                <a:schemeClr val="dk1"/>
              </a:buClr>
              <a:buSzPts val="1100"/>
              <a:buFont typeface="Arial"/>
              <a:buNone/>
            </a:pPr>
            <a:r>
              <a:rPr lang="en-US" sz="1600" i="1" dirty="0">
                <a:solidFill>
                  <a:schemeClr val="dk2"/>
                </a:solidFill>
              </a:rPr>
              <a:t>Las </a:t>
            </a:r>
            <a:r>
              <a:rPr lang="en-US" sz="1600" i="1" dirty="0" err="1">
                <a:solidFill>
                  <a:schemeClr val="dk2"/>
                </a:solidFill>
              </a:rPr>
              <a:t>potenciales</a:t>
            </a:r>
            <a:r>
              <a:rPr lang="en-US" sz="1600" i="1" dirty="0">
                <a:solidFill>
                  <a:schemeClr val="dk2"/>
                </a:solidFill>
              </a:rPr>
              <a:t> </a:t>
            </a:r>
            <a:r>
              <a:rPr lang="en-US" sz="1600" i="1" dirty="0" err="1">
                <a:solidFill>
                  <a:schemeClr val="dk2"/>
                </a:solidFill>
              </a:rPr>
              <a:t>actividades</a:t>
            </a:r>
            <a:r>
              <a:rPr lang="en-US" sz="1600" i="1" dirty="0">
                <a:solidFill>
                  <a:schemeClr val="dk2"/>
                </a:solidFill>
              </a:rPr>
              <a:t> </a:t>
            </a:r>
            <a:r>
              <a:rPr lang="en-US" sz="1600" i="1" dirty="0" err="1">
                <a:solidFill>
                  <a:schemeClr val="dk2"/>
                </a:solidFill>
              </a:rPr>
              <a:t>podrían</a:t>
            </a:r>
            <a:r>
              <a:rPr lang="en-US" sz="1600" i="1" dirty="0">
                <a:solidFill>
                  <a:schemeClr val="dk2"/>
                </a:solidFill>
              </a:rPr>
              <a:t> </a:t>
            </a:r>
            <a:r>
              <a:rPr lang="en-US" sz="1600" i="1" dirty="0" err="1">
                <a:solidFill>
                  <a:schemeClr val="dk2"/>
                </a:solidFill>
              </a:rPr>
              <a:t>incluir</a:t>
            </a:r>
            <a:r>
              <a:rPr lang="en-US" sz="1600" i="1" dirty="0">
                <a:solidFill>
                  <a:schemeClr val="dk2"/>
                </a:solidFill>
              </a:rPr>
              <a:t>:</a:t>
            </a:r>
            <a:endParaRPr sz="1600" i="1" dirty="0">
              <a:solidFill>
                <a:schemeClr val="dk2"/>
              </a:solidFill>
            </a:endParaRPr>
          </a:p>
          <a:p>
            <a:pPr marL="457200" lvl="0" indent="-330200" algn="l" rtl="0">
              <a:lnSpc>
                <a:spcPct val="100000"/>
              </a:lnSpc>
              <a:spcBef>
                <a:spcPts val="0"/>
              </a:spcBef>
              <a:spcAft>
                <a:spcPts val="0"/>
              </a:spcAft>
              <a:buSzPts val="1600"/>
              <a:buChar char="•"/>
            </a:pPr>
            <a:r>
              <a:rPr lang="en-US" sz="1600" dirty="0"/>
              <a:t>la </a:t>
            </a:r>
            <a:r>
              <a:rPr lang="en-US" sz="1600" dirty="0" err="1"/>
              <a:t>mejora</a:t>
            </a:r>
            <a:r>
              <a:rPr lang="en-US" sz="1600" dirty="0"/>
              <a:t> del </a:t>
            </a:r>
            <a:r>
              <a:rPr lang="en-US" sz="1600" dirty="0" err="1"/>
              <a:t>transporte</a:t>
            </a:r>
            <a:r>
              <a:rPr lang="en-US" sz="1600" dirty="0"/>
              <a:t> rural EMS y </a:t>
            </a:r>
            <a:r>
              <a:rPr lang="en-US" sz="1600" dirty="0" err="1"/>
              <a:t>el</a:t>
            </a:r>
            <a:r>
              <a:rPr lang="en-US" sz="1600" dirty="0"/>
              <a:t> </a:t>
            </a:r>
            <a:r>
              <a:rPr lang="en-US" sz="1600" dirty="0" err="1"/>
              <a:t>desarrollo</a:t>
            </a:r>
            <a:r>
              <a:rPr lang="en-US" sz="1600" dirty="0"/>
              <a:t> de </a:t>
            </a:r>
            <a:r>
              <a:rPr lang="en-US" sz="1600" dirty="0" err="1"/>
              <a:t>nuevos</a:t>
            </a:r>
            <a:r>
              <a:rPr lang="en-US" sz="1600" dirty="0"/>
              <a:t> </a:t>
            </a:r>
            <a:r>
              <a:rPr lang="en-US" sz="1600" dirty="0" err="1"/>
              <a:t>modelos</a:t>
            </a:r>
            <a:r>
              <a:rPr lang="en-US" sz="1600" dirty="0"/>
              <a:t> de </a:t>
            </a:r>
            <a:r>
              <a:rPr lang="en-US" sz="1600" dirty="0" err="1"/>
              <a:t>cobertura</a:t>
            </a:r>
            <a:r>
              <a:rPr lang="en-US" sz="1600" dirty="0"/>
              <a:t> para </a:t>
            </a:r>
            <a:r>
              <a:rPr lang="en-US" sz="1600" dirty="0" err="1"/>
              <a:t>sostener</a:t>
            </a:r>
            <a:r>
              <a:rPr lang="en-US" sz="1600" dirty="0"/>
              <a:t> y/o </a:t>
            </a:r>
            <a:r>
              <a:rPr lang="en-US" sz="1600" dirty="0" err="1"/>
              <a:t>ampliar</a:t>
            </a:r>
            <a:r>
              <a:rPr lang="en-US" sz="1600" dirty="0"/>
              <a:t> la </a:t>
            </a:r>
            <a:r>
              <a:rPr lang="en-US" sz="1600" dirty="0" err="1"/>
              <a:t>capacidad</a:t>
            </a:r>
            <a:r>
              <a:rPr lang="en-US" sz="1600" dirty="0"/>
              <a:t> de las </a:t>
            </a:r>
            <a:r>
              <a:rPr lang="en-US" sz="1600" dirty="0" err="1"/>
              <a:t>emergencias</a:t>
            </a:r>
            <a:r>
              <a:rPr lang="en-US" sz="1600" dirty="0"/>
              <a:t> rurales </a:t>
            </a:r>
            <a:r>
              <a:rPr lang="en-US" sz="1600" dirty="0" err="1"/>
              <a:t>sanitarias</a:t>
            </a:r>
            <a:r>
              <a:rPr lang="en-US" sz="1600" dirty="0"/>
              <a:t>;</a:t>
            </a:r>
            <a:endParaRPr sz="1600" dirty="0"/>
          </a:p>
          <a:p>
            <a:pPr marL="457200" lvl="0" indent="-330200" algn="l" rtl="0">
              <a:lnSpc>
                <a:spcPct val="100000"/>
              </a:lnSpc>
              <a:spcBef>
                <a:spcPts val="0"/>
              </a:spcBef>
              <a:spcAft>
                <a:spcPts val="0"/>
              </a:spcAft>
              <a:buSzPts val="1600"/>
              <a:buChar char="•"/>
            </a:pPr>
            <a:r>
              <a:rPr lang="en-US" sz="1600" dirty="0" err="1"/>
              <a:t>financiar</a:t>
            </a:r>
            <a:r>
              <a:rPr lang="en-US" sz="1600" dirty="0"/>
              <a:t> la </a:t>
            </a:r>
            <a:r>
              <a:rPr lang="en-US" sz="1600" dirty="0" err="1"/>
              <a:t>coordinación</a:t>
            </a:r>
            <a:r>
              <a:rPr lang="en-US" sz="1600" dirty="0"/>
              <a:t> regional de </a:t>
            </a:r>
            <a:r>
              <a:rPr lang="en-US" sz="1600" dirty="0" err="1"/>
              <a:t>los</a:t>
            </a:r>
            <a:r>
              <a:rPr lang="en-US" sz="1600" dirty="0"/>
              <a:t> </a:t>
            </a:r>
            <a:r>
              <a:rPr lang="en-US" sz="1600" dirty="0" err="1"/>
              <a:t>servicios</a:t>
            </a:r>
            <a:r>
              <a:rPr lang="en-US" sz="1600" dirty="0"/>
              <a:t> EMS, </a:t>
            </a:r>
            <a:r>
              <a:rPr lang="en-US" sz="1600" dirty="0" err="1"/>
              <a:t>apoyar</a:t>
            </a:r>
            <a:r>
              <a:rPr lang="en-US" sz="1600" dirty="0"/>
              <a:t> </a:t>
            </a:r>
            <a:r>
              <a:rPr lang="en-US" sz="1600" dirty="0" err="1"/>
              <a:t>los</a:t>
            </a:r>
            <a:r>
              <a:rPr lang="en-US" sz="1600" dirty="0"/>
              <a:t> </a:t>
            </a:r>
            <a:r>
              <a:rPr lang="en-US" sz="1600" dirty="0" err="1"/>
              <a:t>sistemas</a:t>
            </a:r>
            <a:r>
              <a:rPr lang="en-US" sz="1600" dirty="0"/>
              <a:t> de </a:t>
            </a:r>
            <a:r>
              <a:rPr lang="en-US" sz="1600" dirty="0" err="1"/>
              <a:t>despacho</a:t>
            </a:r>
            <a:r>
              <a:rPr lang="en-US" sz="1600" dirty="0"/>
              <a:t> </a:t>
            </a:r>
            <a:r>
              <a:rPr lang="en-US" sz="1600" dirty="0" err="1"/>
              <a:t>compartidos</a:t>
            </a:r>
            <a:r>
              <a:rPr lang="en-US" sz="1600" dirty="0"/>
              <a:t>, la </a:t>
            </a:r>
            <a:r>
              <a:rPr lang="en-US" sz="1600" dirty="0" err="1"/>
              <a:t>coordinación</a:t>
            </a:r>
            <a:r>
              <a:rPr lang="en-US" sz="1600" dirty="0"/>
              <a:t> de la </a:t>
            </a:r>
            <a:r>
              <a:rPr lang="en-US" sz="1600" dirty="0" err="1"/>
              <a:t>fuerza</a:t>
            </a:r>
            <a:r>
              <a:rPr lang="en-US" sz="1600" dirty="0"/>
              <a:t> </a:t>
            </a:r>
            <a:r>
              <a:rPr lang="en-US" sz="1600" dirty="0" err="1"/>
              <a:t>laboral</a:t>
            </a:r>
            <a:r>
              <a:rPr lang="en-US" sz="1600" dirty="0"/>
              <a:t> y las </a:t>
            </a:r>
            <a:r>
              <a:rPr lang="en-US" sz="1600" dirty="0" err="1"/>
              <a:t>asociaciones</a:t>
            </a:r>
            <a:r>
              <a:rPr lang="en-US" sz="1600" dirty="0"/>
              <a:t> entre </a:t>
            </a:r>
            <a:r>
              <a:rPr lang="en-US" sz="1600" dirty="0" err="1"/>
              <a:t>proveedores</a:t>
            </a:r>
            <a:r>
              <a:rPr lang="en-US" sz="1600" dirty="0"/>
              <a:t> rurales, </a:t>
            </a:r>
            <a:r>
              <a:rPr lang="en-US" sz="1600" dirty="0" err="1"/>
              <a:t>hospitales</a:t>
            </a:r>
            <a:r>
              <a:rPr lang="en-US" sz="1600" dirty="0"/>
              <a:t>, </a:t>
            </a:r>
            <a:r>
              <a:rPr lang="en-US" sz="1600" dirty="0" err="1"/>
              <a:t>proveedores</a:t>
            </a:r>
            <a:r>
              <a:rPr lang="en-US" sz="1600" dirty="0"/>
              <a:t> de </a:t>
            </a:r>
            <a:r>
              <a:rPr lang="en-US" sz="1600" dirty="0" err="1"/>
              <a:t>salud</a:t>
            </a:r>
            <a:r>
              <a:rPr lang="en-US" sz="1600" dirty="0"/>
              <a:t> </a:t>
            </a:r>
            <a:r>
              <a:rPr lang="en-US" sz="1600" dirty="0" err="1"/>
              <a:t>conductual</a:t>
            </a:r>
            <a:r>
              <a:rPr lang="en-US" sz="1600" dirty="0"/>
              <a:t> y </a:t>
            </a:r>
            <a:r>
              <a:rPr lang="en-US" sz="1600" dirty="0" err="1"/>
              <a:t>otros</a:t>
            </a:r>
            <a:r>
              <a:rPr lang="en-US" sz="1600" dirty="0"/>
              <a:t>; y </a:t>
            </a:r>
            <a:endParaRPr sz="1600" dirty="0"/>
          </a:p>
          <a:p>
            <a:pPr marL="457200" lvl="0" indent="-330200" algn="l" rtl="0">
              <a:lnSpc>
                <a:spcPct val="100000"/>
              </a:lnSpc>
              <a:spcBef>
                <a:spcPts val="0"/>
              </a:spcBef>
              <a:spcAft>
                <a:spcPts val="0"/>
              </a:spcAft>
              <a:buSzPts val="1600"/>
              <a:buChar char="•"/>
            </a:pPr>
            <a:r>
              <a:rPr lang="en-US" sz="1600" dirty="0" err="1"/>
              <a:t>apoyar</a:t>
            </a:r>
            <a:r>
              <a:rPr lang="en-US" sz="1600" dirty="0"/>
              <a:t> redes de </a:t>
            </a:r>
            <a:r>
              <a:rPr lang="en-US" sz="1600" dirty="0" err="1"/>
              <a:t>atención</a:t>
            </a:r>
            <a:r>
              <a:rPr lang="en-US" sz="1600" dirty="0"/>
              <a:t> </a:t>
            </a:r>
            <a:r>
              <a:rPr lang="en-US" sz="1600" dirty="0" err="1"/>
              <a:t>colaborativa</a:t>
            </a:r>
            <a:r>
              <a:rPr lang="en-US" sz="1600" dirty="0"/>
              <a:t> </a:t>
            </a:r>
            <a:r>
              <a:rPr lang="en-US" sz="1600" dirty="0" err="1"/>
              <a:t>que</a:t>
            </a:r>
            <a:r>
              <a:rPr lang="en-US" sz="1600" dirty="0"/>
              <a:t> </a:t>
            </a:r>
            <a:r>
              <a:rPr lang="en-US" sz="1600" dirty="0" err="1"/>
              <a:t>integren</a:t>
            </a:r>
            <a:r>
              <a:rPr lang="en-US" sz="1600" dirty="0"/>
              <a:t> </a:t>
            </a:r>
            <a:r>
              <a:rPr lang="en-US" sz="1600" dirty="0" err="1"/>
              <a:t>hospitales</a:t>
            </a:r>
            <a:r>
              <a:rPr lang="en-US" sz="1600" dirty="0"/>
              <a:t> rurales, </a:t>
            </a:r>
            <a:r>
              <a:rPr lang="en-US" sz="1600" dirty="0" err="1"/>
              <a:t>clínicas</a:t>
            </a:r>
            <a:r>
              <a:rPr lang="en-US" sz="1600" dirty="0"/>
              <a:t> de </a:t>
            </a:r>
            <a:r>
              <a:rPr lang="en-US" sz="1600" dirty="0" err="1"/>
              <a:t>salud</a:t>
            </a:r>
            <a:r>
              <a:rPr lang="en-US" sz="1600" dirty="0"/>
              <a:t> rurales y </a:t>
            </a:r>
            <a:r>
              <a:rPr lang="en-US" sz="1600" dirty="0" err="1"/>
              <a:t>proveedores</a:t>
            </a:r>
            <a:r>
              <a:rPr lang="en-US" sz="1600" dirty="0"/>
              <a:t> de </a:t>
            </a:r>
            <a:r>
              <a:rPr lang="en-US" sz="1600" dirty="0" err="1"/>
              <a:t>salud</a:t>
            </a:r>
            <a:r>
              <a:rPr lang="en-US" sz="1600" dirty="0"/>
              <a:t> </a:t>
            </a:r>
            <a:r>
              <a:rPr lang="en-US" sz="1600" dirty="0" err="1"/>
              <a:t>conductual</a:t>
            </a:r>
            <a:r>
              <a:rPr lang="en-US" sz="1600" dirty="0"/>
              <a:t> con </a:t>
            </a:r>
            <a:r>
              <a:rPr lang="en-US" sz="1600" dirty="0" err="1"/>
              <a:t>sistemas</a:t>
            </a:r>
            <a:r>
              <a:rPr lang="en-US" sz="1600" dirty="0"/>
              <a:t> </a:t>
            </a:r>
            <a:r>
              <a:rPr lang="en-US" sz="1600" dirty="0" err="1"/>
              <a:t>compartidos</a:t>
            </a:r>
            <a:r>
              <a:rPr lang="en-US" sz="1600" dirty="0"/>
              <a:t> de </a:t>
            </a:r>
            <a:r>
              <a:rPr lang="en-US" sz="1600" dirty="0" err="1"/>
              <a:t>registros</a:t>
            </a:r>
            <a:r>
              <a:rPr lang="en-US" sz="1600" dirty="0"/>
              <a:t> </a:t>
            </a:r>
            <a:r>
              <a:rPr lang="en-US" sz="1600" dirty="0" err="1"/>
              <a:t>médicos</a:t>
            </a:r>
            <a:r>
              <a:rPr lang="en-US" sz="1600" dirty="0"/>
              <a:t> </a:t>
            </a:r>
            <a:r>
              <a:rPr lang="en-US" sz="1600" dirty="0" err="1"/>
              <a:t>electrónicos</a:t>
            </a:r>
            <a:r>
              <a:rPr lang="en-US" sz="1600" dirty="0"/>
              <a:t>, </a:t>
            </a:r>
            <a:r>
              <a:rPr lang="en-US" sz="1600" dirty="0" err="1"/>
              <a:t>gestión</a:t>
            </a:r>
            <a:r>
              <a:rPr lang="en-US" sz="1600" dirty="0"/>
              <a:t> de </a:t>
            </a:r>
            <a:r>
              <a:rPr lang="en-US" sz="1600" dirty="0" err="1"/>
              <a:t>derivaciones</a:t>
            </a:r>
            <a:r>
              <a:rPr lang="en-US" sz="1600" dirty="0"/>
              <a:t>, </a:t>
            </a:r>
            <a:r>
              <a:rPr lang="en-US" sz="1600" dirty="0" err="1"/>
              <a:t>puestos</a:t>
            </a:r>
            <a:r>
              <a:rPr lang="en-US" sz="1600" dirty="0"/>
              <a:t> de </a:t>
            </a:r>
            <a:r>
              <a:rPr lang="en-US" sz="1600" dirty="0" err="1"/>
              <a:t>coordinación</a:t>
            </a:r>
            <a:r>
              <a:rPr lang="en-US" sz="1600" dirty="0"/>
              <a:t> de la </a:t>
            </a:r>
            <a:r>
              <a:rPr lang="en-US" sz="1600" dirty="0" err="1"/>
              <a:t>atención</a:t>
            </a:r>
            <a:r>
              <a:rPr lang="en-US" sz="1600" dirty="0"/>
              <a:t> y </a:t>
            </a:r>
            <a:r>
              <a:rPr lang="en-US" sz="1600" dirty="0" err="1"/>
              <a:t>protocolos</a:t>
            </a:r>
            <a:r>
              <a:rPr lang="en-US" sz="1600" dirty="0"/>
              <a:t> conjuntos para las </a:t>
            </a:r>
            <a:r>
              <a:rPr lang="en-US" sz="1600" dirty="0" err="1"/>
              <a:t>transiciones</a:t>
            </a:r>
            <a:r>
              <a:rPr lang="en-US" sz="1600" dirty="0"/>
              <a:t> de </a:t>
            </a:r>
            <a:r>
              <a:rPr lang="en-US" sz="1600" dirty="0" err="1"/>
              <a:t>cuidados</a:t>
            </a:r>
            <a:r>
              <a:rPr lang="en-US" sz="1600" dirty="0"/>
              <a:t> </a:t>
            </a:r>
            <a:r>
              <a:rPr lang="en-US" sz="1600" dirty="0" err="1"/>
              <a:t>intensivos</a:t>
            </a:r>
            <a:r>
              <a:rPr lang="en-US" sz="1600" dirty="0"/>
              <a:t>.</a:t>
            </a:r>
            <a:endParaRPr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g3aac46a6844_0_1698"/>
          <p:cNvSpPr txBox="1">
            <a:spLocks noGrp="1"/>
          </p:cNvSpPr>
          <p:nvPr>
            <p:ph type="title"/>
          </p:nvPr>
        </p:nvSpPr>
        <p:spPr>
          <a:xfrm>
            <a:off x="838200" y="43797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Sustainable Access</a:t>
            </a:r>
            <a:endParaRPr sz="3200"/>
          </a:p>
        </p:txBody>
      </p:sp>
      <p:sp>
        <p:nvSpPr>
          <p:cNvPr id="486" name="Google Shape;486;g3aac46a6844_0_1698"/>
          <p:cNvSpPr txBox="1">
            <a:spLocks noGrp="1"/>
          </p:cNvSpPr>
          <p:nvPr>
            <p:ph type="body" idx="1"/>
          </p:nvPr>
        </p:nvSpPr>
        <p:spPr>
          <a:xfrm>
            <a:off x="398100" y="1339050"/>
            <a:ext cx="11395800" cy="4179900"/>
          </a:xfrm>
          <a:prstGeom prst="rect">
            <a:avLst/>
          </a:prstGeom>
          <a:solidFill>
            <a:srgbClr val="D1E6F7"/>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Initiative 5 – Sustain Hospital Operations (page 31):</a:t>
            </a:r>
            <a:r>
              <a:rPr lang="en-US" sz="1700"/>
              <a:t> This initiative will ensure the long-term stability, operational capacity, and regulatory readiness of rural hospitals across Colorado through a program that supports expansion or coordination of essential services, modernization of operations, and compliance with emerging regulatory and payment reforms, without duplicating reimbursable services or providing direct funding of clinical services. </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Potential activities could include:</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procuring technical assistance and targeted operational support to help rural hospitals realign or sustain essential services lines (such as primary care, emergency, maternal and child health, and behavioral health);</a:t>
            </a:r>
            <a:endParaRPr sz="1700"/>
          </a:p>
          <a:p>
            <a:pPr marL="457200" lvl="0" indent="-336550" algn="l" rtl="0">
              <a:lnSpc>
                <a:spcPct val="100000"/>
              </a:lnSpc>
              <a:spcBef>
                <a:spcPts val="0"/>
              </a:spcBef>
              <a:spcAft>
                <a:spcPts val="0"/>
              </a:spcAft>
              <a:buSzPts val="1700"/>
              <a:buChar char="•"/>
            </a:pPr>
            <a:r>
              <a:rPr lang="en-US" sz="1700"/>
              <a:t>enhancing administrative and compliance capacity, including regulatory readiness for value-based care participation; </a:t>
            </a:r>
            <a:endParaRPr sz="1700"/>
          </a:p>
          <a:p>
            <a:pPr marL="457200" lvl="0" indent="-336550" algn="l" rtl="0">
              <a:lnSpc>
                <a:spcPct val="100000"/>
              </a:lnSpc>
              <a:spcBef>
                <a:spcPts val="0"/>
              </a:spcBef>
              <a:spcAft>
                <a:spcPts val="0"/>
              </a:spcAft>
              <a:buSzPts val="1700"/>
              <a:buChar char="•"/>
            </a:pPr>
            <a:r>
              <a:rPr lang="en-US" sz="1700"/>
              <a:t>investing in small-scale infrastructure improvements, technology upgrades, and equipment necessary to maintain quality standards; and</a:t>
            </a:r>
            <a:endParaRPr sz="1700"/>
          </a:p>
          <a:p>
            <a:pPr marL="457200" lvl="0" indent="-336550" algn="l" rtl="0">
              <a:lnSpc>
                <a:spcPct val="100000"/>
              </a:lnSpc>
              <a:spcBef>
                <a:spcPts val="0"/>
              </a:spcBef>
              <a:spcAft>
                <a:spcPts val="0"/>
              </a:spcAft>
              <a:buSzPts val="1700"/>
              <a:buChar char="•"/>
            </a:pPr>
            <a:r>
              <a:rPr lang="en-US" sz="1700"/>
              <a:t>supporting strategic planning and implementation, financial modeling, support leadership education, and governance improvements to strengthen long-term sustainability.</a:t>
            </a:r>
            <a:endParaRPr sz="1700"/>
          </a:p>
          <a:p>
            <a:pPr marL="0" lvl="0" indent="0" algn="l" rtl="0">
              <a:lnSpc>
                <a:spcPct val="100000"/>
              </a:lnSpc>
              <a:spcBef>
                <a:spcPts val="0"/>
              </a:spcBef>
              <a:spcAft>
                <a:spcPts val="0"/>
              </a:spcAft>
              <a:buSzPts val="3600"/>
              <a:buNone/>
            </a:pPr>
            <a:endParaRPr sz="1700"/>
          </a:p>
        </p:txBody>
      </p:sp>
      <p:sp>
        <p:nvSpPr>
          <p:cNvPr id="487" name="Google Shape;487;g3aac46a6844_0_169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17"/>
          <p:cNvSpPr txBox="1">
            <a:spLocks noGrp="1"/>
          </p:cNvSpPr>
          <p:nvPr>
            <p:ph type="title"/>
          </p:nvPr>
        </p:nvSpPr>
        <p:spPr>
          <a:xfrm>
            <a:off x="838200" y="43797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Acceso sostenible</a:t>
            </a:r>
            <a:endParaRPr sz="3200"/>
          </a:p>
        </p:txBody>
      </p:sp>
      <p:sp>
        <p:nvSpPr>
          <p:cNvPr id="494" name="Google Shape;494;p17"/>
          <p:cNvSpPr txBox="1">
            <a:spLocks noGrp="1"/>
          </p:cNvSpPr>
          <p:nvPr>
            <p:ph type="body" idx="1"/>
          </p:nvPr>
        </p:nvSpPr>
        <p:spPr>
          <a:xfrm>
            <a:off x="398100" y="1339050"/>
            <a:ext cx="11395800" cy="4278600"/>
          </a:xfrm>
          <a:prstGeom prst="rect">
            <a:avLst/>
          </a:prstGeom>
          <a:solidFill>
            <a:srgbClr val="D1E6F7"/>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Iniciativa 5 – Mantener las operaciones hospitalarias (página 31):</a:t>
            </a:r>
            <a:r>
              <a:rPr lang="en-US" sz="1700"/>
              <a:t> Esta iniciativa asegurará la sostenibilidad a largo plazo, la capacidad operacional y la disposición de las regulaciones de los hospitales rurales en Colorado a través de un programa que apoya la ampliación o coordinación de servicios esenciales, la modernización de las operaciones, y el cumplimiento con las reformas normativas y de pago emergentes sin duplicar los servicios reembolsables o proporcionar financiación directa a los servicios clínicos. </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Las potenciales actividades podrían incluir:</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proporcionar asistencia técnica y apoyo operativo específico para ayudar a los hospitales rurales a reajustar o mantener líneas de servicios esenciales (como atención primaria, urgencias, salud maternoinfantil y salud conductual);</a:t>
            </a:r>
            <a:endParaRPr sz="1700"/>
          </a:p>
          <a:p>
            <a:pPr marL="457200" lvl="0" indent="-336550" algn="l" rtl="0">
              <a:lnSpc>
                <a:spcPct val="100000"/>
              </a:lnSpc>
              <a:spcBef>
                <a:spcPts val="0"/>
              </a:spcBef>
              <a:spcAft>
                <a:spcPts val="0"/>
              </a:spcAft>
              <a:buSzPts val="1700"/>
              <a:buChar char="•"/>
            </a:pPr>
            <a:r>
              <a:rPr lang="en-US" sz="1700"/>
              <a:t>mejorar la capacidad administrativa y de cumplimiento, incluida la preparación normativa para la participación en la atención basada en el valor. </a:t>
            </a:r>
            <a:endParaRPr sz="1700"/>
          </a:p>
          <a:p>
            <a:pPr marL="457200" lvl="0" indent="-336550" algn="l" rtl="0">
              <a:lnSpc>
                <a:spcPct val="100000"/>
              </a:lnSpc>
              <a:spcBef>
                <a:spcPts val="0"/>
              </a:spcBef>
              <a:spcAft>
                <a:spcPts val="0"/>
              </a:spcAft>
              <a:buSzPts val="1700"/>
              <a:buChar char="•"/>
            </a:pPr>
            <a:r>
              <a:rPr lang="en-US" sz="1700"/>
              <a:t>invertir en mejoras de infraestructura a pequeña escala, actualizaciones tecnológicas y equipos necesarios para mantener los estándares de calidad; y</a:t>
            </a:r>
            <a:endParaRPr sz="1700"/>
          </a:p>
          <a:p>
            <a:pPr marL="457200" lvl="0" indent="-336550" algn="l" rtl="0">
              <a:lnSpc>
                <a:spcPct val="100000"/>
              </a:lnSpc>
              <a:spcBef>
                <a:spcPts val="0"/>
              </a:spcBef>
              <a:spcAft>
                <a:spcPts val="0"/>
              </a:spcAft>
              <a:buSzPts val="1700"/>
              <a:buChar char="•"/>
            </a:pPr>
            <a:r>
              <a:rPr lang="en-US" sz="1700"/>
              <a:t>apoyar la planificación estratégica y la implementación, la elaboración de modelos financieros, la formación de líderes y las mejoras en la gobernanza para reforzar la sostenibilidad a largo plazo.</a:t>
            </a:r>
            <a:endParaRPr sz="1700"/>
          </a:p>
          <a:p>
            <a:pPr marL="0" lvl="0" indent="0" algn="l" rtl="0">
              <a:lnSpc>
                <a:spcPct val="100000"/>
              </a:lnSpc>
              <a:spcBef>
                <a:spcPts val="0"/>
              </a:spcBef>
              <a:spcAft>
                <a:spcPts val="0"/>
              </a:spcAft>
              <a:buSzPts val="3600"/>
              <a:buNone/>
            </a:pPr>
            <a:endParaRPr sz="1700"/>
          </a:p>
        </p:txBody>
      </p:sp>
      <p:sp>
        <p:nvSpPr>
          <p:cNvPr id="495" name="Google Shape;495;p1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g3aac46a6844_0_176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33</a:t>
            </a:fld>
            <a:endParaRPr/>
          </a:p>
        </p:txBody>
      </p:sp>
      <p:sp>
        <p:nvSpPr>
          <p:cNvPr id="502" name="Google Shape;502;g3aac46a6844_0_1763"/>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The Plan - Second Goal (2 of 5)</a:t>
            </a:r>
            <a:endParaRPr sz="3200"/>
          </a:p>
        </p:txBody>
      </p:sp>
      <p:graphicFrame>
        <p:nvGraphicFramePr>
          <p:cNvPr id="503" name="Google Shape;503;g3aac46a6844_0_1763"/>
          <p:cNvGraphicFramePr/>
          <p:nvPr/>
        </p:nvGraphicFramePr>
        <p:xfrm>
          <a:off x="391491" y="901784"/>
          <a:ext cx="11409000" cy="5236300"/>
        </p:xfrm>
        <a:graphic>
          <a:graphicData uri="http://schemas.openxmlformats.org/drawingml/2006/table">
            <a:tbl>
              <a:tblPr>
                <a:noFill/>
                <a:tableStyleId>{44498489-D14A-4302-B63B-07EA24009DFD}</a:tableStyleId>
              </a:tblPr>
              <a:tblGrid>
                <a:gridCol w="5175950">
                  <a:extLst>
                    <a:ext uri="{9D8B030D-6E8A-4147-A177-3AD203B41FA5}">
                      <a16:colId xmlns:a16="http://schemas.microsoft.com/office/drawing/2014/main" val="20000"/>
                    </a:ext>
                  </a:extLst>
                </a:gridCol>
                <a:gridCol w="946775">
                  <a:extLst>
                    <a:ext uri="{9D8B030D-6E8A-4147-A177-3AD203B41FA5}">
                      <a16:colId xmlns:a16="http://schemas.microsoft.com/office/drawing/2014/main" val="20001"/>
                    </a:ext>
                  </a:extLst>
                </a:gridCol>
                <a:gridCol w="1164300">
                  <a:extLst>
                    <a:ext uri="{9D8B030D-6E8A-4147-A177-3AD203B41FA5}">
                      <a16:colId xmlns:a16="http://schemas.microsoft.com/office/drawing/2014/main" val="20002"/>
                    </a:ext>
                  </a:extLst>
                </a:gridCol>
                <a:gridCol w="1164300">
                  <a:extLst>
                    <a:ext uri="{9D8B030D-6E8A-4147-A177-3AD203B41FA5}">
                      <a16:colId xmlns:a16="http://schemas.microsoft.com/office/drawing/2014/main" val="20003"/>
                    </a:ext>
                  </a:extLst>
                </a:gridCol>
                <a:gridCol w="1077775">
                  <a:extLst>
                    <a:ext uri="{9D8B030D-6E8A-4147-A177-3AD203B41FA5}">
                      <a16:colId xmlns:a16="http://schemas.microsoft.com/office/drawing/2014/main" val="20004"/>
                    </a:ext>
                  </a:extLst>
                </a:gridCol>
                <a:gridCol w="1019650">
                  <a:extLst>
                    <a:ext uri="{9D8B030D-6E8A-4147-A177-3AD203B41FA5}">
                      <a16:colId xmlns:a16="http://schemas.microsoft.com/office/drawing/2014/main" val="20005"/>
                    </a:ext>
                  </a:extLst>
                </a:gridCol>
                <a:gridCol w="860250">
                  <a:extLst>
                    <a:ext uri="{9D8B030D-6E8A-4147-A177-3AD203B41FA5}">
                      <a16:colId xmlns:a16="http://schemas.microsoft.com/office/drawing/2014/main" val="20006"/>
                    </a:ext>
                  </a:extLst>
                </a:gridCol>
              </a:tblGrid>
              <a:tr h="502250">
                <a:tc gridSpan="7">
                  <a:txBody>
                    <a:bodyPr/>
                    <a:lstStyle/>
                    <a:p>
                      <a:pPr marL="0" marR="0" lvl="0" indent="0" algn="l" rtl="0">
                        <a:lnSpc>
                          <a:spcPct val="100000"/>
                        </a:lnSpc>
                        <a:spcBef>
                          <a:spcPts val="0"/>
                        </a:spcBef>
                        <a:spcAft>
                          <a:spcPts val="0"/>
                        </a:spcAft>
                        <a:buClr>
                          <a:srgbClr val="000000"/>
                        </a:buClr>
                        <a:buSzPts val="2600"/>
                        <a:buFont typeface="Arial"/>
                        <a:buNone/>
                      </a:pPr>
                      <a:r>
                        <a:rPr lang="en-US" sz="2600" b="1" u="none" strike="noStrike" cap="none">
                          <a:latin typeface="Trebuchet MS"/>
                          <a:ea typeface="Trebuchet MS"/>
                          <a:cs typeface="Trebuchet MS"/>
                          <a:sym typeface="Trebuchet MS"/>
                        </a:rPr>
                        <a:t> Goal 2: Sustainable Access</a:t>
                      </a:r>
                      <a:endParaRPr sz="2600" u="none" strike="noStrike" cap="none">
                        <a:solidFill>
                          <a:srgbClr val="3F3F3F"/>
                        </a:solidFill>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0200">
                <a:tc>
                  <a:txBody>
                    <a:bodyPr/>
                    <a:lstStyle/>
                    <a:p>
                      <a:pPr marL="0" marR="0" lvl="0" indent="0" algn="ctr"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gridSpan="6">
                  <a:txBody>
                    <a:bodyPr/>
                    <a:lstStyle/>
                    <a:p>
                      <a:pPr marL="0" marR="0" lvl="0" indent="0" algn="ctr" rtl="0">
                        <a:lnSpc>
                          <a:spcPct val="100000"/>
                        </a:lnSpc>
                        <a:spcBef>
                          <a:spcPts val="0"/>
                        </a:spcBef>
                        <a:spcAft>
                          <a:spcPts val="0"/>
                        </a:spcAft>
                        <a:buClr>
                          <a:srgbClr val="FFFFFF"/>
                        </a:buClr>
                        <a:buSzPts val="1700"/>
                        <a:buFont typeface="Roboto"/>
                        <a:buNone/>
                      </a:pPr>
                      <a:r>
                        <a:rPr lang="en-US" sz="1800" b="1" u="none" strike="noStrike" cap="none">
                          <a:solidFill>
                            <a:srgbClr val="FFFFFF"/>
                          </a:solidFill>
                          <a:latin typeface="Trebuchet MS"/>
                          <a:ea typeface="Trebuchet MS"/>
                          <a:cs typeface="Trebuchet MS"/>
                          <a:sym typeface="Trebuchet MS"/>
                        </a:rPr>
                        <a:t>Implementation</a:t>
                      </a:r>
                      <a:r>
                        <a:rPr lang="en-US" sz="1800" b="1" i="0" u="none" strike="noStrike" cap="none">
                          <a:solidFill>
                            <a:srgbClr val="FFFFFF"/>
                          </a:solidFill>
                          <a:latin typeface="Trebuchet MS"/>
                          <a:ea typeface="Trebuchet MS"/>
                          <a:cs typeface="Trebuchet MS"/>
                          <a:sym typeface="Trebuchet MS"/>
                        </a:rPr>
                        <a:t> Milestones and Timeline</a:t>
                      </a:r>
                      <a:endParaRPr sz="1800" i="0" u="none" strike="noStrike" cap="none">
                        <a:latin typeface="Trebuchet MS"/>
                        <a:ea typeface="Trebuchet MS"/>
                        <a:cs typeface="Trebuchet MS"/>
                        <a:sym typeface="Trebuchet MS"/>
                      </a:endParaRPr>
                    </a:p>
                  </a:txBody>
                  <a:tcPr marL="113700" marR="113700" marT="56850" marB="56850">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33475">
                <a:tc>
                  <a:txBody>
                    <a:bodyPr/>
                    <a:lstStyle/>
                    <a:p>
                      <a:pPr marL="0" marR="0" lvl="0" indent="0" algn="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Federal Fiscal Year</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FFY26</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FFY27</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i="0" u="none" strike="noStrike" cap="none">
                          <a:solidFill>
                            <a:srgbClr val="FFFFFF"/>
                          </a:solidFill>
                          <a:latin typeface="Trebuchet MS"/>
                          <a:ea typeface="Trebuchet MS"/>
                          <a:cs typeface="Trebuchet MS"/>
                          <a:sym typeface="Trebuchet MS"/>
                        </a:rPr>
                        <a:t>FFY28</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i="0" u="none" strike="noStrike" cap="none">
                          <a:solidFill>
                            <a:srgbClr val="FFFFFF"/>
                          </a:solidFill>
                          <a:latin typeface="Trebuchet MS"/>
                          <a:ea typeface="Trebuchet MS"/>
                          <a:cs typeface="Trebuchet MS"/>
                          <a:sym typeface="Trebuchet MS"/>
                        </a:rPr>
                        <a:t>FFY29</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i="0" u="none" strike="noStrike" cap="none">
                          <a:solidFill>
                            <a:srgbClr val="FFFFFF"/>
                          </a:solidFill>
                          <a:latin typeface="Trebuchet MS"/>
                          <a:ea typeface="Trebuchet MS"/>
                          <a:cs typeface="Trebuchet MS"/>
                          <a:sym typeface="Trebuchet MS"/>
                        </a:rPr>
                        <a:t>FFY30</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i="0" u="none" strike="noStrike" cap="none">
                          <a:solidFill>
                            <a:srgbClr val="FFFFFF"/>
                          </a:solidFill>
                          <a:latin typeface="Trebuchet MS"/>
                          <a:ea typeface="Trebuchet MS"/>
                          <a:cs typeface="Trebuchet MS"/>
                          <a:sym typeface="Trebuchet MS"/>
                        </a:rPr>
                        <a:t>FFY31</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998775">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1: Number of new hospital collaborative agreements or service line expansions.</a:t>
                      </a:r>
                      <a:endParaRPr sz="1600" b="1"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Early deliverable; initial agreements signed </a:t>
                      </a:r>
                      <a:br>
                        <a:rPr lang="en-US" sz="1600" b="1" i="0" u="none" strike="noStrike" cap="none">
                          <a:solidFill>
                            <a:srgbClr val="000000"/>
                          </a:solidFill>
                          <a:latin typeface="Trebuchet MS"/>
                          <a:ea typeface="Trebuchet MS"/>
                          <a:cs typeface="Trebuchet MS"/>
                          <a:sym typeface="Trebuchet MS"/>
                        </a:rPr>
                      </a:br>
                      <a:r>
                        <a:rPr lang="en-US" sz="1600" b="1" i="0" u="none" strike="noStrike" cap="none">
                          <a:solidFill>
                            <a:srgbClr val="000000"/>
                          </a:solidFill>
                          <a:latin typeface="Trebuchet MS"/>
                          <a:ea typeface="Trebuchet MS"/>
                          <a:cs typeface="Trebuchet MS"/>
                          <a:sym typeface="Trebuchet MS"/>
                        </a:rPr>
                        <a:t>and tracked</a:t>
                      </a:r>
                      <a:endParaRPr sz="1600" i="0" u="none" strike="noStrike" cap="none">
                        <a:solidFill>
                          <a:srgbClr val="000000"/>
                        </a:solidFill>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500" b="0" i="0" u="none" strike="noStrike" cap="none">
                          <a:solidFill>
                            <a:srgbClr val="3F3F3F"/>
                          </a:solidFill>
                          <a:latin typeface="Roboto"/>
                          <a:ea typeface="Roboto"/>
                          <a:cs typeface="Roboto"/>
                          <a:sym typeface="Roboto"/>
                        </a:rPr>
                        <a:t> </a:t>
                      </a:r>
                      <a:endParaRPr sz="2200" b="0" i="0" u="none" strike="noStrike" cap="none">
                        <a:latin typeface="Arial"/>
                        <a:ea typeface="Arial"/>
                        <a:cs typeface="Arial"/>
                        <a:sym typeface="Arial"/>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725400">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2: Number of regional collaborations established for care access.</a:t>
                      </a:r>
                      <a:endParaRPr sz="1600" b="1"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Launch regional advisory </a:t>
                      </a:r>
                      <a:r>
                        <a:rPr lang="en-US" sz="1600" b="1" u="none" strike="noStrike" cap="none">
                          <a:solidFill>
                            <a:srgbClr val="000000"/>
                          </a:solidFill>
                          <a:latin typeface="Trebuchet MS"/>
                          <a:ea typeface="Trebuchet MS"/>
                          <a:cs typeface="Trebuchet MS"/>
                          <a:sym typeface="Trebuchet MS"/>
                        </a:rPr>
                        <a:t>groups</a:t>
                      </a:r>
                      <a:br>
                        <a:rPr lang="en-US" sz="1600" b="1" i="0" u="none" strike="noStrike" cap="none">
                          <a:solidFill>
                            <a:srgbClr val="000000"/>
                          </a:solidFill>
                          <a:latin typeface="Trebuchet MS"/>
                          <a:ea typeface="Trebuchet MS"/>
                          <a:cs typeface="Trebuchet MS"/>
                          <a:sym typeface="Trebuchet MS"/>
                        </a:rPr>
                      </a:br>
                      <a:r>
                        <a:rPr lang="en-US" sz="1600" b="1" i="0" u="none" strike="noStrike" cap="none">
                          <a:solidFill>
                            <a:srgbClr val="000000"/>
                          </a:solidFill>
                          <a:latin typeface="Trebuchet MS"/>
                          <a:ea typeface="Trebuchet MS"/>
                          <a:cs typeface="Trebuchet MS"/>
                          <a:sym typeface="Trebuchet MS"/>
                        </a:rPr>
                        <a:t>and funding pilots</a:t>
                      </a:r>
                      <a:endParaRPr sz="1600" i="0" u="none" strike="noStrike" cap="none">
                        <a:solidFill>
                          <a:srgbClr val="000000"/>
                        </a:solidFill>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500" b="0" i="0" u="none" strike="noStrike" cap="none">
                          <a:solidFill>
                            <a:srgbClr val="3F3F3F"/>
                          </a:solidFill>
                          <a:latin typeface="Roboto"/>
                          <a:ea typeface="Roboto"/>
                          <a:cs typeface="Roboto"/>
                          <a:sym typeface="Roboto"/>
                        </a:rPr>
                        <a:t> </a:t>
                      </a:r>
                      <a:endParaRPr sz="2200" b="0" i="0" u="none" strike="noStrike" cap="none">
                        <a:latin typeface="Arial"/>
                        <a:ea typeface="Arial"/>
                        <a:cs typeface="Arial"/>
                        <a:sym typeface="Arial"/>
                      </a:endParaRPr>
                    </a:p>
                  </a:txBody>
                  <a:tcPr marL="11850" marR="11850" marT="11850" marB="0" anchor="ctr">
                    <a:lnL w="9525" cap="flat" cmpd="sng">
                      <a:solidFill>
                        <a:schemeClr val="lt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725400">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3: Number of regional partnership agreements executed.</a:t>
                      </a:r>
                      <a:endParaRPr sz="1600" b="1"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Legal and data MOUs executed; CAP reporting live</a:t>
                      </a:r>
                      <a:endParaRPr sz="1600" i="0" u="none" strike="noStrike" cap="none">
                        <a:solidFill>
                          <a:srgbClr val="000000"/>
                        </a:solidFill>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a:txBody>
                    <a:bodyPr/>
                    <a:lstStyle/>
                    <a:p>
                      <a:pPr marL="0" marR="0" lvl="0" indent="0" algn="l" rtl="0">
                        <a:lnSpc>
                          <a:spcPct val="100000"/>
                        </a:lnSpc>
                        <a:spcBef>
                          <a:spcPts val="0"/>
                        </a:spcBef>
                        <a:spcAft>
                          <a:spcPts val="0"/>
                        </a:spcAft>
                        <a:buClr>
                          <a:srgbClr val="3F3F3F"/>
                        </a:buClr>
                        <a:buSzPts val="1500"/>
                        <a:buFont typeface="Roboto"/>
                        <a:buNone/>
                      </a:pPr>
                      <a:r>
                        <a:rPr lang="en-US" sz="1600" b="1"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F3F3F"/>
                        </a:buClr>
                        <a:buSzPts val="1500"/>
                        <a:buFont typeface="Roboto"/>
                        <a:buNone/>
                      </a:pPr>
                      <a:r>
                        <a:rPr lang="en-US" sz="1500" b="1" i="0" u="none" strike="noStrike" cap="none">
                          <a:solidFill>
                            <a:srgbClr val="3F3F3F"/>
                          </a:solidFill>
                          <a:latin typeface="Roboto"/>
                          <a:ea typeface="Roboto"/>
                          <a:cs typeface="Roboto"/>
                          <a:sym typeface="Roboto"/>
                        </a:rPr>
                        <a:t> </a:t>
                      </a:r>
                      <a:endParaRPr sz="2200" b="0" i="0" u="none" strike="noStrike" cap="none">
                        <a:latin typeface="Arial"/>
                        <a:ea typeface="Arial"/>
                        <a:cs typeface="Arial"/>
                        <a:sym typeface="Arial"/>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725400">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4: EMS response time improvements or expansion of EMS programs.</a:t>
                      </a:r>
                      <a:endParaRPr sz="1600" b="1"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EMS pilots launched; measurable outcomes by FFY30</a:t>
                      </a:r>
                      <a:endParaRPr sz="1600" i="0" u="none" strike="noStrike" cap="none">
                        <a:solidFill>
                          <a:srgbClr val="000000"/>
                        </a:solidFill>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725400">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5: Number of service line expansions (OB, BH, post-acute).</a:t>
                      </a:r>
                      <a:endParaRPr sz="1600" b="1"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Hospital service expansion; </a:t>
                      </a:r>
                      <a:br>
                        <a:rPr lang="en-US" sz="1600" b="1" i="0" u="none" strike="noStrike" cap="none">
                          <a:solidFill>
                            <a:srgbClr val="000000"/>
                          </a:solidFill>
                          <a:latin typeface="Trebuchet MS"/>
                          <a:ea typeface="Trebuchet MS"/>
                          <a:cs typeface="Trebuchet MS"/>
                          <a:sym typeface="Trebuchet MS"/>
                        </a:rPr>
                      </a:br>
                      <a:r>
                        <a:rPr lang="en-US" sz="1600" b="1" i="0" u="none" strike="noStrike" cap="none">
                          <a:solidFill>
                            <a:srgbClr val="000000"/>
                          </a:solidFill>
                          <a:latin typeface="Trebuchet MS"/>
                          <a:ea typeface="Trebuchet MS"/>
                          <a:cs typeface="Trebuchet MS"/>
                          <a:sym typeface="Trebuchet MS"/>
                        </a:rPr>
                        <a:t>final reporting by FFY31</a:t>
                      </a:r>
                      <a:endParaRPr sz="1600" i="0" u="none" strike="noStrike" cap="none">
                        <a:solidFill>
                          <a:srgbClr val="000000"/>
                        </a:solidFill>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1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sp>
        <p:nvSpPr>
          <p:cNvPr id="510" name="Google Shape;510;p18"/>
          <p:cNvSpPr txBox="1">
            <a:spLocks noGrp="1"/>
          </p:cNvSpPr>
          <p:nvPr>
            <p:ph type="title"/>
          </p:nvPr>
        </p:nvSpPr>
        <p:spPr>
          <a:xfrm>
            <a:off x="391491" y="212436"/>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dirty="0"/>
              <a:t>El plan - Segunda meta (2 de 5)</a:t>
            </a:r>
            <a:endParaRPr sz="3200" dirty="0"/>
          </a:p>
        </p:txBody>
      </p:sp>
      <p:graphicFrame>
        <p:nvGraphicFramePr>
          <p:cNvPr id="511" name="Google Shape;511;p18"/>
          <p:cNvGraphicFramePr/>
          <p:nvPr>
            <p:extLst>
              <p:ext uri="{D42A27DB-BD31-4B8C-83A1-F6EECF244321}">
                <p14:modId xmlns:p14="http://schemas.microsoft.com/office/powerpoint/2010/main" val="3517703660"/>
              </p:ext>
            </p:extLst>
          </p:nvPr>
        </p:nvGraphicFramePr>
        <p:xfrm>
          <a:off x="391491" y="769021"/>
          <a:ext cx="11409000" cy="5511880"/>
        </p:xfrm>
        <a:graphic>
          <a:graphicData uri="http://schemas.openxmlformats.org/drawingml/2006/table">
            <a:tbl>
              <a:tblPr>
                <a:noFill/>
                <a:tableStyleId>{44498489-D14A-4302-B63B-07EA24009DFD}</a:tableStyleId>
              </a:tblPr>
              <a:tblGrid>
                <a:gridCol w="5175950">
                  <a:extLst>
                    <a:ext uri="{9D8B030D-6E8A-4147-A177-3AD203B41FA5}">
                      <a16:colId xmlns:a16="http://schemas.microsoft.com/office/drawing/2014/main" val="20000"/>
                    </a:ext>
                  </a:extLst>
                </a:gridCol>
                <a:gridCol w="946775">
                  <a:extLst>
                    <a:ext uri="{9D8B030D-6E8A-4147-A177-3AD203B41FA5}">
                      <a16:colId xmlns:a16="http://schemas.microsoft.com/office/drawing/2014/main" val="20001"/>
                    </a:ext>
                  </a:extLst>
                </a:gridCol>
                <a:gridCol w="1164300">
                  <a:extLst>
                    <a:ext uri="{9D8B030D-6E8A-4147-A177-3AD203B41FA5}">
                      <a16:colId xmlns:a16="http://schemas.microsoft.com/office/drawing/2014/main" val="20002"/>
                    </a:ext>
                  </a:extLst>
                </a:gridCol>
                <a:gridCol w="1164300">
                  <a:extLst>
                    <a:ext uri="{9D8B030D-6E8A-4147-A177-3AD203B41FA5}">
                      <a16:colId xmlns:a16="http://schemas.microsoft.com/office/drawing/2014/main" val="20003"/>
                    </a:ext>
                  </a:extLst>
                </a:gridCol>
                <a:gridCol w="1077775">
                  <a:extLst>
                    <a:ext uri="{9D8B030D-6E8A-4147-A177-3AD203B41FA5}">
                      <a16:colId xmlns:a16="http://schemas.microsoft.com/office/drawing/2014/main" val="20004"/>
                    </a:ext>
                  </a:extLst>
                </a:gridCol>
                <a:gridCol w="1019650">
                  <a:extLst>
                    <a:ext uri="{9D8B030D-6E8A-4147-A177-3AD203B41FA5}">
                      <a16:colId xmlns:a16="http://schemas.microsoft.com/office/drawing/2014/main" val="20005"/>
                    </a:ext>
                  </a:extLst>
                </a:gridCol>
                <a:gridCol w="860250">
                  <a:extLst>
                    <a:ext uri="{9D8B030D-6E8A-4147-A177-3AD203B41FA5}">
                      <a16:colId xmlns:a16="http://schemas.microsoft.com/office/drawing/2014/main" val="20006"/>
                    </a:ext>
                  </a:extLst>
                </a:gridCol>
              </a:tblGrid>
              <a:tr h="502250">
                <a:tc gridSpan="7">
                  <a:txBody>
                    <a:bodyPr/>
                    <a:lstStyle/>
                    <a:p>
                      <a:pPr marL="0" marR="0" lvl="0" indent="0" algn="l" rtl="0">
                        <a:lnSpc>
                          <a:spcPct val="100000"/>
                        </a:lnSpc>
                        <a:spcBef>
                          <a:spcPts val="0"/>
                        </a:spcBef>
                        <a:spcAft>
                          <a:spcPts val="0"/>
                        </a:spcAft>
                        <a:buClr>
                          <a:srgbClr val="000000"/>
                        </a:buClr>
                        <a:buSzPts val="2600"/>
                        <a:buFont typeface="Arial"/>
                        <a:buNone/>
                      </a:pPr>
                      <a:r>
                        <a:rPr lang="en-US" sz="2600" b="1" u="none" strike="noStrike" cap="none" dirty="0">
                          <a:latin typeface="Trebuchet MS"/>
                          <a:ea typeface="Trebuchet MS"/>
                          <a:cs typeface="Trebuchet MS"/>
                          <a:sym typeface="Trebuchet MS"/>
                        </a:rPr>
                        <a:t> </a:t>
                      </a:r>
                      <a:r>
                        <a:rPr lang="en-US" sz="2600" b="1" dirty="0">
                          <a:latin typeface="Trebuchet MS"/>
                          <a:ea typeface="Trebuchet MS"/>
                          <a:cs typeface="Trebuchet MS"/>
                          <a:sym typeface="Trebuchet MS"/>
                        </a:rPr>
                        <a:t>Meta</a:t>
                      </a:r>
                      <a:r>
                        <a:rPr lang="en-US" sz="2600" b="1" u="none" strike="noStrike" cap="none" dirty="0">
                          <a:latin typeface="Trebuchet MS"/>
                          <a:ea typeface="Trebuchet MS"/>
                          <a:cs typeface="Trebuchet MS"/>
                          <a:sym typeface="Trebuchet MS"/>
                        </a:rPr>
                        <a:t> 2: </a:t>
                      </a:r>
                      <a:r>
                        <a:rPr lang="en-US" sz="2600" b="1" dirty="0" err="1">
                          <a:latin typeface="Trebuchet MS"/>
                          <a:ea typeface="Trebuchet MS"/>
                          <a:cs typeface="Trebuchet MS"/>
                          <a:sym typeface="Trebuchet MS"/>
                        </a:rPr>
                        <a:t>Acceso</a:t>
                      </a:r>
                      <a:r>
                        <a:rPr lang="en-US" sz="2600" b="1" dirty="0">
                          <a:latin typeface="Trebuchet MS"/>
                          <a:ea typeface="Trebuchet MS"/>
                          <a:cs typeface="Trebuchet MS"/>
                          <a:sym typeface="Trebuchet MS"/>
                        </a:rPr>
                        <a:t> </a:t>
                      </a:r>
                      <a:r>
                        <a:rPr lang="en-US" sz="2600" b="1" dirty="0" err="1">
                          <a:latin typeface="Trebuchet MS"/>
                          <a:ea typeface="Trebuchet MS"/>
                          <a:cs typeface="Trebuchet MS"/>
                          <a:sym typeface="Trebuchet MS"/>
                        </a:rPr>
                        <a:t>sostenible</a:t>
                      </a:r>
                      <a:endParaRPr sz="2600" u="none" strike="noStrike" cap="none" dirty="0">
                        <a:solidFill>
                          <a:srgbClr val="3F3F3F"/>
                        </a:solidFill>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0200">
                <a:tc>
                  <a:txBody>
                    <a:bodyPr/>
                    <a:lstStyle/>
                    <a:p>
                      <a:pPr marL="0" marR="0" lvl="0" indent="0" algn="ctr"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gridSpan="6">
                  <a:txBody>
                    <a:bodyPr/>
                    <a:lstStyle/>
                    <a:p>
                      <a:pPr marL="0" marR="0" lvl="0" indent="0" algn="ctr" rtl="0">
                        <a:lnSpc>
                          <a:spcPct val="100000"/>
                        </a:lnSpc>
                        <a:spcBef>
                          <a:spcPts val="0"/>
                        </a:spcBef>
                        <a:spcAft>
                          <a:spcPts val="0"/>
                        </a:spcAft>
                        <a:buClr>
                          <a:srgbClr val="FFFFFF"/>
                        </a:buClr>
                        <a:buSzPts val="1700"/>
                        <a:buFont typeface="Roboto"/>
                        <a:buNone/>
                      </a:pPr>
                      <a:r>
                        <a:rPr lang="en-US" sz="1800" b="1" u="none" strike="noStrike" cap="none">
                          <a:solidFill>
                            <a:srgbClr val="FFFFFF"/>
                          </a:solidFill>
                          <a:latin typeface="Trebuchet MS"/>
                          <a:ea typeface="Trebuchet MS"/>
                          <a:cs typeface="Trebuchet MS"/>
                          <a:sym typeface="Trebuchet MS"/>
                        </a:rPr>
                        <a:t>Implemen</a:t>
                      </a:r>
                      <a:r>
                        <a:rPr lang="en-US" sz="1800" b="1">
                          <a:solidFill>
                            <a:srgbClr val="FFFFFF"/>
                          </a:solidFill>
                          <a:latin typeface="Trebuchet MS"/>
                          <a:ea typeface="Trebuchet MS"/>
                          <a:cs typeface="Trebuchet MS"/>
                          <a:sym typeface="Trebuchet MS"/>
                        </a:rPr>
                        <a:t>tación Logros y línea temporal</a:t>
                      </a:r>
                      <a:endParaRPr sz="1800" i="0" u="none" strike="noStrike" cap="none">
                        <a:latin typeface="Trebuchet MS"/>
                        <a:ea typeface="Trebuchet MS"/>
                        <a:cs typeface="Trebuchet MS"/>
                        <a:sym typeface="Trebuchet MS"/>
                      </a:endParaRPr>
                    </a:p>
                  </a:txBody>
                  <a:tcPr marL="113700" marR="113700" marT="56850" marB="56850">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33475">
                <a:tc>
                  <a:txBody>
                    <a:bodyPr/>
                    <a:lstStyle/>
                    <a:p>
                      <a:pPr marL="0" marR="0" lvl="0" indent="0" algn="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 fiscal federal</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26</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27</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28</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29</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30</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31</a:t>
                      </a:r>
                      <a:endParaRPr sz="1800" i="0" u="none" strike="noStrike" cap="none">
                        <a:latin typeface="Trebuchet MS"/>
                        <a:ea typeface="Trebuchet MS"/>
                        <a:cs typeface="Trebuchet MS"/>
                        <a:sym typeface="Trebuchet MS"/>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998775">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1: </a:t>
                      </a:r>
                      <a:r>
                        <a:rPr lang="en-US" sz="1600" b="1">
                          <a:latin typeface="Trebuchet MS"/>
                          <a:ea typeface="Trebuchet MS"/>
                          <a:cs typeface="Trebuchet MS"/>
                          <a:sym typeface="Trebuchet MS"/>
                        </a:rPr>
                        <a:t>Número</a:t>
                      </a:r>
                      <a:r>
                        <a:rPr lang="en-US" sz="1600" b="1" i="0" u="none" strike="noStrike" cap="none">
                          <a:solidFill>
                            <a:srgbClr val="000000"/>
                          </a:solidFill>
                          <a:latin typeface="Trebuchet MS"/>
                          <a:ea typeface="Trebuchet MS"/>
                          <a:cs typeface="Trebuchet MS"/>
                          <a:sym typeface="Trebuchet MS"/>
                        </a:rPr>
                        <a:t> d</a:t>
                      </a:r>
                      <a:r>
                        <a:rPr lang="en-US" sz="1600" b="1">
                          <a:latin typeface="Trebuchet MS"/>
                          <a:ea typeface="Trebuchet MS"/>
                          <a:cs typeface="Trebuchet MS"/>
                          <a:sym typeface="Trebuchet MS"/>
                        </a:rPr>
                        <a:t>e</a:t>
                      </a:r>
                      <a:r>
                        <a:rPr lang="en-US" sz="1600" b="1" i="0" u="none" strike="noStrike" cap="none">
                          <a:solidFill>
                            <a:srgbClr val="000000"/>
                          </a:solidFill>
                          <a:latin typeface="Trebuchet MS"/>
                          <a:ea typeface="Trebuchet MS"/>
                          <a:cs typeface="Trebuchet MS"/>
                          <a:sym typeface="Trebuchet MS"/>
                        </a:rPr>
                        <a:t> </a:t>
                      </a:r>
                      <a:r>
                        <a:rPr lang="en-US" sz="1600" b="1">
                          <a:latin typeface="Trebuchet MS"/>
                          <a:ea typeface="Trebuchet MS"/>
                          <a:cs typeface="Trebuchet MS"/>
                          <a:sym typeface="Trebuchet MS"/>
                        </a:rPr>
                        <a:t>nuevos acuerdos de colaboración hospitalaria o ampliaciones de la línea de servicios</a:t>
                      </a:r>
                      <a:r>
                        <a:rPr lang="en-US" sz="1600" b="1" i="0" u="none" strike="noStrike" cap="none">
                          <a:solidFill>
                            <a:srgbClr val="000000"/>
                          </a:solidFill>
                          <a:latin typeface="Trebuchet MS"/>
                          <a:ea typeface="Trebuchet MS"/>
                          <a:cs typeface="Trebuchet MS"/>
                          <a:sym typeface="Trebuchet MS"/>
                        </a:rPr>
                        <a:t>.</a:t>
                      </a:r>
                      <a:endParaRPr sz="1600" b="1"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lvl="0" indent="0" algn="ctr"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Entrega anticipada; acuerdos iniciales firmados </a:t>
                      </a:r>
                      <a:endParaRPr sz="1600" b="1">
                        <a:latin typeface="Trebuchet MS"/>
                        <a:ea typeface="Trebuchet MS"/>
                        <a:cs typeface="Trebuchet MS"/>
                        <a:sym typeface="Trebuchet MS"/>
                      </a:endParaRPr>
                    </a:p>
                    <a:p>
                      <a:pPr marL="0" lvl="0" indent="0" algn="ctr"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y supervisados</a:t>
                      </a:r>
                      <a:endParaRPr sz="1600" b="1">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500" b="0" i="0" u="none" strike="noStrike" cap="none">
                          <a:solidFill>
                            <a:srgbClr val="3F3F3F"/>
                          </a:solidFill>
                          <a:latin typeface="Roboto"/>
                          <a:ea typeface="Roboto"/>
                          <a:cs typeface="Roboto"/>
                          <a:sym typeface="Roboto"/>
                        </a:rPr>
                        <a:t> </a:t>
                      </a:r>
                      <a:endParaRPr sz="2200" b="0" i="0" u="none" strike="noStrike" cap="none">
                        <a:latin typeface="Arial"/>
                        <a:ea typeface="Arial"/>
                        <a:cs typeface="Arial"/>
                        <a:sym typeface="Arial"/>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725400">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a:latin typeface="Trebuchet MS"/>
                          <a:ea typeface="Trebuchet MS"/>
                          <a:cs typeface="Trebuchet MS"/>
                          <a:sym typeface="Trebuchet MS"/>
                        </a:rPr>
                        <a:t>Métrica 2: Número de colaboraciones regionales establecidas para el acceso a la atención sanitaria.</a:t>
                      </a:r>
                      <a:endParaRPr sz="1600" b="1"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lvl="0" indent="0" algn="ctr"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Comenzar con grupos consultivos regionales </a:t>
                      </a:r>
                      <a:endParaRPr sz="1600" b="1">
                        <a:latin typeface="Trebuchet MS"/>
                        <a:ea typeface="Trebuchet MS"/>
                        <a:cs typeface="Trebuchet MS"/>
                        <a:sym typeface="Trebuchet MS"/>
                      </a:endParaRPr>
                    </a:p>
                    <a:p>
                      <a:pPr marL="0" lvl="0" indent="0" algn="ctr"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y proyectos piloto de financiación</a:t>
                      </a:r>
                      <a:endParaRPr sz="1600" b="1">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500" b="0" i="0" u="none" strike="noStrike" cap="none">
                          <a:solidFill>
                            <a:srgbClr val="3F3F3F"/>
                          </a:solidFill>
                          <a:latin typeface="Roboto"/>
                          <a:ea typeface="Roboto"/>
                          <a:cs typeface="Roboto"/>
                          <a:sym typeface="Roboto"/>
                        </a:rPr>
                        <a:t> </a:t>
                      </a:r>
                      <a:endParaRPr sz="2200" b="0" i="0" u="none" strike="noStrike" cap="none">
                        <a:latin typeface="Arial"/>
                        <a:ea typeface="Arial"/>
                        <a:cs typeface="Arial"/>
                        <a:sym typeface="Arial"/>
                      </a:endParaRPr>
                    </a:p>
                  </a:txBody>
                  <a:tcPr marL="11850" marR="11850" marT="11850" marB="0" anchor="ctr">
                    <a:lnL w="9525" cap="flat" cmpd="sng">
                      <a:solidFill>
                        <a:schemeClr val="lt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725400">
                <a:tc>
                  <a:txBody>
                    <a:bodyPr/>
                    <a:lstStyle/>
                    <a:p>
                      <a:pPr marL="91440" lvl="0" indent="0" algn="l"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Métrica 3: Número de acuerdos de colaboración regional firmados.</a:t>
                      </a:r>
                      <a:endParaRPr sz="1600" b="1">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000000"/>
                        </a:buClr>
                        <a:buSzPts val="1500"/>
                        <a:buFont typeface="Roboto"/>
                        <a:buNone/>
                      </a:pPr>
                      <a:r>
                        <a:rPr lang="en-US" sz="1600" b="1">
                          <a:latin typeface="Trebuchet MS"/>
                          <a:ea typeface="Trebuchet MS"/>
                          <a:cs typeface="Trebuchet MS"/>
                          <a:sym typeface="Trebuchet MS"/>
                        </a:rPr>
                        <a:t>Se han firmado MOUs legales y sobre datos; los informes CAP están disponibles.</a:t>
                      </a:r>
                      <a:endParaRPr sz="1600" i="0" u="none" strike="noStrike" cap="none">
                        <a:solidFill>
                          <a:srgbClr val="000000"/>
                        </a:solidFill>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a:txBody>
                    <a:bodyPr/>
                    <a:lstStyle/>
                    <a:p>
                      <a:pPr marL="0" marR="0" lvl="0" indent="0" algn="l" rtl="0">
                        <a:lnSpc>
                          <a:spcPct val="100000"/>
                        </a:lnSpc>
                        <a:spcBef>
                          <a:spcPts val="0"/>
                        </a:spcBef>
                        <a:spcAft>
                          <a:spcPts val="0"/>
                        </a:spcAft>
                        <a:buClr>
                          <a:srgbClr val="3F3F3F"/>
                        </a:buClr>
                        <a:buSzPts val="1500"/>
                        <a:buFont typeface="Roboto"/>
                        <a:buNone/>
                      </a:pPr>
                      <a:r>
                        <a:rPr lang="en-US" sz="1600" b="1"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3F3F3F"/>
                        </a:buClr>
                        <a:buSzPts val="1500"/>
                        <a:buFont typeface="Roboto"/>
                        <a:buNone/>
                      </a:pPr>
                      <a:r>
                        <a:rPr lang="en-US" sz="1500" b="1" i="0" u="none" strike="noStrike" cap="none">
                          <a:solidFill>
                            <a:srgbClr val="3F3F3F"/>
                          </a:solidFill>
                          <a:latin typeface="Roboto"/>
                          <a:ea typeface="Roboto"/>
                          <a:cs typeface="Roboto"/>
                          <a:sym typeface="Roboto"/>
                        </a:rPr>
                        <a:t> </a:t>
                      </a:r>
                      <a:endParaRPr sz="2200" b="0" i="0" u="none" strike="noStrike" cap="none">
                        <a:latin typeface="Arial"/>
                        <a:ea typeface="Arial"/>
                        <a:cs typeface="Arial"/>
                        <a:sym typeface="Arial"/>
                      </a:endParaRPr>
                    </a:p>
                  </a:txBody>
                  <a:tcPr marL="11850" marR="11850" marT="11850" marB="0" anchor="ctr">
                    <a:lnL w="9525" cap="flat" cmpd="sng">
                      <a:solidFill>
                        <a:schemeClr val="dk1">
                          <a:alpha val="0"/>
                        </a:scheme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725400">
                <a:tc>
                  <a:txBody>
                    <a:bodyPr/>
                    <a:lstStyle/>
                    <a:p>
                      <a:pPr marL="91440" lvl="0" indent="0" algn="l"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Métrica 4: Mejoras en el tiempo de respuesta del servicio médico de emergencia (EMS) o ampliación de los programas EMS.</a:t>
                      </a:r>
                      <a:endParaRPr sz="1600" b="1">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lvl="0" indent="0" algn="ctr"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Comienzo de pilotos EMS; resultados medibles para el año fiscal 30.</a:t>
                      </a:r>
                      <a:endParaRPr sz="1600" b="1">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725400">
                <a:tc>
                  <a:txBody>
                    <a:bodyPr/>
                    <a:lstStyle/>
                    <a:p>
                      <a:pPr marL="91440" lvl="0" indent="0" algn="l"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Métrica 5: Número de ampliaciones de líneas de servicio (obstetricia, salud mental, cuidados pos agudos).</a:t>
                      </a:r>
                      <a:endParaRPr sz="1600" b="1">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Roboto"/>
                        <a:buNone/>
                      </a:pPr>
                      <a:r>
                        <a:rPr lang="en-US" sz="1600" i="0" u="none" strike="noStrike" cap="none">
                          <a:solidFill>
                            <a:srgbClr val="000000"/>
                          </a:solidFill>
                          <a:latin typeface="Trebuchet MS"/>
                          <a:ea typeface="Trebuchet MS"/>
                          <a:cs typeface="Trebuchet MS"/>
                          <a:sym typeface="Trebuchet MS"/>
                        </a:rPr>
                        <a:t> </a:t>
                      </a:r>
                      <a:endParaRPr sz="1600" i="0" u="none" strike="noStrike" cap="none">
                        <a:solidFill>
                          <a:srgbClr val="000000"/>
                        </a:solidFill>
                        <a:latin typeface="Trebuchet MS"/>
                        <a:ea typeface="Trebuchet MS"/>
                        <a:cs typeface="Trebuchet MS"/>
                        <a:sym typeface="Trebuchet MS"/>
                      </a:endParaRPr>
                    </a:p>
                  </a:txBody>
                  <a:tcPr marL="11850" marR="11850" marT="118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000000"/>
                        </a:buClr>
                        <a:buSzPts val="1500"/>
                        <a:buFont typeface="Roboto"/>
                        <a:buNone/>
                      </a:pPr>
                      <a:r>
                        <a:rPr lang="en-US" sz="1600" b="1" dirty="0" err="1">
                          <a:latin typeface="Trebuchet MS"/>
                          <a:ea typeface="Trebuchet MS"/>
                          <a:cs typeface="Trebuchet MS"/>
                          <a:sym typeface="Trebuchet MS"/>
                        </a:rPr>
                        <a:t>Ampliación</a:t>
                      </a:r>
                      <a:r>
                        <a:rPr lang="en-US" sz="1600" b="1" dirty="0">
                          <a:latin typeface="Trebuchet MS"/>
                          <a:ea typeface="Trebuchet MS"/>
                          <a:cs typeface="Trebuchet MS"/>
                          <a:sym typeface="Trebuchet MS"/>
                        </a:rPr>
                        <a:t> de </a:t>
                      </a:r>
                      <a:r>
                        <a:rPr lang="en-US" sz="1600" b="1" dirty="0" err="1">
                          <a:latin typeface="Trebuchet MS"/>
                          <a:ea typeface="Trebuchet MS"/>
                          <a:cs typeface="Trebuchet MS"/>
                          <a:sym typeface="Trebuchet MS"/>
                        </a:rPr>
                        <a:t>servicios</a:t>
                      </a:r>
                      <a:r>
                        <a:rPr lang="en-US" sz="1600" b="1" dirty="0">
                          <a:latin typeface="Trebuchet MS"/>
                          <a:ea typeface="Trebuchet MS"/>
                          <a:cs typeface="Trebuchet MS"/>
                          <a:sym typeface="Trebuchet MS"/>
                        </a:rPr>
                        <a:t> </a:t>
                      </a:r>
                      <a:r>
                        <a:rPr lang="en-US" sz="1600" b="1" dirty="0" err="1">
                          <a:latin typeface="Trebuchet MS"/>
                          <a:ea typeface="Trebuchet MS"/>
                          <a:cs typeface="Trebuchet MS"/>
                          <a:sym typeface="Trebuchet MS"/>
                        </a:rPr>
                        <a:t>hospitalarios</a:t>
                      </a:r>
                      <a:r>
                        <a:rPr lang="en-US" sz="1600" b="1" dirty="0">
                          <a:latin typeface="Trebuchet MS"/>
                          <a:ea typeface="Trebuchet MS"/>
                          <a:cs typeface="Trebuchet MS"/>
                          <a:sym typeface="Trebuchet MS"/>
                        </a:rPr>
                        <a:t>;</a:t>
                      </a:r>
                      <a:r>
                        <a:rPr lang="en-US" sz="1600" b="1" i="0" u="none" strike="noStrike" cap="none" dirty="0">
                          <a:solidFill>
                            <a:srgbClr val="000000"/>
                          </a:solidFill>
                          <a:latin typeface="Trebuchet MS"/>
                          <a:ea typeface="Trebuchet MS"/>
                          <a:cs typeface="Trebuchet MS"/>
                          <a:sym typeface="Trebuchet MS"/>
                        </a:rPr>
                        <a:t> </a:t>
                      </a:r>
                      <a:br>
                        <a:rPr lang="en-US" sz="1600" b="1" i="0" u="none" strike="noStrike" cap="none" dirty="0">
                          <a:solidFill>
                            <a:srgbClr val="000000"/>
                          </a:solidFill>
                          <a:latin typeface="Trebuchet MS"/>
                          <a:ea typeface="Trebuchet MS"/>
                          <a:cs typeface="Trebuchet MS"/>
                          <a:sym typeface="Trebuchet MS"/>
                        </a:rPr>
                      </a:br>
                      <a:r>
                        <a:rPr lang="en-US" sz="1600" b="1" dirty="0" err="1">
                          <a:latin typeface="Trebuchet MS"/>
                          <a:ea typeface="Trebuchet MS"/>
                          <a:cs typeface="Trebuchet MS"/>
                          <a:sym typeface="Trebuchet MS"/>
                        </a:rPr>
                        <a:t>informe</a:t>
                      </a:r>
                      <a:r>
                        <a:rPr lang="en-US" sz="1600" b="1" dirty="0">
                          <a:latin typeface="Trebuchet MS"/>
                          <a:ea typeface="Trebuchet MS"/>
                          <a:cs typeface="Trebuchet MS"/>
                          <a:sym typeface="Trebuchet MS"/>
                        </a:rPr>
                        <a:t> final </a:t>
                      </a:r>
                      <a:r>
                        <a:rPr lang="en-US" sz="1600" b="1" dirty="0" err="1">
                          <a:latin typeface="Trebuchet MS"/>
                          <a:ea typeface="Trebuchet MS"/>
                          <a:cs typeface="Trebuchet MS"/>
                          <a:sym typeface="Trebuchet MS"/>
                        </a:rPr>
                        <a:t>en</a:t>
                      </a:r>
                      <a:r>
                        <a:rPr lang="en-US" sz="1600" b="1" dirty="0">
                          <a:latin typeface="Trebuchet MS"/>
                          <a:ea typeface="Trebuchet MS"/>
                          <a:cs typeface="Trebuchet MS"/>
                          <a:sym typeface="Trebuchet MS"/>
                        </a:rPr>
                        <a:t> </a:t>
                      </a:r>
                      <a:r>
                        <a:rPr lang="en-US" sz="1600" b="1" dirty="0" err="1">
                          <a:latin typeface="Trebuchet MS"/>
                          <a:ea typeface="Trebuchet MS"/>
                          <a:cs typeface="Trebuchet MS"/>
                          <a:sym typeface="Trebuchet MS"/>
                        </a:rPr>
                        <a:t>el</a:t>
                      </a:r>
                      <a:r>
                        <a:rPr lang="en-US" sz="1600" b="1" dirty="0">
                          <a:latin typeface="Trebuchet MS"/>
                          <a:ea typeface="Trebuchet MS"/>
                          <a:cs typeface="Trebuchet MS"/>
                          <a:sym typeface="Trebuchet MS"/>
                        </a:rPr>
                        <a:t> </a:t>
                      </a:r>
                      <a:r>
                        <a:rPr lang="en-US" sz="1600" b="1" dirty="0" err="1">
                          <a:latin typeface="Trebuchet MS"/>
                          <a:ea typeface="Trebuchet MS"/>
                          <a:cs typeface="Trebuchet MS"/>
                          <a:sym typeface="Trebuchet MS"/>
                        </a:rPr>
                        <a:t>año</a:t>
                      </a:r>
                      <a:r>
                        <a:rPr lang="en-US" sz="1600" b="1" dirty="0">
                          <a:latin typeface="Trebuchet MS"/>
                          <a:ea typeface="Trebuchet MS"/>
                          <a:cs typeface="Trebuchet MS"/>
                          <a:sym typeface="Trebuchet MS"/>
                        </a:rPr>
                        <a:t> fiscal </a:t>
                      </a:r>
                      <a:r>
                        <a:rPr lang="en-US" sz="1600" b="1" i="0" u="none" strike="noStrike" cap="none" dirty="0">
                          <a:solidFill>
                            <a:srgbClr val="000000"/>
                          </a:solidFill>
                          <a:latin typeface="Trebuchet MS"/>
                          <a:ea typeface="Trebuchet MS"/>
                          <a:cs typeface="Trebuchet MS"/>
                          <a:sym typeface="Trebuchet MS"/>
                        </a:rPr>
                        <a:t>31</a:t>
                      </a:r>
                      <a:endParaRPr sz="1600" i="0" u="none" strike="noStrike" cap="none" dirty="0">
                        <a:solidFill>
                          <a:srgbClr val="000000"/>
                        </a:solidFill>
                        <a:latin typeface="Trebuchet MS"/>
                        <a:ea typeface="Trebuchet MS"/>
                        <a:cs typeface="Trebuchet MS"/>
                        <a:sym typeface="Trebuchet MS"/>
                      </a:endParaRPr>
                    </a:p>
                  </a:txBody>
                  <a:tcPr marL="113700" marR="113700" marT="56850" marB="568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D0E7F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g3aac46a6844_0_1893"/>
          <p:cNvSpPr txBox="1">
            <a:spLocks noGrp="1"/>
          </p:cNvSpPr>
          <p:nvPr>
            <p:ph type="title"/>
          </p:nvPr>
        </p:nvSpPr>
        <p:spPr>
          <a:xfrm>
            <a:off x="838200" y="43797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Workforce Development</a:t>
            </a:r>
            <a:endParaRPr sz="3200"/>
          </a:p>
        </p:txBody>
      </p:sp>
      <p:sp>
        <p:nvSpPr>
          <p:cNvPr id="518" name="Google Shape;518;g3aac46a6844_0_1893"/>
          <p:cNvSpPr txBox="1">
            <a:spLocks noGrp="1"/>
          </p:cNvSpPr>
          <p:nvPr>
            <p:ph type="body" idx="1"/>
          </p:nvPr>
        </p:nvSpPr>
        <p:spPr>
          <a:xfrm>
            <a:off x="398100" y="1339050"/>
            <a:ext cx="11395800" cy="4048200"/>
          </a:xfrm>
          <a:prstGeom prst="rect">
            <a:avLst/>
          </a:prstGeom>
          <a:solidFill>
            <a:srgbClr val="9FC5E8"/>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Initiative 6 – Strengthen &amp; Expand Workforce (page 33):</a:t>
            </a:r>
            <a:r>
              <a:rPr lang="en-US" sz="1700"/>
              <a:t> This initiative will strengthen Colorado’s rural health workforce by expanding access to credentialing and continuing education opportunities for health professionals and other health workers serving in identified Health Professional Shortage Areas (HPSAs). Funding will be used to attract, train (including cross-training), and retain local essential providers (e.g., physicians, nurses, pharmacists, behavioral health clinicians, Health Worker, technicians, and others) who are critical to improving chronic disease prevention and management and sustaining rural care delivery. </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Potential activities could include:</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credentialing and certifications, paying for training, assessments, and/or application fees for rural residents seeking to become health workers;</a:t>
            </a:r>
            <a:endParaRPr sz="1700"/>
          </a:p>
          <a:p>
            <a:pPr marL="457200" lvl="0" indent="-336550" algn="l" rtl="0">
              <a:lnSpc>
                <a:spcPct val="100000"/>
              </a:lnSpc>
              <a:spcBef>
                <a:spcPts val="0"/>
              </a:spcBef>
              <a:spcAft>
                <a:spcPts val="0"/>
              </a:spcAft>
              <a:buSzPts val="1700"/>
              <a:buChar char="•"/>
            </a:pPr>
            <a:r>
              <a:rPr lang="en-US" sz="1700"/>
              <a:t>supporting technology and training implementation for health workers,  pharmacists, and other professions; and</a:t>
            </a:r>
            <a:endParaRPr sz="1700"/>
          </a:p>
          <a:p>
            <a:pPr marL="457200" lvl="0" indent="-336550" algn="l" rtl="0">
              <a:lnSpc>
                <a:spcPct val="100000"/>
              </a:lnSpc>
              <a:spcBef>
                <a:spcPts val="0"/>
              </a:spcBef>
              <a:spcAft>
                <a:spcPts val="0"/>
              </a:spcAft>
              <a:buSzPts val="1700"/>
              <a:buChar char="•"/>
            </a:pPr>
            <a:r>
              <a:rPr lang="en-US" sz="1700"/>
              <a:t>providing continuing education opportunities for health workers, pharmacists, and other providers to enhance their knowledge of prevention and chronic disease management programs and supports (e.g., food as medicine).</a:t>
            </a:r>
            <a:endParaRPr sz="1700"/>
          </a:p>
          <a:p>
            <a:pPr marL="0" lvl="0" indent="0" algn="l" rtl="0">
              <a:lnSpc>
                <a:spcPct val="100000"/>
              </a:lnSpc>
              <a:spcBef>
                <a:spcPts val="0"/>
              </a:spcBef>
              <a:spcAft>
                <a:spcPts val="0"/>
              </a:spcAft>
              <a:buSzPts val="3600"/>
              <a:buNone/>
            </a:pPr>
            <a:endParaRPr sz="1700"/>
          </a:p>
        </p:txBody>
      </p:sp>
      <p:sp>
        <p:nvSpPr>
          <p:cNvPr id="519" name="Google Shape;519;g3aac46a6844_0_189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9"/>
          <p:cNvSpPr txBox="1">
            <a:spLocks noGrp="1"/>
          </p:cNvSpPr>
          <p:nvPr>
            <p:ph type="title"/>
          </p:nvPr>
        </p:nvSpPr>
        <p:spPr>
          <a:xfrm>
            <a:off x="838200" y="43797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Desarrollo de la fuerza laboral</a:t>
            </a:r>
            <a:endParaRPr sz="3200"/>
          </a:p>
        </p:txBody>
      </p:sp>
      <p:sp>
        <p:nvSpPr>
          <p:cNvPr id="526" name="Google Shape;526;p19"/>
          <p:cNvSpPr txBox="1">
            <a:spLocks noGrp="1"/>
          </p:cNvSpPr>
          <p:nvPr>
            <p:ph type="body" idx="1"/>
          </p:nvPr>
        </p:nvSpPr>
        <p:spPr>
          <a:xfrm>
            <a:off x="398100" y="1339050"/>
            <a:ext cx="11395800" cy="4676400"/>
          </a:xfrm>
          <a:prstGeom prst="rect">
            <a:avLst/>
          </a:prstGeom>
          <a:solidFill>
            <a:srgbClr val="9FC5E8"/>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Iniciativa 6 – Fortalecer y expandir la fuerza laboral (página 33):</a:t>
            </a:r>
            <a:r>
              <a:rPr lang="en-US" sz="1700"/>
              <a:t> Esta iniciativa fortalecerá la fuerza laboral sanitaria de Colorado rural mediante la expansión de el acceso a las credenciales y las continuas oportunidades educativas para los profesionales de la salud y otros trabajadores sanitarios  que prestan servicios en áreas identificadas con escasez de profesionales sanitarios (HPSA). Los fondos se utilizarán para atraer, formar (incluida la formación cruzada) y retener a los proveedores locales esenciales (por ejemplo, médicos, enfermeros, farmacéuticos, profesionales de la salud conductual, trabajadores sanitarios, técnicos y otros) que son fundamentales para mejorar la prevención y el tratamiento de las enfermedades crónicas y mantener la prestación de asistencia sanitaria en las zonas rurales. </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Las potenciales actividades podrían incluir:</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acreditación y certificaciones, pago de la formación, evaluaciones y/o tasas de solicitud para los residentes rurales que deseen convertirse en trabajadores sanitarios;</a:t>
            </a:r>
            <a:endParaRPr sz="1700"/>
          </a:p>
          <a:p>
            <a:pPr marL="457200" lvl="0" indent="-336550" algn="l" rtl="0">
              <a:lnSpc>
                <a:spcPct val="100000"/>
              </a:lnSpc>
              <a:spcBef>
                <a:spcPts val="0"/>
              </a:spcBef>
              <a:spcAft>
                <a:spcPts val="0"/>
              </a:spcAft>
              <a:buSzPts val="1700"/>
              <a:buChar char="•"/>
            </a:pPr>
            <a:r>
              <a:rPr lang="en-US" sz="1700"/>
              <a:t>apoyo a la implementación de tecnología y formación para trabajadores sanitarios, farmacéuticos y otras profesiones; y</a:t>
            </a:r>
            <a:endParaRPr sz="1700"/>
          </a:p>
          <a:p>
            <a:pPr marL="457200" lvl="0" indent="-336550" algn="l" rtl="0">
              <a:lnSpc>
                <a:spcPct val="100000"/>
              </a:lnSpc>
              <a:spcBef>
                <a:spcPts val="0"/>
              </a:spcBef>
              <a:spcAft>
                <a:spcPts val="0"/>
              </a:spcAft>
              <a:buSzPts val="1700"/>
              <a:buChar char="•"/>
            </a:pPr>
            <a:r>
              <a:rPr lang="en-US" sz="1700"/>
              <a:t>ofrecer oportunidades de formación continua a los trabajadores sanitarios, farmacéuticos y otros proveedores para mejorar sus conocimientos sobre los programas y apoyos de prevención y gestión de enfermedades crónicas (por ejemplo, la alimentación como medicina).</a:t>
            </a:r>
            <a:endParaRPr sz="1700"/>
          </a:p>
          <a:p>
            <a:pPr marL="0" lvl="0" indent="0" algn="l" rtl="0">
              <a:lnSpc>
                <a:spcPct val="100000"/>
              </a:lnSpc>
              <a:spcBef>
                <a:spcPts val="0"/>
              </a:spcBef>
              <a:spcAft>
                <a:spcPts val="0"/>
              </a:spcAft>
              <a:buSzPts val="3600"/>
              <a:buNone/>
            </a:pPr>
            <a:endParaRPr sz="1700"/>
          </a:p>
        </p:txBody>
      </p:sp>
      <p:sp>
        <p:nvSpPr>
          <p:cNvPr id="527" name="Google Shape;527;p1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g3aac46a6844_0_1958"/>
          <p:cNvSpPr txBox="1">
            <a:spLocks noGrp="1"/>
          </p:cNvSpPr>
          <p:nvPr>
            <p:ph type="title"/>
          </p:nvPr>
        </p:nvSpPr>
        <p:spPr>
          <a:xfrm>
            <a:off x="838200" y="43797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Workforce Development</a:t>
            </a:r>
            <a:endParaRPr sz="3200"/>
          </a:p>
        </p:txBody>
      </p:sp>
      <p:sp>
        <p:nvSpPr>
          <p:cNvPr id="534" name="Google Shape;534;g3aac46a6844_0_1958"/>
          <p:cNvSpPr txBox="1">
            <a:spLocks noGrp="1"/>
          </p:cNvSpPr>
          <p:nvPr>
            <p:ph type="body" idx="1"/>
          </p:nvPr>
        </p:nvSpPr>
        <p:spPr>
          <a:xfrm>
            <a:off x="398100" y="1910550"/>
            <a:ext cx="11395800" cy="2536800"/>
          </a:xfrm>
          <a:prstGeom prst="rect">
            <a:avLst/>
          </a:prstGeom>
          <a:solidFill>
            <a:srgbClr val="9FC5E8"/>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Initiative 8 – State &amp; Local Coordination (page 36):</a:t>
            </a:r>
            <a:r>
              <a:rPr lang="en-US" sz="1700"/>
              <a:t> This initiative will enhance coordination, communication, and alignment between state, regional, and local health entities to ensure effective implementation of prevention and workforce programs in rural Colorado. HCPF will invest in leadership staffing, technical assistance, and training to strengthen collaborative governance and ensure sustained rural health infrastructure.  </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Potential activities could include:</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developing and implementing interagency coordination among state departments, public health agencies, community organizations, and rural health care partners; and</a:t>
            </a:r>
            <a:endParaRPr sz="1700"/>
          </a:p>
          <a:p>
            <a:pPr marL="457200" lvl="0" indent="-336550" algn="l" rtl="0">
              <a:lnSpc>
                <a:spcPct val="100000"/>
              </a:lnSpc>
              <a:spcBef>
                <a:spcPts val="0"/>
              </a:spcBef>
              <a:spcAft>
                <a:spcPts val="0"/>
              </a:spcAft>
              <a:buSzPts val="1700"/>
              <a:buChar char="•"/>
            </a:pPr>
            <a:r>
              <a:rPr lang="en-US" sz="1700"/>
              <a:t>formalizing collaboration practices and report network-level outcomes.</a:t>
            </a:r>
            <a:endParaRPr sz="1700"/>
          </a:p>
          <a:p>
            <a:pPr marL="0" lvl="0" indent="0" algn="l" rtl="0">
              <a:lnSpc>
                <a:spcPct val="100000"/>
              </a:lnSpc>
              <a:spcBef>
                <a:spcPts val="0"/>
              </a:spcBef>
              <a:spcAft>
                <a:spcPts val="0"/>
              </a:spcAft>
              <a:buSzPts val="3600"/>
              <a:buNone/>
            </a:pPr>
            <a:endParaRPr sz="1700"/>
          </a:p>
        </p:txBody>
      </p:sp>
      <p:sp>
        <p:nvSpPr>
          <p:cNvPr id="535" name="Google Shape;535;g3aac46a6844_0_195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20"/>
          <p:cNvSpPr txBox="1">
            <a:spLocks noGrp="1"/>
          </p:cNvSpPr>
          <p:nvPr>
            <p:ph type="title"/>
          </p:nvPr>
        </p:nvSpPr>
        <p:spPr>
          <a:xfrm>
            <a:off x="838200" y="437979"/>
            <a:ext cx="10515600" cy="55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Desarrollo de la fuerza laboral</a:t>
            </a:r>
            <a:endParaRPr sz="3200"/>
          </a:p>
        </p:txBody>
      </p:sp>
      <p:sp>
        <p:nvSpPr>
          <p:cNvPr id="542" name="Google Shape;542;p20"/>
          <p:cNvSpPr txBox="1">
            <a:spLocks noGrp="1"/>
          </p:cNvSpPr>
          <p:nvPr>
            <p:ph type="body" idx="1"/>
          </p:nvPr>
        </p:nvSpPr>
        <p:spPr>
          <a:xfrm>
            <a:off x="398100" y="1910550"/>
            <a:ext cx="11395800" cy="2758800"/>
          </a:xfrm>
          <a:prstGeom prst="rect">
            <a:avLst/>
          </a:prstGeom>
          <a:solidFill>
            <a:srgbClr val="9FC5E8"/>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t>Iniciativa 8 – Coordinación estatal y local (página 36):</a:t>
            </a:r>
            <a:r>
              <a:rPr lang="en-US" sz="1700"/>
              <a:t> Esta iniciativa mejorará la coordinación, comunicación y el alineamiento entre las entidades sanitarias a nivel estatal, regional y local para asegurar la implementación efectiva de prevención y programas de fuerza laboral en las áreas rurales de Colorado. El HCPF  invertirá en personal directivo, asistencia técnica y formación para reforzar la gobernanza colaborativa y garantizar una infraestructura sanitaria rural sostenible.  </a:t>
            </a:r>
            <a:endParaRPr sz="1700"/>
          </a:p>
          <a:p>
            <a:pPr marL="0" lvl="0" indent="0" algn="l" rtl="0">
              <a:lnSpc>
                <a:spcPct val="100000"/>
              </a:lnSpc>
              <a:spcBef>
                <a:spcPts val="0"/>
              </a:spcBef>
              <a:spcAft>
                <a:spcPts val="0"/>
              </a:spcAft>
              <a:buClr>
                <a:schemeClr val="dk1"/>
              </a:buClr>
              <a:buSzPts val="1100"/>
              <a:buFont typeface="Arial"/>
              <a:buNone/>
            </a:pPr>
            <a:endParaRPr sz="1700"/>
          </a:p>
          <a:p>
            <a:pPr marL="0" lvl="0" indent="0" algn="l" rtl="0">
              <a:lnSpc>
                <a:spcPct val="100000"/>
              </a:lnSpc>
              <a:spcBef>
                <a:spcPts val="0"/>
              </a:spcBef>
              <a:spcAft>
                <a:spcPts val="0"/>
              </a:spcAft>
              <a:buClr>
                <a:schemeClr val="dk1"/>
              </a:buClr>
              <a:buSzPts val="1100"/>
              <a:buFont typeface="Arial"/>
              <a:buNone/>
            </a:pPr>
            <a:r>
              <a:rPr lang="en-US" sz="1700" i="1">
                <a:solidFill>
                  <a:schemeClr val="dk2"/>
                </a:solidFill>
              </a:rPr>
              <a:t>Las potenciales actividades podrían incluir:</a:t>
            </a:r>
            <a:endParaRPr sz="1700" i="1">
              <a:solidFill>
                <a:schemeClr val="dk2"/>
              </a:solidFill>
            </a:endParaRPr>
          </a:p>
          <a:p>
            <a:pPr marL="457200" lvl="0" indent="-336550" algn="l" rtl="0">
              <a:lnSpc>
                <a:spcPct val="100000"/>
              </a:lnSpc>
              <a:spcBef>
                <a:spcPts val="0"/>
              </a:spcBef>
              <a:spcAft>
                <a:spcPts val="0"/>
              </a:spcAft>
              <a:buSzPts val="1700"/>
              <a:buChar char="•"/>
            </a:pPr>
            <a:r>
              <a:rPr lang="en-US" sz="1700"/>
              <a:t>desarrollar e implementar la coordinación interinstitucional entre los departamentos estatales, las agencias de salud pública, las organizaciones comunitarias y los socios de atención médica rural; y</a:t>
            </a:r>
            <a:endParaRPr sz="1700"/>
          </a:p>
          <a:p>
            <a:pPr marL="457200" lvl="0" indent="-336550" algn="l" rtl="0">
              <a:lnSpc>
                <a:spcPct val="100000"/>
              </a:lnSpc>
              <a:spcBef>
                <a:spcPts val="0"/>
              </a:spcBef>
              <a:spcAft>
                <a:spcPts val="0"/>
              </a:spcAft>
              <a:buSzPts val="1700"/>
              <a:buChar char="•"/>
            </a:pPr>
            <a:r>
              <a:rPr lang="en-US" sz="1700"/>
              <a:t>formalizar las prácticas de colaboración e informar sobre los resultados a nivel de red.</a:t>
            </a:r>
            <a:endParaRPr sz="1700"/>
          </a:p>
          <a:p>
            <a:pPr marL="0" lvl="0" indent="0" algn="l" rtl="0">
              <a:lnSpc>
                <a:spcPct val="100000"/>
              </a:lnSpc>
              <a:spcBef>
                <a:spcPts val="0"/>
              </a:spcBef>
              <a:spcAft>
                <a:spcPts val="0"/>
              </a:spcAft>
              <a:buSzPts val="3600"/>
              <a:buNone/>
            </a:pPr>
            <a:endParaRPr sz="1700"/>
          </a:p>
        </p:txBody>
      </p:sp>
      <p:sp>
        <p:nvSpPr>
          <p:cNvPr id="543" name="Google Shape;543;p2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g3aac46a6844_0_202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39</a:t>
            </a:fld>
            <a:endParaRPr/>
          </a:p>
        </p:txBody>
      </p:sp>
      <p:sp>
        <p:nvSpPr>
          <p:cNvPr id="550" name="Google Shape;550;g3aac46a6844_0_2023"/>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The Plan - Third Goal (3 of 5)</a:t>
            </a:r>
            <a:endParaRPr sz="3200"/>
          </a:p>
        </p:txBody>
      </p:sp>
      <p:graphicFrame>
        <p:nvGraphicFramePr>
          <p:cNvPr id="551" name="Google Shape;551;g3aac46a6844_0_2023"/>
          <p:cNvGraphicFramePr/>
          <p:nvPr/>
        </p:nvGraphicFramePr>
        <p:xfrm>
          <a:off x="419506" y="999571"/>
          <a:ext cx="11359875" cy="5049600"/>
        </p:xfrm>
        <a:graphic>
          <a:graphicData uri="http://schemas.openxmlformats.org/drawingml/2006/table">
            <a:tbl>
              <a:tblPr>
                <a:noFill/>
                <a:tableStyleId>{44498489-D14A-4302-B63B-07EA24009DFD}</a:tableStyleId>
              </a:tblPr>
              <a:tblGrid>
                <a:gridCol w="5085025">
                  <a:extLst>
                    <a:ext uri="{9D8B030D-6E8A-4147-A177-3AD203B41FA5}">
                      <a16:colId xmlns:a16="http://schemas.microsoft.com/office/drawing/2014/main" val="20000"/>
                    </a:ext>
                  </a:extLst>
                </a:gridCol>
                <a:gridCol w="988450">
                  <a:extLst>
                    <a:ext uri="{9D8B030D-6E8A-4147-A177-3AD203B41FA5}">
                      <a16:colId xmlns:a16="http://schemas.microsoft.com/office/drawing/2014/main" val="20001"/>
                    </a:ext>
                  </a:extLst>
                </a:gridCol>
                <a:gridCol w="1113600">
                  <a:extLst>
                    <a:ext uri="{9D8B030D-6E8A-4147-A177-3AD203B41FA5}">
                      <a16:colId xmlns:a16="http://schemas.microsoft.com/office/drawing/2014/main" val="20002"/>
                    </a:ext>
                  </a:extLst>
                </a:gridCol>
                <a:gridCol w="1113600">
                  <a:extLst>
                    <a:ext uri="{9D8B030D-6E8A-4147-A177-3AD203B41FA5}">
                      <a16:colId xmlns:a16="http://schemas.microsoft.com/office/drawing/2014/main" val="20003"/>
                    </a:ext>
                  </a:extLst>
                </a:gridCol>
                <a:gridCol w="1113600">
                  <a:extLst>
                    <a:ext uri="{9D8B030D-6E8A-4147-A177-3AD203B41FA5}">
                      <a16:colId xmlns:a16="http://schemas.microsoft.com/office/drawing/2014/main" val="20004"/>
                    </a:ext>
                  </a:extLst>
                </a:gridCol>
                <a:gridCol w="1113600">
                  <a:extLst>
                    <a:ext uri="{9D8B030D-6E8A-4147-A177-3AD203B41FA5}">
                      <a16:colId xmlns:a16="http://schemas.microsoft.com/office/drawing/2014/main" val="20005"/>
                    </a:ext>
                  </a:extLst>
                </a:gridCol>
                <a:gridCol w="832000">
                  <a:extLst>
                    <a:ext uri="{9D8B030D-6E8A-4147-A177-3AD203B41FA5}">
                      <a16:colId xmlns:a16="http://schemas.microsoft.com/office/drawing/2014/main" val="20006"/>
                    </a:ext>
                  </a:extLst>
                </a:gridCol>
              </a:tblGrid>
              <a:tr h="490325">
                <a:tc>
                  <a:txBody>
                    <a:bodyPr/>
                    <a:lstStyle/>
                    <a:p>
                      <a:pPr marL="0" marR="0" lvl="0" indent="0" algn="l" rtl="0">
                        <a:lnSpc>
                          <a:spcPct val="100000"/>
                        </a:lnSpc>
                        <a:spcBef>
                          <a:spcPts val="0"/>
                        </a:spcBef>
                        <a:spcAft>
                          <a:spcPts val="0"/>
                        </a:spcAft>
                        <a:buClr>
                          <a:srgbClr val="000000"/>
                        </a:buClr>
                        <a:buSzPts val="1700"/>
                        <a:buFont typeface="Roboto"/>
                        <a:buNone/>
                      </a:pPr>
                      <a:r>
                        <a:rPr lang="en-US" sz="2600" b="1" u="none" strike="noStrike" cap="none">
                          <a:solidFill>
                            <a:srgbClr val="000000"/>
                          </a:solidFill>
                          <a:latin typeface="Trebuchet MS"/>
                          <a:ea typeface="Trebuchet MS"/>
                          <a:cs typeface="Trebuchet MS"/>
                          <a:sym typeface="Trebuchet MS"/>
                        </a:rPr>
                        <a:t> Goal 3: Workforce Development</a:t>
                      </a:r>
                      <a:endParaRPr sz="2600" i="0" u="none" strike="noStrike" cap="none">
                        <a:solidFill>
                          <a:srgbClr val="3F3F3F"/>
                        </a:solidFill>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9FC5E8"/>
                    </a:solidFill>
                  </a:tcPr>
                </a:tc>
                <a:tc gridSpan="6">
                  <a:txBody>
                    <a:bodyPr/>
                    <a:lstStyle/>
                    <a:p>
                      <a:pPr marL="0" marR="0" lvl="0" indent="0" algn="ctr" rtl="0">
                        <a:lnSpc>
                          <a:spcPct val="100000"/>
                        </a:lnSpc>
                        <a:spcBef>
                          <a:spcPts val="0"/>
                        </a:spcBef>
                        <a:spcAft>
                          <a:spcPts val="0"/>
                        </a:spcAft>
                        <a:buClr>
                          <a:srgbClr val="000000"/>
                        </a:buClr>
                        <a:buSzPts val="1700"/>
                        <a:buFont typeface="Arial"/>
                        <a:buNone/>
                      </a:pPr>
                      <a:endParaRPr sz="1700" b="1" i="0" u="none" strike="noStrike" cap="none">
                        <a:solidFill>
                          <a:srgbClr val="FFFFFF"/>
                        </a:solidFill>
                        <a:latin typeface="Trebuchet MS"/>
                        <a:ea typeface="Trebuchet MS"/>
                        <a:cs typeface="Trebuchet MS"/>
                        <a:sym typeface="Trebuchet MS"/>
                      </a:endParaRPr>
                    </a:p>
                  </a:txBody>
                  <a:tcPr marL="114150" marR="114150" marT="57075" marB="5707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66525">
                <a:tc>
                  <a:txBody>
                    <a:bodyPr/>
                    <a:lstStyle/>
                    <a:p>
                      <a:pPr marL="0" marR="0" lvl="0" indent="0" algn="ctr"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gridSpan="6">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Evaluation Milestone and Timeline</a:t>
                      </a:r>
                      <a:endParaRPr sz="1800" i="0" u="none" strike="noStrike" cap="none">
                        <a:latin typeface="Trebuchet MS"/>
                        <a:ea typeface="Trebuchet MS"/>
                        <a:cs typeface="Trebuchet MS"/>
                        <a:sym typeface="Trebuchet MS"/>
                      </a:endParaRPr>
                    </a:p>
                  </a:txBody>
                  <a:tcPr marL="114150" marR="114150" marT="57075" marB="5707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80000">
                <a:tc>
                  <a:txBody>
                    <a:bodyPr/>
                    <a:lstStyle/>
                    <a:p>
                      <a:pPr marL="0" marR="0" lvl="0" indent="0" algn="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Federal Fiscal Year</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FFY26</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FFY27</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i="0" u="none" strike="noStrike" cap="none">
                          <a:solidFill>
                            <a:srgbClr val="FFFFFF"/>
                          </a:solidFill>
                          <a:latin typeface="Trebuchet MS"/>
                          <a:ea typeface="Trebuchet MS"/>
                          <a:cs typeface="Trebuchet MS"/>
                          <a:sym typeface="Trebuchet MS"/>
                        </a:rPr>
                        <a:t>FFY28</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i="0" u="none" strike="noStrike" cap="none">
                          <a:solidFill>
                            <a:srgbClr val="FFFFFF"/>
                          </a:solidFill>
                          <a:latin typeface="Trebuchet MS"/>
                          <a:ea typeface="Trebuchet MS"/>
                          <a:cs typeface="Trebuchet MS"/>
                          <a:sym typeface="Trebuchet MS"/>
                        </a:rPr>
                        <a:t>FFY29</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i="0" u="none" strike="noStrike" cap="none">
                          <a:solidFill>
                            <a:srgbClr val="FFFFFF"/>
                          </a:solidFill>
                          <a:latin typeface="Trebuchet MS"/>
                          <a:ea typeface="Trebuchet MS"/>
                          <a:cs typeface="Trebuchet MS"/>
                          <a:sym typeface="Trebuchet MS"/>
                        </a:rPr>
                        <a:t>FFY30</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i="0" u="none" strike="noStrike" cap="none">
                          <a:solidFill>
                            <a:srgbClr val="FFFFFF"/>
                          </a:solidFill>
                          <a:latin typeface="Trebuchet MS"/>
                          <a:ea typeface="Trebuchet MS"/>
                          <a:cs typeface="Trebuchet MS"/>
                          <a:sym typeface="Trebuchet MS"/>
                        </a:rPr>
                        <a:t>FFY31</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986975">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1: Number of health workers credentialed and practicing in rural/frontier areas.</a:t>
                      </a:r>
                      <a:endParaRPr sz="1600" b="1" i="0" u="none" strike="noStrike" cap="none">
                        <a:solidFill>
                          <a:srgbClr val="000000"/>
                        </a:solidFill>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Early-start workforce pipeline; registry operational</a:t>
                      </a:r>
                      <a:endParaRPr sz="1600" i="0" u="none" strike="noStrike" cap="none">
                        <a:latin typeface="Trebuchet MS"/>
                        <a:ea typeface="Trebuchet MS"/>
                        <a:cs typeface="Trebuchet MS"/>
                        <a:sym typeface="Trebuchet MS"/>
                      </a:endParaRPr>
                    </a:p>
                  </a:txBody>
                  <a:tcPr marL="114150" marR="114150" marT="57075" marB="570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986975">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2: Number of pharmacists and health workers trained on chronic disease interventions.</a:t>
                      </a:r>
                      <a:endParaRPr sz="1600" b="1" i="0" u="none" strike="noStrike" cap="none">
                        <a:solidFill>
                          <a:srgbClr val="000000"/>
                        </a:solidFill>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Training cycles; midterm evaluation by FFY29</a:t>
                      </a:r>
                      <a:endParaRPr sz="1600" i="0" u="none" strike="noStrike" cap="none">
                        <a:latin typeface="Trebuchet MS"/>
                        <a:ea typeface="Trebuchet MS"/>
                        <a:cs typeface="Trebuchet MS"/>
                        <a:sym typeface="Trebuchet MS"/>
                      </a:endParaRPr>
                    </a:p>
                  </a:txBody>
                  <a:tcPr marL="114150" marR="114150" marT="57075" marB="570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4"/>
                  </a:ext>
                </a:extLst>
              </a:tr>
              <a:tr h="819400">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3: Number of medical providers trained in chronic disease topics.</a:t>
                      </a:r>
                      <a:endParaRPr sz="1600" b="1" i="0" u="none" strike="noStrike" cap="none">
                        <a:solidFill>
                          <a:srgbClr val="000000"/>
                        </a:solidFill>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Residency program integration; </a:t>
                      </a:r>
                      <a:br>
                        <a:rPr lang="en-US" sz="1600" b="1" i="0" u="none" strike="noStrike" cap="none">
                          <a:solidFill>
                            <a:srgbClr val="000000"/>
                          </a:solidFill>
                          <a:latin typeface="Trebuchet MS"/>
                          <a:ea typeface="Trebuchet MS"/>
                          <a:cs typeface="Trebuchet MS"/>
                          <a:sym typeface="Trebuchet MS"/>
                        </a:rPr>
                      </a:br>
                      <a:r>
                        <a:rPr lang="en-US" sz="1600" b="1" i="0" u="none" strike="noStrike" cap="none">
                          <a:solidFill>
                            <a:srgbClr val="000000"/>
                          </a:solidFill>
                          <a:latin typeface="Trebuchet MS"/>
                          <a:ea typeface="Trebuchet MS"/>
                          <a:cs typeface="Trebuchet MS"/>
                          <a:sym typeface="Trebuchet MS"/>
                        </a:rPr>
                        <a:t>ongoing evaluation</a:t>
                      </a:r>
                      <a:endParaRPr sz="1600" i="0" u="none" strike="noStrike" cap="none">
                        <a:latin typeface="Trebuchet MS"/>
                        <a:ea typeface="Trebuchet MS"/>
                        <a:cs typeface="Trebuchet MS"/>
                        <a:sym typeface="Trebuchet MS"/>
                      </a:endParaRPr>
                    </a:p>
                  </a:txBody>
                  <a:tcPr marL="114150" marR="114150" marT="57075" marB="570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819400">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a:t>
                      </a:r>
                      <a:r>
                        <a:rPr lang="en-US" sz="1600" b="1" u="none" strike="noStrike" cap="none">
                          <a:solidFill>
                            <a:srgbClr val="000000"/>
                          </a:solidFill>
                          <a:latin typeface="Trebuchet MS"/>
                          <a:ea typeface="Trebuchet MS"/>
                          <a:cs typeface="Trebuchet MS"/>
                          <a:sym typeface="Trebuchet MS"/>
                        </a:rPr>
                        <a:t>4</a:t>
                      </a:r>
                      <a:r>
                        <a:rPr lang="en-US" sz="1600" b="1" i="0" u="none" strike="noStrike" cap="none">
                          <a:solidFill>
                            <a:srgbClr val="000000"/>
                          </a:solidFill>
                          <a:latin typeface="Trebuchet MS"/>
                          <a:ea typeface="Trebuchet MS"/>
                          <a:cs typeface="Trebuchet MS"/>
                          <a:sym typeface="Trebuchet MS"/>
                        </a:rPr>
                        <a:t>: Number of collaborative workforce initiatives launched.</a:t>
                      </a:r>
                      <a:endParaRPr sz="1600" b="1" i="0" u="none" strike="noStrike" cap="none">
                        <a:solidFill>
                          <a:srgbClr val="000000"/>
                        </a:solidFill>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Interagency consortium setup; </a:t>
                      </a:r>
                      <a:br>
                        <a:rPr lang="en-US" sz="1600" b="1" i="0" u="none" strike="noStrike" cap="none">
                          <a:solidFill>
                            <a:srgbClr val="000000"/>
                          </a:solidFill>
                          <a:latin typeface="Trebuchet MS"/>
                          <a:ea typeface="Trebuchet MS"/>
                          <a:cs typeface="Trebuchet MS"/>
                          <a:sym typeface="Trebuchet MS"/>
                        </a:rPr>
                      </a:br>
                      <a:r>
                        <a:rPr lang="en-US" sz="1600" b="1" i="0" u="none" strike="noStrike" cap="none">
                          <a:solidFill>
                            <a:srgbClr val="000000"/>
                          </a:solidFill>
                          <a:latin typeface="Trebuchet MS"/>
                          <a:ea typeface="Trebuchet MS"/>
                          <a:cs typeface="Trebuchet MS"/>
                          <a:sym typeface="Trebuchet MS"/>
                        </a:rPr>
                        <a:t>sustainability plan FFY30</a:t>
                      </a:r>
                      <a:endParaRPr sz="1600" i="0" u="none" strike="noStrike" cap="none">
                        <a:latin typeface="Trebuchet MS"/>
                        <a:ea typeface="Trebuchet MS"/>
                        <a:cs typeface="Trebuchet MS"/>
                        <a:sym typeface="Trebuchet MS"/>
                      </a:endParaRPr>
                    </a:p>
                  </a:txBody>
                  <a:tcPr marL="114150" marR="114150" marT="57075" marB="570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
          <p:cNvSpPr txBox="1">
            <a:spLocks noGrp="1"/>
          </p:cNvSpPr>
          <p:nvPr>
            <p:ph type="title"/>
          </p:nvPr>
        </p:nvSpPr>
        <p:spPr>
          <a:xfrm>
            <a:off x="838200" y="2"/>
            <a:ext cx="10515600" cy="7605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800"/>
              <a:t>Agenda</a:t>
            </a:r>
            <a:endParaRPr sz="4800"/>
          </a:p>
        </p:txBody>
      </p:sp>
      <p:sp>
        <p:nvSpPr>
          <p:cNvPr id="268" name="Google Shape;268;p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graphicFrame>
        <p:nvGraphicFramePr>
          <p:cNvPr id="269" name="Google Shape;269;p2"/>
          <p:cNvGraphicFramePr/>
          <p:nvPr/>
        </p:nvGraphicFramePr>
        <p:xfrm>
          <a:off x="546550" y="1045925"/>
          <a:ext cx="11243900" cy="5042325"/>
        </p:xfrm>
        <a:graphic>
          <a:graphicData uri="http://schemas.openxmlformats.org/drawingml/2006/table">
            <a:tbl>
              <a:tblPr>
                <a:noFill/>
                <a:tableStyleId>{1434B245-9A75-4C44-BEC7-F249B2111D20}</a:tableStyleId>
              </a:tblPr>
              <a:tblGrid>
                <a:gridCol w="9636675">
                  <a:extLst>
                    <a:ext uri="{9D8B030D-6E8A-4147-A177-3AD203B41FA5}">
                      <a16:colId xmlns:a16="http://schemas.microsoft.com/office/drawing/2014/main" val="20000"/>
                    </a:ext>
                  </a:extLst>
                </a:gridCol>
                <a:gridCol w="1607225">
                  <a:extLst>
                    <a:ext uri="{9D8B030D-6E8A-4147-A177-3AD203B41FA5}">
                      <a16:colId xmlns:a16="http://schemas.microsoft.com/office/drawing/2014/main" val="20001"/>
                    </a:ext>
                  </a:extLst>
                </a:gridCol>
              </a:tblGrid>
              <a:tr h="553075">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chemeClr val="lt1"/>
                          </a:solidFill>
                          <a:latin typeface="Trebuchet MS"/>
                          <a:ea typeface="Trebuchet MS"/>
                          <a:cs typeface="Trebuchet MS"/>
                          <a:sym typeface="Trebuchet MS"/>
                        </a:rPr>
                        <a:t>T</a:t>
                      </a:r>
                      <a:r>
                        <a:rPr lang="en-US" sz="2000" b="1">
                          <a:solidFill>
                            <a:schemeClr val="lt1"/>
                          </a:solidFill>
                          <a:latin typeface="Trebuchet MS"/>
                          <a:ea typeface="Trebuchet MS"/>
                          <a:cs typeface="Trebuchet MS"/>
                          <a:sym typeface="Trebuchet MS"/>
                        </a:rPr>
                        <a:t>ema</a:t>
                      </a:r>
                      <a:endParaRPr sz="20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1197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a:solidFill>
                            <a:schemeClr val="lt1"/>
                          </a:solidFill>
                          <a:latin typeface="Trebuchet MS"/>
                          <a:ea typeface="Trebuchet MS"/>
                          <a:cs typeface="Trebuchet MS"/>
                          <a:sym typeface="Trebuchet MS"/>
                        </a:rPr>
                        <a:t>T</a:t>
                      </a:r>
                      <a:r>
                        <a:rPr lang="en-US" sz="2000" b="1">
                          <a:solidFill>
                            <a:schemeClr val="lt1"/>
                          </a:solidFill>
                          <a:latin typeface="Trebuchet MS"/>
                          <a:ea typeface="Trebuchet MS"/>
                          <a:cs typeface="Trebuchet MS"/>
                          <a:sym typeface="Trebuchet MS"/>
                        </a:rPr>
                        <a:t>iempo</a:t>
                      </a:r>
                      <a:endParaRPr sz="20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solidFill>
                      <a:srgbClr val="011971"/>
                    </a:solidFill>
                  </a:tcPr>
                </a:tc>
                <a:extLst>
                  <a:ext uri="{0D108BD9-81ED-4DB2-BD59-A6C34878D82A}">
                    <a16:rowId xmlns:a16="http://schemas.microsoft.com/office/drawing/2014/main" val="10000"/>
                  </a:ext>
                </a:extLst>
              </a:tr>
              <a:tr h="553075">
                <a:tc>
                  <a:txBody>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Bienvenida y a</a:t>
                      </a:r>
                      <a:r>
                        <a:rPr lang="en-US" sz="2000" b="1" u="none" strike="noStrike" cap="none">
                          <a:solidFill>
                            <a:schemeClr val="dk1"/>
                          </a:solidFill>
                          <a:latin typeface="Trebuchet MS"/>
                          <a:ea typeface="Trebuchet MS"/>
                          <a:cs typeface="Trebuchet MS"/>
                          <a:sym typeface="Trebuchet MS"/>
                        </a:rPr>
                        <a:t>genda</a:t>
                      </a:r>
                      <a:endParaRPr sz="2000" b="1"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5 minut</a:t>
                      </a:r>
                      <a:r>
                        <a:rPr lang="en-US" sz="2000">
                          <a:latin typeface="Trebuchet MS"/>
                          <a:ea typeface="Trebuchet MS"/>
                          <a:cs typeface="Trebuchet MS"/>
                          <a:sym typeface="Trebuchet MS"/>
                        </a:rPr>
                        <a:t>o</a:t>
                      </a:r>
                      <a:r>
                        <a:rPr lang="en-US" sz="2000" u="none" strike="noStrike" cap="none">
                          <a:latin typeface="Trebuchet MS"/>
                          <a:ea typeface="Trebuchet MS"/>
                          <a:cs typeface="Trebuchet MS"/>
                          <a:sym typeface="Trebuchet MS"/>
                        </a:rPr>
                        <a:t>s</a:t>
                      </a:r>
                      <a:endParaRPr sz="2000"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1935875">
                <a:tc>
                  <a:txBody>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Comprender el Programa de Transformación de la Salud Rural</a:t>
                      </a:r>
                      <a:endParaRPr sz="2000" b="1"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u="none" strike="noStrike" cap="none">
                          <a:solidFill>
                            <a:schemeClr val="dk1"/>
                          </a:solidFill>
                          <a:latin typeface="Trebuchet MS"/>
                          <a:ea typeface="Trebuchet MS"/>
                          <a:cs typeface="Trebuchet MS"/>
                          <a:sym typeface="Trebuchet MS"/>
                        </a:rPr>
                        <a:t>Información sobre la solicitud, puntuación, condiciones, revisores de CMS</a:t>
                      </a:r>
                      <a:endParaRPr sz="2000" b="1"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Solicitud para el Programa de Transformación de la Salud Rural de Colorado </a:t>
                      </a:r>
                      <a:endParaRPr sz="2000" b="1" u="none" strike="noStrike" cap="none">
                        <a:solidFill>
                          <a:schemeClr val="dk1"/>
                        </a:solidFill>
                        <a:latin typeface="Trebuchet MS"/>
                        <a:ea typeface="Trebuchet MS"/>
                        <a:cs typeface="Trebuchet MS"/>
                        <a:sym typeface="Trebuchet MS"/>
                      </a:endParaRPr>
                    </a:p>
                    <a:p>
                      <a:pPr marL="457200" lvl="0" indent="-355600" algn="l" rtl="0">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Iniciativas, métricas de rendimiento y plazos de implementación</a:t>
                      </a:r>
                      <a:endParaRPr sz="2000">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Resumen del presupuesto</a:t>
                      </a:r>
                      <a:endParaRPr sz="2000"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Proceso de revisión y plazos de CMS</a:t>
                      </a:r>
                      <a:endParaRPr sz="2000"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10 minut</a:t>
                      </a:r>
                      <a:r>
                        <a:rPr lang="en-US" sz="2000">
                          <a:latin typeface="Trebuchet MS"/>
                          <a:ea typeface="Trebuchet MS"/>
                          <a:cs typeface="Trebuchet MS"/>
                          <a:sym typeface="Trebuchet MS"/>
                        </a:rPr>
                        <a:t>o</a:t>
                      </a:r>
                      <a:r>
                        <a:rPr lang="en-US" sz="2000" u="none" strike="noStrike" cap="none">
                          <a:latin typeface="Trebuchet MS"/>
                          <a:ea typeface="Trebuchet MS"/>
                          <a:cs typeface="Trebuchet MS"/>
                          <a:sym typeface="Trebuchet MS"/>
                        </a:rPr>
                        <a:t>s </a:t>
                      </a:r>
                      <a:endParaRPr sz="20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  </a:t>
                      </a:r>
                      <a:endParaRPr sz="20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  30 minut</a:t>
                      </a:r>
                      <a:r>
                        <a:rPr lang="en-US" sz="2000">
                          <a:latin typeface="Trebuchet MS"/>
                          <a:ea typeface="Trebuchet MS"/>
                          <a:cs typeface="Trebuchet MS"/>
                          <a:sym typeface="Trebuchet MS"/>
                        </a:rPr>
                        <a:t>o</a:t>
                      </a:r>
                      <a:r>
                        <a:rPr lang="en-US" sz="2000" u="none" strike="noStrike" cap="none">
                          <a:latin typeface="Trebuchet MS"/>
                          <a:ea typeface="Trebuchet MS"/>
                          <a:cs typeface="Trebuchet MS"/>
                          <a:sym typeface="Trebuchet MS"/>
                        </a:rPr>
                        <a:t>s</a:t>
                      </a:r>
                      <a:endParaRPr sz="2000"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1244450">
                <a:tc>
                  <a:txBody>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Proceso posterior a la adjudicación en Colorado</a:t>
                      </a:r>
                      <a:endParaRPr sz="2000" b="1"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Proceso para el desembolso de fondos </a:t>
                      </a:r>
                      <a:endParaRPr sz="2000" u="none" strike="noStrike" cap="none">
                        <a:solidFill>
                          <a:schemeClr val="dk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Participación de las partes interesadas y Comité Asesor</a:t>
                      </a:r>
                      <a:endParaRPr sz="2000" b="1"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10 minut</a:t>
                      </a:r>
                      <a:r>
                        <a:rPr lang="en-US" sz="2000">
                          <a:latin typeface="Trebuchet MS"/>
                          <a:ea typeface="Trebuchet MS"/>
                          <a:cs typeface="Trebuchet MS"/>
                          <a:sym typeface="Trebuchet MS"/>
                        </a:rPr>
                        <a:t>o</a:t>
                      </a:r>
                      <a:r>
                        <a:rPr lang="en-US" sz="2000" u="none" strike="noStrike" cap="none">
                          <a:latin typeface="Trebuchet MS"/>
                          <a:ea typeface="Trebuchet MS"/>
                          <a:cs typeface="Trebuchet MS"/>
                          <a:sym typeface="Trebuchet MS"/>
                        </a:rPr>
                        <a:t>s</a:t>
                      </a:r>
                      <a:endParaRPr sz="2000"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553075">
                <a:tc>
                  <a:txBody>
                    <a:bodyPr/>
                    <a:lstStyle/>
                    <a:p>
                      <a:pPr marL="0" marR="0" lvl="0" indent="0" algn="l" rtl="0">
                        <a:lnSpc>
                          <a:spcPct val="100000"/>
                        </a:lnSpc>
                        <a:spcBef>
                          <a:spcPts val="0"/>
                        </a:spcBef>
                        <a:spcAft>
                          <a:spcPts val="0"/>
                        </a:spcAft>
                        <a:buClr>
                          <a:srgbClr val="000000"/>
                        </a:buClr>
                        <a:buSzPts val="2000"/>
                        <a:buFont typeface="Arial"/>
                        <a:buNone/>
                      </a:pPr>
                      <a:r>
                        <a:rPr lang="en-US" sz="2000" b="1">
                          <a:solidFill>
                            <a:schemeClr val="dk1"/>
                          </a:solidFill>
                          <a:latin typeface="Trebuchet MS"/>
                          <a:ea typeface="Trebuchet MS"/>
                          <a:cs typeface="Trebuchet MS"/>
                          <a:sym typeface="Trebuchet MS"/>
                        </a:rPr>
                        <a:t>Preguntas y respuestas</a:t>
                      </a:r>
                      <a:endParaRPr sz="2000" b="1" u="none" strike="noStrike" cap="none">
                        <a:solidFill>
                          <a:schemeClr val="dk1"/>
                        </a:solidFill>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2000"/>
                        <a:buFont typeface="Arial"/>
                        <a:buNone/>
                      </a:pPr>
                      <a:r>
                        <a:rPr lang="en-US" sz="2000" u="none" strike="noStrike" cap="none">
                          <a:latin typeface="Trebuchet MS"/>
                          <a:ea typeface="Trebuchet MS"/>
                          <a:cs typeface="Trebuchet MS"/>
                          <a:sym typeface="Trebuchet MS"/>
                        </a:rPr>
                        <a:t>35 minut</a:t>
                      </a:r>
                      <a:r>
                        <a:rPr lang="en-US" sz="2000">
                          <a:latin typeface="Trebuchet MS"/>
                          <a:ea typeface="Trebuchet MS"/>
                          <a:cs typeface="Trebuchet MS"/>
                          <a:sym typeface="Trebuchet MS"/>
                        </a:rPr>
                        <a:t>o</a:t>
                      </a:r>
                      <a:r>
                        <a:rPr lang="en-US" sz="2000" u="none" strike="noStrike" cap="none">
                          <a:latin typeface="Trebuchet MS"/>
                          <a:ea typeface="Trebuchet MS"/>
                          <a:cs typeface="Trebuchet MS"/>
                          <a:sym typeface="Trebuchet MS"/>
                        </a:rPr>
                        <a:t>s</a:t>
                      </a:r>
                      <a:endParaRPr sz="2000" u="none" strike="noStrike" cap="none">
                        <a:latin typeface="Trebuchet MS"/>
                        <a:ea typeface="Trebuchet MS"/>
                        <a:cs typeface="Trebuchet MS"/>
                        <a:sym typeface="Trebuchet MS"/>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2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sp>
        <p:nvSpPr>
          <p:cNvPr id="558" name="Google Shape;558;p21"/>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El plan - Tercera meta (3 de 5)</a:t>
            </a:r>
            <a:endParaRPr sz="3200"/>
          </a:p>
        </p:txBody>
      </p:sp>
      <p:graphicFrame>
        <p:nvGraphicFramePr>
          <p:cNvPr id="559" name="Google Shape;559;p21"/>
          <p:cNvGraphicFramePr/>
          <p:nvPr/>
        </p:nvGraphicFramePr>
        <p:xfrm>
          <a:off x="419506" y="999571"/>
          <a:ext cx="11359875" cy="5363655"/>
        </p:xfrm>
        <a:graphic>
          <a:graphicData uri="http://schemas.openxmlformats.org/drawingml/2006/table">
            <a:tbl>
              <a:tblPr>
                <a:noFill/>
                <a:tableStyleId>{44498489-D14A-4302-B63B-07EA24009DFD}</a:tableStyleId>
              </a:tblPr>
              <a:tblGrid>
                <a:gridCol w="5085025">
                  <a:extLst>
                    <a:ext uri="{9D8B030D-6E8A-4147-A177-3AD203B41FA5}">
                      <a16:colId xmlns:a16="http://schemas.microsoft.com/office/drawing/2014/main" val="20000"/>
                    </a:ext>
                  </a:extLst>
                </a:gridCol>
                <a:gridCol w="988450">
                  <a:extLst>
                    <a:ext uri="{9D8B030D-6E8A-4147-A177-3AD203B41FA5}">
                      <a16:colId xmlns:a16="http://schemas.microsoft.com/office/drawing/2014/main" val="20001"/>
                    </a:ext>
                  </a:extLst>
                </a:gridCol>
                <a:gridCol w="1113600">
                  <a:extLst>
                    <a:ext uri="{9D8B030D-6E8A-4147-A177-3AD203B41FA5}">
                      <a16:colId xmlns:a16="http://schemas.microsoft.com/office/drawing/2014/main" val="20002"/>
                    </a:ext>
                  </a:extLst>
                </a:gridCol>
                <a:gridCol w="1113600">
                  <a:extLst>
                    <a:ext uri="{9D8B030D-6E8A-4147-A177-3AD203B41FA5}">
                      <a16:colId xmlns:a16="http://schemas.microsoft.com/office/drawing/2014/main" val="20003"/>
                    </a:ext>
                  </a:extLst>
                </a:gridCol>
                <a:gridCol w="1113600">
                  <a:extLst>
                    <a:ext uri="{9D8B030D-6E8A-4147-A177-3AD203B41FA5}">
                      <a16:colId xmlns:a16="http://schemas.microsoft.com/office/drawing/2014/main" val="20004"/>
                    </a:ext>
                  </a:extLst>
                </a:gridCol>
                <a:gridCol w="1113600">
                  <a:extLst>
                    <a:ext uri="{9D8B030D-6E8A-4147-A177-3AD203B41FA5}">
                      <a16:colId xmlns:a16="http://schemas.microsoft.com/office/drawing/2014/main" val="20005"/>
                    </a:ext>
                  </a:extLst>
                </a:gridCol>
                <a:gridCol w="832000">
                  <a:extLst>
                    <a:ext uri="{9D8B030D-6E8A-4147-A177-3AD203B41FA5}">
                      <a16:colId xmlns:a16="http://schemas.microsoft.com/office/drawing/2014/main" val="20006"/>
                    </a:ext>
                  </a:extLst>
                </a:gridCol>
              </a:tblGrid>
              <a:tr h="490325">
                <a:tc>
                  <a:txBody>
                    <a:bodyPr/>
                    <a:lstStyle/>
                    <a:p>
                      <a:pPr marL="0" marR="0" lvl="0" indent="0" algn="l" rtl="0">
                        <a:lnSpc>
                          <a:spcPct val="100000"/>
                        </a:lnSpc>
                        <a:spcBef>
                          <a:spcPts val="0"/>
                        </a:spcBef>
                        <a:spcAft>
                          <a:spcPts val="0"/>
                        </a:spcAft>
                        <a:buClr>
                          <a:srgbClr val="000000"/>
                        </a:buClr>
                        <a:buSzPts val="1700"/>
                        <a:buFont typeface="Roboto"/>
                        <a:buNone/>
                      </a:pPr>
                      <a:r>
                        <a:rPr lang="en-US" sz="2600" b="1" u="none" strike="noStrike" cap="none">
                          <a:solidFill>
                            <a:srgbClr val="000000"/>
                          </a:solidFill>
                          <a:latin typeface="Trebuchet MS"/>
                          <a:ea typeface="Trebuchet MS"/>
                          <a:cs typeface="Trebuchet MS"/>
                          <a:sym typeface="Trebuchet MS"/>
                        </a:rPr>
                        <a:t> </a:t>
                      </a:r>
                      <a:r>
                        <a:rPr lang="en-US" sz="2600" b="1">
                          <a:latin typeface="Trebuchet MS"/>
                          <a:ea typeface="Trebuchet MS"/>
                          <a:cs typeface="Trebuchet MS"/>
                          <a:sym typeface="Trebuchet MS"/>
                        </a:rPr>
                        <a:t>Meta</a:t>
                      </a:r>
                      <a:r>
                        <a:rPr lang="en-US" sz="2600" b="1" u="none" strike="noStrike" cap="none">
                          <a:solidFill>
                            <a:srgbClr val="000000"/>
                          </a:solidFill>
                          <a:latin typeface="Trebuchet MS"/>
                          <a:ea typeface="Trebuchet MS"/>
                          <a:cs typeface="Trebuchet MS"/>
                          <a:sym typeface="Trebuchet MS"/>
                        </a:rPr>
                        <a:t> 3: </a:t>
                      </a:r>
                      <a:r>
                        <a:rPr lang="en-US" sz="2600" b="1">
                          <a:latin typeface="Trebuchet MS"/>
                          <a:ea typeface="Trebuchet MS"/>
                          <a:cs typeface="Trebuchet MS"/>
                          <a:sym typeface="Trebuchet MS"/>
                        </a:rPr>
                        <a:t>Desarrollo de la fuerza laboral</a:t>
                      </a:r>
                      <a:endParaRPr sz="2600" i="0" u="none" strike="noStrike" cap="none">
                        <a:solidFill>
                          <a:srgbClr val="3F3F3F"/>
                        </a:solidFill>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9FC5E8"/>
                    </a:solidFill>
                  </a:tcPr>
                </a:tc>
                <a:tc gridSpan="6">
                  <a:txBody>
                    <a:bodyPr/>
                    <a:lstStyle/>
                    <a:p>
                      <a:pPr marL="0" marR="0" lvl="0" indent="0" algn="ctr" rtl="0">
                        <a:lnSpc>
                          <a:spcPct val="100000"/>
                        </a:lnSpc>
                        <a:spcBef>
                          <a:spcPts val="0"/>
                        </a:spcBef>
                        <a:spcAft>
                          <a:spcPts val="0"/>
                        </a:spcAft>
                        <a:buClr>
                          <a:srgbClr val="000000"/>
                        </a:buClr>
                        <a:buSzPts val="1700"/>
                        <a:buFont typeface="Arial"/>
                        <a:buNone/>
                      </a:pPr>
                      <a:endParaRPr sz="1700" b="1" i="0" u="none" strike="noStrike" cap="none">
                        <a:solidFill>
                          <a:srgbClr val="FFFFFF"/>
                        </a:solidFill>
                        <a:latin typeface="Trebuchet MS"/>
                        <a:ea typeface="Trebuchet MS"/>
                        <a:cs typeface="Trebuchet MS"/>
                        <a:sym typeface="Trebuchet MS"/>
                      </a:endParaRPr>
                    </a:p>
                  </a:txBody>
                  <a:tcPr marL="114150" marR="114150" marT="57075" marB="5707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66525">
                <a:tc>
                  <a:txBody>
                    <a:bodyPr/>
                    <a:lstStyle/>
                    <a:p>
                      <a:pPr marL="0" marR="0" lvl="0" indent="0" algn="l"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gridSpan="6">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Eval</a:t>
                      </a:r>
                      <a:r>
                        <a:rPr lang="en-US" sz="1800" b="1">
                          <a:solidFill>
                            <a:srgbClr val="FFFFFF"/>
                          </a:solidFill>
                          <a:latin typeface="Trebuchet MS"/>
                          <a:ea typeface="Trebuchet MS"/>
                          <a:cs typeface="Trebuchet MS"/>
                          <a:sym typeface="Trebuchet MS"/>
                        </a:rPr>
                        <a:t>uación Logro y Línea de tiempo</a:t>
                      </a:r>
                      <a:endParaRPr sz="1800" i="0" u="none" strike="noStrike" cap="none">
                        <a:latin typeface="Trebuchet MS"/>
                        <a:ea typeface="Trebuchet MS"/>
                        <a:cs typeface="Trebuchet MS"/>
                        <a:sym typeface="Trebuchet MS"/>
                      </a:endParaRPr>
                    </a:p>
                  </a:txBody>
                  <a:tcPr marL="114150" marR="114150" marT="57075" marB="57075">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dk1">
                          <a:alpha val="0"/>
                        </a:scheme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80000">
                <a:tc>
                  <a:txBody>
                    <a:bodyPr/>
                    <a:lstStyle/>
                    <a:p>
                      <a:pPr marL="0" marR="0" lvl="0" indent="0" algn="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 fiscal federal</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26</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27</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28</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29</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30</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5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31</a:t>
                      </a:r>
                      <a:endParaRPr sz="1800" i="0" u="none" strike="noStrike" cap="none">
                        <a:latin typeface="Trebuchet MS"/>
                        <a:ea typeface="Trebuchet MS"/>
                        <a:cs typeface="Trebuchet MS"/>
                        <a:sym typeface="Trebuchet MS"/>
                      </a:endParaRPr>
                    </a:p>
                  </a:txBody>
                  <a:tcPr marL="11900" marR="11900" marT="11900" marB="0" anchor="ctr">
                    <a:lnL w="9525" cap="flat" cmpd="sng">
                      <a:solidFill>
                        <a:schemeClr val="dk1">
                          <a:alpha val="0"/>
                        </a:schemeClr>
                      </a:solidFill>
                      <a:prstDash val="solid"/>
                      <a:round/>
                      <a:headEnd type="none" w="sm" len="sm"/>
                      <a:tailEnd type="none" w="sm" len="sm"/>
                    </a:lnL>
                    <a:lnR w="9525" cap="flat" cmpd="sng">
                      <a:solidFill>
                        <a:schemeClr val="dk1">
                          <a:alpha val="0"/>
                        </a:schemeClr>
                      </a:solidFill>
                      <a:prstDash val="solid"/>
                      <a:round/>
                      <a:headEnd type="none" w="sm" len="sm"/>
                      <a:tailEnd type="none" w="sm" len="sm"/>
                    </a:lnR>
                    <a:lnT w="9525" cap="flat" cmpd="sng">
                      <a:solidFill>
                        <a:schemeClr val="dk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986975">
                <a:tc>
                  <a:txBody>
                    <a:bodyPr/>
                    <a:lstStyle/>
                    <a:p>
                      <a:pPr marL="9144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1: Número </a:t>
                      </a:r>
                      <a:r>
                        <a:rPr lang="en-US" sz="1600" b="1">
                          <a:latin typeface="Trebuchet MS"/>
                          <a:ea typeface="Trebuchet MS"/>
                          <a:cs typeface="Trebuchet MS"/>
                          <a:sym typeface="Trebuchet MS"/>
                        </a:rPr>
                        <a:t>de nuevos acuerdos de colaboración hospitalaria o ampliaciones de la línea de servicios.</a:t>
                      </a:r>
                      <a:endParaRPr sz="1600" b="1" i="0" u="none" strike="noStrike" cap="none">
                        <a:solidFill>
                          <a:srgbClr val="000000"/>
                        </a:solidFill>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000000"/>
                        </a:buClr>
                        <a:buSzPts val="1500"/>
                        <a:buFont typeface="Roboto"/>
                        <a:buNone/>
                      </a:pPr>
                      <a:r>
                        <a:rPr lang="en-US" sz="1600" b="1">
                          <a:latin typeface="Trebuchet MS"/>
                          <a:ea typeface="Trebuchet MS"/>
                          <a:cs typeface="Trebuchet MS"/>
                          <a:sym typeface="Trebuchet MS"/>
                        </a:rPr>
                        <a:t>Canal temprano de la fuerza laboral</a:t>
                      </a:r>
                      <a:r>
                        <a:rPr lang="en-US" sz="1600" b="1" i="0" u="none" strike="noStrike" cap="none">
                          <a:solidFill>
                            <a:srgbClr val="000000"/>
                          </a:solidFill>
                          <a:latin typeface="Trebuchet MS"/>
                          <a:ea typeface="Trebuchet MS"/>
                          <a:cs typeface="Trebuchet MS"/>
                          <a:sym typeface="Trebuchet MS"/>
                        </a:rPr>
                        <a:t>; registr</a:t>
                      </a:r>
                      <a:r>
                        <a:rPr lang="en-US" sz="1600" b="1">
                          <a:latin typeface="Trebuchet MS"/>
                          <a:ea typeface="Trebuchet MS"/>
                          <a:cs typeface="Trebuchet MS"/>
                          <a:sym typeface="Trebuchet MS"/>
                        </a:rPr>
                        <a:t>o operativo</a:t>
                      </a:r>
                      <a:endParaRPr sz="1600" i="0" u="none" strike="noStrike" cap="none">
                        <a:latin typeface="Trebuchet MS"/>
                        <a:ea typeface="Trebuchet MS"/>
                        <a:cs typeface="Trebuchet MS"/>
                        <a:sym typeface="Trebuchet MS"/>
                      </a:endParaRPr>
                    </a:p>
                  </a:txBody>
                  <a:tcPr marL="114150" marR="114150" marT="57075" marB="570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986975">
                <a:tc>
                  <a:txBody>
                    <a:bodyPr/>
                    <a:lstStyle/>
                    <a:p>
                      <a:pPr marL="91440" lvl="0" indent="0" algn="l"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Métrica 2: Número de farmacéuticos y trabajadores sanitarios formados en intervenciones para enfermedades crónicas.</a:t>
                      </a:r>
                      <a:endParaRPr sz="1600" b="1">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000000"/>
                        </a:buClr>
                        <a:buSzPts val="1500"/>
                        <a:buFont typeface="Roboto"/>
                        <a:buNone/>
                      </a:pPr>
                      <a:r>
                        <a:rPr lang="en-US" sz="1600" b="1">
                          <a:latin typeface="Trebuchet MS"/>
                          <a:ea typeface="Trebuchet MS"/>
                          <a:cs typeface="Trebuchet MS"/>
                          <a:sym typeface="Trebuchet MS"/>
                        </a:rPr>
                        <a:t>Ciclos de formación; evaluación intermedia por el año fiscal 29</a:t>
                      </a:r>
                      <a:endParaRPr sz="1600" i="0" u="none" strike="noStrike" cap="none">
                        <a:latin typeface="Trebuchet MS"/>
                        <a:ea typeface="Trebuchet MS"/>
                        <a:cs typeface="Trebuchet MS"/>
                        <a:sym typeface="Trebuchet MS"/>
                      </a:endParaRPr>
                    </a:p>
                  </a:txBody>
                  <a:tcPr marL="114150" marR="114150" marT="57075" marB="570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4"/>
                  </a:ext>
                </a:extLst>
              </a:tr>
              <a:tr h="819400">
                <a:tc>
                  <a:txBody>
                    <a:bodyPr/>
                    <a:lstStyle/>
                    <a:p>
                      <a:pPr marL="91440" lvl="0" indent="0" algn="l"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Métrica 3: Número de proveedores médicos capacitados en temas relacionados con enfermedades crónicas.</a:t>
                      </a:r>
                      <a:endParaRPr sz="1600" b="1">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lvl="0" indent="0" algn="ctr"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Integración del programa de residencia; </a:t>
                      </a:r>
                      <a:endParaRPr sz="1600" b="1">
                        <a:latin typeface="Trebuchet MS"/>
                        <a:ea typeface="Trebuchet MS"/>
                        <a:cs typeface="Trebuchet MS"/>
                        <a:sym typeface="Trebuchet MS"/>
                      </a:endParaRPr>
                    </a:p>
                    <a:p>
                      <a:pPr marL="0" lvl="0" indent="0" algn="ctr"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evaluación continua</a:t>
                      </a:r>
                      <a:endParaRPr sz="1600" b="1">
                        <a:latin typeface="Trebuchet MS"/>
                        <a:ea typeface="Trebuchet MS"/>
                        <a:cs typeface="Trebuchet MS"/>
                        <a:sym typeface="Trebuchet MS"/>
                      </a:endParaRPr>
                    </a:p>
                  </a:txBody>
                  <a:tcPr marL="114150" marR="114150" marT="57075" marB="570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819400">
                <a:tc>
                  <a:txBody>
                    <a:bodyPr/>
                    <a:lstStyle/>
                    <a:p>
                      <a:pPr marL="91440" lvl="0" indent="0" algn="l"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Métrica 4: Número de iniciativas de colaboración entre los trabajadores puestas en marcha.</a:t>
                      </a:r>
                      <a:endParaRPr sz="1600" b="1">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lvl="0" indent="0" algn="ctr"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Creación de un consorcio interinstitucional; </a:t>
                      </a:r>
                      <a:endParaRPr sz="1600" b="1">
                        <a:latin typeface="Trebuchet MS"/>
                        <a:ea typeface="Trebuchet MS"/>
                        <a:cs typeface="Trebuchet MS"/>
                        <a:sym typeface="Trebuchet MS"/>
                      </a:endParaRPr>
                    </a:p>
                    <a:p>
                      <a:pPr marL="0" lvl="0" indent="0" algn="ctr"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plan de sostenibilidad año fiscal 30.</a:t>
                      </a:r>
                      <a:endParaRPr sz="1600" b="1">
                        <a:latin typeface="Trebuchet MS"/>
                        <a:ea typeface="Trebuchet MS"/>
                        <a:cs typeface="Trebuchet MS"/>
                        <a:sym typeface="Trebuchet MS"/>
                      </a:endParaRPr>
                    </a:p>
                  </a:txBody>
                  <a:tcPr marL="114150" marR="114150" marT="57075" marB="5707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9FC5E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5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1900" marR="11900" marT="119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g3aac46a6844_0_2088"/>
          <p:cNvSpPr txBox="1">
            <a:spLocks noGrp="1"/>
          </p:cNvSpPr>
          <p:nvPr>
            <p:ph type="title"/>
          </p:nvPr>
        </p:nvSpPr>
        <p:spPr>
          <a:xfrm>
            <a:off x="838200" y="294353"/>
            <a:ext cx="10515600" cy="644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Innovative Care</a:t>
            </a:r>
            <a:endParaRPr sz="3200"/>
          </a:p>
        </p:txBody>
      </p:sp>
      <p:sp>
        <p:nvSpPr>
          <p:cNvPr id="566" name="Google Shape;566;g3aac46a6844_0_208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41</a:t>
            </a:fld>
            <a:endParaRPr/>
          </a:p>
        </p:txBody>
      </p:sp>
      <p:sp>
        <p:nvSpPr>
          <p:cNvPr id="567" name="Google Shape;567;g3aac46a6844_0_2088"/>
          <p:cNvSpPr txBox="1">
            <a:spLocks noGrp="1"/>
          </p:cNvSpPr>
          <p:nvPr>
            <p:ph type="body" idx="1"/>
          </p:nvPr>
        </p:nvSpPr>
        <p:spPr>
          <a:xfrm>
            <a:off x="398100" y="1589925"/>
            <a:ext cx="11395800" cy="3238500"/>
          </a:xfrm>
          <a:prstGeom prst="rect">
            <a:avLst/>
          </a:prstGeom>
          <a:solidFill>
            <a:srgbClr val="1E6194"/>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solidFill>
                  <a:schemeClr val="lt1"/>
                </a:solidFill>
              </a:rPr>
              <a:t>Initiative 9 – Design &amp; Pilot Rural Value-Based Care Model(s) (page 38):</a:t>
            </a:r>
            <a:r>
              <a:rPr lang="en-US" sz="1700">
                <a:solidFill>
                  <a:schemeClr val="lt1"/>
                </a:solidFill>
              </a:rPr>
              <a:t> This initiative will research, design, pilot, and ultimately scale value-based care model(s) tailored for rural providers and hospitals. This initiative will assess the feasibility of shared savings, bundled payments, and other approaches that reward prevention, care coordination, and improved health outcomes. </a:t>
            </a:r>
            <a:endParaRPr sz="1700">
              <a:solidFill>
                <a:schemeClr val="lt1"/>
              </a:solidFill>
            </a:endParaRPr>
          </a:p>
          <a:p>
            <a:pPr marL="0" lvl="0" indent="0" algn="l" rtl="0">
              <a:lnSpc>
                <a:spcPct val="100000"/>
              </a:lnSpc>
              <a:spcBef>
                <a:spcPts val="0"/>
              </a:spcBef>
              <a:spcAft>
                <a:spcPts val="0"/>
              </a:spcAft>
              <a:buClr>
                <a:schemeClr val="dk1"/>
              </a:buClr>
              <a:buSzPts val="1100"/>
              <a:buFont typeface="Arial"/>
              <a:buNone/>
            </a:pPr>
            <a:endParaRPr sz="1700">
              <a:solidFill>
                <a:schemeClr val="lt1"/>
              </a:solidFill>
            </a:endParaRPr>
          </a:p>
          <a:p>
            <a:pPr marL="0" lvl="0" indent="0" algn="l" rtl="0">
              <a:lnSpc>
                <a:spcPct val="100000"/>
              </a:lnSpc>
              <a:spcBef>
                <a:spcPts val="0"/>
              </a:spcBef>
              <a:spcAft>
                <a:spcPts val="0"/>
              </a:spcAft>
              <a:buClr>
                <a:schemeClr val="dk1"/>
              </a:buClr>
              <a:buSzPts val="1100"/>
              <a:buFont typeface="Arial"/>
              <a:buNone/>
            </a:pPr>
            <a:r>
              <a:rPr lang="en-US" sz="1700" b="1" i="1">
                <a:solidFill>
                  <a:schemeClr val="lt1"/>
                </a:solidFill>
              </a:rPr>
              <a:t>Potential activities could include:</a:t>
            </a:r>
            <a:endParaRPr sz="170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a:solidFill>
                  <a:schemeClr val="lt1"/>
                </a:solidFill>
              </a:rPr>
              <a:t>collaborating with rural health clinics, hospitals, and Regional Accountable Entities (RAEs) to implement scalable, value-based  frameworks that are aligned with Colorado’s ACO and Clinically Integrated Networks (CIN); and</a:t>
            </a:r>
            <a:endParaRPr sz="170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a:solidFill>
                  <a:schemeClr val="lt1"/>
                </a:solidFill>
              </a:rPr>
              <a:t>supporting rural population health priorities and community health needs (CHNA) assessment action plans through an ACO-like infrastructure facilitated by HCPF under Phase III of the Accountable Care Collaborative, effective July 1, 2025.</a:t>
            </a:r>
            <a:endParaRPr sz="1700">
              <a:solidFill>
                <a:schemeClr val="lt1"/>
              </a:solidFill>
            </a:endParaRPr>
          </a:p>
          <a:p>
            <a:pPr marL="0" lvl="0" indent="0" algn="l" rtl="0">
              <a:lnSpc>
                <a:spcPct val="100000"/>
              </a:lnSpc>
              <a:spcBef>
                <a:spcPts val="0"/>
              </a:spcBef>
              <a:spcAft>
                <a:spcPts val="0"/>
              </a:spcAft>
              <a:buSzPts val="3600"/>
              <a:buNone/>
            </a:pPr>
            <a:endParaRPr sz="1700">
              <a:solidFill>
                <a:schemeClr val="lt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22"/>
          <p:cNvSpPr txBox="1">
            <a:spLocks noGrp="1"/>
          </p:cNvSpPr>
          <p:nvPr>
            <p:ph type="title"/>
          </p:nvPr>
        </p:nvSpPr>
        <p:spPr>
          <a:xfrm>
            <a:off x="838200" y="294353"/>
            <a:ext cx="10515600" cy="644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Cuidado innovador</a:t>
            </a:r>
            <a:endParaRPr sz="3200"/>
          </a:p>
        </p:txBody>
      </p:sp>
      <p:sp>
        <p:nvSpPr>
          <p:cNvPr id="574" name="Google Shape;574;p2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42</a:t>
            </a:fld>
            <a:endParaRPr/>
          </a:p>
        </p:txBody>
      </p:sp>
      <p:sp>
        <p:nvSpPr>
          <p:cNvPr id="575" name="Google Shape;575;p22"/>
          <p:cNvSpPr txBox="1">
            <a:spLocks noGrp="1"/>
          </p:cNvSpPr>
          <p:nvPr>
            <p:ph type="body" idx="1"/>
          </p:nvPr>
        </p:nvSpPr>
        <p:spPr>
          <a:xfrm>
            <a:off x="398100" y="1353312"/>
            <a:ext cx="11395800" cy="3945825"/>
          </a:xfrm>
          <a:prstGeom prst="rect">
            <a:avLst/>
          </a:prstGeom>
          <a:solidFill>
            <a:srgbClr val="1E6194"/>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dirty="0" err="1">
                <a:solidFill>
                  <a:schemeClr val="lt1"/>
                </a:solidFill>
              </a:rPr>
              <a:t>Iniciativa</a:t>
            </a:r>
            <a:r>
              <a:rPr lang="en-US" sz="1800" b="1" dirty="0">
                <a:solidFill>
                  <a:schemeClr val="lt1"/>
                </a:solidFill>
              </a:rPr>
              <a:t> 9 – </a:t>
            </a:r>
            <a:r>
              <a:rPr lang="en-US" sz="1800" b="1" dirty="0" err="1">
                <a:solidFill>
                  <a:schemeClr val="lt1"/>
                </a:solidFill>
              </a:rPr>
              <a:t>Diseñar</a:t>
            </a:r>
            <a:r>
              <a:rPr lang="en-US" sz="1800" b="1" dirty="0">
                <a:solidFill>
                  <a:schemeClr val="lt1"/>
                </a:solidFill>
              </a:rPr>
              <a:t> y </a:t>
            </a:r>
            <a:r>
              <a:rPr lang="en-US" sz="1800" b="1" dirty="0" err="1">
                <a:solidFill>
                  <a:schemeClr val="lt1"/>
                </a:solidFill>
              </a:rPr>
              <a:t>poner</a:t>
            </a:r>
            <a:r>
              <a:rPr lang="en-US" sz="1800" b="1" dirty="0">
                <a:solidFill>
                  <a:schemeClr val="lt1"/>
                </a:solidFill>
              </a:rPr>
              <a:t> a </a:t>
            </a:r>
            <a:r>
              <a:rPr lang="en-US" sz="1800" b="1" dirty="0" err="1">
                <a:solidFill>
                  <a:schemeClr val="lt1"/>
                </a:solidFill>
              </a:rPr>
              <a:t>prueba</a:t>
            </a:r>
            <a:r>
              <a:rPr lang="en-US" sz="1800" b="1" dirty="0">
                <a:solidFill>
                  <a:schemeClr val="lt1"/>
                </a:solidFill>
              </a:rPr>
              <a:t> </a:t>
            </a:r>
            <a:r>
              <a:rPr lang="en-US" sz="1800" b="1" dirty="0" err="1">
                <a:solidFill>
                  <a:schemeClr val="lt1"/>
                </a:solidFill>
              </a:rPr>
              <a:t>modelo</a:t>
            </a:r>
            <a:r>
              <a:rPr lang="en-US" sz="1800" b="1" dirty="0">
                <a:solidFill>
                  <a:schemeClr val="lt1"/>
                </a:solidFill>
              </a:rPr>
              <a:t>(s) de </a:t>
            </a:r>
            <a:r>
              <a:rPr lang="en-US" sz="1800" b="1" dirty="0" err="1">
                <a:solidFill>
                  <a:schemeClr val="lt1"/>
                </a:solidFill>
              </a:rPr>
              <a:t>atención</a:t>
            </a:r>
            <a:r>
              <a:rPr lang="en-US" sz="1800" b="1" dirty="0">
                <a:solidFill>
                  <a:schemeClr val="lt1"/>
                </a:solidFill>
              </a:rPr>
              <a:t> rurales </a:t>
            </a:r>
            <a:r>
              <a:rPr lang="en-US" sz="1800" b="1" dirty="0" err="1">
                <a:solidFill>
                  <a:schemeClr val="lt1"/>
                </a:solidFill>
              </a:rPr>
              <a:t>basados</a:t>
            </a:r>
            <a:r>
              <a:rPr lang="en-US" sz="1800" b="1" dirty="0">
                <a:solidFill>
                  <a:schemeClr val="lt1"/>
                </a:solidFill>
              </a:rPr>
              <a:t> </a:t>
            </a:r>
            <a:r>
              <a:rPr lang="en-US" sz="1800" b="1" dirty="0" err="1">
                <a:solidFill>
                  <a:schemeClr val="lt1"/>
                </a:solidFill>
              </a:rPr>
              <a:t>en</a:t>
            </a:r>
            <a:r>
              <a:rPr lang="en-US" sz="1800" b="1" dirty="0">
                <a:solidFill>
                  <a:schemeClr val="lt1"/>
                </a:solidFill>
              </a:rPr>
              <a:t> </a:t>
            </a:r>
            <a:r>
              <a:rPr lang="en-US" sz="1800" b="1" dirty="0" err="1">
                <a:solidFill>
                  <a:schemeClr val="lt1"/>
                </a:solidFill>
              </a:rPr>
              <a:t>el</a:t>
            </a:r>
            <a:r>
              <a:rPr lang="en-US" sz="1800" b="1" dirty="0">
                <a:solidFill>
                  <a:schemeClr val="lt1"/>
                </a:solidFill>
              </a:rPr>
              <a:t> valor (</a:t>
            </a:r>
            <a:r>
              <a:rPr lang="en-US" sz="1800" b="1" dirty="0" err="1">
                <a:solidFill>
                  <a:schemeClr val="lt1"/>
                </a:solidFill>
              </a:rPr>
              <a:t>página</a:t>
            </a:r>
            <a:r>
              <a:rPr lang="en-US" sz="1800" b="1" dirty="0">
                <a:solidFill>
                  <a:schemeClr val="lt1"/>
                </a:solidFill>
              </a:rPr>
              <a:t> 38):</a:t>
            </a:r>
            <a:r>
              <a:rPr lang="en-US" sz="1700" dirty="0">
                <a:solidFill>
                  <a:schemeClr val="lt1"/>
                </a:solidFill>
              </a:rPr>
              <a:t> Esta </a:t>
            </a:r>
            <a:r>
              <a:rPr lang="en-US" sz="1700" dirty="0" err="1">
                <a:solidFill>
                  <a:schemeClr val="lt1"/>
                </a:solidFill>
              </a:rPr>
              <a:t>iniciativa</a:t>
            </a:r>
            <a:r>
              <a:rPr lang="en-US" sz="1700" dirty="0">
                <a:solidFill>
                  <a:schemeClr val="lt1"/>
                </a:solidFill>
              </a:rPr>
              <a:t> </a:t>
            </a:r>
            <a:r>
              <a:rPr lang="en-US" sz="1700" dirty="0" err="1">
                <a:solidFill>
                  <a:schemeClr val="lt1"/>
                </a:solidFill>
              </a:rPr>
              <a:t>investigará</a:t>
            </a:r>
            <a:r>
              <a:rPr lang="en-US" sz="1700" dirty="0">
                <a:solidFill>
                  <a:schemeClr val="lt1"/>
                </a:solidFill>
              </a:rPr>
              <a:t>, </a:t>
            </a:r>
            <a:r>
              <a:rPr lang="en-US" sz="1700" dirty="0" err="1">
                <a:solidFill>
                  <a:schemeClr val="lt1"/>
                </a:solidFill>
              </a:rPr>
              <a:t>diseñará</a:t>
            </a:r>
            <a:r>
              <a:rPr lang="en-US" sz="1700" dirty="0">
                <a:solidFill>
                  <a:schemeClr val="lt1"/>
                </a:solidFill>
              </a:rPr>
              <a:t>, </a:t>
            </a:r>
            <a:r>
              <a:rPr lang="en-US" sz="1700" dirty="0" err="1">
                <a:solidFill>
                  <a:schemeClr val="lt1"/>
                </a:solidFill>
              </a:rPr>
              <a:t>pondrá</a:t>
            </a:r>
            <a:r>
              <a:rPr lang="en-US" sz="1700" dirty="0">
                <a:solidFill>
                  <a:schemeClr val="lt1"/>
                </a:solidFill>
              </a:rPr>
              <a:t> a </a:t>
            </a:r>
            <a:r>
              <a:rPr lang="en-US" sz="1700" dirty="0" err="1">
                <a:solidFill>
                  <a:schemeClr val="lt1"/>
                </a:solidFill>
              </a:rPr>
              <a:t>prueba</a:t>
            </a:r>
            <a:r>
              <a:rPr lang="en-US" sz="1700" dirty="0">
                <a:solidFill>
                  <a:schemeClr val="lt1"/>
                </a:solidFill>
              </a:rPr>
              <a:t> y, </a:t>
            </a:r>
            <a:r>
              <a:rPr lang="en-US" sz="1700" dirty="0" err="1">
                <a:solidFill>
                  <a:schemeClr val="lt1"/>
                </a:solidFill>
              </a:rPr>
              <a:t>en</a:t>
            </a:r>
            <a:r>
              <a:rPr lang="en-US" sz="1700" dirty="0">
                <a:solidFill>
                  <a:schemeClr val="lt1"/>
                </a:solidFill>
              </a:rPr>
              <a:t> </a:t>
            </a:r>
            <a:r>
              <a:rPr lang="en-US" sz="1700" dirty="0" err="1">
                <a:solidFill>
                  <a:schemeClr val="lt1"/>
                </a:solidFill>
              </a:rPr>
              <a:t>última</a:t>
            </a:r>
            <a:r>
              <a:rPr lang="en-US" sz="1700" dirty="0">
                <a:solidFill>
                  <a:schemeClr val="lt1"/>
                </a:solidFill>
              </a:rPr>
              <a:t> </a:t>
            </a:r>
            <a:r>
              <a:rPr lang="en-US" sz="1700" dirty="0" err="1">
                <a:solidFill>
                  <a:schemeClr val="lt1"/>
                </a:solidFill>
              </a:rPr>
              <a:t>instancia</a:t>
            </a:r>
            <a:r>
              <a:rPr lang="en-US" sz="1700" dirty="0">
                <a:solidFill>
                  <a:schemeClr val="lt1"/>
                </a:solidFill>
              </a:rPr>
              <a:t>, </a:t>
            </a:r>
            <a:r>
              <a:rPr lang="en-US" sz="1700" dirty="0" err="1">
                <a:solidFill>
                  <a:schemeClr val="lt1"/>
                </a:solidFill>
              </a:rPr>
              <a:t>ampliará</a:t>
            </a:r>
            <a:r>
              <a:rPr lang="en-US" sz="1700" dirty="0">
                <a:solidFill>
                  <a:schemeClr val="lt1"/>
                </a:solidFill>
              </a:rPr>
              <a:t> </a:t>
            </a:r>
            <a:r>
              <a:rPr lang="en-US" sz="1700" dirty="0" err="1">
                <a:solidFill>
                  <a:schemeClr val="lt1"/>
                </a:solidFill>
              </a:rPr>
              <a:t>los</a:t>
            </a:r>
            <a:r>
              <a:rPr lang="en-US" sz="1700" dirty="0">
                <a:solidFill>
                  <a:schemeClr val="lt1"/>
                </a:solidFill>
              </a:rPr>
              <a:t> </a:t>
            </a:r>
            <a:r>
              <a:rPr lang="en-US" sz="1700" dirty="0" err="1">
                <a:solidFill>
                  <a:schemeClr val="lt1"/>
                </a:solidFill>
              </a:rPr>
              <a:t>modelos</a:t>
            </a:r>
            <a:r>
              <a:rPr lang="en-US" sz="1700" dirty="0">
                <a:solidFill>
                  <a:schemeClr val="lt1"/>
                </a:solidFill>
              </a:rPr>
              <a:t> de </a:t>
            </a:r>
            <a:r>
              <a:rPr lang="en-US" sz="1700" dirty="0" err="1">
                <a:solidFill>
                  <a:schemeClr val="lt1"/>
                </a:solidFill>
              </a:rPr>
              <a:t>atención</a:t>
            </a:r>
            <a:r>
              <a:rPr lang="en-US" sz="1700" dirty="0">
                <a:solidFill>
                  <a:schemeClr val="lt1"/>
                </a:solidFill>
              </a:rPr>
              <a:t> </a:t>
            </a:r>
            <a:r>
              <a:rPr lang="en-US" sz="1700" dirty="0" err="1">
                <a:solidFill>
                  <a:schemeClr val="lt1"/>
                </a:solidFill>
              </a:rPr>
              <a:t>basados</a:t>
            </a:r>
            <a:r>
              <a:rPr lang="en-US" sz="1700" dirty="0">
                <a:solidFill>
                  <a:schemeClr val="lt1"/>
                </a:solidFill>
              </a:rPr>
              <a:t> </a:t>
            </a:r>
            <a:r>
              <a:rPr lang="en-US" sz="1700" dirty="0" err="1">
                <a:solidFill>
                  <a:schemeClr val="lt1"/>
                </a:solidFill>
              </a:rPr>
              <a:t>en</a:t>
            </a:r>
            <a:r>
              <a:rPr lang="en-US" sz="1700" dirty="0">
                <a:solidFill>
                  <a:schemeClr val="lt1"/>
                </a:solidFill>
              </a:rPr>
              <a:t> </a:t>
            </a:r>
            <a:r>
              <a:rPr lang="en-US" sz="1700" dirty="0" err="1">
                <a:solidFill>
                  <a:schemeClr val="lt1"/>
                </a:solidFill>
              </a:rPr>
              <a:t>el</a:t>
            </a:r>
            <a:r>
              <a:rPr lang="en-US" sz="1700" dirty="0">
                <a:solidFill>
                  <a:schemeClr val="lt1"/>
                </a:solidFill>
              </a:rPr>
              <a:t> valor </a:t>
            </a:r>
            <a:r>
              <a:rPr lang="en-US" sz="1700" dirty="0" err="1">
                <a:solidFill>
                  <a:schemeClr val="lt1"/>
                </a:solidFill>
              </a:rPr>
              <a:t>adaptados</a:t>
            </a:r>
            <a:r>
              <a:rPr lang="en-US" sz="1700" dirty="0">
                <a:solidFill>
                  <a:schemeClr val="lt1"/>
                </a:solidFill>
              </a:rPr>
              <a:t> a </a:t>
            </a:r>
            <a:r>
              <a:rPr lang="en-US" sz="1700" dirty="0" err="1">
                <a:solidFill>
                  <a:schemeClr val="lt1"/>
                </a:solidFill>
              </a:rPr>
              <a:t>los</a:t>
            </a:r>
            <a:r>
              <a:rPr lang="en-US" sz="1700" dirty="0">
                <a:solidFill>
                  <a:schemeClr val="lt1"/>
                </a:solidFill>
              </a:rPr>
              <a:t> </a:t>
            </a:r>
            <a:r>
              <a:rPr lang="en-US" sz="1700" dirty="0" err="1">
                <a:solidFill>
                  <a:schemeClr val="lt1"/>
                </a:solidFill>
              </a:rPr>
              <a:t>proveedores</a:t>
            </a:r>
            <a:r>
              <a:rPr lang="en-US" sz="1700" dirty="0">
                <a:solidFill>
                  <a:schemeClr val="lt1"/>
                </a:solidFill>
              </a:rPr>
              <a:t> y </a:t>
            </a:r>
            <a:r>
              <a:rPr lang="en-US" sz="1700" dirty="0" err="1">
                <a:solidFill>
                  <a:schemeClr val="lt1"/>
                </a:solidFill>
              </a:rPr>
              <a:t>hospitales</a:t>
            </a:r>
            <a:r>
              <a:rPr lang="en-US" sz="1700" dirty="0">
                <a:solidFill>
                  <a:schemeClr val="lt1"/>
                </a:solidFill>
              </a:rPr>
              <a:t> rurales. Esta </a:t>
            </a:r>
            <a:r>
              <a:rPr lang="en-US" sz="1700" dirty="0" err="1">
                <a:solidFill>
                  <a:schemeClr val="lt1"/>
                </a:solidFill>
              </a:rPr>
              <a:t>iniciativa</a:t>
            </a:r>
            <a:r>
              <a:rPr lang="en-US" sz="1700" dirty="0">
                <a:solidFill>
                  <a:schemeClr val="lt1"/>
                </a:solidFill>
              </a:rPr>
              <a:t> </a:t>
            </a:r>
            <a:r>
              <a:rPr lang="en-US" sz="1700" dirty="0" err="1">
                <a:solidFill>
                  <a:schemeClr val="lt1"/>
                </a:solidFill>
              </a:rPr>
              <a:t>evaluará</a:t>
            </a:r>
            <a:r>
              <a:rPr lang="en-US" sz="1700" dirty="0">
                <a:solidFill>
                  <a:schemeClr val="lt1"/>
                </a:solidFill>
              </a:rPr>
              <a:t> la </a:t>
            </a:r>
            <a:r>
              <a:rPr lang="en-US" sz="1700" dirty="0" err="1">
                <a:solidFill>
                  <a:schemeClr val="lt1"/>
                </a:solidFill>
              </a:rPr>
              <a:t>viabilidad</a:t>
            </a:r>
            <a:r>
              <a:rPr lang="en-US" sz="1700" dirty="0">
                <a:solidFill>
                  <a:schemeClr val="lt1"/>
                </a:solidFill>
              </a:rPr>
              <a:t> de </a:t>
            </a:r>
            <a:r>
              <a:rPr lang="en-US" sz="1700" dirty="0" err="1">
                <a:solidFill>
                  <a:schemeClr val="lt1"/>
                </a:solidFill>
              </a:rPr>
              <a:t>los</a:t>
            </a:r>
            <a:r>
              <a:rPr lang="en-US" sz="1700" dirty="0">
                <a:solidFill>
                  <a:schemeClr val="lt1"/>
                </a:solidFill>
              </a:rPr>
              <a:t> </a:t>
            </a:r>
            <a:r>
              <a:rPr lang="en-US" sz="1700" dirty="0" err="1">
                <a:solidFill>
                  <a:schemeClr val="lt1"/>
                </a:solidFill>
              </a:rPr>
              <a:t>ahorros</a:t>
            </a:r>
            <a:r>
              <a:rPr lang="en-US" sz="1700" dirty="0">
                <a:solidFill>
                  <a:schemeClr val="lt1"/>
                </a:solidFill>
              </a:rPr>
              <a:t> </a:t>
            </a:r>
            <a:r>
              <a:rPr lang="en-US" sz="1700" dirty="0" err="1">
                <a:solidFill>
                  <a:schemeClr val="lt1"/>
                </a:solidFill>
              </a:rPr>
              <a:t>compartidos</a:t>
            </a:r>
            <a:r>
              <a:rPr lang="en-US" sz="1700" dirty="0">
                <a:solidFill>
                  <a:schemeClr val="lt1"/>
                </a:solidFill>
              </a:rPr>
              <a:t>, </a:t>
            </a:r>
            <a:r>
              <a:rPr lang="en-US" sz="1700" dirty="0" err="1">
                <a:solidFill>
                  <a:schemeClr val="lt1"/>
                </a:solidFill>
              </a:rPr>
              <a:t>los</a:t>
            </a:r>
            <a:r>
              <a:rPr lang="en-US" sz="1700" dirty="0">
                <a:solidFill>
                  <a:schemeClr val="lt1"/>
                </a:solidFill>
              </a:rPr>
              <a:t> </a:t>
            </a:r>
            <a:r>
              <a:rPr lang="en-US" sz="1700" dirty="0" err="1">
                <a:solidFill>
                  <a:schemeClr val="lt1"/>
                </a:solidFill>
              </a:rPr>
              <a:t>pagos</a:t>
            </a:r>
            <a:r>
              <a:rPr lang="en-US" sz="1700" dirty="0">
                <a:solidFill>
                  <a:schemeClr val="lt1"/>
                </a:solidFill>
              </a:rPr>
              <a:t> </a:t>
            </a:r>
            <a:r>
              <a:rPr lang="en-US" sz="1700" dirty="0" err="1">
                <a:solidFill>
                  <a:schemeClr val="lt1"/>
                </a:solidFill>
              </a:rPr>
              <a:t>agrupados</a:t>
            </a:r>
            <a:r>
              <a:rPr lang="en-US" sz="1700" dirty="0">
                <a:solidFill>
                  <a:schemeClr val="lt1"/>
                </a:solidFill>
              </a:rPr>
              <a:t> y </a:t>
            </a:r>
            <a:r>
              <a:rPr lang="en-US" sz="1700" dirty="0" err="1">
                <a:solidFill>
                  <a:schemeClr val="lt1"/>
                </a:solidFill>
              </a:rPr>
              <a:t>otros</a:t>
            </a:r>
            <a:r>
              <a:rPr lang="en-US" sz="1700" dirty="0">
                <a:solidFill>
                  <a:schemeClr val="lt1"/>
                </a:solidFill>
              </a:rPr>
              <a:t> </a:t>
            </a:r>
            <a:r>
              <a:rPr lang="en-US" sz="1700" dirty="0" err="1">
                <a:solidFill>
                  <a:schemeClr val="lt1"/>
                </a:solidFill>
              </a:rPr>
              <a:t>enfoques</a:t>
            </a:r>
            <a:r>
              <a:rPr lang="en-US" sz="1700" dirty="0">
                <a:solidFill>
                  <a:schemeClr val="lt1"/>
                </a:solidFill>
              </a:rPr>
              <a:t> </a:t>
            </a:r>
            <a:r>
              <a:rPr lang="en-US" sz="1700" dirty="0" err="1">
                <a:solidFill>
                  <a:schemeClr val="lt1"/>
                </a:solidFill>
              </a:rPr>
              <a:t>que</a:t>
            </a:r>
            <a:r>
              <a:rPr lang="en-US" sz="1700" dirty="0">
                <a:solidFill>
                  <a:schemeClr val="lt1"/>
                </a:solidFill>
              </a:rPr>
              <a:t> </a:t>
            </a:r>
            <a:r>
              <a:rPr lang="en-US" sz="1700" dirty="0" err="1">
                <a:solidFill>
                  <a:schemeClr val="lt1"/>
                </a:solidFill>
              </a:rPr>
              <a:t>recompensan</a:t>
            </a:r>
            <a:r>
              <a:rPr lang="en-US" sz="1700" dirty="0">
                <a:solidFill>
                  <a:schemeClr val="lt1"/>
                </a:solidFill>
              </a:rPr>
              <a:t> la </a:t>
            </a:r>
            <a:r>
              <a:rPr lang="en-US" sz="1700" dirty="0" err="1">
                <a:solidFill>
                  <a:schemeClr val="lt1"/>
                </a:solidFill>
              </a:rPr>
              <a:t>prevención</a:t>
            </a:r>
            <a:r>
              <a:rPr lang="en-US" sz="1700" dirty="0">
                <a:solidFill>
                  <a:schemeClr val="lt1"/>
                </a:solidFill>
              </a:rPr>
              <a:t>, la </a:t>
            </a:r>
            <a:r>
              <a:rPr lang="en-US" sz="1700" dirty="0" err="1">
                <a:solidFill>
                  <a:schemeClr val="lt1"/>
                </a:solidFill>
              </a:rPr>
              <a:t>coordinación</a:t>
            </a:r>
            <a:r>
              <a:rPr lang="en-US" sz="1700" dirty="0">
                <a:solidFill>
                  <a:schemeClr val="lt1"/>
                </a:solidFill>
              </a:rPr>
              <a:t> de la </a:t>
            </a:r>
            <a:r>
              <a:rPr lang="en-US" sz="1700" dirty="0" err="1">
                <a:solidFill>
                  <a:schemeClr val="lt1"/>
                </a:solidFill>
              </a:rPr>
              <a:t>atención</a:t>
            </a:r>
            <a:r>
              <a:rPr lang="en-US" sz="1700" dirty="0">
                <a:solidFill>
                  <a:schemeClr val="lt1"/>
                </a:solidFill>
              </a:rPr>
              <a:t> y la </a:t>
            </a:r>
            <a:r>
              <a:rPr lang="en-US" sz="1700" dirty="0" err="1">
                <a:solidFill>
                  <a:schemeClr val="lt1"/>
                </a:solidFill>
              </a:rPr>
              <a:t>mejora</a:t>
            </a:r>
            <a:r>
              <a:rPr lang="en-US" sz="1700" dirty="0">
                <a:solidFill>
                  <a:schemeClr val="lt1"/>
                </a:solidFill>
              </a:rPr>
              <a:t> de </a:t>
            </a:r>
            <a:r>
              <a:rPr lang="en-US" sz="1700" dirty="0" err="1">
                <a:solidFill>
                  <a:schemeClr val="lt1"/>
                </a:solidFill>
              </a:rPr>
              <a:t>los</a:t>
            </a:r>
            <a:r>
              <a:rPr lang="en-US" sz="1700" dirty="0">
                <a:solidFill>
                  <a:schemeClr val="lt1"/>
                </a:solidFill>
              </a:rPr>
              <a:t> </a:t>
            </a:r>
            <a:r>
              <a:rPr lang="en-US" sz="1700" dirty="0" err="1">
                <a:solidFill>
                  <a:schemeClr val="lt1"/>
                </a:solidFill>
              </a:rPr>
              <a:t>resultados</a:t>
            </a:r>
            <a:r>
              <a:rPr lang="en-US" sz="1700" dirty="0">
                <a:solidFill>
                  <a:schemeClr val="lt1"/>
                </a:solidFill>
              </a:rPr>
              <a:t> </a:t>
            </a:r>
            <a:r>
              <a:rPr lang="en-US" sz="1700" dirty="0" err="1">
                <a:solidFill>
                  <a:schemeClr val="lt1"/>
                </a:solidFill>
              </a:rPr>
              <a:t>sanitarios</a:t>
            </a:r>
            <a:r>
              <a:rPr lang="en-US" sz="1700" dirty="0">
                <a:solidFill>
                  <a:schemeClr val="lt1"/>
                </a:solidFill>
              </a:rPr>
              <a:t>.</a:t>
            </a:r>
          </a:p>
          <a:p>
            <a:pPr marL="0" lvl="0" indent="0" algn="l" rtl="0">
              <a:lnSpc>
                <a:spcPct val="100000"/>
              </a:lnSpc>
              <a:spcBef>
                <a:spcPts val="0"/>
              </a:spcBef>
              <a:spcAft>
                <a:spcPts val="0"/>
              </a:spcAft>
              <a:buClr>
                <a:schemeClr val="dk1"/>
              </a:buClr>
              <a:buSzPts val="1100"/>
              <a:buFont typeface="Arial"/>
              <a:buNone/>
            </a:pPr>
            <a:r>
              <a:rPr lang="en-US" sz="1700" dirty="0">
                <a:solidFill>
                  <a:schemeClr val="lt1"/>
                </a:solidFill>
              </a:rPr>
              <a:t> </a:t>
            </a:r>
            <a:endParaRPr sz="1700" dirty="0">
              <a:solidFill>
                <a:schemeClr val="lt1"/>
              </a:solidFill>
            </a:endParaRPr>
          </a:p>
          <a:p>
            <a:pPr marL="0" lvl="0" indent="0" algn="l" rtl="0">
              <a:lnSpc>
                <a:spcPct val="100000"/>
              </a:lnSpc>
              <a:spcBef>
                <a:spcPts val="0"/>
              </a:spcBef>
              <a:spcAft>
                <a:spcPts val="0"/>
              </a:spcAft>
              <a:buClr>
                <a:schemeClr val="dk1"/>
              </a:buClr>
              <a:buSzPts val="1100"/>
              <a:buFont typeface="Arial"/>
              <a:buNone/>
            </a:pPr>
            <a:r>
              <a:rPr lang="en-US" sz="1700" b="1" i="1" dirty="0">
                <a:solidFill>
                  <a:schemeClr val="lt1"/>
                </a:solidFill>
              </a:rPr>
              <a:t>Las </a:t>
            </a:r>
            <a:r>
              <a:rPr lang="en-US" sz="1700" b="1" i="1" dirty="0" err="1">
                <a:solidFill>
                  <a:schemeClr val="lt1"/>
                </a:solidFill>
              </a:rPr>
              <a:t>potenciales</a:t>
            </a:r>
            <a:r>
              <a:rPr lang="en-US" sz="1700" b="1" i="1" dirty="0">
                <a:solidFill>
                  <a:schemeClr val="lt1"/>
                </a:solidFill>
              </a:rPr>
              <a:t> </a:t>
            </a:r>
            <a:r>
              <a:rPr lang="en-US" sz="1700" b="1" i="1" dirty="0" err="1">
                <a:solidFill>
                  <a:schemeClr val="lt1"/>
                </a:solidFill>
              </a:rPr>
              <a:t>actividades</a:t>
            </a:r>
            <a:r>
              <a:rPr lang="en-US" sz="1700" b="1" i="1" dirty="0">
                <a:solidFill>
                  <a:schemeClr val="lt1"/>
                </a:solidFill>
              </a:rPr>
              <a:t> </a:t>
            </a:r>
            <a:r>
              <a:rPr lang="en-US" sz="1700" b="1" i="1" dirty="0" err="1">
                <a:solidFill>
                  <a:schemeClr val="lt1"/>
                </a:solidFill>
              </a:rPr>
              <a:t>podrían</a:t>
            </a:r>
            <a:r>
              <a:rPr lang="en-US" sz="1700" b="1" i="1" dirty="0">
                <a:solidFill>
                  <a:schemeClr val="lt1"/>
                </a:solidFill>
              </a:rPr>
              <a:t> </a:t>
            </a:r>
            <a:r>
              <a:rPr lang="en-US" sz="1700" b="1" i="1" dirty="0" err="1">
                <a:solidFill>
                  <a:schemeClr val="lt1"/>
                </a:solidFill>
              </a:rPr>
              <a:t>incluir</a:t>
            </a:r>
            <a:r>
              <a:rPr lang="en-US" sz="1700" b="1" i="1" dirty="0">
                <a:solidFill>
                  <a:schemeClr val="lt1"/>
                </a:solidFill>
              </a:rPr>
              <a:t>:</a:t>
            </a:r>
            <a:endParaRPr sz="1700" dirty="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dirty="0">
                <a:solidFill>
                  <a:schemeClr val="lt1"/>
                </a:solidFill>
              </a:rPr>
              <a:t>la </a:t>
            </a:r>
            <a:r>
              <a:rPr lang="en-US" sz="1700" dirty="0" err="1">
                <a:solidFill>
                  <a:schemeClr val="lt1"/>
                </a:solidFill>
              </a:rPr>
              <a:t>colaboración</a:t>
            </a:r>
            <a:r>
              <a:rPr lang="en-US" sz="1700" dirty="0">
                <a:solidFill>
                  <a:schemeClr val="lt1"/>
                </a:solidFill>
              </a:rPr>
              <a:t> con </a:t>
            </a:r>
            <a:r>
              <a:rPr lang="en-US" sz="1700" dirty="0" err="1">
                <a:solidFill>
                  <a:schemeClr val="lt1"/>
                </a:solidFill>
              </a:rPr>
              <a:t>clínicas</a:t>
            </a:r>
            <a:r>
              <a:rPr lang="en-US" sz="1700" dirty="0">
                <a:solidFill>
                  <a:schemeClr val="lt1"/>
                </a:solidFill>
              </a:rPr>
              <a:t> </a:t>
            </a:r>
            <a:r>
              <a:rPr lang="en-US" sz="1700" dirty="0" err="1">
                <a:solidFill>
                  <a:schemeClr val="lt1"/>
                </a:solidFill>
              </a:rPr>
              <a:t>sanitarias</a:t>
            </a:r>
            <a:r>
              <a:rPr lang="en-US" sz="1700" dirty="0">
                <a:solidFill>
                  <a:schemeClr val="lt1"/>
                </a:solidFill>
              </a:rPr>
              <a:t> rurales, </a:t>
            </a:r>
            <a:r>
              <a:rPr lang="en-US" sz="1700" dirty="0" err="1">
                <a:solidFill>
                  <a:schemeClr val="lt1"/>
                </a:solidFill>
              </a:rPr>
              <a:t>hospitales</a:t>
            </a:r>
            <a:r>
              <a:rPr lang="en-US" sz="1700" dirty="0">
                <a:solidFill>
                  <a:schemeClr val="lt1"/>
                </a:solidFill>
              </a:rPr>
              <a:t> y </a:t>
            </a:r>
            <a:r>
              <a:rPr lang="en-US" sz="1700" dirty="0" err="1">
                <a:solidFill>
                  <a:schemeClr val="lt1"/>
                </a:solidFill>
              </a:rPr>
              <a:t>Entidades</a:t>
            </a:r>
            <a:r>
              <a:rPr lang="en-US" sz="1700" dirty="0">
                <a:solidFill>
                  <a:schemeClr val="lt1"/>
                </a:solidFill>
              </a:rPr>
              <a:t> </a:t>
            </a:r>
            <a:r>
              <a:rPr lang="en-US" sz="1700" dirty="0" err="1">
                <a:solidFill>
                  <a:schemeClr val="lt1"/>
                </a:solidFill>
              </a:rPr>
              <a:t>regionales</a:t>
            </a:r>
            <a:r>
              <a:rPr lang="en-US" sz="1700" dirty="0">
                <a:solidFill>
                  <a:schemeClr val="lt1"/>
                </a:solidFill>
              </a:rPr>
              <a:t> </a:t>
            </a:r>
            <a:r>
              <a:rPr lang="en-US" sz="1700" dirty="0" err="1">
                <a:solidFill>
                  <a:schemeClr val="lt1"/>
                </a:solidFill>
              </a:rPr>
              <a:t>responsables</a:t>
            </a:r>
            <a:r>
              <a:rPr lang="en-US" sz="1700" dirty="0">
                <a:solidFill>
                  <a:schemeClr val="lt1"/>
                </a:solidFill>
              </a:rPr>
              <a:t> (RAEs) para </a:t>
            </a:r>
            <a:r>
              <a:rPr lang="en-US" sz="1700" dirty="0" err="1">
                <a:solidFill>
                  <a:schemeClr val="lt1"/>
                </a:solidFill>
              </a:rPr>
              <a:t>implementar</a:t>
            </a:r>
            <a:r>
              <a:rPr lang="en-US" sz="1700" dirty="0">
                <a:solidFill>
                  <a:schemeClr val="lt1"/>
                </a:solidFill>
              </a:rPr>
              <a:t> </a:t>
            </a:r>
            <a:r>
              <a:rPr lang="en-US" sz="1700" dirty="0" err="1">
                <a:solidFill>
                  <a:schemeClr val="lt1"/>
                </a:solidFill>
              </a:rPr>
              <a:t>marcos</a:t>
            </a:r>
            <a:r>
              <a:rPr lang="en-US" sz="1700" dirty="0">
                <a:solidFill>
                  <a:schemeClr val="lt1"/>
                </a:solidFill>
              </a:rPr>
              <a:t> de </a:t>
            </a:r>
            <a:r>
              <a:rPr lang="en-US" sz="1700" dirty="0" err="1">
                <a:solidFill>
                  <a:schemeClr val="lt1"/>
                </a:solidFill>
              </a:rPr>
              <a:t>trabajo</a:t>
            </a:r>
            <a:r>
              <a:rPr lang="en-US" sz="1700" dirty="0">
                <a:solidFill>
                  <a:schemeClr val="lt1"/>
                </a:solidFill>
              </a:rPr>
              <a:t> a </a:t>
            </a:r>
            <a:r>
              <a:rPr lang="en-US" sz="1700" dirty="0" err="1">
                <a:solidFill>
                  <a:schemeClr val="lt1"/>
                </a:solidFill>
              </a:rPr>
              <a:t>escala</a:t>
            </a:r>
            <a:r>
              <a:rPr lang="en-US" sz="1700" dirty="0">
                <a:solidFill>
                  <a:schemeClr val="lt1"/>
                </a:solidFill>
              </a:rPr>
              <a:t>, </a:t>
            </a:r>
            <a:r>
              <a:rPr lang="en-US" sz="1700" dirty="0" err="1">
                <a:solidFill>
                  <a:schemeClr val="lt1"/>
                </a:solidFill>
              </a:rPr>
              <a:t>basados</a:t>
            </a:r>
            <a:r>
              <a:rPr lang="en-US" sz="1700" dirty="0">
                <a:solidFill>
                  <a:schemeClr val="lt1"/>
                </a:solidFill>
              </a:rPr>
              <a:t> </a:t>
            </a:r>
            <a:r>
              <a:rPr lang="en-US" sz="1700" dirty="0" err="1">
                <a:solidFill>
                  <a:schemeClr val="lt1"/>
                </a:solidFill>
              </a:rPr>
              <a:t>en</a:t>
            </a:r>
            <a:r>
              <a:rPr lang="en-US" sz="1700" dirty="0">
                <a:solidFill>
                  <a:schemeClr val="lt1"/>
                </a:solidFill>
              </a:rPr>
              <a:t> </a:t>
            </a:r>
            <a:r>
              <a:rPr lang="en-US" sz="1700" dirty="0" err="1">
                <a:solidFill>
                  <a:schemeClr val="lt1"/>
                </a:solidFill>
              </a:rPr>
              <a:t>el</a:t>
            </a:r>
            <a:r>
              <a:rPr lang="en-US" sz="1700" dirty="0">
                <a:solidFill>
                  <a:schemeClr val="lt1"/>
                </a:solidFill>
              </a:rPr>
              <a:t> valor, </a:t>
            </a:r>
            <a:r>
              <a:rPr lang="en-US" sz="1700" dirty="0" err="1">
                <a:solidFill>
                  <a:schemeClr val="lt1"/>
                </a:solidFill>
              </a:rPr>
              <a:t>que</a:t>
            </a:r>
            <a:r>
              <a:rPr lang="en-US" sz="1700" dirty="0">
                <a:solidFill>
                  <a:schemeClr val="lt1"/>
                </a:solidFill>
              </a:rPr>
              <a:t> </a:t>
            </a:r>
            <a:r>
              <a:rPr lang="en-US" sz="1700" dirty="0" err="1">
                <a:solidFill>
                  <a:schemeClr val="lt1"/>
                </a:solidFill>
              </a:rPr>
              <a:t>estén</a:t>
            </a:r>
            <a:r>
              <a:rPr lang="en-US" sz="1700" dirty="0">
                <a:solidFill>
                  <a:schemeClr val="lt1"/>
                </a:solidFill>
              </a:rPr>
              <a:t> </a:t>
            </a:r>
            <a:r>
              <a:rPr lang="en-US" sz="1700" dirty="0" err="1">
                <a:solidFill>
                  <a:schemeClr val="lt1"/>
                </a:solidFill>
              </a:rPr>
              <a:t>alineados</a:t>
            </a:r>
            <a:r>
              <a:rPr lang="en-US" sz="1700" dirty="0">
                <a:solidFill>
                  <a:schemeClr val="lt1"/>
                </a:solidFill>
              </a:rPr>
              <a:t> con las ACO y las Redes </a:t>
            </a:r>
            <a:r>
              <a:rPr lang="en-US" sz="1700" dirty="0" err="1">
                <a:solidFill>
                  <a:schemeClr val="lt1"/>
                </a:solidFill>
              </a:rPr>
              <a:t>Clínicamente</a:t>
            </a:r>
            <a:r>
              <a:rPr lang="en-US" sz="1700" dirty="0">
                <a:solidFill>
                  <a:schemeClr val="lt1"/>
                </a:solidFill>
              </a:rPr>
              <a:t> </a:t>
            </a:r>
            <a:r>
              <a:rPr lang="en-US" sz="1700" dirty="0" err="1">
                <a:solidFill>
                  <a:schemeClr val="lt1"/>
                </a:solidFill>
              </a:rPr>
              <a:t>Integradas</a:t>
            </a:r>
            <a:r>
              <a:rPr lang="en-US" sz="1700" dirty="0">
                <a:solidFill>
                  <a:schemeClr val="lt1"/>
                </a:solidFill>
              </a:rPr>
              <a:t> (CIN) de Colorado; y</a:t>
            </a:r>
            <a:endParaRPr sz="1700" dirty="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dirty="0" err="1">
                <a:solidFill>
                  <a:schemeClr val="lt1"/>
                </a:solidFill>
              </a:rPr>
              <a:t>el</a:t>
            </a:r>
            <a:r>
              <a:rPr lang="en-US" sz="1700" dirty="0">
                <a:solidFill>
                  <a:schemeClr val="lt1"/>
                </a:solidFill>
              </a:rPr>
              <a:t> </a:t>
            </a:r>
            <a:r>
              <a:rPr lang="en-US" sz="1700" dirty="0" err="1">
                <a:solidFill>
                  <a:schemeClr val="lt1"/>
                </a:solidFill>
              </a:rPr>
              <a:t>apoyo</a:t>
            </a:r>
            <a:r>
              <a:rPr lang="en-US" sz="1700" dirty="0">
                <a:solidFill>
                  <a:schemeClr val="lt1"/>
                </a:solidFill>
              </a:rPr>
              <a:t> a las </a:t>
            </a:r>
            <a:r>
              <a:rPr lang="en-US" sz="1700" dirty="0" err="1">
                <a:solidFill>
                  <a:schemeClr val="lt1"/>
                </a:solidFill>
              </a:rPr>
              <a:t>prioridades</a:t>
            </a:r>
            <a:r>
              <a:rPr lang="en-US" sz="1700" dirty="0">
                <a:solidFill>
                  <a:schemeClr val="lt1"/>
                </a:solidFill>
              </a:rPr>
              <a:t> </a:t>
            </a:r>
            <a:r>
              <a:rPr lang="en-US" sz="1700" dirty="0" err="1">
                <a:solidFill>
                  <a:schemeClr val="lt1"/>
                </a:solidFill>
              </a:rPr>
              <a:t>sanitarias</a:t>
            </a:r>
            <a:r>
              <a:rPr lang="en-US" sz="1700" dirty="0">
                <a:solidFill>
                  <a:schemeClr val="lt1"/>
                </a:solidFill>
              </a:rPr>
              <a:t> de la población rural y </a:t>
            </a:r>
            <a:r>
              <a:rPr lang="en-US" sz="1700" dirty="0" err="1">
                <a:solidFill>
                  <a:schemeClr val="lt1"/>
                </a:solidFill>
              </a:rPr>
              <a:t>los</a:t>
            </a:r>
            <a:r>
              <a:rPr lang="en-US" sz="1700" dirty="0">
                <a:solidFill>
                  <a:schemeClr val="lt1"/>
                </a:solidFill>
              </a:rPr>
              <a:t> planes de </a:t>
            </a:r>
            <a:r>
              <a:rPr lang="en-US" sz="1700" dirty="0" err="1">
                <a:solidFill>
                  <a:schemeClr val="lt1"/>
                </a:solidFill>
              </a:rPr>
              <a:t>acción</a:t>
            </a:r>
            <a:r>
              <a:rPr lang="en-US" sz="1700" dirty="0">
                <a:solidFill>
                  <a:schemeClr val="lt1"/>
                </a:solidFill>
              </a:rPr>
              <a:t> para la </a:t>
            </a:r>
            <a:r>
              <a:rPr lang="en-US" sz="1700" dirty="0" err="1">
                <a:solidFill>
                  <a:schemeClr val="lt1"/>
                </a:solidFill>
              </a:rPr>
              <a:t>evaluación</a:t>
            </a:r>
            <a:r>
              <a:rPr lang="en-US" sz="1700" dirty="0">
                <a:solidFill>
                  <a:schemeClr val="lt1"/>
                </a:solidFill>
              </a:rPr>
              <a:t> de las </a:t>
            </a:r>
            <a:r>
              <a:rPr lang="en-US" sz="1700" dirty="0" err="1">
                <a:solidFill>
                  <a:schemeClr val="lt1"/>
                </a:solidFill>
              </a:rPr>
              <a:t>necesidades</a:t>
            </a:r>
            <a:r>
              <a:rPr lang="en-US" sz="1700" dirty="0">
                <a:solidFill>
                  <a:schemeClr val="lt1"/>
                </a:solidFill>
              </a:rPr>
              <a:t> </a:t>
            </a:r>
            <a:r>
              <a:rPr lang="en-US" sz="1700" dirty="0" err="1">
                <a:solidFill>
                  <a:schemeClr val="lt1"/>
                </a:solidFill>
              </a:rPr>
              <a:t>sanitarias</a:t>
            </a:r>
            <a:r>
              <a:rPr lang="en-US" sz="1700" dirty="0">
                <a:solidFill>
                  <a:schemeClr val="lt1"/>
                </a:solidFill>
              </a:rPr>
              <a:t> de la comunidad (CHNA) </a:t>
            </a:r>
            <a:r>
              <a:rPr lang="en-US" sz="1700" dirty="0" err="1">
                <a:solidFill>
                  <a:schemeClr val="lt1"/>
                </a:solidFill>
              </a:rPr>
              <a:t>mediante</a:t>
            </a:r>
            <a:r>
              <a:rPr lang="en-US" sz="1700" dirty="0">
                <a:solidFill>
                  <a:schemeClr val="lt1"/>
                </a:solidFill>
              </a:rPr>
              <a:t> </a:t>
            </a:r>
            <a:r>
              <a:rPr lang="en-US" sz="1700" dirty="0" err="1">
                <a:solidFill>
                  <a:schemeClr val="lt1"/>
                </a:solidFill>
              </a:rPr>
              <a:t>una</a:t>
            </a:r>
            <a:r>
              <a:rPr lang="en-US" sz="1700" dirty="0">
                <a:solidFill>
                  <a:schemeClr val="lt1"/>
                </a:solidFill>
              </a:rPr>
              <a:t> </a:t>
            </a:r>
            <a:r>
              <a:rPr lang="en-US" sz="1700" dirty="0" err="1">
                <a:solidFill>
                  <a:schemeClr val="lt1"/>
                </a:solidFill>
              </a:rPr>
              <a:t>infraestructura</a:t>
            </a:r>
            <a:r>
              <a:rPr lang="en-US" sz="1700" dirty="0">
                <a:solidFill>
                  <a:schemeClr val="lt1"/>
                </a:solidFill>
              </a:rPr>
              <a:t> similar a la de </a:t>
            </a:r>
            <a:r>
              <a:rPr lang="en-US" sz="1700" dirty="0" err="1">
                <a:solidFill>
                  <a:schemeClr val="lt1"/>
                </a:solidFill>
              </a:rPr>
              <a:t>una</a:t>
            </a:r>
            <a:r>
              <a:rPr lang="en-US" sz="1700" dirty="0">
                <a:solidFill>
                  <a:schemeClr val="lt1"/>
                </a:solidFill>
              </a:rPr>
              <a:t> ACO </a:t>
            </a:r>
            <a:r>
              <a:rPr lang="en-US" sz="1700" dirty="0" err="1">
                <a:solidFill>
                  <a:schemeClr val="lt1"/>
                </a:solidFill>
              </a:rPr>
              <a:t>facilitada</a:t>
            </a:r>
            <a:r>
              <a:rPr lang="en-US" sz="1700" dirty="0">
                <a:solidFill>
                  <a:schemeClr val="lt1"/>
                </a:solidFill>
              </a:rPr>
              <a:t> </a:t>
            </a:r>
            <a:r>
              <a:rPr lang="en-US" sz="1700" dirty="0" err="1">
                <a:solidFill>
                  <a:schemeClr val="lt1"/>
                </a:solidFill>
              </a:rPr>
              <a:t>por</a:t>
            </a:r>
            <a:r>
              <a:rPr lang="en-US" sz="1700" dirty="0">
                <a:solidFill>
                  <a:schemeClr val="lt1"/>
                </a:solidFill>
              </a:rPr>
              <a:t> la HCPF </a:t>
            </a:r>
            <a:r>
              <a:rPr lang="en-US" sz="1700" dirty="0" err="1">
                <a:solidFill>
                  <a:schemeClr val="lt1"/>
                </a:solidFill>
              </a:rPr>
              <a:t>en</a:t>
            </a:r>
            <a:r>
              <a:rPr lang="en-US" sz="1700" dirty="0">
                <a:solidFill>
                  <a:schemeClr val="lt1"/>
                </a:solidFill>
              </a:rPr>
              <a:t> </a:t>
            </a:r>
            <a:r>
              <a:rPr lang="en-US" sz="1700" dirty="0" err="1">
                <a:solidFill>
                  <a:schemeClr val="lt1"/>
                </a:solidFill>
              </a:rPr>
              <a:t>el</a:t>
            </a:r>
            <a:r>
              <a:rPr lang="en-US" sz="1700" dirty="0">
                <a:solidFill>
                  <a:schemeClr val="lt1"/>
                </a:solidFill>
              </a:rPr>
              <a:t> </a:t>
            </a:r>
            <a:r>
              <a:rPr lang="en-US" sz="1700" dirty="0" err="1">
                <a:solidFill>
                  <a:schemeClr val="lt1"/>
                </a:solidFill>
              </a:rPr>
              <a:t>marco</a:t>
            </a:r>
            <a:r>
              <a:rPr lang="en-US" sz="1700" dirty="0">
                <a:solidFill>
                  <a:schemeClr val="lt1"/>
                </a:solidFill>
              </a:rPr>
              <a:t> de la Fase III de </a:t>
            </a:r>
            <a:r>
              <a:rPr lang="en-US" sz="1700" dirty="0" err="1">
                <a:solidFill>
                  <a:schemeClr val="lt1"/>
                </a:solidFill>
              </a:rPr>
              <a:t>el</a:t>
            </a:r>
            <a:r>
              <a:rPr lang="en-US" sz="1700" dirty="0">
                <a:solidFill>
                  <a:schemeClr val="lt1"/>
                </a:solidFill>
              </a:rPr>
              <a:t> Accountable Care Collaborative, </a:t>
            </a:r>
            <a:r>
              <a:rPr lang="en-US" sz="1700" dirty="0" err="1">
                <a:solidFill>
                  <a:schemeClr val="lt1"/>
                </a:solidFill>
              </a:rPr>
              <a:t>que</a:t>
            </a:r>
            <a:r>
              <a:rPr lang="en-US" sz="1700" dirty="0">
                <a:solidFill>
                  <a:schemeClr val="lt1"/>
                </a:solidFill>
              </a:rPr>
              <a:t> </a:t>
            </a:r>
            <a:r>
              <a:rPr lang="en-US" sz="1700" dirty="0" err="1">
                <a:solidFill>
                  <a:schemeClr val="lt1"/>
                </a:solidFill>
              </a:rPr>
              <a:t>comenzará</a:t>
            </a:r>
            <a:r>
              <a:rPr lang="en-US" sz="1700" dirty="0">
                <a:solidFill>
                  <a:schemeClr val="lt1"/>
                </a:solidFill>
              </a:rPr>
              <a:t> </a:t>
            </a:r>
            <a:r>
              <a:rPr lang="en-US" sz="1700" dirty="0" err="1">
                <a:solidFill>
                  <a:schemeClr val="lt1"/>
                </a:solidFill>
              </a:rPr>
              <a:t>el</a:t>
            </a:r>
            <a:r>
              <a:rPr lang="en-US" sz="1700" dirty="0">
                <a:solidFill>
                  <a:schemeClr val="lt1"/>
                </a:solidFill>
              </a:rPr>
              <a:t> 1 de </a:t>
            </a:r>
            <a:r>
              <a:rPr lang="en-US" sz="1700" dirty="0" err="1">
                <a:solidFill>
                  <a:schemeClr val="lt1"/>
                </a:solidFill>
              </a:rPr>
              <a:t>julio</a:t>
            </a:r>
            <a:r>
              <a:rPr lang="en-US" sz="1700" dirty="0">
                <a:solidFill>
                  <a:schemeClr val="lt1"/>
                </a:solidFill>
              </a:rPr>
              <a:t> de 2025.</a:t>
            </a:r>
            <a:endParaRPr sz="1700" dirty="0">
              <a:solidFill>
                <a:schemeClr val="lt1"/>
              </a:solidFill>
            </a:endParaRPr>
          </a:p>
          <a:p>
            <a:pPr marL="0" lvl="0" indent="0" algn="l" rtl="0">
              <a:lnSpc>
                <a:spcPct val="100000"/>
              </a:lnSpc>
              <a:spcBef>
                <a:spcPts val="0"/>
              </a:spcBef>
              <a:spcAft>
                <a:spcPts val="0"/>
              </a:spcAft>
              <a:buSzPts val="3600"/>
              <a:buNone/>
            </a:pPr>
            <a:endParaRPr sz="1700" dirty="0">
              <a:solidFill>
                <a:schemeClr val="lt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g3aac46a6844_0_215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43</a:t>
            </a:fld>
            <a:endParaRPr/>
          </a:p>
        </p:txBody>
      </p:sp>
      <p:sp>
        <p:nvSpPr>
          <p:cNvPr id="582" name="Google Shape;582;g3aac46a6844_0_2153"/>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The Plan - Fourth Goal (4 of 5)</a:t>
            </a:r>
            <a:endParaRPr sz="3200"/>
          </a:p>
        </p:txBody>
      </p:sp>
      <p:graphicFrame>
        <p:nvGraphicFramePr>
          <p:cNvPr id="583" name="Google Shape;583;g3aac46a6844_0_2153"/>
          <p:cNvGraphicFramePr/>
          <p:nvPr/>
        </p:nvGraphicFramePr>
        <p:xfrm>
          <a:off x="419453" y="1030869"/>
          <a:ext cx="11245550" cy="5097550"/>
        </p:xfrm>
        <a:graphic>
          <a:graphicData uri="http://schemas.openxmlformats.org/drawingml/2006/table">
            <a:tbl>
              <a:tblPr>
                <a:noFill/>
                <a:tableStyleId>{44498489-D14A-4302-B63B-07EA24009DFD}</a:tableStyleId>
              </a:tblPr>
              <a:tblGrid>
                <a:gridCol w="5185300">
                  <a:extLst>
                    <a:ext uri="{9D8B030D-6E8A-4147-A177-3AD203B41FA5}">
                      <a16:colId xmlns:a16="http://schemas.microsoft.com/office/drawing/2014/main" val="20000"/>
                    </a:ext>
                  </a:extLst>
                </a:gridCol>
                <a:gridCol w="876475">
                  <a:extLst>
                    <a:ext uri="{9D8B030D-6E8A-4147-A177-3AD203B41FA5}">
                      <a16:colId xmlns:a16="http://schemas.microsoft.com/office/drawing/2014/main" val="20001"/>
                    </a:ext>
                  </a:extLst>
                </a:gridCol>
                <a:gridCol w="1076825">
                  <a:extLst>
                    <a:ext uri="{9D8B030D-6E8A-4147-A177-3AD203B41FA5}">
                      <a16:colId xmlns:a16="http://schemas.microsoft.com/office/drawing/2014/main" val="20002"/>
                    </a:ext>
                  </a:extLst>
                </a:gridCol>
                <a:gridCol w="1076825">
                  <a:extLst>
                    <a:ext uri="{9D8B030D-6E8A-4147-A177-3AD203B41FA5}">
                      <a16:colId xmlns:a16="http://schemas.microsoft.com/office/drawing/2014/main" val="20003"/>
                    </a:ext>
                  </a:extLst>
                </a:gridCol>
                <a:gridCol w="1076825">
                  <a:extLst>
                    <a:ext uri="{9D8B030D-6E8A-4147-A177-3AD203B41FA5}">
                      <a16:colId xmlns:a16="http://schemas.microsoft.com/office/drawing/2014/main" val="20004"/>
                    </a:ext>
                  </a:extLst>
                </a:gridCol>
                <a:gridCol w="1076825">
                  <a:extLst>
                    <a:ext uri="{9D8B030D-6E8A-4147-A177-3AD203B41FA5}">
                      <a16:colId xmlns:a16="http://schemas.microsoft.com/office/drawing/2014/main" val="20005"/>
                    </a:ext>
                  </a:extLst>
                </a:gridCol>
                <a:gridCol w="876475">
                  <a:extLst>
                    <a:ext uri="{9D8B030D-6E8A-4147-A177-3AD203B41FA5}">
                      <a16:colId xmlns:a16="http://schemas.microsoft.com/office/drawing/2014/main" val="20006"/>
                    </a:ext>
                  </a:extLst>
                </a:gridCol>
              </a:tblGrid>
              <a:tr h="616200">
                <a:tc>
                  <a:txBody>
                    <a:bodyPr/>
                    <a:lstStyle/>
                    <a:p>
                      <a:pPr marL="0" marR="0" lvl="0" indent="0" algn="l" rtl="0">
                        <a:lnSpc>
                          <a:spcPct val="100000"/>
                        </a:lnSpc>
                        <a:spcBef>
                          <a:spcPts val="0"/>
                        </a:spcBef>
                        <a:spcAft>
                          <a:spcPts val="0"/>
                        </a:spcAft>
                        <a:buClr>
                          <a:srgbClr val="FFFFFF"/>
                        </a:buClr>
                        <a:buSzPts val="1700"/>
                        <a:buFont typeface="Roboto"/>
                        <a:buNone/>
                      </a:pPr>
                      <a:r>
                        <a:rPr lang="en-US" sz="2600" b="1" u="none" strike="noStrike" cap="none">
                          <a:solidFill>
                            <a:srgbClr val="FFFFFF"/>
                          </a:solidFill>
                          <a:latin typeface="Trebuchet MS"/>
                          <a:ea typeface="Trebuchet MS"/>
                          <a:cs typeface="Trebuchet MS"/>
                          <a:sym typeface="Trebuchet MS"/>
                        </a:rPr>
                        <a:t> Goal 4: Innovative Care</a:t>
                      </a:r>
                      <a:endParaRPr sz="2600" i="0" u="none" strike="noStrike" cap="none">
                        <a:solidFill>
                          <a:srgbClr val="3F3F3F"/>
                        </a:solidFill>
                        <a:latin typeface="Trebuchet MS"/>
                        <a:ea typeface="Trebuchet MS"/>
                        <a:cs typeface="Trebuchet MS"/>
                        <a:sym typeface="Trebuchet MS"/>
                      </a:endParaRPr>
                    </a:p>
                  </a:txBody>
                  <a:tcPr marL="12650" marR="12650" marT="1265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D6194"/>
                    </a:solidFill>
                  </a:tcPr>
                </a:tc>
                <a:tc gridSpan="6">
                  <a:txBody>
                    <a:bodyPr/>
                    <a:lstStyle/>
                    <a:p>
                      <a:pPr marL="0" marR="0" lvl="0" indent="0" algn="ctr" rtl="0">
                        <a:lnSpc>
                          <a:spcPct val="100000"/>
                        </a:lnSpc>
                        <a:spcBef>
                          <a:spcPts val="0"/>
                        </a:spcBef>
                        <a:spcAft>
                          <a:spcPts val="0"/>
                        </a:spcAft>
                        <a:buClr>
                          <a:srgbClr val="000000"/>
                        </a:buClr>
                        <a:buSzPts val="1700"/>
                        <a:buFont typeface="Arial"/>
                        <a:buNone/>
                      </a:pPr>
                      <a:endParaRPr sz="1700" b="1" i="0" u="none" strike="noStrike" cap="none">
                        <a:solidFill>
                          <a:srgbClr val="FFFFFF"/>
                        </a:solidFill>
                        <a:latin typeface="Trebuchet MS"/>
                        <a:ea typeface="Trebuchet MS"/>
                        <a:cs typeface="Trebuchet MS"/>
                        <a:sym typeface="Trebuchet MS"/>
                      </a:endParaRPr>
                    </a:p>
                  </a:txBody>
                  <a:tcPr marL="121475" marR="121475" marT="60725" marB="60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16200">
                <a:tc>
                  <a:txBody>
                    <a:bodyPr/>
                    <a:lstStyle/>
                    <a:p>
                      <a:pPr marL="0" marR="0" lvl="0" indent="0" algn="ctr"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gridSpan="6">
                  <a:txBody>
                    <a:bodyPr/>
                    <a:lstStyle/>
                    <a:p>
                      <a:pPr marL="0" marR="0" lvl="0" indent="0" algn="ctr" rtl="0">
                        <a:lnSpc>
                          <a:spcPct val="100000"/>
                        </a:lnSpc>
                        <a:spcBef>
                          <a:spcPts val="0"/>
                        </a:spcBef>
                        <a:spcAft>
                          <a:spcPts val="0"/>
                        </a:spcAft>
                        <a:buClr>
                          <a:srgbClr val="FFFFFF"/>
                        </a:buClr>
                        <a:buSzPts val="1700"/>
                        <a:buFont typeface="Roboto"/>
                        <a:buNone/>
                      </a:pPr>
                      <a:r>
                        <a:rPr lang="en-US" sz="1800" b="1" u="none" strike="noStrike" cap="none">
                          <a:solidFill>
                            <a:srgbClr val="FFFFFF"/>
                          </a:solidFill>
                          <a:latin typeface="Trebuchet MS"/>
                          <a:ea typeface="Trebuchet MS"/>
                          <a:cs typeface="Trebuchet MS"/>
                          <a:sym typeface="Trebuchet MS"/>
                        </a:rPr>
                        <a:t>Implementation</a:t>
                      </a:r>
                      <a:r>
                        <a:rPr lang="en-US" sz="1800" b="1" i="0" u="none" strike="noStrike" cap="none">
                          <a:solidFill>
                            <a:srgbClr val="FFFFFF"/>
                          </a:solidFill>
                          <a:latin typeface="Trebuchet MS"/>
                          <a:ea typeface="Trebuchet MS"/>
                          <a:cs typeface="Trebuchet MS"/>
                          <a:sym typeface="Trebuchet MS"/>
                        </a:rPr>
                        <a:t> Milestones and Timeline</a:t>
                      </a:r>
                      <a:endParaRPr sz="1800" i="0" u="none" strike="noStrike" cap="none">
                        <a:latin typeface="Trebuchet MS"/>
                        <a:ea typeface="Trebuchet MS"/>
                        <a:cs typeface="Trebuchet MS"/>
                        <a:sym typeface="Trebuchet MS"/>
                      </a:endParaRPr>
                    </a:p>
                  </a:txBody>
                  <a:tcPr marL="121475" marR="121475" marT="60725" marB="60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13350">
                <a:tc>
                  <a:txBody>
                    <a:bodyPr/>
                    <a:lstStyle/>
                    <a:p>
                      <a:pPr marL="0" marR="0" lvl="0" indent="0" algn="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Federal Fiscal Year</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FFY26</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FFY27</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FFY28</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FFY29</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FFY30</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FFY31</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891300">
                <a:tc>
                  <a:txBody>
                    <a:bodyPr/>
                    <a:lstStyle/>
                    <a:p>
                      <a:pPr marL="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1: Number of new APM or value-based models launched.</a:t>
                      </a:r>
                      <a:endParaRPr sz="1600" b="1"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500"/>
                        <a:buFont typeface="Roboto"/>
                        <a:buNone/>
                      </a:pPr>
                      <a:r>
                        <a:rPr lang="en-US" sz="1600" b="1" i="0" u="none" strike="noStrike" cap="none">
                          <a:solidFill>
                            <a:srgbClr val="FFFFFF"/>
                          </a:solidFill>
                          <a:latin typeface="Trebuchet MS"/>
                          <a:ea typeface="Trebuchet MS"/>
                          <a:cs typeface="Trebuchet MS"/>
                          <a:sym typeface="Trebuchet MS"/>
                        </a:rPr>
                        <a:t>APM design and rollout; </a:t>
                      </a:r>
                      <a:br>
                        <a:rPr lang="en-US" sz="1600" b="1" i="0" u="none" strike="noStrike" cap="none">
                          <a:solidFill>
                            <a:srgbClr val="FFFFFF"/>
                          </a:solidFill>
                          <a:latin typeface="Trebuchet MS"/>
                          <a:ea typeface="Trebuchet MS"/>
                          <a:cs typeface="Trebuchet MS"/>
                          <a:sym typeface="Trebuchet MS"/>
                        </a:rPr>
                      </a:br>
                      <a:r>
                        <a:rPr lang="en-US" sz="1600" b="1" i="0" u="none" strike="noStrike" cap="none">
                          <a:solidFill>
                            <a:srgbClr val="FFFFFF"/>
                          </a:solidFill>
                          <a:latin typeface="Trebuchet MS"/>
                          <a:ea typeface="Trebuchet MS"/>
                          <a:cs typeface="Trebuchet MS"/>
                          <a:sym typeface="Trebuchet MS"/>
                        </a:rPr>
                        <a:t>ROI evaluation FFY29</a:t>
                      </a:r>
                      <a:endParaRPr sz="1600" i="0" u="none" strike="noStrike" cap="none">
                        <a:latin typeface="Trebuchet MS"/>
                        <a:ea typeface="Trebuchet MS"/>
                        <a:cs typeface="Trebuchet MS"/>
                        <a:sym typeface="Trebuchet MS"/>
                      </a:endParaRPr>
                    </a:p>
                  </a:txBody>
                  <a:tcPr marL="121475" marR="121475" marT="60725" marB="60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743475">
                <a:tc>
                  <a:txBody>
                    <a:bodyPr/>
                    <a:lstStyle/>
                    <a:p>
                      <a:pPr marL="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2: Number of facilities in ACO-like collaborative networks.</a:t>
                      </a:r>
                      <a:endParaRPr sz="1600" b="1"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500"/>
                        <a:buFont typeface="Roboto"/>
                        <a:buNone/>
                      </a:pPr>
                      <a:r>
                        <a:rPr lang="en-US" sz="1600" b="1" i="0" u="none" strike="noStrike" cap="none">
                          <a:solidFill>
                            <a:srgbClr val="FFFFFF"/>
                          </a:solidFill>
                          <a:latin typeface="Trebuchet MS"/>
                          <a:ea typeface="Trebuchet MS"/>
                          <a:cs typeface="Trebuchet MS"/>
                          <a:sym typeface="Trebuchet MS"/>
                        </a:rPr>
                        <a:t>Launch pilots; scale-up by FFY30</a:t>
                      </a:r>
                      <a:endParaRPr sz="1600" i="0" u="none" strike="noStrike" cap="none">
                        <a:latin typeface="Trebuchet MS"/>
                        <a:ea typeface="Trebuchet MS"/>
                        <a:cs typeface="Trebuchet MS"/>
                        <a:sym typeface="Trebuchet MS"/>
                      </a:endParaRPr>
                    </a:p>
                  </a:txBody>
                  <a:tcPr marL="121475" marR="121475" marT="60725" marB="60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4"/>
                  </a:ext>
                </a:extLst>
              </a:tr>
              <a:tr h="743475">
                <a:tc>
                  <a:txBody>
                    <a:bodyPr/>
                    <a:lstStyle/>
                    <a:p>
                      <a:pPr marL="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3: Number of facilities engaged in quality improvement under HTP.</a:t>
                      </a:r>
                      <a:endParaRPr sz="1600" b="1"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6">
                  <a:txBody>
                    <a:bodyPr/>
                    <a:lstStyle/>
                    <a:p>
                      <a:pPr marL="0" marR="0" lvl="0" indent="0" algn="ctr" rtl="0">
                        <a:lnSpc>
                          <a:spcPct val="100000"/>
                        </a:lnSpc>
                        <a:spcBef>
                          <a:spcPts val="0"/>
                        </a:spcBef>
                        <a:spcAft>
                          <a:spcPts val="0"/>
                        </a:spcAft>
                        <a:buClr>
                          <a:srgbClr val="FFFFFF"/>
                        </a:buClr>
                        <a:buSzPts val="1500"/>
                        <a:buFont typeface="Roboto"/>
                        <a:buNone/>
                      </a:pPr>
                      <a:r>
                        <a:rPr lang="en-US" sz="1600" b="1" i="0" u="none" strike="noStrike" cap="none">
                          <a:solidFill>
                            <a:srgbClr val="FFFFFF"/>
                          </a:solidFill>
                          <a:latin typeface="Trebuchet MS"/>
                          <a:ea typeface="Trebuchet MS"/>
                          <a:cs typeface="Trebuchet MS"/>
                          <a:sym typeface="Trebuchet MS"/>
                        </a:rPr>
                        <a:t>Continuous measure using HTP baseline</a:t>
                      </a:r>
                      <a:endParaRPr sz="1600" i="0" u="none" strike="noStrike" cap="none">
                        <a:latin typeface="Trebuchet MS"/>
                        <a:ea typeface="Trebuchet MS"/>
                        <a:cs typeface="Trebuchet MS"/>
                        <a:sym typeface="Trebuchet MS"/>
                      </a:endParaRPr>
                    </a:p>
                  </a:txBody>
                  <a:tcPr marL="121475" marR="121475" marT="60725" marB="60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1073550">
                <a:tc>
                  <a:txBody>
                    <a:bodyPr/>
                    <a:lstStyle/>
                    <a:p>
                      <a:pPr marL="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Metric 4: Number of new rural payment arrangements or shared savings programs.</a:t>
                      </a:r>
                      <a:endParaRPr sz="1600" b="1"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500"/>
                        <a:buFont typeface="Roboto"/>
                        <a:buNone/>
                      </a:pPr>
                      <a:r>
                        <a:rPr lang="en-US" sz="1600" b="1" i="0" u="none" strike="noStrike" cap="none">
                          <a:solidFill>
                            <a:srgbClr val="FFFFFF"/>
                          </a:solidFill>
                          <a:latin typeface="Trebuchet MS"/>
                          <a:ea typeface="Trebuchet MS"/>
                          <a:cs typeface="Trebuchet MS"/>
                          <a:sym typeface="Trebuchet MS"/>
                        </a:rPr>
                        <a:t>Medicaid alignment and pilot testing</a:t>
                      </a:r>
                      <a:endParaRPr sz="1600" i="0" u="none" strike="noStrike" cap="none">
                        <a:latin typeface="Trebuchet MS"/>
                        <a:ea typeface="Trebuchet MS"/>
                        <a:cs typeface="Trebuchet MS"/>
                        <a:sym typeface="Trebuchet MS"/>
                      </a:endParaRPr>
                    </a:p>
                  </a:txBody>
                  <a:tcPr marL="121475" marR="121475" marT="60725" marB="60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2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sp>
        <p:nvSpPr>
          <p:cNvPr id="590" name="Google Shape;590;p23"/>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El plan - Cuarta meta (4 de 5)</a:t>
            </a:r>
            <a:endParaRPr sz="3200"/>
          </a:p>
        </p:txBody>
      </p:sp>
      <p:graphicFrame>
        <p:nvGraphicFramePr>
          <p:cNvPr id="591" name="Google Shape;591;p23"/>
          <p:cNvGraphicFramePr/>
          <p:nvPr/>
        </p:nvGraphicFramePr>
        <p:xfrm>
          <a:off x="401214" y="1030869"/>
          <a:ext cx="11245550" cy="5097550"/>
        </p:xfrm>
        <a:graphic>
          <a:graphicData uri="http://schemas.openxmlformats.org/drawingml/2006/table">
            <a:tbl>
              <a:tblPr>
                <a:noFill/>
                <a:tableStyleId>{44498489-D14A-4302-B63B-07EA24009DFD}</a:tableStyleId>
              </a:tblPr>
              <a:tblGrid>
                <a:gridCol w="5185300">
                  <a:extLst>
                    <a:ext uri="{9D8B030D-6E8A-4147-A177-3AD203B41FA5}">
                      <a16:colId xmlns:a16="http://schemas.microsoft.com/office/drawing/2014/main" val="20000"/>
                    </a:ext>
                  </a:extLst>
                </a:gridCol>
                <a:gridCol w="876475">
                  <a:extLst>
                    <a:ext uri="{9D8B030D-6E8A-4147-A177-3AD203B41FA5}">
                      <a16:colId xmlns:a16="http://schemas.microsoft.com/office/drawing/2014/main" val="20001"/>
                    </a:ext>
                  </a:extLst>
                </a:gridCol>
                <a:gridCol w="1076825">
                  <a:extLst>
                    <a:ext uri="{9D8B030D-6E8A-4147-A177-3AD203B41FA5}">
                      <a16:colId xmlns:a16="http://schemas.microsoft.com/office/drawing/2014/main" val="20002"/>
                    </a:ext>
                  </a:extLst>
                </a:gridCol>
                <a:gridCol w="1076825">
                  <a:extLst>
                    <a:ext uri="{9D8B030D-6E8A-4147-A177-3AD203B41FA5}">
                      <a16:colId xmlns:a16="http://schemas.microsoft.com/office/drawing/2014/main" val="20003"/>
                    </a:ext>
                  </a:extLst>
                </a:gridCol>
                <a:gridCol w="1076825">
                  <a:extLst>
                    <a:ext uri="{9D8B030D-6E8A-4147-A177-3AD203B41FA5}">
                      <a16:colId xmlns:a16="http://schemas.microsoft.com/office/drawing/2014/main" val="20004"/>
                    </a:ext>
                  </a:extLst>
                </a:gridCol>
                <a:gridCol w="1076825">
                  <a:extLst>
                    <a:ext uri="{9D8B030D-6E8A-4147-A177-3AD203B41FA5}">
                      <a16:colId xmlns:a16="http://schemas.microsoft.com/office/drawing/2014/main" val="20005"/>
                    </a:ext>
                  </a:extLst>
                </a:gridCol>
                <a:gridCol w="876475">
                  <a:extLst>
                    <a:ext uri="{9D8B030D-6E8A-4147-A177-3AD203B41FA5}">
                      <a16:colId xmlns:a16="http://schemas.microsoft.com/office/drawing/2014/main" val="20006"/>
                    </a:ext>
                  </a:extLst>
                </a:gridCol>
              </a:tblGrid>
              <a:tr h="616200">
                <a:tc>
                  <a:txBody>
                    <a:bodyPr/>
                    <a:lstStyle/>
                    <a:p>
                      <a:pPr marL="0" marR="0" lvl="0" indent="0" algn="l" rtl="0">
                        <a:lnSpc>
                          <a:spcPct val="100000"/>
                        </a:lnSpc>
                        <a:spcBef>
                          <a:spcPts val="0"/>
                        </a:spcBef>
                        <a:spcAft>
                          <a:spcPts val="0"/>
                        </a:spcAft>
                        <a:buClr>
                          <a:srgbClr val="FFFFFF"/>
                        </a:buClr>
                        <a:buSzPts val="1700"/>
                        <a:buFont typeface="Roboto"/>
                        <a:buNone/>
                      </a:pPr>
                      <a:r>
                        <a:rPr lang="en-US" sz="2600" b="1" u="none" strike="noStrike" cap="none">
                          <a:solidFill>
                            <a:srgbClr val="FFFFFF"/>
                          </a:solidFill>
                          <a:latin typeface="Trebuchet MS"/>
                          <a:ea typeface="Trebuchet MS"/>
                          <a:cs typeface="Trebuchet MS"/>
                          <a:sym typeface="Trebuchet MS"/>
                        </a:rPr>
                        <a:t> </a:t>
                      </a:r>
                      <a:r>
                        <a:rPr lang="en-US" sz="2600" b="1">
                          <a:solidFill>
                            <a:srgbClr val="FFFFFF"/>
                          </a:solidFill>
                          <a:latin typeface="Trebuchet MS"/>
                          <a:ea typeface="Trebuchet MS"/>
                          <a:cs typeface="Trebuchet MS"/>
                          <a:sym typeface="Trebuchet MS"/>
                        </a:rPr>
                        <a:t>Meta</a:t>
                      </a:r>
                      <a:r>
                        <a:rPr lang="en-US" sz="2600" b="1" u="none" strike="noStrike" cap="none">
                          <a:solidFill>
                            <a:srgbClr val="FFFFFF"/>
                          </a:solidFill>
                          <a:latin typeface="Trebuchet MS"/>
                          <a:ea typeface="Trebuchet MS"/>
                          <a:cs typeface="Trebuchet MS"/>
                          <a:sym typeface="Trebuchet MS"/>
                        </a:rPr>
                        <a:t> 4: </a:t>
                      </a:r>
                      <a:r>
                        <a:rPr lang="en-US" sz="2600" b="1">
                          <a:solidFill>
                            <a:srgbClr val="FFFFFF"/>
                          </a:solidFill>
                          <a:latin typeface="Trebuchet MS"/>
                          <a:ea typeface="Trebuchet MS"/>
                          <a:cs typeface="Trebuchet MS"/>
                          <a:sym typeface="Trebuchet MS"/>
                        </a:rPr>
                        <a:t>Cuidado innovador</a:t>
                      </a:r>
                      <a:endParaRPr sz="2600" i="0" u="none" strike="noStrike" cap="none">
                        <a:solidFill>
                          <a:srgbClr val="3F3F3F"/>
                        </a:solidFill>
                        <a:latin typeface="Trebuchet MS"/>
                        <a:ea typeface="Trebuchet MS"/>
                        <a:cs typeface="Trebuchet MS"/>
                        <a:sym typeface="Trebuchet MS"/>
                      </a:endParaRPr>
                    </a:p>
                  </a:txBody>
                  <a:tcPr marL="12650" marR="12650" marT="1265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D6194"/>
                    </a:solidFill>
                  </a:tcPr>
                </a:tc>
                <a:tc gridSpan="6">
                  <a:txBody>
                    <a:bodyPr/>
                    <a:lstStyle/>
                    <a:p>
                      <a:pPr marL="0" marR="0" lvl="0" indent="0" algn="l" rtl="0">
                        <a:lnSpc>
                          <a:spcPct val="100000"/>
                        </a:lnSpc>
                        <a:spcBef>
                          <a:spcPts val="0"/>
                        </a:spcBef>
                        <a:spcAft>
                          <a:spcPts val="0"/>
                        </a:spcAft>
                        <a:buClr>
                          <a:srgbClr val="000000"/>
                        </a:buClr>
                        <a:buSzPts val="1700"/>
                        <a:buFont typeface="Arial"/>
                        <a:buNone/>
                      </a:pPr>
                      <a:endParaRPr sz="1700" b="1" i="0" u="none" strike="noStrike" cap="none">
                        <a:solidFill>
                          <a:srgbClr val="FFFFFF"/>
                        </a:solidFill>
                        <a:latin typeface="Trebuchet MS"/>
                        <a:ea typeface="Trebuchet MS"/>
                        <a:cs typeface="Trebuchet MS"/>
                        <a:sym typeface="Trebuchet MS"/>
                      </a:endParaRPr>
                    </a:p>
                  </a:txBody>
                  <a:tcPr marL="121475" marR="121475" marT="60725" marB="60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16200">
                <a:tc>
                  <a:txBody>
                    <a:bodyPr/>
                    <a:lstStyle/>
                    <a:p>
                      <a:pPr marL="0" marR="0" lvl="0" indent="0" algn="ctr"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gridSpan="6">
                  <a:txBody>
                    <a:bodyPr/>
                    <a:lstStyle/>
                    <a:p>
                      <a:pPr marL="0" marR="0" lvl="0" indent="0" algn="ctr" rtl="0">
                        <a:lnSpc>
                          <a:spcPct val="100000"/>
                        </a:lnSpc>
                        <a:spcBef>
                          <a:spcPts val="0"/>
                        </a:spcBef>
                        <a:spcAft>
                          <a:spcPts val="0"/>
                        </a:spcAft>
                        <a:buClr>
                          <a:srgbClr val="FFFFFF"/>
                        </a:buClr>
                        <a:buSzPts val="1700"/>
                        <a:buFont typeface="Roboto"/>
                        <a:buNone/>
                      </a:pPr>
                      <a:r>
                        <a:rPr lang="en-US" sz="1800" b="1" u="none" strike="noStrike" cap="none">
                          <a:solidFill>
                            <a:srgbClr val="FFFFFF"/>
                          </a:solidFill>
                          <a:latin typeface="Trebuchet MS"/>
                          <a:ea typeface="Trebuchet MS"/>
                          <a:cs typeface="Trebuchet MS"/>
                          <a:sym typeface="Trebuchet MS"/>
                        </a:rPr>
                        <a:t>Imple</a:t>
                      </a:r>
                      <a:r>
                        <a:rPr lang="en-US" sz="1800" b="1">
                          <a:solidFill>
                            <a:srgbClr val="FFFFFF"/>
                          </a:solidFill>
                          <a:latin typeface="Trebuchet MS"/>
                          <a:ea typeface="Trebuchet MS"/>
                          <a:cs typeface="Trebuchet MS"/>
                          <a:sym typeface="Trebuchet MS"/>
                        </a:rPr>
                        <a:t>mentación Logro y Línea de tiempo</a:t>
                      </a:r>
                      <a:endParaRPr sz="1800" i="0" u="none" strike="noStrike" cap="none">
                        <a:latin typeface="Trebuchet MS"/>
                        <a:ea typeface="Trebuchet MS"/>
                        <a:cs typeface="Trebuchet MS"/>
                        <a:sym typeface="Trebuchet MS"/>
                      </a:endParaRPr>
                    </a:p>
                  </a:txBody>
                  <a:tcPr marL="121475" marR="121475" marT="60725" marB="60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13350">
                <a:tc>
                  <a:txBody>
                    <a:bodyPr/>
                    <a:lstStyle/>
                    <a:p>
                      <a:pPr marL="0" marR="0" lvl="0" indent="0" algn="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 fiscal federal</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26</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27</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28</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29</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30</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31</a:t>
                      </a:r>
                      <a:endParaRPr sz="1800" i="0" u="none" strike="noStrike" cap="none">
                        <a:latin typeface="Trebuchet MS"/>
                        <a:ea typeface="Trebuchet MS"/>
                        <a:cs typeface="Trebuchet MS"/>
                        <a:sym typeface="Trebuchet MS"/>
                      </a:endParaRPr>
                    </a:p>
                  </a:txBody>
                  <a:tcPr marL="12650" marR="12650" marT="12650" marB="0" anchor="ctr">
                    <a:lnL w="9525" cap="flat" cmpd="sng">
                      <a:solidFill>
                        <a:srgbClr val="FFFFFF">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891300">
                <a:tc>
                  <a:txBody>
                    <a:bodyPr/>
                    <a:lstStyle/>
                    <a:p>
                      <a:pPr marL="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1: N</a:t>
                      </a:r>
                      <a:r>
                        <a:rPr lang="en-US" sz="1600" b="1">
                          <a:latin typeface="Trebuchet MS"/>
                          <a:ea typeface="Trebuchet MS"/>
                          <a:cs typeface="Trebuchet MS"/>
                          <a:sym typeface="Trebuchet MS"/>
                        </a:rPr>
                        <a:t>úmero de APM nuevos o modelos basados en el valor lanzados</a:t>
                      </a:r>
                      <a:r>
                        <a:rPr lang="en-US" sz="1600" b="1" i="0" u="none" strike="noStrike" cap="none">
                          <a:solidFill>
                            <a:srgbClr val="000000"/>
                          </a:solidFill>
                          <a:latin typeface="Trebuchet MS"/>
                          <a:ea typeface="Trebuchet MS"/>
                          <a:cs typeface="Trebuchet MS"/>
                          <a:sym typeface="Trebuchet MS"/>
                        </a:rPr>
                        <a:t>.</a:t>
                      </a:r>
                      <a:endParaRPr sz="1600" b="1"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lvl="0" indent="0" algn="ctr" rtl="0">
                        <a:spcBef>
                          <a:spcPts val="0"/>
                        </a:spcBef>
                        <a:spcAft>
                          <a:spcPts val="0"/>
                        </a:spcAft>
                        <a:buClr>
                          <a:schemeClr val="dk1"/>
                        </a:buClr>
                        <a:buSzPts val="1100"/>
                        <a:buFont typeface="Arial"/>
                        <a:buNone/>
                      </a:pPr>
                      <a:r>
                        <a:rPr lang="en-US" sz="1600" b="1">
                          <a:solidFill>
                            <a:srgbClr val="FFFFFF"/>
                          </a:solidFill>
                          <a:latin typeface="Trebuchet MS"/>
                          <a:ea typeface="Trebuchet MS"/>
                          <a:cs typeface="Trebuchet MS"/>
                          <a:sym typeface="Trebuchet MS"/>
                        </a:rPr>
                        <a:t>Diseño y puesta en marcha de APM; </a:t>
                      </a:r>
                      <a:endParaRPr sz="1600" b="1">
                        <a:solidFill>
                          <a:srgbClr val="FFFFFF"/>
                        </a:solidFill>
                        <a:latin typeface="Trebuchet MS"/>
                        <a:ea typeface="Trebuchet MS"/>
                        <a:cs typeface="Trebuchet MS"/>
                        <a:sym typeface="Trebuchet MS"/>
                      </a:endParaRPr>
                    </a:p>
                    <a:p>
                      <a:pPr marL="0" lvl="0" indent="0" algn="ctr" rtl="0">
                        <a:spcBef>
                          <a:spcPts val="0"/>
                        </a:spcBef>
                        <a:spcAft>
                          <a:spcPts val="0"/>
                        </a:spcAft>
                        <a:buClr>
                          <a:schemeClr val="dk1"/>
                        </a:buClr>
                        <a:buSzPts val="1100"/>
                        <a:buFont typeface="Arial"/>
                        <a:buNone/>
                      </a:pPr>
                      <a:r>
                        <a:rPr lang="en-US" sz="1600" b="1">
                          <a:solidFill>
                            <a:srgbClr val="FFFFFF"/>
                          </a:solidFill>
                          <a:latin typeface="Trebuchet MS"/>
                          <a:ea typeface="Trebuchet MS"/>
                          <a:cs typeface="Trebuchet MS"/>
                          <a:sym typeface="Trebuchet MS"/>
                        </a:rPr>
                        <a:t>Evaluación del ROI año fiscal 29</a:t>
                      </a:r>
                      <a:endParaRPr sz="1600" b="1">
                        <a:solidFill>
                          <a:srgbClr val="FFFFFF"/>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FFFFFF"/>
                        </a:buClr>
                        <a:buSzPts val="1500"/>
                        <a:buFont typeface="Roboto"/>
                        <a:buNone/>
                      </a:pPr>
                      <a:endParaRPr sz="1600" b="1">
                        <a:solidFill>
                          <a:srgbClr val="FFFFFF"/>
                        </a:solidFill>
                        <a:latin typeface="Trebuchet MS"/>
                        <a:ea typeface="Trebuchet MS"/>
                        <a:cs typeface="Trebuchet MS"/>
                        <a:sym typeface="Trebuchet MS"/>
                      </a:endParaRPr>
                    </a:p>
                  </a:txBody>
                  <a:tcPr marL="121475" marR="121475" marT="60725" marB="60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743475">
                <a:tc>
                  <a:txBody>
                    <a:bodyPr/>
                    <a:lstStyle/>
                    <a:p>
                      <a:pPr marL="0" marR="0" lvl="0" indent="0" algn="l" rtl="0">
                        <a:lnSpc>
                          <a:spcPct val="100000"/>
                        </a:lnSpc>
                        <a:spcBef>
                          <a:spcPts val="0"/>
                        </a:spcBef>
                        <a:spcAft>
                          <a:spcPts val="0"/>
                        </a:spcAft>
                        <a:buClr>
                          <a:srgbClr val="000000"/>
                        </a:buClr>
                        <a:buSzPts val="15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2: N</a:t>
                      </a:r>
                      <a:r>
                        <a:rPr lang="en-US" sz="1600" b="1">
                          <a:latin typeface="Trebuchet MS"/>
                          <a:ea typeface="Trebuchet MS"/>
                          <a:cs typeface="Trebuchet MS"/>
                          <a:sym typeface="Trebuchet MS"/>
                        </a:rPr>
                        <a:t>ú</a:t>
                      </a:r>
                      <a:r>
                        <a:rPr lang="en-US" sz="1600" b="1" i="0" u="none" strike="noStrike" cap="none">
                          <a:solidFill>
                            <a:srgbClr val="000000"/>
                          </a:solidFill>
                          <a:latin typeface="Trebuchet MS"/>
                          <a:ea typeface="Trebuchet MS"/>
                          <a:cs typeface="Trebuchet MS"/>
                          <a:sym typeface="Trebuchet MS"/>
                        </a:rPr>
                        <a:t>mero de</a:t>
                      </a:r>
                      <a:r>
                        <a:rPr lang="en-US" sz="1600" b="1">
                          <a:latin typeface="Trebuchet MS"/>
                          <a:ea typeface="Trebuchet MS"/>
                          <a:cs typeface="Trebuchet MS"/>
                          <a:sym typeface="Trebuchet MS"/>
                        </a:rPr>
                        <a:t> instalaciones en redes colaborativas similares a las ACO.</a:t>
                      </a:r>
                      <a:endParaRPr sz="1600" b="1"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500"/>
                        <a:buFont typeface="Roboto"/>
                        <a:buNone/>
                      </a:pPr>
                      <a:r>
                        <a:rPr lang="en-US" sz="1600" b="1">
                          <a:solidFill>
                            <a:srgbClr val="FFFFFF"/>
                          </a:solidFill>
                          <a:latin typeface="Trebuchet MS"/>
                          <a:ea typeface="Trebuchet MS"/>
                          <a:cs typeface="Trebuchet MS"/>
                          <a:sym typeface="Trebuchet MS"/>
                        </a:rPr>
                        <a:t>Lanzar programas piloto; ampliar la escala para el año fiscal 30</a:t>
                      </a:r>
                      <a:endParaRPr sz="1600" i="0" u="none" strike="noStrike" cap="none">
                        <a:latin typeface="Trebuchet MS"/>
                        <a:ea typeface="Trebuchet MS"/>
                        <a:cs typeface="Trebuchet MS"/>
                        <a:sym typeface="Trebuchet MS"/>
                      </a:endParaRPr>
                    </a:p>
                  </a:txBody>
                  <a:tcPr marL="121475" marR="121475" marT="60725" marB="60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4"/>
                  </a:ext>
                </a:extLst>
              </a:tr>
              <a:tr h="743475">
                <a:tc>
                  <a:txBody>
                    <a:bodyPr/>
                    <a:lstStyle/>
                    <a:p>
                      <a:pPr marL="0" lvl="0" indent="0" algn="l" rtl="0">
                        <a:spcBef>
                          <a:spcPts val="0"/>
                        </a:spcBef>
                        <a:spcAft>
                          <a:spcPts val="0"/>
                        </a:spcAft>
                        <a:buClr>
                          <a:schemeClr val="dk1"/>
                        </a:buClr>
                        <a:buSzPts val="1100"/>
                        <a:buFont typeface="Arial"/>
                        <a:buNone/>
                      </a:pPr>
                      <a:r>
                        <a:rPr lang="en-US" sz="1600" b="1">
                          <a:latin typeface="Trebuchet MS"/>
                          <a:ea typeface="Trebuchet MS"/>
                          <a:cs typeface="Trebuchet MS"/>
                          <a:sym typeface="Trebuchet MS"/>
                        </a:rPr>
                        <a:t>Métrica 3: Número de centros que participan en la mejora de la calidad en el marco del HTP.</a:t>
                      </a:r>
                      <a:endParaRPr sz="1600" b="1">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6">
                  <a:txBody>
                    <a:bodyPr/>
                    <a:lstStyle/>
                    <a:p>
                      <a:pPr marL="0" marR="0" lvl="0" indent="0" algn="ctr" rtl="0">
                        <a:lnSpc>
                          <a:spcPct val="100000"/>
                        </a:lnSpc>
                        <a:spcBef>
                          <a:spcPts val="0"/>
                        </a:spcBef>
                        <a:spcAft>
                          <a:spcPts val="0"/>
                        </a:spcAft>
                        <a:buClr>
                          <a:srgbClr val="FFFFFF"/>
                        </a:buClr>
                        <a:buSzPts val="1500"/>
                        <a:buFont typeface="Roboto"/>
                        <a:buNone/>
                      </a:pPr>
                      <a:r>
                        <a:rPr lang="en-US" sz="1600" b="1">
                          <a:solidFill>
                            <a:srgbClr val="FFFFFF"/>
                          </a:solidFill>
                          <a:latin typeface="Trebuchet MS"/>
                          <a:ea typeface="Trebuchet MS"/>
                          <a:cs typeface="Trebuchet MS"/>
                          <a:sym typeface="Trebuchet MS"/>
                        </a:rPr>
                        <a:t>Medición continua utilizando la línea de base HTP</a:t>
                      </a:r>
                      <a:endParaRPr sz="1600" i="0" u="none" strike="noStrike" cap="none">
                        <a:latin typeface="Trebuchet MS"/>
                        <a:ea typeface="Trebuchet MS"/>
                        <a:cs typeface="Trebuchet MS"/>
                        <a:sym typeface="Trebuchet MS"/>
                      </a:endParaRPr>
                    </a:p>
                  </a:txBody>
                  <a:tcPr marL="121475" marR="121475" marT="60725" marB="60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1073550">
                <a:tc>
                  <a:txBody>
                    <a:bodyPr/>
                    <a:lstStyle/>
                    <a:p>
                      <a:pPr marL="0" marR="0" lvl="0" indent="0" algn="l" rtl="0">
                        <a:lnSpc>
                          <a:spcPct val="100000"/>
                        </a:lnSpc>
                        <a:spcBef>
                          <a:spcPts val="0"/>
                        </a:spcBef>
                        <a:spcAft>
                          <a:spcPts val="0"/>
                        </a:spcAft>
                        <a:buClr>
                          <a:srgbClr val="000000"/>
                        </a:buClr>
                        <a:buSzPts val="1500"/>
                        <a:buFont typeface="Roboto"/>
                        <a:buNone/>
                      </a:pPr>
                      <a:r>
                        <a:rPr lang="en-US" sz="1600" b="1">
                          <a:latin typeface="Trebuchet MS"/>
                          <a:ea typeface="Trebuchet MS"/>
                          <a:cs typeface="Trebuchet MS"/>
                          <a:sym typeface="Trebuchet MS"/>
                        </a:rPr>
                        <a:t>Métrica 4: Número de nuevos acuerdos de pago rural o programas de ahorro compartido.</a:t>
                      </a:r>
                      <a:endParaRPr sz="1600" b="1"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500"/>
                        <a:buFont typeface="Roboto"/>
                        <a:buNone/>
                      </a:pPr>
                      <a:r>
                        <a:rPr lang="en-US" sz="1600" b="1">
                          <a:solidFill>
                            <a:srgbClr val="FFFFFF"/>
                          </a:solidFill>
                          <a:latin typeface="Trebuchet MS"/>
                          <a:ea typeface="Trebuchet MS"/>
                          <a:cs typeface="Trebuchet MS"/>
                          <a:sym typeface="Trebuchet MS"/>
                        </a:rPr>
                        <a:t>Alineación de Medicaid y pruebas piloto</a:t>
                      </a:r>
                      <a:endParaRPr sz="1600" i="0" u="none" strike="noStrike" cap="none">
                        <a:latin typeface="Trebuchet MS"/>
                        <a:ea typeface="Trebuchet MS"/>
                        <a:cs typeface="Trebuchet MS"/>
                        <a:sym typeface="Trebuchet MS"/>
                      </a:endParaRPr>
                    </a:p>
                  </a:txBody>
                  <a:tcPr marL="121475" marR="121475" marT="60725" marB="607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D6194"/>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6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2650" marR="12650" marT="1265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3aac46a6844_0_2283"/>
          <p:cNvSpPr txBox="1">
            <a:spLocks noGrp="1"/>
          </p:cNvSpPr>
          <p:nvPr>
            <p:ph type="title"/>
          </p:nvPr>
        </p:nvSpPr>
        <p:spPr>
          <a:xfrm>
            <a:off x="838200" y="277674"/>
            <a:ext cx="10515600" cy="68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Technological Innovation</a:t>
            </a:r>
            <a:endParaRPr sz="3200"/>
          </a:p>
        </p:txBody>
      </p:sp>
      <p:sp>
        <p:nvSpPr>
          <p:cNvPr id="598" name="Google Shape;598;g3aac46a6844_0_228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45</a:t>
            </a:fld>
            <a:endParaRPr/>
          </a:p>
        </p:txBody>
      </p:sp>
      <p:sp>
        <p:nvSpPr>
          <p:cNvPr id="599" name="Google Shape;599;g3aac46a6844_0_2283"/>
          <p:cNvSpPr txBox="1">
            <a:spLocks noGrp="1"/>
          </p:cNvSpPr>
          <p:nvPr>
            <p:ph type="body" idx="1"/>
          </p:nvPr>
        </p:nvSpPr>
        <p:spPr>
          <a:xfrm>
            <a:off x="398100" y="1750650"/>
            <a:ext cx="11395800" cy="3356700"/>
          </a:xfrm>
          <a:prstGeom prst="rect">
            <a:avLst/>
          </a:prstGeom>
          <a:solidFill>
            <a:srgbClr val="124163"/>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solidFill>
                  <a:schemeClr val="lt1"/>
                </a:solidFill>
              </a:rPr>
              <a:t>Initiative 10 – Expand Rural Telehealth &amp; Technology Integration (page 39):</a:t>
            </a:r>
            <a:r>
              <a:rPr lang="en-US" sz="1700">
                <a:solidFill>
                  <a:schemeClr val="lt1"/>
                </a:solidFill>
              </a:rPr>
              <a:t> This initiative will strengthen and expand rural health system participation in the use of technology-enabled prevention, monitoring, and care delivery. Through telehealth (eConsults) and remote-patient monitoring, this initiative will equip rural providers and other agencies with the tools and technical support necessary to engage in data-driven, integrated care (clinically integrated networks). </a:t>
            </a:r>
            <a:endParaRPr sz="1700">
              <a:solidFill>
                <a:schemeClr val="lt1"/>
              </a:solidFill>
            </a:endParaRPr>
          </a:p>
          <a:p>
            <a:pPr marL="0" lvl="0" indent="0" algn="l" rtl="0">
              <a:lnSpc>
                <a:spcPct val="100000"/>
              </a:lnSpc>
              <a:spcBef>
                <a:spcPts val="0"/>
              </a:spcBef>
              <a:spcAft>
                <a:spcPts val="0"/>
              </a:spcAft>
              <a:buClr>
                <a:schemeClr val="dk1"/>
              </a:buClr>
              <a:buSzPts val="1100"/>
              <a:buFont typeface="Arial"/>
              <a:buNone/>
            </a:pPr>
            <a:endParaRPr sz="1700">
              <a:solidFill>
                <a:schemeClr val="lt1"/>
              </a:solidFill>
            </a:endParaRPr>
          </a:p>
          <a:p>
            <a:pPr marL="0" lvl="0" indent="0" algn="l" rtl="0">
              <a:lnSpc>
                <a:spcPct val="100000"/>
              </a:lnSpc>
              <a:spcBef>
                <a:spcPts val="0"/>
              </a:spcBef>
              <a:spcAft>
                <a:spcPts val="0"/>
              </a:spcAft>
              <a:buClr>
                <a:schemeClr val="dk1"/>
              </a:buClr>
              <a:buSzPts val="1100"/>
              <a:buFont typeface="Arial"/>
              <a:buNone/>
            </a:pPr>
            <a:r>
              <a:rPr lang="en-US" sz="1700" b="1" i="1">
                <a:solidFill>
                  <a:schemeClr val="lt1"/>
                </a:solidFill>
              </a:rPr>
              <a:t>Potential activities could include:</a:t>
            </a:r>
            <a:endParaRPr sz="170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a:solidFill>
                  <a:schemeClr val="lt1"/>
                </a:solidFill>
              </a:rPr>
              <a:t>conduct statewide technology readiness assessment;</a:t>
            </a:r>
            <a:endParaRPr sz="170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a:solidFill>
                  <a:schemeClr val="lt1"/>
                </a:solidFill>
              </a:rPr>
              <a:t>supporting local health organizations to expand mobile health programs across rural regions by allowing the scaling, staffing, and compensation of the workforce; and</a:t>
            </a:r>
            <a:endParaRPr sz="170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a:solidFill>
                  <a:schemeClr val="lt1"/>
                </a:solidFill>
              </a:rPr>
              <a:t>integrating dashboards and networks that maintain data tools to access rural population health data and program outcomes (e.g., Clinically Integrated Networks).</a:t>
            </a:r>
            <a:endParaRPr sz="1700">
              <a:solidFill>
                <a:schemeClr val="lt1"/>
              </a:solidFill>
            </a:endParaRPr>
          </a:p>
          <a:p>
            <a:pPr marL="0" lvl="0" indent="0" algn="l" rtl="0">
              <a:lnSpc>
                <a:spcPct val="100000"/>
              </a:lnSpc>
              <a:spcBef>
                <a:spcPts val="0"/>
              </a:spcBef>
              <a:spcAft>
                <a:spcPts val="0"/>
              </a:spcAft>
              <a:buClr>
                <a:schemeClr val="dk1"/>
              </a:buClr>
              <a:buSzPts val="1100"/>
              <a:buFont typeface="Arial"/>
              <a:buNone/>
            </a:pPr>
            <a:endParaRPr sz="1700">
              <a:solidFill>
                <a:schemeClr val="lt1"/>
              </a:solidFill>
            </a:endParaRPr>
          </a:p>
          <a:p>
            <a:pPr marL="0" lvl="0" indent="0" algn="l" rtl="0">
              <a:lnSpc>
                <a:spcPct val="100000"/>
              </a:lnSpc>
              <a:spcBef>
                <a:spcPts val="0"/>
              </a:spcBef>
              <a:spcAft>
                <a:spcPts val="0"/>
              </a:spcAft>
              <a:buSzPts val="3600"/>
              <a:buNone/>
            </a:pPr>
            <a:endParaRPr sz="1700">
              <a:solidFill>
                <a:schemeClr val="lt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24"/>
          <p:cNvSpPr txBox="1">
            <a:spLocks noGrp="1"/>
          </p:cNvSpPr>
          <p:nvPr>
            <p:ph type="title"/>
          </p:nvPr>
        </p:nvSpPr>
        <p:spPr>
          <a:xfrm>
            <a:off x="838200" y="277674"/>
            <a:ext cx="10515600" cy="68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Innovación tecnológica</a:t>
            </a:r>
            <a:endParaRPr sz="3200"/>
          </a:p>
        </p:txBody>
      </p:sp>
      <p:sp>
        <p:nvSpPr>
          <p:cNvPr id="606" name="Google Shape;606;p2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46</a:t>
            </a:fld>
            <a:endParaRPr/>
          </a:p>
        </p:txBody>
      </p:sp>
      <p:sp>
        <p:nvSpPr>
          <p:cNvPr id="607" name="Google Shape;607;p24"/>
          <p:cNvSpPr txBox="1">
            <a:spLocks noGrp="1"/>
          </p:cNvSpPr>
          <p:nvPr>
            <p:ph type="body" idx="1"/>
          </p:nvPr>
        </p:nvSpPr>
        <p:spPr>
          <a:xfrm>
            <a:off x="398100" y="1750650"/>
            <a:ext cx="11395800" cy="3648300"/>
          </a:xfrm>
          <a:prstGeom prst="rect">
            <a:avLst/>
          </a:prstGeom>
          <a:solidFill>
            <a:srgbClr val="124163"/>
          </a:solidFill>
          <a:ln w="9525" cap="flat" cmpd="sng">
            <a:solidFill>
              <a:schemeClr val="dk2"/>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800" b="1">
                <a:solidFill>
                  <a:schemeClr val="lt1"/>
                </a:solidFill>
              </a:rPr>
              <a:t>Iniciativa 10 – Expandir la telesalud rural y la integración tecnológica (página 39):</a:t>
            </a:r>
            <a:r>
              <a:rPr lang="en-US" sz="1700">
                <a:solidFill>
                  <a:schemeClr val="lt1"/>
                </a:solidFill>
              </a:rPr>
              <a:t> Esta iniciativa fortalecerá y expandirá la participación rural en el sistema sanitario en el uso de la tecnología para la prevención, el seguimiento y la prestación de asistencia sanitaria. A través de la telesalud (consultas electrónicas) y la monitorización remota de pacientes, esta iniciativa dotará a los proveedores rurales y otras agencias de las herramientas y el apoyo técnico necesarios para participar en una atención integrada basada en datos (redes clínicamente integradas)</a:t>
            </a:r>
            <a:endParaRPr sz="1700">
              <a:solidFill>
                <a:schemeClr val="lt1"/>
              </a:solidFill>
            </a:endParaRPr>
          </a:p>
          <a:p>
            <a:pPr marL="0" lvl="0" indent="0" algn="l" rtl="0">
              <a:lnSpc>
                <a:spcPct val="100000"/>
              </a:lnSpc>
              <a:spcBef>
                <a:spcPts val="0"/>
              </a:spcBef>
              <a:spcAft>
                <a:spcPts val="0"/>
              </a:spcAft>
              <a:buClr>
                <a:schemeClr val="dk1"/>
              </a:buClr>
              <a:buSzPts val="1100"/>
              <a:buFont typeface="Arial"/>
              <a:buNone/>
            </a:pPr>
            <a:endParaRPr sz="1700">
              <a:solidFill>
                <a:schemeClr val="lt1"/>
              </a:solidFill>
            </a:endParaRPr>
          </a:p>
          <a:p>
            <a:pPr marL="0" lvl="0" indent="0" algn="l" rtl="0">
              <a:lnSpc>
                <a:spcPct val="100000"/>
              </a:lnSpc>
              <a:spcBef>
                <a:spcPts val="0"/>
              </a:spcBef>
              <a:spcAft>
                <a:spcPts val="0"/>
              </a:spcAft>
              <a:buClr>
                <a:schemeClr val="dk1"/>
              </a:buClr>
              <a:buSzPts val="1100"/>
              <a:buFont typeface="Arial"/>
              <a:buNone/>
            </a:pPr>
            <a:r>
              <a:rPr lang="en-US" sz="1700" b="1" i="1">
                <a:solidFill>
                  <a:schemeClr val="lt1"/>
                </a:solidFill>
              </a:rPr>
              <a:t>Las potenciales actividades podrían incluir:</a:t>
            </a:r>
            <a:endParaRPr sz="170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a:solidFill>
                  <a:schemeClr val="lt1"/>
                </a:solidFill>
              </a:rPr>
              <a:t>conducción de evaluaciones de tecnología a nivel estatal de preparación;</a:t>
            </a:r>
            <a:endParaRPr sz="170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a:solidFill>
                  <a:schemeClr val="lt1"/>
                </a:solidFill>
              </a:rPr>
              <a:t>apoyo a las organizaciones sanitarias locales para ampliar los programas de salud móviles en las regiones rurales permitiendo la ampliación, la dotación de personal y la remuneración de la fuerza laboral; y</a:t>
            </a:r>
            <a:endParaRPr sz="1700">
              <a:solidFill>
                <a:schemeClr val="lt1"/>
              </a:solidFill>
            </a:endParaRPr>
          </a:p>
          <a:p>
            <a:pPr marL="457200" lvl="0" indent="-336550" algn="l" rtl="0">
              <a:lnSpc>
                <a:spcPct val="100000"/>
              </a:lnSpc>
              <a:spcBef>
                <a:spcPts val="0"/>
              </a:spcBef>
              <a:spcAft>
                <a:spcPts val="0"/>
              </a:spcAft>
              <a:buClr>
                <a:schemeClr val="lt1"/>
              </a:buClr>
              <a:buSzPts val="1700"/>
              <a:buChar char="•"/>
            </a:pPr>
            <a:r>
              <a:rPr lang="en-US" sz="1700">
                <a:solidFill>
                  <a:schemeClr val="lt1"/>
                </a:solidFill>
              </a:rPr>
              <a:t>la integración de paneles de control y redes que mantienen las herramientas de datos para acceder a los datos de la población rural y resultados del programa (ej, redes integradas clínicamente).</a:t>
            </a:r>
            <a:endParaRPr sz="1700">
              <a:solidFill>
                <a:schemeClr val="lt1"/>
              </a:solidFill>
            </a:endParaRPr>
          </a:p>
          <a:p>
            <a:pPr marL="0" lvl="0" indent="0" algn="l" rtl="0">
              <a:lnSpc>
                <a:spcPct val="100000"/>
              </a:lnSpc>
              <a:spcBef>
                <a:spcPts val="0"/>
              </a:spcBef>
              <a:spcAft>
                <a:spcPts val="0"/>
              </a:spcAft>
              <a:buClr>
                <a:schemeClr val="dk1"/>
              </a:buClr>
              <a:buSzPts val="1100"/>
              <a:buFont typeface="Arial"/>
              <a:buNone/>
            </a:pPr>
            <a:endParaRPr sz="1700">
              <a:solidFill>
                <a:schemeClr val="lt1"/>
              </a:solidFill>
            </a:endParaRPr>
          </a:p>
          <a:p>
            <a:pPr marL="0" lvl="0" indent="0" algn="l" rtl="0">
              <a:lnSpc>
                <a:spcPct val="100000"/>
              </a:lnSpc>
              <a:spcBef>
                <a:spcPts val="0"/>
              </a:spcBef>
              <a:spcAft>
                <a:spcPts val="0"/>
              </a:spcAft>
              <a:buSzPts val="3600"/>
              <a:buNone/>
            </a:pPr>
            <a:endParaRPr sz="1700">
              <a:solidFill>
                <a:schemeClr val="lt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g3aac46a6844_0_241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sp>
        <p:nvSpPr>
          <p:cNvPr id="614" name="Google Shape;614;g3aac46a6844_0_2413"/>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The Plan - Fifth Goal (5 of 5)</a:t>
            </a:r>
            <a:endParaRPr sz="3200"/>
          </a:p>
        </p:txBody>
      </p:sp>
      <p:graphicFrame>
        <p:nvGraphicFramePr>
          <p:cNvPr id="615" name="Google Shape;615;g3aac46a6844_0_2413"/>
          <p:cNvGraphicFramePr/>
          <p:nvPr/>
        </p:nvGraphicFramePr>
        <p:xfrm>
          <a:off x="501565" y="1033128"/>
          <a:ext cx="11188875" cy="5061600"/>
        </p:xfrm>
        <a:graphic>
          <a:graphicData uri="http://schemas.openxmlformats.org/drawingml/2006/table">
            <a:tbl>
              <a:tblPr>
                <a:noFill/>
                <a:tableStyleId>{44498489-D14A-4302-B63B-07EA24009DFD}</a:tableStyleId>
              </a:tblPr>
              <a:tblGrid>
                <a:gridCol w="4989600">
                  <a:extLst>
                    <a:ext uri="{9D8B030D-6E8A-4147-A177-3AD203B41FA5}">
                      <a16:colId xmlns:a16="http://schemas.microsoft.com/office/drawing/2014/main" val="20000"/>
                    </a:ext>
                  </a:extLst>
                </a:gridCol>
                <a:gridCol w="1169200">
                  <a:extLst>
                    <a:ext uri="{9D8B030D-6E8A-4147-A177-3AD203B41FA5}">
                      <a16:colId xmlns:a16="http://schemas.microsoft.com/office/drawing/2014/main" val="20001"/>
                    </a:ext>
                  </a:extLst>
                </a:gridCol>
                <a:gridCol w="1255800">
                  <a:extLst>
                    <a:ext uri="{9D8B030D-6E8A-4147-A177-3AD203B41FA5}">
                      <a16:colId xmlns:a16="http://schemas.microsoft.com/office/drawing/2014/main" val="20002"/>
                    </a:ext>
                  </a:extLst>
                </a:gridCol>
                <a:gridCol w="1255800">
                  <a:extLst>
                    <a:ext uri="{9D8B030D-6E8A-4147-A177-3AD203B41FA5}">
                      <a16:colId xmlns:a16="http://schemas.microsoft.com/office/drawing/2014/main" val="20003"/>
                    </a:ext>
                  </a:extLst>
                </a:gridCol>
                <a:gridCol w="944275">
                  <a:extLst>
                    <a:ext uri="{9D8B030D-6E8A-4147-A177-3AD203B41FA5}">
                      <a16:colId xmlns:a16="http://schemas.microsoft.com/office/drawing/2014/main" val="20004"/>
                    </a:ext>
                  </a:extLst>
                </a:gridCol>
                <a:gridCol w="830375">
                  <a:extLst>
                    <a:ext uri="{9D8B030D-6E8A-4147-A177-3AD203B41FA5}">
                      <a16:colId xmlns:a16="http://schemas.microsoft.com/office/drawing/2014/main" val="20005"/>
                    </a:ext>
                  </a:extLst>
                </a:gridCol>
                <a:gridCol w="743825">
                  <a:extLst>
                    <a:ext uri="{9D8B030D-6E8A-4147-A177-3AD203B41FA5}">
                      <a16:colId xmlns:a16="http://schemas.microsoft.com/office/drawing/2014/main" val="20006"/>
                    </a:ext>
                  </a:extLst>
                </a:gridCol>
              </a:tblGrid>
              <a:tr h="506200">
                <a:tc gridSpan="7">
                  <a:txBody>
                    <a:bodyPr/>
                    <a:lstStyle/>
                    <a:p>
                      <a:pPr marL="0" marR="0" lvl="0" indent="0" algn="l" rtl="0">
                        <a:lnSpc>
                          <a:spcPct val="100000"/>
                        </a:lnSpc>
                        <a:spcBef>
                          <a:spcPts val="0"/>
                        </a:spcBef>
                        <a:spcAft>
                          <a:spcPts val="0"/>
                        </a:spcAft>
                        <a:buClr>
                          <a:srgbClr val="000000"/>
                        </a:buClr>
                        <a:buSzPts val="1700"/>
                        <a:buFont typeface="Arial"/>
                        <a:buNone/>
                      </a:pPr>
                      <a:r>
                        <a:rPr lang="en-US" sz="1700" b="1" u="none" strike="noStrike" cap="none">
                          <a:solidFill>
                            <a:srgbClr val="FFFFFF"/>
                          </a:solidFill>
                          <a:latin typeface="Trebuchet MS"/>
                          <a:ea typeface="Trebuchet MS"/>
                          <a:cs typeface="Trebuchet MS"/>
                          <a:sym typeface="Trebuchet MS"/>
                        </a:rPr>
                        <a:t> </a:t>
                      </a:r>
                      <a:r>
                        <a:rPr lang="en-US" sz="2600" b="1" u="none" strike="noStrike" cap="none">
                          <a:solidFill>
                            <a:srgbClr val="FFFFFF"/>
                          </a:solidFill>
                          <a:latin typeface="Trebuchet MS"/>
                          <a:ea typeface="Trebuchet MS"/>
                          <a:cs typeface="Trebuchet MS"/>
                          <a:sym typeface="Trebuchet MS"/>
                        </a:rPr>
                        <a:t>Goal 5: Technological Innovation</a:t>
                      </a:r>
                      <a:endParaRPr sz="2600" u="none" strike="noStrike" cap="none">
                        <a:solidFill>
                          <a:srgbClr val="3F3F3F"/>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6200">
                <a:tc>
                  <a:txBody>
                    <a:bodyPr/>
                    <a:lstStyle/>
                    <a:p>
                      <a:pPr marL="0" marR="0" lvl="0" indent="0" algn="ctr"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gridSpan="6">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Evaluation Milestone and Timeline</a:t>
                      </a:r>
                      <a:endParaRPr sz="1800" i="0" u="none" strike="noStrike" cap="none">
                        <a:latin typeface="Trebuchet MS"/>
                        <a:ea typeface="Trebuchet MS"/>
                        <a:cs typeface="Trebuchet MS"/>
                        <a:sym typeface="Trebuchet MS"/>
                      </a:endParaRPr>
                    </a:p>
                  </a:txBody>
                  <a:tcPr marL="103600" marR="103600" marT="51800" marB="518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53200">
                <a:tc>
                  <a:txBody>
                    <a:bodyPr/>
                    <a:lstStyle/>
                    <a:p>
                      <a:pPr marL="0" marR="0" lvl="0" indent="0" algn="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Federal Fiscal Year</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FFY26</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FFY27</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FFY28</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FFY29</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FFY30</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FFY31</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88185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Metric 1: Percent of rural patients with access to telehealth or virtual-enabled services.</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FFFFFF"/>
                        </a:buClr>
                        <a:buSzPts val="1400"/>
                        <a:buFont typeface="Roboto"/>
                        <a:buNone/>
                      </a:pPr>
                      <a:r>
                        <a:rPr lang="en-US" sz="1600" b="1" i="0" u="none" strike="noStrike" cap="none">
                          <a:solidFill>
                            <a:srgbClr val="FFFFFF"/>
                          </a:solidFill>
                          <a:latin typeface="Trebuchet MS"/>
                          <a:ea typeface="Trebuchet MS"/>
                          <a:cs typeface="Trebuchet MS"/>
                          <a:sym typeface="Trebuchet MS"/>
                        </a:rPr>
                        <a:t>Virtual accessibility programs and telehealth expansion; early metric</a:t>
                      </a:r>
                      <a:endParaRPr sz="1600" i="0" u="none" strike="noStrike" cap="none">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73390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Metric 2: Percent of facilities exchanging data via CAP or HIE.</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400"/>
                        <a:buFont typeface="Roboto"/>
                        <a:buNone/>
                      </a:pPr>
                      <a:r>
                        <a:rPr lang="en-US" sz="1600" b="1" i="0" u="none" strike="noStrike" cap="none">
                          <a:solidFill>
                            <a:srgbClr val="FFFFFF"/>
                          </a:solidFill>
                          <a:latin typeface="Trebuchet MS"/>
                          <a:ea typeface="Trebuchet MS"/>
                          <a:cs typeface="Trebuchet MS"/>
                          <a:sym typeface="Trebuchet MS"/>
                        </a:rPr>
                        <a:t>HIE interoperability; full statewide </a:t>
                      </a:r>
                      <a:br>
                        <a:rPr lang="en-US" sz="1600" b="1" i="0" u="none" strike="noStrike" cap="none">
                          <a:solidFill>
                            <a:srgbClr val="FFFFFF"/>
                          </a:solidFill>
                          <a:latin typeface="Trebuchet MS"/>
                          <a:ea typeface="Trebuchet MS"/>
                          <a:cs typeface="Trebuchet MS"/>
                          <a:sym typeface="Trebuchet MS"/>
                        </a:rPr>
                      </a:br>
                      <a:r>
                        <a:rPr lang="en-US" sz="1600" b="1" i="0" u="none" strike="noStrike" cap="none">
                          <a:solidFill>
                            <a:srgbClr val="FFFFFF"/>
                          </a:solidFill>
                          <a:latin typeface="Trebuchet MS"/>
                          <a:ea typeface="Trebuchet MS"/>
                          <a:cs typeface="Trebuchet MS"/>
                          <a:sym typeface="Trebuchet MS"/>
                        </a:rPr>
                        <a:t>reporting FFY30</a:t>
                      </a:r>
                      <a:endParaRPr sz="1600" i="0" u="none" strike="noStrike" cap="none">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4"/>
                  </a:ext>
                </a:extLst>
              </a:tr>
              <a:tr h="73390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Metric 3: Percent of facilities completing cybersecurity readiness training.</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FFFFFF"/>
                        </a:buClr>
                        <a:buSzPts val="1400"/>
                        <a:buFont typeface="Roboto"/>
                        <a:buNone/>
                      </a:pPr>
                      <a:r>
                        <a:rPr lang="en-US" sz="1600" b="1" i="0" u="none" strike="noStrike" cap="none">
                          <a:solidFill>
                            <a:srgbClr val="FFFFFF"/>
                          </a:solidFill>
                          <a:latin typeface="Trebuchet MS"/>
                          <a:ea typeface="Trebuchet MS"/>
                          <a:cs typeface="Trebuchet MS"/>
                          <a:sym typeface="Trebuchet MS"/>
                        </a:rPr>
                        <a:t>Security audits and TA </a:t>
                      </a:r>
                      <a:br>
                        <a:rPr lang="en-US" sz="1600" b="1" i="0" u="none" strike="noStrike" cap="none">
                          <a:solidFill>
                            <a:srgbClr val="FFFFFF"/>
                          </a:solidFill>
                          <a:latin typeface="Trebuchet MS"/>
                          <a:ea typeface="Trebuchet MS"/>
                          <a:cs typeface="Trebuchet MS"/>
                          <a:sym typeface="Trebuchet MS"/>
                        </a:rPr>
                      </a:br>
                      <a:r>
                        <a:rPr lang="en-US" sz="1600" b="1" i="0" u="none" strike="noStrike" cap="none">
                          <a:solidFill>
                            <a:srgbClr val="FFFFFF"/>
                          </a:solidFill>
                          <a:latin typeface="Trebuchet MS"/>
                          <a:ea typeface="Trebuchet MS"/>
                          <a:cs typeface="Trebuchet MS"/>
                          <a:sym typeface="Trebuchet MS"/>
                        </a:rPr>
                        <a:t>training completed</a:t>
                      </a:r>
                      <a:endParaRPr sz="1600" i="0" u="none" strike="noStrike" cap="none">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61245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Metric 4: Percent of clinics using remote monitoring for chronic disease.</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200"/>
                        <a:buFont typeface="Corbel"/>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FFFFFF"/>
                        </a:buClr>
                        <a:buSzPts val="1400"/>
                        <a:buFont typeface="Roboto"/>
                        <a:buNone/>
                      </a:pPr>
                      <a:r>
                        <a:rPr lang="en-US" sz="1600" b="1" i="0" u="none" strike="noStrike" cap="none">
                          <a:solidFill>
                            <a:srgbClr val="FFFFFF"/>
                          </a:solidFill>
                          <a:latin typeface="Trebuchet MS"/>
                          <a:ea typeface="Trebuchet MS"/>
                          <a:cs typeface="Trebuchet MS"/>
                          <a:sym typeface="Trebuchet MS"/>
                        </a:rPr>
                        <a:t>RPM adoption tracked in CAP; long-term metric</a:t>
                      </a:r>
                      <a:endParaRPr sz="1600" i="0" u="none" strike="noStrike" cap="none">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73390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Metric 5: Number of technology grants or regional platforms launched.</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400"/>
                        <a:buFont typeface="Roboto"/>
                        <a:buNone/>
                      </a:pPr>
                      <a:r>
                        <a:rPr lang="en-US" sz="1600" b="1" i="0" u="none" strike="noStrike" cap="none">
                          <a:solidFill>
                            <a:srgbClr val="FFFFFF"/>
                          </a:solidFill>
                          <a:latin typeface="Trebuchet MS"/>
                          <a:ea typeface="Trebuchet MS"/>
                          <a:cs typeface="Trebuchet MS"/>
                          <a:sym typeface="Trebuchet MS"/>
                        </a:rPr>
                        <a:t>CAP dashboard and digital tools; </a:t>
                      </a:r>
                      <a:br>
                        <a:rPr lang="en-US" sz="1600" b="1" i="0" u="none" strike="noStrike" cap="none">
                          <a:solidFill>
                            <a:srgbClr val="FFFFFF"/>
                          </a:solidFill>
                          <a:latin typeface="Trebuchet MS"/>
                          <a:ea typeface="Trebuchet MS"/>
                          <a:cs typeface="Trebuchet MS"/>
                          <a:sym typeface="Trebuchet MS"/>
                        </a:rPr>
                      </a:br>
                      <a:r>
                        <a:rPr lang="en-US" sz="1600" b="1" i="0" u="none" strike="noStrike" cap="none">
                          <a:solidFill>
                            <a:srgbClr val="FFFFFF"/>
                          </a:solidFill>
                          <a:latin typeface="Trebuchet MS"/>
                          <a:ea typeface="Trebuchet MS"/>
                          <a:cs typeface="Trebuchet MS"/>
                          <a:sym typeface="Trebuchet MS"/>
                        </a:rPr>
                        <a:t>completion FFY29</a:t>
                      </a:r>
                      <a:endParaRPr sz="1600" i="0" u="none" strike="noStrike" cap="none">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200"/>
                        <a:buFont typeface="Corbel"/>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200"/>
                        <a:buFont typeface="Corbel"/>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2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sp>
        <p:nvSpPr>
          <p:cNvPr id="622" name="Google Shape;622;p25"/>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El plan - Quinta meta (5 de 5)</a:t>
            </a:r>
            <a:endParaRPr sz="3200"/>
          </a:p>
        </p:txBody>
      </p:sp>
      <p:graphicFrame>
        <p:nvGraphicFramePr>
          <p:cNvPr id="623" name="Google Shape;623;p25"/>
          <p:cNvGraphicFramePr/>
          <p:nvPr/>
        </p:nvGraphicFramePr>
        <p:xfrm>
          <a:off x="501565" y="1033128"/>
          <a:ext cx="11188875" cy="5162820"/>
        </p:xfrm>
        <a:graphic>
          <a:graphicData uri="http://schemas.openxmlformats.org/drawingml/2006/table">
            <a:tbl>
              <a:tblPr>
                <a:noFill/>
                <a:tableStyleId>{44498489-D14A-4302-B63B-07EA24009DFD}</a:tableStyleId>
              </a:tblPr>
              <a:tblGrid>
                <a:gridCol w="4989600">
                  <a:extLst>
                    <a:ext uri="{9D8B030D-6E8A-4147-A177-3AD203B41FA5}">
                      <a16:colId xmlns:a16="http://schemas.microsoft.com/office/drawing/2014/main" val="20000"/>
                    </a:ext>
                  </a:extLst>
                </a:gridCol>
                <a:gridCol w="1169200">
                  <a:extLst>
                    <a:ext uri="{9D8B030D-6E8A-4147-A177-3AD203B41FA5}">
                      <a16:colId xmlns:a16="http://schemas.microsoft.com/office/drawing/2014/main" val="20001"/>
                    </a:ext>
                  </a:extLst>
                </a:gridCol>
                <a:gridCol w="1255800">
                  <a:extLst>
                    <a:ext uri="{9D8B030D-6E8A-4147-A177-3AD203B41FA5}">
                      <a16:colId xmlns:a16="http://schemas.microsoft.com/office/drawing/2014/main" val="20002"/>
                    </a:ext>
                  </a:extLst>
                </a:gridCol>
                <a:gridCol w="1255800">
                  <a:extLst>
                    <a:ext uri="{9D8B030D-6E8A-4147-A177-3AD203B41FA5}">
                      <a16:colId xmlns:a16="http://schemas.microsoft.com/office/drawing/2014/main" val="20003"/>
                    </a:ext>
                  </a:extLst>
                </a:gridCol>
                <a:gridCol w="944275">
                  <a:extLst>
                    <a:ext uri="{9D8B030D-6E8A-4147-A177-3AD203B41FA5}">
                      <a16:colId xmlns:a16="http://schemas.microsoft.com/office/drawing/2014/main" val="20004"/>
                    </a:ext>
                  </a:extLst>
                </a:gridCol>
                <a:gridCol w="830375">
                  <a:extLst>
                    <a:ext uri="{9D8B030D-6E8A-4147-A177-3AD203B41FA5}">
                      <a16:colId xmlns:a16="http://schemas.microsoft.com/office/drawing/2014/main" val="20005"/>
                    </a:ext>
                  </a:extLst>
                </a:gridCol>
                <a:gridCol w="743825">
                  <a:extLst>
                    <a:ext uri="{9D8B030D-6E8A-4147-A177-3AD203B41FA5}">
                      <a16:colId xmlns:a16="http://schemas.microsoft.com/office/drawing/2014/main" val="20006"/>
                    </a:ext>
                  </a:extLst>
                </a:gridCol>
              </a:tblGrid>
              <a:tr h="506200">
                <a:tc gridSpan="7">
                  <a:txBody>
                    <a:bodyPr/>
                    <a:lstStyle/>
                    <a:p>
                      <a:pPr marL="0" marR="0" lvl="0" indent="0" algn="l" rtl="0">
                        <a:lnSpc>
                          <a:spcPct val="100000"/>
                        </a:lnSpc>
                        <a:spcBef>
                          <a:spcPts val="0"/>
                        </a:spcBef>
                        <a:spcAft>
                          <a:spcPts val="0"/>
                        </a:spcAft>
                        <a:buClr>
                          <a:srgbClr val="000000"/>
                        </a:buClr>
                        <a:buSzPts val="1700"/>
                        <a:buFont typeface="Arial"/>
                        <a:buNone/>
                      </a:pPr>
                      <a:r>
                        <a:rPr lang="en-US" sz="1700" b="1" u="none" strike="noStrike" cap="none">
                          <a:solidFill>
                            <a:srgbClr val="FFFFFF"/>
                          </a:solidFill>
                          <a:latin typeface="Trebuchet MS"/>
                          <a:ea typeface="Trebuchet MS"/>
                          <a:cs typeface="Trebuchet MS"/>
                          <a:sym typeface="Trebuchet MS"/>
                        </a:rPr>
                        <a:t> </a:t>
                      </a:r>
                      <a:r>
                        <a:rPr lang="en-US" sz="2600" b="1">
                          <a:solidFill>
                            <a:srgbClr val="FFFFFF"/>
                          </a:solidFill>
                          <a:latin typeface="Trebuchet MS"/>
                          <a:ea typeface="Trebuchet MS"/>
                          <a:cs typeface="Trebuchet MS"/>
                          <a:sym typeface="Trebuchet MS"/>
                        </a:rPr>
                        <a:t>Meta </a:t>
                      </a:r>
                      <a:r>
                        <a:rPr lang="en-US" sz="2600" b="1" u="none" strike="noStrike" cap="none">
                          <a:solidFill>
                            <a:srgbClr val="FFFFFF"/>
                          </a:solidFill>
                          <a:latin typeface="Trebuchet MS"/>
                          <a:ea typeface="Trebuchet MS"/>
                          <a:cs typeface="Trebuchet MS"/>
                          <a:sym typeface="Trebuchet MS"/>
                        </a:rPr>
                        <a:t>5: Innovación tecnológica</a:t>
                      </a:r>
                      <a:endParaRPr sz="2600" u="none" strike="noStrike" cap="none">
                        <a:solidFill>
                          <a:srgbClr val="3F3F3F"/>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6200">
                <a:tc>
                  <a:txBody>
                    <a:bodyPr/>
                    <a:lstStyle/>
                    <a:p>
                      <a:pPr marL="0" marR="0" lvl="0" indent="0" algn="ctr" rtl="0">
                        <a:lnSpc>
                          <a:spcPct val="100000"/>
                        </a:lnSpc>
                        <a:spcBef>
                          <a:spcPts val="0"/>
                        </a:spcBef>
                        <a:spcAft>
                          <a:spcPts val="0"/>
                        </a:spcAft>
                        <a:buClr>
                          <a:srgbClr val="3F3F3F"/>
                        </a:buClr>
                        <a:buSzPts val="1700"/>
                        <a:buFont typeface="Roboto"/>
                        <a:buNone/>
                      </a:pPr>
                      <a:r>
                        <a:rPr lang="en-US" sz="1800" i="0" u="none" strike="noStrike" cap="none">
                          <a:solidFill>
                            <a:srgbClr val="3F3F3F"/>
                          </a:solidFill>
                          <a:latin typeface="Trebuchet MS"/>
                          <a:ea typeface="Trebuchet MS"/>
                          <a:cs typeface="Trebuchet MS"/>
                          <a:sym typeface="Trebuchet MS"/>
                        </a:rPr>
                        <a:t> </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gridSpan="6">
                  <a:txBody>
                    <a:bodyPr/>
                    <a:lstStyle/>
                    <a:p>
                      <a:pPr marL="0" marR="0" lvl="0" indent="0" algn="ctr" rtl="0">
                        <a:lnSpc>
                          <a:spcPct val="100000"/>
                        </a:lnSpc>
                        <a:spcBef>
                          <a:spcPts val="0"/>
                        </a:spcBef>
                        <a:spcAft>
                          <a:spcPts val="0"/>
                        </a:spcAft>
                        <a:buClr>
                          <a:srgbClr val="FFFFFF"/>
                        </a:buClr>
                        <a:buSzPts val="1700"/>
                        <a:buFont typeface="Roboto"/>
                        <a:buNone/>
                      </a:pPr>
                      <a:r>
                        <a:rPr lang="en-US" sz="1800" b="1" i="0" u="none" strike="noStrike" cap="none">
                          <a:solidFill>
                            <a:srgbClr val="FFFFFF"/>
                          </a:solidFill>
                          <a:latin typeface="Trebuchet MS"/>
                          <a:ea typeface="Trebuchet MS"/>
                          <a:cs typeface="Trebuchet MS"/>
                          <a:sym typeface="Trebuchet MS"/>
                        </a:rPr>
                        <a:t>Evalua</a:t>
                      </a:r>
                      <a:r>
                        <a:rPr lang="en-US" sz="1800" b="1">
                          <a:solidFill>
                            <a:srgbClr val="FFFFFF"/>
                          </a:solidFill>
                          <a:latin typeface="Trebuchet MS"/>
                          <a:ea typeface="Trebuchet MS"/>
                          <a:cs typeface="Trebuchet MS"/>
                          <a:sym typeface="Trebuchet MS"/>
                        </a:rPr>
                        <a:t>ción Logros y Línea de tiempo</a:t>
                      </a:r>
                      <a:endParaRPr sz="1800" i="0" u="none" strike="noStrike" cap="none">
                        <a:latin typeface="Trebuchet MS"/>
                        <a:ea typeface="Trebuchet MS"/>
                        <a:cs typeface="Trebuchet MS"/>
                        <a:sym typeface="Trebuchet MS"/>
                      </a:endParaRPr>
                    </a:p>
                  </a:txBody>
                  <a:tcPr marL="103600" marR="103600" marT="51800" marB="518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53200">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 fiscal federal</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FFFFFF">
                          <a:alpha val="0"/>
                        </a:srgbClr>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26</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27</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28</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29</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30</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a:txBody>
                    <a:bodyPr/>
                    <a:lstStyle/>
                    <a:p>
                      <a:pPr marL="0" marR="0" lvl="0" indent="0" algn="ctr" rtl="0">
                        <a:lnSpc>
                          <a:spcPct val="100000"/>
                        </a:lnSpc>
                        <a:spcBef>
                          <a:spcPts val="0"/>
                        </a:spcBef>
                        <a:spcAft>
                          <a:spcPts val="0"/>
                        </a:spcAft>
                        <a:buClr>
                          <a:srgbClr val="FFFFFF"/>
                        </a:buClr>
                        <a:buSzPts val="1700"/>
                        <a:buFont typeface="Roboto"/>
                        <a:buNone/>
                      </a:pPr>
                      <a:r>
                        <a:rPr lang="en-US" sz="1800" b="1">
                          <a:solidFill>
                            <a:srgbClr val="FFFFFF"/>
                          </a:solidFill>
                          <a:latin typeface="Trebuchet MS"/>
                          <a:ea typeface="Trebuchet MS"/>
                          <a:cs typeface="Trebuchet MS"/>
                          <a:sym typeface="Trebuchet MS"/>
                        </a:rPr>
                        <a:t>Año</a:t>
                      </a:r>
                      <a:r>
                        <a:rPr lang="en-US" sz="1800" b="1" i="0" u="none" strike="noStrike" cap="none">
                          <a:solidFill>
                            <a:srgbClr val="FFFFFF"/>
                          </a:solidFill>
                          <a:latin typeface="Trebuchet MS"/>
                          <a:ea typeface="Trebuchet MS"/>
                          <a:cs typeface="Trebuchet MS"/>
                          <a:sym typeface="Trebuchet MS"/>
                        </a:rPr>
                        <a:t>31</a:t>
                      </a:r>
                      <a:endParaRPr sz="1800" i="0" u="none" strike="noStrike" cap="none">
                        <a:latin typeface="Trebuchet MS"/>
                        <a:ea typeface="Trebuchet MS"/>
                        <a:cs typeface="Trebuchet MS"/>
                        <a:sym typeface="Trebuchet MS"/>
                      </a:endParaRPr>
                    </a:p>
                  </a:txBody>
                  <a:tcPr marL="10800" marR="10800" marT="10800" marB="0" anchor="ctr">
                    <a:lnL w="9525" cap="flat" cmpd="sng">
                      <a:solidFill>
                        <a:srgbClr val="FFFFFF">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extLst>
                  <a:ext uri="{0D108BD9-81ED-4DB2-BD59-A6C34878D82A}">
                    <a16:rowId xmlns:a16="http://schemas.microsoft.com/office/drawing/2014/main" val="10002"/>
                  </a:ext>
                </a:extLst>
              </a:tr>
              <a:tr h="88185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1: </a:t>
                      </a:r>
                      <a:r>
                        <a:rPr lang="en-US" sz="1600" b="1">
                          <a:latin typeface="Trebuchet MS"/>
                          <a:ea typeface="Trebuchet MS"/>
                          <a:cs typeface="Trebuchet MS"/>
                          <a:sym typeface="Trebuchet MS"/>
                        </a:rPr>
                        <a:t>Porcentaje</a:t>
                      </a:r>
                      <a:r>
                        <a:rPr lang="en-US" sz="1600" b="1" i="0" u="none" strike="noStrike" cap="none">
                          <a:solidFill>
                            <a:srgbClr val="000000"/>
                          </a:solidFill>
                          <a:latin typeface="Trebuchet MS"/>
                          <a:ea typeface="Trebuchet MS"/>
                          <a:cs typeface="Trebuchet MS"/>
                          <a:sym typeface="Trebuchet MS"/>
                        </a:rPr>
                        <a:t> de pacientes rurales con acceso a telesalud o servicios virtuales.</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FFFFFF">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gridSpan="3">
                  <a:txBody>
                    <a:bodyPr/>
                    <a:lstStyle/>
                    <a:p>
                      <a:pPr marL="0" marR="0" lvl="0" indent="0" algn="ctr" rtl="0">
                        <a:lnSpc>
                          <a:spcPct val="100000"/>
                        </a:lnSpc>
                        <a:spcBef>
                          <a:spcPts val="0"/>
                        </a:spcBef>
                        <a:spcAft>
                          <a:spcPts val="0"/>
                        </a:spcAft>
                        <a:buClr>
                          <a:srgbClr val="FFFFFF"/>
                        </a:buClr>
                        <a:buSzPts val="1400"/>
                        <a:buFont typeface="Roboto"/>
                        <a:buNone/>
                      </a:pPr>
                      <a:r>
                        <a:rPr lang="en-US" sz="1600" b="1">
                          <a:solidFill>
                            <a:srgbClr val="FFFFFF"/>
                          </a:solidFill>
                          <a:latin typeface="Trebuchet MS"/>
                          <a:ea typeface="Trebuchet MS"/>
                          <a:cs typeface="Trebuchet MS"/>
                          <a:sym typeface="Trebuchet MS"/>
                        </a:rPr>
                        <a:t>Programas de accesibilidad virtual y expansión por telesalud</a:t>
                      </a:r>
                      <a:r>
                        <a:rPr lang="en-US" sz="1600" b="1" i="0" u="none" strike="noStrike" cap="none">
                          <a:solidFill>
                            <a:srgbClr val="FFFFFF"/>
                          </a:solidFill>
                          <a:latin typeface="Trebuchet MS"/>
                          <a:ea typeface="Trebuchet MS"/>
                          <a:cs typeface="Trebuchet MS"/>
                          <a:sym typeface="Trebuchet MS"/>
                        </a:rPr>
                        <a:t>; </a:t>
                      </a:r>
                      <a:r>
                        <a:rPr lang="en-US" sz="1600" b="1">
                          <a:solidFill>
                            <a:srgbClr val="FFFFFF"/>
                          </a:solidFill>
                          <a:latin typeface="Trebuchet MS"/>
                          <a:ea typeface="Trebuchet MS"/>
                          <a:cs typeface="Trebuchet MS"/>
                          <a:sym typeface="Trebuchet MS"/>
                        </a:rPr>
                        <a:t>métricas iniciales</a:t>
                      </a:r>
                      <a:endParaRPr sz="1600" i="0" u="none" strike="noStrike" cap="none">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73390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2: Porcentaje de </a:t>
                      </a:r>
                      <a:r>
                        <a:rPr lang="en-US" sz="1600" b="1">
                          <a:latin typeface="Trebuchet MS"/>
                          <a:ea typeface="Trebuchet MS"/>
                          <a:cs typeface="Trebuchet MS"/>
                          <a:sym typeface="Trebuchet MS"/>
                        </a:rPr>
                        <a:t>instalaciones intercambiando datos a través de </a:t>
                      </a:r>
                      <a:r>
                        <a:rPr lang="en-US" sz="1600" b="1" i="0" u="none" strike="noStrike" cap="none">
                          <a:solidFill>
                            <a:srgbClr val="000000"/>
                          </a:solidFill>
                          <a:latin typeface="Trebuchet MS"/>
                          <a:ea typeface="Trebuchet MS"/>
                          <a:cs typeface="Trebuchet MS"/>
                          <a:sym typeface="Trebuchet MS"/>
                        </a:rPr>
                        <a:t>CAP o</a:t>
                      </a:r>
                      <a:r>
                        <a:rPr lang="en-US" sz="1600" b="1">
                          <a:latin typeface="Trebuchet MS"/>
                          <a:ea typeface="Trebuchet MS"/>
                          <a:cs typeface="Trebuchet MS"/>
                          <a:sym typeface="Trebuchet MS"/>
                        </a:rPr>
                        <a:t> </a:t>
                      </a:r>
                      <a:r>
                        <a:rPr lang="en-US" sz="1600" b="1" i="0" u="none" strike="noStrike" cap="none">
                          <a:solidFill>
                            <a:srgbClr val="000000"/>
                          </a:solidFill>
                          <a:latin typeface="Trebuchet MS"/>
                          <a:ea typeface="Trebuchet MS"/>
                          <a:cs typeface="Trebuchet MS"/>
                          <a:sym typeface="Trebuchet MS"/>
                        </a:rPr>
                        <a:t>HIE.</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4">
                  <a:txBody>
                    <a:bodyPr/>
                    <a:lstStyle/>
                    <a:p>
                      <a:pPr marL="0" marR="0" lvl="0" indent="0" algn="ctr" rtl="0">
                        <a:lnSpc>
                          <a:spcPct val="100000"/>
                        </a:lnSpc>
                        <a:spcBef>
                          <a:spcPts val="0"/>
                        </a:spcBef>
                        <a:spcAft>
                          <a:spcPts val="0"/>
                        </a:spcAft>
                        <a:buClr>
                          <a:srgbClr val="FFFFFF"/>
                        </a:buClr>
                        <a:buSzPts val="1400"/>
                        <a:buFont typeface="Roboto"/>
                        <a:buNone/>
                      </a:pPr>
                      <a:r>
                        <a:rPr lang="en-US" sz="1600" b="1">
                          <a:solidFill>
                            <a:srgbClr val="FFFFFF"/>
                          </a:solidFill>
                          <a:latin typeface="Trebuchet MS"/>
                          <a:ea typeface="Trebuchet MS"/>
                          <a:cs typeface="Trebuchet MS"/>
                          <a:sym typeface="Trebuchet MS"/>
                        </a:rPr>
                        <a:t>interoperabilidad </a:t>
                      </a:r>
                      <a:r>
                        <a:rPr lang="en-US" sz="1600" b="1" i="0" u="none" strike="noStrike" cap="none">
                          <a:solidFill>
                            <a:srgbClr val="FFFFFF"/>
                          </a:solidFill>
                          <a:latin typeface="Trebuchet MS"/>
                          <a:ea typeface="Trebuchet MS"/>
                          <a:cs typeface="Trebuchet MS"/>
                          <a:sym typeface="Trebuchet MS"/>
                        </a:rPr>
                        <a:t>HIE; </a:t>
                      </a:r>
                      <a:r>
                        <a:rPr lang="en-US" sz="1600" b="1">
                          <a:solidFill>
                            <a:srgbClr val="FFFFFF"/>
                          </a:solidFill>
                          <a:latin typeface="Trebuchet MS"/>
                          <a:ea typeface="Trebuchet MS"/>
                          <a:cs typeface="Trebuchet MS"/>
                          <a:sym typeface="Trebuchet MS"/>
                        </a:rPr>
                        <a:t>informe completo a nivel estatal en el año fiscal 30</a:t>
                      </a:r>
                      <a:endParaRPr sz="1600" b="1">
                        <a:solidFill>
                          <a:srgbClr val="FFFFFF"/>
                        </a:solidFill>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4"/>
                  </a:ext>
                </a:extLst>
              </a:tr>
              <a:tr h="73390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3: Porcent</a:t>
                      </a:r>
                      <a:r>
                        <a:rPr lang="en-US" sz="1600" b="1">
                          <a:latin typeface="Trebuchet MS"/>
                          <a:ea typeface="Trebuchet MS"/>
                          <a:cs typeface="Trebuchet MS"/>
                          <a:sym typeface="Trebuchet MS"/>
                        </a:rPr>
                        <a:t>aje de instalaciones que completan la formación de disponibilidad en ciberseguridad</a:t>
                      </a:r>
                      <a:r>
                        <a:rPr lang="en-US" sz="1600" b="1" i="0" u="none" strike="noStrike" cap="none">
                          <a:solidFill>
                            <a:srgbClr val="000000"/>
                          </a:solidFill>
                          <a:latin typeface="Trebuchet MS"/>
                          <a:ea typeface="Trebuchet MS"/>
                          <a:cs typeface="Trebuchet MS"/>
                          <a:sym typeface="Trebuchet MS"/>
                        </a:rPr>
                        <a:t>.</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3">
                  <a:txBody>
                    <a:bodyPr/>
                    <a:lstStyle/>
                    <a:p>
                      <a:pPr marL="0" lvl="0" indent="0" algn="ctr" rtl="0">
                        <a:spcBef>
                          <a:spcPts val="0"/>
                        </a:spcBef>
                        <a:spcAft>
                          <a:spcPts val="0"/>
                        </a:spcAft>
                        <a:buClr>
                          <a:schemeClr val="dk1"/>
                        </a:buClr>
                        <a:buSzPts val="1100"/>
                        <a:buFont typeface="Arial"/>
                        <a:buNone/>
                      </a:pPr>
                      <a:r>
                        <a:rPr lang="en-US" sz="1600" b="1">
                          <a:solidFill>
                            <a:srgbClr val="FFFFFF"/>
                          </a:solidFill>
                          <a:latin typeface="Trebuchet MS"/>
                          <a:ea typeface="Trebuchet MS"/>
                          <a:cs typeface="Trebuchet MS"/>
                          <a:sym typeface="Trebuchet MS"/>
                        </a:rPr>
                        <a:t>Auditorías de seguridad y formación en asistencia técnica </a:t>
                      </a:r>
                      <a:endParaRPr sz="1600" b="1">
                        <a:solidFill>
                          <a:srgbClr val="FFFFFF"/>
                        </a:solidFill>
                        <a:latin typeface="Trebuchet MS"/>
                        <a:ea typeface="Trebuchet MS"/>
                        <a:cs typeface="Trebuchet MS"/>
                        <a:sym typeface="Trebuchet MS"/>
                      </a:endParaRPr>
                    </a:p>
                    <a:p>
                      <a:pPr marL="0" lvl="0" indent="0" algn="ctr" rtl="0">
                        <a:spcBef>
                          <a:spcPts val="0"/>
                        </a:spcBef>
                        <a:spcAft>
                          <a:spcPts val="0"/>
                        </a:spcAft>
                        <a:buClr>
                          <a:schemeClr val="dk1"/>
                        </a:buClr>
                        <a:buSzPts val="1100"/>
                        <a:buFont typeface="Arial"/>
                        <a:buNone/>
                      </a:pPr>
                      <a:r>
                        <a:rPr lang="en-US" sz="1600" b="1">
                          <a:solidFill>
                            <a:srgbClr val="FFFFFF"/>
                          </a:solidFill>
                          <a:latin typeface="Trebuchet MS"/>
                          <a:ea typeface="Trebuchet MS"/>
                          <a:cs typeface="Trebuchet MS"/>
                          <a:sym typeface="Trebuchet MS"/>
                        </a:rPr>
                        <a:t>completadas</a:t>
                      </a:r>
                      <a:endParaRPr sz="1600" b="1">
                        <a:solidFill>
                          <a:srgbClr val="FFFFFF"/>
                        </a:solidFill>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400"/>
                        <a:buFont typeface="Roboto"/>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61245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4: Porcentaje de cl</a:t>
                      </a:r>
                      <a:r>
                        <a:rPr lang="en-US" sz="1600" b="1">
                          <a:latin typeface="Trebuchet MS"/>
                          <a:ea typeface="Trebuchet MS"/>
                          <a:cs typeface="Trebuchet MS"/>
                          <a:sym typeface="Trebuchet MS"/>
                        </a:rPr>
                        <a:t>ínicas que usan un seguimiento remoto para enfermedades crónicas.</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200"/>
                        <a:buFont typeface="Corbel"/>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Clr>
                          <a:srgbClr val="FFFFFF"/>
                        </a:buClr>
                        <a:buSzPts val="1400"/>
                        <a:buFont typeface="Roboto"/>
                        <a:buNone/>
                      </a:pPr>
                      <a:r>
                        <a:rPr lang="en-US" sz="1600" b="1">
                          <a:solidFill>
                            <a:srgbClr val="FFFFFF"/>
                          </a:solidFill>
                          <a:latin typeface="Trebuchet MS"/>
                          <a:ea typeface="Trebuchet MS"/>
                          <a:cs typeface="Trebuchet MS"/>
                          <a:sym typeface="Trebuchet MS"/>
                        </a:rPr>
                        <a:t>Adopción de RPM registrada en CAP; métrica a largo plazo</a:t>
                      </a:r>
                      <a:endParaRPr sz="1600" i="0" u="none" strike="noStrike" cap="none">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733900">
                <a:tc>
                  <a:txBody>
                    <a:bodyPr/>
                    <a:lstStyle/>
                    <a:p>
                      <a:pPr marL="0" marR="0" lvl="0" indent="0" algn="l" rtl="0">
                        <a:lnSpc>
                          <a:spcPct val="100000"/>
                        </a:lnSpc>
                        <a:spcBef>
                          <a:spcPts val="0"/>
                        </a:spcBef>
                        <a:spcAft>
                          <a:spcPts val="0"/>
                        </a:spcAft>
                        <a:buClr>
                          <a:srgbClr val="000000"/>
                        </a:buClr>
                        <a:buSzPts val="1400"/>
                        <a:buFont typeface="Roboto"/>
                        <a:buNone/>
                      </a:pPr>
                      <a:r>
                        <a:rPr lang="en-US" sz="1600" b="1" i="0" u="none" strike="noStrike" cap="none">
                          <a:solidFill>
                            <a:srgbClr val="000000"/>
                          </a:solidFill>
                          <a:latin typeface="Trebuchet MS"/>
                          <a:ea typeface="Trebuchet MS"/>
                          <a:cs typeface="Trebuchet MS"/>
                          <a:sym typeface="Trebuchet MS"/>
                        </a:rPr>
                        <a:t>M</a:t>
                      </a:r>
                      <a:r>
                        <a:rPr lang="en-US" sz="1600" b="1">
                          <a:latin typeface="Trebuchet MS"/>
                          <a:ea typeface="Trebuchet MS"/>
                          <a:cs typeface="Trebuchet MS"/>
                          <a:sym typeface="Trebuchet MS"/>
                        </a:rPr>
                        <a:t>é</a:t>
                      </a:r>
                      <a:r>
                        <a:rPr lang="en-US" sz="1600" b="1" i="0" u="none" strike="noStrike" cap="none">
                          <a:solidFill>
                            <a:srgbClr val="000000"/>
                          </a:solidFill>
                          <a:latin typeface="Trebuchet MS"/>
                          <a:ea typeface="Trebuchet MS"/>
                          <a:cs typeface="Trebuchet MS"/>
                          <a:sym typeface="Trebuchet MS"/>
                        </a:rPr>
                        <a:t>trica 5: N</a:t>
                      </a:r>
                      <a:r>
                        <a:rPr lang="en-US" sz="1600" b="1">
                          <a:latin typeface="Trebuchet MS"/>
                          <a:ea typeface="Trebuchet MS"/>
                          <a:cs typeface="Trebuchet MS"/>
                          <a:sym typeface="Trebuchet MS"/>
                        </a:rPr>
                        <a:t>úmero de subvenciones tecnológicas o plataformas regionales lanzadas.</a:t>
                      </a:r>
                      <a:endParaRPr sz="1600" b="1" i="0" u="none" strike="noStrike" cap="none">
                        <a:solidFill>
                          <a:srgbClr val="000000"/>
                        </a:solidFill>
                        <a:latin typeface="Trebuchet MS"/>
                        <a:ea typeface="Trebuchet MS"/>
                        <a:cs typeface="Trebuchet MS"/>
                        <a:sym typeface="Trebuchet MS"/>
                      </a:endParaRPr>
                    </a:p>
                  </a:txBody>
                  <a:tcPr marL="10800" marR="10800" marT="10800" marB="0" anchor="ctr">
                    <a:lnL w="9525" cap="flat" cmpd="sng">
                      <a:solidFill>
                        <a:srgbClr val="000000">
                          <a:alpha val="0"/>
                        </a:srgbClr>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gridSpan="4">
                  <a:txBody>
                    <a:bodyPr/>
                    <a:lstStyle/>
                    <a:p>
                      <a:pPr marL="0" lvl="0" indent="0" algn="ctr" rtl="0">
                        <a:spcBef>
                          <a:spcPts val="0"/>
                        </a:spcBef>
                        <a:spcAft>
                          <a:spcPts val="0"/>
                        </a:spcAft>
                        <a:buClr>
                          <a:schemeClr val="dk1"/>
                        </a:buClr>
                        <a:buSzPts val="1100"/>
                        <a:buFont typeface="Arial"/>
                        <a:buNone/>
                      </a:pPr>
                      <a:r>
                        <a:rPr lang="en-US" sz="1600" b="1">
                          <a:solidFill>
                            <a:srgbClr val="FFFFFF"/>
                          </a:solidFill>
                          <a:latin typeface="Trebuchet MS"/>
                          <a:ea typeface="Trebuchet MS"/>
                          <a:cs typeface="Trebuchet MS"/>
                          <a:sym typeface="Trebuchet MS"/>
                        </a:rPr>
                        <a:t>Panel de control y herramientas digitales de la PAC; finalización en el año fiscal 29</a:t>
                      </a:r>
                      <a:endParaRPr sz="1600" b="1">
                        <a:solidFill>
                          <a:srgbClr val="FFFFFF"/>
                        </a:solidFill>
                        <a:latin typeface="Trebuchet MS"/>
                        <a:ea typeface="Trebuchet MS"/>
                        <a:cs typeface="Trebuchet MS"/>
                        <a:sym typeface="Trebuchet MS"/>
                      </a:endParaRPr>
                    </a:p>
                  </a:txBody>
                  <a:tcPr marL="103600" marR="103600" marT="51800" marB="5180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134162"/>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lnSpc>
                          <a:spcPct val="100000"/>
                        </a:lnSpc>
                        <a:spcBef>
                          <a:spcPts val="0"/>
                        </a:spcBef>
                        <a:spcAft>
                          <a:spcPts val="0"/>
                        </a:spcAft>
                        <a:buClr>
                          <a:srgbClr val="3F3F3F"/>
                        </a:buClr>
                        <a:buSzPts val="1200"/>
                        <a:buFont typeface="Corbel"/>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3F3F3F"/>
                        </a:buClr>
                        <a:buSzPts val="1200"/>
                        <a:buFont typeface="Corbel"/>
                        <a:buNone/>
                      </a:pPr>
                      <a:r>
                        <a:rPr lang="en-US" sz="1600" i="0" u="none" strike="noStrike" cap="none">
                          <a:solidFill>
                            <a:srgbClr val="3F3F3F"/>
                          </a:solidFill>
                          <a:latin typeface="Trebuchet MS"/>
                          <a:ea typeface="Trebuchet MS"/>
                          <a:cs typeface="Trebuchet MS"/>
                          <a:sym typeface="Trebuchet MS"/>
                        </a:rPr>
                        <a:t> </a:t>
                      </a:r>
                      <a:endParaRPr sz="1600" i="0" u="none" strike="noStrike" cap="none">
                        <a:latin typeface="Trebuchet MS"/>
                        <a:ea typeface="Trebuchet MS"/>
                        <a:cs typeface="Trebuchet MS"/>
                        <a:sym typeface="Trebuchet MS"/>
                      </a:endParaRPr>
                    </a:p>
                  </a:txBody>
                  <a:tcPr marL="10800" marR="10800" marT="10800" marB="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g3aac46a6844_0_2478"/>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Sample Budget Overview (</a:t>
            </a:r>
            <a:r>
              <a:rPr lang="en-US" sz="2000"/>
              <a:t>actual award amounts as yet undetermined</a:t>
            </a:r>
            <a:r>
              <a:rPr lang="en-US" sz="3200"/>
              <a:t>)</a:t>
            </a:r>
            <a:endParaRPr sz="3200"/>
          </a:p>
        </p:txBody>
      </p:sp>
      <p:sp>
        <p:nvSpPr>
          <p:cNvPr id="630" name="Google Shape;630;g3aac46a6844_0_247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49</a:t>
            </a:fld>
            <a:endParaRPr/>
          </a:p>
        </p:txBody>
      </p:sp>
      <p:graphicFrame>
        <p:nvGraphicFramePr>
          <p:cNvPr id="631" name="Google Shape;631;g3aac46a6844_0_2478"/>
          <p:cNvGraphicFramePr/>
          <p:nvPr/>
        </p:nvGraphicFramePr>
        <p:xfrm>
          <a:off x="595000" y="1129674"/>
          <a:ext cx="11001975" cy="4730335"/>
        </p:xfrm>
        <a:graphic>
          <a:graphicData uri="http://schemas.openxmlformats.org/drawingml/2006/table">
            <a:tbl>
              <a:tblPr bandRow="1">
                <a:noFill/>
                <a:tableStyleId>{6AC498AD-729A-4A0C-80D2-8C3992278BF6}</a:tableStyleId>
              </a:tblPr>
              <a:tblGrid>
                <a:gridCol w="3820625">
                  <a:extLst>
                    <a:ext uri="{9D8B030D-6E8A-4147-A177-3AD203B41FA5}">
                      <a16:colId xmlns:a16="http://schemas.microsoft.com/office/drawing/2014/main" val="20000"/>
                    </a:ext>
                  </a:extLst>
                </a:gridCol>
                <a:gridCol w="4740300">
                  <a:extLst>
                    <a:ext uri="{9D8B030D-6E8A-4147-A177-3AD203B41FA5}">
                      <a16:colId xmlns:a16="http://schemas.microsoft.com/office/drawing/2014/main" val="20001"/>
                    </a:ext>
                  </a:extLst>
                </a:gridCol>
                <a:gridCol w="2441050">
                  <a:extLst>
                    <a:ext uri="{9D8B030D-6E8A-4147-A177-3AD203B41FA5}">
                      <a16:colId xmlns:a16="http://schemas.microsoft.com/office/drawing/2014/main" val="20002"/>
                    </a:ext>
                  </a:extLst>
                </a:gridCol>
              </a:tblGrid>
              <a:tr h="5042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lt1"/>
                          </a:solidFill>
                          <a:latin typeface="Trebuchet MS"/>
                          <a:ea typeface="Trebuchet MS"/>
                          <a:cs typeface="Trebuchet MS"/>
                          <a:sym typeface="Trebuchet MS"/>
                        </a:rPr>
                        <a:t>CMS Strategic Goal</a:t>
                      </a:r>
                      <a:endParaRPr sz="1800" b="1" u="none" strike="noStrike" cap="none">
                        <a:solidFill>
                          <a:schemeClr val="lt1"/>
                        </a:solidFill>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011971"/>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lt1"/>
                          </a:solidFill>
                          <a:latin typeface="Trebuchet MS"/>
                          <a:ea typeface="Trebuchet MS"/>
                          <a:cs typeface="Trebuchet MS"/>
                          <a:sym typeface="Trebuchet MS"/>
                        </a:rPr>
                        <a:t>Colorado Initiative</a:t>
                      </a:r>
                      <a:endParaRPr sz="1800" b="1"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600"/>
                        <a:buFont typeface="Arial"/>
                        <a:buNone/>
                      </a:pPr>
                      <a:endParaRPr sz="1600" b="1" i="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lt1"/>
                          </a:solidFill>
                          <a:latin typeface="Trebuchet MS"/>
                          <a:ea typeface="Trebuchet MS"/>
                          <a:cs typeface="Trebuchet MS"/>
                          <a:sym typeface="Trebuchet MS"/>
                        </a:rPr>
                        <a:t>Budget</a:t>
                      </a:r>
                      <a:endParaRPr sz="1800" b="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extLst>
                  <a:ext uri="{0D108BD9-81ED-4DB2-BD59-A6C34878D82A}">
                    <a16:rowId xmlns:a16="http://schemas.microsoft.com/office/drawing/2014/main" val="10000"/>
                  </a:ext>
                </a:extLst>
              </a:tr>
              <a:tr h="8647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Make Rural America Healthy Again</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 – Transform Rural Care</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 – Build Data Infrastructure</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7 – Expand Preventive Care</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$229,950,000</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6470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Sustainable Access</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3 – Build &amp; Connect Rural Health Networks</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4 – Strengthen Rural Care Delivery Systems</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5 – Sustain Hospital Operations</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$106,100,000</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2"/>
                  </a:ext>
                </a:extLst>
              </a:tr>
              <a:tr h="75892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Workforce Development</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6 – Strengthen &amp; Expand Workforce</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8 – State &amp; Local Coordination</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$148,633,826</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164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Innovative Care</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9 – Design &amp; Pilot Rural VBC Model(s)</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$230,000,000</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4"/>
                  </a:ext>
                </a:extLst>
              </a:tr>
              <a:tr h="57647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Tech Innovation</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10 – Expand Rural Telehealth &amp; Technology Integration</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$255,500,000</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00050">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RHTP Administration</a:t>
                      </a:r>
                      <a:endParaRPr sz="1800" u="none" strike="noStrike" cap="none">
                        <a:solidFill>
                          <a:schemeClr val="dk1"/>
                        </a:solidFill>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CFE2F3"/>
                    </a:solidFill>
                  </a:tcPr>
                </a:tc>
                <a:tc>
                  <a:txBody>
                    <a:bodyPr/>
                    <a:lstStyle/>
                    <a:p>
                      <a:pPr marL="0" marR="0" lvl="0" indent="0" algn="l" rtl="0">
                        <a:lnSpc>
                          <a:spcPct val="100000"/>
                        </a:lnSpc>
                        <a:spcBef>
                          <a:spcPts val="0"/>
                        </a:spcBef>
                        <a:spcAft>
                          <a:spcPts val="0"/>
                        </a:spcAft>
                        <a:buClr>
                          <a:schemeClr val="dk1"/>
                        </a:buClr>
                        <a:buSzPts val="1100"/>
                        <a:buFont typeface="Arial"/>
                        <a:buNone/>
                      </a:pPr>
                      <a:r>
                        <a:rPr lang="en-US" sz="1600" b="1" i="1" u="none" strike="noStrike" cap="none">
                          <a:solidFill>
                            <a:schemeClr val="dk1"/>
                          </a:solidFill>
                          <a:latin typeface="Trebuchet MS"/>
                          <a:ea typeface="Trebuchet MS"/>
                          <a:cs typeface="Trebuchet MS"/>
                          <a:sym typeface="Trebuchet MS"/>
                        </a:rPr>
                        <a:t>&lt;3% Administrative Costs</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FE2F3"/>
                    </a:solidFill>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solidFill>
                            <a:schemeClr val="dk1"/>
                          </a:solidFill>
                          <a:latin typeface="Trebuchet MS"/>
                          <a:ea typeface="Trebuchet MS"/>
                          <a:cs typeface="Trebuchet MS"/>
                          <a:sym typeface="Trebuchet MS"/>
                        </a:rPr>
                        <a:t>$29,816,174</a:t>
                      </a:r>
                      <a:endParaRPr sz="1800" u="none" strike="noStrike" cap="none">
                        <a:solidFill>
                          <a:schemeClr val="dk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FE2F3"/>
                    </a:solidFill>
                  </a:tcPr>
                </a:tc>
                <a:extLst>
                  <a:ext uri="{0D108BD9-81ED-4DB2-BD59-A6C34878D82A}">
                    <a16:rowId xmlns:a16="http://schemas.microsoft.com/office/drawing/2014/main" val="10006"/>
                  </a:ext>
                </a:extLst>
              </a:tr>
              <a:tr h="330850">
                <a:tc>
                  <a:txBody>
                    <a:bodyPr/>
                    <a:lstStyle/>
                    <a:p>
                      <a:pPr marL="0" marR="0" lvl="0" indent="0" algn="l" rtl="0">
                        <a:lnSpc>
                          <a:spcPct val="100000"/>
                        </a:lnSpc>
                        <a:spcBef>
                          <a:spcPts val="0"/>
                        </a:spcBef>
                        <a:spcAft>
                          <a:spcPts val="0"/>
                        </a:spcAft>
                        <a:buClr>
                          <a:srgbClr val="000000"/>
                        </a:buClr>
                        <a:buSzPts val="1800"/>
                        <a:buFont typeface="Arial"/>
                        <a:buNone/>
                      </a:pPr>
                      <a:r>
                        <a:rPr lang="en-US" sz="1800" b="1" u="none" strike="noStrike" cap="none">
                          <a:solidFill>
                            <a:schemeClr val="lt1"/>
                          </a:solidFill>
                          <a:latin typeface="Trebuchet MS"/>
                          <a:ea typeface="Trebuchet MS"/>
                          <a:cs typeface="Trebuchet MS"/>
                          <a:sym typeface="Trebuchet MS"/>
                        </a:rPr>
                        <a:t>Total Budget</a:t>
                      </a:r>
                      <a:endParaRPr sz="1800" b="1" u="none" strike="noStrike" cap="none">
                        <a:solidFill>
                          <a:schemeClr val="lt1"/>
                        </a:solidFill>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011971"/>
                    </a:solidFill>
                  </a:tcPr>
                </a:tc>
                <a:tc gridSpan="2">
                  <a:txBody>
                    <a:bodyPr/>
                    <a:lstStyle/>
                    <a:p>
                      <a:pPr marL="0" marR="0" lvl="0" indent="0" algn="r" rtl="0">
                        <a:lnSpc>
                          <a:spcPct val="100000"/>
                        </a:lnSpc>
                        <a:spcBef>
                          <a:spcPts val="0"/>
                        </a:spcBef>
                        <a:spcAft>
                          <a:spcPts val="0"/>
                        </a:spcAft>
                        <a:buClr>
                          <a:srgbClr val="000000"/>
                        </a:buClr>
                        <a:buSzPts val="1800"/>
                        <a:buFont typeface="Arial"/>
                        <a:buNone/>
                      </a:pPr>
                      <a:r>
                        <a:rPr lang="en-US" sz="1800" b="1" u="none" strike="noStrike" cap="none">
                          <a:solidFill>
                            <a:schemeClr val="lt1"/>
                          </a:solidFill>
                          <a:latin typeface="Trebuchet MS"/>
                          <a:ea typeface="Trebuchet MS"/>
                          <a:cs typeface="Trebuchet MS"/>
                          <a:sym typeface="Trebuchet MS"/>
                        </a:rPr>
                        <a:t>$1,000,000,000</a:t>
                      </a:r>
                      <a:endParaRPr sz="1800" b="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632" name="Google Shape;632;g3aac46a6844_0_2478"/>
          <p:cNvSpPr txBox="1"/>
          <p:nvPr/>
        </p:nvSpPr>
        <p:spPr>
          <a:xfrm>
            <a:off x="595000" y="5919600"/>
            <a:ext cx="10779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*CMS required a template of $200m per year - this chart shows the potential breakdown of each of the 5 main areas total for 5 years.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3aac46a6844_0_261"/>
          <p:cNvSpPr txBox="1">
            <a:spLocks noGrp="1"/>
          </p:cNvSpPr>
          <p:nvPr>
            <p:ph type="title"/>
          </p:nvPr>
        </p:nvSpPr>
        <p:spPr>
          <a:xfrm>
            <a:off x="838200" y="169027"/>
            <a:ext cx="10515600" cy="7605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800"/>
              <a:t>Webinar Logistics</a:t>
            </a:r>
            <a:endParaRPr sz="4800"/>
          </a:p>
        </p:txBody>
      </p:sp>
      <p:sp>
        <p:nvSpPr>
          <p:cNvPr id="275" name="Google Shape;275;g3aac46a6844_0_26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
        <p:nvSpPr>
          <p:cNvPr id="276" name="Google Shape;276;g3aac46a6844_0_261"/>
          <p:cNvSpPr txBox="1"/>
          <p:nvPr/>
        </p:nvSpPr>
        <p:spPr>
          <a:xfrm>
            <a:off x="392575" y="1389475"/>
            <a:ext cx="11331900" cy="46362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00000"/>
              </a:lnSpc>
              <a:spcBef>
                <a:spcPts val="0"/>
              </a:spcBef>
              <a:spcAft>
                <a:spcPts val="0"/>
              </a:spcAft>
              <a:buClr>
                <a:srgbClr val="000000"/>
              </a:buClr>
              <a:buSzPts val="2400"/>
              <a:buFont typeface="Trebuchet MS"/>
              <a:buChar char="●"/>
            </a:pPr>
            <a:r>
              <a:rPr lang="en-US" sz="2400" b="0" i="0" u="none" strike="noStrike" cap="none">
                <a:solidFill>
                  <a:srgbClr val="000000"/>
                </a:solidFill>
                <a:latin typeface="Trebuchet MS"/>
                <a:ea typeface="Trebuchet MS"/>
                <a:cs typeface="Trebuchet MS"/>
                <a:sym typeface="Trebuchet MS"/>
              </a:rPr>
              <a:t>Please use the Q+A feature on the Zoom Toolbar for questions.</a:t>
            </a:r>
            <a:endParaRPr sz="2400" b="0" i="0" u="none" strike="noStrike" cap="none">
              <a:solidFill>
                <a:srgbClr val="000000"/>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rgbClr val="000000"/>
              </a:buClr>
              <a:buSzPts val="2400"/>
              <a:buFont typeface="Trebuchet MS"/>
              <a:buChar char="●"/>
            </a:pPr>
            <a:r>
              <a:rPr lang="en-US" sz="2400" b="0" i="0" u="none" strike="noStrike" cap="none">
                <a:solidFill>
                  <a:srgbClr val="000000"/>
                </a:solidFill>
                <a:latin typeface="Trebuchet MS"/>
                <a:ea typeface="Trebuchet MS"/>
                <a:cs typeface="Trebuchet MS"/>
                <a:sym typeface="Trebuchet MS"/>
              </a:rPr>
              <a:t>Presentations, links, and materials will be posted in the chat. </a:t>
            </a:r>
            <a:endParaRPr sz="2400" b="0" i="0" u="none" strike="noStrike" cap="none">
              <a:solidFill>
                <a:srgbClr val="000000"/>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rgbClr val="000000"/>
              </a:buClr>
              <a:buSzPts val="2400"/>
              <a:buFont typeface="Trebuchet MS"/>
              <a:buChar char="●"/>
            </a:pPr>
            <a:r>
              <a:rPr lang="en-US" sz="2400" b="0" i="0" u="none" strike="noStrike" cap="none">
                <a:solidFill>
                  <a:srgbClr val="000000"/>
                </a:solidFill>
                <a:latin typeface="Trebuchet MS"/>
                <a:ea typeface="Trebuchet MS"/>
                <a:cs typeface="Trebuchet MS"/>
                <a:sym typeface="Trebuchet MS"/>
              </a:rPr>
              <a:t>Materials will also be posted to </a:t>
            </a:r>
            <a:r>
              <a:rPr lang="en-US" sz="2400" b="0" i="0" u="sng" strike="noStrike" cap="none">
                <a:solidFill>
                  <a:schemeClr val="hlink"/>
                </a:solidFill>
                <a:latin typeface="Trebuchet MS"/>
                <a:ea typeface="Trebuchet MS"/>
                <a:cs typeface="Trebuchet MS"/>
                <a:sym typeface="Trebuchet MS"/>
                <a:hlinkClick r:id="rId3"/>
              </a:rPr>
              <a:t>HCPF’s Rural Health Transformation website</a:t>
            </a:r>
            <a:r>
              <a:rPr lang="en-US" sz="2400" b="0" i="0" u="none" strike="noStrike" cap="none">
                <a:solidFill>
                  <a:srgbClr val="000000"/>
                </a:solidFill>
                <a:latin typeface="Trebuchet MS"/>
                <a:ea typeface="Trebuchet MS"/>
                <a:cs typeface="Trebuchet MS"/>
                <a:sym typeface="Trebuchet MS"/>
              </a:rPr>
              <a:t>.</a:t>
            </a:r>
            <a:endParaRPr sz="2400" b="0" i="0" u="none" strike="noStrike" cap="none">
              <a:solidFill>
                <a:srgbClr val="000000"/>
              </a:solidFill>
              <a:latin typeface="Trebuchet MS"/>
              <a:ea typeface="Trebuchet MS"/>
              <a:cs typeface="Trebuchet MS"/>
              <a:sym typeface="Trebuchet MS"/>
            </a:endParaRPr>
          </a:p>
          <a:p>
            <a:pPr marL="457200" marR="0" lvl="0" indent="-381000" algn="l" rtl="0">
              <a:lnSpc>
                <a:spcPct val="100000"/>
              </a:lnSpc>
              <a:spcBef>
                <a:spcPts val="2200"/>
              </a:spcBef>
              <a:spcAft>
                <a:spcPts val="0"/>
              </a:spcAft>
              <a:buClr>
                <a:schemeClr val="dk1"/>
              </a:buClr>
              <a:buSzPts val="2400"/>
              <a:buFont typeface="Arial"/>
              <a:buChar char="●"/>
            </a:pPr>
            <a:r>
              <a:rPr lang="en-US" sz="2400" b="0" i="0" u="none" strike="noStrike" cap="none">
                <a:solidFill>
                  <a:schemeClr val="dk1"/>
                </a:solidFill>
                <a:latin typeface="Trebuchet MS"/>
                <a:ea typeface="Trebuchet MS"/>
                <a:cs typeface="Trebuchet MS"/>
                <a:sym typeface="Trebuchet MS"/>
              </a:rPr>
              <a:t>Please utilize HCPF’s dedicated email inbox for inquiries after the webinar: </a:t>
            </a:r>
            <a:r>
              <a:rPr lang="en-US" sz="2400" b="0" i="0" u="sng" strike="noStrike" cap="none">
                <a:solidFill>
                  <a:schemeClr val="hlink"/>
                </a:solidFill>
                <a:latin typeface="Trebuchet MS"/>
                <a:ea typeface="Trebuchet MS"/>
                <a:cs typeface="Trebuchet MS"/>
                <a:sym typeface="Trebuchet MS"/>
                <a:hlinkClick r:id="rId4"/>
              </a:rPr>
              <a:t>hcpf_rhtp@state.co.us</a:t>
            </a:r>
            <a:r>
              <a:rPr lang="en-US" sz="2400" b="0" i="0" u="none" strike="noStrike" cap="none">
                <a:solidFill>
                  <a:schemeClr val="dk1"/>
                </a:solidFill>
                <a:latin typeface="Trebuchet MS"/>
                <a:ea typeface="Trebuchet MS"/>
                <a:cs typeface="Trebuchet MS"/>
                <a:sym typeface="Trebuchet MS"/>
              </a:rPr>
              <a:t>. </a:t>
            </a:r>
            <a:endParaRPr sz="2400" b="0" i="0" u="none" strike="noStrike" cap="none">
              <a:solidFill>
                <a:schemeClr val="dk1"/>
              </a:solidFill>
              <a:latin typeface="Trebuchet MS"/>
              <a:ea typeface="Trebuchet MS"/>
              <a:cs typeface="Trebuchet MS"/>
              <a:sym typeface="Trebuchet MS"/>
            </a:endParaRPr>
          </a:p>
          <a:p>
            <a:pPr marL="457200" marR="0" lvl="0" indent="0" algn="l" rtl="0">
              <a:lnSpc>
                <a:spcPct val="100000"/>
              </a:lnSpc>
              <a:spcBef>
                <a:spcPts val="2200"/>
              </a:spcBef>
              <a:spcAft>
                <a:spcPts val="0"/>
              </a:spcAft>
              <a:buClr>
                <a:srgbClr val="000000"/>
              </a:buClr>
              <a:buSzPts val="100"/>
              <a:buFont typeface="Arial"/>
              <a:buNone/>
            </a:pPr>
            <a:endParaRPr sz="100" b="0" i="0" u="none" strike="noStrike" cap="none">
              <a:solidFill>
                <a:schemeClr val="dk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rgbClr val="000000"/>
              </a:buClr>
              <a:buSzPts val="2400"/>
              <a:buFont typeface="Trebuchet MS"/>
              <a:buChar char="●"/>
            </a:pPr>
            <a:r>
              <a:rPr lang="en-US" sz="2400" b="0" i="0" u="none" strike="noStrike" cap="none">
                <a:solidFill>
                  <a:srgbClr val="000000"/>
                </a:solidFill>
                <a:latin typeface="Trebuchet MS"/>
                <a:ea typeface="Trebuchet MS"/>
                <a:cs typeface="Trebuchet MS"/>
                <a:sym typeface="Trebuchet MS"/>
              </a:rPr>
              <a:t>Thank you for being here!</a:t>
            </a:r>
            <a:endParaRPr sz="24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26"/>
          <p:cNvSpPr txBox="1">
            <a:spLocks noGrp="1"/>
          </p:cNvSpPr>
          <p:nvPr>
            <p:ph type="title"/>
          </p:nvPr>
        </p:nvSpPr>
        <p:spPr>
          <a:xfrm>
            <a:off x="255888" y="473075"/>
            <a:ext cx="116802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Resumen del presupuesto de muestra (</a:t>
            </a:r>
            <a:r>
              <a:rPr lang="en-US" sz="2000"/>
              <a:t>los importes reales de las adjudicaciones aún no se han determinado</a:t>
            </a:r>
            <a:r>
              <a:rPr lang="en-US" sz="3200"/>
              <a:t>)</a:t>
            </a:r>
            <a:endParaRPr sz="3200"/>
          </a:p>
        </p:txBody>
      </p:sp>
      <p:sp>
        <p:nvSpPr>
          <p:cNvPr id="639" name="Google Shape;639;p2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50</a:t>
            </a:fld>
            <a:endParaRPr/>
          </a:p>
        </p:txBody>
      </p:sp>
      <p:graphicFrame>
        <p:nvGraphicFramePr>
          <p:cNvPr id="640" name="Google Shape;640;p26"/>
          <p:cNvGraphicFramePr/>
          <p:nvPr/>
        </p:nvGraphicFramePr>
        <p:xfrm>
          <a:off x="157263" y="843374"/>
          <a:ext cx="11760050" cy="4820855"/>
        </p:xfrm>
        <a:graphic>
          <a:graphicData uri="http://schemas.openxmlformats.org/drawingml/2006/table">
            <a:tbl>
              <a:tblPr bandRow="1">
                <a:noFill/>
                <a:tableStyleId>{6AC498AD-729A-4A0C-80D2-8C3992278BF6}</a:tableStyleId>
              </a:tblPr>
              <a:tblGrid>
                <a:gridCol w="4083875">
                  <a:extLst>
                    <a:ext uri="{9D8B030D-6E8A-4147-A177-3AD203B41FA5}">
                      <a16:colId xmlns:a16="http://schemas.microsoft.com/office/drawing/2014/main" val="20000"/>
                    </a:ext>
                  </a:extLst>
                </a:gridCol>
                <a:gridCol w="5066925">
                  <a:extLst>
                    <a:ext uri="{9D8B030D-6E8A-4147-A177-3AD203B41FA5}">
                      <a16:colId xmlns:a16="http://schemas.microsoft.com/office/drawing/2014/main" val="20001"/>
                    </a:ext>
                  </a:extLst>
                </a:gridCol>
                <a:gridCol w="2609250">
                  <a:extLst>
                    <a:ext uri="{9D8B030D-6E8A-4147-A177-3AD203B41FA5}">
                      <a16:colId xmlns:a16="http://schemas.microsoft.com/office/drawing/2014/main" val="20002"/>
                    </a:ext>
                  </a:extLst>
                </a:gridCol>
              </a:tblGrid>
              <a:tr h="485500">
                <a:tc>
                  <a:txBody>
                    <a:bodyPr/>
                    <a:lstStyle/>
                    <a:p>
                      <a:pPr marL="0" marR="0" lvl="0" indent="0" algn="l" rtl="0">
                        <a:lnSpc>
                          <a:spcPct val="100000"/>
                        </a:lnSpc>
                        <a:spcBef>
                          <a:spcPts val="0"/>
                        </a:spcBef>
                        <a:spcAft>
                          <a:spcPts val="0"/>
                        </a:spcAft>
                        <a:buClr>
                          <a:srgbClr val="000000"/>
                        </a:buClr>
                        <a:buSzPts val="1800"/>
                        <a:buFont typeface="Arial"/>
                        <a:buNone/>
                      </a:pPr>
                      <a:r>
                        <a:rPr lang="en-US" sz="1800" b="1">
                          <a:solidFill>
                            <a:schemeClr val="lt1"/>
                          </a:solidFill>
                          <a:latin typeface="Trebuchet MS"/>
                          <a:ea typeface="Trebuchet MS"/>
                          <a:cs typeface="Trebuchet MS"/>
                          <a:sym typeface="Trebuchet MS"/>
                        </a:rPr>
                        <a:t>Meta estratégica del </a:t>
                      </a:r>
                      <a:r>
                        <a:rPr lang="en-US" sz="1800" b="1" u="none" strike="noStrike" cap="none">
                          <a:solidFill>
                            <a:schemeClr val="lt1"/>
                          </a:solidFill>
                          <a:latin typeface="Trebuchet MS"/>
                          <a:ea typeface="Trebuchet MS"/>
                          <a:cs typeface="Trebuchet MS"/>
                          <a:sym typeface="Trebuchet MS"/>
                        </a:rPr>
                        <a:t>CMS</a:t>
                      </a:r>
                      <a:endParaRPr sz="1800" b="1" u="none" strike="noStrike" cap="none">
                        <a:solidFill>
                          <a:schemeClr val="lt1"/>
                        </a:solidFill>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011971"/>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a:solidFill>
                            <a:schemeClr val="lt1"/>
                          </a:solidFill>
                          <a:latin typeface="Trebuchet MS"/>
                          <a:ea typeface="Trebuchet MS"/>
                          <a:cs typeface="Trebuchet MS"/>
                          <a:sym typeface="Trebuchet MS"/>
                        </a:rPr>
                        <a:t>Iniciativa de Colorado</a:t>
                      </a:r>
                      <a:endParaRPr sz="1800" b="1"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600"/>
                        <a:buFont typeface="Arial"/>
                        <a:buNone/>
                      </a:pPr>
                      <a:endParaRPr sz="1600" b="1" i="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a:solidFill>
                            <a:schemeClr val="lt1"/>
                          </a:solidFill>
                          <a:latin typeface="Trebuchet MS"/>
                          <a:ea typeface="Trebuchet MS"/>
                          <a:cs typeface="Trebuchet MS"/>
                          <a:sym typeface="Trebuchet MS"/>
                        </a:rPr>
                        <a:t>Presupuesto</a:t>
                      </a:r>
                      <a:endParaRPr sz="1800" b="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extLst>
                  <a:ext uri="{0D108BD9-81ED-4DB2-BD59-A6C34878D82A}">
                    <a16:rowId xmlns:a16="http://schemas.microsoft.com/office/drawing/2014/main" val="10000"/>
                  </a:ext>
                </a:extLst>
              </a:tr>
              <a:tr h="771100">
                <a:tc>
                  <a:txBody>
                    <a:bodyPr/>
                    <a:lstStyle/>
                    <a:p>
                      <a:pPr marL="0" marR="0" lvl="0" indent="0" algn="l" rtl="0">
                        <a:lnSpc>
                          <a:spcPct val="100000"/>
                        </a:lnSpc>
                        <a:spcBef>
                          <a:spcPts val="0"/>
                        </a:spcBef>
                        <a:spcAft>
                          <a:spcPts val="0"/>
                        </a:spcAft>
                        <a:buClr>
                          <a:srgbClr val="000000"/>
                        </a:buClr>
                        <a:buSzPts val="1800"/>
                        <a:buFont typeface="Arial"/>
                        <a:buNone/>
                      </a:pPr>
                      <a:r>
                        <a:rPr lang="en-US" sz="1800">
                          <a:latin typeface="Trebuchet MS"/>
                          <a:ea typeface="Trebuchet MS"/>
                          <a:cs typeface="Trebuchet MS"/>
                          <a:sym typeface="Trebuchet MS"/>
                        </a:rPr>
                        <a:t>Recuperar la salud de las zonas rurales de los Estados Unidos</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 – Transformar el cuidado r</a:t>
                      </a:r>
                      <a:r>
                        <a:rPr lang="en-US" sz="1800">
                          <a:latin typeface="Trebuchet MS"/>
                          <a:ea typeface="Trebuchet MS"/>
                          <a:cs typeface="Trebuchet MS"/>
                          <a:sym typeface="Trebuchet MS"/>
                        </a:rPr>
                        <a:t>ural</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 – Construír infraestructura de datos</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7 – Ampliar el cuidado preventivo</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$229,950,000</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285175">
                <a:tc>
                  <a:txBody>
                    <a:bodyPr/>
                    <a:lstStyle/>
                    <a:p>
                      <a:pPr marL="0" marR="0" lvl="0" indent="0" algn="l" rtl="0">
                        <a:lnSpc>
                          <a:spcPct val="100000"/>
                        </a:lnSpc>
                        <a:spcBef>
                          <a:spcPts val="0"/>
                        </a:spcBef>
                        <a:spcAft>
                          <a:spcPts val="0"/>
                        </a:spcAft>
                        <a:buClr>
                          <a:srgbClr val="000000"/>
                        </a:buClr>
                        <a:buSzPts val="1800"/>
                        <a:buFont typeface="Arial"/>
                        <a:buNone/>
                      </a:pPr>
                      <a:r>
                        <a:rPr lang="en-US" sz="1800">
                          <a:latin typeface="Trebuchet MS"/>
                          <a:ea typeface="Trebuchet MS"/>
                          <a:cs typeface="Trebuchet MS"/>
                          <a:sym typeface="Trebuchet MS"/>
                        </a:rPr>
                        <a:t>Acceso sostenible</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3 – </a:t>
                      </a:r>
                      <a:r>
                        <a:rPr lang="en-US" sz="1800">
                          <a:latin typeface="Trebuchet MS"/>
                          <a:ea typeface="Trebuchet MS"/>
                          <a:cs typeface="Trebuchet MS"/>
                          <a:sym typeface="Trebuchet MS"/>
                        </a:rPr>
                        <a:t>Construir</a:t>
                      </a:r>
                      <a:r>
                        <a:rPr lang="en-US" sz="1800" u="none" strike="noStrike" cap="none">
                          <a:latin typeface="Trebuchet MS"/>
                          <a:ea typeface="Trebuchet MS"/>
                          <a:cs typeface="Trebuchet MS"/>
                          <a:sym typeface="Trebuchet MS"/>
                        </a:rPr>
                        <a:t> y conectar redes de salud rurales </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4 – Fortalecer los sistemas de prestaciones de salud rurales </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5 – Man</a:t>
                      </a:r>
                      <a:r>
                        <a:rPr lang="en-US" sz="1800">
                          <a:latin typeface="Trebuchet MS"/>
                          <a:ea typeface="Trebuchet MS"/>
                          <a:cs typeface="Trebuchet MS"/>
                          <a:sym typeface="Trebuchet MS"/>
                        </a:rPr>
                        <a:t>tener las operaciones hospitalarias </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$106,100,000</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2"/>
                  </a:ext>
                </a:extLst>
              </a:tr>
              <a:tr h="514050">
                <a:tc>
                  <a:txBody>
                    <a:bodyPr/>
                    <a:lstStyle/>
                    <a:p>
                      <a:pPr marL="0" marR="0" lvl="0" indent="0" algn="l" rtl="0">
                        <a:lnSpc>
                          <a:spcPct val="100000"/>
                        </a:lnSpc>
                        <a:spcBef>
                          <a:spcPts val="0"/>
                        </a:spcBef>
                        <a:spcAft>
                          <a:spcPts val="0"/>
                        </a:spcAft>
                        <a:buClr>
                          <a:srgbClr val="000000"/>
                        </a:buClr>
                        <a:buSzPts val="1800"/>
                        <a:buFont typeface="Arial"/>
                        <a:buNone/>
                      </a:pPr>
                      <a:r>
                        <a:rPr lang="en-US" sz="1800">
                          <a:latin typeface="Trebuchet MS"/>
                          <a:ea typeface="Trebuchet MS"/>
                          <a:cs typeface="Trebuchet MS"/>
                          <a:sym typeface="Trebuchet MS"/>
                        </a:rPr>
                        <a:t>Desarrollo de la fuerza laboral</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6 – </a:t>
                      </a:r>
                      <a:r>
                        <a:rPr lang="en-US" sz="1800">
                          <a:latin typeface="Trebuchet MS"/>
                          <a:ea typeface="Trebuchet MS"/>
                          <a:cs typeface="Trebuchet MS"/>
                          <a:sym typeface="Trebuchet MS"/>
                        </a:rPr>
                        <a:t>Fortalecer y expandir la fuerza laboral </a:t>
                      </a:r>
                      <a:endParaRPr sz="1800" u="none" strike="noStrike" cap="none">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8 – Coordinación estatal y local</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$148,633,826</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14050">
                <a:tc>
                  <a:txBody>
                    <a:bodyPr/>
                    <a:lstStyle/>
                    <a:p>
                      <a:pPr marL="0" marR="0" lvl="0" indent="0" algn="l" rtl="0">
                        <a:lnSpc>
                          <a:spcPct val="100000"/>
                        </a:lnSpc>
                        <a:spcBef>
                          <a:spcPts val="0"/>
                        </a:spcBef>
                        <a:spcAft>
                          <a:spcPts val="0"/>
                        </a:spcAft>
                        <a:buClr>
                          <a:srgbClr val="000000"/>
                        </a:buClr>
                        <a:buSzPts val="1800"/>
                        <a:buFont typeface="Arial"/>
                        <a:buNone/>
                      </a:pPr>
                      <a:r>
                        <a:rPr lang="en-US" sz="1800">
                          <a:latin typeface="Trebuchet MS"/>
                          <a:ea typeface="Trebuchet MS"/>
                          <a:cs typeface="Trebuchet MS"/>
                          <a:sym typeface="Trebuchet MS"/>
                        </a:rPr>
                        <a:t>Cuidado innovador</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EFEFEF"/>
                    </a:solidFill>
                  </a:tcPr>
                </a:tc>
                <a:tc>
                  <a:txBody>
                    <a:bodyPr/>
                    <a:lstStyle/>
                    <a:p>
                      <a:pPr marL="0" lvl="0" indent="0" algn="l" rtl="0">
                        <a:spcBef>
                          <a:spcPts val="0"/>
                        </a:spcBef>
                        <a:spcAft>
                          <a:spcPts val="0"/>
                        </a:spcAft>
                        <a:buClr>
                          <a:schemeClr val="dk1"/>
                        </a:buClr>
                        <a:buSzPts val="1100"/>
                        <a:buFont typeface="Arial"/>
                        <a:buNone/>
                      </a:pPr>
                      <a:r>
                        <a:rPr lang="en-US" sz="1800">
                          <a:latin typeface="Trebuchet MS"/>
                          <a:ea typeface="Trebuchet MS"/>
                          <a:cs typeface="Trebuchet MS"/>
                          <a:sym typeface="Trebuchet MS"/>
                        </a:rPr>
                        <a:t>9 – Diseñar y poner a prueba modelos rurales de VBC.</a:t>
                      </a:r>
                      <a:endParaRPr sz="1800">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$230,000,000</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4"/>
                  </a:ext>
                </a:extLst>
              </a:tr>
              <a:tr h="514050">
                <a:tc>
                  <a:txBody>
                    <a:bodyPr/>
                    <a:lstStyle/>
                    <a:p>
                      <a:pPr marL="0" marR="0" lvl="0" indent="0" algn="l" rtl="0">
                        <a:lnSpc>
                          <a:spcPct val="100000"/>
                        </a:lnSpc>
                        <a:spcBef>
                          <a:spcPts val="0"/>
                        </a:spcBef>
                        <a:spcAft>
                          <a:spcPts val="0"/>
                        </a:spcAft>
                        <a:buClr>
                          <a:srgbClr val="000000"/>
                        </a:buClr>
                        <a:buSzPts val="1800"/>
                        <a:buFont typeface="Arial"/>
                        <a:buNone/>
                      </a:pPr>
                      <a:r>
                        <a:rPr lang="en-US" sz="1800">
                          <a:latin typeface="Trebuchet MS"/>
                          <a:ea typeface="Trebuchet MS"/>
                          <a:cs typeface="Trebuchet MS"/>
                          <a:sym typeface="Trebuchet MS"/>
                        </a:rPr>
                        <a:t>Innovación tecnológica</a:t>
                      </a:r>
                      <a:endParaRPr sz="1800" u="none" strike="noStrike" cap="none">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10 – Expandir la telesalud rural y la integración de la tecnología</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latin typeface="Trebuchet MS"/>
                          <a:ea typeface="Trebuchet MS"/>
                          <a:cs typeface="Trebuchet MS"/>
                          <a:sym typeface="Trebuchet MS"/>
                        </a:rPr>
                        <a:t>$255,500,000</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70500">
                <a:tc>
                  <a:txBody>
                    <a:bodyPr/>
                    <a:lstStyle/>
                    <a:p>
                      <a:pPr marL="0" marR="0" lvl="0" indent="0" algn="l" rtl="0">
                        <a:lnSpc>
                          <a:spcPct val="100000"/>
                        </a:lnSpc>
                        <a:spcBef>
                          <a:spcPts val="0"/>
                        </a:spcBef>
                        <a:spcAft>
                          <a:spcPts val="0"/>
                        </a:spcAft>
                        <a:buClr>
                          <a:srgbClr val="000000"/>
                        </a:buClr>
                        <a:buSzPts val="1800"/>
                        <a:buFont typeface="Arial"/>
                        <a:buNone/>
                      </a:pPr>
                      <a:r>
                        <a:rPr lang="en-US" sz="1800">
                          <a:latin typeface="Trebuchet MS"/>
                          <a:ea typeface="Trebuchet MS"/>
                          <a:cs typeface="Trebuchet MS"/>
                          <a:sym typeface="Trebuchet MS"/>
                        </a:rPr>
                        <a:t>Administración </a:t>
                      </a:r>
                      <a:r>
                        <a:rPr lang="en-US" sz="1800" u="none" strike="noStrike" cap="none">
                          <a:latin typeface="Trebuchet MS"/>
                          <a:ea typeface="Trebuchet MS"/>
                          <a:cs typeface="Trebuchet MS"/>
                          <a:sym typeface="Trebuchet MS"/>
                        </a:rPr>
                        <a:t>RHTP</a:t>
                      </a:r>
                      <a:endParaRPr sz="1800" u="none" strike="noStrike" cap="none">
                        <a:solidFill>
                          <a:schemeClr val="dk1"/>
                        </a:solidFill>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CFE2F3"/>
                    </a:solidFill>
                  </a:tcPr>
                </a:tc>
                <a:tc>
                  <a:txBody>
                    <a:bodyPr/>
                    <a:lstStyle/>
                    <a:p>
                      <a:pPr marL="0" marR="0" lvl="0" indent="0" algn="l" rtl="0">
                        <a:lnSpc>
                          <a:spcPct val="100000"/>
                        </a:lnSpc>
                        <a:spcBef>
                          <a:spcPts val="0"/>
                        </a:spcBef>
                        <a:spcAft>
                          <a:spcPts val="0"/>
                        </a:spcAft>
                        <a:buClr>
                          <a:schemeClr val="dk1"/>
                        </a:buClr>
                        <a:buSzPts val="1100"/>
                        <a:buFont typeface="Arial"/>
                        <a:buNone/>
                      </a:pPr>
                      <a:r>
                        <a:rPr lang="en-US" sz="1600" b="1" i="1" u="none" strike="noStrike" cap="none">
                          <a:solidFill>
                            <a:schemeClr val="dk1"/>
                          </a:solidFill>
                          <a:latin typeface="Trebuchet MS"/>
                          <a:ea typeface="Trebuchet MS"/>
                          <a:cs typeface="Trebuchet MS"/>
                          <a:sym typeface="Trebuchet MS"/>
                        </a:rPr>
                        <a:t>&lt;3% </a:t>
                      </a:r>
                      <a:r>
                        <a:rPr lang="en-US" sz="1600" b="1" i="1">
                          <a:solidFill>
                            <a:schemeClr val="dk1"/>
                          </a:solidFill>
                          <a:latin typeface="Trebuchet MS"/>
                          <a:ea typeface="Trebuchet MS"/>
                          <a:cs typeface="Trebuchet MS"/>
                          <a:sym typeface="Trebuchet MS"/>
                        </a:rPr>
                        <a:t>Costos administrativos</a:t>
                      </a:r>
                      <a:endParaRPr sz="1800" u="none" strike="noStrike" cap="none">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FE2F3"/>
                    </a:solidFill>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u="none" strike="noStrike" cap="none">
                          <a:solidFill>
                            <a:schemeClr val="dk1"/>
                          </a:solidFill>
                          <a:latin typeface="Trebuchet MS"/>
                          <a:ea typeface="Trebuchet MS"/>
                          <a:cs typeface="Trebuchet MS"/>
                          <a:sym typeface="Trebuchet MS"/>
                        </a:rPr>
                        <a:t>$29,816,174</a:t>
                      </a:r>
                      <a:endParaRPr sz="1800" u="none" strike="noStrike" cap="none">
                        <a:solidFill>
                          <a:schemeClr val="dk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FE2F3"/>
                    </a:solidFill>
                  </a:tcPr>
                </a:tc>
                <a:extLst>
                  <a:ext uri="{0D108BD9-81ED-4DB2-BD59-A6C34878D82A}">
                    <a16:rowId xmlns:a16="http://schemas.microsoft.com/office/drawing/2014/main" val="10006"/>
                  </a:ext>
                </a:extLst>
              </a:tr>
              <a:tr h="257025">
                <a:tc>
                  <a:txBody>
                    <a:bodyPr/>
                    <a:lstStyle/>
                    <a:p>
                      <a:pPr marL="0" marR="0" lvl="0" indent="0" algn="l" rtl="0">
                        <a:lnSpc>
                          <a:spcPct val="100000"/>
                        </a:lnSpc>
                        <a:spcBef>
                          <a:spcPts val="0"/>
                        </a:spcBef>
                        <a:spcAft>
                          <a:spcPts val="0"/>
                        </a:spcAft>
                        <a:buClr>
                          <a:srgbClr val="000000"/>
                        </a:buClr>
                        <a:buSzPts val="1800"/>
                        <a:buFont typeface="Arial"/>
                        <a:buNone/>
                      </a:pPr>
                      <a:r>
                        <a:rPr lang="en-US" sz="1800" b="1">
                          <a:solidFill>
                            <a:schemeClr val="lt1"/>
                          </a:solidFill>
                          <a:latin typeface="Trebuchet MS"/>
                          <a:ea typeface="Trebuchet MS"/>
                          <a:cs typeface="Trebuchet MS"/>
                          <a:sym typeface="Trebuchet MS"/>
                        </a:rPr>
                        <a:t>Presupuesto total</a:t>
                      </a:r>
                      <a:endParaRPr sz="1800" b="1" u="none" strike="noStrike" cap="none">
                        <a:solidFill>
                          <a:schemeClr val="lt1"/>
                        </a:solidFill>
                        <a:latin typeface="Trebuchet MS"/>
                        <a:ea typeface="Trebuchet MS"/>
                        <a:cs typeface="Trebuchet MS"/>
                        <a:sym typeface="Trebuchet MS"/>
                      </a:endParaRPr>
                    </a:p>
                  </a:txBody>
                  <a:tcPr marL="68575" marR="68575" marT="0" marB="0">
                    <a:lnR w="9525" cap="flat" cmpd="sng">
                      <a:solidFill>
                        <a:srgbClr val="000000"/>
                      </a:solidFill>
                      <a:prstDash val="solid"/>
                      <a:round/>
                      <a:headEnd type="none" w="sm" len="sm"/>
                      <a:tailEnd type="none" w="sm" len="sm"/>
                    </a:lnR>
                    <a:solidFill>
                      <a:srgbClr val="011971"/>
                    </a:solidFill>
                  </a:tcPr>
                </a:tc>
                <a:tc gridSpan="2">
                  <a:txBody>
                    <a:bodyPr/>
                    <a:lstStyle/>
                    <a:p>
                      <a:pPr marL="0" marR="0" lvl="0" indent="0" algn="r" rtl="0">
                        <a:lnSpc>
                          <a:spcPct val="100000"/>
                        </a:lnSpc>
                        <a:spcBef>
                          <a:spcPts val="0"/>
                        </a:spcBef>
                        <a:spcAft>
                          <a:spcPts val="0"/>
                        </a:spcAft>
                        <a:buClr>
                          <a:srgbClr val="000000"/>
                        </a:buClr>
                        <a:buSzPts val="1800"/>
                        <a:buFont typeface="Arial"/>
                        <a:buNone/>
                      </a:pPr>
                      <a:r>
                        <a:rPr lang="en-US" sz="1800" b="1" u="none" strike="noStrike" cap="none">
                          <a:solidFill>
                            <a:schemeClr val="lt1"/>
                          </a:solidFill>
                          <a:latin typeface="Trebuchet MS"/>
                          <a:ea typeface="Trebuchet MS"/>
                          <a:cs typeface="Trebuchet MS"/>
                          <a:sym typeface="Trebuchet MS"/>
                        </a:rPr>
                        <a:t>$1,000,000,000</a:t>
                      </a:r>
                      <a:endParaRPr sz="1800" b="1" u="none" strike="noStrike" cap="none">
                        <a:solidFill>
                          <a:schemeClr val="lt1"/>
                        </a:solidFill>
                        <a:latin typeface="Trebuchet MS"/>
                        <a:ea typeface="Trebuchet MS"/>
                        <a:cs typeface="Trebuchet MS"/>
                        <a:sym typeface="Trebuchet MS"/>
                      </a:endParaRPr>
                    </a:p>
                  </a:txBody>
                  <a:tcPr marL="68575" marR="68575"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11971"/>
                    </a:solidFill>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641" name="Google Shape;641;p26"/>
          <p:cNvSpPr txBox="1"/>
          <p:nvPr/>
        </p:nvSpPr>
        <p:spPr>
          <a:xfrm>
            <a:off x="157275" y="5664125"/>
            <a:ext cx="11680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a:t>*CMS exigía una plantilla de 200 millones de dólares al año; este gráfico muestra el desglose potencial del total de cada una de las cinco áreas principales durante cinco años.</a:t>
            </a:r>
            <a:endParaRPr/>
          </a:p>
          <a:p>
            <a:pPr marL="0" lvl="0" indent="0" algn="l" rtl="0">
              <a:spcBef>
                <a:spcPts val="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rgbClr val="000000"/>
              </a:buClr>
              <a:buSzPts val="1400"/>
              <a:buFont typeface="Arial"/>
              <a:buNone/>
            </a:pP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g3aac46a6844_0_2544"/>
          <p:cNvSpPr txBox="1">
            <a:spLocks noGrp="1"/>
          </p:cNvSpPr>
          <p:nvPr>
            <p:ph type="title"/>
          </p:nvPr>
        </p:nvSpPr>
        <p:spPr>
          <a:xfrm>
            <a:off x="419450" y="437975"/>
            <a:ext cx="10934400" cy="46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Budget Overview</a:t>
            </a:r>
            <a:endParaRPr sz="3200"/>
          </a:p>
        </p:txBody>
      </p:sp>
      <p:sp>
        <p:nvSpPr>
          <p:cNvPr id="648" name="Google Shape;648;g3aac46a6844_0_254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51</a:t>
            </a:fld>
            <a:endParaRPr/>
          </a:p>
        </p:txBody>
      </p:sp>
      <p:pic>
        <p:nvPicPr>
          <p:cNvPr id="649" name="Google Shape;649;g3aac46a6844_0_2544" title="Points scored"/>
          <p:cNvPicPr preferRelativeResize="0"/>
          <p:nvPr/>
        </p:nvPicPr>
        <p:blipFill rotWithShape="1">
          <a:blip r:embed="rId3">
            <a:alphaModFix/>
          </a:blip>
          <a:srcRect b="2581"/>
          <a:stretch/>
        </p:blipFill>
        <p:spPr>
          <a:xfrm>
            <a:off x="1559375" y="1027600"/>
            <a:ext cx="8654549" cy="5111050"/>
          </a:xfrm>
          <a:prstGeom prst="rect">
            <a:avLst/>
          </a:prstGeom>
          <a:noFill/>
          <a:ln>
            <a:noFill/>
          </a:ln>
        </p:spPr>
      </p:pic>
      <p:sp>
        <p:nvSpPr>
          <p:cNvPr id="650" name="Google Shape;650;g3aac46a6844_0_2544"/>
          <p:cNvSpPr txBox="1"/>
          <p:nvPr/>
        </p:nvSpPr>
        <p:spPr>
          <a:xfrm>
            <a:off x="7033200" y="3968525"/>
            <a:ext cx="2998200" cy="1617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Trebuchet MS"/>
                <a:ea typeface="Trebuchet MS"/>
                <a:cs typeface="Trebuchet MS"/>
                <a:sym typeface="Trebuchet MS"/>
              </a:rPr>
              <a:t>Colorado’s application reflects low administrative costs, at only 2.98% (CMS cap is 10%).</a:t>
            </a:r>
            <a:endParaRPr sz="1800" b="1" i="0" u="none" strike="noStrike" cap="none">
              <a:solidFill>
                <a:srgbClr val="000000"/>
              </a:solidFill>
              <a:latin typeface="Trebuchet MS"/>
              <a:ea typeface="Trebuchet MS"/>
              <a:cs typeface="Trebuchet MS"/>
              <a:sym typeface="Trebuchet MS"/>
            </a:endParaRPr>
          </a:p>
        </p:txBody>
      </p:sp>
      <p:sp>
        <p:nvSpPr>
          <p:cNvPr id="651" name="Google Shape;651;g3aac46a6844_0_2544"/>
          <p:cNvSpPr txBox="1"/>
          <p:nvPr/>
        </p:nvSpPr>
        <p:spPr>
          <a:xfrm>
            <a:off x="7776850" y="1192700"/>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23.0%</a:t>
            </a:r>
            <a:endParaRPr sz="1600" b="1" i="0" u="none" strike="noStrike" cap="none">
              <a:solidFill>
                <a:srgbClr val="000000"/>
              </a:solidFill>
              <a:latin typeface="Trebuchet MS"/>
              <a:ea typeface="Trebuchet MS"/>
              <a:cs typeface="Trebuchet MS"/>
              <a:sym typeface="Trebuchet MS"/>
            </a:endParaRPr>
          </a:p>
        </p:txBody>
      </p:sp>
      <p:sp>
        <p:nvSpPr>
          <p:cNvPr id="652" name="Google Shape;652;g3aac46a6844_0_2544"/>
          <p:cNvSpPr txBox="1"/>
          <p:nvPr/>
        </p:nvSpPr>
        <p:spPr>
          <a:xfrm>
            <a:off x="8746900" y="1588138"/>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25.6%</a:t>
            </a:r>
            <a:endParaRPr sz="1600" b="1" i="0" u="none" strike="noStrike" cap="none">
              <a:solidFill>
                <a:srgbClr val="000000"/>
              </a:solidFill>
              <a:latin typeface="Trebuchet MS"/>
              <a:ea typeface="Trebuchet MS"/>
              <a:cs typeface="Trebuchet MS"/>
              <a:sym typeface="Trebuchet MS"/>
            </a:endParaRPr>
          </a:p>
        </p:txBody>
      </p:sp>
      <p:sp>
        <p:nvSpPr>
          <p:cNvPr id="653" name="Google Shape;653;g3aac46a6844_0_2544"/>
          <p:cNvSpPr txBox="1"/>
          <p:nvPr/>
        </p:nvSpPr>
        <p:spPr>
          <a:xfrm>
            <a:off x="8746900" y="1983563"/>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23.0%</a:t>
            </a:r>
            <a:endParaRPr sz="1600" b="1" i="0" u="none" strike="noStrike" cap="none">
              <a:solidFill>
                <a:srgbClr val="000000"/>
              </a:solidFill>
              <a:latin typeface="Trebuchet MS"/>
              <a:ea typeface="Trebuchet MS"/>
              <a:cs typeface="Trebuchet MS"/>
              <a:sym typeface="Trebuchet MS"/>
            </a:endParaRPr>
          </a:p>
        </p:txBody>
      </p:sp>
      <p:sp>
        <p:nvSpPr>
          <p:cNvPr id="654" name="Google Shape;654;g3aac46a6844_0_2544"/>
          <p:cNvSpPr txBox="1"/>
          <p:nvPr/>
        </p:nvSpPr>
        <p:spPr>
          <a:xfrm>
            <a:off x="9542700" y="2376238"/>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14.9%</a:t>
            </a:r>
            <a:endParaRPr sz="1600" b="1" i="0" u="none" strike="noStrike" cap="none">
              <a:solidFill>
                <a:srgbClr val="000000"/>
              </a:solidFill>
              <a:latin typeface="Trebuchet MS"/>
              <a:ea typeface="Trebuchet MS"/>
              <a:cs typeface="Trebuchet MS"/>
              <a:sym typeface="Trebuchet MS"/>
            </a:endParaRPr>
          </a:p>
        </p:txBody>
      </p:sp>
      <p:sp>
        <p:nvSpPr>
          <p:cNvPr id="655" name="Google Shape;655;g3aac46a6844_0_2544"/>
          <p:cNvSpPr txBox="1"/>
          <p:nvPr/>
        </p:nvSpPr>
        <p:spPr>
          <a:xfrm>
            <a:off x="9118800" y="2768925"/>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10.6%</a:t>
            </a:r>
            <a:endParaRPr sz="1600" b="1" i="0" u="none" strike="noStrike" cap="none">
              <a:solidFill>
                <a:srgbClr val="000000"/>
              </a:solidFill>
              <a:latin typeface="Trebuchet MS"/>
              <a:ea typeface="Trebuchet MS"/>
              <a:cs typeface="Trebuchet MS"/>
              <a:sym typeface="Trebuchet MS"/>
            </a:endParaRPr>
          </a:p>
        </p:txBody>
      </p:sp>
      <p:sp>
        <p:nvSpPr>
          <p:cNvPr id="656" name="Google Shape;656;g3aac46a6844_0_2544"/>
          <p:cNvSpPr txBox="1"/>
          <p:nvPr/>
        </p:nvSpPr>
        <p:spPr>
          <a:xfrm>
            <a:off x="9272600" y="3161588"/>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2.98%</a:t>
            </a:r>
            <a:endParaRPr sz="1600" b="1"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27"/>
          <p:cNvSpPr txBox="1">
            <a:spLocks noGrp="1"/>
          </p:cNvSpPr>
          <p:nvPr>
            <p:ph type="title"/>
          </p:nvPr>
        </p:nvSpPr>
        <p:spPr>
          <a:xfrm>
            <a:off x="419450" y="1143350"/>
            <a:ext cx="10934400" cy="46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dk1"/>
              </a:buClr>
              <a:buSzPts val="1100"/>
              <a:buFont typeface="Arial"/>
              <a:buNone/>
            </a:pPr>
            <a:r>
              <a:rPr lang="en-US" sz="3200"/>
              <a:t>Resumen del presupuesto</a:t>
            </a:r>
            <a:endParaRPr sz="3200"/>
          </a:p>
          <a:p>
            <a:pPr marL="0" lvl="0" indent="0" algn="ctr" rtl="0">
              <a:spcBef>
                <a:spcPts val="0"/>
              </a:spcBef>
              <a:spcAft>
                <a:spcPts val="0"/>
              </a:spcAft>
              <a:buClr>
                <a:schemeClr val="dk1"/>
              </a:buClr>
              <a:buSzPts val="1100"/>
              <a:buFont typeface="Arial"/>
              <a:buNone/>
            </a:pPr>
            <a:endParaRPr sz="3200"/>
          </a:p>
          <a:p>
            <a:pPr marL="0" lvl="0" indent="0" algn="ctr" rtl="0">
              <a:lnSpc>
                <a:spcPct val="90000"/>
              </a:lnSpc>
              <a:spcBef>
                <a:spcPts val="0"/>
              </a:spcBef>
              <a:spcAft>
                <a:spcPts val="0"/>
              </a:spcAft>
              <a:buSzPts val="6000"/>
              <a:buNone/>
            </a:pPr>
            <a:endParaRPr sz="3200"/>
          </a:p>
        </p:txBody>
      </p:sp>
      <p:sp>
        <p:nvSpPr>
          <p:cNvPr id="663" name="Google Shape;663;p2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52</a:t>
            </a:fld>
            <a:endParaRPr/>
          </a:p>
        </p:txBody>
      </p:sp>
      <p:pic>
        <p:nvPicPr>
          <p:cNvPr id="664" name="Google Shape;664;p27" title="Points scored"/>
          <p:cNvPicPr preferRelativeResize="0"/>
          <p:nvPr/>
        </p:nvPicPr>
        <p:blipFill rotWithShape="1">
          <a:blip r:embed="rId3">
            <a:alphaModFix/>
          </a:blip>
          <a:srcRect b="2580"/>
          <a:stretch/>
        </p:blipFill>
        <p:spPr>
          <a:xfrm>
            <a:off x="1559375" y="1027600"/>
            <a:ext cx="8654549" cy="5111050"/>
          </a:xfrm>
          <a:prstGeom prst="rect">
            <a:avLst/>
          </a:prstGeom>
          <a:noFill/>
          <a:ln>
            <a:noFill/>
          </a:ln>
        </p:spPr>
      </p:pic>
      <p:sp>
        <p:nvSpPr>
          <p:cNvPr id="665" name="Google Shape;665;p27"/>
          <p:cNvSpPr txBox="1"/>
          <p:nvPr/>
        </p:nvSpPr>
        <p:spPr>
          <a:xfrm>
            <a:off x="7033200" y="3944900"/>
            <a:ext cx="2998200" cy="1617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800" b="1">
                <a:latin typeface="Trebuchet MS"/>
                <a:ea typeface="Trebuchet MS"/>
                <a:cs typeface="Trebuchet MS"/>
                <a:sym typeface="Trebuchet MS"/>
              </a:rPr>
              <a:t>La solicitud de Colorado refleja unos bajos costes administrativos, de solo el 2,98% (el límite máximo de CMS es del 10%).</a:t>
            </a:r>
            <a:endParaRPr sz="1800" b="1">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800" b="1">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800" b="1">
              <a:latin typeface="Trebuchet MS"/>
              <a:ea typeface="Trebuchet MS"/>
              <a:cs typeface="Trebuchet MS"/>
              <a:sym typeface="Trebuchet MS"/>
            </a:endParaRPr>
          </a:p>
        </p:txBody>
      </p:sp>
      <p:sp>
        <p:nvSpPr>
          <p:cNvPr id="666" name="Google Shape;666;p27"/>
          <p:cNvSpPr txBox="1"/>
          <p:nvPr/>
        </p:nvSpPr>
        <p:spPr>
          <a:xfrm>
            <a:off x="7776850" y="1192700"/>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23.0%</a:t>
            </a:r>
            <a:endParaRPr sz="1600" b="1" i="0" u="none" strike="noStrike" cap="none">
              <a:solidFill>
                <a:srgbClr val="000000"/>
              </a:solidFill>
              <a:latin typeface="Trebuchet MS"/>
              <a:ea typeface="Trebuchet MS"/>
              <a:cs typeface="Trebuchet MS"/>
              <a:sym typeface="Trebuchet MS"/>
            </a:endParaRPr>
          </a:p>
        </p:txBody>
      </p:sp>
      <p:sp>
        <p:nvSpPr>
          <p:cNvPr id="667" name="Google Shape;667;p27"/>
          <p:cNvSpPr txBox="1"/>
          <p:nvPr/>
        </p:nvSpPr>
        <p:spPr>
          <a:xfrm>
            <a:off x="8746900" y="1588138"/>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25.6%</a:t>
            </a:r>
            <a:endParaRPr sz="1600" b="1" i="0" u="none" strike="noStrike" cap="none">
              <a:solidFill>
                <a:srgbClr val="000000"/>
              </a:solidFill>
              <a:latin typeface="Trebuchet MS"/>
              <a:ea typeface="Trebuchet MS"/>
              <a:cs typeface="Trebuchet MS"/>
              <a:sym typeface="Trebuchet MS"/>
            </a:endParaRPr>
          </a:p>
        </p:txBody>
      </p:sp>
      <p:sp>
        <p:nvSpPr>
          <p:cNvPr id="668" name="Google Shape;668;p27"/>
          <p:cNvSpPr txBox="1"/>
          <p:nvPr/>
        </p:nvSpPr>
        <p:spPr>
          <a:xfrm>
            <a:off x="8746900" y="1983563"/>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23.0%</a:t>
            </a:r>
            <a:endParaRPr sz="1600" b="1" i="0" u="none" strike="noStrike" cap="none">
              <a:solidFill>
                <a:srgbClr val="000000"/>
              </a:solidFill>
              <a:latin typeface="Trebuchet MS"/>
              <a:ea typeface="Trebuchet MS"/>
              <a:cs typeface="Trebuchet MS"/>
              <a:sym typeface="Trebuchet MS"/>
            </a:endParaRPr>
          </a:p>
        </p:txBody>
      </p:sp>
      <p:sp>
        <p:nvSpPr>
          <p:cNvPr id="669" name="Google Shape;669;p27"/>
          <p:cNvSpPr txBox="1"/>
          <p:nvPr/>
        </p:nvSpPr>
        <p:spPr>
          <a:xfrm>
            <a:off x="9542700" y="2376238"/>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14.9%</a:t>
            </a:r>
            <a:endParaRPr sz="1600" b="1" i="0" u="none" strike="noStrike" cap="none">
              <a:solidFill>
                <a:srgbClr val="000000"/>
              </a:solidFill>
              <a:latin typeface="Trebuchet MS"/>
              <a:ea typeface="Trebuchet MS"/>
              <a:cs typeface="Trebuchet MS"/>
              <a:sym typeface="Trebuchet MS"/>
            </a:endParaRPr>
          </a:p>
        </p:txBody>
      </p:sp>
      <p:sp>
        <p:nvSpPr>
          <p:cNvPr id="670" name="Google Shape;670;p27"/>
          <p:cNvSpPr txBox="1"/>
          <p:nvPr/>
        </p:nvSpPr>
        <p:spPr>
          <a:xfrm>
            <a:off x="9118800" y="2768925"/>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10.6%</a:t>
            </a:r>
            <a:endParaRPr sz="1600" b="1" i="0" u="none" strike="noStrike" cap="none">
              <a:solidFill>
                <a:srgbClr val="000000"/>
              </a:solidFill>
              <a:latin typeface="Trebuchet MS"/>
              <a:ea typeface="Trebuchet MS"/>
              <a:cs typeface="Trebuchet MS"/>
              <a:sym typeface="Trebuchet MS"/>
            </a:endParaRPr>
          </a:p>
        </p:txBody>
      </p:sp>
      <p:sp>
        <p:nvSpPr>
          <p:cNvPr id="671" name="Google Shape;671;p27"/>
          <p:cNvSpPr txBox="1"/>
          <p:nvPr/>
        </p:nvSpPr>
        <p:spPr>
          <a:xfrm>
            <a:off x="9272600" y="3161588"/>
            <a:ext cx="9126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Trebuchet MS"/>
                <a:ea typeface="Trebuchet MS"/>
                <a:cs typeface="Trebuchet MS"/>
                <a:sym typeface="Trebuchet MS"/>
              </a:rPr>
              <a:t>2.98%</a:t>
            </a:r>
            <a:endParaRPr sz="1600" b="1" i="0" u="none" strike="noStrike" cap="none">
              <a:solidFill>
                <a:srgbClr val="000000"/>
              </a:solidFill>
              <a:latin typeface="Trebuchet MS"/>
              <a:ea typeface="Trebuchet MS"/>
              <a:cs typeface="Trebuchet MS"/>
              <a:sym typeface="Trebuchet MS"/>
            </a:endParaRPr>
          </a:p>
        </p:txBody>
      </p:sp>
      <p:sp>
        <p:nvSpPr>
          <p:cNvPr id="672" name="Google Shape;672;p27"/>
          <p:cNvSpPr/>
          <p:nvPr/>
        </p:nvSpPr>
        <p:spPr>
          <a:xfrm>
            <a:off x="7295750" y="1003125"/>
            <a:ext cx="3264900" cy="2845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73" name="Google Shape;673;p27"/>
          <p:cNvSpPr txBox="1"/>
          <p:nvPr/>
        </p:nvSpPr>
        <p:spPr>
          <a:xfrm>
            <a:off x="7115800" y="953650"/>
            <a:ext cx="4174800" cy="321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t>Recuperar la salud de las áreas rurales de EE. UU. 23%</a:t>
            </a:r>
            <a:endParaRPr sz="2000"/>
          </a:p>
          <a:p>
            <a:pPr marL="0" lvl="0" indent="0" algn="l" rtl="0">
              <a:spcBef>
                <a:spcPts val="0"/>
              </a:spcBef>
              <a:spcAft>
                <a:spcPts val="0"/>
              </a:spcAft>
              <a:buNone/>
            </a:pPr>
            <a:r>
              <a:rPr lang="en-US" sz="2000"/>
              <a:t>Innovación tecnológica 25,6%</a:t>
            </a:r>
            <a:endParaRPr sz="2000"/>
          </a:p>
          <a:p>
            <a:pPr marL="0" lvl="0" indent="0" algn="l" rtl="0">
              <a:spcBef>
                <a:spcPts val="0"/>
              </a:spcBef>
              <a:spcAft>
                <a:spcPts val="0"/>
              </a:spcAft>
              <a:buNone/>
            </a:pPr>
            <a:r>
              <a:rPr lang="en-US" sz="2000"/>
              <a:t>Cuidado innovador 23%</a:t>
            </a:r>
            <a:endParaRPr sz="2000"/>
          </a:p>
          <a:p>
            <a:pPr marL="0" lvl="0" indent="0" algn="l" rtl="0">
              <a:spcBef>
                <a:spcPts val="0"/>
              </a:spcBef>
              <a:spcAft>
                <a:spcPts val="0"/>
              </a:spcAft>
              <a:buNone/>
            </a:pPr>
            <a:r>
              <a:rPr lang="en-US" sz="2000"/>
              <a:t>Desarrollo de la fuerza laboral 14,9%</a:t>
            </a:r>
            <a:endParaRPr sz="2000"/>
          </a:p>
          <a:p>
            <a:pPr marL="0" lvl="0" indent="0" algn="l" rtl="0">
              <a:spcBef>
                <a:spcPts val="0"/>
              </a:spcBef>
              <a:spcAft>
                <a:spcPts val="0"/>
              </a:spcAft>
              <a:buNone/>
            </a:pPr>
            <a:r>
              <a:rPr lang="en-US" sz="2000"/>
              <a:t>Acceso sostenible 10,6%</a:t>
            </a:r>
            <a:endParaRPr sz="2000"/>
          </a:p>
          <a:p>
            <a:pPr marL="0" lvl="0" indent="0" algn="l" rtl="0">
              <a:spcBef>
                <a:spcPts val="0"/>
              </a:spcBef>
              <a:spcAft>
                <a:spcPts val="0"/>
              </a:spcAft>
              <a:buNone/>
            </a:pPr>
            <a:r>
              <a:rPr lang="en-US" sz="2000"/>
              <a:t>Administración RHTP 2,98%</a:t>
            </a:r>
            <a:endParaRPr sz="20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g3aac46a6844_0_2616"/>
          <p:cNvSpPr txBox="1">
            <a:spLocks noGrp="1"/>
          </p:cNvSpPr>
          <p:nvPr>
            <p:ph type="title"/>
          </p:nvPr>
        </p:nvSpPr>
        <p:spPr>
          <a:xfrm>
            <a:off x="787925" y="186729"/>
            <a:ext cx="10515600" cy="572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Administrative</a:t>
            </a:r>
            <a:endParaRPr sz="3200"/>
          </a:p>
        </p:txBody>
      </p:sp>
      <p:sp>
        <p:nvSpPr>
          <p:cNvPr id="680" name="Google Shape;680;g3aac46a6844_0_2616"/>
          <p:cNvSpPr txBox="1">
            <a:spLocks noGrp="1"/>
          </p:cNvSpPr>
          <p:nvPr>
            <p:ph type="body" idx="1"/>
          </p:nvPr>
        </p:nvSpPr>
        <p:spPr>
          <a:xfrm>
            <a:off x="457200" y="1010150"/>
            <a:ext cx="10896600" cy="5047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endParaRPr sz="2400"/>
          </a:p>
          <a:p>
            <a:pPr marL="457200" lvl="0" indent="-381000" algn="l" rtl="0">
              <a:lnSpc>
                <a:spcPct val="90000"/>
              </a:lnSpc>
              <a:spcBef>
                <a:spcPts val="1000"/>
              </a:spcBef>
              <a:spcAft>
                <a:spcPts val="0"/>
              </a:spcAft>
              <a:buSzPts val="2400"/>
              <a:buChar char="•"/>
            </a:pPr>
            <a:r>
              <a:rPr lang="en-US" sz="2400"/>
              <a:t>HCPF will use </a:t>
            </a:r>
            <a:r>
              <a:rPr lang="en-US" sz="2400" b="1"/>
              <a:t>less than 3%</a:t>
            </a:r>
            <a:r>
              <a:rPr lang="en-US" sz="2400"/>
              <a:t> of grant funds, for development,execution, and monitoring. Grant allows up to 10%.</a:t>
            </a:r>
            <a:endParaRPr sz="2400"/>
          </a:p>
          <a:p>
            <a:pPr marL="457200" lvl="0" indent="-381000" algn="l" rtl="0">
              <a:lnSpc>
                <a:spcPct val="90000"/>
              </a:lnSpc>
              <a:spcBef>
                <a:spcPts val="1000"/>
              </a:spcBef>
              <a:spcAft>
                <a:spcPts val="0"/>
              </a:spcAft>
              <a:buSzPts val="2400"/>
              <a:buChar char="•"/>
            </a:pPr>
            <a:r>
              <a:rPr lang="en-US" sz="2400"/>
              <a:t>Staffing will be required: including program management, CMS compliance and reporting, data management, fund distribution and management.</a:t>
            </a:r>
            <a:endParaRPr sz="2400"/>
          </a:p>
          <a:p>
            <a:pPr marL="457200" lvl="0" indent="-381000" algn="l" rtl="0">
              <a:lnSpc>
                <a:spcPct val="90000"/>
              </a:lnSpc>
              <a:spcBef>
                <a:spcPts val="1000"/>
              </a:spcBef>
              <a:spcAft>
                <a:spcPts val="0"/>
              </a:spcAft>
              <a:buSzPts val="2400"/>
              <a:buChar char="•"/>
            </a:pPr>
            <a:r>
              <a:rPr lang="en-US" sz="2400"/>
              <a:t>CMS has the ability to claw back funds for any state not in compliance.</a:t>
            </a:r>
            <a:endParaRPr sz="2400"/>
          </a:p>
          <a:p>
            <a:pPr marL="457200" lvl="0" indent="-381000" algn="l" rtl="0">
              <a:lnSpc>
                <a:spcPct val="90000"/>
              </a:lnSpc>
              <a:spcBef>
                <a:spcPts val="1000"/>
              </a:spcBef>
              <a:spcAft>
                <a:spcPts val="0"/>
              </a:spcAft>
              <a:buSzPts val="2400"/>
              <a:buChar char="•"/>
            </a:pPr>
            <a:r>
              <a:rPr lang="en-US" sz="2400"/>
              <a:t>There is no appeal process for the claw-back mechanism.</a:t>
            </a:r>
            <a:endParaRPr sz="2400"/>
          </a:p>
          <a:p>
            <a:pPr marL="457200" lvl="0" indent="-381000" algn="l" rtl="0">
              <a:lnSpc>
                <a:spcPct val="90000"/>
              </a:lnSpc>
              <a:spcBef>
                <a:spcPts val="1000"/>
              </a:spcBef>
              <a:spcAft>
                <a:spcPts val="0"/>
              </a:spcAft>
              <a:buSzPts val="2400"/>
              <a:buChar char="•"/>
            </a:pPr>
            <a:r>
              <a:rPr lang="en-US" sz="2400"/>
              <a:t>States are forbidden to use any other funding source to support staff. </a:t>
            </a:r>
            <a:endParaRPr sz="2400"/>
          </a:p>
          <a:p>
            <a:pPr marL="457200" lvl="0" indent="-381000" algn="l" rtl="0">
              <a:lnSpc>
                <a:spcPct val="90000"/>
              </a:lnSpc>
              <a:spcBef>
                <a:spcPts val="1000"/>
              </a:spcBef>
              <a:spcAft>
                <a:spcPts val="0"/>
              </a:spcAft>
              <a:buSzPts val="2400"/>
              <a:buChar char="•"/>
            </a:pPr>
            <a:r>
              <a:rPr lang="en-US" sz="2400"/>
              <a:t>All states must be in compliance and be prepared for audits.</a:t>
            </a:r>
            <a:endParaRPr sz="2400"/>
          </a:p>
          <a:p>
            <a:pPr marL="457200" lvl="0" indent="-381000" algn="l" rtl="0">
              <a:lnSpc>
                <a:spcPct val="90000"/>
              </a:lnSpc>
              <a:spcBef>
                <a:spcPts val="1000"/>
              </a:spcBef>
              <a:spcAft>
                <a:spcPts val="0"/>
              </a:spcAft>
              <a:buSzPts val="2400"/>
              <a:buChar char="•"/>
            </a:pPr>
            <a:r>
              <a:rPr lang="en-US" sz="2400"/>
              <a:t>All states must report annually (details to be determined later by CMS).</a:t>
            </a:r>
            <a:endParaRPr sz="2400"/>
          </a:p>
        </p:txBody>
      </p:sp>
      <p:sp>
        <p:nvSpPr>
          <p:cNvPr id="681" name="Google Shape;681;g3aac46a6844_0_261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53</a:t>
            </a:fld>
            <a:endParaRPr/>
          </a:p>
        </p:txBody>
      </p:sp>
      <p:sp>
        <p:nvSpPr>
          <p:cNvPr id="682" name="Google Shape;682;g3aac46a6844_0_2616"/>
          <p:cNvSpPr txBox="1"/>
          <p:nvPr/>
        </p:nvSpPr>
        <p:spPr>
          <a:xfrm>
            <a:off x="7265200" y="-2074000"/>
            <a:ext cx="12215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28"/>
          <p:cNvSpPr txBox="1">
            <a:spLocks noGrp="1"/>
          </p:cNvSpPr>
          <p:nvPr>
            <p:ph type="title"/>
          </p:nvPr>
        </p:nvSpPr>
        <p:spPr>
          <a:xfrm>
            <a:off x="787925" y="186729"/>
            <a:ext cx="10515600" cy="572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Administrativo</a:t>
            </a:r>
            <a:endParaRPr sz="3200"/>
          </a:p>
        </p:txBody>
      </p:sp>
      <p:sp>
        <p:nvSpPr>
          <p:cNvPr id="689" name="Google Shape;689;p28"/>
          <p:cNvSpPr txBox="1">
            <a:spLocks noGrp="1"/>
          </p:cNvSpPr>
          <p:nvPr>
            <p:ph type="body" idx="1"/>
          </p:nvPr>
        </p:nvSpPr>
        <p:spPr>
          <a:xfrm>
            <a:off x="597425" y="302850"/>
            <a:ext cx="10896600" cy="5047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endParaRPr sz="2400"/>
          </a:p>
          <a:p>
            <a:pPr marL="457200" lvl="0" indent="-374650" algn="l" rtl="0">
              <a:lnSpc>
                <a:spcPct val="90000"/>
              </a:lnSpc>
              <a:spcBef>
                <a:spcPts val="1000"/>
              </a:spcBef>
              <a:spcAft>
                <a:spcPts val="0"/>
              </a:spcAft>
              <a:buSzPts val="2300"/>
              <a:buChar char="•"/>
            </a:pPr>
            <a:r>
              <a:rPr lang="en-US" sz="2300"/>
              <a:t>El HCPF utilizará menos del 3% de los fondos de la subvención para el desarrollo, la ejecución y la supervisión. La subvención permite hasta un 10%.</a:t>
            </a:r>
            <a:endParaRPr sz="2300"/>
          </a:p>
          <a:p>
            <a:pPr marL="457200" lvl="0" indent="-374650" algn="l" rtl="0">
              <a:spcBef>
                <a:spcPts val="1000"/>
              </a:spcBef>
              <a:spcAft>
                <a:spcPts val="0"/>
              </a:spcAft>
              <a:buSzPts val="2300"/>
              <a:buChar char="•"/>
            </a:pPr>
            <a:r>
              <a:rPr lang="en-US" sz="2300"/>
              <a:t>Se necesitará personal para las siguientes tareas: gestión de programas, cumplimiento y presentación de informes del CMS, gestión de datos, distribución y gestión de fondos.</a:t>
            </a:r>
            <a:endParaRPr sz="2300"/>
          </a:p>
          <a:p>
            <a:pPr marL="457200" lvl="0" indent="-374650" algn="l" rtl="0">
              <a:spcBef>
                <a:spcPts val="1000"/>
              </a:spcBef>
              <a:spcAft>
                <a:spcPts val="0"/>
              </a:spcAft>
              <a:buSzPts val="2300"/>
              <a:buChar char="•"/>
            </a:pPr>
            <a:r>
              <a:rPr lang="en-US" sz="2300"/>
              <a:t>CMS tiene la capacidad de recuperar fondos de cualquier estado que no cumpla con las normas.</a:t>
            </a:r>
            <a:endParaRPr sz="2300"/>
          </a:p>
          <a:p>
            <a:pPr marL="457200" lvl="0" indent="-374650" algn="l" rtl="0">
              <a:lnSpc>
                <a:spcPct val="90000"/>
              </a:lnSpc>
              <a:spcBef>
                <a:spcPts val="1000"/>
              </a:spcBef>
              <a:spcAft>
                <a:spcPts val="0"/>
              </a:spcAft>
              <a:buSzPts val="2300"/>
              <a:buChar char="•"/>
            </a:pPr>
            <a:r>
              <a:rPr lang="en-US" sz="2300"/>
              <a:t>No existe ningún proceso de apelación para el mecanismo de recuperación</a:t>
            </a:r>
            <a:endParaRPr sz="2300"/>
          </a:p>
          <a:p>
            <a:pPr marL="457200" lvl="0" indent="-374650" algn="l" rtl="0">
              <a:spcBef>
                <a:spcPts val="1000"/>
              </a:spcBef>
              <a:spcAft>
                <a:spcPts val="0"/>
              </a:spcAft>
              <a:buSzPts val="2300"/>
              <a:buChar char="•"/>
            </a:pPr>
            <a:r>
              <a:rPr lang="en-US" sz="2300"/>
              <a:t>Los estados tienen prohibido utilizar cualquier otra fuente de financiación para apoyar al personal. </a:t>
            </a:r>
            <a:endParaRPr sz="2300"/>
          </a:p>
          <a:p>
            <a:pPr marL="457200" lvl="0" indent="-374650" algn="l" rtl="0">
              <a:lnSpc>
                <a:spcPct val="90000"/>
              </a:lnSpc>
              <a:spcBef>
                <a:spcPts val="1000"/>
              </a:spcBef>
              <a:spcAft>
                <a:spcPts val="0"/>
              </a:spcAft>
              <a:buSzPts val="2300"/>
              <a:buChar char="•"/>
            </a:pPr>
            <a:r>
              <a:rPr lang="en-US" sz="2300"/>
              <a:t>Todos los estados deben cumplir con la normativa y estar preparados para las auditorías.</a:t>
            </a:r>
            <a:endParaRPr sz="2300"/>
          </a:p>
          <a:p>
            <a:pPr marL="457200" lvl="0" indent="-374650" algn="l" rtl="0">
              <a:lnSpc>
                <a:spcPct val="90000"/>
              </a:lnSpc>
              <a:spcBef>
                <a:spcPts val="1000"/>
              </a:spcBef>
              <a:spcAft>
                <a:spcPts val="0"/>
              </a:spcAft>
              <a:buSzPts val="2300"/>
              <a:buChar char="•"/>
            </a:pPr>
            <a:r>
              <a:rPr lang="en-US" sz="2300"/>
              <a:t>Todos los estados deben presentar un informe anual (los detalles serán determinados posteriormente por los CMS).</a:t>
            </a:r>
            <a:endParaRPr sz="2300"/>
          </a:p>
        </p:txBody>
      </p:sp>
      <p:sp>
        <p:nvSpPr>
          <p:cNvPr id="690" name="Google Shape;690;p2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54</a:t>
            </a:fld>
            <a:endParaRPr/>
          </a:p>
        </p:txBody>
      </p:sp>
      <p:sp>
        <p:nvSpPr>
          <p:cNvPr id="691" name="Google Shape;691;p28"/>
          <p:cNvSpPr txBox="1"/>
          <p:nvPr/>
        </p:nvSpPr>
        <p:spPr>
          <a:xfrm>
            <a:off x="7265200" y="-2074000"/>
            <a:ext cx="12215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g3aac46a6844_0_2682"/>
          <p:cNvSpPr txBox="1">
            <a:spLocks noGrp="1"/>
          </p:cNvSpPr>
          <p:nvPr>
            <p:ph type="title"/>
          </p:nvPr>
        </p:nvSpPr>
        <p:spPr>
          <a:xfrm>
            <a:off x="838200" y="220197"/>
            <a:ext cx="10515600" cy="671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CMS Review Timelines</a:t>
            </a:r>
            <a:endParaRPr sz="3200"/>
          </a:p>
        </p:txBody>
      </p:sp>
      <p:sp>
        <p:nvSpPr>
          <p:cNvPr id="698" name="Google Shape;698;g3aac46a6844_0_26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55</a:t>
            </a:fld>
            <a:endParaRPr/>
          </a:p>
        </p:txBody>
      </p:sp>
      <p:grpSp>
        <p:nvGrpSpPr>
          <p:cNvPr id="699" name="Google Shape;699;g3aac46a6844_0_2682"/>
          <p:cNvGrpSpPr/>
          <p:nvPr/>
        </p:nvGrpSpPr>
        <p:grpSpPr>
          <a:xfrm>
            <a:off x="1449997" y="1988835"/>
            <a:ext cx="2446472" cy="3196668"/>
            <a:chOff x="1083025" y="1491664"/>
            <a:chExt cx="1834900" cy="2397561"/>
          </a:xfrm>
        </p:grpSpPr>
        <p:sp>
          <p:nvSpPr>
            <p:cNvPr id="700" name="Google Shape;700;g3aac46a6844_0_2682"/>
            <p:cNvSpPr txBox="1"/>
            <p:nvPr/>
          </p:nvSpPr>
          <p:spPr>
            <a:xfrm>
              <a:off x="1083120" y="1491664"/>
              <a:ext cx="1235400" cy="241200"/>
            </a:xfrm>
            <a:prstGeom prst="rect">
              <a:avLst/>
            </a:prstGeom>
            <a:noFill/>
            <a:ln>
              <a:noFill/>
            </a:ln>
          </p:spPr>
          <p:txBody>
            <a:bodyPr spcFirstLastPara="1" wrap="square" lIns="121900" tIns="121900" rIns="121900" bIns="121900" anchor="t" anchorCtr="0">
              <a:noAutofit/>
            </a:bodyPr>
            <a:lstStyle/>
            <a:p>
              <a:pPr marL="0" marR="0" lvl="0" indent="0" algn="r" rtl="0">
                <a:lnSpc>
                  <a:spcPct val="115000"/>
                </a:lnSpc>
                <a:spcBef>
                  <a:spcPts val="0"/>
                </a:spcBef>
                <a:spcAft>
                  <a:spcPts val="2100"/>
                </a:spcAft>
                <a:buClr>
                  <a:srgbClr val="000000"/>
                </a:buClr>
                <a:buSzPts val="1500"/>
                <a:buFont typeface="Arial"/>
                <a:buNone/>
              </a:pPr>
              <a:r>
                <a:rPr lang="en-US" sz="1500" b="0" i="0" u="none" strike="noStrike" cap="none">
                  <a:solidFill>
                    <a:srgbClr val="0C57D3"/>
                  </a:solidFill>
                  <a:latin typeface="Trebuchet MS"/>
                  <a:ea typeface="Trebuchet MS"/>
                  <a:cs typeface="Trebuchet MS"/>
                  <a:sym typeface="Trebuchet MS"/>
                </a:rPr>
                <a:t>Nov 4, 2025</a:t>
              </a:r>
              <a:endParaRPr sz="1500" b="0" i="0" u="none" strike="noStrike" cap="none">
                <a:solidFill>
                  <a:srgbClr val="0C57D3"/>
                </a:solidFill>
                <a:latin typeface="Trebuchet MS"/>
                <a:ea typeface="Trebuchet MS"/>
                <a:cs typeface="Trebuchet MS"/>
                <a:sym typeface="Trebuchet MS"/>
              </a:endParaRPr>
            </a:p>
          </p:txBody>
        </p:sp>
        <p:sp>
          <p:nvSpPr>
            <p:cNvPr id="701" name="Google Shape;701;g3aac46a6844_0_2682"/>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1" i="0" u="none" strike="noStrike" cap="none">
                  <a:solidFill>
                    <a:srgbClr val="0C57D3"/>
                  </a:solidFill>
                  <a:latin typeface="Trebuchet MS"/>
                  <a:ea typeface="Trebuchet MS"/>
                  <a:cs typeface="Trebuchet MS"/>
                  <a:sym typeface="Trebuchet MS"/>
                </a:rPr>
                <a:t>RHTP Application Submitted</a:t>
              </a:r>
              <a:endParaRPr sz="1700" b="1" i="0" u="none" strike="noStrike" cap="none">
                <a:solidFill>
                  <a:srgbClr val="0C57D3"/>
                </a:solidFill>
                <a:latin typeface="Trebuchet MS"/>
                <a:ea typeface="Trebuchet MS"/>
                <a:cs typeface="Trebuchet MS"/>
                <a:sym typeface="Trebuchet MS"/>
              </a:endParaRPr>
            </a:p>
          </p:txBody>
        </p:sp>
        <p:sp>
          <p:nvSpPr>
            <p:cNvPr id="702" name="Google Shape;702;g3aac46a6844_0_2682"/>
            <p:cNvSpPr txBox="1"/>
            <p:nvPr/>
          </p:nvSpPr>
          <p:spPr>
            <a:xfrm>
              <a:off x="1215700" y="3151825"/>
              <a:ext cx="1545600" cy="737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2100"/>
                </a:spcAft>
                <a:buClr>
                  <a:srgbClr val="000000"/>
                </a:buClr>
                <a:buSzPts val="1500"/>
                <a:buFont typeface="Arial"/>
                <a:buNone/>
              </a:pPr>
              <a:r>
                <a:rPr lang="en-US" sz="1500" b="0" i="0" u="none" strike="noStrike" cap="none">
                  <a:solidFill>
                    <a:srgbClr val="0C57D3"/>
                  </a:solidFill>
                  <a:latin typeface="Trebuchet MS"/>
                  <a:ea typeface="Trebuchet MS"/>
                  <a:cs typeface="Trebuchet MS"/>
                  <a:sym typeface="Trebuchet MS"/>
                </a:rPr>
                <a:t>Colorado submitted the RHTP application on November 4, 2025.</a:t>
              </a:r>
              <a:endParaRPr sz="1500" b="0" i="0" u="none" strike="noStrike" cap="none">
                <a:solidFill>
                  <a:srgbClr val="0C57D3"/>
                </a:solidFill>
                <a:latin typeface="Trebuchet MS"/>
                <a:ea typeface="Trebuchet MS"/>
                <a:cs typeface="Trebuchet MS"/>
                <a:sym typeface="Trebuchet MS"/>
              </a:endParaRPr>
            </a:p>
          </p:txBody>
        </p:sp>
        <p:cxnSp>
          <p:nvCxnSpPr>
            <p:cNvPr id="703" name="Google Shape;703;g3aac46a6844_0_2682"/>
            <p:cNvCxnSpPr/>
            <p:nvPr/>
          </p:nvCxnSpPr>
          <p:spPr>
            <a:xfrm>
              <a:off x="2180202" y="1695421"/>
              <a:ext cx="718500" cy="741900"/>
            </a:xfrm>
            <a:prstGeom prst="straightConnector1">
              <a:avLst/>
            </a:prstGeom>
            <a:noFill/>
            <a:ln w="9525" cap="flat" cmpd="sng">
              <a:solidFill>
                <a:srgbClr val="0D5CDF"/>
              </a:solidFill>
              <a:prstDash val="solid"/>
              <a:round/>
              <a:headEnd type="none" w="sm" len="sm"/>
              <a:tailEnd type="none" w="sm" len="sm"/>
            </a:ln>
          </p:spPr>
        </p:cxnSp>
        <p:sp>
          <p:nvSpPr>
            <p:cNvPr id="704" name="Google Shape;704;g3aac46a6844_0_2682"/>
            <p:cNvSpPr/>
            <p:nvPr/>
          </p:nvSpPr>
          <p:spPr>
            <a:xfrm flipH="1">
              <a:off x="1083025" y="2306625"/>
              <a:ext cx="1834800" cy="143400"/>
            </a:xfrm>
            <a:prstGeom prst="parallelogram">
              <a:avLst>
                <a:gd name="adj" fmla="val 96952"/>
              </a:avLst>
            </a:prstGeom>
            <a:solidFill>
              <a:srgbClr val="0D5CD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705" name="Google Shape;705;g3aac46a6844_0_2682"/>
            <p:cNvSpPr/>
            <p:nvPr/>
          </p:nvSpPr>
          <p:spPr>
            <a:xfrm>
              <a:off x="1083125" y="2460449"/>
              <a:ext cx="1834800" cy="143400"/>
            </a:xfrm>
            <a:prstGeom prst="parallelogram">
              <a:avLst>
                <a:gd name="adj" fmla="val 96952"/>
              </a:avLst>
            </a:prstGeom>
            <a:solidFill>
              <a:srgbClr val="0942A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06" name="Google Shape;706;g3aac46a6844_0_2682"/>
          <p:cNvGrpSpPr/>
          <p:nvPr/>
        </p:nvGrpSpPr>
        <p:grpSpPr>
          <a:xfrm>
            <a:off x="3728596" y="1974810"/>
            <a:ext cx="2446472" cy="3209918"/>
            <a:chOff x="1083025" y="1481726"/>
            <a:chExt cx="1834900" cy="2407499"/>
          </a:xfrm>
        </p:grpSpPr>
        <p:sp>
          <p:nvSpPr>
            <p:cNvPr id="707" name="Google Shape;707;g3aac46a6844_0_2682"/>
            <p:cNvSpPr txBox="1"/>
            <p:nvPr/>
          </p:nvSpPr>
          <p:spPr>
            <a:xfrm>
              <a:off x="1086898" y="1481726"/>
              <a:ext cx="1201500" cy="241200"/>
            </a:xfrm>
            <a:prstGeom prst="rect">
              <a:avLst/>
            </a:prstGeom>
            <a:noFill/>
            <a:ln>
              <a:noFill/>
            </a:ln>
          </p:spPr>
          <p:txBody>
            <a:bodyPr spcFirstLastPara="1" wrap="square" lIns="121900" tIns="121900" rIns="121900" bIns="121900" anchor="t" anchorCtr="0">
              <a:noAutofit/>
            </a:bodyPr>
            <a:lstStyle/>
            <a:p>
              <a:pPr marL="0" marR="0" lvl="0" indent="0" algn="r" rtl="0">
                <a:lnSpc>
                  <a:spcPct val="115000"/>
                </a:lnSpc>
                <a:spcBef>
                  <a:spcPts val="0"/>
                </a:spcBef>
                <a:spcAft>
                  <a:spcPts val="2100"/>
                </a:spcAft>
                <a:buClr>
                  <a:srgbClr val="000000"/>
                </a:buClr>
                <a:buSzPts val="1500"/>
                <a:buFont typeface="Arial"/>
                <a:buNone/>
              </a:pPr>
              <a:r>
                <a:rPr lang="en-US" sz="1500" b="0" i="0" u="none" strike="noStrike" cap="none">
                  <a:solidFill>
                    <a:srgbClr val="0C57D3"/>
                  </a:solidFill>
                  <a:latin typeface="Trebuchet MS"/>
                  <a:ea typeface="Trebuchet MS"/>
                  <a:cs typeface="Trebuchet MS"/>
                  <a:sym typeface="Trebuchet MS"/>
                </a:rPr>
                <a:t>Nov-Dec 2025</a:t>
              </a:r>
              <a:endParaRPr sz="1500" b="0" i="0" u="none" strike="noStrike" cap="none">
                <a:solidFill>
                  <a:srgbClr val="0C57D3"/>
                </a:solidFill>
                <a:latin typeface="Trebuchet MS"/>
                <a:ea typeface="Trebuchet MS"/>
                <a:cs typeface="Trebuchet MS"/>
                <a:sym typeface="Trebuchet MS"/>
              </a:endParaRPr>
            </a:p>
          </p:txBody>
        </p:sp>
        <p:sp>
          <p:nvSpPr>
            <p:cNvPr id="708" name="Google Shape;708;g3aac46a6844_0_2682"/>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1" i="0" u="none" strike="noStrike" cap="none">
                  <a:solidFill>
                    <a:srgbClr val="0C57D3"/>
                  </a:solidFill>
                  <a:latin typeface="Trebuchet MS"/>
                  <a:ea typeface="Trebuchet MS"/>
                  <a:cs typeface="Trebuchet MS"/>
                  <a:sym typeface="Trebuchet MS"/>
                </a:rPr>
                <a:t>CMS Review Period</a:t>
              </a:r>
              <a:endParaRPr sz="1700" b="1" i="0" u="none" strike="noStrike" cap="none">
                <a:solidFill>
                  <a:srgbClr val="0C57D3"/>
                </a:solidFill>
                <a:latin typeface="Trebuchet MS"/>
                <a:ea typeface="Trebuchet MS"/>
                <a:cs typeface="Trebuchet MS"/>
                <a:sym typeface="Trebuchet MS"/>
              </a:endParaRPr>
            </a:p>
          </p:txBody>
        </p:sp>
        <p:sp>
          <p:nvSpPr>
            <p:cNvPr id="709" name="Google Shape;709;g3aac46a6844_0_2682"/>
            <p:cNvSpPr txBox="1"/>
            <p:nvPr/>
          </p:nvSpPr>
          <p:spPr>
            <a:xfrm>
              <a:off x="1215700" y="3151825"/>
              <a:ext cx="1545600" cy="737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2100"/>
                </a:spcAft>
                <a:buClr>
                  <a:srgbClr val="000000"/>
                </a:buClr>
                <a:buSzPts val="1500"/>
                <a:buFont typeface="Arial"/>
                <a:buNone/>
              </a:pPr>
              <a:r>
                <a:rPr lang="en-US" sz="1500" b="0" i="0" u="none" strike="noStrike" cap="none">
                  <a:solidFill>
                    <a:srgbClr val="0C57D3"/>
                  </a:solidFill>
                  <a:latin typeface="Trebuchet MS"/>
                  <a:ea typeface="Trebuchet MS"/>
                  <a:cs typeface="Trebuchet MS"/>
                  <a:sym typeface="Trebuchet MS"/>
                </a:rPr>
                <a:t>CMS reviews and clarifies states’ applications; negotiates as needed.</a:t>
              </a:r>
              <a:endParaRPr sz="1500" b="0" i="0" u="none" strike="noStrike" cap="none">
                <a:solidFill>
                  <a:srgbClr val="0C57D3"/>
                </a:solidFill>
                <a:latin typeface="Trebuchet MS"/>
                <a:ea typeface="Trebuchet MS"/>
                <a:cs typeface="Trebuchet MS"/>
                <a:sym typeface="Trebuchet MS"/>
              </a:endParaRPr>
            </a:p>
          </p:txBody>
        </p:sp>
        <p:cxnSp>
          <p:nvCxnSpPr>
            <p:cNvPr id="710" name="Google Shape;710;g3aac46a6844_0_2682"/>
            <p:cNvCxnSpPr/>
            <p:nvPr/>
          </p:nvCxnSpPr>
          <p:spPr>
            <a:xfrm>
              <a:off x="2180202" y="1695421"/>
              <a:ext cx="718500" cy="741900"/>
            </a:xfrm>
            <a:prstGeom prst="straightConnector1">
              <a:avLst/>
            </a:prstGeom>
            <a:noFill/>
            <a:ln w="9525" cap="flat" cmpd="sng">
              <a:solidFill>
                <a:srgbClr val="0D5CDF"/>
              </a:solidFill>
              <a:prstDash val="solid"/>
              <a:round/>
              <a:headEnd type="none" w="sm" len="sm"/>
              <a:tailEnd type="none" w="sm" len="sm"/>
            </a:ln>
          </p:spPr>
        </p:cxnSp>
        <p:sp>
          <p:nvSpPr>
            <p:cNvPr id="711" name="Google Shape;711;g3aac46a6844_0_2682"/>
            <p:cNvSpPr/>
            <p:nvPr/>
          </p:nvSpPr>
          <p:spPr>
            <a:xfrm flipH="1">
              <a:off x="1083025" y="2306625"/>
              <a:ext cx="1834800" cy="143400"/>
            </a:xfrm>
            <a:prstGeom prst="parallelogram">
              <a:avLst>
                <a:gd name="adj" fmla="val 96952"/>
              </a:avLst>
            </a:prstGeom>
            <a:solidFill>
              <a:srgbClr val="0D5CD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712" name="Google Shape;712;g3aac46a6844_0_2682"/>
            <p:cNvSpPr/>
            <p:nvPr/>
          </p:nvSpPr>
          <p:spPr>
            <a:xfrm>
              <a:off x="1083125" y="2460449"/>
              <a:ext cx="1834800" cy="143400"/>
            </a:xfrm>
            <a:prstGeom prst="parallelogram">
              <a:avLst>
                <a:gd name="adj" fmla="val 96952"/>
              </a:avLst>
            </a:prstGeom>
            <a:solidFill>
              <a:srgbClr val="0942A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13" name="Google Shape;713;g3aac46a6844_0_2682"/>
          <p:cNvGrpSpPr/>
          <p:nvPr/>
        </p:nvGrpSpPr>
        <p:grpSpPr>
          <a:xfrm>
            <a:off x="6011056" y="1988825"/>
            <a:ext cx="2446472" cy="3194956"/>
            <a:chOff x="1083025" y="1492948"/>
            <a:chExt cx="1834900" cy="2396277"/>
          </a:xfrm>
        </p:grpSpPr>
        <p:sp>
          <p:nvSpPr>
            <p:cNvPr id="714" name="Google Shape;714;g3aac46a6844_0_2682"/>
            <p:cNvSpPr txBox="1"/>
            <p:nvPr/>
          </p:nvSpPr>
          <p:spPr>
            <a:xfrm>
              <a:off x="1192362" y="1492948"/>
              <a:ext cx="1151700" cy="241200"/>
            </a:xfrm>
            <a:prstGeom prst="rect">
              <a:avLst/>
            </a:prstGeom>
            <a:noFill/>
            <a:ln>
              <a:noFill/>
            </a:ln>
          </p:spPr>
          <p:txBody>
            <a:bodyPr spcFirstLastPara="1" wrap="square" lIns="121900" tIns="121900" rIns="121900" bIns="121900" anchor="t" anchorCtr="0">
              <a:noAutofit/>
            </a:bodyPr>
            <a:lstStyle/>
            <a:p>
              <a:pPr marL="0" marR="0" lvl="0" indent="0" algn="r" rtl="0">
                <a:lnSpc>
                  <a:spcPct val="115000"/>
                </a:lnSpc>
                <a:spcBef>
                  <a:spcPts val="0"/>
                </a:spcBef>
                <a:spcAft>
                  <a:spcPts val="2100"/>
                </a:spcAft>
                <a:buClr>
                  <a:srgbClr val="000000"/>
                </a:buClr>
                <a:buSzPts val="1500"/>
                <a:buFont typeface="Arial"/>
                <a:buNone/>
              </a:pPr>
              <a:r>
                <a:rPr lang="en-US" sz="1500" b="0" i="0" u="none" strike="noStrike" cap="none">
                  <a:solidFill>
                    <a:srgbClr val="858585"/>
                  </a:solidFill>
                  <a:latin typeface="Trebuchet MS"/>
                  <a:ea typeface="Trebuchet MS"/>
                  <a:cs typeface="Trebuchet MS"/>
                  <a:sym typeface="Trebuchet MS"/>
                </a:rPr>
                <a:t>Dec 31, 2025</a:t>
              </a:r>
              <a:endParaRPr sz="1500" b="0" i="0" u="none" strike="noStrike" cap="none">
                <a:solidFill>
                  <a:srgbClr val="858585"/>
                </a:solidFill>
                <a:latin typeface="Trebuchet MS"/>
                <a:ea typeface="Trebuchet MS"/>
                <a:cs typeface="Trebuchet MS"/>
                <a:sym typeface="Trebuchet MS"/>
              </a:endParaRPr>
            </a:p>
          </p:txBody>
        </p:sp>
        <p:sp>
          <p:nvSpPr>
            <p:cNvPr id="715" name="Google Shape;715;g3aac46a6844_0_2682"/>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1" i="0" u="none" strike="noStrike" cap="none">
                  <a:solidFill>
                    <a:srgbClr val="858585"/>
                  </a:solidFill>
                  <a:latin typeface="Trebuchet MS"/>
                  <a:ea typeface="Trebuchet MS"/>
                  <a:cs typeface="Trebuchet MS"/>
                  <a:sym typeface="Trebuchet MS"/>
                </a:rPr>
                <a:t>CMS Announces Award</a:t>
              </a:r>
              <a:endParaRPr sz="1700" b="1" i="0" u="none" strike="noStrike" cap="none">
                <a:solidFill>
                  <a:srgbClr val="858585"/>
                </a:solidFill>
                <a:latin typeface="Trebuchet MS"/>
                <a:ea typeface="Trebuchet MS"/>
                <a:cs typeface="Trebuchet MS"/>
                <a:sym typeface="Trebuchet MS"/>
              </a:endParaRPr>
            </a:p>
          </p:txBody>
        </p:sp>
        <p:sp>
          <p:nvSpPr>
            <p:cNvPr id="716" name="Google Shape;716;g3aac46a6844_0_2682"/>
            <p:cNvSpPr txBox="1"/>
            <p:nvPr/>
          </p:nvSpPr>
          <p:spPr>
            <a:xfrm>
              <a:off x="1215700" y="3151825"/>
              <a:ext cx="1545600" cy="737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2100"/>
                </a:spcAft>
                <a:buClr>
                  <a:srgbClr val="000000"/>
                </a:buClr>
                <a:buSzPts val="1500"/>
                <a:buFont typeface="Arial"/>
                <a:buNone/>
              </a:pPr>
              <a:r>
                <a:rPr lang="en-US" sz="1500" b="0" i="0" u="none" strike="noStrike" cap="none">
                  <a:solidFill>
                    <a:srgbClr val="858585"/>
                  </a:solidFill>
                  <a:latin typeface="Trebuchet MS"/>
                  <a:ea typeface="Trebuchet MS"/>
                  <a:cs typeface="Trebuchet MS"/>
                  <a:sym typeface="Trebuchet MS"/>
                </a:rPr>
                <a:t>CMS will notify states about final award decisions.</a:t>
              </a:r>
              <a:endParaRPr sz="1500" b="0" i="0" u="none" strike="noStrike" cap="none">
                <a:solidFill>
                  <a:srgbClr val="858585"/>
                </a:solidFill>
                <a:latin typeface="Trebuchet MS"/>
                <a:ea typeface="Trebuchet MS"/>
                <a:cs typeface="Trebuchet MS"/>
                <a:sym typeface="Trebuchet MS"/>
              </a:endParaRPr>
            </a:p>
          </p:txBody>
        </p:sp>
        <p:cxnSp>
          <p:nvCxnSpPr>
            <p:cNvPr id="717" name="Google Shape;717;g3aac46a6844_0_2682"/>
            <p:cNvCxnSpPr/>
            <p:nvPr/>
          </p:nvCxnSpPr>
          <p:spPr>
            <a:xfrm>
              <a:off x="2180202" y="1695421"/>
              <a:ext cx="718500" cy="741900"/>
            </a:xfrm>
            <a:prstGeom prst="straightConnector1">
              <a:avLst/>
            </a:prstGeom>
            <a:noFill/>
            <a:ln w="9525" cap="flat" cmpd="sng">
              <a:solidFill>
                <a:srgbClr val="C2C2C2"/>
              </a:solidFill>
              <a:prstDash val="solid"/>
              <a:round/>
              <a:headEnd type="none" w="sm" len="sm"/>
              <a:tailEnd type="none" w="sm" len="sm"/>
            </a:ln>
          </p:spPr>
        </p:cxnSp>
        <p:sp>
          <p:nvSpPr>
            <p:cNvPr id="718" name="Google Shape;718;g3aac46a6844_0_2682"/>
            <p:cNvSpPr/>
            <p:nvPr/>
          </p:nvSpPr>
          <p:spPr>
            <a:xfrm flipH="1">
              <a:off x="1083025" y="2306625"/>
              <a:ext cx="1834800" cy="143400"/>
            </a:xfrm>
            <a:prstGeom prst="parallelogram">
              <a:avLst>
                <a:gd name="adj" fmla="val 96952"/>
              </a:avLst>
            </a:prstGeom>
            <a:solidFill>
              <a:srgbClr val="C2C2C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719" name="Google Shape;719;g3aac46a6844_0_2682"/>
            <p:cNvSpPr/>
            <p:nvPr/>
          </p:nvSpPr>
          <p:spPr>
            <a:xfrm>
              <a:off x="1083125" y="2460449"/>
              <a:ext cx="1834800" cy="143400"/>
            </a:xfrm>
            <a:prstGeom prst="parallelogram">
              <a:avLst>
                <a:gd name="adj" fmla="val 96952"/>
              </a:avLst>
            </a:prstGeom>
            <a:solidFill>
              <a:srgbClr val="85858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20" name="Google Shape;720;g3aac46a6844_0_2682"/>
          <p:cNvGrpSpPr/>
          <p:nvPr/>
        </p:nvGrpSpPr>
        <p:grpSpPr>
          <a:xfrm>
            <a:off x="8295408" y="1987572"/>
            <a:ext cx="2446472" cy="3196193"/>
            <a:chOff x="1083025" y="1492020"/>
            <a:chExt cx="1834900" cy="2397205"/>
          </a:xfrm>
        </p:grpSpPr>
        <p:sp>
          <p:nvSpPr>
            <p:cNvPr id="721" name="Google Shape;721;g3aac46a6844_0_2682"/>
            <p:cNvSpPr txBox="1"/>
            <p:nvPr/>
          </p:nvSpPr>
          <p:spPr>
            <a:xfrm>
              <a:off x="1136531" y="1492020"/>
              <a:ext cx="1211400" cy="241200"/>
            </a:xfrm>
            <a:prstGeom prst="rect">
              <a:avLst/>
            </a:prstGeom>
            <a:noFill/>
            <a:ln>
              <a:noFill/>
            </a:ln>
          </p:spPr>
          <p:txBody>
            <a:bodyPr spcFirstLastPara="1" wrap="square" lIns="121900" tIns="121900" rIns="121900" bIns="121900" anchor="t" anchorCtr="0">
              <a:noAutofit/>
            </a:bodyPr>
            <a:lstStyle/>
            <a:p>
              <a:pPr marL="0" marR="0" lvl="0" indent="0" algn="r" rtl="0">
                <a:lnSpc>
                  <a:spcPct val="115000"/>
                </a:lnSpc>
                <a:spcBef>
                  <a:spcPts val="0"/>
                </a:spcBef>
                <a:spcAft>
                  <a:spcPts val="2100"/>
                </a:spcAft>
                <a:buClr>
                  <a:srgbClr val="000000"/>
                </a:buClr>
                <a:buSzPts val="1500"/>
                <a:buFont typeface="Arial"/>
                <a:buNone/>
              </a:pPr>
              <a:r>
                <a:rPr lang="en-US" sz="1500" b="0" i="0" u="none" strike="noStrike" cap="none">
                  <a:solidFill>
                    <a:srgbClr val="858585"/>
                  </a:solidFill>
                  <a:latin typeface="Trebuchet MS"/>
                  <a:ea typeface="Trebuchet MS"/>
                  <a:cs typeface="Trebuchet MS"/>
                  <a:sym typeface="Trebuchet MS"/>
                </a:rPr>
                <a:t>Jan 2026</a:t>
              </a:r>
              <a:endParaRPr sz="1500" b="0" i="0" u="none" strike="noStrike" cap="none">
                <a:solidFill>
                  <a:srgbClr val="858585"/>
                </a:solidFill>
                <a:latin typeface="Trebuchet MS"/>
                <a:ea typeface="Trebuchet MS"/>
                <a:cs typeface="Trebuchet MS"/>
                <a:sym typeface="Trebuchet MS"/>
              </a:endParaRPr>
            </a:p>
          </p:txBody>
        </p:sp>
        <p:sp>
          <p:nvSpPr>
            <p:cNvPr id="722" name="Google Shape;722;g3aac46a6844_0_2682"/>
            <p:cNvSpPr txBox="1"/>
            <p:nvPr/>
          </p:nvSpPr>
          <p:spPr>
            <a:xfrm>
              <a:off x="1235817" y="2603850"/>
              <a:ext cx="1505100" cy="364200"/>
            </a:xfrm>
            <a:prstGeom prst="rect">
              <a:avLst/>
            </a:prstGeom>
            <a:noFill/>
            <a:ln>
              <a:noFill/>
            </a:ln>
          </p:spPr>
          <p:txBody>
            <a:bodyPr spcFirstLastPara="1" wrap="square" lIns="121900" tIns="121900" rIns="121900" bIns="121900" anchor="b"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1" i="0" u="none" strike="noStrike" cap="none">
                  <a:solidFill>
                    <a:srgbClr val="858585"/>
                  </a:solidFill>
                  <a:latin typeface="Trebuchet MS"/>
                  <a:ea typeface="Trebuchet MS"/>
                  <a:cs typeface="Trebuchet MS"/>
                  <a:sym typeface="Trebuchet MS"/>
                </a:rPr>
                <a:t>Funding Released</a:t>
              </a:r>
              <a:endParaRPr sz="1700" b="1" i="0" u="none" strike="noStrike" cap="none">
                <a:solidFill>
                  <a:srgbClr val="858585"/>
                </a:solidFill>
                <a:latin typeface="Trebuchet MS"/>
                <a:ea typeface="Trebuchet MS"/>
                <a:cs typeface="Trebuchet MS"/>
                <a:sym typeface="Trebuchet MS"/>
              </a:endParaRPr>
            </a:p>
          </p:txBody>
        </p:sp>
        <p:sp>
          <p:nvSpPr>
            <p:cNvPr id="723" name="Google Shape;723;g3aac46a6844_0_2682"/>
            <p:cNvSpPr txBox="1"/>
            <p:nvPr/>
          </p:nvSpPr>
          <p:spPr>
            <a:xfrm>
              <a:off x="1215700" y="3151825"/>
              <a:ext cx="1545600" cy="737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2100"/>
                </a:spcAft>
                <a:buClr>
                  <a:srgbClr val="000000"/>
                </a:buClr>
                <a:buSzPts val="1500"/>
                <a:buFont typeface="Arial"/>
                <a:buNone/>
              </a:pPr>
              <a:r>
                <a:rPr lang="en-US" sz="1500" b="0" i="0" u="none" strike="noStrike" cap="none">
                  <a:solidFill>
                    <a:srgbClr val="858585"/>
                  </a:solidFill>
                  <a:latin typeface="Trebuchet MS"/>
                  <a:ea typeface="Trebuchet MS"/>
                  <a:cs typeface="Trebuchet MS"/>
                  <a:sym typeface="Trebuchet MS"/>
                </a:rPr>
                <a:t>CMS will release shortly after award announcement.</a:t>
              </a:r>
              <a:endParaRPr sz="1500" b="0" i="0" u="none" strike="noStrike" cap="none">
                <a:solidFill>
                  <a:srgbClr val="858585"/>
                </a:solidFill>
                <a:latin typeface="Trebuchet MS"/>
                <a:ea typeface="Trebuchet MS"/>
                <a:cs typeface="Trebuchet MS"/>
                <a:sym typeface="Trebuchet MS"/>
              </a:endParaRPr>
            </a:p>
          </p:txBody>
        </p:sp>
        <p:cxnSp>
          <p:nvCxnSpPr>
            <p:cNvPr id="724" name="Google Shape;724;g3aac46a6844_0_2682"/>
            <p:cNvCxnSpPr/>
            <p:nvPr/>
          </p:nvCxnSpPr>
          <p:spPr>
            <a:xfrm>
              <a:off x="2180202" y="1695421"/>
              <a:ext cx="718500" cy="741900"/>
            </a:xfrm>
            <a:prstGeom prst="straightConnector1">
              <a:avLst/>
            </a:prstGeom>
            <a:noFill/>
            <a:ln w="9525" cap="flat" cmpd="sng">
              <a:solidFill>
                <a:srgbClr val="C2C2C2"/>
              </a:solidFill>
              <a:prstDash val="solid"/>
              <a:round/>
              <a:headEnd type="none" w="sm" len="sm"/>
              <a:tailEnd type="none" w="sm" len="sm"/>
            </a:ln>
          </p:spPr>
        </p:cxnSp>
        <p:sp>
          <p:nvSpPr>
            <p:cNvPr id="725" name="Google Shape;725;g3aac46a6844_0_2682"/>
            <p:cNvSpPr/>
            <p:nvPr/>
          </p:nvSpPr>
          <p:spPr>
            <a:xfrm flipH="1">
              <a:off x="1083025" y="2306625"/>
              <a:ext cx="1834800" cy="143400"/>
            </a:xfrm>
            <a:prstGeom prst="parallelogram">
              <a:avLst>
                <a:gd name="adj" fmla="val 96952"/>
              </a:avLst>
            </a:prstGeom>
            <a:solidFill>
              <a:srgbClr val="C2C2C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726" name="Google Shape;726;g3aac46a6844_0_2682"/>
            <p:cNvSpPr/>
            <p:nvPr/>
          </p:nvSpPr>
          <p:spPr>
            <a:xfrm>
              <a:off x="1083125" y="2460449"/>
              <a:ext cx="1834800" cy="143400"/>
            </a:xfrm>
            <a:prstGeom prst="parallelogram">
              <a:avLst>
                <a:gd name="adj" fmla="val 96952"/>
              </a:avLst>
            </a:prstGeom>
            <a:solidFill>
              <a:srgbClr val="85858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29"/>
          <p:cNvSpPr txBox="1">
            <a:spLocks noGrp="1"/>
          </p:cNvSpPr>
          <p:nvPr>
            <p:ph type="title"/>
          </p:nvPr>
        </p:nvSpPr>
        <p:spPr>
          <a:xfrm>
            <a:off x="838200" y="220197"/>
            <a:ext cx="10515600" cy="671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Plazos de revisión de CMS</a:t>
            </a:r>
            <a:endParaRPr sz="3200"/>
          </a:p>
        </p:txBody>
      </p:sp>
      <p:sp>
        <p:nvSpPr>
          <p:cNvPr id="733" name="Google Shape;733;p2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56</a:t>
            </a:fld>
            <a:endParaRPr/>
          </a:p>
        </p:txBody>
      </p:sp>
      <p:grpSp>
        <p:nvGrpSpPr>
          <p:cNvPr id="734" name="Google Shape;734;p29"/>
          <p:cNvGrpSpPr/>
          <p:nvPr/>
        </p:nvGrpSpPr>
        <p:grpSpPr>
          <a:xfrm>
            <a:off x="1449997" y="1988835"/>
            <a:ext cx="2446472" cy="3196668"/>
            <a:chOff x="1083025" y="1491664"/>
            <a:chExt cx="1834900" cy="2397561"/>
          </a:xfrm>
        </p:grpSpPr>
        <p:sp>
          <p:nvSpPr>
            <p:cNvPr id="735" name="Google Shape;735;p29"/>
            <p:cNvSpPr txBox="1"/>
            <p:nvPr/>
          </p:nvSpPr>
          <p:spPr>
            <a:xfrm>
              <a:off x="1083120" y="1491664"/>
              <a:ext cx="1235400" cy="241200"/>
            </a:xfrm>
            <a:prstGeom prst="rect">
              <a:avLst/>
            </a:prstGeom>
            <a:noFill/>
            <a:ln>
              <a:noFill/>
            </a:ln>
          </p:spPr>
          <p:txBody>
            <a:bodyPr spcFirstLastPara="1" wrap="square" lIns="121900" tIns="121900" rIns="121900" bIns="121900" anchor="t" anchorCtr="0">
              <a:noAutofit/>
            </a:bodyPr>
            <a:lstStyle/>
            <a:p>
              <a:pPr marL="0" marR="0" lvl="0" indent="0" algn="r" rtl="0">
                <a:lnSpc>
                  <a:spcPct val="115000"/>
                </a:lnSpc>
                <a:spcBef>
                  <a:spcPts val="0"/>
                </a:spcBef>
                <a:spcAft>
                  <a:spcPts val="2100"/>
                </a:spcAft>
                <a:buClr>
                  <a:srgbClr val="000000"/>
                </a:buClr>
                <a:buSzPts val="1500"/>
                <a:buFont typeface="Arial"/>
                <a:buNone/>
              </a:pPr>
              <a:r>
                <a:rPr lang="en-US" sz="1500">
                  <a:solidFill>
                    <a:srgbClr val="0C57D3"/>
                  </a:solidFill>
                  <a:latin typeface="Trebuchet MS"/>
                  <a:ea typeface="Trebuchet MS"/>
                  <a:cs typeface="Trebuchet MS"/>
                  <a:sym typeface="Trebuchet MS"/>
                </a:rPr>
                <a:t>4 de noviembre de </a:t>
              </a:r>
              <a:r>
                <a:rPr lang="en-US" sz="1500" b="0" i="0" u="none" strike="noStrike" cap="none">
                  <a:solidFill>
                    <a:srgbClr val="0C57D3"/>
                  </a:solidFill>
                  <a:latin typeface="Trebuchet MS"/>
                  <a:ea typeface="Trebuchet MS"/>
                  <a:cs typeface="Trebuchet MS"/>
                  <a:sym typeface="Trebuchet MS"/>
                </a:rPr>
                <a:t> 2025</a:t>
              </a:r>
              <a:endParaRPr sz="1500" b="0" i="0" u="none" strike="noStrike" cap="none">
                <a:solidFill>
                  <a:srgbClr val="0C57D3"/>
                </a:solidFill>
                <a:latin typeface="Trebuchet MS"/>
                <a:ea typeface="Trebuchet MS"/>
                <a:cs typeface="Trebuchet MS"/>
                <a:sym typeface="Trebuchet MS"/>
              </a:endParaRPr>
            </a:p>
          </p:txBody>
        </p:sp>
        <p:sp>
          <p:nvSpPr>
            <p:cNvPr id="736" name="Google Shape;736;p29"/>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1">
                  <a:solidFill>
                    <a:srgbClr val="0C57D3"/>
                  </a:solidFill>
                  <a:latin typeface="Trebuchet MS"/>
                  <a:ea typeface="Trebuchet MS"/>
                  <a:cs typeface="Trebuchet MS"/>
                  <a:sym typeface="Trebuchet MS"/>
                </a:rPr>
                <a:t>Solicitud RHTP presentada</a:t>
              </a:r>
              <a:endParaRPr sz="1700" b="1" i="0" u="none" strike="noStrike" cap="none">
                <a:solidFill>
                  <a:srgbClr val="0C57D3"/>
                </a:solidFill>
                <a:latin typeface="Trebuchet MS"/>
                <a:ea typeface="Trebuchet MS"/>
                <a:cs typeface="Trebuchet MS"/>
                <a:sym typeface="Trebuchet MS"/>
              </a:endParaRPr>
            </a:p>
          </p:txBody>
        </p:sp>
        <p:sp>
          <p:nvSpPr>
            <p:cNvPr id="737" name="Google Shape;737;p29"/>
            <p:cNvSpPr txBox="1"/>
            <p:nvPr/>
          </p:nvSpPr>
          <p:spPr>
            <a:xfrm>
              <a:off x="1215700" y="3151825"/>
              <a:ext cx="1545600" cy="7374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500">
                  <a:solidFill>
                    <a:srgbClr val="0C57D3"/>
                  </a:solidFill>
                  <a:latin typeface="Trebuchet MS"/>
                  <a:ea typeface="Trebuchet MS"/>
                  <a:cs typeface="Trebuchet MS"/>
                  <a:sym typeface="Trebuchet MS"/>
                </a:rPr>
                <a:t>Colorado presentó la solicitud del RHTP el 4 de noviembre de 2025.</a:t>
              </a:r>
              <a:endParaRPr sz="1500">
                <a:solidFill>
                  <a:srgbClr val="0C57D3"/>
                </a:solidFill>
                <a:latin typeface="Trebuchet MS"/>
                <a:ea typeface="Trebuchet MS"/>
                <a:cs typeface="Trebuchet MS"/>
                <a:sym typeface="Trebuchet MS"/>
              </a:endParaRPr>
            </a:p>
            <a:p>
              <a:pPr marL="0" lvl="0" indent="0" algn="l" rtl="0">
                <a:lnSpc>
                  <a:spcPct val="115000"/>
                </a:lnSpc>
                <a:spcBef>
                  <a:spcPts val="2100"/>
                </a:spcBef>
                <a:spcAft>
                  <a:spcPts val="0"/>
                </a:spcAft>
                <a:buClr>
                  <a:schemeClr val="dk1"/>
                </a:buClr>
                <a:buSzPts val="1100"/>
                <a:buFont typeface="Arial"/>
                <a:buNone/>
              </a:pPr>
              <a:endParaRPr sz="1500">
                <a:solidFill>
                  <a:srgbClr val="0C57D3"/>
                </a:solidFill>
                <a:latin typeface="Trebuchet MS"/>
                <a:ea typeface="Trebuchet MS"/>
                <a:cs typeface="Trebuchet MS"/>
                <a:sym typeface="Trebuchet MS"/>
              </a:endParaRPr>
            </a:p>
            <a:p>
              <a:pPr marL="0" marR="0" lvl="0" indent="0" algn="l" rtl="0">
                <a:lnSpc>
                  <a:spcPct val="115000"/>
                </a:lnSpc>
                <a:spcBef>
                  <a:spcPts val="2100"/>
                </a:spcBef>
                <a:spcAft>
                  <a:spcPts val="2100"/>
                </a:spcAft>
                <a:buClr>
                  <a:srgbClr val="000000"/>
                </a:buClr>
                <a:buSzPts val="1500"/>
                <a:buFont typeface="Arial"/>
                <a:buNone/>
              </a:pPr>
              <a:endParaRPr sz="1500">
                <a:solidFill>
                  <a:srgbClr val="0C57D3"/>
                </a:solidFill>
                <a:latin typeface="Trebuchet MS"/>
                <a:ea typeface="Trebuchet MS"/>
                <a:cs typeface="Trebuchet MS"/>
                <a:sym typeface="Trebuchet MS"/>
              </a:endParaRPr>
            </a:p>
          </p:txBody>
        </p:sp>
        <p:cxnSp>
          <p:nvCxnSpPr>
            <p:cNvPr id="738" name="Google Shape;738;p29"/>
            <p:cNvCxnSpPr/>
            <p:nvPr/>
          </p:nvCxnSpPr>
          <p:spPr>
            <a:xfrm>
              <a:off x="2180202" y="1695421"/>
              <a:ext cx="718500" cy="741900"/>
            </a:xfrm>
            <a:prstGeom prst="straightConnector1">
              <a:avLst/>
            </a:prstGeom>
            <a:noFill/>
            <a:ln w="9525" cap="flat" cmpd="sng">
              <a:solidFill>
                <a:srgbClr val="0D5CDF"/>
              </a:solidFill>
              <a:prstDash val="solid"/>
              <a:round/>
              <a:headEnd type="none" w="sm" len="sm"/>
              <a:tailEnd type="none" w="sm" len="sm"/>
            </a:ln>
          </p:spPr>
        </p:cxnSp>
        <p:sp>
          <p:nvSpPr>
            <p:cNvPr id="739" name="Google Shape;739;p29"/>
            <p:cNvSpPr/>
            <p:nvPr/>
          </p:nvSpPr>
          <p:spPr>
            <a:xfrm flipH="1">
              <a:off x="1083025" y="2306625"/>
              <a:ext cx="1834800" cy="143400"/>
            </a:xfrm>
            <a:prstGeom prst="parallelogram">
              <a:avLst>
                <a:gd name="adj" fmla="val 96952"/>
              </a:avLst>
            </a:prstGeom>
            <a:solidFill>
              <a:srgbClr val="0D5CD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740" name="Google Shape;740;p29"/>
            <p:cNvSpPr/>
            <p:nvPr/>
          </p:nvSpPr>
          <p:spPr>
            <a:xfrm>
              <a:off x="1083125" y="2460449"/>
              <a:ext cx="1834800" cy="143400"/>
            </a:xfrm>
            <a:prstGeom prst="parallelogram">
              <a:avLst>
                <a:gd name="adj" fmla="val 96952"/>
              </a:avLst>
            </a:prstGeom>
            <a:solidFill>
              <a:srgbClr val="0942A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41" name="Google Shape;741;p29"/>
          <p:cNvGrpSpPr/>
          <p:nvPr/>
        </p:nvGrpSpPr>
        <p:grpSpPr>
          <a:xfrm>
            <a:off x="3728596" y="1974810"/>
            <a:ext cx="2446472" cy="3209918"/>
            <a:chOff x="1083025" y="1481726"/>
            <a:chExt cx="1834900" cy="2407499"/>
          </a:xfrm>
        </p:grpSpPr>
        <p:sp>
          <p:nvSpPr>
            <p:cNvPr id="742" name="Google Shape;742;p29"/>
            <p:cNvSpPr txBox="1"/>
            <p:nvPr/>
          </p:nvSpPr>
          <p:spPr>
            <a:xfrm>
              <a:off x="1086898" y="1481726"/>
              <a:ext cx="1201500" cy="241200"/>
            </a:xfrm>
            <a:prstGeom prst="rect">
              <a:avLst/>
            </a:prstGeom>
            <a:noFill/>
            <a:ln>
              <a:noFill/>
            </a:ln>
          </p:spPr>
          <p:txBody>
            <a:bodyPr spcFirstLastPara="1" wrap="square" lIns="121900" tIns="121900" rIns="121900" bIns="121900" anchor="t" anchorCtr="0">
              <a:noAutofit/>
            </a:bodyPr>
            <a:lstStyle/>
            <a:p>
              <a:pPr marL="0" marR="0" lvl="0" indent="0" algn="r" rtl="0">
                <a:lnSpc>
                  <a:spcPct val="115000"/>
                </a:lnSpc>
                <a:spcBef>
                  <a:spcPts val="0"/>
                </a:spcBef>
                <a:spcAft>
                  <a:spcPts val="2100"/>
                </a:spcAft>
                <a:buClr>
                  <a:srgbClr val="000000"/>
                </a:buClr>
                <a:buSzPts val="1500"/>
                <a:buFont typeface="Arial"/>
                <a:buNone/>
              </a:pPr>
              <a:r>
                <a:rPr lang="en-US" sz="1500" b="0" i="0" u="none" strike="noStrike" cap="none">
                  <a:solidFill>
                    <a:srgbClr val="0C57D3"/>
                  </a:solidFill>
                  <a:latin typeface="Trebuchet MS"/>
                  <a:ea typeface="Trebuchet MS"/>
                  <a:cs typeface="Trebuchet MS"/>
                  <a:sym typeface="Trebuchet MS"/>
                </a:rPr>
                <a:t>Nov-D</a:t>
              </a:r>
              <a:r>
                <a:rPr lang="en-US" sz="1500">
                  <a:solidFill>
                    <a:srgbClr val="0C57D3"/>
                  </a:solidFill>
                  <a:latin typeface="Trebuchet MS"/>
                  <a:ea typeface="Trebuchet MS"/>
                  <a:cs typeface="Trebuchet MS"/>
                  <a:sym typeface="Trebuchet MS"/>
                </a:rPr>
                <a:t>i</a:t>
              </a:r>
              <a:r>
                <a:rPr lang="en-US" sz="1500" b="0" i="0" u="none" strike="noStrike" cap="none">
                  <a:solidFill>
                    <a:srgbClr val="0C57D3"/>
                  </a:solidFill>
                  <a:latin typeface="Trebuchet MS"/>
                  <a:ea typeface="Trebuchet MS"/>
                  <a:cs typeface="Trebuchet MS"/>
                  <a:sym typeface="Trebuchet MS"/>
                </a:rPr>
                <a:t>c 2025</a:t>
              </a:r>
              <a:endParaRPr sz="1500" b="0" i="0" u="none" strike="noStrike" cap="none">
                <a:solidFill>
                  <a:srgbClr val="0C57D3"/>
                </a:solidFill>
                <a:latin typeface="Trebuchet MS"/>
                <a:ea typeface="Trebuchet MS"/>
                <a:cs typeface="Trebuchet MS"/>
                <a:sym typeface="Trebuchet MS"/>
              </a:endParaRPr>
            </a:p>
          </p:txBody>
        </p:sp>
        <p:sp>
          <p:nvSpPr>
            <p:cNvPr id="743" name="Google Shape;743;p29"/>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1">
                  <a:solidFill>
                    <a:srgbClr val="0C57D3"/>
                  </a:solidFill>
                  <a:latin typeface="Trebuchet MS"/>
                  <a:ea typeface="Trebuchet MS"/>
                  <a:cs typeface="Trebuchet MS"/>
                  <a:sym typeface="Trebuchet MS"/>
                </a:rPr>
                <a:t>Período de revisión de CMS</a:t>
              </a:r>
              <a:endParaRPr sz="1700" b="1" i="0" u="none" strike="noStrike" cap="none">
                <a:solidFill>
                  <a:srgbClr val="0C57D3"/>
                </a:solidFill>
                <a:latin typeface="Trebuchet MS"/>
                <a:ea typeface="Trebuchet MS"/>
                <a:cs typeface="Trebuchet MS"/>
                <a:sym typeface="Trebuchet MS"/>
              </a:endParaRPr>
            </a:p>
          </p:txBody>
        </p:sp>
        <p:sp>
          <p:nvSpPr>
            <p:cNvPr id="744" name="Google Shape;744;p29"/>
            <p:cNvSpPr txBox="1"/>
            <p:nvPr/>
          </p:nvSpPr>
          <p:spPr>
            <a:xfrm>
              <a:off x="1215700" y="3151825"/>
              <a:ext cx="1545600" cy="737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2100"/>
                </a:spcAft>
                <a:buClr>
                  <a:srgbClr val="000000"/>
                </a:buClr>
                <a:buSzPts val="1500"/>
                <a:buFont typeface="Arial"/>
                <a:buNone/>
              </a:pPr>
              <a:r>
                <a:rPr lang="en-US" sz="1500">
                  <a:solidFill>
                    <a:srgbClr val="0C57D3"/>
                  </a:solidFill>
                  <a:latin typeface="Trebuchet MS"/>
                  <a:ea typeface="Trebuchet MS"/>
                  <a:cs typeface="Trebuchet MS"/>
                  <a:sym typeface="Trebuchet MS"/>
                </a:rPr>
                <a:t>CMS revisa y aclara las solicitudes de los estados; negocia según sea necesario.</a:t>
              </a:r>
              <a:endParaRPr sz="1500" b="0" i="0" u="none" strike="noStrike" cap="none">
                <a:solidFill>
                  <a:srgbClr val="0C57D3"/>
                </a:solidFill>
                <a:latin typeface="Trebuchet MS"/>
                <a:ea typeface="Trebuchet MS"/>
                <a:cs typeface="Trebuchet MS"/>
                <a:sym typeface="Trebuchet MS"/>
              </a:endParaRPr>
            </a:p>
          </p:txBody>
        </p:sp>
        <p:cxnSp>
          <p:nvCxnSpPr>
            <p:cNvPr id="745" name="Google Shape;745;p29"/>
            <p:cNvCxnSpPr/>
            <p:nvPr/>
          </p:nvCxnSpPr>
          <p:spPr>
            <a:xfrm>
              <a:off x="2180202" y="1695421"/>
              <a:ext cx="718500" cy="741900"/>
            </a:xfrm>
            <a:prstGeom prst="straightConnector1">
              <a:avLst/>
            </a:prstGeom>
            <a:noFill/>
            <a:ln w="9525" cap="flat" cmpd="sng">
              <a:solidFill>
                <a:srgbClr val="0D5CDF"/>
              </a:solidFill>
              <a:prstDash val="solid"/>
              <a:round/>
              <a:headEnd type="none" w="sm" len="sm"/>
              <a:tailEnd type="none" w="sm" len="sm"/>
            </a:ln>
          </p:spPr>
        </p:cxnSp>
        <p:sp>
          <p:nvSpPr>
            <p:cNvPr id="746" name="Google Shape;746;p29"/>
            <p:cNvSpPr/>
            <p:nvPr/>
          </p:nvSpPr>
          <p:spPr>
            <a:xfrm flipH="1">
              <a:off x="1083025" y="2306625"/>
              <a:ext cx="1834800" cy="143400"/>
            </a:xfrm>
            <a:prstGeom prst="parallelogram">
              <a:avLst>
                <a:gd name="adj" fmla="val 96952"/>
              </a:avLst>
            </a:prstGeom>
            <a:solidFill>
              <a:srgbClr val="0D5CD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747" name="Google Shape;747;p29"/>
            <p:cNvSpPr/>
            <p:nvPr/>
          </p:nvSpPr>
          <p:spPr>
            <a:xfrm>
              <a:off x="1083125" y="2460449"/>
              <a:ext cx="1834800" cy="143400"/>
            </a:xfrm>
            <a:prstGeom prst="parallelogram">
              <a:avLst>
                <a:gd name="adj" fmla="val 96952"/>
              </a:avLst>
            </a:prstGeom>
            <a:solidFill>
              <a:srgbClr val="0942A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48" name="Google Shape;748;p29"/>
          <p:cNvGrpSpPr/>
          <p:nvPr/>
        </p:nvGrpSpPr>
        <p:grpSpPr>
          <a:xfrm>
            <a:off x="6011056" y="1988825"/>
            <a:ext cx="2446472" cy="3194956"/>
            <a:chOff x="1083025" y="1492948"/>
            <a:chExt cx="1834900" cy="2396277"/>
          </a:xfrm>
        </p:grpSpPr>
        <p:sp>
          <p:nvSpPr>
            <p:cNvPr id="749" name="Google Shape;749;p29"/>
            <p:cNvSpPr txBox="1"/>
            <p:nvPr/>
          </p:nvSpPr>
          <p:spPr>
            <a:xfrm>
              <a:off x="1192362" y="1492948"/>
              <a:ext cx="1151700" cy="241200"/>
            </a:xfrm>
            <a:prstGeom prst="rect">
              <a:avLst/>
            </a:prstGeom>
            <a:noFill/>
            <a:ln>
              <a:noFill/>
            </a:ln>
          </p:spPr>
          <p:txBody>
            <a:bodyPr spcFirstLastPara="1" wrap="square" lIns="121900" tIns="121900" rIns="121900" bIns="121900" anchor="t" anchorCtr="0">
              <a:noAutofit/>
            </a:bodyPr>
            <a:lstStyle/>
            <a:p>
              <a:pPr marL="0" marR="0" lvl="0" indent="0" algn="r" rtl="0">
                <a:lnSpc>
                  <a:spcPct val="115000"/>
                </a:lnSpc>
                <a:spcBef>
                  <a:spcPts val="0"/>
                </a:spcBef>
                <a:spcAft>
                  <a:spcPts val="2100"/>
                </a:spcAft>
                <a:buClr>
                  <a:srgbClr val="000000"/>
                </a:buClr>
                <a:buSzPts val="1500"/>
                <a:buFont typeface="Arial"/>
                <a:buNone/>
              </a:pPr>
              <a:r>
                <a:rPr lang="en-US" sz="1500">
                  <a:solidFill>
                    <a:srgbClr val="858585"/>
                  </a:solidFill>
                  <a:latin typeface="Trebuchet MS"/>
                  <a:ea typeface="Trebuchet MS"/>
                  <a:cs typeface="Trebuchet MS"/>
                  <a:sym typeface="Trebuchet MS"/>
                </a:rPr>
                <a:t>31 de diciembre de</a:t>
              </a:r>
              <a:r>
                <a:rPr lang="en-US" sz="1500" b="0" i="0" u="none" strike="noStrike" cap="none">
                  <a:solidFill>
                    <a:srgbClr val="858585"/>
                  </a:solidFill>
                  <a:latin typeface="Trebuchet MS"/>
                  <a:ea typeface="Trebuchet MS"/>
                  <a:cs typeface="Trebuchet MS"/>
                  <a:sym typeface="Trebuchet MS"/>
                </a:rPr>
                <a:t> 2025</a:t>
              </a:r>
              <a:endParaRPr sz="1500" b="0" i="0" u="none" strike="noStrike" cap="none">
                <a:solidFill>
                  <a:srgbClr val="858585"/>
                </a:solidFill>
                <a:latin typeface="Trebuchet MS"/>
                <a:ea typeface="Trebuchet MS"/>
                <a:cs typeface="Trebuchet MS"/>
                <a:sym typeface="Trebuchet MS"/>
              </a:endParaRPr>
            </a:p>
          </p:txBody>
        </p:sp>
        <p:sp>
          <p:nvSpPr>
            <p:cNvPr id="750" name="Google Shape;750;p29"/>
            <p:cNvSpPr txBox="1"/>
            <p:nvPr/>
          </p:nvSpPr>
          <p:spPr>
            <a:xfrm>
              <a:off x="1235825" y="2695025"/>
              <a:ext cx="1505100" cy="446400"/>
            </a:xfrm>
            <a:prstGeom prst="rect">
              <a:avLst/>
            </a:prstGeom>
            <a:noFill/>
            <a:ln>
              <a:noFill/>
            </a:ln>
          </p:spPr>
          <p:txBody>
            <a:bodyPr spcFirstLastPara="1" wrap="square" lIns="121900" tIns="121900" rIns="121900" bIns="121900" anchor="b"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1">
                  <a:solidFill>
                    <a:srgbClr val="858585"/>
                  </a:solidFill>
                  <a:latin typeface="Trebuchet MS"/>
                  <a:ea typeface="Trebuchet MS"/>
                  <a:cs typeface="Trebuchet MS"/>
                  <a:sym typeface="Trebuchet MS"/>
                </a:rPr>
                <a:t>CMS anuncia la adjudicación</a:t>
              </a:r>
              <a:endParaRPr sz="1700" b="1" i="0" u="none" strike="noStrike" cap="none">
                <a:solidFill>
                  <a:srgbClr val="858585"/>
                </a:solidFill>
                <a:latin typeface="Trebuchet MS"/>
                <a:ea typeface="Trebuchet MS"/>
                <a:cs typeface="Trebuchet MS"/>
                <a:sym typeface="Trebuchet MS"/>
              </a:endParaRPr>
            </a:p>
          </p:txBody>
        </p:sp>
        <p:sp>
          <p:nvSpPr>
            <p:cNvPr id="751" name="Google Shape;751;p29"/>
            <p:cNvSpPr txBox="1"/>
            <p:nvPr/>
          </p:nvSpPr>
          <p:spPr>
            <a:xfrm>
              <a:off x="1215700" y="3151825"/>
              <a:ext cx="1545600" cy="737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2100"/>
                </a:spcAft>
                <a:buClr>
                  <a:srgbClr val="000000"/>
                </a:buClr>
                <a:buSzPts val="1500"/>
                <a:buFont typeface="Arial"/>
                <a:buNone/>
              </a:pPr>
              <a:r>
                <a:rPr lang="en-US" sz="1500">
                  <a:solidFill>
                    <a:srgbClr val="858585"/>
                  </a:solidFill>
                  <a:latin typeface="Trebuchet MS"/>
                  <a:ea typeface="Trebuchet MS"/>
                  <a:cs typeface="Trebuchet MS"/>
                  <a:sym typeface="Trebuchet MS"/>
                </a:rPr>
                <a:t>CMS notificará a los estados las decisiones finales sobre la adjudicación.</a:t>
              </a:r>
              <a:endParaRPr sz="1500" b="0" i="0" u="none" strike="noStrike" cap="none">
                <a:solidFill>
                  <a:srgbClr val="858585"/>
                </a:solidFill>
                <a:latin typeface="Trebuchet MS"/>
                <a:ea typeface="Trebuchet MS"/>
                <a:cs typeface="Trebuchet MS"/>
                <a:sym typeface="Trebuchet MS"/>
              </a:endParaRPr>
            </a:p>
          </p:txBody>
        </p:sp>
        <p:cxnSp>
          <p:nvCxnSpPr>
            <p:cNvPr id="752" name="Google Shape;752;p29"/>
            <p:cNvCxnSpPr/>
            <p:nvPr/>
          </p:nvCxnSpPr>
          <p:spPr>
            <a:xfrm>
              <a:off x="2180202" y="1695421"/>
              <a:ext cx="718500" cy="741900"/>
            </a:xfrm>
            <a:prstGeom prst="straightConnector1">
              <a:avLst/>
            </a:prstGeom>
            <a:noFill/>
            <a:ln w="9525" cap="flat" cmpd="sng">
              <a:solidFill>
                <a:srgbClr val="C2C2C2"/>
              </a:solidFill>
              <a:prstDash val="solid"/>
              <a:round/>
              <a:headEnd type="none" w="sm" len="sm"/>
              <a:tailEnd type="none" w="sm" len="sm"/>
            </a:ln>
          </p:spPr>
        </p:cxnSp>
        <p:sp>
          <p:nvSpPr>
            <p:cNvPr id="753" name="Google Shape;753;p29"/>
            <p:cNvSpPr/>
            <p:nvPr/>
          </p:nvSpPr>
          <p:spPr>
            <a:xfrm flipH="1">
              <a:off x="1083025" y="2306625"/>
              <a:ext cx="1834800" cy="143400"/>
            </a:xfrm>
            <a:prstGeom prst="parallelogram">
              <a:avLst>
                <a:gd name="adj" fmla="val 96952"/>
              </a:avLst>
            </a:prstGeom>
            <a:solidFill>
              <a:srgbClr val="C2C2C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754" name="Google Shape;754;p29"/>
            <p:cNvSpPr/>
            <p:nvPr/>
          </p:nvSpPr>
          <p:spPr>
            <a:xfrm>
              <a:off x="1083125" y="2460449"/>
              <a:ext cx="1834800" cy="143400"/>
            </a:xfrm>
            <a:prstGeom prst="parallelogram">
              <a:avLst>
                <a:gd name="adj" fmla="val 96952"/>
              </a:avLst>
            </a:prstGeom>
            <a:solidFill>
              <a:srgbClr val="85858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55" name="Google Shape;755;p29"/>
          <p:cNvGrpSpPr/>
          <p:nvPr/>
        </p:nvGrpSpPr>
        <p:grpSpPr>
          <a:xfrm>
            <a:off x="8295408" y="1987572"/>
            <a:ext cx="2446472" cy="3196193"/>
            <a:chOff x="1083025" y="1492020"/>
            <a:chExt cx="1834900" cy="2397205"/>
          </a:xfrm>
        </p:grpSpPr>
        <p:sp>
          <p:nvSpPr>
            <p:cNvPr id="756" name="Google Shape;756;p29"/>
            <p:cNvSpPr txBox="1"/>
            <p:nvPr/>
          </p:nvSpPr>
          <p:spPr>
            <a:xfrm>
              <a:off x="1136531" y="1492020"/>
              <a:ext cx="1211400" cy="241200"/>
            </a:xfrm>
            <a:prstGeom prst="rect">
              <a:avLst/>
            </a:prstGeom>
            <a:noFill/>
            <a:ln>
              <a:noFill/>
            </a:ln>
          </p:spPr>
          <p:txBody>
            <a:bodyPr spcFirstLastPara="1" wrap="square" lIns="121900" tIns="121900" rIns="121900" bIns="121900" anchor="t" anchorCtr="0">
              <a:noAutofit/>
            </a:bodyPr>
            <a:lstStyle/>
            <a:p>
              <a:pPr marL="0" marR="0" lvl="0" indent="0" algn="r" rtl="0">
                <a:lnSpc>
                  <a:spcPct val="115000"/>
                </a:lnSpc>
                <a:spcBef>
                  <a:spcPts val="0"/>
                </a:spcBef>
                <a:spcAft>
                  <a:spcPts val="2100"/>
                </a:spcAft>
                <a:buClr>
                  <a:srgbClr val="000000"/>
                </a:buClr>
                <a:buSzPts val="1500"/>
                <a:buFont typeface="Arial"/>
                <a:buNone/>
              </a:pPr>
              <a:r>
                <a:rPr lang="en-US" sz="1500">
                  <a:solidFill>
                    <a:srgbClr val="858585"/>
                  </a:solidFill>
                  <a:latin typeface="Trebuchet MS"/>
                  <a:ea typeface="Trebuchet MS"/>
                  <a:cs typeface="Trebuchet MS"/>
                  <a:sym typeface="Trebuchet MS"/>
                </a:rPr>
                <a:t>Enero</a:t>
              </a:r>
              <a:r>
                <a:rPr lang="en-US" sz="1500" b="0" i="0" u="none" strike="noStrike" cap="none">
                  <a:solidFill>
                    <a:srgbClr val="858585"/>
                  </a:solidFill>
                  <a:latin typeface="Trebuchet MS"/>
                  <a:ea typeface="Trebuchet MS"/>
                  <a:cs typeface="Trebuchet MS"/>
                  <a:sym typeface="Trebuchet MS"/>
                </a:rPr>
                <a:t> 2026</a:t>
              </a:r>
              <a:endParaRPr sz="1500" b="0" i="0" u="none" strike="noStrike" cap="none">
                <a:solidFill>
                  <a:srgbClr val="858585"/>
                </a:solidFill>
                <a:latin typeface="Trebuchet MS"/>
                <a:ea typeface="Trebuchet MS"/>
                <a:cs typeface="Trebuchet MS"/>
                <a:sym typeface="Trebuchet MS"/>
              </a:endParaRPr>
            </a:p>
          </p:txBody>
        </p:sp>
        <p:sp>
          <p:nvSpPr>
            <p:cNvPr id="757" name="Google Shape;757;p29"/>
            <p:cNvSpPr txBox="1"/>
            <p:nvPr/>
          </p:nvSpPr>
          <p:spPr>
            <a:xfrm>
              <a:off x="1235816" y="2603850"/>
              <a:ext cx="1505100" cy="503400"/>
            </a:xfrm>
            <a:prstGeom prst="rect">
              <a:avLst/>
            </a:prstGeom>
            <a:noFill/>
            <a:ln>
              <a:noFill/>
            </a:ln>
          </p:spPr>
          <p:txBody>
            <a:bodyPr spcFirstLastPara="1" wrap="square" lIns="121900" tIns="121900" rIns="121900" bIns="121900" anchor="b" anchorCtr="0">
              <a:noAutofit/>
            </a:bodyPr>
            <a:lstStyle/>
            <a:p>
              <a:pPr marL="0" marR="0" lvl="0" indent="0" algn="l" rtl="0">
                <a:lnSpc>
                  <a:spcPct val="115000"/>
                </a:lnSpc>
                <a:spcBef>
                  <a:spcPts val="0"/>
                </a:spcBef>
                <a:spcAft>
                  <a:spcPts val="0"/>
                </a:spcAft>
                <a:buClr>
                  <a:srgbClr val="000000"/>
                </a:buClr>
                <a:buSzPts val="1700"/>
                <a:buFont typeface="Arial"/>
                <a:buNone/>
              </a:pPr>
              <a:r>
                <a:rPr lang="en-US" sz="1700" b="1">
                  <a:solidFill>
                    <a:srgbClr val="858585"/>
                  </a:solidFill>
                  <a:latin typeface="Trebuchet MS"/>
                  <a:ea typeface="Trebuchet MS"/>
                  <a:cs typeface="Trebuchet MS"/>
                  <a:sym typeface="Trebuchet MS"/>
                </a:rPr>
                <a:t>Liberación de los fondos</a:t>
              </a:r>
              <a:endParaRPr sz="1700" b="1" i="0" u="none" strike="noStrike" cap="none">
                <a:solidFill>
                  <a:srgbClr val="858585"/>
                </a:solidFill>
                <a:latin typeface="Trebuchet MS"/>
                <a:ea typeface="Trebuchet MS"/>
                <a:cs typeface="Trebuchet MS"/>
                <a:sym typeface="Trebuchet MS"/>
              </a:endParaRPr>
            </a:p>
          </p:txBody>
        </p:sp>
        <p:sp>
          <p:nvSpPr>
            <p:cNvPr id="758" name="Google Shape;758;p29"/>
            <p:cNvSpPr txBox="1"/>
            <p:nvPr/>
          </p:nvSpPr>
          <p:spPr>
            <a:xfrm>
              <a:off x="1215700" y="3151825"/>
              <a:ext cx="1545600" cy="7374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500">
                  <a:solidFill>
                    <a:srgbClr val="858585"/>
                  </a:solidFill>
                  <a:latin typeface="Trebuchet MS"/>
                  <a:ea typeface="Trebuchet MS"/>
                  <a:cs typeface="Trebuchet MS"/>
                  <a:sym typeface="Trebuchet MS"/>
                </a:rPr>
                <a:t>CMS lo publicará poco después del anuncio de la adjudicación.</a:t>
              </a:r>
              <a:endParaRPr sz="1500">
                <a:solidFill>
                  <a:srgbClr val="858585"/>
                </a:solidFill>
                <a:latin typeface="Trebuchet MS"/>
                <a:ea typeface="Trebuchet MS"/>
                <a:cs typeface="Trebuchet MS"/>
                <a:sym typeface="Trebuchet MS"/>
              </a:endParaRPr>
            </a:p>
            <a:p>
              <a:pPr marL="0" lvl="0" indent="0" algn="l" rtl="0">
                <a:lnSpc>
                  <a:spcPct val="115000"/>
                </a:lnSpc>
                <a:spcBef>
                  <a:spcPts val="2100"/>
                </a:spcBef>
                <a:spcAft>
                  <a:spcPts val="0"/>
                </a:spcAft>
                <a:buClr>
                  <a:schemeClr val="dk1"/>
                </a:buClr>
                <a:buSzPts val="1100"/>
                <a:buFont typeface="Arial"/>
                <a:buNone/>
              </a:pPr>
              <a:endParaRPr sz="1500">
                <a:solidFill>
                  <a:srgbClr val="858585"/>
                </a:solidFill>
                <a:latin typeface="Trebuchet MS"/>
                <a:ea typeface="Trebuchet MS"/>
                <a:cs typeface="Trebuchet MS"/>
                <a:sym typeface="Trebuchet MS"/>
              </a:endParaRPr>
            </a:p>
            <a:p>
              <a:pPr marL="0" marR="0" lvl="0" indent="0" algn="l" rtl="0">
                <a:lnSpc>
                  <a:spcPct val="115000"/>
                </a:lnSpc>
                <a:spcBef>
                  <a:spcPts val="2100"/>
                </a:spcBef>
                <a:spcAft>
                  <a:spcPts val="2100"/>
                </a:spcAft>
                <a:buClr>
                  <a:srgbClr val="000000"/>
                </a:buClr>
                <a:buSzPts val="1500"/>
                <a:buFont typeface="Arial"/>
                <a:buNone/>
              </a:pPr>
              <a:endParaRPr sz="1500">
                <a:solidFill>
                  <a:srgbClr val="858585"/>
                </a:solidFill>
                <a:latin typeface="Trebuchet MS"/>
                <a:ea typeface="Trebuchet MS"/>
                <a:cs typeface="Trebuchet MS"/>
                <a:sym typeface="Trebuchet MS"/>
              </a:endParaRPr>
            </a:p>
          </p:txBody>
        </p:sp>
        <p:cxnSp>
          <p:nvCxnSpPr>
            <p:cNvPr id="759" name="Google Shape;759;p29"/>
            <p:cNvCxnSpPr/>
            <p:nvPr/>
          </p:nvCxnSpPr>
          <p:spPr>
            <a:xfrm>
              <a:off x="2180202" y="1695421"/>
              <a:ext cx="718500" cy="741900"/>
            </a:xfrm>
            <a:prstGeom prst="straightConnector1">
              <a:avLst/>
            </a:prstGeom>
            <a:noFill/>
            <a:ln w="9525" cap="flat" cmpd="sng">
              <a:solidFill>
                <a:srgbClr val="C2C2C2"/>
              </a:solidFill>
              <a:prstDash val="solid"/>
              <a:round/>
              <a:headEnd type="none" w="sm" len="sm"/>
              <a:tailEnd type="none" w="sm" len="sm"/>
            </a:ln>
          </p:spPr>
        </p:cxnSp>
        <p:sp>
          <p:nvSpPr>
            <p:cNvPr id="760" name="Google Shape;760;p29"/>
            <p:cNvSpPr/>
            <p:nvPr/>
          </p:nvSpPr>
          <p:spPr>
            <a:xfrm flipH="1">
              <a:off x="1083025" y="2306625"/>
              <a:ext cx="1834800" cy="143400"/>
            </a:xfrm>
            <a:prstGeom prst="parallelogram">
              <a:avLst>
                <a:gd name="adj" fmla="val 96952"/>
              </a:avLst>
            </a:prstGeom>
            <a:solidFill>
              <a:srgbClr val="C2C2C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000000"/>
                  </a:solidFill>
                  <a:latin typeface="Arial"/>
                  <a:ea typeface="Arial"/>
                  <a:cs typeface="Arial"/>
                  <a:sym typeface="Arial"/>
                </a:rPr>
                <a:t>  </a:t>
              </a:r>
              <a:endParaRPr sz="1900" b="0" i="0" u="none" strike="noStrike" cap="none">
                <a:solidFill>
                  <a:srgbClr val="000000"/>
                </a:solidFill>
                <a:latin typeface="Arial"/>
                <a:ea typeface="Arial"/>
                <a:cs typeface="Arial"/>
                <a:sym typeface="Arial"/>
              </a:endParaRPr>
            </a:p>
          </p:txBody>
        </p:sp>
        <p:sp>
          <p:nvSpPr>
            <p:cNvPr id="761" name="Google Shape;761;p29"/>
            <p:cNvSpPr/>
            <p:nvPr/>
          </p:nvSpPr>
          <p:spPr>
            <a:xfrm>
              <a:off x="1083125" y="2460449"/>
              <a:ext cx="1834800" cy="143400"/>
            </a:xfrm>
            <a:prstGeom prst="parallelogram">
              <a:avLst>
                <a:gd name="adj" fmla="val 96952"/>
              </a:avLst>
            </a:prstGeom>
            <a:solidFill>
              <a:srgbClr val="85858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g3aac46a6844_0_2839"/>
          <p:cNvSpPr txBox="1">
            <a:spLocks noGrp="1"/>
          </p:cNvSpPr>
          <p:nvPr>
            <p:ph type="ctrTitle"/>
          </p:nvPr>
        </p:nvSpPr>
        <p:spPr>
          <a:xfrm>
            <a:off x="379700" y="123869"/>
            <a:ext cx="11360700" cy="692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CMS Post Award Information</a:t>
            </a:r>
            <a:endParaRPr sz="3200"/>
          </a:p>
        </p:txBody>
      </p:sp>
      <p:sp>
        <p:nvSpPr>
          <p:cNvPr id="768" name="Google Shape;768;g3aac46a6844_0_2839"/>
          <p:cNvSpPr txBox="1">
            <a:spLocks noGrp="1"/>
          </p:cNvSpPr>
          <p:nvPr>
            <p:ph type="subTitle" idx="1"/>
          </p:nvPr>
        </p:nvSpPr>
        <p:spPr>
          <a:xfrm>
            <a:off x="248950" y="1017325"/>
            <a:ext cx="11527500" cy="4129200"/>
          </a:xfrm>
          <a:prstGeom prst="rect">
            <a:avLst/>
          </a:prstGeom>
          <a:noFill/>
          <a:ln>
            <a:noFill/>
          </a:ln>
        </p:spPr>
        <p:txBody>
          <a:bodyPr spcFirstLastPara="1" wrap="square" lIns="121900" tIns="121900" rIns="121900" bIns="121900" anchor="ctr" anchorCtr="0">
            <a:noAutofit/>
          </a:bodyPr>
          <a:lstStyle/>
          <a:p>
            <a:pPr marL="0" lvl="0" indent="0" algn="l" rtl="0">
              <a:lnSpc>
                <a:spcPct val="90000"/>
              </a:lnSpc>
              <a:spcBef>
                <a:spcPts val="1000"/>
              </a:spcBef>
              <a:spcAft>
                <a:spcPts val="0"/>
              </a:spcAft>
              <a:buClr>
                <a:schemeClr val="dk1"/>
              </a:buClr>
              <a:buSzPts val="1100"/>
              <a:buFont typeface="Arial"/>
              <a:buNone/>
            </a:pPr>
            <a:r>
              <a:rPr lang="en-US" sz="2200" b="1">
                <a:solidFill>
                  <a:schemeClr val="dk1"/>
                </a:solidFill>
                <a:latin typeface="Trebuchet MS"/>
                <a:ea typeface="Trebuchet MS"/>
                <a:cs typeface="Trebuchet MS"/>
                <a:sym typeface="Trebuchet MS"/>
              </a:rPr>
              <a:t>Post Award</a:t>
            </a:r>
            <a:endParaRPr sz="2200" b="1">
              <a:solidFill>
                <a:schemeClr val="dk1"/>
              </a:solidFill>
              <a:latin typeface="Trebuchet MS"/>
              <a:ea typeface="Trebuchet MS"/>
              <a:cs typeface="Trebuchet MS"/>
              <a:sym typeface="Trebuchet MS"/>
            </a:endParaRPr>
          </a:p>
          <a:p>
            <a:pPr marL="45720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CMS will not allow any changes to the application after submission.</a:t>
            </a:r>
            <a:endParaRPr sz="2200">
              <a:solidFill>
                <a:schemeClr val="dk1"/>
              </a:solidFill>
              <a:latin typeface="Trebuchet MS"/>
              <a:ea typeface="Trebuchet MS"/>
              <a:cs typeface="Trebuchet MS"/>
              <a:sym typeface="Trebuchet MS"/>
            </a:endParaRPr>
          </a:p>
          <a:p>
            <a:pPr marL="45720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CMS will not allow any appeals once the awards are announced.</a:t>
            </a:r>
            <a:endParaRPr sz="2200">
              <a:solidFill>
                <a:schemeClr val="dk1"/>
              </a:solidFill>
              <a:latin typeface="Trebuchet MS"/>
              <a:ea typeface="Trebuchet MS"/>
              <a:cs typeface="Trebuchet MS"/>
              <a:sym typeface="Trebuchet MS"/>
            </a:endParaRPr>
          </a:p>
          <a:p>
            <a:pPr marL="45720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A designated CMS team member who will monitor progress for the duration of the grant.</a:t>
            </a:r>
            <a:endParaRPr sz="2200">
              <a:solidFill>
                <a:schemeClr val="dk1"/>
              </a:solidFill>
              <a:latin typeface="Trebuchet MS"/>
              <a:ea typeface="Trebuchet MS"/>
              <a:cs typeface="Trebuchet MS"/>
              <a:sym typeface="Trebuchet MS"/>
            </a:endParaRPr>
          </a:p>
          <a:p>
            <a:pPr marL="457200" marR="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States will enter into a cooperative agreement with CMS</a:t>
            </a:r>
            <a:endParaRPr sz="2200">
              <a:solidFill>
                <a:schemeClr val="dk1"/>
              </a:solidFill>
              <a:latin typeface="Trebuchet MS"/>
              <a:ea typeface="Trebuchet MS"/>
              <a:cs typeface="Trebuchet MS"/>
              <a:sym typeface="Trebuchet MS"/>
            </a:endParaRPr>
          </a:p>
          <a:p>
            <a:pPr marL="457200" marR="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States will negotiate with CMS on timeline for funding distribution and program implementation.</a:t>
            </a:r>
            <a:endParaRPr sz="2200">
              <a:solidFill>
                <a:schemeClr val="dk1"/>
              </a:solidFill>
              <a:latin typeface="Trebuchet MS"/>
              <a:ea typeface="Trebuchet MS"/>
              <a:cs typeface="Trebuchet MS"/>
              <a:sym typeface="Trebuchet MS"/>
            </a:endParaRPr>
          </a:p>
          <a:p>
            <a:pPr marL="914400" marR="0" lvl="1" indent="-368300" algn="l" rtl="0">
              <a:lnSpc>
                <a:spcPct val="90000"/>
              </a:lnSpc>
              <a:spcBef>
                <a:spcPts val="1000"/>
              </a:spcBef>
              <a:spcAft>
                <a:spcPts val="0"/>
              </a:spcAft>
              <a:buClr>
                <a:schemeClr val="dk1"/>
              </a:buClr>
              <a:buSzPts val="2200"/>
              <a:buFont typeface="Noto Sans Symbols"/>
              <a:buChar char="⮚"/>
            </a:pPr>
            <a:r>
              <a:rPr lang="en-US" sz="2200">
                <a:solidFill>
                  <a:schemeClr val="dk1"/>
                </a:solidFill>
                <a:latin typeface="Trebuchet MS"/>
                <a:ea typeface="Trebuchet MS"/>
                <a:cs typeface="Trebuchet MS"/>
                <a:sym typeface="Trebuchet MS"/>
              </a:rPr>
              <a:t>There will be no rollover funds - all must be spent in each federal fiscal year.</a:t>
            </a:r>
            <a:endParaRPr sz="2200">
              <a:solidFill>
                <a:schemeClr val="dk1"/>
              </a:solidFill>
              <a:latin typeface="Trebuchet MS"/>
              <a:ea typeface="Trebuchet MS"/>
              <a:cs typeface="Trebuchet MS"/>
              <a:sym typeface="Trebuchet MS"/>
            </a:endParaRPr>
          </a:p>
          <a:p>
            <a:pPr marL="0" lvl="0" indent="0" algn="ctr" rtl="0">
              <a:lnSpc>
                <a:spcPct val="100000"/>
              </a:lnSpc>
              <a:spcBef>
                <a:spcPts val="1000"/>
              </a:spcBef>
              <a:spcAft>
                <a:spcPts val="0"/>
              </a:spcAft>
              <a:buSzPts val="3700"/>
              <a:buNone/>
            </a:pPr>
            <a:endParaRPr/>
          </a:p>
        </p:txBody>
      </p:sp>
      <p:sp>
        <p:nvSpPr>
          <p:cNvPr id="769" name="Google Shape;769;g3aac46a6844_0_2839"/>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30"/>
          <p:cNvSpPr txBox="1">
            <a:spLocks noGrp="1"/>
          </p:cNvSpPr>
          <p:nvPr>
            <p:ph type="ctrTitle"/>
          </p:nvPr>
        </p:nvSpPr>
        <p:spPr>
          <a:xfrm>
            <a:off x="332350" y="798744"/>
            <a:ext cx="11360700" cy="6924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dk1"/>
              </a:buClr>
              <a:buSzPts val="1100"/>
              <a:buFont typeface="Arial"/>
              <a:buNone/>
            </a:pPr>
            <a:r>
              <a:rPr lang="en-US" sz="3200"/>
              <a:t>Información posterior a la adjudicación de CMS</a:t>
            </a:r>
            <a:endParaRPr sz="3200"/>
          </a:p>
          <a:p>
            <a:pPr marL="0" lvl="0" indent="0" algn="ctr" rtl="0">
              <a:spcBef>
                <a:spcPts val="0"/>
              </a:spcBef>
              <a:spcAft>
                <a:spcPts val="0"/>
              </a:spcAft>
              <a:buClr>
                <a:schemeClr val="dk1"/>
              </a:buClr>
              <a:buSzPts val="1100"/>
              <a:buFont typeface="Arial"/>
              <a:buNone/>
            </a:pPr>
            <a:endParaRPr sz="3200"/>
          </a:p>
          <a:p>
            <a:pPr marL="0" lvl="0" indent="0" algn="ctr" rtl="0">
              <a:lnSpc>
                <a:spcPct val="90000"/>
              </a:lnSpc>
              <a:spcBef>
                <a:spcPts val="0"/>
              </a:spcBef>
              <a:spcAft>
                <a:spcPts val="0"/>
              </a:spcAft>
              <a:buSzPts val="6900"/>
              <a:buNone/>
            </a:pPr>
            <a:endParaRPr sz="3200"/>
          </a:p>
        </p:txBody>
      </p:sp>
      <p:sp>
        <p:nvSpPr>
          <p:cNvPr id="776" name="Google Shape;776;p30"/>
          <p:cNvSpPr txBox="1">
            <a:spLocks noGrp="1"/>
          </p:cNvSpPr>
          <p:nvPr>
            <p:ph type="subTitle" idx="1"/>
          </p:nvPr>
        </p:nvSpPr>
        <p:spPr>
          <a:xfrm>
            <a:off x="248950" y="1199725"/>
            <a:ext cx="11527500" cy="4129200"/>
          </a:xfrm>
          <a:prstGeom prst="rect">
            <a:avLst/>
          </a:prstGeom>
          <a:noFill/>
          <a:ln>
            <a:noFill/>
          </a:ln>
        </p:spPr>
        <p:txBody>
          <a:bodyPr spcFirstLastPara="1" wrap="square" lIns="121900" tIns="121900" rIns="121900" bIns="121900" anchor="ctr" anchorCtr="0">
            <a:noAutofit/>
          </a:bodyPr>
          <a:lstStyle/>
          <a:p>
            <a:pPr marL="0" lvl="0" indent="0" algn="l" rtl="0">
              <a:lnSpc>
                <a:spcPct val="90000"/>
              </a:lnSpc>
              <a:spcBef>
                <a:spcPts val="1000"/>
              </a:spcBef>
              <a:spcAft>
                <a:spcPts val="0"/>
              </a:spcAft>
              <a:buClr>
                <a:schemeClr val="dk1"/>
              </a:buClr>
              <a:buSzPts val="1100"/>
              <a:buFont typeface="Arial"/>
              <a:buNone/>
            </a:pPr>
            <a:r>
              <a:rPr lang="en-US" sz="2200" b="1">
                <a:solidFill>
                  <a:schemeClr val="dk1"/>
                </a:solidFill>
                <a:latin typeface="Trebuchet MS"/>
                <a:ea typeface="Trebuchet MS"/>
                <a:cs typeface="Trebuchet MS"/>
                <a:sym typeface="Trebuchet MS"/>
              </a:rPr>
              <a:t>Posterior a la adjudicación</a:t>
            </a:r>
            <a:endParaRPr sz="2200" b="1">
              <a:solidFill>
                <a:schemeClr val="dk1"/>
              </a:solidFill>
              <a:latin typeface="Trebuchet MS"/>
              <a:ea typeface="Trebuchet MS"/>
              <a:cs typeface="Trebuchet MS"/>
              <a:sym typeface="Trebuchet MS"/>
            </a:endParaRPr>
          </a:p>
          <a:p>
            <a:pPr marL="45720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El CMS no permitirá ningún cambio en la solicitud una vez enviada.</a:t>
            </a:r>
            <a:endParaRPr sz="2200">
              <a:solidFill>
                <a:schemeClr val="dk1"/>
              </a:solidFill>
              <a:latin typeface="Trebuchet MS"/>
              <a:ea typeface="Trebuchet MS"/>
              <a:cs typeface="Trebuchet MS"/>
              <a:sym typeface="Trebuchet MS"/>
            </a:endParaRPr>
          </a:p>
          <a:p>
            <a:pPr marL="45720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El CMS no admitirá ninguna apelación una vez anunciados los resultados.</a:t>
            </a:r>
            <a:endParaRPr sz="2200">
              <a:solidFill>
                <a:schemeClr val="dk1"/>
              </a:solidFill>
              <a:latin typeface="Trebuchet MS"/>
              <a:ea typeface="Trebuchet MS"/>
              <a:cs typeface="Trebuchet MS"/>
              <a:sym typeface="Trebuchet MS"/>
            </a:endParaRPr>
          </a:p>
          <a:p>
            <a:pPr marL="45720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Un miembro designado del equipo CMS que supervisará el progreso durante la vigencia de la subvención.</a:t>
            </a:r>
            <a:endParaRPr sz="2200">
              <a:solidFill>
                <a:schemeClr val="dk1"/>
              </a:solidFill>
              <a:latin typeface="Trebuchet MS"/>
              <a:ea typeface="Trebuchet MS"/>
              <a:cs typeface="Trebuchet MS"/>
              <a:sym typeface="Trebuchet MS"/>
            </a:endParaRPr>
          </a:p>
          <a:p>
            <a:pPr marL="457200" marR="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Los estados celebrarán un acuerdo de cooperación con CMS.</a:t>
            </a:r>
            <a:endParaRPr sz="2200">
              <a:solidFill>
                <a:schemeClr val="dk1"/>
              </a:solidFill>
              <a:latin typeface="Trebuchet MS"/>
              <a:ea typeface="Trebuchet MS"/>
              <a:cs typeface="Trebuchet MS"/>
              <a:sym typeface="Trebuchet MS"/>
            </a:endParaRPr>
          </a:p>
          <a:p>
            <a:pPr marL="457200" marR="0" lvl="0" indent="-368300" algn="l" rtl="0">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Los estados negociarán con CMS el calendario para la distribución de fondos y la implementación del programa.</a:t>
            </a:r>
            <a:endParaRPr sz="2200">
              <a:solidFill>
                <a:schemeClr val="dk1"/>
              </a:solidFill>
              <a:latin typeface="Trebuchet MS"/>
              <a:ea typeface="Trebuchet MS"/>
              <a:cs typeface="Trebuchet MS"/>
              <a:sym typeface="Trebuchet MS"/>
            </a:endParaRPr>
          </a:p>
          <a:p>
            <a:pPr marL="914400" marR="0" lvl="1" indent="-368300" algn="l" rtl="0">
              <a:lnSpc>
                <a:spcPct val="90000"/>
              </a:lnSpc>
              <a:spcBef>
                <a:spcPts val="1000"/>
              </a:spcBef>
              <a:spcAft>
                <a:spcPts val="0"/>
              </a:spcAft>
              <a:buClr>
                <a:schemeClr val="dk1"/>
              </a:buClr>
              <a:buSzPts val="2200"/>
              <a:buFont typeface="Noto Sans Symbols"/>
              <a:buChar char="⮚"/>
            </a:pPr>
            <a:r>
              <a:rPr lang="en-US" sz="2200">
                <a:solidFill>
                  <a:schemeClr val="dk1"/>
                </a:solidFill>
                <a:latin typeface="Trebuchet MS"/>
                <a:ea typeface="Trebuchet MS"/>
                <a:cs typeface="Trebuchet MS"/>
                <a:sym typeface="Trebuchet MS"/>
              </a:rPr>
              <a:t>No habrá fondos acumulables: todo deberá gastarse en cada año fiscal federal.</a:t>
            </a:r>
            <a:endParaRPr sz="2200">
              <a:solidFill>
                <a:schemeClr val="dk1"/>
              </a:solidFill>
              <a:latin typeface="Trebuchet MS"/>
              <a:ea typeface="Trebuchet MS"/>
              <a:cs typeface="Trebuchet MS"/>
              <a:sym typeface="Trebuchet MS"/>
            </a:endParaRPr>
          </a:p>
          <a:p>
            <a:pPr marL="0" lvl="0" indent="0" algn="ctr" rtl="0">
              <a:lnSpc>
                <a:spcPct val="100000"/>
              </a:lnSpc>
              <a:spcBef>
                <a:spcPts val="1000"/>
              </a:spcBef>
              <a:spcAft>
                <a:spcPts val="0"/>
              </a:spcAft>
              <a:buSzPts val="3700"/>
              <a:buNone/>
            </a:pPr>
            <a:endParaRPr/>
          </a:p>
        </p:txBody>
      </p:sp>
      <p:sp>
        <p:nvSpPr>
          <p:cNvPr id="777" name="Google Shape;777;p30"/>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58</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g3aac46a6844_0_2967"/>
          <p:cNvSpPr txBox="1">
            <a:spLocks noGrp="1"/>
          </p:cNvSpPr>
          <p:nvPr>
            <p:ph type="ctrTitle"/>
          </p:nvPr>
        </p:nvSpPr>
        <p:spPr>
          <a:xfrm>
            <a:off x="408375" y="1461875"/>
            <a:ext cx="11104800" cy="191460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SzPts val="1100"/>
              <a:buNone/>
            </a:pPr>
            <a:r>
              <a:rPr lang="en-US"/>
              <a:t>Colorado’s Post-Award Process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
          <p:cNvSpPr txBox="1">
            <a:spLocks noGrp="1"/>
          </p:cNvSpPr>
          <p:nvPr>
            <p:ph type="title"/>
          </p:nvPr>
        </p:nvSpPr>
        <p:spPr>
          <a:xfrm>
            <a:off x="838200" y="169027"/>
            <a:ext cx="10515600" cy="7605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4800"/>
              <a:t>Logísticas del seminario web</a:t>
            </a:r>
            <a:endParaRPr sz="4800"/>
          </a:p>
        </p:txBody>
      </p:sp>
      <p:sp>
        <p:nvSpPr>
          <p:cNvPr id="282" name="Google Shape;282;p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sp>
        <p:nvSpPr>
          <p:cNvPr id="283" name="Google Shape;283;p3"/>
          <p:cNvSpPr txBox="1"/>
          <p:nvPr/>
        </p:nvSpPr>
        <p:spPr>
          <a:xfrm>
            <a:off x="392575" y="1389475"/>
            <a:ext cx="11331900" cy="4636200"/>
          </a:xfrm>
          <a:prstGeom prst="rect">
            <a:avLst/>
          </a:prstGeom>
          <a:noFill/>
          <a:ln>
            <a:noFill/>
          </a:ln>
        </p:spPr>
        <p:txBody>
          <a:bodyPr spcFirstLastPara="1" wrap="square" lIns="91425" tIns="91425" rIns="91425" bIns="91425" anchor="t" anchorCtr="0">
            <a:noAutofit/>
          </a:bodyPr>
          <a:lstStyle/>
          <a:p>
            <a:pPr marL="457200" marR="0" lvl="0" indent="-381000" algn="l" rtl="0">
              <a:lnSpc>
                <a:spcPct val="100000"/>
              </a:lnSpc>
              <a:spcBef>
                <a:spcPts val="0"/>
              </a:spcBef>
              <a:spcAft>
                <a:spcPts val="0"/>
              </a:spcAft>
              <a:buClr>
                <a:srgbClr val="000000"/>
              </a:buClr>
              <a:buSzPts val="2400"/>
              <a:buFont typeface="Trebuchet MS"/>
              <a:buChar char="●"/>
            </a:pPr>
            <a:r>
              <a:rPr lang="en-US" sz="2400" b="0" i="0" u="none" strike="noStrike" cap="none">
                <a:solidFill>
                  <a:srgbClr val="000000"/>
                </a:solidFill>
                <a:latin typeface="Trebuchet MS"/>
                <a:ea typeface="Trebuchet MS"/>
                <a:cs typeface="Trebuchet MS"/>
                <a:sym typeface="Trebuchet MS"/>
              </a:rPr>
              <a:t>P</a:t>
            </a:r>
            <a:r>
              <a:rPr lang="en-US" sz="2400">
                <a:latin typeface="Trebuchet MS"/>
                <a:ea typeface="Trebuchet MS"/>
                <a:cs typeface="Trebuchet MS"/>
                <a:sym typeface="Trebuchet MS"/>
              </a:rPr>
              <a:t>or favor,</a:t>
            </a:r>
            <a:r>
              <a:rPr lang="en-US" sz="2400" b="0" i="0" u="none" strike="noStrike" cap="none">
                <a:solidFill>
                  <a:srgbClr val="000000"/>
                </a:solidFill>
                <a:latin typeface="Trebuchet MS"/>
                <a:ea typeface="Trebuchet MS"/>
                <a:cs typeface="Trebuchet MS"/>
                <a:sym typeface="Trebuchet MS"/>
              </a:rPr>
              <a:t> use </a:t>
            </a:r>
            <a:r>
              <a:rPr lang="en-US" sz="2400">
                <a:latin typeface="Trebuchet MS"/>
                <a:ea typeface="Trebuchet MS"/>
                <a:cs typeface="Trebuchet MS"/>
                <a:sym typeface="Trebuchet MS"/>
              </a:rPr>
              <a:t>la opción</a:t>
            </a:r>
            <a:r>
              <a:rPr lang="en-US" sz="2400" b="0" i="0" u="none" strike="noStrike" cap="none">
                <a:solidFill>
                  <a:srgbClr val="000000"/>
                </a:solidFill>
                <a:latin typeface="Trebuchet MS"/>
                <a:ea typeface="Trebuchet MS"/>
                <a:cs typeface="Trebuchet MS"/>
                <a:sym typeface="Trebuchet MS"/>
              </a:rPr>
              <a:t> </a:t>
            </a:r>
            <a:r>
              <a:rPr lang="en-US" sz="2400">
                <a:latin typeface="Trebuchet MS"/>
                <a:ea typeface="Trebuchet MS"/>
                <a:cs typeface="Trebuchet MS"/>
                <a:sym typeface="Trebuchet MS"/>
              </a:rPr>
              <a:t>“</a:t>
            </a:r>
            <a:r>
              <a:rPr lang="en-US" sz="2400" b="0" i="0" u="none" strike="noStrike" cap="none">
                <a:solidFill>
                  <a:srgbClr val="000000"/>
                </a:solidFill>
                <a:latin typeface="Trebuchet MS"/>
                <a:ea typeface="Trebuchet MS"/>
                <a:cs typeface="Trebuchet MS"/>
                <a:sym typeface="Trebuchet MS"/>
              </a:rPr>
              <a:t>Q+A</a:t>
            </a:r>
            <a:r>
              <a:rPr lang="en-US" sz="2400">
                <a:latin typeface="Trebuchet MS"/>
                <a:ea typeface="Trebuchet MS"/>
                <a:cs typeface="Trebuchet MS"/>
                <a:sym typeface="Trebuchet MS"/>
              </a:rPr>
              <a:t>” e</a:t>
            </a:r>
            <a:r>
              <a:rPr lang="en-US" sz="2400" b="0" i="0" u="none" strike="noStrike" cap="none">
                <a:solidFill>
                  <a:srgbClr val="000000"/>
                </a:solidFill>
                <a:latin typeface="Trebuchet MS"/>
                <a:ea typeface="Trebuchet MS"/>
                <a:cs typeface="Trebuchet MS"/>
                <a:sym typeface="Trebuchet MS"/>
              </a:rPr>
              <a:t>n </a:t>
            </a:r>
            <a:r>
              <a:rPr lang="en-US" sz="2400">
                <a:latin typeface="Trebuchet MS"/>
                <a:ea typeface="Trebuchet MS"/>
                <a:cs typeface="Trebuchet MS"/>
                <a:sym typeface="Trebuchet MS"/>
              </a:rPr>
              <a:t>la barra de herramientas de</a:t>
            </a:r>
            <a:r>
              <a:rPr lang="en-US" sz="2400" b="0" i="0" u="none" strike="noStrike" cap="none">
                <a:solidFill>
                  <a:srgbClr val="000000"/>
                </a:solidFill>
                <a:latin typeface="Trebuchet MS"/>
                <a:ea typeface="Trebuchet MS"/>
                <a:cs typeface="Trebuchet MS"/>
                <a:sym typeface="Trebuchet MS"/>
              </a:rPr>
              <a:t> Zoom </a:t>
            </a:r>
            <a:r>
              <a:rPr lang="en-US" sz="2400">
                <a:latin typeface="Trebuchet MS"/>
                <a:ea typeface="Trebuchet MS"/>
                <a:cs typeface="Trebuchet MS"/>
                <a:sym typeface="Trebuchet MS"/>
              </a:rPr>
              <a:t>para hacer sus preguntas.</a:t>
            </a:r>
            <a:endParaRPr sz="2400" b="0" i="0" u="none" strike="noStrike" cap="none">
              <a:solidFill>
                <a:srgbClr val="000000"/>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rgbClr val="000000"/>
              </a:buClr>
              <a:buSzPts val="2400"/>
              <a:buFont typeface="Trebuchet MS"/>
              <a:buChar char="●"/>
            </a:pPr>
            <a:r>
              <a:rPr lang="en-US" sz="2400">
                <a:latin typeface="Trebuchet MS"/>
                <a:ea typeface="Trebuchet MS"/>
                <a:cs typeface="Trebuchet MS"/>
                <a:sym typeface="Trebuchet MS"/>
              </a:rPr>
              <a:t>Se publicarán las p</a:t>
            </a:r>
            <a:r>
              <a:rPr lang="en-US" sz="2400" b="0" i="0" u="none" strike="noStrike" cap="none">
                <a:solidFill>
                  <a:srgbClr val="000000"/>
                </a:solidFill>
                <a:latin typeface="Trebuchet MS"/>
                <a:ea typeface="Trebuchet MS"/>
                <a:cs typeface="Trebuchet MS"/>
                <a:sym typeface="Trebuchet MS"/>
              </a:rPr>
              <a:t>resen</a:t>
            </a:r>
            <a:r>
              <a:rPr lang="en-US" sz="2400">
                <a:latin typeface="Trebuchet MS"/>
                <a:ea typeface="Trebuchet MS"/>
                <a:cs typeface="Trebuchet MS"/>
                <a:sym typeface="Trebuchet MS"/>
              </a:rPr>
              <a:t>taciones</a:t>
            </a:r>
            <a:r>
              <a:rPr lang="en-US" sz="2400" b="0" i="0" u="none" strike="noStrike" cap="none">
                <a:solidFill>
                  <a:srgbClr val="000000"/>
                </a:solidFill>
                <a:latin typeface="Trebuchet MS"/>
                <a:ea typeface="Trebuchet MS"/>
                <a:cs typeface="Trebuchet MS"/>
                <a:sym typeface="Trebuchet MS"/>
              </a:rPr>
              <a:t>, </a:t>
            </a:r>
            <a:r>
              <a:rPr lang="en-US" sz="2400">
                <a:latin typeface="Trebuchet MS"/>
                <a:ea typeface="Trebuchet MS"/>
                <a:cs typeface="Trebuchet MS"/>
                <a:sym typeface="Trebuchet MS"/>
              </a:rPr>
              <a:t>enlaces</a:t>
            </a:r>
            <a:r>
              <a:rPr lang="en-US" sz="2400" b="0" i="0" u="none" strike="noStrike" cap="none">
                <a:solidFill>
                  <a:srgbClr val="000000"/>
                </a:solidFill>
                <a:latin typeface="Trebuchet MS"/>
                <a:ea typeface="Trebuchet MS"/>
                <a:cs typeface="Trebuchet MS"/>
                <a:sym typeface="Trebuchet MS"/>
              </a:rPr>
              <a:t>, </a:t>
            </a:r>
            <a:r>
              <a:rPr lang="en-US" sz="2400">
                <a:latin typeface="Trebuchet MS"/>
                <a:ea typeface="Trebuchet MS"/>
                <a:cs typeface="Trebuchet MS"/>
                <a:sym typeface="Trebuchet MS"/>
              </a:rPr>
              <a:t>y</a:t>
            </a:r>
            <a:r>
              <a:rPr lang="en-US" sz="2400" b="0" i="0" u="none" strike="noStrike" cap="none">
                <a:solidFill>
                  <a:srgbClr val="000000"/>
                </a:solidFill>
                <a:latin typeface="Trebuchet MS"/>
                <a:ea typeface="Trebuchet MS"/>
                <a:cs typeface="Trebuchet MS"/>
                <a:sym typeface="Trebuchet MS"/>
              </a:rPr>
              <a:t> materiales </a:t>
            </a:r>
            <a:r>
              <a:rPr lang="en-US" sz="2400">
                <a:latin typeface="Trebuchet MS"/>
                <a:ea typeface="Trebuchet MS"/>
                <a:cs typeface="Trebuchet MS"/>
                <a:sym typeface="Trebuchet MS"/>
              </a:rPr>
              <a:t>en el</a:t>
            </a:r>
            <a:r>
              <a:rPr lang="en-US" sz="2400" b="0" i="0" u="none" strike="noStrike" cap="none">
                <a:solidFill>
                  <a:srgbClr val="000000"/>
                </a:solidFill>
                <a:latin typeface="Trebuchet MS"/>
                <a:ea typeface="Trebuchet MS"/>
                <a:cs typeface="Trebuchet MS"/>
                <a:sym typeface="Trebuchet MS"/>
              </a:rPr>
              <a:t> chat. </a:t>
            </a:r>
            <a:endParaRPr sz="2400" b="0" i="0" u="none" strike="noStrike" cap="none">
              <a:solidFill>
                <a:srgbClr val="000000"/>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rgbClr val="000000"/>
              </a:buClr>
              <a:buSzPts val="2400"/>
              <a:buFont typeface="Trebuchet MS"/>
              <a:buChar char="●"/>
            </a:pPr>
            <a:r>
              <a:rPr lang="en-US" sz="2400">
                <a:latin typeface="Trebuchet MS"/>
                <a:ea typeface="Trebuchet MS"/>
                <a:cs typeface="Trebuchet MS"/>
                <a:sym typeface="Trebuchet MS"/>
              </a:rPr>
              <a:t>Los m</a:t>
            </a:r>
            <a:r>
              <a:rPr lang="en-US" sz="2400" b="0" i="0" u="none" strike="noStrike" cap="none">
                <a:solidFill>
                  <a:srgbClr val="000000"/>
                </a:solidFill>
                <a:latin typeface="Trebuchet MS"/>
                <a:ea typeface="Trebuchet MS"/>
                <a:cs typeface="Trebuchet MS"/>
                <a:sym typeface="Trebuchet MS"/>
              </a:rPr>
              <a:t>ateriales también se publicarán en </a:t>
            </a:r>
            <a:r>
              <a:rPr lang="en-US" sz="2400" u="none">
                <a:solidFill>
                  <a:srgbClr val="000000"/>
                </a:solidFill>
                <a:latin typeface="Trebuchet MS"/>
                <a:ea typeface="Trebuchet MS"/>
                <a:cs typeface="Trebuchet MS"/>
                <a:sym typeface="Trebuchet MS"/>
              </a:rPr>
              <a:t>e</a:t>
            </a:r>
            <a:r>
              <a:rPr lang="en-US" sz="2400" u="sng">
                <a:solidFill>
                  <a:schemeClr val="hlink"/>
                </a:solidFill>
                <a:latin typeface="Trebuchet MS"/>
                <a:ea typeface="Trebuchet MS"/>
                <a:cs typeface="Trebuchet MS"/>
                <a:sym typeface="Trebuchet MS"/>
                <a:hlinkClick r:id="rId3"/>
              </a:rPr>
              <a:t>l</a:t>
            </a:r>
            <a:r>
              <a:rPr lang="en-US" sz="2400" b="0" i="0" u="sng" strike="noStrike" cap="none">
                <a:solidFill>
                  <a:schemeClr val="hlink"/>
                </a:solidFill>
                <a:latin typeface="Trebuchet MS"/>
                <a:ea typeface="Trebuchet MS"/>
                <a:cs typeface="Trebuchet MS"/>
                <a:sym typeface="Trebuchet MS"/>
                <a:hlinkClick r:id="rId3"/>
              </a:rPr>
              <a:t> sitio web de H</a:t>
            </a:r>
            <a:r>
              <a:rPr lang="en-US" sz="2400" b="0" i="0" u="sng" strike="noStrike" cap="none">
                <a:solidFill>
                  <a:schemeClr val="hlink"/>
                </a:solidFill>
                <a:latin typeface="Trebuchet MS"/>
                <a:ea typeface="Trebuchet MS"/>
                <a:cs typeface="Trebuchet MS"/>
                <a:sym typeface="Trebuchet MS"/>
                <a:hlinkClick r:id="rId3"/>
              </a:rPr>
              <a:t>CPF</a:t>
            </a:r>
            <a:r>
              <a:rPr lang="en-US" sz="2400" u="sng">
                <a:solidFill>
                  <a:schemeClr val="hlink"/>
                </a:solidFill>
                <a:latin typeface="Trebuchet MS"/>
                <a:ea typeface="Trebuchet MS"/>
                <a:cs typeface="Trebuchet MS"/>
                <a:sym typeface="Trebuchet MS"/>
                <a:hlinkClick r:id="rId3"/>
              </a:rPr>
              <a:t>, Transformación de la Salud </a:t>
            </a:r>
            <a:r>
              <a:rPr lang="en-US" sz="2400" b="0" i="0" u="sng" strike="noStrike" cap="none">
                <a:solidFill>
                  <a:schemeClr val="hlink"/>
                </a:solidFill>
                <a:latin typeface="Trebuchet MS"/>
                <a:ea typeface="Trebuchet MS"/>
                <a:cs typeface="Trebuchet MS"/>
                <a:sym typeface="Trebuchet MS"/>
                <a:hlinkClick r:id="rId3"/>
              </a:rPr>
              <a:t>Rural</a:t>
            </a:r>
            <a:r>
              <a:rPr lang="en-US" sz="2400" b="0" i="0" u="none" strike="noStrike" cap="none">
                <a:solidFill>
                  <a:srgbClr val="000000"/>
                </a:solidFill>
                <a:latin typeface="Trebuchet MS"/>
                <a:ea typeface="Trebuchet MS"/>
                <a:cs typeface="Trebuchet MS"/>
                <a:sym typeface="Trebuchet MS"/>
              </a:rPr>
              <a:t>.</a:t>
            </a:r>
            <a:endParaRPr sz="2400" b="0" i="0" u="none" strike="noStrike" cap="none">
              <a:solidFill>
                <a:srgbClr val="000000"/>
              </a:solidFill>
              <a:latin typeface="Trebuchet MS"/>
              <a:ea typeface="Trebuchet MS"/>
              <a:cs typeface="Trebuchet MS"/>
              <a:sym typeface="Trebuchet MS"/>
            </a:endParaRPr>
          </a:p>
          <a:p>
            <a:pPr marL="457200" marR="0" lvl="0" indent="-381000" algn="l" rtl="0">
              <a:lnSpc>
                <a:spcPct val="100000"/>
              </a:lnSpc>
              <a:spcBef>
                <a:spcPts val="2200"/>
              </a:spcBef>
              <a:spcAft>
                <a:spcPts val="0"/>
              </a:spcAft>
              <a:buClr>
                <a:schemeClr val="dk1"/>
              </a:buClr>
              <a:buSzPts val="2400"/>
              <a:buFont typeface="Arial"/>
              <a:buChar char="●"/>
            </a:pPr>
            <a:r>
              <a:rPr lang="en-US" sz="2400" b="0" i="0" u="none" strike="noStrike" cap="none">
                <a:solidFill>
                  <a:schemeClr val="dk1"/>
                </a:solidFill>
                <a:latin typeface="Trebuchet MS"/>
                <a:ea typeface="Trebuchet MS"/>
                <a:cs typeface="Trebuchet MS"/>
                <a:sym typeface="Trebuchet MS"/>
              </a:rPr>
              <a:t>P</a:t>
            </a:r>
            <a:r>
              <a:rPr lang="en-US" sz="2400">
                <a:solidFill>
                  <a:schemeClr val="dk1"/>
                </a:solidFill>
                <a:latin typeface="Trebuchet MS"/>
                <a:ea typeface="Trebuchet MS"/>
                <a:cs typeface="Trebuchet MS"/>
                <a:sym typeface="Trebuchet MS"/>
              </a:rPr>
              <a:t>or favor,</a:t>
            </a:r>
            <a:r>
              <a:rPr lang="en-US" sz="2400" b="0" i="0" u="none" strike="noStrike" cap="none">
                <a:solidFill>
                  <a:schemeClr val="dk1"/>
                </a:solidFill>
                <a:latin typeface="Trebuchet MS"/>
                <a:ea typeface="Trebuchet MS"/>
                <a:cs typeface="Trebuchet MS"/>
                <a:sym typeface="Trebuchet MS"/>
              </a:rPr>
              <a:t> utili</a:t>
            </a:r>
            <a:r>
              <a:rPr lang="en-US" sz="2400">
                <a:solidFill>
                  <a:schemeClr val="dk1"/>
                </a:solidFill>
                <a:latin typeface="Trebuchet MS"/>
                <a:ea typeface="Trebuchet MS"/>
                <a:cs typeface="Trebuchet MS"/>
                <a:sym typeface="Trebuchet MS"/>
              </a:rPr>
              <a:t>c</a:t>
            </a:r>
            <a:r>
              <a:rPr lang="en-US" sz="2400" b="0" i="0" u="none" strike="noStrike" cap="none">
                <a:solidFill>
                  <a:schemeClr val="dk1"/>
                </a:solidFill>
                <a:latin typeface="Trebuchet MS"/>
                <a:ea typeface="Trebuchet MS"/>
                <a:cs typeface="Trebuchet MS"/>
                <a:sym typeface="Trebuchet MS"/>
              </a:rPr>
              <a:t>e el correo electrónico de HCPF</a:t>
            </a:r>
            <a:r>
              <a:rPr lang="en-US" sz="2400">
                <a:solidFill>
                  <a:schemeClr val="dk1"/>
                </a:solidFill>
                <a:latin typeface="Trebuchet MS"/>
                <a:ea typeface="Trebuchet MS"/>
                <a:cs typeface="Trebuchet MS"/>
                <a:sym typeface="Trebuchet MS"/>
              </a:rPr>
              <a:t> para enviar sus preguntas sobre el seminario web: </a:t>
            </a:r>
            <a:r>
              <a:rPr lang="en-US" sz="2400" b="0" i="0" u="sng" strike="noStrike" cap="none">
                <a:solidFill>
                  <a:schemeClr val="hlink"/>
                </a:solidFill>
                <a:latin typeface="Trebuchet MS"/>
                <a:ea typeface="Trebuchet MS"/>
                <a:cs typeface="Trebuchet MS"/>
                <a:sym typeface="Trebuchet MS"/>
                <a:hlinkClick r:id="rId4"/>
              </a:rPr>
              <a:t>hcpf_rhtp@state.co.us</a:t>
            </a:r>
            <a:r>
              <a:rPr lang="en-US" sz="2400" b="0" i="0" u="none" strike="noStrike" cap="none">
                <a:solidFill>
                  <a:schemeClr val="dk1"/>
                </a:solidFill>
                <a:latin typeface="Trebuchet MS"/>
                <a:ea typeface="Trebuchet MS"/>
                <a:cs typeface="Trebuchet MS"/>
                <a:sym typeface="Trebuchet MS"/>
              </a:rPr>
              <a:t>. </a:t>
            </a:r>
            <a:endParaRPr sz="2400" b="0" i="0" u="none" strike="noStrike" cap="none">
              <a:solidFill>
                <a:schemeClr val="dk1"/>
              </a:solidFill>
              <a:latin typeface="Trebuchet MS"/>
              <a:ea typeface="Trebuchet MS"/>
              <a:cs typeface="Trebuchet MS"/>
              <a:sym typeface="Trebuchet MS"/>
            </a:endParaRPr>
          </a:p>
          <a:p>
            <a:pPr marL="457200" marR="0" lvl="0" indent="0" algn="l" rtl="0">
              <a:lnSpc>
                <a:spcPct val="100000"/>
              </a:lnSpc>
              <a:spcBef>
                <a:spcPts val="2200"/>
              </a:spcBef>
              <a:spcAft>
                <a:spcPts val="0"/>
              </a:spcAft>
              <a:buClr>
                <a:srgbClr val="000000"/>
              </a:buClr>
              <a:buSzPts val="100"/>
              <a:buFont typeface="Arial"/>
              <a:buNone/>
            </a:pPr>
            <a:endParaRPr sz="100" b="0" i="0" u="none" strike="noStrike" cap="none">
              <a:solidFill>
                <a:schemeClr val="dk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rgbClr val="000000"/>
              </a:buClr>
              <a:buSzPts val="2400"/>
              <a:buFont typeface="Trebuchet MS"/>
              <a:buChar char="●"/>
            </a:pPr>
            <a:r>
              <a:rPr lang="en-US" sz="2400">
                <a:latin typeface="Trebuchet MS"/>
                <a:ea typeface="Trebuchet MS"/>
                <a:cs typeface="Trebuchet MS"/>
                <a:sym typeface="Trebuchet MS"/>
              </a:rPr>
              <a:t>¡Gracias por estar aquí</a:t>
            </a:r>
            <a:r>
              <a:rPr lang="en-US" sz="2400" b="0" i="0" u="none" strike="noStrike" cap="none">
                <a:solidFill>
                  <a:srgbClr val="000000"/>
                </a:solidFill>
                <a:latin typeface="Trebuchet MS"/>
                <a:ea typeface="Trebuchet MS"/>
                <a:cs typeface="Trebuchet MS"/>
                <a:sym typeface="Trebuchet MS"/>
              </a:rPr>
              <a:t>!</a:t>
            </a:r>
            <a:endParaRPr sz="24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31"/>
          <p:cNvSpPr txBox="1">
            <a:spLocks noGrp="1"/>
          </p:cNvSpPr>
          <p:nvPr>
            <p:ph type="ctrTitle"/>
          </p:nvPr>
        </p:nvSpPr>
        <p:spPr>
          <a:xfrm>
            <a:off x="408375" y="1461875"/>
            <a:ext cx="11104800" cy="191460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SzPts val="1100"/>
              <a:buNone/>
            </a:pPr>
            <a:r>
              <a:rPr lang="en-US"/>
              <a:t>Proceso posterior a la adjudicación en Colorado</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g3aac46a6844_0_3095"/>
          <p:cNvSpPr txBox="1">
            <a:spLocks noGrp="1"/>
          </p:cNvSpPr>
          <p:nvPr>
            <p:ph type="ctrTitle"/>
          </p:nvPr>
        </p:nvSpPr>
        <p:spPr>
          <a:xfrm>
            <a:off x="358150" y="303398"/>
            <a:ext cx="11360700" cy="524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Timeline with CMS to get funds out</a:t>
            </a:r>
            <a:endParaRPr sz="3200"/>
          </a:p>
        </p:txBody>
      </p:sp>
      <p:sp>
        <p:nvSpPr>
          <p:cNvPr id="794" name="Google Shape;794;g3aac46a6844_0_3095"/>
          <p:cNvSpPr txBox="1">
            <a:spLocks noGrp="1"/>
          </p:cNvSpPr>
          <p:nvPr>
            <p:ph type="subTitle" idx="1"/>
          </p:nvPr>
        </p:nvSpPr>
        <p:spPr>
          <a:xfrm>
            <a:off x="556500" y="1281800"/>
            <a:ext cx="11635500" cy="4820700"/>
          </a:xfrm>
          <a:prstGeom prst="rect">
            <a:avLst/>
          </a:prstGeom>
          <a:noFill/>
          <a:ln>
            <a:noFill/>
          </a:ln>
        </p:spPr>
        <p:txBody>
          <a:bodyPr spcFirstLastPara="1" wrap="square" lIns="121900" tIns="121900" rIns="121900" bIns="121900" anchor="ctr" anchorCtr="0">
            <a:noAutofit/>
          </a:bodyPr>
          <a:lstStyle/>
          <a:p>
            <a:pPr marL="457200" lvl="0" indent="-368300" algn="l" rtl="0">
              <a:lnSpc>
                <a:spcPct val="100000"/>
              </a:lnSpc>
              <a:spcBef>
                <a:spcPts val="0"/>
              </a:spcBef>
              <a:spcAft>
                <a:spcPts val="0"/>
              </a:spcAft>
              <a:buSzPts val="2200"/>
              <a:buFont typeface="Trebuchet MS"/>
              <a:buChar char="●"/>
            </a:pPr>
            <a:r>
              <a:rPr lang="en-US" sz="2200">
                <a:latin typeface="Trebuchet MS"/>
                <a:ea typeface="Trebuchet MS"/>
                <a:cs typeface="Trebuchet MS"/>
                <a:sym typeface="Trebuchet MS"/>
              </a:rPr>
              <a:t>December 31,2025 award announcement</a:t>
            </a:r>
            <a:endParaRPr sz="2200">
              <a:latin typeface="Trebuchet MS"/>
              <a:ea typeface="Trebuchet MS"/>
              <a:cs typeface="Trebuchet MS"/>
              <a:sym typeface="Trebuchet MS"/>
            </a:endParaRPr>
          </a:p>
          <a:p>
            <a:pPr marL="457200" lvl="0" indent="-368300" algn="l" rtl="0">
              <a:lnSpc>
                <a:spcPct val="100000"/>
              </a:lnSpc>
              <a:spcBef>
                <a:spcPts val="1000"/>
              </a:spcBef>
              <a:spcAft>
                <a:spcPts val="0"/>
              </a:spcAft>
              <a:buSzPts val="2200"/>
              <a:buFont typeface="Trebuchet MS"/>
              <a:buChar char="●"/>
            </a:pPr>
            <a:r>
              <a:rPr lang="en-US" sz="2200">
                <a:latin typeface="Trebuchet MS"/>
                <a:ea typeface="Trebuchet MS"/>
                <a:cs typeface="Trebuchet MS"/>
                <a:sym typeface="Trebuchet MS"/>
              </a:rPr>
              <a:t>January 2026 - funds distributed to approved states</a:t>
            </a:r>
            <a:endParaRPr sz="2200">
              <a:latin typeface="Trebuchet MS"/>
              <a:ea typeface="Trebuchet MS"/>
              <a:cs typeface="Trebuchet MS"/>
              <a:sym typeface="Trebuchet MS"/>
            </a:endParaRPr>
          </a:p>
          <a:p>
            <a:pPr marL="457200" lvl="0" indent="-368300" algn="l" rtl="0">
              <a:lnSpc>
                <a:spcPct val="100000"/>
              </a:lnSpc>
              <a:spcBef>
                <a:spcPts val="1000"/>
              </a:spcBef>
              <a:spcAft>
                <a:spcPts val="0"/>
              </a:spcAft>
              <a:buSzPts val="2200"/>
              <a:buFont typeface="Trebuchet MS"/>
              <a:buChar char="●"/>
            </a:pPr>
            <a:r>
              <a:rPr lang="en-US" sz="2200">
                <a:latin typeface="Trebuchet MS"/>
                <a:ea typeface="Trebuchet MS"/>
                <a:cs typeface="Trebuchet MS"/>
                <a:sym typeface="Trebuchet MS"/>
              </a:rPr>
              <a:t>January 2026 - states meet with assigned CMS team member</a:t>
            </a:r>
            <a:endParaRPr sz="2200">
              <a:latin typeface="Trebuchet MS"/>
              <a:ea typeface="Trebuchet MS"/>
              <a:cs typeface="Trebuchet MS"/>
              <a:sym typeface="Trebuchet MS"/>
            </a:endParaRPr>
          </a:p>
          <a:p>
            <a:pPr marL="914400" lvl="1" indent="-368300" algn="l" rtl="0">
              <a:lnSpc>
                <a:spcPct val="100000"/>
              </a:lnSpc>
              <a:spcBef>
                <a:spcPts val="1000"/>
              </a:spcBef>
              <a:spcAft>
                <a:spcPts val="0"/>
              </a:spcAft>
              <a:buSzPts val="2200"/>
              <a:buFont typeface="Trebuchet MS"/>
              <a:buChar char="○"/>
            </a:pPr>
            <a:r>
              <a:rPr lang="en-US" sz="2200">
                <a:latin typeface="Trebuchet MS"/>
                <a:ea typeface="Trebuchet MS"/>
                <a:cs typeface="Trebuchet MS"/>
                <a:sym typeface="Trebuchet MS"/>
              </a:rPr>
              <a:t>Enter into a cooperative agreement</a:t>
            </a:r>
            <a:endParaRPr sz="2200">
              <a:latin typeface="Trebuchet MS"/>
              <a:ea typeface="Trebuchet MS"/>
              <a:cs typeface="Trebuchet MS"/>
              <a:sym typeface="Trebuchet MS"/>
            </a:endParaRPr>
          </a:p>
          <a:p>
            <a:pPr marL="1371600" lvl="2" indent="-368300" algn="l" rtl="0">
              <a:lnSpc>
                <a:spcPct val="100000"/>
              </a:lnSpc>
              <a:spcBef>
                <a:spcPts val="1000"/>
              </a:spcBef>
              <a:spcAft>
                <a:spcPts val="0"/>
              </a:spcAft>
              <a:buSzPts val="2200"/>
              <a:buFont typeface="Trebuchet MS"/>
              <a:buChar char="■"/>
            </a:pPr>
            <a:r>
              <a:rPr lang="en-US" sz="2200">
                <a:latin typeface="Trebuchet MS"/>
                <a:ea typeface="Trebuchet MS"/>
                <a:cs typeface="Trebuchet MS"/>
                <a:sym typeface="Trebuchet MS"/>
              </a:rPr>
              <a:t>details are unknown</a:t>
            </a:r>
            <a:endParaRPr sz="2200">
              <a:latin typeface="Trebuchet MS"/>
              <a:ea typeface="Trebuchet MS"/>
              <a:cs typeface="Trebuchet MS"/>
              <a:sym typeface="Trebuchet MS"/>
            </a:endParaRPr>
          </a:p>
          <a:p>
            <a:pPr marL="914400" lvl="1" indent="-368300" algn="l" rtl="0">
              <a:lnSpc>
                <a:spcPct val="100000"/>
              </a:lnSpc>
              <a:spcBef>
                <a:spcPts val="1000"/>
              </a:spcBef>
              <a:spcAft>
                <a:spcPts val="0"/>
              </a:spcAft>
              <a:buSzPts val="2200"/>
              <a:buFont typeface="Trebuchet MS"/>
              <a:buChar char="○"/>
            </a:pPr>
            <a:r>
              <a:rPr lang="en-US" sz="2200">
                <a:latin typeface="Trebuchet MS"/>
                <a:ea typeface="Trebuchet MS"/>
                <a:cs typeface="Trebuchet MS"/>
                <a:sym typeface="Trebuchet MS"/>
              </a:rPr>
              <a:t>Negotiate funding distribution</a:t>
            </a:r>
            <a:endParaRPr sz="2200">
              <a:latin typeface="Trebuchet MS"/>
              <a:ea typeface="Trebuchet MS"/>
              <a:cs typeface="Trebuchet MS"/>
              <a:sym typeface="Trebuchet MS"/>
            </a:endParaRPr>
          </a:p>
          <a:p>
            <a:pPr marL="1371600" lvl="2" indent="-368300" algn="l" rtl="0">
              <a:lnSpc>
                <a:spcPct val="100000"/>
              </a:lnSpc>
              <a:spcBef>
                <a:spcPts val="1000"/>
              </a:spcBef>
              <a:spcAft>
                <a:spcPts val="0"/>
              </a:spcAft>
              <a:buSzPts val="2200"/>
              <a:buFont typeface="Trebuchet MS"/>
              <a:buChar char="■"/>
            </a:pPr>
            <a:r>
              <a:rPr lang="en-US" sz="2200">
                <a:latin typeface="Trebuchet MS"/>
                <a:ea typeface="Trebuchet MS"/>
                <a:cs typeface="Trebuchet MS"/>
                <a:sym typeface="Trebuchet MS"/>
              </a:rPr>
              <a:t>Fund amount is unknown</a:t>
            </a:r>
            <a:endParaRPr sz="2200">
              <a:latin typeface="Trebuchet MS"/>
              <a:ea typeface="Trebuchet MS"/>
              <a:cs typeface="Trebuchet MS"/>
              <a:sym typeface="Trebuchet MS"/>
            </a:endParaRPr>
          </a:p>
          <a:p>
            <a:pPr marL="914400" lvl="1" indent="-368300" algn="l" rtl="0">
              <a:lnSpc>
                <a:spcPct val="100000"/>
              </a:lnSpc>
              <a:spcBef>
                <a:spcPts val="1000"/>
              </a:spcBef>
              <a:spcAft>
                <a:spcPts val="0"/>
              </a:spcAft>
              <a:buSzPts val="2200"/>
              <a:buFont typeface="Trebuchet MS"/>
              <a:buChar char="○"/>
            </a:pPr>
            <a:r>
              <a:rPr lang="en-US" sz="2200">
                <a:latin typeface="Trebuchet MS"/>
                <a:ea typeface="Trebuchet MS"/>
                <a:cs typeface="Trebuchet MS"/>
                <a:sym typeface="Trebuchet MS"/>
              </a:rPr>
              <a:t>Negotiate program implementation timeline</a:t>
            </a:r>
            <a:endParaRPr sz="2200">
              <a:latin typeface="Trebuchet MS"/>
              <a:ea typeface="Trebuchet MS"/>
              <a:cs typeface="Trebuchet MS"/>
              <a:sym typeface="Trebuchet MS"/>
            </a:endParaRPr>
          </a:p>
          <a:p>
            <a:pPr marL="457200" lvl="0" indent="-368300" algn="l" rtl="0">
              <a:lnSpc>
                <a:spcPct val="100000"/>
              </a:lnSpc>
              <a:spcBef>
                <a:spcPts val="1000"/>
              </a:spcBef>
              <a:spcAft>
                <a:spcPts val="0"/>
              </a:spcAft>
              <a:buSzPts val="2200"/>
              <a:buFont typeface="Trebuchet MS"/>
              <a:buChar char="●"/>
            </a:pPr>
            <a:r>
              <a:rPr lang="en-US" sz="2200">
                <a:latin typeface="Trebuchet MS"/>
                <a:ea typeface="Trebuchet MS"/>
                <a:cs typeface="Trebuchet MS"/>
                <a:sym typeface="Trebuchet MS"/>
              </a:rPr>
              <a:t>Any decisions of funding distribution and timing cannot be made until Colorado meets with CMS and the cooperative agreement is final. </a:t>
            </a:r>
            <a:endParaRPr sz="2200">
              <a:latin typeface="Trebuchet MS"/>
              <a:ea typeface="Trebuchet MS"/>
              <a:cs typeface="Trebuchet MS"/>
              <a:sym typeface="Trebuchet MS"/>
            </a:endParaRPr>
          </a:p>
          <a:p>
            <a:pPr marL="457200" lvl="0" indent="-368300" algn="l" rtl="0">
              <a:lnSpc>
                <a:spcPct val="100000"/>
              </a:lnSpc>
              <a:spcBef>
                <a:spcPts val="1000"/>
              </a:spcBef>
              <a:spcAft>
                <a:spcPts val="0"/>
              </a:spcAft>
              <a:buClr>
                <a:schemeClr val="dk1"/>
              </a:buClr>
              <a:buSzPts val="2200"/>
              <a:buFont typeface="Trebuchet MS"/>
              <a:buChar char="●"/>
            </a:pPr>
            <a:r>
              <a:rPr lang="en-US" sz="2200" b="1">
                <a:solidFill>
                  <a:schemeClr val="dk1"/>
                </a:solidFill>
                <a:latin typeface="Trebuchet MS"/>
                <a:ea typeface="Trebuchet MS"/>
                <a:cs typeface="Trebuchet MS"/>
                <a:sym typeface="Trebuchet MS"/>
              </a:rPr>
              <a:t>Funding for Year 1</a:t>
            </a:r>
            <a:r>
              <a:rPr lang="en-US" sz="2200">
                <a:solidFill>
                  <a:schemeClr val="dk1"/>
                </a:solidFill>
                <a:latin typeface="Trebuchet MS"/>
                <a:ea typeface="Trebuchet MS"/>
                <a:cs typeface="Trebuchet MS"/>
                <a:sym typeface="Trebuchet MS"/>
              </a:rPr>
              <a:t>: December 31, 2025 - September 30, 2027</a:t>
            </a:r>
            <a:endParaRPr sz="2200">
              <a:highlight>
                <a:schemeClr val="lt2"/>
              </a:highlight>
              <a:latin typeface="Trebuchet MS"/>
              <a:ea typeface="Trebuchet MS"/>
              <a:cs typeface="Trebuchet MS"/>
              <a:sym typeface="Trebuchet MS"/>
            </a:endParaRPr>
          </a:p>
          <a:p>
            <a:pPr marL="457200" lvl="0" indent="0" algn="l" rtl="0">
              <a:lnSpc>
                <a:spcPct val="100000"/>
              </a:lnSpc>
              <a:spcBef>
                <a:spcPts val="1000"/>
              </a:spcBef>
              <a:spcAft>
                <a:spcPts val="0"/>
              </a:spcAft>
              <a:buSzPts val="3700"/>
              <a:buNone/>
            </a:pPr>
            <a:endParaRPr sz="2200">
              <a:highlight>
                <a:schemeClr val="lt2"/>
              </a:highlight>
              <a:latin typeface="Trebuchet MS"/>
              <a:ea typeface="Trebuchet MS"/>
              <a:cs typeface="Trebuchet MS"/>
              <a:sym typeface="Trebuchet MS"/>
            </a:endParaRPr>
          </a:p>
        </p:txBody>
      </p:sp>
      <p:sp>
        <p:nvSpPr>
          <p:cNvPr id="795" name="Google Shape;795;g3aac46a6844_0_3095"/>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61</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32"/>
          <p:cNvSpPr txBox="1">
            <a:spLocks noGrp="1"/>
          </p:cNvSpPr>
          <p:nvPr>
            <p:ph type="ctrTitle"/>
          </p:nvPr>
        </p:nvSpPr>
        <p:spPr>
          <a:xfrm>
            <a:off x="358150" y="303398"/>
            <a:ext cx="11360700" cy="524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Cronograma con CMS para obtener fondos</a:t>
            </a:r>
            <a:endParaRPr sz="3200"/>
          </a:p>
        </p:txBody>
      </p:sp>
      <p:sp>
        <p:nvSpPr>
          <p:cNvPr id="802" name="Google Shape;802;p32"/>
          <p:cNvSpPr txBox="1">
            <a:spLocks noGrp="1"/>
          </p:cNvSpPr>
          <p:nvPr>
            <p:ph type="subTitle" idx="1"/>
          </p:nvPr>
        </p:nvSpPr>
        <p:spPr>
          <a:xfrm>
            <a:off x="556500" y="1281800"/>
            <a:ext cx="11635500" cy="4820700"/>
          </a:xfrm>
          <a:prstGeom prst="rect">
            <a:avLst/>
          </a:prstGeom>
          <a:noFill/>
          <a:ln>
            <a:noFill/>
          </a:ln>
        </p:spPr>
        <p:txBody>
          <a:bodyPr spcFirstLastPara="1" wrap="square" lIns="121900" tIns="121900" rIns="121900" bIns="121900" anchor="ctr" anchorCtr="0">
            <a:noAutofit/>
          </a:bodyPr>
          <a:lstStyle/>
          <a:p>
            <a:pPr marL="457200" lvl="0" indent="-361950" algn="l" rtl="0">
              <a:lnSpc>
                <a:spcPct val="100000"/>
              </a:lnSpc>
              <a:spcBef>
                <a:spcPts val="0"/>
              </a:spcBef>
              <a:spcAft>
                <a:spcPts val="0"/>
              </a:spcAft>
              <a:buSzPts val="2100"/>
              <a:buFont typeface="Trebuchet MS"/>
              <a:buChar char="●"/>
            </a:pPr>
            <a:r>
              <a:rPr lang="en-US" sz="2100">
                <a:latin typeface="Trebuchet MS"/>
                <a:ea typeface="Trebuchet MS"/>
                <a:cs typeface="Trebuchet MS"/>
                <a:sym typeface="Trebuchet MS"/>
              </a:rPr>
              <a:t>Anuncio de las adjudicaciones el 31 de diciembre de 2025</a:t>
            </a:r>
            <a:endParaRPr sz="2100">
              <a:latin typeface="Trebuchet MS"/>
              <a:ea typeface="Trebuchet MS"/>
              <a:cs typeface="Trebuchet MS"/>
              <a:sym typeface="Trebuchet MS"/>
            </a:endParaRPr>
          </a:p>
          <a:p>
            <a:pPr marL="457200" lvl="0" indent="-361950" algn="l" rtl="0">
              <a:lnSpc>
                <a:spcPct val="100000"/>
              </a:lnSpc>
              <a:spcBef>
                <a:spcPts val="1000"/>
              </a:spcBef>
              <a:spcAft>
                <a:spcPts val="0"/>
              </a:spcAft>
              <a:buSzPts val="2100"/>
              <a:buFont typeface="Trebuchet MS"/>
              <a:buChar char="●"/>
            </a:pPr>
            <a:r>
              <a:rPr lang="en-US" sz="2100">
                <a:latin typeface="Trebuchet MS"/>
                <a:ea typeface="Trebuchet MS"/>
                <a:cs typeface="Trebuchet MS"/>
                <a:sym typeface="Trebuchet MS"/>
              </a:rPr>
              <a:t>Enero de 2026 - fondos distribuidos a los estados aprobados.</a:t>
            </a:r>
            <a:endParaRPr sz="2100">
              <a:latin typeface="Trebuchet MS"/>
              <a:ea typeface="Trebuchet MS"/>
              <a:cs typeface="Trebuchet MS"/>
              <a:sym typeface="Trebuchet MS"/>
            </a:endParaRPr>
          </a:p>
          <a:p>
            <a:pPr marL="457200" lvl="0" indent="-361950" algn="l" rtl="0">
              <a:lnSpc>
                <a:spcPct val="100000"/>
              </a:lnSpc>
              <a:spcBef>
                <a:spcPts val="1000"/>
              </a:spcBef>
              <a:spcAft>
                <a:spcPts val="0"/>
              </a:spcAft>
              <a:buSzPts val="2100"/>
              <a:buFont typeface="Trebuchet MS"/>
              <a:buChar char="●"/>
            </a:pPr>
            <a:r>
              <a:rPr lang="en-US" sz="2100">
                <a:latin typeface="Trebuchet MS"/>
                <a:ea typeface="Trebuchet MS"/>
                <a:cs typeface="Trebuchet MS"/>
                <a:sym typeface="Trebuchet MS"/>
              </a:rPr>
              <a:t>Enero de 2026 - los estados se reúnen con el miembro asignado del equipo de CMS.</a:t>
            </a:r>
            <a:endParaRPr sz="2100">
              <a:latin typeface="Trebuchet MS"/>
              <a:ea typeface="Trebuchet MS"/>
              <a:cs typeface="Trebuchet MS"/>
              <a:sym typeface="Trebuchet MS"/>
            </a:endParaRPr>
          </a:p>
          <a:p>
            <a:pPr marL="914400" lvl="1" indent="-361950" algn="l" rtl="0">
              <a:lnSpc>
                <a:spcPct val="100000"/>
              </a:lnSpc>
              <a:spcBef>
                <a:spcPts val="1000"/>
              </a:spcBef>
              <a:spcAft>
                <a:spcPts val="0"/>
              </a:spcAft>
              <a:buSzPts val="2100"/>
              <a:buFont typeface="Trebuchet MS"/>
              <a:buChar char="○"/>
            </a:pPr>
            <a:r>
              <a:rPr lang="en-US" sz="2100">
                <a:latin typeface="Trebuchet MS"/>
                <a:ea typeface="Trebuchet MS"/>
                <a:cs typeface="Trebuchet MS"/>
                <a:sym typeface="Trebuchet MS"/>
              </a:rPr>
              <a:t>Celebrar un acuerdo de cooperación.</a:t>
            </a:r>
            <a:endParaRPr sz="2100">
              <a:latin typeface="Trebuchet MS"/>
              <a:ea typeface="Trebuchet MS"/>
              <a:cs typeface="Trebuchet MS"/>
              <a:sym typeface="Trebuchet MS"/>
            </a:endParaRPr>
          </a:p>
          <a:p>
            <a:pPr marL="1371600" lvl="2" indent="-361950" algn="l" rtl="0">
              <a:lnSpc>
                <a:spcPct val="100000"/>
              </a:lnSpc>
              <a:spcBef>
                <a:spcPts val="1000"/>
              </a:spcBef>
              <a:spcAft>
                <a:spcPts val="0"/>
              </a:spcAft>
              <a:buSzPts val="2100"/>
              <a:buFont typeface="Trebuchet MS"/>
              <a:buChar char="■"/>
            </a:pPr>
            <a:r>
              <a:rPr lang="en-US" sz="2100">
                <a:latin typeface="Trebuchet MS"/>
                <a:ea typeface="Trebuchet MS"/>
                <a:cs typeface="Trebuchet MS"/>
                <a:sym typeface="Trebuchet MS"/>
              </a:rPr>
              <a:t>los detalles son inciertos</a:t>
            </a:r>
            <a:endParaRPr sz="2100">
              <a:latin typeface="Trebuchet MS"/>
              <a:ea typeface="Trebuchet MS"/>
              <a:cs typeface="Trebuchet MS"/>
              <a:sym typeface="Trebuchet MS"/>
            </a:endParaRPr>
          </a:p>
          <a:p>
            <a:pPr marL="914400" lvl="1" indent="-361950" algn="l" rtl="0">
              <a:lnSpc>
                <a:spcPct val="100000"/>
              </a:lnSpc>
              <a:spcBef>
                <a:spcPts val="1000"/>
              </a:spcBef>
              <a:spcAft>
                <a:spcPts val="0"/>
              </a:spcAft>
              <a:buSzPts val="2100"/>
              <a:buFont typeface="Trebuchet MS"/>
              <a:buChar char="○"/>
            </a:pPr>
            <a:r>
              <a:rPr lang="en-US" sz="2100">
                <a:latin typeface="Trebuchet MS"/>
                <a:ea typeface="Trebuchet MS"/>
                <a:cs typeface="Trebuchet MS"/>
                <a:sym typeface="Trebuchet MS"/>
              </a:rPr>
              <a:t>Negociar la distribución de los fondos</a:t>
            </a:r>
            <a:endParaRPr sz="2100">
              <a:latin typeface="Trebuchet MS"/>
              <a:ea typeface="Trebuchet MS"/>
              <a:cs typeface="Trebuchet MS"/>
              <a:sym typeface="Trebuchet MS"/>
            </a:endParaRPr>
          </a:p>
          <a:p>
            <a:pPr marL="1371600" lvl="2" indent="-361950" algn="l" rtl="0">
              <a:lnSpc>
                <a:spcPct val="100000"/>
              </a:lnSpc>
              <a:spcBef>
                <a:spcPts val="1000"/>
              </a:spcBef>
              <a:spcAft>
                <a:spcPts val="0"/>
              </a:spcAft>
              <a:buSzPts val="2100"/>
              <a:buFont typeface="Trebuchet MS"/>
              <a:buChar char="■"/>
            </a:pPr>
            <a:r>
              <a:rPr lang="en-US" sz="2100">
                <a:latin typeface="Trebuchet MS"/>
                <a:ea typeface="Trebuchet MS"/>
                <a:cs typeface="Trebuchet MS"/>
                <a:sym typeface="Trebuchet MS"/>
              </a:rPr>
              <a:t>la cantidad de los fondos es desconocida</a:t>
            </a:r>
            <a:endParaRPr sz="2100">
              <a:latin typeface="Trebuchet MS"/>
              <a:ea typeface="Trebuchet MS"/>
              <a:cs typeface="Trebuchet MS"/>
              <a:sym typeface="Trebuchet MS"/>
            </a:endParaRPr>
          </a:p>
          <a:p>
            <a:pPr marL="914400" lvl="1" indent="-361950" algn="l" rtl="0">
              <a:lnSpc>
                <a:spcPct val="100000"/>
              </a:lnSpc>
              <a:spcBef>
                <a:spcPts val="1000"/>
              </a:spcBef>
              <a:spcAft>
                <a:spcPts val="0"/>
              </a:spcAft>
              <a:buSzPts val="2100"/>
              <a:buFont typeface="Trebuchet MS"/>
              <a:buChar char="○"/>
            </a:pPr>
            <a:r>
              <a:rPr lang="en-US" sz="2100">
                <a:latin typeface="Trebuchet MS"/>
                <a:ea typeface="Trebuchet MS"/>
                <a:cs typeface="Trebuchet MS"/>
                <a:sym typeface="Trebuchet MS"/>
              </a:rPr>
              <a:t>Negociar la línea de tiempo de implementación del programa</a:t>
            </a:r>
            <a:endParaRPr sz="2100">
              <a:latin typeface="Trebuchet MS"/>
              <a:ea typeface="Trebuchet MS"/>
              <a:cs typeface="Trebuchet MS"/>
              <a:sym typeface="Trebuchet MS"/>
            </a:endParaRPr>
          </a:p>
          <a:p>
            <a:pPr marL="457200" lvl="0" indent="-361950" algn="l" rtl="0">
              <a:lnSpc>
                <a:spcPct val="100000"/>
              </a:lnSpc>
              <a:spcBef>
                <a:spcPts val="1000"/>
              </a:spcBef>
              <a:spcAft>
                <a:spcPts val="0"/>
              </a:spcAft>
              <a:buSzPts val="2100"/>
              <a:buFont typeface="Trebuchet MS"/>
              <a:buChar char="●"/>
            </a:pPr>
            <a:r>
              <a:rPr lang="en-US" sz="2100">
                <a:latin typeface="Trebuchet MS"/>
                <a:ea typeface="Trebuchet MS"/>
                <a:cs typeface="Trebuchet MS"/>
                <a:sym typeface="Trebuchet MS"/>
              </a:rPr>
              <a:t>No se podrá tomar ninguna decisión sobre la distribución y el calendario de la financiación hasta que Colorado se reúna con el CMS y se haya formalizado el acuerdo de cooperación. </a:t>
            </a:r>
            <a:endParaRPr sz="2100">
              <a:latin typeface="Trebuchet MS"/>
              <a:ea typeface="Trebuchet MS"/>
              <a:cs typeface="Trebuchet MS"/>
              <a:sym typeface="Trebuchet MS"/>
            </a:endParaRPr>
          </a:p>
          <a:p>
            <a:pPr marL="457200" lvl="0" indent="-361950" algn="l" rtl="0">
              <a:lnSpc>
                <a:spcPct val="100000"/>
              </a:lnSpc>
              <a:spcBef>
                <a:spcPts val="1000"/>
              </a:spcBef>
              <a:spcAft>
                <a:spcPts val="0"/>
              </a:spcAft>
              <a:buClr>
                <a:schemeClr val="dk1"/>
              </a:buClr>
              <a:buSzPts val="2100"/>
              <a:buFont typeface="Trebuchet MS"/>
              <a:buChar char="●"/>
            </a:pPr>
            <a:r>
              <a:rPr lang="en-US" sz="2100" b="1">
                <a:solidFill>
                  <a:schemeClr val="dk1"/>
                </a:solidFill>
                <a:latin typeface="Trebuchet MS"/>
                <a:ea typeface="Trebuchet MS"/>
                <a:cs typeface="Trebuchet MS"/>
                <a:sym typeface="Trebuchet MS"/>
              </a:rPr>
              <a:t>Financiación para el año 1:</a:t>
            </a:r>
            <a:r>
              <a:rPr lang="en-US" sz="2100">
                <a:solidFill>
                  <a:schemeClr val="dk1"/>
                </a:solidFill>
                <a:latin typeface="Trebuchet MS"/>
                <a:ea typeface="Trebuchet MS"/>
                <a:cs typeface="Trebuchet MS"/>
                <a:sym typeface="Trebuchet MS"/>
              </a:rPr>
              <a:t> 31 de diciembre de 2025 - 30 de septiembre de 2027</a:t>
            </a:r>
            <a:endParaRPr sz="2100">
              <a:highlight>
                <a:schemeClr val="lt2"/>
              </a:highlight>
              <a:latin typeface="Trebuchet MS"/>
              <a:ea typeface="Trebuchet MS"/>
              <a:cs typeface="Trebuchet MS"/>
              <a:sym typeface="Trebuchet MS"/>
            </a:endParaRPr>
          </a:p>
        </p:txBody>
      </p:sp>
      <p:sp>
        <p:nvSpPr>
          <p:cNvPr id="803" name="Google Shape;803;p32"/>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g3aac46a6844_0_3232"/>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Process for Funding Disbursement</a:t>
            </a:r>
            <a:endParaRPr sz="3200"/>
          </a:p>
        </p:txBody>
      </p:sp>
      <p:sp>
        <p:nvSpPr>
          <p:cNvPr id="810" name="Google Shape;810;g3aac46a6844_0_3232"/>
          <p:cNvSpPr txBox="1">
            <a:spLocks noGrp="1"/>
          </p:cNvSpPr>
          <p:nvPr>
            <p:ph type="subTitle" idx="1"/>
          </p:nvPr>
        </p:nvSpPr>
        <p:spPr>
          <a:xfrm>
            <a:off x="455300" y="1095900"/>
            <a:ext cx="10956900" cy="4567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Colorado will follow a three-step process for awarding funds:</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 </a:t>
            </a:r>
            <a:endParaRPr sz="2000">
              <a:latin typeface="Trebuchet MS"/>
              <a:ea typeface="Trebuchet MS"/>
              <a:cs typeface="Trebuchet MS"/>
              <a:sym typeface="Trebuchet MS"/>
            </a:endParaRPr>
          </a:p>
        </p:txBody>
      </p:sp>
      <p:sp>
        <p:nvSpPr>
          <p:cNvPr id="811" name="Google Shape;811;g3aac46a6844_0_3232"/>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63</a:t>
            </a:fld>
            <a:endParaRPr/>
          </a:p>
        </p:txBody>
      </p:sp>
      <p:sp>
        <p:nvSpPr>
          <p:cNvPr id="812" name="Google Shape;812;g3aac46a6844_0_3232"/>
          <p:cNvSpPr/>
          <p:nvPr/>
        </p:nvSpPr>
        <p:spPr>
          <a:xfrm>
            <a:off x="517550" y="1677050"/>
            <a:ext cx="3145800" cy="375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274300" tIns="274300" rIns="274300"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dk1"/>
                </a:solidFill>
                <a:latin typeface="Trebuchet MS"/>
                <a:ea typeface="Trebuchet MS"/>
                <a:cs typeface="Trebuchet MS"/>
                <a:sym typeface="Trebuchet MS"/>
              </a:rPr>
              <a:t>Eligibility and Intent to Apply</a:t>
            </a:r>
            <a:endParaRPr sz="2200" b="1"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dk1"/>
                </a:solidFill>
                <a:latin typeface="Trebuchet MS"/>
                <a:ea typeface="Trebuchet MS"/>
                <a:cs typeface="Trebuchet MS"/>
                <a:sym typeface="Trebuchet MS"/>
              </a:rPr>
              <a:t>Eligible and interested parties will submit an Intent to Apply form.</a:t>
            </a:r>
            <a:endParaRPr sz="2200" b="1" i="0" u="none" strike="noStrike" cap="none">
              <a:solidFill>
                <a:schemeClr val="dk1"/>
              </a:solidFill>
              <a:latin typeface="Trebuchet MS"/>
              <a:ea typeface="Trebuchet MS"/>
              <a:cs typeface="Trebuchet MS"/>
              <a:sym typeface="Trebuchet MS"/>
            </a:endParaRPr>
          </a:p>
        </p:txBody>
      </p:sp>
      <p:cxnSp>
        <p:nvCxnSpPr>
          <p:cNvPr id="813" name="Google Shape;813;g3aac46a6844_0_3232"/>
          <p:cNvCxnSpPr/>
          <p:nvPr/>
        </p:nvCxnSpPr>
        <p:spPr>
          <a:xfrm>
            <a:off x="3663342" y="3556850"/>
            <a:ext cx="511800" cy="3000"/>
          </a:xfrm>
          <a:prstGeom prst="straightConnector1">
            <a:avLst/>
          </a:prstGeom>
          <a:noFill/>
          <a:ln w="28575" cap="flat" cmpd="sng">
            <a:solidFill>
              <a:schemeClr val="dk2"/>
            </a:solidFill>
            <a:prstDash val="solid"/>
            <a:round/>
            <a:headEnd type="none" w="sm" len="sm"/>
            <a:tailEnd type="triangle" w="med" len="med"/>
          </a:ln>
        </p:spPr>
      </p:cxnSp>
      <p:sp>
        <p:nvSpPr>
          <p:cNvPr id="814" name="Google Shape;814;g3aac46a6844_0_3232"/>
          <p:cNvSpPr/>
          <p:nvPr/>
        </p:nvSpPr>
        <p:spPr>
          <a:xfrm>
            <a:off x="4334121" y="1678550"/>
            <a:ext cx="3145800" cy="37596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274300" tIns="274300" rIns="274300"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Trebuchet MS"/>
                <a:ea typeface="Trebuchet MS"/>
                <a:cs typeface="Trebuchet MS"/>
                <a:sym typeface="Trebuchet MS"/>
              </a:rPr>
              <a:t>Request for Application (RFA)</a:t>
            </a:r>
            <a:endParaRPr sz="22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Trebuchet MS"/>
                <a:ea typeface="Trebuchet MS"/>
                <a:cs typeface="Trebuchet MS"/>
                <a:sym typeface="Trebuchet MS"/>
              </a:rPr>
              <a:t>These same parties apply for RHTP funding using an easy-to-understand, easy-to-submit format. </a:t>
            </a:r>
            <a:endParaRPr sz="2200" b="1" i="0" u="none" strike="noStrike" cap="none">
              <a:solidFill>
                <a:schemeClr val="lt1"/>
              </a:solidFill>
              <a:latin typeface="Trebuchet MS"/>
              <a:ea typeface="Trebuchet MS"/>
              <a:cs typeface="Trebuchet MS"/>
              <a:sym typeface="Trebuchet MS"/>
            </a:endParaRPr>
          </a:p>
        </p:txBody>
      </p:sp>
      <p:cxnSp>
        <p:nvCxnSpPr>
          <p:cNvPr id="815" name="Google Shape;815;g3aac46a6844_0_3232"/>
          <p:cNvCxnSpPr/>
          <p:nvPr/>
        </p:nvCxnSpPr>
        <p:spPr>
          <a:xfrm>
            <a:off x="9072642" y="3550250"/>
            <a:ext cx="727800" cy="0"/>
          </a:xfrm>
          <a:prstGeom prst="straightConnector1">
            <a:avLst/>
          </a:prstGeom>
          <a:noFill/>
          <a:ln w="28575" cap="flat" cmpd="sng">
            <a:solidFill>
              <a:schemeClr val="dk2"/>
            </a:solidFill>
            <a:prstDash val="solid"/>
            <a:round/>
            <a:headEnd type="none" w="sm" len="sm"/>
            <a:tailEnd type="triangle" w="med" len="med"/>
          </a:ln>
        </p:spPr>
      </p:cxnSp>
      <p:sp>
        <p:nvSpPr>
          <p:cNvPr id="816" name="Google Shape;816;g3aac46a6844_0_3232"/>
          <p:cNvSpPr/>
          <p:nvPr/>
        </p:nvSpPr>
        <p:spPr>
          <a:xfrm>
            <a:off x="8150665" y="1677050"/>
            <a:ext cx="3145800" cy="37596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274300" tIns="274300" rIns="274300"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Trebuchet MS"/>
                <a:ea typeface="Trebuchet MS"/>
                <a:cs typeface="Trebuchet MS"/>
                <a:sym typeface="Trebuchet MS"/>
              </a:rPr>
              <a:t>Evaluation and Award</a:t>
            </a:r>
            <a:endParaRPr sz="22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Trebuchet MS"/>
                <a:ea typeface="Trebuchet MS"/>
                <a:cs typeface="Trebuchet MS"/>
                <a:sym typeface="Trebuchet MS"/>
              </a:rPr>
              <a:t>HCPF will evaluate applications and award based on the requirements and approved funding distribution. </a:t>
            </a:r>
            <a:endParaRPr sz="2200" b="1" i="0" u="none" strike="noStrike" cap="none">
              <a:solidFill>
                <a:schemeClr val="lt1"/>
              </a:solidFill>
              <a:latin typeface="Trebuchet MS"/>
              <a:ea typeface="Trebuchet MS"/>
              <a:cs typeface="Trebuchet MS"/>
              <a:sym typeface="Trebuchet MS"/>
            </a:endParaRPr>
          </a:p>
        </p:txBody>
      </p:sp>
      <p:cxnSp>
        <p:nvCxnSpPr>
          <p:cNvPr id="817" name="Google Shape;817;g3aac46a6844_0_3232"/>
          <p:cNvCxnSpPr/>
          <p:nvPr/>
        </p:nvCxnSpPr>
        <p:spPr>
          <a:xfrm>
            <a:off x="7479917" y="3556850"/>
            <a:ext cx="511800" cy="3000"/>
          </a:xfrm>
          <a:prstGeom prst="straightConnector1">
            <a:avLst/>
          </a:prstGeom>
          <a:noFill/>
          <a:ln w="28575" cap="flat" cmpd="sng">
            <a:solidFill>
              <a:schemeClr val="dk2"/>
            </a:solidFill>
            <a:prstDash val="solid"/>
            <a:round/>
            <a:headEnd type="none" w="sm" len="sm"/>
            <a:tailEnd type="triangle" w="med" len="med"/>
          </a:ln>
        </p:spPr>
      </p:cxnSp>
      <p:sp>
        <p:nvSpPr>
          <p:cNvPr id="818" name="Google Shape;818;g3aac46a6844_0_3232"/>
          <p:cNvSpPr txBox="1"/>
          <p:nvPr/>
        </p:nvSpPr>
        <p:spPr>
          <a:xfrm>
            <a:off x="197725" y="5857450"/>
            <a:ext cx="4136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Trebuchet MS"/>
                <a:ea typeface="Trebuchet MS"/>
                <a:cs typeface="Trebuchet MS"/>
                <a:sym typeface="Trebuchet MS"/>
              </a:rPr>
              <a:t>*Timing for each element is TBD</a:t>
            </a:r>
            <a:endParaRPr sz="14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33"/>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3200"/>
              <a:t>Proceso para el desembolso de fondos</a:t>
            </a:r>
            <a:endParaRPr sz="3200"/>
          </a:p>
        </p:txBody>
      </p:sp>
      <p:sp>
        <p:nvSpPr>
          <p:cNvPr id="825" name="Google Shape;825;p33"/>
          <p:cNvSpPr txBox="1">
            <a:spLocks noGrp="1"/>
          </p:cNvSpPr>
          <p:nvPr>
            <p:ph type="subTitle" idx="1"/>
          </p:nvPr>
        </p:nvSpPr>
        <p:spPr>
          <a:xfrm>
            <a:off x="455300" y="1095900"/>
            <a:ext cx="10956900" cy="4567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Colorado seguirá un proceso de tres pasos para la adjudicación de fondos:</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 </a:t>
            </a:r>
            <a:endParaRPr sz="2000">
              <a:latin typeface="Trebuchet MS"/>
              <a:ea typeface="Trebuchet MS"/>
              <a:cs typeface="Trebuchet MS"/>
              <a:sym typeface="Trebuchet MS"/>
            </a:endParaRPr>
          </a:p>
        </p:txBody>
      </p:sp>
      <p:sp>
        <p:nvSpPr>
          <p:cNvPr id="826" name="Google Shape;826;p33"/>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64</a:t>
            </a:fld>
            <a:endParaRPr/>
          </a:p>
        </p:txBody>
      </p:sp>
      <p:sp>
        <p:nvSpPr>
          <p:cNvPr id="827" name="Google Shape;827;p33"/>
          <p:cNvSpPr/>
          <p:nvPr/>
        </p:nvSpPr>
        <p:spPr>
          <a:xfrm>
            <a:off x="517550" y="1677050"/>
            <a:ext cx="3145800" cy="375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274300" tIns="274300" rIns="274300"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a:solidFill>
                  <a:schemeClr val="dk1"/>
                </a:solidFill>
                <a:latin typeface="Trebuchet MS"/>
                <a:ea typeface="Trebuchet MS"/>
                <a:cs typeface="Trebuchet MS"/>
                <a:sym typeface="Trebuchet MS"/>
              </a:rPr>
              <a:t>Elegibilidad e intento de aplicación</a:t>
            </a:r>
            <a:endParaRPr sz="2200" b="1"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200"/>
              <a:buFont typeface="Arial"/>
              <a:buNone/>
            </a:pPr>
            <a:r>
              <a:rPr lang="en-US" sz="2200" b="1">
                <a:solidFill>
                  <a:schemeClr val="dk1"/>
                </a:solidFill>
                <a:latin typeface="Trebuchet MS"/>
                <a:ea typeface="Trebuchet MS"/>
                <a:cs typeface="Trebuchet MS"/>
                <a:sym typeface="Trebuchet MS"/>
              </a:rPr>
              <a:t>Las partes elegibles e interesadas enviarán un formulario de intención de solicitud</a:t>
            </a:r>
            <a:r>
              <a:rPr lang="en-US" sz="2200" b="1" i="0" u="none" strike="noStrike" cap="none">
                <a:solidFill>
                  <a:schemeClr val="dk1"/>
                </a:solidFill>
                <a:latin typeface="Trebuchet MS"/>
                <a:ea typeface="Trebuchet MS"/>
                <a:cs typeface="Trebuchet MS"/>
                <a:sym typeface="Trebuchet MS"/>
              </a:rPr>
              <a:t>.</a:t>
            </a:r>
            <a:endParaRPr sz="2200" b="1" i="0" u="none" strike="noStrike" cap="none">
              <a:solidFill>
                <a:schemeClr val="dk1"/>
              </a:solidFill>
              <a:latin typeface="Trebuchet MS"/>
              <a:ea typeface="Trebuchet MS"/>
              <a:cs typeface="Trebuchet MS"/>
              <a:sym typeface="Trebuchet MS"/>
            </a:endParaRPr>
          </a:p>
        </p:txBody>
      </p:sp>
      <p:cxnSp>
        <p:nvCxnSpPr>
          <p:cNvPr id="828" name="Google Shape;828;p33"/>
          <p:cNvCxnSpPr/>
          <p:nvPr/>
        </p:nvCxnSpPr>
        <p:spPr>
          <a:xfrm>
            <a:off x="3663342" y="3556850"/>
            <a:ext cx="511800" cy="3000"/>
          </a:xfrm>
          <a:prstGeom prst="straightConnector1">
            <a:avLst/>
          </a:prstGeom>
          <a:noFill/>
          <a:ln w="28575" cap="flat" cmpd="sng">
            <a:solidFill>
              <a:schemeClr val="dk2"/>
            </a:solidFill>
            <a:prstDash val="solid"/>
            <a:round/>
            <a:headEnd type="none" w="sm" len="sm"/>
            <a:tailEnd type="triangle" w="med" len="med"/>
          </a:ln>
        </p:spPr>
      </p:cxnSp>
      <p:sp>
        <p:nvSpPr>
          <p:cNvPr id="829" name="Google Shape;829;p33"/>
          <p:cNvSpPr/>
          <p:nvPr/>
        </p:nvSpPr>
        <p:spPr>
          <a:xfrm>
            <a:off x="4334121" y="1678550"/>
            <a:ext cx="3145800" cy="3759600"/>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274300" tIns="274300" rIns="274300"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a:solidFill>
                  <a:schemeClr val="lt1"/>
                </a:solidFill>
                <a:latin typeface="Trebuchet MS"/>
                <a:ea typeface="Trebuchet MS"/>
                <a:cs typeface="Trebuchet MS"/>
                <a:sym typeface="Trebuchet MS"/>
              </a:rPr>
              <a:t>Solicitud de una aplicación</a:t>
            </a:r>
            <a:r>
              <a:rPr lang="en-US" sz="2200" b="1" i="0" u="none" strike="noStrike" cap="none">
                <a:solidFill>
                  <a:schemeClr val="lt1"/>
                </a:solidFill>
                <a:latin typeface="Trebuchet MS"/>
                <a:ea typeface="Trebuchet MS"/>
                <a:cs typeface="Trebuchet MS"/>
                <a:sym typeface="Trebuchet MS"/>
              </a:rPr>
              <a:t> (RFA)</a:t>
            </a:r>
            <a:endParaRPr sz="22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sz="2200" b="1">
                <a:solidFill>
                  <a:schemeClr val="lt1"/>
                </a:solidFill>
                <a:latin typeface="Trebuchet MS"/>
                <a:ea typeface="Trebuchet MS"/>
                <a:cs typeface="Trebuchet MS"/>
                <a:sym typeface="Trebuchet MS"/>
              </a:rPr>
              <a:t>Estas mismas partes solicitan financiación del RHTP utilizando un formato fácil de entender y de presentar. </a:t>
            </a:r>
            <a:endParaRPr sz="2200" b="1">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2200" b="1">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200"/>
              <a:buFont typeface="Arial"/>
              <a:buNone/>
            </a:pPr>
            <a:endParaRPr sz="2200" b="1">
              <a:solidFill>
                <a:schemeClr val="lt1"/>
              </a:solidFill>
              <a:latin typeface="Trebuchet MS"/>
              <a:ea typeface="Trebuchet MS"/>
              <a:cs typeface="Trebuchet MS"/>
              <a:sym typeface="Trebuchet MS"/>
            </a:endParaRPr>
          </a:p>
        </p:txBody>
      </p:sp>
      <p:cxnSp>
        <p:nvCxnSpPr>
          <p:cNvPr id="830" name="Google Shape;830;p33"/>
          <p:cNvCxnSpPr/>
          <p:nvPr/>
        </p:nvCxnSpPr>
        <p:spPr>
          <a:xfrm>
            <a:off x="9072642" y="3550250"/>
            <a:ext cx="727800" cy="0"/>
          </a:xfrm>
          <a:prstGeom prst="straightConnector1">
            <a:avLst/>
          </a:prstGeom>
          <a:noFill/>
          <a:ln w="28575" cap="flat" cmpd="sng">
            <a:solidFill>
              <a:schemeClr val="dk2"/>
            </a:solidFill>
            <a:prstDash val="solid"/>
            <a:round/>
            <a:headEnd type="none" w="sm" len="sm"/>
            <a:tailEnd type="triangle" w="med" len="med"/>
          </a:ln>
        </p:spPr>
      </p:cxnSp>
      <p:sp>
        <p:nvSpPr>
          <p:cNvPr id="831" name="Google Shape;831;p33"/>
          <p:cNvSpPr/>
          <p:nvPr/>
        </p:nvSpPr>
        <p:spPr>
          <a:xfrm>
            <a:off x="8150665" y="1677050"/>
            <a:ext cx="3145800" cy="37596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274300" tIns="274300" rIns="274300"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a:solidFill>
                  <a:schemeClr val="lt1"/>
                </a:solidFill>
                <a:latin typeface="Trebuchet MS"/>
                <a:ea typeface="Trebuchet MS"/>
                <a:cs typeface="Trebuchet MS"/>
                <a:sym typeface="Trebuchet MS"/>
              </a:rPr>
              <a:t>Evaluación y adjudicación</a:t>
            </a:r>
            <a:endParaRPr sz="2200" b="1" i="0" u="none"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200"/>
              <a:buFont typeface="Arial"/>
              <a:buNone/>
            </a:pPr>
            <a:endParaRPr sz="2200" b="1"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200"/>
              <a:buFont typeface="Arial"/>
              <a:buNone/>
            </a:pPr>
            <a:r>
              <a:rPr lang="en-US" sz="2200" b="1">
                <a:solidFill>
                  <a:schemeClr val="lt1"/>
                </a:solidFill>
                <a:latin typeface="Trebuchet MS"/>
                <a:ea typeface="Trebuchet MS"/>
                <a:cs typeface="Trebuchet MS"/>
                <a:sym typeface="Trebuchet MS"/>
              </a:rPr>
              <a:t>El </a:t>
            </a:r>
            <a:r>
              <a:rPr lang="en-US" sz="2200" b="1" i="0" u="none" strike="noStrike" cap="none">
                <a:solidFill>
                  <a:schemeClr val="lt1"/>
                </a:solidFill>
                <a:latin typeface="Trebuchet MS"/>
                <a:ea typeface="Trebuchet MS"/>
                <a:cs typeface="Trebuchet MS"/>
                <a:sym typeface="Trebuchet MS"/>
              </a:rPr>
              <a:t>HCPF </a:t>
            </a:r>
            <a:r>
              <a:rPr lang="en-US" sz="2200" b="1">
                <a:solidFill>
                  <a:schemeClr val="lt1"/>
                </a:solidFill>
                <a:latin typeface="Trebuchet MS"/>
                <a:ea typeface="Trebuchet MS"/>
                <a:cs typeface="Trebuchet MS"/>
                <a:sym typeface="Trebuchet MS"/>
              </a:rPr>
              <a:t>evaluará las aplicaciones y las adjudicará basándose en los requisitos</a:t>
            </a:r>
            <a:r>
              <a:rPr lang="en-US" sz="2200" b="1" i="0" u="none" strike="noStrike" cap="none">
                <a:solidFill>
                  <a:schemeClr val="lt1"/>
                </a:solidFill>
                <a:latin typeface="Trebuchet MS"/>
                <a:ea typeface="Trebuchet MS"/>
                <a:cs typeface="Trebuchet MS"/>
                <a:sym typeface="Trebuchet MS"/>
              </a:rPr>
              <a:t> </a:t>
            </a:r>
            <a:r>
              <a:rPr lang="en-US" sz="2200" b="1">
                <a:solidFill>
                  <a:schemeClr val="lt1"/>
                </a:solidFill>
                <a:latin typeface="Trebuchet MS"/>
                <a:ea typeface="Trebuchet MS"/>
                <a:cs typeface="Trebuchet MS"/>
                <a:sym typeface="Trebuchet MS"/>
              </a:rPr>
              <a:t>y la distribución de los fondos aprobados. </a:t>
            </a:r>
            <a:endParaRPr sz="2200" b="1" i="0" u="none" strike="noStrike" cap="none">
              <a:solidFill>
                <a:schemeClr val="lt1"/>
              </a:solidFill>
              <a:latin typeface="Trebuchet MS"/>
              <a:ea typeface="Trebuchet MS"/>
              <a:cs typeface="Trebuchet MS"/>
              <a:sym typeface="Trebuchet MS"/>
            </a:endParaRPr>
          </a:p>
        </p:txBody>
      </p:sp>
      <p:cxnSp>
        <p:nvCxnSpPr>
          <p:cNvPr id="832" name="Google Shape;832;p33"/>
          <p:cNvCxnSpPr/>
          <p:nvPr/>
        </p:nvCxnSpPr>
        <p:spPr>
          <a:xfrm>
            <a:off x="7479917" y="3556850"/>
            <a:ext cx="511800" cy="3000"/>
          </a:xfrm>
          <a:prstGeom prst="straightConnector1">
            <a:avLst/>
          </a:prstGeom>
          <a:noFill/>
          <a:ln w="28575" cap="flat" cmpd="sng">
            <a:solidFill>
              <a:schemeClr val="dk2"/>
            </a:solidFill>
            <a:prstDash val="solid"/>
            <a:round/>
            <a:headEnd type="none" w="sm" len="sm"/>
            <a:tailEnd type="triangle" w="med" len="med"/>
          </a:ln>
        </p:spPr>
      </p:cxnSp>
      <p:sp>
        <p:nvSpPr>
          <p:cNvPr id="833" name="Google Shape;833;p33"/>
          <p:cNvSpPr txBox="1"/>
          <p:nvPr/>
        </p:nvSpPr>
        <p:spPr>
          <a:xfrm>
            <a:off x="197725" y="5857450"/>
            <a:ext cx="565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*El tiempo para cada elemento está por determinar.</a:t>
            </a:r>
            <a:endParaRPr sz="1400" b="0"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g3aac46a6844_0_3304"/>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Advisory Committee</a:t>
            </a:r>
            <a:endParaRPr sz="3200"/>
          </a:p>
        </p:txBody>
      </p:sp>
      <p:sp>
        <p:nvSpPr>
          <p:cNvPr id="840" name="Google Shape;840;g3aac46a6844_0_3304"/>
          <p:cNvSpPr txBox="1">
            <a:spLocks noGrp="1"/>
          </p:cNvSpPr>
          <p:nvPr>
            <p:ph type="subTitle" idx="1"/>
          </p:nvPr>
        </p:nvSpPr>
        <p:spPr>
          <a:xfrm>
            <a:off x="617550" y="1406200"/>
            <a:ext cx="10956900" cy="46662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An Advisory Committee, made up of rural health subject matter experts, will be convened to support Colorado’s RHTP. </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The Advisory Committee will advise on issues such as:</a:t>
            </a:r>
            <a:endParaRPr sz="2000">
              <a:latin typeface="Trebuchet MS"/>
              <a:ea typeface="Trebuchet MS"/>
              <a:cs typeface="Trebuchet MS"/>
              <a:sym typeface="Trebuchet MS"/>
            </a:endParaRPr>
          </a:p>
          <a:p>
            <a:pPr marL="45720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Implementation and management of the RHTP program</a:t>
            </a: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Potential funding distribution (per CMS approval), and</a:t>
            </a: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Review of Request for Application (RFA) materials. </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For more information visit our </a:t>
            </a:r>
            <a:r>
              <a:rPr lang="en-US" sz="2000" u="sng">
                <a:solidFill>
                  <a:schemeClr val="hlink"/>
                </a:solidFill>
                <a:latin typeface="Trebuchet MS"/>
                <a:ea typeface="Trebuchet MS"/>
                <a:cs typeface="Trebuchet MS"/>
                <a:sym typeface="Trebuchet MS"/>
                <a:hlinkClick r:id="rId3"/>
              </a:rPr>
              <a:t>website</a:t>
            </a:r>
            <a:r>
              <a:rPr lang="en-US" sz="2000">
                <a:latin typeface="Trebuchet MS"/>
                <a:ea typeface="Trebuchet MS"/>
                <a:cs typeface="Trebuchet MS"/>
                <a:sym typeface="Trebuchet MS"/>
              </a:rPr>
              <a:t>.</a:t>
            </a:r>
            <a:endParaRPr sz="2000">
              <a:latin typeface="Trebuchet MS"/>
              <a:ea typeface="Trebuchet MS"/>
              <a:cs typeface="Trebuchet MS"/>
              <a:sym typeface="Trebuchet MS"/>
            </a:endParaRPr>
          </a:p>
        </p:txBody>
      </p:sp>
      <p:sp>
        <p:nvSpPr>
          <p:cNvPr id="841" name="Google Shape;841;g3aac46a6844_0_3304"/>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34"/>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3200"/>
              <a:t>Comité Asesor</a:t>
            </a:r>
            <a:endParaRPr sz="3200"/>
          </a:p>
        </p:txBody>
      </p:sp>
      <p:sp>
        <p:nvSpPr>
          <p:cNvPr id="848" name="Google Shape;848;p34"/>
          <p:cNvSpPr txBox="1">
            <a:spLocks noGrp="1"/>
          </p:cNvSpPr>
          <p:nvPr>
            <p:ph type="subTitle" idx="1"/>
          </p:nvPr>
        </p:nvSpPr>
        <p:spPr>
          <a:xfrm>
            <a:off x="617550" y="1406200"/>
            <a:ext cx="10956900" cy="46662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SzPts val="1100"/>
              <a:buNone/>
            </a:pPr>
            <a:r>
              <a:rPr lang="en-US" sz="2000">
                <a:latin typeface="Trebuchet MS"/>
                <a:ea typeface="Trebuchet MS"/>
                <a:cs typeface="Trebuchet MS"/>
                <a:sym typeface="Trebuchet MS"/>
              </a:rPr>
              <a:t>Se convocará a un comité asesor, compuesto por expertos en temas de salud rural, para apoyar al RHTP de Colorado. </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El Comité Asesor prestará asesoramiento sobre cuestiones como:</a:t>
            </a:r>
            <a:endParaRPr sz="2000">
              <a:latin typeface="Trebuchet MS"/>
              <a:ea typeface="Trebuchet MS"/>
              <a:cs typeface="Trebuchet MS"/>
              <a:sym typeface="Trebuchet MS"/>
            </a:endParaRPr>
          </a:p>
          <a:p>
            <a:pPr marL="45720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Implementación y gestión del programa RHTP.</a:t>
            </a: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Distribución potencial de la financiación (según la aprobación de CMS) y</a:t>
            </a: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Revisión de los materiales de la solicitud de solicitud (RFA).</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Para más información visite nuestro </a:t>
            </a:r>
            <a:r>
              <a:rPr lang="en-US" sz="2000" u="sng">
                <a:solidFill>
                  <a:schemeClr val="hlink"/>
                </a:solidFill>
                <a:latin typeface="Trebuchet MS"/>
                <a:ea typeface="Trebuchet MS"/>
                <a:cs typeface="Trebuchet MS"/>
                <a:sym typeface="Trebuchet MS"/>
                <a:hlinkClick r:id="rId3"/>
              </a:rPr>
              <a:t>sitio web</a:t>
            </a:r>
            <a:r>
              <a:rPr lang="en-US" sz="2000">
                <a:latin typeface="Trebuchet MS"/>
                <a:ea typeface="Trebuchet MS"/>
                <a:cs typeface="Trebuchet MS"/>
                <a:sym typeface="Trebuchet MS"/>
              </a:rPr>
              <a:t>.</a:t>
            </a:r>
            <a:endParaRPr sz="2000">
              <a:latin typeface="Trebuchet MS"/>
              <a:ea typeface="Trebuchet MS"/>
              <a:cs typeface="Trebuchet MS"/>
              <a:sym typeface="Trebuchet MS"/>
            </a:endParaRPr>
          </a:p>
        </p:txBody>
      </p:sp>
      <p:sp>
        <p:nvSpPr>
          <p:cNvPr id="849" name="Google Shape;849;p34"/>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g3aac46a6844_0_3434"/>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Continued Stakeholder Engagement</a:t>
            </a:r>
            <a:endParaRPr sz="3200"/>
          </a:p>
        </p:txBody>
      </p:sp>
      <p:sp>
        <p:nvSpPr>
          <p:cNvPr id="856" name="Google Shape;856;g3aac46a6844_0_3434"/>
          <p:cNvSpPr txBox="1">
            <a:spLocks noGrp="1"/>
          </p:cNvSpPr>
          <p:nvPr>
            <p:ph type="subTitle" idx="1"/>
          </p:nvPr>
        </p:nvSpPr>
        <p:spPr>
          <a:xfrm>
            <a:off x="415600" y="1352725"/>
            <a:ext cx="10956900" cy="46662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3700"/>
              <a:buNone/>
            </a:pPr>
            <a:r>
              <a:rPr lang="en-US" sz="2000">
                <a:latin typeface="Trebuchet MS"/>
                <a:ea typeface="Trebuchet MS"/>
                <a:cs typeface="Trebuchet MS"/>
                <a:sym typeface="Trebuchet MS"/>
              </a:rPr>
              <a:t>Colorado is committed to an inclusive stakeholder process. In addition to the Advisory Committee mentioned in the previous slide, we will be:</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Hosting community listening sessions and public comment opportunities.</a:t>
            </a:r>
            <a:endParaRPr sz="2000">
              <a:latin typeface="Trebuchet MS"/>
              <a:ea typeface="Trebuchet MS"/>
              <a:cs typeface="Trebuchet MS"/>
              <a:sym typeface="Trebuchet MS"/>
            </a:endParaRPr>
          </a:p>
          <a:p>
            <a:pPr marL="457200" lvl="0" indent="-355600" algn="l" rtl="0">
              <a:lnSpc>
                <a:spcPct val="100000"/>
              </a:lnSpc>
              <a:spcBef>
                <a:spcPts val="1000"/>
              </a:spcBef>
              <a:spcAft>
                <a:spcPts val="0"/>
              </a:spcAft>
              <a:buSzPts val="2000"/>
              <a:buFont typeface="Trebuchet MS"/>
              <a:buChar char="●"/>
            </a:pPr>
            <a:r>
              <a:rPr lang="en-US" sz="2000">
                <a:latin typeface="Trebuchet MS"/>
                <a:ea typeface="Trebuchet MS"/>
                <a:cs typeface="Trebuchet MS"/>
                <a:sym typeface="Trebuchet MS"/>
              </a:rPr>
              <a:t>Incorporating feedback into policy, payment, and regulatory decisions.</a:t>
            </a:r>
            <a:endParaRPr sz="2000">
              <a:latin typeface="Trebuchet MS"/>
              <a:ea typeface="Trebuchet MS"/>
              <a:cs typeface="Trebuchet MS"/>
              <a:sym typeface="Trebuchet MS"/>
            </a:endParaRPr>
          </a:p>
          <a:p>
            <a:pPr marL="457200" lvl="0" indent="-355600" algn="l" rtl="0">
              <a:lnSpc>
                <a:spcPct val="100000"/>
              </a:lnSpc>
              <a:spcBef>
                <a:spcPts val="1000"/>
              </a:spcBef>
              <a:spcAft>
                <a:spcPts val="0"/>
              </a:spcAft>
              <a:buSzPts val="2000"/>
              <a:buFont typeface="Trebuchet MS"/>
              <a:buChar char="●"/>
            </a:pPr>
            <a:r>
              <a:rPr lang="en-US" sz="2000">
                <a:latin typeface="Trebuchet MS"/>
                <a:ea typeface="Trebuchet MS"/>
                <a:cs typeface="Trebuchet MS"/>
                <a:sym typeface="Trebuchet MS"/>
              </a:rPr>
              <a:t>Maintaining a dedicated webpage and weekly newsletters that provide updates. </a:t>
            </a:r>
            <a:endParaRPr sz="2000">
              <a:latin typeface="Trebuchet MS"/>
              <a:ea typeface="Trebuchet MS"/>
              <a:cs typeface="Trebuchet MS"/>
              <a:sym typeface="Trebuchet MS"/>
            </a:endParaRPr>
          </a:p>
          <a:p>
            <a:pPr marL="457200" lvl="0" indent="-355600" algn="l" rtl="0">
              <a:lnSpc>
                <a:spcPct val="100000"/>
              </a:lnSpc>
              <a:spcBef>
                <a:spcPts val="1000"/>
              </a:spcBef>
              <a:spcAft>
                <a:spcPts val="0"/>
              </a:spcAft>
              <a:buSzPts val="2000"/>
              <a:buFont typeface="Trebuchet MS"/>
              <a:buChar char="●"/>
            </a:pPr>
            <a:r>
              <a:rPr lang="en-US" sz="2000">
                <a:latin typeface="Trebuchet MS"/>
                <a:ea typeface="Trebuchet MS"/>
                <a:cs typeface="Trebuchet MS"/>
                <a:sym typeface="Trebuchet MS"/>
              </a:rPr>
              <a:t>Monitoring a dedicated inbox for submission of comments, suggestions, and questions.</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p:txBody>
      </p:sp>
      <p:sp>
        <p:nvSpPr>
          <p:cNvPr id="857" name="Google Shape;857;g3aac46a6844_0_3434"/>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67</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35"/>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3200"/>
              <a:t>Participación continua de las partes interesadas</a:t>
            </a:r>
            <a:endParaRPr sz="3200"/>
          </a:p>
        </p:txBody>
      </p:sp>
      <p:sp>
        <p:nvSpPr>
          <p:cNvPr id="864" name="Google Shape;864;p35"/>
          <p:cNvSpPr txBox="1">
            <a:spLocks noGrp="1"/>
          </p:cNvSpPr>
          <p:nvPr>
            <p:ph type="subTitle" idx="1"/>
          </p:nvPr>
        </p:nvSpPr>
        <p:spPr>
          <a:xfrm>
            <a:off x="415600" y="1352725"/>
            <a:ext cx="10956900" cy="46662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SzPts val="1100"/>
              <a:buNone/>
            </a:pPr>
            <a:r>
              <a:rPr lang="en-US" sz="2000">
                <a:latin typeface="Trebuchet MS"/>
                <a:ea typeface="Trebuchet MS"/>
                <a:cs typeface="Trebuchet MS"/>
                <a:sym typeface="Trebuchet MS"/>
              </a:rPr>
              <a:t>Colorado se compromete a llevar a cabo un proceso inclusivo con las partes interesadas. Además del Comité Asesor mencionado en la diapositiva anterior, haremos:</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Organizaremos sesiones para escuchar a la comunidad y ofrecer oportunidades para que el público exprese sus opiniones.</a:t>
            </a:r>
            <a:endParaRPr sz="2000">
              <a:latin typeface="Trebuchet MS"/>
              <a:ea typeface="Trebuchet MS"/>
              <a:cs typeface="Trebuchet MS"/>
              <a:sym typeface="Trebuchet MS"/>
            </a:endParaRPr>
          </a:p>
          <a:p>
            <a:pPr marL="457200" lvl="0" indent="-355600" algn="l" rtl="0">
              <a:lnSpc>
                <a:spcPct val="100000"/>
              </a:lnSpc>
              <a:spcBef>
                <a:spcPts val="1000"/>
              </a:spcBef>
              <a:spcAft>
                <a:spcPts val="0"/>
              </a:spcAft>
              <a:buSzPts val="2000"/>
              <a:buFont typeface="Trebuchet MS"/>
              <a:buChar char="●"/>
            </a:pPr>
            <a:r>
              <a:rPr lang="en-US" sz="2000">
                <a:latin typeface="Trebuchet MS"/>
                <a:ea typeface="Trebuchet MS"/>
                <a:cs typeface="Trebuchet MS"/>
                <a:sym typeface="Trebuchet MS"/>
              </a:rPr>
              <a:t>Incorporaremos los comentarios en las decisiones sobre políticas, pagos y regulaciones.</a:t>
            </a:r>
            <a:endParaRPr sz="2000">
              <a:latin typeface="Trebuchet MS"/>
              <a:ea typeface="Trebuchet MS"/>
              <a:cs typeface="Trebuchet MS"/>
              <a:sym typeface="Trebuchet MS"/>
            </a:endParaRPr>
          </a:p>
          <a:p>
            <a:pPr marL="457200" lvl="0" indent="-355600" algn="l" rtl="0">
              <a:lnSpc>
                <a:spcPct val="100000"/>
              </a:lnSpc>
              <a:spcBef>
                <a:spcPts val="1000"/>
              </a:spcBef>
              <a:spcAft>
                <a:spcPts val="0"/>
              </a:spcAft>
              <a:buSzPts val="2000"/>
              <a:buFont typeface="Trebuchet MS"/>
              <a:buChar char="●"/>
            </a:pPr>
            <a:r>
              <a:rPr lang="en-US" sz="2000">
                <a:latin typeface="Trebuchet MS"/>
                <a:ea typeface="Trebuchet MS"/>
                <a:cs typeface="Trebuchet MS"/>
                <a:sym typeface="Trebuchet MS"/>
              </a:rPr>
              <a:t>Mantendremos una página web específica y boletines semanales que proporcionen información actualizada.  </a:t>
            </a:r>
            <a:endParaRPr sz="2000">
              <a:latin typeface="Trebuchet MS"/>
              <a:ea typeface="Trebuchet MS"/>
              <a:cs typeface="Trebuchet MS"/>
              <a:sym typeface="Trebuchet MS"/>
            </a:endParaRPr>
          </a:p>
          <a:p>
            <a:pPr marL="457200" lvl="0" indent="-355600" algn="l" rtl="0">
              <a:lnSpc>
                <a:spcPct val="100000"/>
              </a:lnSpc>
              <a:spcBef>
                <a:spcPts val="1000"/>
              </a:spcBef>
              <a:spcAft>
                <a:spcPts val="0"/>
              </a:spcAft>
              <a:buSzPts val="2000"/>
              <a:buFont typeface="Trebuchet MS"/>
              <a:buChar char="●"/>
            </a:pPr>
            <a:r>
              <a:rPr lang="en-US" sz="2000">
                <a:latin typeface="Trebuchet MS"/>
                <a:ea typeface="Trebuchet MS"/>
                <a:cs typeface="Trebuchet MS"/>
                <a:sym typeface="Trebuchet MS"/>
              </a:rPr>
              <a:t>Supervisaremos una bandeja de entrada específica para el envío de comentarios, sugerencias y preguntas.</a:t>
            </a: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p:txBody>
      </p:sp>
      <p:sp>
        <p:nvSpPr>
          <p:cNvPr id="865" name="Google Shape;865;p35"/>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68</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g3aac46a6844_0_3499"/>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Next Steps</a:t>
            </a:r>
            <a:endParaRPr sz="3200"/>
          </a:p>
        </p:txBody>
      </p:sp>
      <p:sp>
        <p:nvSpPr>
          <p:cNvPr id="872" name="Google Shape;872;g3aac46a6844_0_3499"/>
          <p:cNvSpPr txBox="1">
            <a:spLocks noGrp="1"/>
          </p:cNvSpPr>
          <p:nvPr>
            <p:ph type="subTitle" idx="1"/>
          </p:nvPr>
        </p:nvSpPr>
        <p:spPr>
          <a:xfrm>
            <a:off x="415600" y="1352725"/>
            <a:ext cx="10956900" cy="4666200"/>
          </a:xfrm>
          <a:prstGeom prst="rect">
            <a:avLst/>
          </a:prstGeom>
          <a:noFill/>
          <a:ln>
            <a:noFill/>
          </a:ln>
        </p:spPr>
        <p:txBody>
          <a:bodyPr spcFirstLastPara="1" wrap="square" lIns="121900" tIns="121900" rIns="121900" bIns="121900" anchor="t" anchorCtr="0">
            <a:noAutofit/>
          </a:bodyPr>
          <a:lstStyle/>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Updates will be shared in the </a:t>
            </a:r>
            <a:r>
              <a:rPr lang="en-US" sz="2000" u="sng">
                <a:solidFill>
                  <a:schemeClr val="hlink"/>
                </a:solidFill>
                <a:latin typeface="Trebuchet MS"/>
                <a:ea typeface="Trebuchet MS"/>
                <a:cs typeface="Trebuchet MS"/>
                <a:sym typeface="Trebuchet MS"/>
                <a:hlinkClick r:id="rId3"/>
              </a:rPr>
              <a:t>weekly RHTP newsletter</a:t>
            </a:r>
            <a:r>
              <a:rPr lang="en-US" sz="2000">
                <a:latin typeface="Trebuchet MS"/>
                <a:ea typeface="Trebuchet MS"/>
                <a:cs typeface="Trebuchet MS"/>
                <a:sym typeface="Trebuchet MS"/>
              </a:rPr>
              <a:t> and will be posted to </a:t>
            </a:r>
            <a:r>
              <a:rPr lang="en-US" sz="2000" u="sng">
                <a:solidFill>
                  <a:schemeClr val="hlink"/>
                </a:solidFill>
                <a:latin typeface="Trebuchet MS"/>
                <a:ea typeface="Trebuchet MS"/>
                <a:cs typeface="Trebuchet MS"/>
                <a:sym typeface="Trebuchet MS"/>
                <a:hlinkClick r:id="rId4"/>
              </a:rPr>
              <a:t>HCPF's website.</a:t>
            </a:r>
            <a:r>
              <a:rPr lang="en-US" sz="2000">
                <a:latin typeface="Trebuchet MS"/>
                <a:ea typeface="Trebuchet MS"/>
                <a:cs typeface="Trebuchet MS"/>
                <a:sym typeface="Trebuchet MS"/>
              </a:rPr>
              <a:t> </a:t>
            </a:r>
            <a:br>
              <a:rPr lang="en-US" sz="2000">
                <a:latin typeface="Trebuchet MS"/>
                <a:ea typeface="Trebuchet MS"/>
                <a:cs typeface="Trebuchet MS"/>
                <a:sym typeface="Trebuchet MS"/>
              </a:rPr>
            </a:br>
            <a:endParaRPr sz="2000">
              <a:latin typeface="Trebuchet MS"/>
              <a:ea typeface="Trebuchet MS"/>
              <a:cs typeface="Trebuchet MS"/>
              <a:sym typeface="Trebuchet MS"/>
            </a:endParaRPr>
          </a:p>
          <a:p>
            <a:pPr marL="914400" lvl="1"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Please be sure to sign up for the newsletter and bookmark the website to receive the latest news and learn about additional opportunities to participate.</a:t>
            </a:r>
            <a:endParaRPr sz="2000">
              <a:latin typeface="Trebuchet MS"/>
              <a:ea typeface="Trebuchet MS"/>
              <a:cs typeface="Trebuchet MS"/>
              <a:sym typeface="Trebuchet MS"/>
            </a:endParaRPr>
          </a:p>
          <a:p>
            <a:pPr marL="91440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You are invited to send questions to HCPF’s dedicated email inbox: </a:t>
            </a:r>
            <a:r>
              <a:rPr lang="en-US" sz="2000" u="sng">
                <a:solidFill>
                  <a:schemeClr val="hlink"/>
                </a:solidFill>
                <a:latin typeface="Trebuchet MS"/>
                <a:ea typeface="Trebuchet MS"/>
                <a:cs typeface="Trebuchet MS"/>
                <a:sym typeface="Trebuchet MS"/>
                <a:hlinkClick r:id="rId5"/>
              </a:rPr>
              <a:t>hcpf_rhtp@state.co.us</a:t>
            </a:r>
            <a:r>
              <a:rPr lang="en-US" sz="2000">
                <a:solidFill>
                  <a:schemeClr val="dk1"/>
                </a:solidFill>
                <a:latin typeface="Trebuchet MS"/>
                <a:ea typeface="Trebuchet MS"/>
                <a:cs typeface="Trebuchet MS"/>
                <a:sym typeface="Trebuchet MS"/>
              </a:rPr>
              <a:t> </a:t>
            </a:r>
            <a:endParaRPr sz="2000">
              <a:latin typeface="Trebuchet MS"/>
              <a:ea typeface="Trebuchet MS"/>
              <a:cs typeface="Trebuchet MS"/>
              <a:sym typeface="Trebuchet MS"/>
            </a:endParaRPr>
          </a:p>
          <a:p>
            <a:pPr marL="91440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Thank you for your engagement and participation. This is an exciting opportunity to make meaningful impacts for Colorado’s rural and frontier communities.</a:t>
            </a:r>
            <a:endParaRPr sz="2000">
              <a:latin typeface="Trebuchet MS"/>
              <a:ea typeface="Trebuchet MS"/>
              <a:cs typeface="Trebuchet MS"/>
              <a:sym typeface="Trebuchet MS"/>
            </a:endParaRPr>
          </a:p>
          <a:p>
            <a:pPr marL="45720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p:txBody>
      </p:sp>
      <p:sp>
        <p:nvSpPr>
          <p:cNvPr id="873" name="Google Shape;873;g3aac46a6844_0_3499"/>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69</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3aac46a6844_0_325"/>
          <p:cNvSpPr txBox="1">
            <a:spLocks noGrp="1"/>
          </p:cNvSpPr>
          <p:nvPr>
            <p:ph type="ctrTitle"/>
          </p:nvPr>
        </p:nvSpPr>
        <p:spPr>
          <a:xfrm>
            <a:off x="408375" y="1461875"/>
            <a:ext cx="11104800" cy="23877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400"/>
              <a:buNone/>
            </a:pPr>
            <a:r>
              <a:rPr lang="en-US"/>
              <a:t>Understanding RHTP</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36"/>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Siguientes pasos</a:t>
            </a:r>
            <a:endParaRPr sz="3200"/>
          </a:p>
        </p:txBody>
      </p:sp>
      <p:sp>
        <p:nvSpPr>
          <p:cNvPr id="880" name="Google Shape;880;p36"/>
          <p:cNvSpPr txBox="1">
            <a:spLocks noGrp="1"/>
          </p:cNvSpPr>
          <p:nvPr>
            <p:ph type="subTitle" idx="1"/>
          </p:nvPr>
        </p:nvSpPr>
        <p:spPr>
          <a:xfrm>
            <a:off x="415600" y="1352725"/>
            <a:ext cx="10956900" cy="4666200"/>
          </a:xfrm>
          <a:prstGeom prst="rect">
            <a:avLst/>
          </a:prstGeom>
          <a:noFill/>
          <a:ln>
            <a:noFill/>
          </a:ln>
        </p:spPr>
        <p:txBody>
          <a:bodyPr spcFirstLastPara="1" wrap="square" lIns="121900" tIns="121900" rIns="121900" bIns="121900" anchor="t" anchorCtr="0">
            <a:noAutofit/>
          </a:bodyPr>
          <a:lstStyle/>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Se compartirán actualizaciones en el </a:t>
            </a:r>
            <a:r>
              <a:rPr lang="en-US" sz="2000" u="sng">
                <a:solidFill>
                  <a:schemeClr val="hlink"/>
                </a:solidFill>
                <a:latin typeface="Trebuchet MS"/>
                <a:ea typeface="Trebuchet MS"/>
                <a:cs typeface="Trebuchet MS"/>
                <a:sym typeface="Trebuchet MS"/>
                <a:hlinkClick r:id="rId3"/>
              </a:rPr>
              <a:t>boletín informativo de RHTP semanal</a:t>
            </a:r>
            <a:r>
              <a:rPr lang="en-US" sz="2000">
                <a:latin typeface="Trebuchet MS"/>
                <a:ea typeface="Trebuchet MS"/>
                <a:cs typeface="Trebuchet MS"/>
                <a:sym typeface="Trebuchet MS"/>
              </a:rPr>
              <a:t> y se publicarán en el </a:t>
            </a:r>
            <a:r>
              <a:rPr lang="en-US" sz="2000" u="sng">
                <a:solidFill>
                  <a:schemeClr val="hlink"/>
                </a:solidFill>
                <a:latin typeface="Trebuchet MS"/>
                <a:ea typeface="Trebuchet MS"/>
                <a:cs typeface="Trebuchet MS"/>
                <a:sym typeface="Trebuchet MS"/>
                <a:hlinkClick r:id="rId4"/>
              </a:rPr>
              <a:t>sitio web de HCPF.</a:t>
            </a:r>
            <a:r>
              <a:rPr lang="en-US" sz="2000">
                <a:latin typeface="Trebuchet MS"/>
                <a:ea typeface="Trebuchet MS"/>
                <a:cs typeface="Trebuchet MS"/>
                <a:sym typeface="Trebuchet MS"/>
              </a:rPr>
              <a:t> </a:t>
            </a:r>
            <a:br>
              <a:rPr lang="en-US" sz="2000">
                <a:latin typeface="Trebuchet MS"/>
                <a:ea typeface="Trebuchet MS"/>
                <a:cs typeface="Trebuchet MS"/>
                <a:sym typeface="Trebuchet MS"/>
              </a:rPr>
            </a:br>
            <a:endParaRPr sz="2000">
              <a:latin typeface="Trebuchet MS"/>
              <a:ea typeface="Trebuchet MS"/>
              <a:cs typeface="Trebuchet MS"/>
              <a:sym typeface="Trebuchet MS"/>
            </a:endParaRPr>
          </a:p>
          <a:p>
            <a:pPr marL="914400" lvl="1"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Por favor, asegúrese de registrarse para el boletín informativo y marque como favorito el sitio web para recibir las últimas noticias y conocer acerca de las oportunidades adicionales de participar.</a:t>
            </a:r>
            <a:endParaRPr sz="2000">
              <a:latin typeface="Trebuchet MS"/>
              <a:ea typeface="Trebuchet MS"/>
              <a:cs typeface="Trebuchet MS"/>
              <a:sym typeface="Trebuchet MS"/>
            </a:endParaRPr>
          </a:p>
          <a:p>
            <a:pPr marL="91440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Le invitamos a enviar sus preguntas al correo electrónico dedicado del HCPF: </a:t>
            </a:r>
            <a:r>
              <a:rPr lang="en-US" sz="2000" u="sng">
                <a:solidFill>
                  <a:schemeClr val="hlink"/>
                </a:solidFill>
                <a:latin typeface="Trebuchet MS"/>
                <a:ea typeface="Trebuchet MS"/>
                <a:cs typeface="Trebuchet MS"/>
                <a:sym typeface="Trebuchet MS"/>
                <a:hlinkClick r:id="rId5"/>
              </a:rPr>
              <a:t>hcpf_rhtp@state.co.us</a:t>
            </a:r>
            <a:r>
              <a:rPr lang="en-US" sz="2000">
                <a:solidFill>
                  <a:schemeClr val="dk1"/>
                </a:solidFill>
                <a:latin typeface="Trebuchet MS"/>
                <a:ea typeface="Trebuchet MS"/>
                <a:cs typeface="Trebuchet MS"/>
                <a:sym typeface="Trebuchet MS"/>
              </a:rPr>
              <a:t> </a:t>
            </a:r>
            <a:endParaRPr sz="2000">
              <a:latin typeface="Trebuchet MS"/>
              <a:ea typeface="Trebuchet MS"/>
              <a:cs typeface="Trebuchet MS"/>
              <a:sym typeface="Trebuchet MS"/>
            </a:endParaRPr>
          </a:p>
          <a:p>
            <a:pPr marL="91440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457200" lvl="0" indent="-355600" algn="l" rtl="0">
              <a:lnSpc>
                <a:spcPct val="100000"/>
              </a:lnSpc>
              <a:spcBef>
                <a:spcPts val="0"/>
              </a:spcBef>
              <a:spcAft>
                <a:spcPts val="0"/>
              </a:spcAft>
              <a:buSzPts val="2000"/>
              <a:buFont typeface="Trebuchet MS"/>
              <a:buChar char="●"/>
            </a:pPr>
            <a:r>
              <a:rPr lang="en-US" sz="2000">
                <a:latin typeface="Trebuchet MS"/>
                <a:ea typeface="Trebuchet MS"/>
                <a:cs typeface="Trebuchet MS"/>
                <a:sym typeface="Trebuchet MS"/>
              </a:rPr>
              <a:t>Gracias por su compromiso y participación. Esta es una oportunidad emocionante para generar un impacto significativo en las comunidades rurales y fronterizas de Colorado.</a:t>
            </a:r>
            <a:endParaRPr sz="2000">
              <a:latin typeface="Trebuchet MS"/>
              <a:ea typeface="Trebuchet MS"/>
              <a:cs typeface="Trebuchet MS"/>
              <a:sym typeface="Trebuchet MS"/>
            </a:endParaRPr>
          </a:p>
          <a:p>
            <a:pPr marL="45720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a:p>
            <a:pPr marL="0" lvl="0" indent="0" algn="l" rtl="0">
              <a:lnSpc>
                <a:spcPct val="100000"/>
              </a:lnSpc>
              <a:spcBef>
                <a:spcPts val="0"/>
              </a:spcBef>
              <a:spcAft>
                <a:spcPts val="0"/>
              </a:spcAft>
              <a:buSzPts val="3700"/>
              <a:buNone/>
            </a:pPr>
            <a:endParaRPr sz="2000">
              <a:latin typeface="Trebuchet MS"/>
              <a:ea typeface="Trebuchet MS"/>
              <a:cs typeface="Trebuchet MS"/>
              <a:sym typeface="Trebuchet MS"/>
            </a:endParaRPr>
          </a:p>
        </p:txBody>
      </p:sp>
      <p:sp>
        <p:nvSpPr>
          <p:cNvPr id="881" name="Google Shape;881;p36"/>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g3aac46a6844_0_3628"/>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SzPts val="1400"/>
              <a:buNone/>
            </a:pPr>
            <a:r>
              <a:rPr lang="en-US"/>
              <a:t>Questions?</a:t>
            </a:r>
            <a:endParaRPr/>
          </a:p>
        </p:txBody>
      </p:sp>
      <p:sp>
        <p:nvSpPr>
          <p:cNvPr id="887" name="Google Shape;887;g3aac46a6844_0_362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p37"/>
          <p:cNvSpPr txBox="1">
            <a:spLocks noGrp="1"/>
          </p:cNvSpPr>
          <p:nvPr>
            <p:ph type="title"/>
          </p:nvPr>
        </p:nvSpPr>
        <p:spPr>
          <a:xfrm>
            <a:off x="6122800" y="2625325"/>
            <a:ext cx="5568600" cy="231390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SzPts val="1400"/>
              <a:buNone/>
            </a:pPr>
            <a:r>
              <a:rPr lang="en-US" sz="7786"/>
              <a:t>¿Preguntas?</a:t>
            </a:r>
            <a:endParaRPr sz="7786"/>
          </a:p>
        </p:txBody>
      </p:sp>
      <p:sp>
        <p:nvSpPr>
          <p:cNvPr id="893" name="Google Shape;893;p37"/>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72</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g3aac46a6844_0_3755"/>
          <p:cNvSpPr txBox="1"/>
          <p:nvPr/>
        </p:nvSpPr>
        <p:spPr>
          <a:xfrm>
            <a:off x="535622" y="2877684"/>
            <a:ext cx="7846200" cy="258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400" b="0" i="0" u="none" strike="noStrike" cap="none" dirty="0">
                <a:solidFill>
                  <a:schemeClr val="lt1"/>
                </a:solidFill>
                <a:latin typeface="Trebuchet MS"/>
                <a:ea typeface="Trebuchet MS"/>
                <a:cs typeface="Trebuchet MS"/>
                <a:sym typeface="Trebuchet MS"/>
              </a:rPr>
              <a:t>Presenters: </a:t>
            </a:r>
            <a:endParaRPr sz="14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400" b="0" i="0" u="none" strike="noStrike" cap="none" dirty="0">
                <a:solidFill>
                  <a:schemeClr val="lt1"/>
                </a:solidFill>
                <a:latin typeface="Trebuchet MS"/>
                <a:ea typeface="Trebuchet MS"/>
                <a:cs typeface="Trebuchet MS"/>
                <a:sym typeface="Trebuchet MS"/>
              </a:rPr>
              <a:t>Kim </a:t>
            </a:r>
            <a:r>
              <a:rPr lang="en-US" sz="1400" b="0" i="0" u="none" strike="noStrike" cap="none" dirty="0" err="1">
                <a:solidFill>
                  <a:schemeClr val="lt1"/>
                </a:solidFill>
                <a:latin typeface="Trebuchet MS"/>
                <a:ea typeface="Trebuchet MS"/>
                <a:cs typeface="Trebuchet MS"/>
                <a:sym typeface="Trebuchet MS"/>
              </a:rPr>
              <a:t>Bimestefer</a:t>
            </a:r>
            <a:r>
              <a:rPr lang="en-US" sz="1400" b="0" i="0" u="none" strike="noStrike" cap="none" dirty="0">
                <a:solidFill>
                  <a:schemeClr val="lt1"/>
                </a:solidFill>
                <a:latin typeface="Trebuchet MS"/>
                <a:ea typeface="Trebuchet MS"/>
                <a:cs typeface="Trebuchet MS"/>
                <a:sym typeface="Trebuchet MS"/>
              </a:rPr>
              <a:t>, Executive Director, Department of Health Care Policy &amp; Financing</a:t>
            </a:r>
            <a:endParaRPr sz="14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r>
              <a:rPr lang="en-US" sz="1400" b="0" i="0" u="none" strike="noStrike" cap="none" dirty="0">
                <a:solidFill>
                  <a:schemeClr val="lt1"/>
                </a:solidFill>
                <a:latin typeface="Trebuchet MS"/>
                <a:ea typeface="Trebuchet MS"/>
                <a:cs typeface="Trebuchet MS"/>
                <a:sym typeface="Trebuchet MS"/>
              </a:rPr>
              <a:t>Michelle Mills, Chief Executive Director, Colorado Rural Health Center</a:t>
            </a:r>
            <a:br>
              <a:rPr lang="en-US" sz="1400" b="0" i="0" u="none" strike="noStrike" cap="none" dirty="0">
                <a:solidFill>
                  <a:schemeClr val="lt1"/>
                </a:solidFill>
                <a:latin typeface="Trebuchet MS"/>
                <a:ea typeface="Trebuchet MS"/>
                <a:cs typeface="Trebuchet MS"/>
                <a:sym typeface="Trebuchet MS"/>
              </a:rPr>
            </a:br>
            <a:r>
              <a:rPr lang="en-US" sz="1400" b="0" i="0" u="none" strike="noStrike" cap="none" dirty="0">
                <a:solidFill>
                  <a:schemeClr val="lt1"/>
                </a:solidFill>
                <a:latin typeface="Trebuchet MS"/>
                <a:ea typeface="Trebuchet MS"/>
                <a:cs typeface="Trebuchet MS"/>
                <a:sym typeface="Trebuchet MS"/>
              </a:rPr>
              <a:t>Kami Tam Sing, Hospital Transformation and Value Based Projects Manager, Department of Health Care Policy &amp; Financing</a:t>
            </a:r>
            <a:br>
              <a:rPr lang="en-US" sz="1400" b="0" i="0" u="none" strike="noStrike" cap="none" dirty="0">
                <a:solidFill>
                  <a:schemeClr val="lt1"/>
                </a:solidFill>
                <a:latin typeface="Trebuchet MS"/>
                <a:ea typeface="Trebuchet MS"/>
                <a:cs typeface="Trebuchet MS"/>
                <a:sym typeface="Trebuchet MS"/>
              </a:rPr>
            </a:br>
            <a:r>
              <a:rPr lang="en-US" sz="1400" b="0" i="0" u="none" strike="noStrike" cap="none" dirty="0">
                <a:solidFill>
                  <a:schemeClr val="lt1"/>
                </a:solidFill>
                <a:latin typeface="Trebuchet MS"/>
                <a:ea typeface="Trebuchet MS"/>
                <a:cs typeface="Trebuchet MS"/>
                <a:sym typeface="Trebuchet MS"/>
              </a:rPr>
              <a:t>Laura Sigrist, Government Performance Solutions. </a:t>
            </a:r>
            <a:endParaRPr sz="14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4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0"/>
              </a:spcBef>
              <a:spcAft>
                <a:spcPts val="0"/>
              </a:spcAft>
              <a:buClr>
                <a:schemeClr val="dk1"/>
              </a:buClr>
              <a:buSzPts val="1100"/>
              <a:buFont typeface="Arial"/>
              <a:buNone/>
            </a:pPr>
            <a:r>
              <a:rPr lang="en-US" sz="1400" b="0" i="0" u="none" strike="noStrike" cap="none" dirty="0">
                <a:solidFill>
                  <a:schemeClr val="lt1"/>
                </a:solidFill>
                <a:latin typeface="Trebuchet MS"/>
                <a:ea typeface="Trebuchet MS"/>
                <a:cs typeface="Trebuchet MS"/>
                <a:sym typeface="Trebuchet MS"/>
              </a:rPr>
              <a:t>Email: Please use the following email address for all future correspondence regarding RHTP </a:t>
            </a:r>
            <a:r>
              <a:rPr lang="en-US" sz="1400" b="1" i="1" u="none" strike="noStrike" cap="none" dirty="0">
                <a:solidFill>
                  <a:schemeClr val="lt1"/>
                </a:solidFill>
                <a:latin typeface="Trebuchet MS"/>
                <a:ea typeface="Trebuchet MS"/>
                <a:cs typeface="Trebuchet MS"/>
                <a:sym typeface="Trebuchet MS"/>
              </a:rPr>
              <a:t>(this will ensure that all of your questions/comments are responded to in a timely manner): </a:t>
            </a:r>
            <a:r>
              <a:rPr lang="en-US" sz="1400" b="0" i="0" u="none" strike="noStrike" cap="none" dirty="0">
                <a:solidFill>
                  <a:srgbClr val="1155CC"/>
                </a:solidFill>
                <a:highlight>
                  <a:srgbClr val="FFFFFF"/>
                </a:highlight>
                <a:latin typeface="Trebuchet MS"/>
                <a:ea typeface="Trebuchet MS"/>
                <a:cs typeface="Trebuchet MS"/>
                <a:sym typeface="Trebuchet MS"/>
              </a:rPr>
              <a:t>hcpf_RHTP@state.co.us</a:t>
            </a:r>
            <a:endParaRPr sz="1800" b="0" i="0" u="none" strike="noStrike" cap="none" dirty="0">
              <a:solidFill>
                <a:srgbClr val="5C6670"/>
              </a:solidFill>
              <a:latin typeface="Trebuchet MS"/>
              <a:ea typeface="Trebuchet MS"/>
              <a:cs typeface="Trebuchet MS"/>
              <a:sym typeface="Trebuchet MS"/>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38"/>
          <p:cNvSpPr txBox="1"/>
          <p:nvPr/>
        </p:nvSpPr>
        <p:spPr>
          <a:xfrm>
            <a:off x="490050" y="2795388"/>
            <a:ext cx="7846200" cy="258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400" b="0" i="0" u="none" strike="noStrike" cap="none" dirty="0">
                <a:solidFill>
                  <a:schemeClr val="lt1"/>
                </a:solidFill>
                <a:latin typeface="Trebuchet MS"/>
                <a:ea typeface="Trebuchet MS"/>
                <a:cs typeface="Trebuchet MS"/>
                <a:sym typeface="Trebuchet MS"/>
              </a:rPr>
              <a:t>Present</a:t>
            </a:r>
            <a:r>
              <a:rPr lang="en-US" dirty="0">
                <a:solidFill>
                  <a:schemeClr val="lt1"/>
                </a:solidFill>
                <a:latin typeface="Trebuchet MS"/>
                <a:ea typeface="Trebuchet MS"/>
                <a:cs typeface="Trebuchet MS"/>
                <a:sym typeface="Trebuchet MS"/>
              </a:rPr>
              <a:t>adores</a:t>
            </a:r>
            <a:r>
              <a:rPr lang="en-US" sz="1400" b="0" i="0" u="none" strike="noStrike" cap="none" dirty="0">
                <a:solidFill>
                  <a:schemeClr val="lt1"/>
                </a:solidFill>
                <a:latin typeface="Trebuchet MS"/>
                <a:ea typeface="Trebuchet MS"/>
                <a:cs typeface="Trebuchet MS"/>
                <a:sym typeface="Trebuchet MS"/>
              </a:rPr>
              <a:t>: </a:t>
            </a:r>
            <a:endParaRPr sz="1400" b="0" i="0" u="none" strike="noStrike" cap="none" dirty="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dirty="0">
                <a:solidFill>
                  <a:schemeClr val="lt1"/>
                </a:solidFill>
                <a:latin typeface="Trebuchet MS"/>
                <a:ea typeface="Trebuchet MS"/>
                <a:cs typeface="Trebuchet MS"/>
                <a:sym typeface="Trebuchet MS"/>
              </a:rPr>
              <a:t>Kim </a:t>
            </a:r>
            <a:r>
              <a:rPr lang="en-US" dirty="0" err="1">
                <a:solidFill>
                  <a:schemeClr val="lt1"/>
                </a:solidFill>
                <a:latin typeface="Trebuchet MS"/>
                <a:ea typeface="Trebuchet MS"/>
                <a:cs typeface="Trebuchet MS"/>
                <a:sym typeface="Trebuchet MS"/>
              </a:rPr>
              <a:t>Bimestefer</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directora</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ejecutiva</a:t>
            </a:r>
            <a:r>
              <a:rPr lang="en-US" dirty="0">
                <a:solidFill>
                  <a:schemeClr val="lt1"/>
                </a:solidFill>
                <a:latin typeface="Trebuchet MS"/>
                <a:ea typeface="Trebuchet MS"/>
                <a:cs typeface="Trebuchet MS"/>
                <a:sym typeface="Trebuchet MS"/>
              </a:rPr>
              <a:t>, Departamento de Política y </a:t>
            </a:r>
            <a:r>
              <a:rPr lang="en-US" dirty="0" err="1">
                <a:solidFill>
                  <a:schemeClr val="lt1"/>
                </a:solidFill>
                <a:latin typeface="Trebuchet MS"/>
                <a:ea typeface="Trebuchet MS"/>
                <a:cs typeface="Trebuchet MS"/>
                <a:sym typeface="Trebuchet MS"/>
              </a:rPr>
              <a:t>Financiación</a:t>
            </a:r>
            <a:r>
              <a:rPr lang="en-US" dirty="0">
                <a:solidFill>
                  <a:schemeClr val="lt1"/>
                </a:solidFill>
                <a:latin typeface="Trebuchet MS"/>
                <a:ea typeface="Trebuchet MS"/>
                <a:cs typeface="Trebuchet MS"/>
                <a:sym typeface="Trebuchet MS"/>
              </a:rPr>
              <a:t> Sanitaria</a:t>
            </a:r>
            <a:endParaRPr dirty="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dirty="0">
                <a:solidFill>
                  <a:schemeClr val="lt1"/>
                </a:solidFill>
                <a:latin typeface="Trebuchet MS"/>
                <a:ea typeface="Trebuchet MS"/>
                <a:cs typeface="Trebuchet MS"/>
                <a:sym typeface="Trebuchet MS"/>
              </a:rPr>
              <a:t>Michelle Mills, </a:t>
            </a:r>
            <a:r>
              <a:rPr lang="en-US" dirty="0" err="1">
                <a:solidFill>
                  <a:schemeClr val="lt1"/>
                </a:solidFill>
                <a:latin typeface="Trebuchet MS"/>
                <a:ea typeface="Trebuchet MS"/>
                <a:cs typeface="Trebuchet MS"/>
                <a:sym typeface="Trebuchet MS"/>
              </a:rPr>
              <a:t>directora</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ejecutiva</a:t>
            </a:r>
            <a:r>
              <a:rPr lang="en-US" dirty="0">
                <a:solidFill>
                  <a:schemeClr val="lt1"/>
                </a:solidFill>
                <a:latin typeface="Trebuchet MS"/>
                <a:ea typeface="Trebuchet MS"/>
                <a:cs typeface="Trebuchet MS"/>
                <a:sym typeface="Trebuchet MS"/>
              </a:rPr>
              <a:t>, Centro de Salud Rural de Colorado</a:t>
            </a:r>
            <a:endParaRPr dirty="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dirty="0">
                <a:solidFill>
                  <a:schemeClr val="lt1"/>
                </a:solidFill>
                <a:latin typeface="Trebuchet MS"/>
                <a:ea typeface="Trebuchet MS"/>
                <a:cs typeface="Trebuchet MS"/>
                <a:sym typeface="Trebuchet MS"/>
              </a:rPr>
              <a:t>Kami Tam Sing, </a:t>
            </a:r>
            <a:r>
              <a:rPr lang="en-US" dirty="0" err="1">
                <a:solidFill>
                  <a:schemeClr val="lt1"/>
                </a:solidFill>
                <a:latin typeface="Trebuchet MS"/>
                <a:ea typeface="Trebuchet MS"/>
                <a:cs typeface="Trebuchet MS"/>
                <a:sym typeface="Trebuchet MS"/>
              </a:rPr>
              <a:t>directora</a:t>
            </a:r>
            <a:r>
              <a:rPr lang="en-US" dirty="0">
                <a:solidFill>
                  <a:schemeClr val="lt1"/>
                </a:solidFill>
                <a:latin typeface="Trebuchet MS"/>
                <a:ea typeface="Trebuchet MS"/>
                <a:cs typeface="Trebuchet MS"/>
                <a:sym typeface="Trebuchet MS"/>
              </a:rPr>
              <a:t> de </a:t>
            </a:r>
            <a:r>
              <a:rPr lang="en-US" dirty="0" err="1">
                <a:solidFill>
                  <a:schemeClr val="lt1"/>
                </a:solidFill>
                <a:latin typeface="Trebuchet MS"/>
                <a:ea typeface="Trebuchet MS"/>
                <a:cs typeface="Trebuchet MS"/>
                <a:sym typeface="Trebuchet MS"/>
              </a:rPr>
              <a:t>Transformación</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Hospitalaria</a:t>
            </a:r>
            <a:r>
              <a:rPr lang="en-US" dirty="0">
                <a:solidFill>
                  <a:schemeClr val="lt1"/>
                </a:solidFill>
                <a:latin typeface="Trebuchet MS"/>
                <a:ea typeface="Trebuchet MS"/>
                <a:cs typeface="Trebuchet MS"/>
                <a:sym typeface="Trebuchet MS"/>
              </a:rPr>
              <a:t> y </a:t>
            </a:r>
            <a:r>
              <a:rPr lang="en-US" dirty="0" err="1">
                <a:solidFill>
                  <a:schemeClr val="lt1"/>
                </a:solidFill>
                <a:latin typeface="Trebuchet MS"/>
                <a:ea typeface="Trebuchet MS"/>
                <a:cs typeface="Trebuchet MS"/>
                <a:sym typeface="Trebuchet MS"/>
              </a:rPr>
              <a:t>Proyectos</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Basados</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en</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el</a:t>
            </a:r>
            <a:r>
              <a:rPr lang="en-US" dirty="0">
                <a:solidFill>
                  <a:schemeClr val="lt1"/>
                </a:solidFill>
                <a:latin typeface="Trebuchet MS"/>
                <a:ea typeface="Trebuchet MS"/>
                <a:cs typeface="Trebuchet MS"/>
                <a:sym typeface="Trebuchet MS"/>
              </a:rPr>
              <a:t> Valor, Departamento de Política y </a:t>
            </a:r>
            <a:r>
              <a:rPr lang="en-US" dirty="0" err="1">
                <a:solidFill>
                  <a:schemeClr val="lt1"/>
                </a:solidFill>
                <a:latin typeface="Trebuchet MS"/>
                <a:ea typeface="Trebuchet MS"/>
                <a:cs typeface="Trebuchet MS"/>
                <a:sym typeface="Trebuchet MS"/>
              </a:rPr>
              <a:t>Financiación</a:t>
            </a:r>
            <a:r>
              <a:rPr lang="en-US" dirty="0">
                <a:solidFill>
                  <a:schemeClr val="lt1"/>
                </a:solidFill>
                <a:latin typeface="Trebuchet MS"/>
                <a:ea typeface="Trebuchet MS"/>
                <a:cs typeface="Trebuchet MS"/>
                <a:sym typeface="Trebuchet MS"/>
              </a:rPr>
              <a:t> Sanitaria</a:t>
            </a:r>
            <a:endParaRPr dirty="0">
              <a:solidFill>
                <a:schemeClr val="lt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dirty="0">
                <a:solidFill>
                  <a:schemeClr val="lt1"/>
                </a:solidFill>
                <a:latin typeface="Trebuchet MS"/>
                <a:ea typeface="Trebuchet MS"/>
                <a:cs typeface="Trebuchet MS"/>
                <a:sym typeface="Trebuchet MS"/>
              </a:rPr>
              <a:t>Laura Sigrist, Soluciones de </a:t>
            </a:r>
            <a:r>
              <a:rPr lang="en-US" dirty="0" err="1">
                <a:solidFill>
                  <a:schemeClr val="lt1"/>
                </a:solidFill>
                <a:latin typeface="Trebuchet MS"/>
                <a:ea typeface="Trebuchet MS"/>
                <a:cs typeface="Trebuchet MS"/>
                <a:sym typeface="Trebuchet MS"/>
              </a:rPr>
              <a:t>Rendimiento</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Gubernamental</a:t>
            </a:r>
            <a:r>
              <a:rPr lang="en-US" sz="1400" b="0" i="0" u="none" strike="noStrike" cap="none" dirty="0">
                <a:solidFill>
                  <a:schemeClr val="lt1"/>
                </a:solidFill>
                <a:latin typeface="Trebuchet MS"/>
                <a:ea typeface="Trebuchet MS"/>
                <a:cs typeface="Trebuchet MS"/>
                <a:sym typeface="Trebuchet MS"/>
              </a:rPr>
              <a:t>. </a:t>
            </a:r>
            <a:endParaRPr sz="14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4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0"/>
              </a:spcBef>
              <a:spcAft>
                <a:spcPts val="0"/>
              </a:spcAft>
              <a:buClr>
                <a:schemeClr val="dk1"/>
              </a:buClr>
              <a:buSzPts val="1100"/>
              <a:buFont typeface="Arial"/>
              <a:buNone/>
            </a:pPr>
            <a:r>
              <a:rPr lang="en-US" dirty="0">
                <a:solidFill>
                  <a:schemeClr val="lt1"/>
                </a:solidFill>
                <a:latin typeface="Trebuchet MS"/>
                <a:ea typeface="Trebuchet MS"/>
                <a:cs typeface="Trebuchet MS"/>
                <a:sym typeface="Trebuchet MS"/>
              </a:rPr>
              <a:t>Correo </a:t>
            </a:r>
            <a:r>
              <a:rPr lang="en-US" dirty="0" err="1">
                <a:solidFill>
                  <a:schemeClr val="lt1"/>
                </a:solidFill>
                <a:latin typeface="Trebuchet MS"/>
                <a:ea typeface="Trebuchet MS"/>
                <a:cs typeface="Trebuchet MS"/>
                <a:sym typeface="Trebuchet MS"/>
              </a:rPr>
              <a:t>electrónico</a:t>
            </a:r>
            <a:r>
              <a:rPr lang="en-US" sz="1400" b="0" i="0" u="none" strike="noStrike" cap="none" dirty="0">
                <a:solidFill>
                  <a:schemeClr val="lt1"/>
                </a:solidFill>
                <a:latin typeface="Trebuchet MS"/>
                <a:ea typeface="Trebuchet MS"/>
                <a:cs typeface="Trebuchet MS"/>
                <a:sym typeface="Trebuchet MS"/>
              </a:rPr>
              <a:t>: P</a:t>
            </a:r>
            <a:r>
              <a:rPr lang="en-US" dirty="0">
                <a:solidFill>
                  <a:schemeClr val="lt1"/>
                </a:solidFill>
                <a:latin typeface="Trebuchet MS"/>
                <a:ea typeface="Trebuchet MS"/>
                <a:cs typeface="Trebuchet MS"/>
                <a:sym typeface="Trebuchet MS"/>
              </a:rPr>
              <a:t>or favor,</a:t>
            </a:r>
            <a:r>
              <a:rPr lang="en-US" sz="1400" b="0" i="0" u="none" strike="noStrike" cap="none" dirty="0">
                <a:solidFill>
                  <a:schemeClr val="lt1"/>
                </a:solidFill>
                <a:latin typeface="Trebuchet MS"/>
                <a:ea typeface="Trebuchet MS"/>
                <a:cs typeface="Trebuchet MS"/>
                <a:sym typeface="Trebuchet MS"/>
              </a:rPr>
              <a:t> use </a:t>
            </a:r>
            <a:r>
              <a:rPr lang="en-US" dirty="0">
                <a:solidFill>
                  <a:schemeClr val="lt1"/>
                </a:solidFill>
                <a:latin typeface="Trebuchet MS"/>
                <a:ea typeface="Trebuchet MS"/>
                <a:cs typeface="Trebuchet MS"/>
                <a:sym typeface="Trebuchet MS"/>
              </a:rPr>
              <a:t>la </a:t>
            </a:r>
            <a:r>
              <a:rPr lang="en-US" dirty="0" err="1">
                <a:solidFill>
                  <a:schemeClr val="lt1"/>
                </a:solidFill>
                <a:latin typeface="Trebuchet MS"/>
                <a:ea typeface="Trebuchet MS"/>
                <a:cs typeface="Trebuchet MS"/>
                <a:sym typeface="Trebuchet MS"/>
              </a:rPr>
              <a:t>siguiente</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dirección</a:t>
            </a:r>
            <a:r>
              <a:rPr lang="en-US" dirty="0">
                <a:solidFill>
                  <a:schemeClr val="lt1"/>
                </a:solidFill>
                <a:latin typeface="Trebuchet MS"/>
                <a:ea typeface="Trebuchet MS"/>
                <a:cs typeface="Trebuchet MS"/>
                <a:sym typeface="Trebuchet MS"/>
              </a:rPr>
              <a:t> de </a:t>
            </a:r>
            <a:r>
              <a:rPr lang="en-US" dirty="0" err="1">
                <a:solidFill>
                  <a:schemeClr val="lt1"/>
                </a:solidFill>
                <a:latin typeface="Trebuchet MS"/>
                <a:ea typeface="Trebuchet MS"/>
                <a:cs typeface="Trebuchet MS"/>
                <a:sym typeface="Trebuchet MS"/>
              </a:rPr>
              <a:t>correo</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electrónico</a:t>
            </a:r>
            <a:r>
              <a:rPr lang="en-US" dirty="0">
                <a:solidFill>
                  <a:schemeClr val="lt1"/>
                </a:solidFill>
                <a:latin typeface="Trebuchet MS"/>
                <a:ea typeface="Trebuchet MS"/>
                <a:cs typeface="Trebuchet MS"/>
                <a:sym typeface="Trebuchet MS"/>
              </a:rPr>
              <a:t> para </a:t>
            </a:r>
            <a:r>
              <a:rPr lang="en-US" dirty="0" err="1">
                <a:solidFill>
                  <a:schemeClr val="lt1"/>
                </a:solidFill>
                <a:latin typeface="Trebuchet MS"/>
                <a:ea typeface="Trebuchet MS"/>
                <a:cs typeface="Trebuchet MS"/>
                <a:sym typeface="Trebuchet MS"/>
              </a:rPr>
              <a:t>toda</a:t>
            </a:r>
            <a:r>
              <a:rPr lang="en-US" dirty="0">
                <a:solidFill>
                  <a:schemeClr val="lt1"/>
                </a:solidFill>
                <a:latin typeface="Trebuchet MS"/>
                <a:ea typeface="Trebuchet MS"/>
                <a:cs typeface="Trebuchet MS"/>
                <a:sym typeface="Trebuchet MS"/>
              </a:rPr>
              <a:t> la </a:t>
            </a:r>
            <a:r>
              <a:rPr lang="en-US" dirty="0" err="1">
                <a:solidFill>
                  <a:schemeClr val="lt1"/>
                </a:solidFill>
                <a:latin typeface="Trebuchet MS"/>
                <a:ea typeface="Trebuchet MS"/>
                <a:cs typeface="Trebuchet MS"/>
                <a:sym typeface="Trebuchet MS"/>
              </a:rPr>
              <a:t>correspondencia</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futura</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en</a:t>
            </a:r>
            <a:r>
              <a:rPr lang="en-US" dirty="0">
                <a:solidFill>
                  <a:schemeClr val="lt1"/>
                </a:solidFill>
                <a:latin typeface="Trebuchet MS"/>
                <a:ea typeface="Trebuchet MS"/>
                <a:cs typeface="Trebuchet MS"/>
                <a:sym typeface="Trebuchet MS"/>
              </a:rPr>
              <a:t> </a:t>
            </a:r>
            <a:r>
              <a:rPr lang="en-US" dirty="0" err="1">
                <a:solidFill>
                  <a:schemeClr val="lt1"/>
                </a:solidFill>
                <a:latin typeface="Trebuchet MS"/>
                <a:ea typeface="Trebuchet MS"/>
                <a:cs typeface="Trebuchet MS"/>
                <a:sym typeface="Trebuchet MS"/>
              </a:rPr>
              <a:t>cuanto</a:t>
            </a:r>
            <a:r>
              <a:rPr lang="en-US" dirty="0">
                <a:solidFill>
                  <a:schemeClr val="lt1"/>
                </a:solidFill>
                <a:latin typeface="Trebuchet MS"/>
                <a:ea typeface="Trebuchet MS"/>
                <a:cs typeface="Trebuchet MS"/>
                <a:sym typeface="Trebuchet MS"/>
              </a:rPr>
              <a:t> al RHTP </a:t>
            </a:r>
            <a:r>
              <a:rPr lang="en-US" b="1" i="1" dirty="0">
                <a:solidFill>
                  <a:schemeClr val="lt1"/>
                </a:solidFill>
                <a:latin typeface="Trebuchet MS"/>
                <a:ea typeface="Trebuchet MS"/>
                <a:cs typeface="Trebuchet MS"/>
                <a:sym typeface="Trebuchet MS"/>
              </a:rPr>
              <a:t>(</a:t>
            </a:r>
            <a:r>
              <a:rPr lang="en-US" b="1" i="1" dirty="0" err="1">
                <a:solidFill>
                  <a:schemeClr val="lt1"/>
                </a:solidFill>
                <a:latin typeface="Trebuchet MS"/>
                <a:ea typeface="Trebuchet MS"/>
                <a:cs typeface="Trebuchet MS"/>
                <a:sym typeface="Trebuchet MS"/>
              </a:rPr>
              <a:t>esto</a:t>
            </a:r>
            <a:r>
              <a:rPr lang="en-US" b="1" i="1" dirty="0">
                <a:solidFill>
                  <a:schemeClr val="lt1"/>
                </a:solidFill>
                <a:latin typeface="Trebuchet MS"/>
                <a:ea typeface="Trebuchet MS"/>
                <a:cs typeface="Trebuchet MS"/>
                <a:sym typeface="Trebuchet MS"/>
              </a:rPr>
              <a:t> </a:t>
            </a:r>
            <a:r>
              <a:rPr lang="en-US" b="1" i="1" dirty="0" err="1">
                <a:solidFill>
                  <a:schemeClr val="lt1"/>
                </a:solidFill>
                <a:latin typeface="Trebuchet MS"/>
                <a:ea typeface="Trebuchet MS"/>
                <a:cs typeface="Trebuchet MS"/>
                <a:sym typeface="Trebuchet MS"/>
              </a:rPr>
              <a:t>asegurará</a:t>
            </a:r>
            <a:r>
              <a:rPr lang="en-US" b="1" i="1" dirty="0">
                <a:solidFill>
                  <a:schemeClr val="lt1"/>
                </a:solidFill>
                <a:latin typeface="Trebuchet MS"/>
                <a:ea typeface="Trebuchet MS"/>
                <a:cs typeface="Trebuchet MS"/>
                <a:sym typeface="Trebuchet MS"/>
              </a:rPr>
              <a:t> </a:t>
            </a:r>
            <a:r>
              <a:rPr lang="en-US" b="1" i="1" dirty="0" err="1">
                <a:solidFill>
                  <a:schemeClr val="lt1"/>
                </a:solidFill>
                <a:latin typeface="Trebuchet MS"/>
                <a:ea typeface="Trebuchet MS"/>
                <a:cs typeface="Trebuchet MS"/>
                <a:sym typeface="Trebuchet MS"/>
              </a:rPr>
              <a:t>que</a:t>
            </a:r>
            <a:r>
              <a:rPr lang="en-US" b="1" i="1" dirty="0">
                <a:solidFill>
                  <a:schemeClr val="lt1"/>
                </a:solidFill>
                <a:latin typeface="Trebuchet MS"/>
                <a:ea typeface="Trebuchet MS"/>
                <a:cs typeface="Trebuchet MS"/>
                <a:sym typeface="Trebuchet MS"/>
              </a:rPr>
              <a:t> </a:t>
            </a:r>
            <a:r>
              <a:rPr lang="en-US" b="1" i="1" dirty="0" err="1">
                <a:solidFill>
                  <a:schemeClr val="lt1"/>
                </a:solidFill>
                <a:latin typeface="Trebuchet MS"/>
                <a:ea typeface="Trebuchet MS"/>
                <a:cs typeface="Trebuchet MS"/>
                <a:sym typeface="Trebuchet MS"/>
              </a:rPr>
              <a:t>todas</a:t>
            </a:r>
            <a:r>
              <a:rPr lang="en-US" b="1" i="1" dirty="0">
                <a:solidFill>
                  <a:schemeClr val="lt1"/>
                </a:solidFill>
                <a:latin typeface="Trebuchet MS"/>
                <a:ea typeface="Trebuchet MS"/>
                <a:cs typeface="Trebuchet MS"/>
                <a:sym typeface="Trebuchet MS"/>
              </a:rPr>
              <a:t> sus </a:t>
            </a:r>
            <a:r>
              <a:rPr lang="en-US" b="1" i="1" dirty="0" err="1">
                <a:solidFill>
                  <a:schemeClr val="lt1"/>
                </a:solidFill>
                <a:latin typeface="Trebuchet MS"/>
                <a:ea typeface="Trebuchet MS"/>
                <a:cs typeface="Trebuchet MS"/>
                <a:sym typeface="Trebuchet MS"/>
              </a:rPr>
              <a:t>consultas</a:t>
            </a:r>
            <a:r>
              <a:rPr lang="en-US" b="1" i="1" dirty="0">
                <a:solidFill>
                  <a:schemeClr val="lt1"/>
                </a:solidFill>
                <a:latin typeface="Trebuchet MS"/>
                <a:ea typeface="Trebuchet MS"/>
                <a:cs typeface="Trebuchet MS"/>
                <a:sym typeface="Trebuchet MS"/>
              </a:rPr>
              <a:t>/</a:t>
            </a:r>
            <a:r>
              <a:rPr lang="en-US" b="1" i="1" dirty="0" err="1">
                <a:solidFill>
                  <a:schemeClr val="lt1"/>
                </a:solidFill>
                <a:latin typeface="Trebuchet MS"/>
                <a:ea typeface="Trebuchet MS"/>
                <a:cs typeface="Trebuchet MS"/>
                <a:sym typeface="Trebuchet MS"/>
              </a:rPr>
              <a:t>comentarios</a:t>
            </a:r>
            <a:r>
              <a:rPr lang="en-US" b="1" i="1" dirty="0">
                <a:solidFill>
                  <a:schemeClr val="lt1"/>
                </a:solidFill>
                <a:latin typeface="Trebuchet MS"/>
                <a:ea typeface="Trebuchet MS"/>
                <a:cs typeface="Trebuchet MS"/>
                <a:sym typeface="Trebuchet MS"/>
              </a:rPr>
              <a:t> se </a:t>
            </a:r>
            <a:r>
              <a:rPr lang="en-US" b="1" i="1" dirty="0" err="1">
                <a:solidFill>
                  <a:schemeClr val="lt1"/>
                </a:solidFill>
                <a:latin typeface="Trebuchet MS"/>
                <a:ea typeface="Trebuchet MS"/>
                <a:cs typeface="Trebuchet MS"/>
                <a:sym typeface="Trebuchet MS"/>
              </a:rPr>
              <a:t>respondan</a:t>
            </a:r>
            <a:r>
              <a:rPr lang="en-US" b="1" i="1" dirty="0">
                <a:solidFill>
                  <a:schemeClr val="lt1"/>
                </a:solidFill>
                <a:latin typeface="Trebuchet MS"/>
                <a:ea typeface="Trebuchet MS"/>
                <a:cs typeface="Trebuchet MS"/>
                <a:sym typeface="Trebuchet MS"/>
              </a:rPr>
              <a:t> </a:t>
            </a:r>
            <a:r>
              <a:rPr lang="en-US" b="1" i="1" dirty="0" err="1">
                <a:solidFill>
                  <a:schemeClr val="lt1"/>
                </a:solidFill>
                <a:latin typeface="Trebuchet MS"/>
                <a:ea typeface="Trebuchet MS"/>
                <a:cs typeface="Trebuchet MS"/>
                <a:sym typeface="Trebuchet MS"/>
              </a:rPr>
              <a:t>en</a:t>
            </a:r>
            <a:r>
              <a:rPr lang="en-US" b="1" i="1" dirty="0">
                <a:solidFill>
                  <a:schemeClr val="lt1"/>
                </a:solidFill>
                <a:latin typeface="Trebuchet MS"/>
                <a:ea typeface="Trebuchet MS"/>
                <a:cs typeface="Trebuchet MS"/>
                <a:sym typeface="Trebuchet MS"/>
              </a:rPr>
              <a:t> un </a:t>
            </a:r>
            <a:r>
              <a:rPr lang="en-US" b="1" i="1" dirty="0" err="1">
                <a:solidFill>
                  <a:schemeClr val="lt1"/>
                </a:solidFill>
                <a:latin typeface="Trebuchet MS"/>
                <a:ea typeface="Trebuchet MS"/>
                <a:cs typeface="Trebuchet MS"/>
                <a:sym typeface="Trebuchet MS"/>
              </a:rPr>
              <a:t>determinado</a:t>
            </a:r>
            <a:r>
              <a:rPr lang="en-US" b="1" i="1" dirty="0">
                <a:solidFill>
                  <a:schemeClr val="lt1"/>
                </a:solidFill>
                <a:latin typeface="Trebuchet MS"/>
                <a:ea typeface="Trebuchet MS"/>
                <a:cs typeface="Trebuchet MS"/>
                <a:sym typeface="Trebuchet MS"/>
              </a:rPr>
              <a:t> </a:t>
            </a:r>
            <a:r>
              <a:rPr lang="en-US" b="1" i="1" dirty="0" err="1">
                <a:solidFill>
                  <a:schemeClr val="lt1"/>
                </a:solidFill>
                <a:latin typeface="Trebuchet MS"/>
                <a:ea typeface="Trebuchet MS"/>
                <a:cs typeface="Trebuchet MS"/>
                <a:sym typeface="Trebuchet MS"/>
              </a:rPr>
              <a:t>tiempo</a:t>
            </a:r>
            <a:r>
              <a:rPr lang="en-US" sz="1400" b="1" i="1" u="none" strike="noStrike" cap="none" dirty="0">
                <a:solidFill>
                  <a:schemeClr val="lt1"/>
                </a:solidFill>
                <a:latin typeface="Trebuchet MS"/>
                <a:ea typeface="Trebuchet MS"/>
                <a:cs typeface="Trebuchet MS"/>
                <a:sym typeface="Trebuchet MS"/>
              </a:rPr>
              <a:t>): </a:t>
            </a:r>
            <a:r>
              <a:rPr lang="en-US" sz="1400" b="0" i="0" u="none" strike="noStrike" cap="none" dirty="0">
                <a:solidFill>
                  <a:srgbClr val="1155CC"/>
                </a:solidFill>
                <a:highlight>
                  <a:srgbClr val="FFFFFF"/>
                </a:highlight>
                <a:latin typeface="Trebuchet MS"/>
                <a:ea typeface="Trebuchet MS"/>
                <a:cs typeface="Trebuchet MS"/>
                <a:sym typeface="Trebuchet MS"/>
              </a:rPr>
              <a:t>hcpf_RHTP@state.co.us</a:t>
            </a:r>
            <a:endParaRPr sz="1800" b="0" i="0" u="none" strike="noStrike" cap="none" dirty="0">
              <a:solidFill>
                <a:srgbClr val="5C6670"/>
              </a:solidFill>
              <a:latin typeface="Trebuchet MS"/>
              <a:ea typeface="Trebuchet MS"/>
              <a:cs typeface="Trebuchet MS"/>
              <a:sym typeface="Trebuchet MS"/>
            </a:endParaRPr>
          </a:p>
        </p:txBody>
      </p:sp>
      <p:sp>
        <p:nvSpPr>
          <p:cNvPr id="904" name="Google Shape;904;p38"/>
          <p:cNvSpPr/>
          <p:nvPr/>
        </p:nvSpPr>
        <p:spPr>
          <a:xfrm>
            <a:off x="4103850" y="1550350"/>
            <a:ext cx="4232400" cy="1477500"/>
          </a:xfrm>
          <a:prstGeom prst="rect">
            <a:avLst/>
          </a:prstGeom>
          <a:solidFill>
            <a:srgbClr val="0019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05" name="Google Shape;905;p38"/>
          <p:cNvSpPr txBox="1"/>
          <p:nvPr/>
        </p:nvSpPr>
        <p:spPr>
          <a:xfrm>
            <a:off x="3602130" y="806100"/>
            <a:ext cx="5909700" cy="187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0" dirty="0">
                <a:solidFill>
                  <a:schemeClr val="lt1"/>
                </a:solidFill>
              </a:rPr>
              <a:t>Gracias</a:t>
            </a:r>
            <a:endParaRPr sz="8000" dirty="0">
              <a:solidFill>
                <a:schemeClr val="lt1"/>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g3aac46a6844_0_3883"/>
          <p:cNvSpPr txBox="1">
            <a:spLocks noGrp="1"/>
          </p:cNvSpPr>
          <p:nvPr>
            <p:ph type="title"/>
          </p:nvPr>
        </p:nvSpPr>
        <p:spPr>
          <a:xfrm>
            <a:off x="595312" y="2188551"/>
            <a:ext cx="11001300" cy="16263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SzPts val="6750"/>
              <a:buNone/>
            </a:pPr>
            <a:r>
              <a:rPr lang="en-US"/>
              <a:t>Appendix</a:t>
            </a:r>
            <a:endParaRPr/>
          </a:p>
        </p:txBody>
      </p:sp>
      <p:sp>
        <p:nvSpPr>
          <p:cNvPr id="912" name="Google Shape;912;g3aac46a6844_0_388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75</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39"/>
          <p:cNvSpPr txBox="1">
            <a:spLocks noGrp="1"/>
          </p:cNvSpPr>
          <p:nvPr>
            <p:ph type="title"/>
          </p:nvPr>
        </p:nvSpPr>
        <p:spPr>
          <a:xfrm>
            <a:off x="595312" y="2188551"/>
            <a:ext cx="11001300" cy="16263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SzPts val="6750"/>
              <a:buNone/>
            </a:pPr>
            <a:r>
              <a:rPr lang="en-US"/>
              <a:t>Apéndice</a:t>
            </a:r>
            <a:endParaRPr/>
          </a:p>
        </p:txBody>
      </p:sp>
      <p:sp>
        <p:nvSpPr>
          <p:cNvPr id="919" name="Google Shape;919;p39"/>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76</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g3aac46a6844_0_4017"/>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Rural and Frontier Counties </a:t>
            </a:r>
            <a:endParaRPr sz="3200"/>
          </a:p>
        </p:txBody>
      </p:sp>
      <p:sp>
        <p:nvSpPr>
          <p:cNvPr id="926" name="Google Shape;926;g3aac46a6844_0_4017"/>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77</a:t>
            </a:fld>
            <a:endParaRPr/>
          </a:p>
        </p:txBody>
      </p:sp>
      <p:sp>
        <p:nvSpPr>
          <p:cNvPr id="927" name="Google Shape;927;g3aac46a6844_0_4017"/>
          <p:cNvSpPr txBox="1"/>
          <p:nvPr/>
        </p:nvSpPr>
        <p:spPr>
          <a:xfrm>
            <a:off x="631500" y="796825"/>
            <a:ext cx="10929000" cy="44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Trebuchet MS"/>
                <a:ea typeface="Trebuchet MS"/>
                <a:cs typeface="Trebuchet MS"/>
                <a:sym typeface="Trebuchet MS"/>
              </a:rPr>
              <a:t>Rural and frontier areas meeting </a:t>
            </a:r>
            <a:r>
              <a:rPr lang="en-US" sz="1800" b="0" i="0" u="sng" strike="noStrike" cap="none">
                <a:solidFill>
                  <a:schemeClr val="hlink"/>
                </a:solidFill>
                <a:latin typeface="Trebuchet MS"/>
                <a:ea typeface="Trebuchet MS"/>
                <a:cs typeface="Trebuchet MS"/>
                <a:sym typeface="Trebuchet MS"/>
                <a:hlinkClick r:id="rId3"/>
              </a:rPr>
              <a:t>HRSA’s</a:t>
            </a:r>
            <a:r>
              <a:rPr lang="en-US" sz="1800" b="0" i="0" u="none" strike="noStrike" cap="none">
                <a:solidFill>
                  <a:srgbClr val="000000"/>
                </a:solidFill>
                <a:latin typeface="Trebuchet MS"/>
                <a:ea typeface="Trebuchet MS"/>
                <a:cs typeface="Trebuchet MS"/>
                <a:sym typeface="Trebuchet MS"/>
              </a:rPr>
              <a:t> definition include the following 52 counties in Colorado, along with rural census tracts in Larimer, Mesa, and Weld counties:</a:t>
            </a:r>
            <a:endParaRPr sz="1800" b="0" i="0" u="none" strike="noStrike" cap="none">
              <a:solidFill>
                <a:srgbClr val="000000"/>
              </a:solidFill>
              <a:latin typeface="Trebuchet MS"/>
              <a:ea typeface="Trebuchet MS"/>
              <a:cs typeface="Trebuchet MS"/>
              <a:sym typeface="Trebuchet MS"/>
            </a:endParaRPr>
          </a:p>
        </p:txBody>
      </p:sp>
      <p:graphicFrame>
        <p:nvGraphicFramePr>
          <p:cNvPr id="928" name="Google Shape;928;g3aac46a6844_0_4017"/>
          <p:cNvGraphicFramePr/>
          <p:nvPr/>
        </p:nvGraphicFramePr>
        <p:xfrm>
          <a:off x="631500" y="1754250"/>
          <a:ext cx="4503650" cy="4063106"/>
        </p:xfrm>
        <a:graphic>
          <a:graphicData uri="http://schemas.openxmlformats.org/drawingml/2006/table">
            <a:tbl>
              <a:tblPr>
                <a:noFill/>
                <a:tableStyleId>{93C45742-EDDD-4E41-AEF5-0C2B27275BC1}</a:tableStyleId>
              </a:tblPr>
              <a:tblGrid>
                <a:gridCol w="1527325">
                  <a:extLst>
                    <a:ext uri="{9D8B030D-6E8A-4147-A177-3AD203B41FA5}">
                      <a16:colId xmlns:a16="http://schemas.microsoft.com/office/drawing/2014/main" val="20000"/>
                    </a:ext>
                  </a:extLst>
                </a:gridCol>
                <a:gridCol w="1449050">
                  <a:extLst>
                    <a:ext uri="{9D8B030D-6E8A-4147-A177-3AD203B41FA5}">
                      <a16:colId xmlns:a16="http://schemas.microsoft.com/office/drawing/2014/main" val="20001"/>
                    </a:ext>
                  </a:extLst>
                </a:gridCol>
                <a:gridCol w="1527275">
                  <a:extLst>
                    <a:ext uri="{9D8B030D-6E8A-4147-A177-3AD203B41FA5}">
                      <a16:colId xmlns:a16="http://schemas.microsoft.com/office/drawing/2014/main" val="20002"/>
                    </a:ext>
                  </a:extLst>
                </a:gridCol>
              </a:tblGrid>
              <a:tr h="4089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Alamosa</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Gunnison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Pitkin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3372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Archuleta</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Hinsdale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Prowers</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4645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Chaffee</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La Plata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Rio Grande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092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Clear Creek</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Lake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Routt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r h="38327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Conejos</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Logan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Saguache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Delta</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Montrose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San Miguel</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5"/>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Eagle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Montezuma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Summit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Fremont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Morgan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Teller</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7"/>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Garfield</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Otero</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Kit Carson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Grand</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Park</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solidFill>
                      <a:srgbClr val="EFEFEF"/>
                    </a:solidFill>
                  </a:tcPr>
                </a:tc>
                <a:extLst>
                  <a:ext uri="{0D108BD9-81ED-4DB2-BD59-A6C34878D82A}">
                    <a16:rowId xmlns:a16="http://schemas.microsoft.com/office/drawing/2014/main" val="10009"/>
                  </a:ext>
                </a:extLst>
              </a:tr>
            </a:tbl>
          </a:graphicData>
        </a:graphic>
      </p:graphicFrame>
      <p:sp>
        <p:nvSpPr>
          <p:cNvPr id="929" name="Google Shape;929;g3aac46a6844_0_4017"/>
          <p:cNvSpPr txBox="1"/>
          <p:nvPr/>
        </p:nvSpPr>
        <p:spPr>
          <a:xfrm>
            <a:off x="631500" y="1367525"/>
            <a:ext cx="3467400" cy="30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Rural Counties - 29</a:t>
            </a:r>
            <a:endParaRPr sz="2000" b="1" i="0" u="none" strike="noStrike" cap="none">
              <a:solidFill>
                <a:srgbClr val="000000"/>
              </a:solidFill>
              <a:latin typeface="Arial"/>
              <a:ea typeface="Arial"/>
              <a:cs typeface="Arial"/>
              <a:sym typeface="Arial"/>
            </a:endParaRPr>
          </a:p>
        </p:txBody>
      </p:sp>
      <p:graphicFrame>
        <p:nvGraphicFramePr>
          <p:cNvPr id="930" name="Google Shape;930;g3aac46a6844_0_4017"/>
          <p:cNvGraphicFramePr/>
          <p:nvPr/>
        </p:nvGraphicFramePr>
        <p:xfrm>
          <a:off x="6467375" y="1849500"/>
          <a:ext cx="4829225" cy="4063106"/>
        </p:xfrm>
        <a:graphic>
          <a:graphicData uri="http://schemas.openxmlformats.org/drawingml/2006/table">
            <a:tbl>
              <a:tblPr>
                <a:noFill/>
                <a:tableStyleId>{93C45742-EDDD-4E41-AEF5-0C2B27275BC1}</a:tableStyleId>
              </a:tblPr>
              <a:tblGrid>
                <a:gridCol w="1637725">
                  <a:extLst>
                    <a:ext uri="{9D8B030D-6E8A-4147-A177-3AD203B41FA5}">
                      <a16:colId xmlns:a16="http://schemas.microsoft.com/office/drawing/2014/main" val="20000"/>
                    </a:ext>
                  </a:extLst>
                </a:gridCol>
                <a:gridCol w="1553800">
                  <a:extLst>
                    <a:ext uri="{9D8B030D-6E8A-4147-A177-3AD203B41FA5}">
                      <a16:colId xmlns:a16="http://schemas.microsoft.com/office/drawing/2014/main" val="20001"/>
                    </a:ext>
                  </a:extLst>
                </a:gridCol>
                <a:gridCol w="1637700">
                  <a:extLst>
                    <a:ext uri="{9D8B030D-6E8A-4147-A177-3AD203B41FA5}">
                      <a16:colId xmlns:a16="http://schemas.microsoft.com/office/drawing/2014/main" val="20002"/>
                    </a:ext>
                  </a:extLst>
                </a:gridCol>
              </a:tblGrid>
              <a:tr h="4089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Baca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Jackson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Washington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3372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Bent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Kiowa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Yuma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4645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Cheyenne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Las Animas</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San Juan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092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Costilla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Lincoln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r h="38327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Crowley</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Mineral</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Custer</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Moffat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5"/>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Dolores</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Ouray</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Elbert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Phillips</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7"/>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Gilpin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Rio Blanco</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Huerfano</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Sedgwick</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solidFill>
                      <a:srgbClr val="EFEFEF"/>
                    </a:solidFill>
                  </a:tcPr>
                </a:tc>
                <a:extLst>
                  <a:ext uri="{0D108BD9-81ED-4DB2-BD59-A6C34878D82A}">
                    <a16:rowId xmlns:a16="http://schemas.microsoft.com/office/drawing/2014/main" val="10009"/>
                  </a:ext>
                </a:extLst>
              </a:tr>
            </a:tbl>
          </a:graphicData>
        </a:graphic>
      </p:graphicFrame>
      <p:sp>
        <p:nvSpPr>
          <p:cNvPr id="931" name="Google Shape;931;g3aac46a6844_0_4017"/>
          <p:cNvSpPr txBox="1"/>
          <p:nvPr/>
        </p:nvSpPr>
        <p:spPr>
          <a:xfrm>
            <a:off x="6403150" y="1462763"/>
            <a:ext cx="3467400" cy="30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Frontier Counties - 23</a:t>
            </a:r>
            <a:endParaRPr sz="2000" b="1" i="0" u="none" strike="noStrike" cap="none">
              <a:solidFill>
                <a:srgbClr val="000000"/>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Google Shape;937;p40"/>
          <p:cNvSpPr txBox="1">
            <a:spLocks noGrp="1"/>
          </p:cNvSpPr>
          <p:nvPr>
            <p:ph type="ctrTitle"/>
          </p:nvPr>
        </p:nvSpPr>
        <p:spPr>
          <a:xfrm>
            <a:off x="352700" y="353122"/>
            <a:ext cx="11360700" cy="443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900"/>
              <a:buNone/>
            </a:pPr>
            <a:r>
              <a:rPr lang="en-US" sz="3200"/>
              <a:t>Condados rurales y fronterizos</a:t>
            </a:r>
            <a:endParaRPr sz="3200"/>
          </a:p>
        </p:txBody>
      </p:sp>
      <p:sp>
        <p:nvSpPr>
          <p:cNvPr id="938" name="Google Shape;938;p40"/>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78</a:t>
            </a:fld>
            <a:endParaRPr/>
          </a:p>
        </p:txBody>
      </p:sp>
      <p:sp>
        <p:nvSpPr>
          <p:cNvPr id="939" name="Google Shape;939;p40"/>
          <p:cNvSpPr txBox="1"/>
          <p:nvPr/>
        </p:nvSpPr>
        <p:spPr>
          <a:xfrm>
            <a:off x="631500" y="650925"/>
            <a:ext cx="10929000" cy="44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dk1"/>
                </a:solidFill>
                <a:latin typeface="Trebuchet MS"/>
                <a:ea typeface="Trebuchet MS"/>
                <a:cs typeface="Trebuchet MS"/>
                <a:sym typeface="Trebuchet MS"/>
              </a:rPr>
              <a:t>Las zonas rurales y fronterizas que cumplen con la definición de la</a:t>
            </a:r>
            <a:r>
              <a:rPr lang="en-US" sz="1800" b="0" i="0" u="none" strike="noStrike" cap="none">
                <a:solidFill>
                  <a:srgbClr val="000000"/>
                </a:solidFill>
                <a:latin typeface="Trebuchet MS"/>
                <a:ea typeface="Trebuchet MS"/>
                <a:cs typeface="Trebuchet MS"/>
                <a:sym typeface="Trebuchet MS"/>
              </a:rPr>
              <a:t> </a:t>
            </a:r>
            <a:r>
              <a:rPr lang="en-US" sz="1800" b="0" i="0" u="sng" strike="noStrike" cap="none">
                <a:solidFill>
                  <a:schemeClr val="hlink"/>
                </a:solidFill>
                <a:latin typeface="Trebuchet MS"/>
                <a:ea typeface="Trebuchet MS"/>
                <a:cs typeface="Trebuchet MS"/>
                <a:sym typeface="Trebuchet MS"/>
                <a:hlinkClick r:id="rId3"/>
              </a:rPr>
              <a:t>HRSA’s</a:t>
            </a:r>
            <a:r>
              <a:rPr lang="en-US" sz="1800" b="0" i="0" u="none" strike="noStrike" cap="none">
                <a:solidFill>
                  <a:srgbClr val="000000"/>
                </a:solidFill>
                <a:latin typeface="Trebuchet MS"/>
                <a:ea typeface="Trebuchet MS"/>
                <a:cs typeface="Trebuchet MS"/>
                <a:sym typeface="Trebuchet MS"/>
              </a:rPr>
              <a:t> HRSA incluyen los siguientes 52 condados de Colorado, junto con los distritos censales rurales de los condados de Larimer, Mesa y Weld:</a:t>
            </a:r>
            <a:endParaRPr sz="1800" b="0" i="0" u="none" strike="noStrike" cap="none">
              <a:solidFill>
                <a:srgbClr val="000000"/>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800" b="0" i="0" u="none" strike="noStrike" cap="none">
              <a:solidFill>
                <a:srgbClr val="000000"/>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800">
              <a:latin typeface="Trebuchet MS"/>
              <a:ea typeface="Trebuchet MS"/>
              <a:cs typeface="Trebuchet MS"/>
              <a:sym typeface="Trebuchet MS"/>
            </a:endParaRPr>
          </a:p>
        </p:txBody>
      </p:sp>
      <p:graphicFrame>
        <p:nvGraphicFramePr>
          <p:cNvPr id="940" name="Google Shape;940;p40"/>
          <p:cNvGraphicFramePr/>
          <p:nvPr/>
        </p:nvGraphicFramePr>
        <p:xfrm>
          <a:off x="631500" y="1754250"/>
          <a:ext cx="4503650" cy="4063106"/>
        </p:xfrm>
        <a:graphic>
          <a:graphicData uri="http://schemas.openxmlformats.org/drawingml/2006/table">
            <a:tbl>
              <a:tblPr>
                <a:noFill/>
                <a:tableStyleId>{93C45742-EDDD-4E41-AEF5-0C2B27275BC1}</a:tableStyleId>
              </a:tblPr>
              <a:tblGrid>
                <a:gridCol w="1527325">
                  <a:extLst>
                    <a:ext uri="{9D8B030D-6E8A-4147-A177-3AD203B41FA5}">
                      <a16:colId xmlns:a16="http://schemas.microsoft.com/office/drawing/2014/main" val="20000"/>
                    </a:ext>
                  </a:extLst>
                </a:gridCol>
                <a:gridCol w="1449050">
                  <a:extLst>
                    <a:ext uri="{9D8B030D-6E8A-4147-A177-3AD203B41FA5}">
                      <a16:colId xmlns:a16="http://schemas.microsoft.com/office/drawing/2014/main" val="20001"/>
                    </a:ext>
                  </a:extLst>
                </a:gridCol>
                <a:gridCol w="1527275">
                  <a:extLst>
                    <a:ext uri="{9D8B030D-6E8A-4147-A177-3AD203B41FA5}">
                      <a16:colId xmlns:a16="http://schemas.microsoft.com/office/drawing/2014/main" val="20002"/>
                    </a:ext>
                  </a:extLst>
                </a:gridCol>
              </a:tblGrid>
              <a:tr h="4089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Alamosa</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Gunnison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Pitkin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3372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Archuleta</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Hinsdale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Prowers</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4645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Chaffee</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La Plata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Rio Grande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092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Clear Creek</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Lake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Routt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r h="38327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Conejos</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Logan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Saguache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Delta</a:t>
                      </a:r>
                      <a:endParaRPr sz="1600" u="none" strike="noStrike" cap="none">
                        <a:latin typeface="Trebuchet MS"/>
                        <a:ea typeface="Trebuchet MS"/>
                        <a:cs typeface="Trebuchet MS"/>
                        <a:sym typeface="Trebuchet MS"/>
                      </a:endParaRPr>
                    </a:p>
                  </a:txBody>
                  <a:tcPr marL="63500" marR="63500" marT="63500" marB="63500">
                    <a:lnR w="12700" cap="flat" cmpd="sng">
                      <a:solidFill>
                        <a:srgbClr val="000000"/>
                      </a:solidFill>
                      <a:prstDash val="solid"/>
                      <a:round/>
                      <a:headEnd type="none" w="sm" len="sm"/>
                      <a:tailEnd type="none" w="sm" len="sm"/>
                    </a:lnR>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Montrose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San Miguel</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5"/>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Eagle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Montezuma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Summit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Fremont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Morgan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Teller</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7"/>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Garfield</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Otero</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Kit Carson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Grand</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Park</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solidFill>
                      <a:srgbClr val="EFEFEF"/>
                    </a:solidFill>
                  </a:tcPr>
                </a:tc>
                <a:extLst>
                  <a:ext uri="{0D108BD9-81ED-4DB2-BD59-A6C34878D82A}">
                    <a16:rowId xmlns:a16="http://schemas.microsoft.com/office/drawing/2014/main" val="10009"/>
                  </a:ext>
                </a:extLst>
              </a:tr>
            </a:tbl>
          </a:graphicData>
        </a:graphic>
      </p:graphicFrame>
      <p:sp>
        <p:nvSpPr>
          <p:cNvPr id="941" name="Google Shape;941;p40"/>
          <p:cNvSpPr txBox="1"/>
          <p:nvPr/>
        </p:nvSpPr>
        <p:spPr>
          <a:xfrm>
            <a:off x="631500" y="1367525"/>
            <a:ext cx="3467400" cy="30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a:t>Condados rurales</a:t>
            </a:r>
            <a:r>
              <a:rPr lang="en-US" sz="2000" b="1" i="0" u="none" strike="noStrike" cap="none">
                <a:solidFill>
                  <a:srgbClr val="000000"/>
                </a:solidFill>
                <a:latin typeface="Arial"/>
                <a:ea typeface="Arial"/>
                <a:cs typeface="Arial"/>
                <a:sym typeface="Arial"/>
              </a:rPr>
              <a:t> - 29</a:t>
            </a:r>
            <a:endParaRPr sz="2000" b="1" i="0" u="none" strike="noStrike" cap="none">
              <a:solidFill>
                <a:srgbClr val="000000"/>
              </a:solidFill>
              <a:latin typeface="Arial"/>
              <a:ea typeface="Arial"/>
              <a:cs typeface="Arial"/>
              <a:sym typeface="Arial"/>
            </a:endParaRPr>
          </a:p>
        </p:txBody>
      </p:sp>
      <p:graphicFrame>
        <p:nvGraphicFramePr>
          <p:cNvPr id="942" name="Google Shape;942;p40"/>
          <p:cNvGraphicFramePr/>
          <p:nvPr/>
        </p:nvGraphicFramePr>
        <p:xfrm>
          <a:off x="6467375" y="1849500"/>
          <a:ext cx="4829225" cy="4063106"/>
        </p:xfrm>
        <a:graphic>
          <a:graphicData uri="http://schemas.openxmlformats.org/drawingml/2006/table">
            <a:tbl>
              <a:tblPr>
                <a:noFill/>
                <a:tableStyleId>{93C45742-EDDD-4E41-AEF5-0C2B27275BC1}</a:tableStyleId>
              </a:tblPr>
              <a:tblGrid>
                <a:gridCol w="1637725">
                  <a:extLst>
                    <a:ext uri="{9D8B030D-6E8A-4147-A177-3AD203B41FA5}">
                      <a16:colId xmlns:a16="http://schemas.microsoft.com/office/drawing/2014/main" val="20000"/>
                    </a:ext>
                  </a:extLst>
                </a:gridCol>
                <a:gridCol w="1553800">
                  <a:extLst>
                    <a:ext uri="{9D8B030D-6E8A-4147-A177-3AD203B41FA5}">
                      <a16:colId xmlns:a16="http://schemas.microsoft.com/office/drawing/2014/main" val="20001"/>
                    </a:ext>
                  </a:extLst>
                </a:gridCol>
                <a:gridCol w="1637700">
                  <a:extLst>
                    <a:ext uri="{9D8B030D-6E8A-4147-A177-3AD203B41FA5}">
                      <a16:colId xmlns:a16="http://schemas.microsoft.com/office/drawing/2014/main" val="20002"/>
                    </a:ext>
                  </a:extLst>
                </a:gridCol>
              </a:tblGrid>
              <a:tr h="4089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Baca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Jackson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Washington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3372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Bent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Kiowa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Yuma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4645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Cheyenne</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Las Animas</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San Juan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092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Costilla</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Lincoln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r h="383275">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Crowley</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Mineral</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Custer</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Moffat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5"/>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Dolores</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Ouray</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Elbert</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Phillips</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7"/>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Gilpin</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Rio Blanco</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370450">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Huerfano</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r>
                        <a:rPr lang="en-US" sz="1600" u="none" strike="noStrike" cap="none">
                          <a:latin typeface="Trebuchet MS"/>
                          <a:ea typeface="Trebuchet MS"/>
                          <a:cs typeface="Trebuchet MS"/>
                          <a:sym typeface="Trebuchet MS"/>
                        </a:rPr>
                        <a:t>Sedgwick</a:t>
                      </a: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EFEFEF"/>
                    </a:solidFill>
                  </a:tcPr>
                </a:tc>
                <a:tc>
                  <a:txBody>
                    <a:bodyPr/>
                    <a:lstStyle/>
                    <a:p>
                      <a:pPr marL="0" marR="0" lvl="0" indent="0" algn="l" rtl="0">
                        <a:lnSpc>
                          <a:spcPct val="115833"/>
                        </a:lnSpc>
                        <a:spcBef>
                          <a:spcPts val="0"/>
                        </a:spcBef>
                        <a:spcAft>
                          <a:spcPts val="0"/>
                        </a:spcAft>
                        <a:buClr>
                          <a:srgbClr val="000000"/>
                        </a:buClr>
                        <a:buSzPts val="1600"/>
                        <a:buFont typeface="Arial"/>
                        <a:buNone/>
                      </a:pPr>
                      <a:endParaRPr sz="1600" u="none" strike="noStrike" cap="none">
                        <a:latin typeface="Trebuchet MS"/>
                        <a:ea typeface="Trebuchet MS"/>
                        <a:cs typeface="Trebuchet MS"/>
                        <a:sym typeface="Trebuchet MS"/>
                      </a:endParaRPr>
                    </a:p>
                  </a:txBody>
                  <a:tcPr marL="63500" marR="63500" marT="63500" marB="63500">
                    <a:lnL w="12700" cap="flat" cmpd="sng">
                      <a:solidFill>
                        <a:srgbClr val="000000"/>
                      </a:solidFill>
                      <a:prstDash val="solid"/>
                      <a:round/>
                      <a:headEnd type="none" w="sm" len="sm"/>
                      <a:tailEnd type="none" w="sm" len="sm"/>
                    </a:lnL>
                    <a:lnT w="12700" cap="flat" cmpd="sng">
                      <a:solidFill>
                        <a:srgbClr val="000000"/>
                      </a:solidFill>
                      <a:prstDash val="solid"/>
                      <a:round/>
                      <a:headEnd type="none" w="sm" len="sm"/>
                      <a:tailEnd type="none" w="sm" len="sm"/>
                    </a:lnT>
                    <a:solidFill>
                      <a:srgbClr val="EFEFEF"/>
                    </a:solidFill>
                  </a:tcPr>
                </a:tc>
                <a:extLst>
                  <a:ext uri="{0D108BD9-81ED-4DB2-BD59-A6C34878D82A}">
                    <a16:rowId xmlns:a16="http://schemas.microsoft.com/office/drawing/2014/main" val="10009"/>
                  </a:ext>
                </a:extLst>
              </a:tr>
            </a:tbl>
          </a:graphicData>
        </a:graphic>
      </p:graphicFrame>
      <p:sp>
        <p:nvSpPr>
          <p:cNvPr id="943" name="Google Shape;943;p40"/>
          <p:cNvSpPr txBox="1"/>
          <p:nvPr/>
        </p:nvSpPr>
        <p:spPr>
          <a:xfrm>
            <a:off x="6403150" y="1462763"/>
            <a:ext cx="3467400" cy="30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a:t>Condados fronterizos </a:t>
            </a:r>
            <a:r>
              <a:rPr lang="en-US" sz="2000" b="1" i="0" u="none" strike="noStrike" cap="none">
                <a:solidFill>
                  <a:srgbClr val="000000"/>
                </a:solidFill>
                <a:latin typeface="Arial"/>
                <a:ea typeface="Arial"/>
                <a:cs typeface="Arial"/>
                <a:sym typeface="Arial"/>
              </a:rPr>
              <a:t>- 23</a:t>
            </a:r>
            <a:endParaRPr sz="2000" b="1" i="0" u="none" strike="noStrike" cap="none">
              <a:solidFill>
                <a:srgbClr val="0000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949" name="Google Shape;949;g3aac46a6844_0_4086"/>
          <p:cNvSpPr txBox="1">
            <a:spLocks noGrp="1"/>
          </p:cNvSpPr>
          <p:nvPr>
            <p:ph type="title"/>
          </p:nvPr>
        </p:nvSpPr>
        <p:spPr>
          <a:xfrm>
            <a:off x="342300" y="437975"/>
            <a:ext cx="11011500" cy="5583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Colorado’s Allowed Providers</a:t>
            </a:r>
            <a:endParaRPr sz="3200"/>
          </a:p>
        </p:txBody>
      </p:sp>
      <p:sp>
        <p:nvSpPr>
          <p:cNvPr id="950" name="Google Shape;950;g3aac46a6844_0_4086"/>
          <p:cNvSpPr txBox="1">
            <a:spLocks noGrp="1"/>
          </p:cNvSpPr>
          <p:nvPr>
            <p:ph type="body" idx="1"/>
          </p:nvPr>
        </p:nvSpPr>
        <p:spPr>
          <a:xfrm>
            <a:off x="284850" y="1311750"/>
            <a:ext cx="11069100" cy="4746300"/>
          </a:xfrm>
          <a:prstGeom prst="rect">
            <a:avLst/>
          </a:prstGeom>
          <a:noFill/>
          <a:ln>
            <a:noFill/>
          </a:ln>
        </p:spPr>
        <p:txBody>
          <a:bodyPr spcFirstLastPara="1" wrap="square" lIns="91425" tIns="45700" rIns="91425" bIns="45700" anchor="t" anchorCtr="0">
            <a:noAutofit/>
          </a:bodyPr>
          <a:lstStyle/>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3 Tribes and facilities: Ute Mountain Ute, Southern Ute, and Denver Indian Health and Family Services</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11 Rural Prospective Payment System Hospitals (PPS)</a:t>
            </a:r>
            <a:endParaRPr sz="2200" baseline="300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77 Federally Qualified Health Centers (FQHCs)</a:t>
            </a:r>
            <a:endParaRPr sz="2200" baseline="300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32 Critical Access Hospitals </a:t>
            </a:r>
            <a:endParaRPr sz="2200" baseline="300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21 School Based Health Centers (SBHCs)</a:t>
            </a:r>
            <a:endParaRPr sz="2200" baseline="300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7 Certified Community Behavioral Health Clinics (CCBHCs)</a:t>
            </a:r>
            <a:endParaRPr sz="2200" baseline="300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15 Community Health Centers</a:t>
            </a:r>
            <a:endParaRPr sz="2200" baseline="300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57 Rural Health Clinics (RHC)</a:t>
            </a:r>
            <a:endParaRPr sz="2200" baseline="30000">
              <a:solidFill>
                <a:srgbClr val="000000"/>
              </a:solidFill>
            </a:endParaRPr>
          </a:p>
          <a:p>
            <a:pPr marL="457200" lvl="0" indent="0" algn="l" rtl="0">
              <a:lnSpc>
                <a:spcPct val="115000"/>
              </a:lnSpc>
              <a:spcBef>
                <a:spcPts val="0"/>
              </a:spcBef>
              <a:spcAft>
                <a:spcPts val="0"/>
              </a:spcAft>
              <a:buSzPts val="3600"/>
              <a:buNone/>
            </a:pPr>
            <a:endParaRPr sz="1200">
              <a:solidFill>
                <a:srgbClr val="000000"/>
              </a:solidFill>
              <a:latin typeface="Arial"/>
              <a:ea typeface="Arial"/>
              <a:cs typeface="Arial"/>
              <a:sym typeface="Arial"/>
            </a:endParaRPr>
          </a:p>
          <a:p>
            <a:pPr marL="0" lvl="0" indent="0" algn="l" rtl="0">
              <a:lnSpc>
                <a:spcPct val="90000"/>
              </a:lnSpc>
              <a:spcBef>
                <a:spcPts val="1000"/>
              </a:spcBef>
              <a:spcAft>
                <a:spcPts val="0"/>
              </a:spcAft>
              <a:buSzPts val="3600"/>
              <a:buNone/>
            </a:pPr>
            <a:endParaRPr/>
          </a:p>
        </p:txBody>
      </p:sp>
      <p:sp>
        <p:nvSpPr>
          <p:cNvPr id="951" name="Google Shape;951;g3aac46a6844_0_408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79</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
          <p:cNvSpPr txBox="1">
            <a:spLocks noGrp="1"/>
          </p:cNvSpPr>
          <p:nvPr>
            <p:ph type="ctrTitle"/>
          </p:nvPr>
        </p:nvSpPr>
        <p:spPr>
          <a:xfrm>
            <a:off x="408375" y="1461875"/>
            <a:ext cx="11104800" cy="23877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400"/>
              <a:buNone/>
            </a:pPr>
            <a:r>
              <a:rPr lang="en-US"/>
              <a:t>Entender el RHTP</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p41"/>
          <p:cNvSpPr txBox="1">
            <a:spLocks noGrp="1"/>
          </p:cNvSpPr>
          <p:nvPr>
            <p:ph type="title"/>
          </p:nvPr>
        </p:nvSpPr>
        <p:spPr>
          <a:xfrm>
            <a:off x="342300" y="437975"/>
            <a:ext cx="11011500" cy="558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3200"/>
              <a:t>Proveedores autorizados en Colorado</a:t>
            </a:r>
            <a:endParaRPr sz="3200"/>
          </a:p>
        </p:txBody>
      </p:sp>
      <p:sp>
        <p:nvSpPr>
          <p:cNvPr id="958" name="Google Shape;958;p41"/>
          <p:cNvSpPr txBox="1">
            <a:spLocks noGrp="1"/>
          </p:cNvSpPr>
          <p:nvPr>
            <p:ph type="body" idx="1"/>
          </p:nvPr>
        </p:nvSpPr>
        <p:spPr>
          <a:xfrm>
            <a:off x="284850" y="1311750"/>
            <a:ext cx="11069100" cy="4746300"/>
          </a:xfrm>
          <a:prstGeom prst="rect">
            <a:avLst/>
          </a:prstGeom>
          <a:noFill/>
          <a:ln>
            <a:noFill/>
          </a:ln>
        </p:spPr>
        <p:txBody>
          <a:bodyPr spcFirstLastPara="1" wrap="square" lIns="91425" tIns="45700" rIns="91425" bIns="45700" anchor="t" anchorCtr="0">
            <a:noAutofit/>
          </a:bodyPr>
          <a:lstStyle/>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3 Tribus e instalaciones: Ute Mountain Ute, Southern Ute y Denver Indian Health and Family Services.</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11 hospitales rurales del Sistema de Pago Prospectivo (PPS)</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77 Centros de Salud Calificados Federalmente (FQHC)</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32 hospitales de acceso crítico </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21 Centros de salud escolares (SBHC)</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7 clínicas comunitarias certificadas de salud conductual (CCBHC)</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15 centros de salud comunitarios</a:t>
            </a:r>
            <a:endParaRPr sz="2200">
              <a:solidFill>
                <a:srgbClr val="000000"/>
              </a:solidFill>
            </a:endParaRPr>
          </a:p>
          <a:p>
            <a:pPr marL="457200" lvl="0" indent="-368300" algn="l" rtl="0">
              <a:lnSpc>
                <a:spcPct val="115000"/>
              </a:lnSpc>
              <a:spcBef>
                <a:spcPts val="0"/>
              </a:spcBef>
              <a:spcAft>
                <a:spcPts val="0"/>
              </a:spcAft>
              <a:buClr>
                <a:srgbClr val="000000"/>
              </a:buClr>
              <a:buSzPts val="2200"/>
              <a:buFont typeface="Trebuchet MS"/>
              <a:buChar char="•"/>
            </a:pPr>
            <a:r>
              <a:rPr lang="en-US" sz="2200">
                <a:solidFill>
                  <a:srgbClr val="000000"/>
                </a:solidFill>
              </a:rPr>
              <a:t>57 clínicas rurales de salud (RHC)</a:t>
            </a:r>
            <a:endParaRPr sz="2200">
              <a:solidFill>
                <a:srgbClr val="000000"/>
              </a:solidFill>
            </a:endParaRPr>
          </a:p>
          <a:p>
            <a:pPr marL="457200" lvl="0" indent="0" algn="l" rtl="0">
              <a:lnSpc>
                <a:spcPct val="115000"/>
              </a:lnSpc>
              <a:spcBef>
                <a:spcPts val="0"/>
              </a:spcBef>
              <a:spcAft>
                <a:spcPts val="0"/>
              </a:spcAft>
              <a:buSzPts val="3600"/>
              <a:buNone/>
            </a:pPr>
            <a:endParaRPr sz="1200">
              <a:solidFill>
                <a:srgbClr val="000000"/>
              </a:solidFill>
              <a:latin typeface="Arial"/>
              <a:ea typeface="Arial"/>
              <a:cs typeface="Arial"/>
              <a:sym typeface="Arial"/>
            </a:endParaRPr>
          </a:p>
          <a:p>
            <a:pPr marL="0" lvl="0" indent="0" algn="l" rtl="0">
              <a:lnSpc>
                <a:spcPct val="90000"/>
              </a:lnSpc>
              <a:spcBef>
                <a:spcPts val="1000"/>
              </a:spcBef>
              <a:spcAft>
                <a:spcPts val="0"/>
              </a:spcAft>
              <a:buSzPts val="3600"/>
              <a:buNone/>
            </a:pPr>
            <a:endParaRPr/>
          </a:p>
        </p:txBody>
      </p:sp>
      <p:sp>
        <p:nvSpPr>
          <p:cNvPr id="959" name="Google Shape;959;p4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80</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5" name="Google Shape;965;g3aac46a6844_0_4151"/>
          <p:cNvSpPr txBox="1">
            <a:spLocks noGrp="1"/>
          </p:cNvSpPr>
          <p:nvPr>
            <p:ph type="title"/>
          </p:nvPr>
        </p:nvSpPr>
        <p:spPr>
          <a:xfrm>
            <a:off x="838200" y="215380"/>
            <a:ext cx="10515600" cy="51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Colorado’s Scoring Factors (Data-Driven)</a:t>
            </a:r>
            <a:endParaRPr sz="3200"/>
          </a:p>
        </p:txBody>
      </p:sp>
      <p:sp>
        <p:nvSpPr>
          <p:cNvPr id="966" name="Google Shape;966;g3aac46a6844_0_415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81</a:t>
            </a:fld>
            <a:endParaRPr/>
          </a:p>
        </p:txBody>
      </p:sp>
      <p:graphicFrame>
        <p:nvGraphicFramePr>
          <p:cNvPr id="967" name="Google Shape;967;g3aac46a6844_0_4151"/>
          <p:cNvGraphicFramePr/>
          <p:nvPr/>
        </p:nvGraphicFramePr>
        <p:xfrm>
          <a:off x="408500" y="730150"/>
          <a:ext cx="11447825" cy="4793385"/>
        </p:xfrm>
        <a:graphic>
          <a:graphicData uri="http://schemas.openxmlformats.org/drawingml/2006/table">
            <a:tbl>
              <a:tblPr>
                <a:noFill/>
                <a:tableStyleId>{1434B245-9A75-4C44-BEC7-F249B2111D20}</a:tableStyleId>
              </a:tblPr>
              <a:tblGrid>
                <a:gridCol w="3251350">
                  <a:extLst>
                    <a:ext uri="{9D8B030D-6E8A-4147-A177-3AD203B41FA5}">
                      <a16:colId xmlns:a16="http://schemas.microsoft.com/office/drawing/2014/main" val="20000"/>
                    </a:ext>
                  </a:extLst>
                </a:gridCol>
                <a:gridCol w="5077725">
                  <a:extLst>
                    <a:ext uri="{9D8B030D-6E8A-4147-A177-3AD203B41FA5}">
                      <a16:colId xmlns:a16="http://schemas.microsoft.com/office/drawing/2014/main" val="20001"/>
                    </a:ext>
                  </a:extLst>
                </a:gridCol>
                <a:gridCol w="3118750">
                  <a:extLst>
                    <a:ext uri="{9D8B030D-6E8A-4147-A177-3AD203B41FA5}">
                      <a16:colId xmlns:a16="http://schemas.microsoft.com/office/drawing/2014/main" val="20002"/>
                    </a:ext>
                  </a:extLst>
                </a:gridCol>
              </a:tblGrid>
              <a:tr h="421275">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Trebuchet MS"/>
                          <a:ea typeface="Trebuchet MS"/>
                          <a:cs typeface="Trebuchet MS"/>
                          <a:sym typeface="Trebuchet MS"/>
                        </a:rPr>
                        <a:t>CMS Data-Driven Factor</a:t>
                      </a:r>
                      <a:endParaRPr sz="16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Trebuchet MS"/>
                          <a:ea typeface="Trebuchet MS"/>
                          <a:cs typeface="Trebuchet MS"/>
                          <a:sym typeface="Trebuchet MS"/>
                        </a:rPr>
                        <a:t>Colorado Data (CMS Compliant Sources)</a:t>
                      </a:r>
                      <a:endParaRPr sz="16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Trebuchet MS"/>
                          <a:ea typeface="Trebuchet MS"/>
                          <a:cs typeface="Trebuchet MS"/>
                          <a:sym typeface="Trebuchet MS"/>
                        </a:rPr>
                        <a:t>CMS Scoring Methodology</a:t>
                      </a:r>
                      <a:endParaRPr sz="16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426375">
                <a:tc>
                  <a:txBody>
                    <a:bodyPr/>
                    <a:lstStyle/>
                    <a:p>
                      <a:pPr marL="457200" marR="0" lvl="0" indent="-317500" algn="l" rtl="0">
                        <a:lnSpc>
                          <a:spcPct val="115000"/>
                        </a:lnSpc>
                        <a:spcBef>
                          <a:spcPts val="0"/>
                        </a:spcBef>
                        <a:spcAft>
                          <a:spcPts val="0"/>
                        </a:spcAft>
                        <a:buClr>
                          <a:srgbClr val="000000"/>
                        </a:buClr>
                        <a:buSzPts val="1400"/>
                        <a:buFont typeface="Trebuchet MS"/>
                        <a:buAutoNum type="arabicPeriod"/>
                      </a:pPr>
                      <a:r>
                        <a:rPr lang="en-US" sz="1400" u="none" strike="noStrike" cap="none">
                          <a:latin typeface="Trebuchet MS"/>
                          <a:ea typeface="Trebuchet MS"/>
                          <a:cs typeface="Trebuchet MS"/>
                          <a:sym typeface="Trebuchet MS"/>
                        </a:rPr>
                        <a:t>Absolute size of rural population </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809,253</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7">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State proportionality is indexed to every US state proportionality for each data-driven factor (e.g., 13.6% Colorado rural population indexed to every other state’s percentage)</a:t>
                      </a:r>
                      <a:endParaRPr sz="140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400"/>
                        <a:buFont typeface="Arial"/>
                        <a:buNone/>
                      </a:pPr>
                      <a:endParaRPr sz="140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400"/>
                        <a:buFont typeface="Arial"/>
                        <a:buNone/>
                      </a:pPr>
                      <a:r>
                        <a:rPr lang="en-US" sz="1400" b="1" u="none" strike="noStrike" cap="none">
                          <a:solidFill>
                            <a:schemeClr val="dk1"/>
                          </a:solidFill>
                          <a:latin typeface="Trebuchet MS"/>
                          <a:ea typeface="Trebuchet MS"/>
                          <a:cs typeface="Trebuchet MS"/>
                          <a:sym typeface="Trebuchet MS"/>
                        </a:rPr>
                        <a:t>Calculation Requires:</a:t>
                      </a:r>
                      <a:endParaRPr sz="1400" b="1" u="none" strike="noStrike" cap="none">
                        <a:solidFill>
                          <a:schemeClr val="dk1"/>
                        </a:solidFill>
                        <a:latin typeface="Trebuchet MS"/>
                        <a:ea typeface="Trebuchet MS"/>
                        <a:cs typeface="Trebuchet MS"/>
                        <a:sym typeface="Trebuchet MS"/>
                      </a:endParaRPr>
                    </a:p>
                    <a:p>
                      <a:pPr marL="457200" marR="0" lvl="0" indent="-317500" algn="l" rtl="0">
                        <a:lnSpc>
                          <a:spcPct val="115000"/>
                        </a:lnSpc>
                        <a:spcBef>
                          <a:spcPts val="0"/>
                        </a:spcBef>
                        <a:spcAft>
                          <a:spcPts val="0"/>
                        </a:spcAft>
                        <a:buClr>
                          <a:schemeClr val="dk1"/>
                        </a:buClr>
                        <a:buSzPts val="1400"/>
                        <a:buFont typeface="Trebuchet MS"/>
                        <a:buAutoNum type="arabicPeriod"/>
                      </a:pPr>
                      <a:r>
                        <a:rPr lang="en-US" sz="1400" u="none" strike="noStrike" cap="none">
                          <a:solidFill>
                            <a:schemeClr val="dk1"/>
                          </a:solidFill>
                          <a:latin typeface="Trebuchet MS"/>
                          <a:ea typeface="Trebuchet MS"/>
                          <a:cs typeface="Trebuchet MS"/>
                          <a:sym typeface="Trebuchet MS"/>
                        </a:rPr>
                        <a:t>Data from all 50 states on each factor</a:t>
                      </a:r>
                      <a:endParaRPr sz="1400" u="none" strike="noStrike" cap="none">
                        <a:solidFill>
                          <a:schemeClr val="dk1"/>
                        </a:solidFill>
                        <a:latin typeface="Trebuchet MS"/>
                        <a:ea typeface="Trebuchet MS"/>
                        <a:cs typeface="Trebuchet MS"/>
                        <a:sym typeface="Trebuchet MS"/>
                      </a:endParaRPr>
                    </a:p>
                    <a:p>
                      <a:pPr marL="457200" marR="0" lvl="0" indent="-317500" algn="l" rtl="0">
                        <a:lnSpc>
                          <a:spcPct val="115000"/>
                        </a:lnSpc>
                        <a:spcBef>
                          <a:spcPts val="0"/>
                        </a:spcBef>
                        <a:spcAft>
                          <a:spcPts val="0"/>
                        </a:spcAft>
                        <a:buClr>
                          <a:schemeClr val="dk1"/>
                        </a:buClr>
                        <a:buSzPts val="1400"/>
                        <a:buFont typeface="Trebuchet MS"/>
                        <a:buAutoNum type="arabicPeriod"/>
                      </a:pPr>
                      <a:r>
                        <a:rPr lang="en-US" sz="1400" u="none" strike="noStrike" cap="none">
                          <a:solidFill>
                            <a:schemeClr val="dk1"/>
                          </a:solidFill>
                          <a:latin typeface="Trebuchet MS"/>
                          <a:ea typeface="Trebuchet MS"/>
                          <a:cs typeface="Trebuchet MS"/>
                          <a:sym typeface="Trebuchet MS"/>
                        </a:rPr>
                        <a:t>Proportional index calculation for each</a:t>
                      </a:r>
                      <a:endParaRPr sz="1400" u="none" strike="noStrike" cap="none">
                        <a:solidFill>
                          <a:schemeClr val="dk1"/>
                        </a:solidFill>
                        <a:latin typeface="Trebuchet MS"/>
                        <a:ea typeface="Trebuchet MS"/>
                        <a:cs typeface="Trebuchet MS"/>
                        <a:sym typeface="Trebuchet MS"/>
                      </a:endParaRPr>
                    </a:p>
                    <a:p>
                      <a:pPr marL="457200" marR="0" lvl="0" indent="-317500" algn="l" rtl="0">
                        <a:lnSpc>
                          <a:spcPct val="115000"/>
                        </a:lnSpc>
                        <a:spcBef>
                          <a:spcPts val="0"/>
                        </a:spcBef>
                        <a:spcAft>
                          <a:spcPts val="0"/>
                        </a:spcAft>
                        <a:buClr>
                          <a:schemeClr val="dk1"/>
                        </a:buClr>
                        <a:buSzPts val="1400"/>
                        <a:buFont typeface="Trebuchet MS"/>
                        <a:buAutoNum type="arabicPeriod"/>
                      </a:pPr>
                      <a:r>
                        <a:rPr lang="en-US" sz="1400" u="none" strike="noStrike" cap="none">
                          <a:solidFill>
                            <a:schemeClr val="dk1"/>
                          </a:solidFill>
                          <a:latin typeface="Trebuchet MS"/>
                          <a:ea typeface="Trebuchet MS"/>
                          <a:cs typeface="Trebuchet MS"/>
                          <a:sym typeface="Trebuchet MS"/>
                        </a:rPr>
                        <a:t>Summation of indexed score for each factor</a:t>
                      </a:r>
                      <a:endParaRPr sz="1400" u="none" strike="noStrike" cap="none">
                        <a:solidFill>
                          <a:schemeClr val="dk1"/>
                        </a:solidFill>
                        <a:latin typeface="Trebuchet MS"/>
                        <a:ea typeface="Trebuchet MS"/>
                        <a:cs typeface="Trebuchet MS"/>
                        <a:sym typeface="Trebuchet MS"/>
                      </a:endParaRPr>
                    </a:p>
                    <a:p>
                      <a:pPr marL="457200" marR="0" lvl="0" indent="-298450" algn="l" rtl="0">
                        <a:lnSpc>
                          <a:spcPct val="115000"/>
                        </a:lnSpc>
                        <a:spcBef>
                          <a:spcPts val="0"/>
                        </a:spcBef>
                        <a:spcAft>
                          <a:spcPts val="0"/>
                        </a:spcAft>
                        <a:buClr>
                          <a:schemeClr val="dk1"/>
                        </a:buClr>
                        <a:buSzPts val="1100"/>
                        <a:buFont typeface="Trebuchet MS"/>
                        <a:buAutoNum type="arabicPeriod"/>
                      </a:pPr>
                      <a:r>
                        <a:rPr lang="en-US" sz="1400" u="none" strike="noStrike" cap="none">
                          <a:solidFill>
                            <a:schemeClr val="dk1"/>
                          </a:solidFill>
                          <a:latin typeface="Trebuchet MS"/>
                          <a:ea typeface="Trebuchet MS"/>
                          <a:cs typeface="Trebuchet MS"/>
                          <a:sym typeface="Trebuchet MS"/>
                        </a:rPr>
                        <a:t>Multiplication of each score by specific weight factors for each indexed score</a:t>
                      </a:r>
                      <a:endParaRPr sz="1400" u="none" strike="noStrike" cap="none">
                        <a:latin typeface="Trebuchet MS"/>
                        <a:ea typeface="Trebuchet MS"/>
                        <a:cs typeface="Trebuchet MS"/>
                        <a:sym typeface="Trebuchet MS"/>
                      </a:endParaRPr>
                    </a:p>
                  </a:txBody>
                  <a:tcPr marL="91425" marR="91425" marT="91425" marB="91425">
                    <a:lnL w="12700"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78775">
                <a:tc>
                  <a:txBody>
                    <a:bodyPr/>
                    <a:lstStyle/>
                    <a:p>
                      <a:pPr marL="457200" marR="0" lvl="0" indent="-317500" algn="l" rtl="0">
                        <a:lnSpc>
                          <a:spcPct val="115000"/>
                        </a:lnSpc>
                        <a:spcBef>
                          <a:spcPts val="0"/>
                        </a:spcBef>
                        <a:spcAft>
                          <a:spcPts val="0"/>
                        </a:spcAft>
                        <a:buClr>
                          <a:srgbClr val="000000"/>
                        </a:buClr>
                        <a:buSzPts val="1400"/>
                        <a:buFont typeface="Trebuchet MS"/>
                        <a:buAutoNum type="arabicPeriod" startAt="2"/>
                      </a:pPr>
                      <a:r>
                        <a:rPr lang="en-US" sz="1400" u="none" strike="noStrike" cap="none">
                          <a:latin typeface="Trebuchet MS"/>
                          <a:ea typeface="Trebuchet MS"/>
                          <a:cs typeface="Trebuchet MS"/>
                          <a:sym typeface="Trebuchet MS"/>
                        </a:rPr>
                        <a:t>Proportion of Rural Health Facilities </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12.7%  (574 rural/4,520 total)</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2"/>
                  </a:ext>
                </a:extLst>
              </a:tr>
              <a:tr h="413675">
                <a:tc>
                  <a:txBody>
                    <a:bodyPr/>
                    <a:lstStyle/>
                    <a:p>
                      <a:pPr marL="457200" marR="0" lvl="0" indent="-317500" algn="l" rtl="0">
                        <a:lnSpc>
                          <a:spcPct val="115000"/>
                        </a:lnSpc>
                        <a:spcBef>
                          <a:spcPts val="0"/>
                        </a:spcBef>
                        <a:spcAft>
                          <a:spcPts val="0"/>
                        </a:spcAft>
                        <a:buClr>
                          <a:srgbClr val="000000"/>
                        </a:buClr>
                        <a:buSzPts val="1400"/>
                        <a:buFont typeface="Trebuchet MS"/>
                        <a:buAutoNum type="arabicPeriod" startAt="3"/>
                      </a:pPr>
                      <a:r>
                        <a:rPr lang="en-US" sz="1400" u="none" strike="noStrike" cap="none">
                          <a:latin typeface="Trebuchet MS"/>
                          <a:ea typeface="Trebuchet MS"/>
                          <a:cs typeface="Trebuchet MS"/>
                          <a:sym typeface="Trebuchet MS"/>
                        </a:rPr>
                        <a:t>Uncompensated care in a State </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9.3% rural ($37,452,138 (rural)/ $403,557,073 (total))</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3"/>
                  </a:ext>
                </a:extLst>
              </a:tr>
              <a:tr h="578775">
                <a:tc>
                  <a:txBody>
                    <a:bodyPr/>
                    <a:lstStyle/>
                    <a:p>
                      <a:pPr marL="457200" marR="0" lvl="0" indent="-317500" algn="l" rtl="0">
                        <a:lnSpc>
                          <a:spcPct val="115000"/>
                        </a:lnSpc>
                        <a:spcBef>
                          <a:spcPts val="0"/>
                        </a:spcBef>
                        <a:spcAft>
                          <a:spcPts val="0"/>
                        </a:spcAft>
                        <a:buClr>
                          <a:srgbClr val="000000"/>
                        </a:buClr>
                        <a:buSzPts val="1400"/>
                        <a:buFont typeface="Trebuchet MS"/>
                        <a:buAutoNum type="arabicPeriod" startAt="4"/>
                      </a:pPr>
                      <a:r>
                        <a:rPr lang="en-US" sz="1400" u="none" strike="noStrike" cap="none">
                          <a:latin typeface="Trebuchet MS"/>
                          <a:ea typeface="Trebuchet MS"/>
                          <a:cs typeface="Trebuchet MS"/>
                          <a:sym typeface="Trebuchet MS"/>
                        </a:rPr>
                        <a:t>% of population located in rural areas </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13.6%</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4"/>
                  </a:ext>
                </a:extLst>
              </a:tr>
              <a:tr h="1306150">
                <a:tc>
                  <a:txBody>
                    <a:bodyPr/>
                    <a:lstStyle/>
                    <a:p>
                      <a:pPr marL="457200" marR="0" lvl="0" indent="-317500" algn="l" rtl="0">
                        <a:lnSpc>
                          <a:spcPct val="115000"/>
                        </a:lnSpc>
                        <a:spcBef>
                          <a:spcPts val="0"/>
                        </a:spcBef>
                        <a:spcAft>
                          <a:spcPts val="0"/>
                        </a:spcAft>
                        <a:buClr>
                          <a:srgbClr val="000000"/>
                        </a:buClr>
                        <a:buSzPts val="1400"/>
                        <a:buFont typeface="Trebuchet MS"/>
                        <a:buAutoNum type="arabicPeriod" startAt="5"/>
                      </a:pPr>
                      <a:r>
                        <a:rPr lang="en-US" sz="1400" u="none" strike="noStrike" cap="none">
                          <a:latin typeface="Trebuchet MS"/>
                          <a:ea typeface="Trebuchet MS"/>
                          <a:cs typeface="Trebuchet MS"/>
                          <a:sym typeface="Trebuchet MS"/>
                        </a:rPr>
                        <a:t>Metrics that define a state as being frontier </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latin typeface="Trebuchet MS"/>
                          <a:ea typeface="Trebuchet MS"/>
                          <a:cs typeface="Trebuchet MS"/>
                          <a:sym typeface="Trebuchet MS"/>
                        </a:rPr>
                        <a:t>52 of 64 counties classified as rural or frontier (12 urban, 28 rural, 24 frontier). 82% (81.76%) of Colorado's landmass is considered rural or frontier. 13.6% of the population (809,253 people) lives in rural and frontier Colorado.</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5"/>
                  </a:ext>
                </a:extLst>
              </a:tr>
              <a:tr h="395250">
                <a:tc>
                  <a:txBody>
                    <a:bodyPr/>
                    <a:lstStyle/>
                    <a:p>
                      <a:pPr marL="457200" marR="0" lvl="0" indent="-323850" algn="l" rtl="0">
                        <a:lnSpc>
                          <a:spcPct val="115000"/>
                        </a:lnSpc>
                        <a:spcBef>
                          <a:spcPts val="0"/>
                        </a:spcBef>
                        <a:spcAft>
                          <a:spcPts val="0"/>
                        </a:spcAft>
                        <a:buClr>
                          <a:schemeClr val="dk1"/>
                        </a:buClr>
                        <a:buSzPts val="1500"/>
                        <a:buFont typeface="Trebuchet MS"/>
                        <a:buAutoNum type="arabicPeriod" startAt="6"/>
                      </a:pPr>
                      <a:r>
                        <a:rPr lang="en-US" sz="1500" u="none" strike="noStrike" cap="none">
                          <a:solidFill>
                            <a:schemeClr val="dk1"/>
                          </a:solidFill>
                          <a:latin typeface="Trebuchet MS"/>
                          <a:ea typeface="Trebuchet MS"/>
                          <a:cs typeface="Trebuchet MS"/>
                          <a:sym typeface="Trebuchet MS"/>
                        </a:rPr>
                        <a:t>Area in total square miles </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500"/>
                        <a:buFont typeface="Arial"/>
                        <a:buNone/>
                      </a:pPr>
                      <a:r>
                        <a:rPr lang="en-US" sz="1500" u="none" strike="noStrike" cap="none">
                          <a:solidFill>
                            <a:schemeClr val="dk1"/>
                          </a:solidFill>
                          <a:latin typeface="Trebuchet MS"/>
                          <a:ea typeface="Trebuchet MS"/>
                          <a:cs typeface="Trebuchet MS"/>
                          <a:sym typeface="Trebuchet MS"/>
                        </a:rPr>
                        <a:t>104,094 sq. miles</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6"/>
                  </a:ext>
                </a:extLst>
              </a:tr>
              <a:tr h="565125">
                <a:tc>
                  <a:txBody>
                    <a:bodyPr/>
                    <a:lstStyle/>
                    <a:p>
                      <a:pPr marL="457200" marR="0" lvl="0" indent="-323850" algn="l" rtl="0">
                        <a:lnSpc>
                          <a:spcPct val="115000"/>
                        </a:lnSpc>
                        <a:spcBef>
                          <a:spcPts val="0"/>
                        </a:spcBef>
                        <a:spcAft>
                          <a:spcPts val="0"/>
                        </a:spcAft>
                        <a:buClr>
                          <a:schemeClr val="dk1"/>
                        </a:buClr>
                        <a:buSzPts val="1500"/>
                        <a:buFont typeface="Trebuchet MS"/>
                        <a:buAutoNum type="arabicPeriod" startAt="7"/>
                      </a:pPr>
                      <a:r>
                        <a:rPr lang="en-US" sz="1500" u="none" strike="noStrike" cap="none">
                          <a:solidFill>
                            <a:schemeClr val="dk1"/>
                          </a:solidFill>
                          <a:latin typeface="Trebuchet MS"/>
                          <a:ea typeface="Trebuchet MS"/>
                          <a:cs typeface="Trebuchet MS"/>
                          <a:sym typeface="Trebuchet MS"/>
                        </a:rPr>
                        <a:t>% of hospitals that receive Medicaid DSH payments </a:t>
                      </a:r>
                      <a:endParaRPr sz="15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chemeClr val="dk1"/>
                        </a:buClr>
                        <a:buSzPts val="1100"/>
                        <a:buFont typeface="Arial"/>
                        <a:buNone/>
                      </a:pPr>
                      <a:r>
                        <a:rPr lang="en-US" sz="1500" u="none" strike="noStrike" cap="none">
                          <a:solidFill>
                            <a:schemeClr val="dk1"/>
                          </a:solidFill>
                          <a:latin typeface="Trebuchet MS"/>
                          <a:ea typeface="Trebuchet MS"/>
                          <a:cs typeface="Trebuchet MS"/>
                          <a:sym typeface="Trebuchet MS"/>
                        </a:rPr>
                        <a:t>23.8% (5 of 21 are rural)</a:t>
                      </a:r>
                      <a:endParaRPr sz="15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7"/>
                  </a:ext>
                </a:extLst>
              </a:tr>
            </a:tbl>
          </a:graphicData>
        </a:graphic>
      </p:graphicFrame>
      <p:sp>
        <p:nvSpPr>
          <p:cNvPr id="968" name="Google Shape;968;g3aac46a6844_0_4151"/>
          <p:cNvSpPr txBox="1"/>
          <p:nvPr/>
        </p:nvSpPr>
        <p:spPr>
          <a:xfrm>
            <a:off x="408500" y="5689725"/>
            <a:ext cx="11378100" cy="457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Nine total data-driven factors: there are two additional data-driven factors tied to initiative-based factors (see factors marked with an * on next slide).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42"/>
          <p:cNvSpPr txBox="1">
            <a:spLocks noGrp="1"/>
          </p:cNvSpPr>
          <p:nvPr>
            <p:ph type="title"/>
          </p:nvPr>
        </p:nvSpPr>
        <p:spPr>
          <a:xfrm>
            <a:off x="408525" y="215375"/>
            <a:ext cx="11378100" cy="514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3200"/>
              <a:t>Factores de puntuación de Colorado (basados en datos)</a:t>
            </a:r>
            <a:endParaRPr sz="3200"/>
          </a:p>
        </p:txBody>
      </p:sp>
      <p:sp>
        <p:nvSpPr>
          <p:cNvPr id="975" name="Google Shape;975;p4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82</a:t>
            </a:fld>
            <a:endParaRPr/>
          </a:p>
        </p:txBody>
      </p:sp>
      <p:graphicFrame>
        <p:nvGraphicFramePr>
          <p:cNvPr id="976" name="Google Shape;976;p42"/>
          <p:cNvGraphicFramePr/>
          <p:nvPr/>
        </p:nvGraphicFramePr>
        <p:xfrm>
          <a:off x="128038" y="730175"/>
          <a:ext cx="11935925" cy="4937475"/>
        </p:xfrm>
        <a:graphic>
          <a:graphicData uri="http://schemas.openxmlformats.org/drawingml/2006/table">
            <a:tbl>
              <a:tblPr>
                <a:noFill/>
                <a:tableStyleId>{1434B245-9A75-4C44-BEC7-F249B2111D20}</a:tableStyleId>
              </a:tblPr>
              <a:tblGrid>
                <a:gridCol w="3389975">
                  <a:extLst>
                    <a:ext uri="{9D8B030D-6E8A-4147-A177-3AD203B41FA5}">
                      <a16:colId xmlns:a16="http://schemas.microsoft.com/office/drawing/2014/main" val="20000"/>
                    </a:ext>
                  </a:extLst>
                </a:gridCol>
                <a:gridCol w="5294225">
                  <a:extLst>
                    <a:ext uri="{9D8B030D-6E8A-4147-A177-3AD203B41FA5}">
                      <a16:colId xmlns:a16="http://schemas.microsoft.com/office/drawing/2014/main" val="20001"/>
                    </a:ext>
                  </a:extLst>
                </a:gridCol>
                <a:gridCol w="3251725">
                  <a:extLst>
                    <a:ext uri="{9D8B030D-6E8A-4147-A177-3AD203B41FA5}">
                      <a16:colId xmlns:a16="http://schemas.microsoft.com/office/drawing/2014/main" val="20002"/>
                    </a:ext>
                  </a:extLst>
                </a:gridCol>
              </a:tblGrid>
              <a:tr h="648950">
                <a:tc>
                  <a:txBody>
                    <a:bodyPr/>
                    <a:lstStyle/>
                    <a:p>
                      <a:pPr marL="0" marR="0" lvl="0" indent="0" algn="l" rtl="0">
                        <a:lnSpc>
                          <a:spcPct val="100000"/>
                        </a:lnSpc>
                        <a:spcBef>
                          <a:spcPts val="0"/>
                        </a:spcBef>
                        <a:spcAft>
                          <a:spcPts val="0"/>
                        </a:spcAft>
                        <a:buClr>
                          <a:srgbClr val="000000"/>
                        </a:buClr>
                        <a:buSzPts val="1600"/>
                        <a:buFont typeface="Arial"/>
                        <a:buNone/>
                      </a:pPr>
                      <a:r>
                        <a:rPr lang="en-US" b="1">
                          <a:solidFill>
                            <a:schemeClr val="lt1"/>
                          </a:solidFill>
                          <a:latin typeface="Trebuchet MS"/>
                          <a:ea typeface="Trebuchet MS"/>
                          <a:cs typeface="Trebuchet MS"/>
                          <a:sym typeface="Trebuchet MS"/>
                        </a:rPr>
                        <a:t>Factor basado en datos de CMS</a:t>
                      </a:r>
                      <a:endParaRPr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b="1">
                          <a:solidFill>
                            <a:schemeClr val="lt1"/>
                          </a:solidFill>
                          <a:latin typeface="Trebuchet MS"/>
                          <a:ea typeface="Trebuchet MS"/>
                          <a:cs typeface="Trebuchet MS"/>
                          <a:sym typeface="Trebuchet MS"/>
                        </a:rPr>
                        <a:t>Datos de Colorado (fuentes que cumplen con los requisitos de CMS)</a:t>
                      </a:r>
                      <a:endParaRPr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lvl="0" indent="0" algn="l" rtl="0">
                        <a:spcBef>
                          <a:spcPts val="0"/>
                        </a:spcBef>
                        <a:spcAft>
                          <a:spcPts val="0"/>
                        </a:spcAft>
                        <a:buClr>
                          <a:schemeClr val="dk1"/>
                        </a:buClr>
                        <a:buSzPts val="1100"/>
                        <a:buFont typeface="Arial"/>
                        <a:buNone/>
                      </a:pPr>
                      <a:r>
                        <a:rPr lang="en-US" b="1">
                          <a:solidFill>
                            <a:schemeClr val="lt1"/>
                          </a:solidFill>
                          <a:latin typeface="Trebuchet MS"/>
                          <a:ea typeface="Trebuchet MS"/>
                          <a:cs typeface="Trebuchet MS"/>
                          <a:sym typeface="Trebuchet MS"/>
                        </a:rPr>
                        <a:t>Metodología de puntuación de CMS</a:t>
                      </a:r>
                      <a:endParaRPr b="1">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535150">
                <a:tc>
                  <a:txBody>
                    <a:bodyPr/>
                    <a:lstStyle/>
                    <a:p>
                      <a:pPr marL="457200" marR="0" lvl="0" indent="-298450" algn="l" rtl="0">
                        <a:lnSpc>
                          <a:spcPct val="115000"/>
                        </a:lnSpc>
                        <a:spcBef>
                          <a:spcPts val="0"/>
                        </a:spcBef>
                        <a:spcAft>
                          <a:spcPts val="0"/>
                        </a:spcAft>
                        <a:buClr>
                          <a:srgbClr val="000000"/>
                        </a:buClr>
                        <a:buSzPts val="1100"/>
                        <a:buFont typeface="Trebuchet MS"/>
                        <a:buAutoNum type="arabicPeriod"/>
                      </a:pPr>
                      <a:r>
                        <a:rPr lang="en-US" sz="1100">
                          <a:latin typeface="Trebuchet MS"/>
                          <a:ea typeface="Trebuchet MS"/>
                          <a:cs typeface="Trebuchet MS"/>
                          <a:sym typeface="Trebuchet MS"/>
                        </a:rPr>
                        <a:t>Tamaño absoluto de la población rural</a:t>
                      </a:r>
                      <a:r>
                        <a:rPr lang="en-US" sz="1100" u="none" strike="noStrike" cap="none">
                          <a:latin typeface="Trebuchet MS"/>
                          <a:ea typeface="Trebuchet MS"/>
                          <a:cs typeface="Trebuchet MS"/>
                          <a:sym typeface="Trebuchet MS"/>
                        </a:rPr>
                        <a:t> </a:t>
                      </a:r>
                      <a:endParaRPr sz="11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100" u="none" strike="noStrike" cap="none">
                          <a:latin typeface="Trebuchet MS"/>
                          <a:ea typeface="Trebuchet MS"/>
                          <a:cs typeface="Trebuchet MS"/>
                          <a:sym typeface="Trebuchet MS"/>
                        </a:rPr>
                        <a:t>809,253</a:t>
                      </a:r>
                      <a:endParaRPr sz="11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7">
                  <a:txBody>
                    <a:bodyPr/>
                    <a:lstStyle/>
                    <a:p>
                      <a:pPr marL="0" marR="0" lvl="0" indent="0" algn="l" rtl="0">
                        <a:lnSpc>
                          <a:spcPct val="115000"/>
                        </a:lnSpc>
                        <a:spcBef>
                          <a:spcPts val="0"/>
                        </a:spcBef>
                        <a:spcAft>
                          <a:spcPts val="0"/>
                        </a:spcAft>
                        <a:buClr>
                          <a:srgbClr val="000000"/>
                        </a:buClr>
                        <a:buSzPts val="1400"/>
                        <a:buFont typeface="Arial"/>
                        <a:buNone/>
                      </a:pPr>
                      <a:r>
                        <a:rPr lang="en-US" sz="1100">
                          <a:solidFill>
                            <a:schemeClr val="dk1"/>
                          </a:solidFill>
                          <a:latin typeface="Trebuchet MS"/>
                          <a:ea typeface="Trebuchet MS"/>
                          <a:cs typeface="Trebuchet MS"/>
                          <a:sym typeface="Trebuchet MS"/>
                        </a:rPr>
                        <a:t>La proporcionalidad estatal se indexa a la proporcionalidad de cada estado de EE. UU. para cada factor basado en datos (por ejemplo, el 13,6 % de la población rural de Colorado se indexa al porcentaje de todos los demás estados).</a:t>
                      </a:r>
                      <a:endParaRPr sz="1100" u="none" strike="noStrike" cap="none">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US" sz="1100" b="1">
                          <a:solidFill>
                            <a:schemeClr val="dk1"/>
                          </a:solidFill>
                          <a:latin typeface="Trebuchet MS"/>
                          <a:ea typeface="Trebuchet MS"/>
                          <a:cs typeface="Trebuchet MS"/>
                          <a:sym typeface="Trebuchet MS"/>
                        </a:rPr>
                        <a:t>El cálculo requiere:</a:t>
                      </a:r>
                      <a:endParaRPr sz="1100" b="1">
                        <a:solidFill>
                          <a:schemeClr val="dk1"/>
                        </a:solidFill>
                        <a:latin typeface="Trebuchet MS"/>
                        <a:ea typeface="Trebuchet MS"/>
                        <a:cs typeface="Trebuchet MS"/>
                        <a:sym typeface="Trebuchet MS"/>
                      </a:endParaRPr>
                    </a:p>
                    <a:p>
                      <a:pPr marL="457200" lvl="0" indent="-279400" algn="l" rtl="0">
                        <a:lnSpc>
                          <a:spcPct val="115000"/>
                        </a:lnSpc>
                        <a:spcBef>
                          <a:spcPts val="0"/>
                        </a:spcBef>
                        <a:spcAft>
                          <a:spcPts val="0"/>
                        </a:spcAft>
                        <a:buClr>
                          <a:schemeClr val="dk1"/>
                        </a:buClr>
                        <a:buSzPts val="800"/>
                        <a:buFont typeface="Trebuchet MS"/>
                        <a:buAutoNum type="arabicPeriod"/>
                      </a:pPr>
                      <a:r>
                        <a:rPr lang="en-US" sz="1100" b="1">
                          <a:solidFill>
                            <a:schemeClr val="dk1"/>
                          </a:solidFill>
                          <a:latin typeface="Trebuchet MS"/>
                          <a:ea typeface="Trebuchet MS"/>
                          <a:cs typeface="Trebuchet MS"/>
                          <a:sym typeface="Trebuchet MS"/>
                        </a:rPr>
                        <a:t>Datos de los 50 estados sobre cada factor.</a:t>
                      </a:r>
                      <a:endParaRPr sz="1100" b="1">
                        <a:solidFill>
                          <a:schemeClr val="dk1"/>
                        </a:solidFill>
                        <a:latin typeface="Trebuchet MS"/>
                        <a:ea typeface="Trebuchet MS"/>
                        <a:cs typeface="Trebuchet MS"/>
                        <a:sym typeface="Trebuchet MS"/>
                      </a:endParaRPr>
                    </a:p>
                    <a:p>
                      <a:pPr marL="457200" lvl="0" indent="-279400" algn="l" rtl="0">
                        <a:lnSpc>
                          <a:spcPct val="115000"/>
                        </a:lnSpc>
                        <a:spcBef>
                          <a:spcPts val="0"/>
                        </a:spcBef>
                        <a:spcAft>
                          <a:spcPts val="0"/>
                        </a:spcAft>
                        <a:buClr>
                          <a:schemeClr val="dk1"/>
                        </a:buClr>
                        <a:buSzPts val="800"/>
                        <a:buFont typeface="Trebuchet MS"/>
                        <a:buAutoNum type="arabicPeriod"/>
                      </a:pPr>
                      <a:r>
                        <a:rPr lang="en-US" sz="1100" b="1">
                          <a:solidFill>
                            <a:schemeClr val="dk1"/>
                          </a:solidFill>
                          <a:latin typeface="Trebuchet MS"/>
                          <a:ea typeface="Trebuchet MS"/>
                          <a:cs typeface="Trebuchet MS"/>
                          <a:sym typeface="Trebuchet MS"/>
                        </a:rPr>
                        <a:t>Cálculo del índice proporcional para cada uno.</a:t>
                      </a:r>
                      <a:endParaRPr sz="1100" b="1">
                        <a:solidFill>
                          <a:schemeClr val="dk1"/>
                        </a:solidFill>
                        <a:latin typeface="Trebuchet MS"/>
                        <a:ea typeface="Trebuchet MS"/>
                        <a:cs typeface="Trebuchet MS"/>
                        <a:sym typeface="Trebuchet MS"/>
                      </a:endParaRPr>
                    </a:p>
                    <a:p>
                      <a:pPr marL="457200" lvl="0" indent="-279400" algn="l" rtl="0">
                        <a:lnSpc>
                          <a:spcPct val="115000"/>
                        </a:lnSpc>
                        <a:spcBef>
                          <a:spcPts val="0"/>
                        </a:spcBef>
                        <a:spcAft>
                          <a:spcPts val="0"/>
                        </a:spcAft>
                        <a:buClr>
                          <a:schemeClr val="dk1"/>
                        </a:buClr>
                        <a:buSzPts val="800"/>
                        <a:buFont typeface="Trebuchet MS"/>
                        <a:buAutoNum type="arabicPeriod"/>
                      </a:pPr>
                      <a:r>
                        <a:rPr lang="en-US" sz="1100" b="1">
                          <a:solidFill>
                            <a:schemeClr val="dk1"/>
                          </a:solidFill>
                          <a:latin typeface="Trebuchet MS"/>
                          <a:ea typeface="Trebuchet MS"/>
                          <a:cs typeface="Trebuchet MS"/>
                          <a:sym typeface="Trebuchet MS"/>
                        </a:rPr>
                        <a:t>Suma de la puntuación indexada para cada factor.</a:t>
                      </a:r>
                      <a:endParaRPr sz="1100" b="1">
                        <a:solidFill>
                          <a:schemeClr val="dk1"/>
                        </a:solidFill>
                        <a:latin typeface="Trebuchet MS"/>
                        <a:ea typeface="Trebuchet MS"/>
                        <a:cs typeface="Trebuchet MS"/>
                        <a:sym typeface="Trebuchet MS"/>
                      </a:endParaRPr>
                    </a:p>
                    <a:p>
                      <a:pPr marL="457200" lvl="0" indent="-279400" algn="l" rtl="0">
                        <a:lnSpc>
                          <a:spcPct val="115000"/>
                        </a:lnSpc>
                        <a:spcBef>
                          <a:spcPts val="0"/>
                        </a:spcBef>
                        <a:spcAft>
                          <a:spcPts val="0"/>
                        </a:spcAft>
                        <a:buClr>
                          <a:schemeClr val="dk1"/>
                        </a:buClr>
                        <a:buSzPts val="800"/>
                        <a:buFont typeface="Trebuchet MS"/>
                        <a:buAutoNum type="arabicPeriod"/>
                      </a:pPr>
                      <a:r>
                        <a:rPr lang="en-US" sz="1100" b="1">
                          <a:solidFill>
                            <a:schemeClr val="dk1"/>
                          </a:solidFill>
                          <a:latin typeface="Trebuchet MS"/>
                          <a:ea typeface="Trebuchet MS"/>
                          <a:cs typeface="Trebuchet MS"/>
                          <a:sym typeface="Trebuchet MS"/>
                        </a:rPr>
                        <a:t>Multiplicación de cada puntuación por factores de ponderación específicos para cada puntuación indexada.</a:t>
                      </a:r>
                      <a:endParaRPr sz="1100" b="1">
                        <a:solidFill>
                          <a:schemeClr val="dk1"/>
                        </a:solidFill>
                        <a:latin typeface="Trebuchet MS"/>
                        <a:ea typeface="Trebuchet MS"/>
                        <a:cs typeface="Trebuchet MS"/>
                        <a:sym typeface="Trebuchet MS"/>
                      </a:endParaRPr>
                    </a:p>
                  </a:txBody>
                  <a:tcPr marL="91425" marR="91425" marT="91425" marB="91425">
                    <a:lnL w="12700"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35150">
                <a:tc>
                  <a:txBody>
                    <a:bodyPr/>
                    <a:lstStyle/>
                    <a:p>
                      <a:pPr marL="457200" marR="0" lvl="0" indent="-298450" algn="l" rtl="0">
                        <a:lnSpc>
                          <a:spcPct val="115000"/>
                        </a:lnSpc>
                        <a:spcBef>
                          <a:spcPts val="0"/>
                        </a:spcBef>
                        <a:spcAft>
                          <a:spcPts val="0"/>
                        </a:spcAft>
                        <a:buClr>
                          <a:srgbClr val="000000"/>
                        </a:buClr>
                        <a:buSzPts val="1100"/>
                        <a:buFont typeface="Trebuchet MS"/>
                        <a:buAutoNum type="arabicPeriod" startAt="2"/>
                      </a:pPr>
                      <a:r>
                        <a:rPr lang="en-US" sz="1100" u="none" strike="noStrike" cap="none">
                          <a:latin typeface="Trebuchet MS"/>
                          <a:ea typeface="Trebuchet MS"/>
                          <a:cs typeface="Trebuchet MS"/>
                          <a:sym typeface="Trebuchet MS"/>
                        </a:rPr>
                        <a:t>Propor</a:t>
                      </a:r>
                      <a:r>
                        <a:rPr lang="en-US" sz="1100">
                          <a:latin typeface="Trebuchet MS"/>
                          <a:ea typeface="Trebuchet MS"/>
                          <a:cs typeface="Trebuchet MS"/>
                          <a:sym typeface="Trebuchet MS"/>
                        </a:rPr>
                        <a:t>ción de las instalaciones rurales</a:t>
                      </a:r>
                      <a:r>
                        <a:rPr lang="en-US" sz="1100" u="none" strike="noStrike" cap="none">
                          <a:latin typeface="Trebuchet MS"/>
                          <a:ea typeface="Trebuchet MS"/>
                          <a:cs typeface="Trebuchet MS"/>
                          <a:sym typeface="Trebuchet MS"/>
                        </a:rPr>
                        <a:t> </a:t>
                      </a:r>
                      <a:endParaRPr sz="11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100" u="none" strike="noStrike" cap="none">
                          <a:latin typeface="Trebuchet MS"/>
                          <a:ea typeface="Trebuchet MS"/>
                          <a:cs typeface="Trebuchet MS"/>
                          <a:sym typeface="Trebuchet MS"/>
                        </a:rPr>
                        <a:t>12.7%  (574 rural/4,520 total)</a:t>
                      </a:r>
                      <a:endParaRPr sz="11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2"/>
                  </a:ext>
                </a:extLst>
              </a:tr>
              <a:tr h="535150">
                <a:tc>
                  <a:txBody>
                    <a:bodyPr/>
                    <a:lstStyle/>
                    <a:p>
                      <a:pPr marL="457200" lvl="0" indent="-298450" algn="l" rtl="0">
                        <a:lnSpc>
                          <a:spcPct val="115000"/>
                        </a:lnSpc>
                        <a:spcBef>
                          <a:spcPts val="0"/>
                        </a:spcBef>
                        <a:spcAft>
                          <a:spcPts val="0"/>
                        </a:spcAft>
                        <a:buSzPts val="1100"/>
                        <a:buFont typeface="Trebuchet MS"/>
                        <a:buAutoNum type="arabicPeriod" startAt="3"/>
                      </a:pPr>
                      <a:r>
                        <a:rPr lang="en-US" sz="1100">
                          <a:latin typeface="Trebuchet MS"/>
                          <a:ea typeface="Trebuchet MS"/>
                          <a:cs typeface="Trebuchet MS"/>
                          <a:sym typeface="Trebuchet MS"/>
                        </a:rPr>
                        <a:t>Atención médica no remunerada en un estado </a:t>
                      </a:r>
                      <a:endParaRPr sz="1100">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100" u="none" strike="noStrike" cap="none">
                          <a:latin typeface="Trebuchet MS"/>
                          <a:ea typeface="Trebuchet MS"/>
                          <a:cs typeface="Trebuchet MS"/>
                          <a:sym typeface="Trebuchet MS"/>
                        </a:rPr>
                        <a:t>9.3% rural ($37,452,138 (rural)/ $403,557,073 (total)</a:t>
                      </a:r>
                      <a:endParaRPr sz="11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3"/>
                  </a:ext>
                </a:extLst>
              </a:tr>
              <a:tr h="535150">
                <a:tc>
                  <a:txBody>
                    <a:bodyPr/>
                    <a:lstStyle/>
                    <a:p>
                      <a:pPr marL="457200" marR="0" lvl="0" indent="-298450" algn="l" rtl="0">
                        <a:lnSpc>
                          <a:spcPct val="115000"/>
                        </a:lnSpc>
                        <a:spcBef>
                          <a:spcPts val="0"/>
                        </a:spcBef>
                        <a:spcAft>
                          <a:spcPts val="0"/>
                        </a:spcAft>
                        <a:buClr>
                          <a:srgbClr val="000000"/>
                        </a:buClr>
                        <a:buSzPts val="1100"/>
                        <a:buFont typeface="Trebuchet MS"/>
                        <a:buAutoNum type="arabicPeriod" startAt="4"/>
                      </a:pPr>
                      <a:r>
                        <a:rPr lang="en-US" sz="1100" u="none" strike="noStrike" cap="none">
                          <a:latin typeface="Trebuchet MS"/>
                          <a:ea typeface="Trebuchet MS"/>
                          <a:cs typeface="Trebuchet MS"/>
                          <a:sym typeface="Trebuchet MS"/>
                        </a:rPr>
                        <a:t>% </a:t>
                      </a:r>
                      <a:r>
                        <a:rPr lang="en-US" sz="1100">
                          <a:latin typeface="Trebuchet MS"/>
                          <a:ea typeface="Trebuchet MS"/>
                          <a:cs typeface="Trebuchet MS"/>
                          <a:sym typeface="Trebuchet MS"/>
                        </a:rPr>
                        <a:t>de población ubicada en áreas rurales</a:t>
                      </a:r>
                      <a:r>
                        <a:rPr lang="en-US" sz="1100" u="none" strike="noStrike" cap="none">
                          <a:latin typeface="Trebuchet MS"/>
                          <a:ea typeface="Trebuchet MS"/>
                          <a:cs typeface="Trebuchet MS"/>
                          <a:sym typeface="Trebuchet MS"/>
                        </a:rPr>
                        <a:t> </a:t>
                      </a:r>
                      <a:endParaRPr sz="11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100" u="none" strike="noStrike" cap="none">
                          <a:latin typeface="Trebuchet MS"/>
                          <a:ea typeface="Trebuchet MS"/>
                          <a:cs typeface="Trebuchet MS"/>
                          <a:sym typeface="Trebuchet MS"/>
                        </a:rPr>
                        <a:t>13.6%</a:t>
                      </a:r>
                      <a:endParaRPr sz="11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4"/>
                  </a:ext>
                </a:extLst>
              </a:tr>
              <a:tr h="1196675">
                <a:tc>
                  <a:txBody>
                    <a:bodyPr/>
                    <a:lstStyle/>
                    <a:p>
                      <a:pPr marL="457200" marR="0" lvl="0" indent="-298450" algn="l" rtl="0">
                        <a:lnSpc>
                          <a:spcPct val="115000"/>
                        </a:lnSpc>
                        <a:spcBef>
                          <a:spcPts val="0"/>
                        </a:spcBef>
                        <a:spcAft>
                          <a:spcPts val="0"/>
                        </a:spcAft>
                        <a:buClr>
                          <a:srgbClr val="000000"/>
                        </a:buClr>
                        <a:buSzPts val="1100"/>
                        <a:buFont typeface="Trebuchet MS"/>
                        <a:buAutoNum type="arabicPeriod" startAt="5"/>
                      </a:pPr>
                      <a:r>
                        <a:rPr lang="en-US" sz="1100" u="none" strike="noStrike" cap="none">
                          <a:latin typeface="Trebuchet MS"/>
                          <a:ea typeface="Trebuchet MS"/>
                          <a:cs typeface="Trebuchet MS"/>
                          <a:sym typeface="Trebuchet MS"/>
                        </a:rPr>
                        <a:t>M</a:t>
                      </a:r>
                      <a:r>
                        <a:rPr lang="en-US" sz="1100">
                          <a:latin typeface="Trebuchet MS"/>
                          <a:ea typeface="Trebuchet MS"/>
                          <a:cs typeface="Trebuchet MS"/>
                          <a:sym typeface="Trebuchet MS"/>
                        </a:rPr>
                        <a:t>étricas que definen a un estado como fronterizo</a:t>
                      </a:r>
                      <a:endParaRPr sz="11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US" sz="1100">
                          <a:latin typeface="Trebuchet MS"/>
                          <a:ea typeface="Trebuchet MS"/>
                          <a:cs typeface="Trebuchet MS"/>
                          <a:sym typeface="Trebuchet MS"/>
                        </a:rPr>
                        <a:t>52 de los 64 condados están clasificados como rurales o fronterizos (12 urbanos, 28 rurales y 24 fronterizos). El 82 % (81,76 %) de la superficie de Colorado se considera rural o fronteriza. El 13,6 % de la población (809 253 personas) vive en zonas rurales y fronterizas de Colorado.</a:t>
                      </a:r>
                      <a:endParaRPr sz="1100">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5"/>
                  </a:ext>
                </a:extLst>
              </a:tr>
              <a:tr h="384400">
                <a:tc>
                  <a:txBody>
                    <a:bodyPr/>
                    <a:lstStyle/>
                    <a:p>
                      <a:pPr marL="457200" lvl="0" indent="-304800" algn="l" rtl="0">
                        <a:lnSpc>
                          <a:spcPct val="115000"/>
                        </a:lnSpc>
                        <a:spcBef>
                          <a:spcPts val="0"/>
                        </a:spcBef>
                        <a:spcAft>
                          <a:spcPts val="0"/>
                        </a:spcAft>
                        <a:buClr>
                          <a:schemeClr val="dk1"/>
                        </a:buClr>
                        <a:buSzPts val="1200"/>
                        <a:buFont typeface="Trebuchet MS"/>
                        <a:buAutoNum type="arabicPeriod" startAt="6"/>
                      </a:pPr>
                      <a:r>
                        <a:rPr lang="en-US" sz="1200">
                          <a:solidFill>
                            <a:schemeClr val="dk1"/>
                          </a:solidFill>
                          <a:latin typeface="Trebuchet MS"/>
                          <a:ea typeface="Trebuchet MS"/>
                          <a:cs typeface="Trebuchet MS"/>
                          <a:sym typeface="Trebuchet MS"/>
                        </a:rPr>
                        <a:t>Área en millas cuadradas totales </a:t>
                      </a:r>
                      <a:endParaRPr sz="1200">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104 094 millas cuadradas</a:t>
                      </a:r>
                      <a:endParaRPr sz="1200">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6"/>
                  </a:ext>
                </a:extLst>
              </a:tr>
              <a:tr h="566850">
                <a:tc>
                  <a:txBody>
                    <a:bodyPr/>
                    <a:lstStyle/>
                    <a:p>
                      <a:pPr marL="457200" lvl="0" indent="-304800" algn="l" rtl="0">
                        <a:lnSpc>
                          <a:spcPct val="115000"/>
                        </a:lnSpc>
                        <a:spcBef>
                          <a:spcPts val="0"/>
                        </a:spcBef>
                        <a:spcAft>
                          <a:spcPts val="0"/>
                        </a:spcAft>
                        <a:buClr>
                          <a:schemeClr val="dk1"/>
                        </a:buClr>
                        <a:buSzPts val="1200"/>
                        <a:buFont typeface="Trebuchet MS"/>
                        <a:buAutoNum type="arabicPeriod" startAt="7"/>
                      </a:pPr>
                      <a:r>
                        <a:rPr lang="en-US" sz="1200">
                          <a:solidFill>
                            <a:schemeClr val="dk1"/>
                          </a:solidFill>
                          <a:latin typeface="Trebuchet MS"/>
                          <a:ea typeface="Trebuchet MS"/>
                          <a:cs typeface="Trebuchet MS"/>
                          <a:sym typeface="Trebuchet MS"/>
                        </a:rPr>
                        <a:t>% de hospitales que reciben pagos DSH de Medicaid. </a:t>
                      </a:r>
                      <a:endParaRPr sz="1200">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US" sz="1200">
                          <a:solidFill>
                            <a:schemeClr val="dk1"/>
                          </a:solidFill>
                          <a:latin typeface="Trebuchet MS"/>
                          <a:ea typeface="Trebuchet MS"/>
                          <a:cs typeface="Trebuchet MS"/>
                          <a:sym typeface="Trebuchet MS"/>
                        </a:rPr>
                        <a:t>23,8 % (5 de 21 son rurales)</a:t>
                      </a:r>
                      <a:endParaRPr sz="1200">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7"/>
                  </a:ext>
                </a:extLst>
              </a:tr>
            </a:tbl>
          </a:graphicData>
        </a:graphic>
      </p:graphicFrame>
      <p:sp>
        <p:nvSpPr>
          <p:cNvPr id="977" name="Google Shape;977;p42"/>
          <p:cNvSpPr txBox="1"/>
          <p:nvPr/>
        </p:nvSpPr>
        <p:spPr>
          <a:xfrm>
            <a:off x="127675" y="5727150"/>
            <a:ext cx="11928600" cy="41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Nueve factores basados en datos en total: hay dos factores adicionales basados en datos vinculados a factores basados en iniciativas (véanse los factores marcados con un * en la siguiente diapositiva).</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4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g3aac46a6844_0_4217"/>
          <p:cNvSpPr txBox="1">
            <a:spLocks noGrp="1"/>
          </p:cNvSpPr>
          <p:nvPr>
            <p:ph type="title"/>
          </p:nvPr>
        </p:nvSpPr>
        <p:spPr>
          <a:xfrm>
            <a:off x="838200" y="215380"/>
            <a:ext cx="10515600" cy="51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Colorado’s Scoring Factors (Initiative-Based)</a:t>
            </a:r>
            <a:endParaRPr sz="3200"/>
          </a:p>
        </p:txBody>
      </p:sp>
      <p:sp>
        <p:nvSpPr>
          <p:cNvPr id="984" name="Google Shape;984;g3aac46a6844_0_421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83</a:t>
            </a:fld>
            <a:endParaRPr/>
          </a:p>
        </p:txBody>
      </p:sp>
      <p:graphicFrame>
        <p:nvGraphicFramePr>
          <p:cNvPr id="985" name="Google Shape;985;g3aac46a6844_0_4217"/>
          <p:cNvGraphicFramePr/>
          <p:nvPr/>
        </p:nvGraphicFramePr>
        <p:xfrm>
          <a:off x="389450" y="748775"/>
          <a:ext cx="11527875" cy="5640929"/>
        </p:xfrm>
        <a:graphic>
          <a:graphicData uri="http://schemas.openxmlformats.org/drawingml/2006/table">
            <a:tbl>
              <a:tblPr>
                <a:noFill/>
                <a:tableStyleId>{1434B245-9A75-4C44-BEC7-F249B2111D20}</a:tableStyleId>
              </a:tblPr>
              <a:tblGrid>
                <a:gridCol w="3121500">
                  <a:extLst>
                    <a:ext uri="{9D8B030D-6E8A-4147-A177-3AD203B41FA5}">
                      <a16:colId xmlns:a16="http://schemas.microsoft.com/office/drawing/2014/main" val="20000"/>
                    </a:ext>
                  </a:extLst>
                </a:gridCol>
                <a:gridCol w="5253850">
                  <a:extLst>
                    <a:ext uri="{9D8B030D-6E8A-4147-A177-3AD203B41FA5}">
                      <a16:colId xmlns:a16="http://schemas.microsoft.com/office/drawing/2014/main" val="20001"/>
                    </a:ext>
                  </a:extLst>
                </a:gridCol>
                <a:gridCol w="3152525">
                  <a:extLst>
                    <a:ext uri="{9D8B030D-6E8A-4147-A177-3AD203B41FA5}">
                      <a16:colId xmlns:a16="http://schemas.microsoft.com/office/drawing/2014/main" val="20002"/>
                    </a:ext>
                  </a:extLst>
                </a:gridCol>
              </a:tblGrid>
              <a:tr h="4224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Trebuchet MS"/>
                          <a:ea typeface="Trebuchet MS"/>
                          <a:cs typeface="Trebuchet MS"/>
                          <a:sym typeface="Trebuchet MS"/>
                        </a:rPr>
                        <a:t>CMS Initiative-Based Factors</a:t>
                      </a:r>
                      <a:endParaRPr sz="16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Trebuchet MS"/>
                          <a:ea typeface="Trebuchet MS"/>
                          <a:cs typeface="Trebuchet MS"/>
                          <a:sym typeface="Trebuchet MS"/>
                        </a:rPr>
                        <a:t>Colorado Initiatives</a:t>
                      </a:r>
                      <a:endParaRPr sz="16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Trebuchet MS"/>
                          <a:ea typeface="Trebuchet MS"/>
                          <a:cs typeface="Trebuchet MS"/>
                          <a:sym typeface="Trebuchet MS"/>
                        </a:rPr>
                        <a:t>CMS Scoring Methodology</a:t>
                      </a:r>
                      <a:endParaRPr sz="16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5150525">
                <a:tc>
                  <a:txBody>
                    <a:bodyPr/>
                    <a:lstStyle/>
                    <a:p>
                      <a:pPr marL="457200" marR="0" lvl="0" indent="-323850" algn="l" rtl="0">
                        <a:lnSpc>
                          <a:spcPct val="115000"/>
                        </a:lnSpc>
                        <a:spcBef>
                          <a:spcPts val="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Population health clinical infrastructure </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100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Health and lifestyle</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100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Rural provider strategic partnerships </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100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Emergency Medical Services</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100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Talent recruitment</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100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Medicaid provider payment incentives </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100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Individuals dually eligible for Medicare and Medicaid* </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100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Remote care services </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100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Data infrastructure*</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100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Initiative-based</a:t>
                      </a:r>
                      <a:endParaRPr sz="15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457200" marR="0" lvl="0" indent="-323850" algn="l" rtl="0">
                        <a:lnSpc>
                          <a:spcPct val="115000"/>
                        </a:lnSpc>
                        <a:spcBef>
                          <a:spcPts val="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1 - Transforming Rural Care: Hospitals and Chronic Disease Prevention</a:t>
                      </a:r>
                      <a:endParaRPr sz="1500" u="none" strike="noStrike" cap="none">
                        <a:latin typeface="Trebuchet MS"/>
                        <a:ea typeface="Trebuchet MS"/>
                        <a:cs typeface="Trebuchet MS"/>
                        <a:sym typeface="Trebuchet MS"/>
                      </a:endParaRPr>
                    </a:p>
                    <a:p>
                      <a:pPr marL="457200" marR="0" lvl="0" indent="-323850" algn="l" rtl="0">
                        <a:lnSpc>
                          <a:spcPct val="115000"/>
                        </a:lnSpc>
                        <a:spcBef>
                          <a:spcPts val="5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2 - Build Data and Evaluation Infrastructure for Chronic Disease Programs</a:t>
                      </a:r>
                      <a:endParaRPr sz="1500" u="none" strike="noStrike" cap="none">
                        <a:latin typeface="Trebuchet MS"/>
                        <a:ea typeface="Trebuchet MS"/>
                        <a:cs typeface="Trebuchet MS"/>
                        <a:sym typeface="Trebuchet MS"/>
                      </a:endParaRPr>
                    </a:p>
                    <a:p>
                      <a:pPr marL="457200" marR="0" lvl="0" indent="-323850" algn="l" rtl="0">
                        <a:lnSpc>
                          <a:spcPct val="115000"/>
                        </a:lnSpc>
                        <a:spcBef>
                          <a:spcPts val="5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3 - Build and Connect Colorado's Rural Health Networks</a:t>
                      </a:r>
                      <a:endParaRPr sz="1500" u="none" strike="noStrike" cap="none">
                        <a:latin typeface="Trebuchet MS"/>
                        <a:ea typeface="Trebuchet MS"/>
                        <a:cs typeface="Trebuchet MS"/>
                        <a:sym typeface="Trebuchet MS"/>
                      </a:endParaRPr>
                    </a:p>
                    <a:p>
                      <a:pPr marL="457200" marR="0" lvl="0" indent="-323850" algn="l" rtl="0">
                        <a:lnSpc>
                          <a:spcPct val="115000"/>
                        </a:lnSpc>
                        <a:spcBef>
                          <a:spcPts val="5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4 - Strengthen Rural Care Delivery Systems</a:t>
                      </a:r>
                      <a:endParaRPr sz="1500" u="none" strike="noStrike" cap="none">
                        <a:latin typeface="Trebuchet MS"/>
                        <a:ea typeface="Trebuchet MS"/>
                        <a:cs typeface="Trebuchet MS"/>
                        <a:sym typeface="Trebuchet MS"/>
                      </a:endParaRPr>
                    </a:p>
                    <a:p>
                      <a:pPr marL="457200" marR="0" lvl="0" indent="-323850" algn="l" rtl="0">
                        <a:lnSpc>
                          <a:spcPct val="115000"/>
                        </a:lnSpc>
                        <a:spcBef>
                          <a:spcPts val="5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5 - Sustain Rural Hospital Operations and Regulatory Readiness</a:t>
                      </a:r>
                      <a:endParaRPr sz="1500" u="none" strike="noStrike" cap="none">
                        <a:latin typeface="Trebuchet MS"/>
                        <a:ea typeface="Trebuchet MS"/>
                        <a:cs typeface="Trebuchet MS"/>
                        <a:sym typeface="Trebuchet MS"/>
                      </a:endParaRPr>
                    </a:p>
                    <a:p>
                      <a:pPr marL="457200" marR="0" lvl="0" indent="-323850" algn="l" rtl="0">
                        <a:lnSpc>
                          <a:spcPct val="115000"/>
                        </a:lnSpc>
                        <a:spcBef>
                          <a:spcPts val="5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6 - Strengthen and Expand the Rural Health Workforce</a:t>
                      </a:r>
                      <a:endParaRPr sz="1500" u="none" strike="noStrike" cap="none">
                        <a:latin typeface="Trebuchet MS"/>
                        <a:ea typeface="Trebuchet MS"/>
                        <a:cs typeface="Trebuchet MS"/>
                        <a:sym typeface="Trebuchet MS"/>
                      </a:endParaRPr>
                    </a:p>
                    <a:p>
                      <a:pPr marL="457200" marR="0" lvl="0" indent="-323850" algn="l" rtl="0">
                        <a:lnSpc>
                          <a:spcPct val="115000"/>
                        </a:lnSpc>
                        <a:spcBef>
                          <a:spcPts val="5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7 - Expand Clinical Capacity to Perform Preventive Care</a:t>
                      </a:r>
                      <a:endParaRPr sz="1500" u="none" strike="noStrike" cap="none">
                        <a:latin typeface="Trebuchet MS"/>
                        <a:ea typeface="Trebuchet MS"/>
                        <a:cs typeface="Trebuchet MS"/>
                        <a:sym typeface="Trebuchet MS"/>
                      </a:endParaRPr>
                    </a:p>
                    <a:p>
                      <a:pPr marL="457200" marR="0" lvl="0" indent="-323850" algn="l" rtl="0">
                        <a:lnSpc>
                          <a:spcPct val="115000"/>
                        </a:lnSpc>
                        <a:spcBef>
                          <a:spcPts val="5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8 - Strengthening State and Local Health Care Coordination</a:t>
                      </a:r>
                      <a:endParaRPr sz="1500" u="none" strike="noStrike" cap="none">
                        <a:latin typeface="Trebuchet MS"/>
                        <a:ea typeface="Trebuchet MS"/>
                        <a:cs typeface="Trebuchet MS"/>
                        <a:sym typeface="Trebuchet MS"/>
                      </a:endParaRPr>
                    </a:p>
                    <a:p>
                      <a:pPr marL="457200" marR="0" lvl="0" indent="-323850" algn="l" rtl="0">
                        <a:lnSpc>
                          <a:spcPct val="115000"/>
                        </a:lnSpc>
                        <a:spcBef>
                          <a:spcPts val="5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9 - Design and Pilot Rural Value-based Care Model(s)</a:t>
                      </a:r>
                      <a:endParaRPr sz="1500" u="none" strike="noStrike" cap="none">
                        <a:latin typeface="Trebuchet MS"/>
                        <a:ea typeface="Trebuchet MS"/>
                        <a:cs typeface="Trebuchet MS"/>
                        <a:sym typeface="Trebuchet MS"/>
                      </a:endParaRPr>
                    </a:p>
                    <a:p>
                      <a:pPr marL="457200" marR="0" lvl="0" indent="-323850" algn="l" rtl="0">
                        <a:lnSpc>
                          <a:spcPct val="115000"/>
                        </a:lnSpc>
                        <a:spcBef>
                          <a:spcPts val="50"/>
                        </a:spcBef>
                        <a:spcAft>
                          <a:spcPts val="0"/>
                        </a:spcAft>
                        <a:buClr>
                          <a:srgbClr val="000000"/>
                        </a:buClr>
                        <a:buSzPts val="1500"/>
                        <a:buFont typeface="Trebuchet MS"/>
                        <a:buChar char="●"/>
                      </a:pPr>
                      <a:r>
                        <a:rPr lang="en-US" sz="1500" u="none" strike="noStrike" cap="none">
                          <a:latin typeface="Trebuchet MS"/>
                          <a:ea typeface="Trebuchet MS"/>
                          <a:cs typeface="Trebuchet MS"/>
                          <a:sym typeface="Trebuchet MS"/>
                        </a:rPr>
                        <a:t>Initiative 10 - Expand Rural Telehealth &amp; Technology Integration</a:t>
                      </a:r>
                      <a:endParaRPr sz="15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500"/>
                        <a:buFont typeface="Arial"/>
                        <a:buNone/>
                      </a:pPr>
                      <a:r>
                        <a:rPr lang="en-US" sz="1500" u="none" strike="noStrike" cap="none">
                          <a:solidFill>
                            <a:schemeClr val="dk1"/>
                          </a:solidFill>
                          <a:latin typeface="Trebuchet MS"/>
                          <a:ea typeface="Trebuchet MS"/>
                          <a:cs typeface="Trebuchet MS"/>
                          <a:sym typeface="Trebuchet MS"/>
                        </a:rPr>
                        <a:t>Merit reviewers will evaluate the transformative possibilities of each initiative and will come up with a “full score potential,” which will be between 0 and 100 points. </a:t>
                      </a:r>
                      <a:endParaRPr sz="150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chemeClr val="dk1"/>
                        </a:buClr>
                        <a:buSzPts val="1100"/>
                        <a:buFont typeface="Arial"/>
                        <a:buNone/>
                      </a:pPr>
                      <a:endParaRPr sz="150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chemeClr val="dk1"/>
                        </a:buClr>
                        <a:buSzPts val="1100"/>
                        <a:buFont typeface="Arial"/>
                        <a:buNone/>
                      </a:pPr>
                      <a:r>
                        <a:rPr lang="en-US" sz="1500" b="1" u="none" strike="noStrike" cap="none">
                          <a:solidFill>
                            <a:schemeClr val="dk1"/>
                          </a:solidFill>
                          <a:latin typeface="Trebuchet MS"/>
                          <a:ea typeface="Trebuchet MS"/>
                          <a:cs typeface="Trebuchet MS"/>
                          <a:sym typeface="Trebuchet MS"/>
                        </a:rPr>
                        <a:t>Calculation Requires:</a:t>
                      </a:r>
                      <a:endParaRPr sz="1500" b="1"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Score for each of the 50 states</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State’s 0-100 Point Score depending on quality of details in application  is divided by the Sum of all States’ 0-100 Point Scores for indexed score</a:t>
                      </a:r>
                      <a:endParaRPr sz="1500" u="none" strike="noStrike" cap="none">
                        <a:solidFill>
                          <a:schemeClr val="dk1"/>
                        </a:solidFill>
                        <a:latin typeface="Trebuchet MS"/>
                        <a:ea typeface="Trebuchet MS"/>
                        <a:cs typeface="Trebuchet MS"/>
                        <a:sym typeface="Trebuchet MS"/>
                      </a:endParaRPr>
                    </a:p>
                    <a:p>
                      <a:pPr marL="457200" marR="0" lvl="0" indent="-323850" algn="l" rtl="0">
                        <a:lnSpc>
                          <a:spcPct val="115000"/>
                        </a:lnSpc>
                        <a:spcBef>
                          <a:spcPts val="0"/>
                        </a:spcBef>
                        <a:spcAft>
                          <a:spcPts val="0"/>
                        </a:spcAft>
                        <a:buClr>
                          <a:schemeClr val="dk1"/>
                        </a:buClr>
                        <a:buSzPts val="1500"/>
                        <a:buFont typeface="Trebuchet MS"/>
                        <a:buAutoNum type="arabicPeriod"/>
                      </a:pPr>
                      <a:r>
                        <a:rPr lang="en-US" sz="1500" u="none" strike="noStrike" cap="none">
                          <a:solidFill>
                            <a:schemeClr val="dk1"/>
                          </a:solidFill>
                          <a:latin typeface="Trebuchet MS"/>
                          <a:ea typeface="Trebuchet MS"/>
                          <a:cs typeface="Trebuchet MS"/>
                          <a:sym typeface="Trebuchet MS"/>
                        </a:rPr>
                        <a:t>Indexed score multiplied by weight factor</a:t>
                      </a:r>
                      <a:endParaRPr sz="1500" u="none" strike="noStrike" cap="none">
                        <a:solidFill>
                          <a:schemeClr val="dk1"/>
                        </a:solidFill>
                        <a:latin typeface="Trebuchet MS"/>
                        <a:ea typeface="Trebuchet MS"/>
                        <a:cs typeface="Trebuchet MS"/>
                        <a:sym typeface="Trebuchet MS"/>
                      </a:endParaRPr>
                    </a:p>
                  </a:txBody>
                  <a:tcPr marL="91425" marR="91425" marT="91425" marB="91425">
                    <a:lnL w="12700"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43"/>
          <p:cNvSpPr txBox="1">
            <a:spLocks noGrp="1"/>
          </p:cNvSpPr>
          <p:nvPr>
            <p:ph type="title"/>
          </p:nvPr>
        </p:nvSpPr>
        <p:spPr>
          <a:xfrm>
            <a:off x="0" y="58364"/>
            <a:ext cx="12192000" cy="51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dirty="0" err="1"/>
              <a:t>Factores</a:t>
            </a:r>
            <a:r>
              <a:rPr lang="en-US" sz="3200" dirty="0"/>
              <a:t> de </a:t>
            </a:r>
            <a:r>
              <a:rPr lang="en-US" sz="3200" dirty="0" err="1"/>
              <a:t>puntuación</a:t>
            </a:r>
            <a:r>
              <a:rPr lang="en-US" sz="3200" dirty="0"/>
              <a:t> de Colorado (</a:t>
            </a:r>
            <a:r>
              <a:rPr lang="en-US" sz="3200" dirty="0" err="1"/>
              <a:t>basados</a:t>
            </a:r>
            <a:r>
              <a:rPr lang="en-US" sz="3200" dirty="0"/>
              <a:t> </a:t>
            </a:r>
            <a:r>
              <a:rPr lang="en-US" sz="3200" dirty="0" err="1"/>
              <a:t>en</a:t>
            </a:r>
            <a:r>
              <a:rPr lang="en-US" sz="3200" dirty="0"/>
              <a:t> </a:t>
            </a:r>
            <a:r>
              <a:rPr lang="en-US" sz="3200" dirty="0" err="1"/>
              <a:t>iniciativas</a:t>
            </a:r>
            <a:r>
              <a:rPr lang="en-US" sz="3200" dirty="0"/>
              <a:t>)</a:t>
            </a:r>
            <a:endParaRPr sz="3200" dirty="0"/>
          </a:p>
        </p:txBody>
      </p:sp>
      <p:sp>
        <p:nvSpPr>
          <p:cNvPr id="992" name="Google Shape;992;p4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84</a:t>
            </a:fld>
            <a:endParaRPr/>
          </a:p>
        </p:txBody>
      </p:sp>
      <p:graphicFrame>
        <p:nvGraphicFramePr>
          <p:cNvPr id="993" name="Google Shape;993;p43"/>
          <p:cNvGraphicFramePr/>
          <p:nvPr>
            <p:extLst>
              <p:ext uri="{D42A27DB-BD31-4B8C-83A1-F6EECF244321}">
                <p14:modId xmlns:p14="http://schemas.microsoft.com/office/powerpoint/2010/main" val="2181752820"/>
              </p:ext>
            </p:extLst>
          </p:nvPr>
        </p:nvGraphicFramePr>
        <p:xfrm>
          <a:off x="55262" y="527762"/>
          <a:ext cx="12081475" cy="5740150"/>
        </p:xfrm>
        <a:graphic>
          <a:graphicData uri="http://schemas.openxmlformats.org/drawingml/2006/table">
            <a:tbl>
              <a:tblPr>
                <a:noFill/>
                <a:tableStyleId>{1434B245-9A75-4C44-BEC7-F249B2111D20}</a:tableStyleId>
              </a:tblPr>
              <a:tblGrid>
                <a:gridCol w="3271425">
                  <a:extLst>
                    <a:ext uri="{9D8B030D-6E8A-4147-A177-3AD203B41FA5}">
                      <a16:colId xmlns:a16="http://schemas.microsoft.com/office/drawing/2014/main" val="20000"/>
                    </a:ext>
                  </a:extLst>
                </a:gridCol>
                <a:gridCol w="5506150">
                  <a:extLst>
                    <a:ext uri="{9D8B030D-6E8A-4147-A177-3AD203B41FA5}">
                      <a16:colId xmlns:a16="http://schemas.microsoft.com/office/drawing/2014/main" val="20001"/>
                    </a:ext>
                  </a:extLst>
                </a:gridCol>
                <a:gridCol w="3303900">
                  <a:extLst>
                    <a:ext uri="{9D8B030D-6E8A-4147-A177-3AD203B41FA5}">
                      <a16:colId xmlns:a16="http://schemas.microsoft.com/office/drawing/2014/main" val="20002"/>
                    </a:ext>
                  </a:extLst>
                </a:gridCol>
              </a:tblGrid>
              <a:tr h="435850">
                <a:tc>
                  <a:txBody>
                    <a:bodyPr/>
                    <a:lstStyle/>
                    <a:p>
                      <a:pPr marL="0" lvl="0" indent="0" algn="l" rtl="0">
                        <a:spcBef>
                          <a:spcPts val="0"/>
                        </a:spcBef>
                        <a:spcAft>
                          <a:spcPts val="0"/>
                        </a:spcAft>
                        <a:buClr>
                          <a:schemeClr val="dk1"/>
                        </a:buClr>
                        <a:buSzPts val="1100"/>
                        <a:buFont typeface="Arial"/>
                        <a:buNone/>
                      </a:pPr>
                      <a:r>
                        <a:rPr lang="en-US" sz="1600" b="1">
                          <a:solidFill>
                            <a:schemeClr val="lt1"/>
                          </a:solidFill>
                          <a:latin typeface="Trebuchet MS"/>
                          <a:ea typeface="Trebuchet MS"/>
                          <a:cs typeface="Trebuchet MS"/>
                          <a:sym typeface="Trebuchet MS"/>
                        </a:rPr>
                        <a:t>Factores basados en la iniciativa CMS</a:t>
                      </a:r>
                      <a:endParaRPr sz="1600" b="1">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lvl="0" indent="0" algn="l" rtl="0">
                        <a:spcBef>
                          <a:spcPts val="0"/>
                        </a:spcBef>
                        <a:spcAft>
                          <a:spcPts val="0"/>
                        </a:spcAft>
                        <a:buClr>
                          <a:schemeClr val="dk1"/>
                        </a:buClr>
                        <a:buSzPts val="1100"/>
                        <a:buFont typeface="Arial"/>
                        <a:buNone/>
                      </a:pPr>
                      <a:r>
                        <a:rPr lang="en-US" sz="1600" b="1">
                          <a:solidFill>
                            <a:schemeClr val="lt1"/>
                          </a:solidFill>
                          <a:latin typeface="Trebuchet MS"/>
                          <a:ea typeface="Trebuchet MS"/>
                          <a:cs typeface="Trebuchet MS"/>
                          <a:sym typeface="Trebuchet MS"/>
                        </a:rPr>
                        <a:t>Iniciativas de Colorado</a:t>
                      </a:r>
                      <a:endParaRPr sz="1600" b="1">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lvl="0" indent="0" algn="l" rtl="0">
                        <a:spcBef>
                          <a:spcPts val="0"/>
                        </a:spcBef>
                        <a:spcAft>
                          <a:spcPts val="0"/>
                        </a:spcAft>
                        <a:buClr>
                          <a:schemeClr val="dk1"/>
                        </a:buClr>
                        <a:buSzPts val="1100"/>
                        <a:buFont typeface="Arial"/>
                        <a:buNone/>
                      </a:pPr>
                      <a:r>
                        <a:rPr lang="en-US" sz="1600" b="1">
                          <a:solidFill>
                            <a:schemeClr val="lt1"/>
                          </a:solidFill>
                          <a:latin typeface="Trebuchet MS"/>
                          <a:ea typeface="Trebuchet MS"/>
                          <a:cs typeface="Trebuchet MS"/>
                          <a:sym typeface="Trebuchet MS"/>
                        </a:rPr>
                        <a:t>Metodología de puntuación de CMS</a:t>
                      </a:r>
                      <a:endParaRPr sz="1600" b="1">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5052250">
                <a:tc>
                  <a:txBody>
                    <a:bodyPr/>
                    <a:lstStyle/>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Infraestructura clínica para la salud de la población </a:t>
                      </a:r>
                      <a:endParaRPr>
                        <a:solidFill>
                          <a:schemeClr val="dk1"/>
                        </a:solidFill>
                        <a:latin typeface="Trebuchet MS"/>
                        <a:ea typeface="Trebuchet MS"/>
                        <a:cs typeface="Trebuchet MS"/>
                        <a:sym typeface="Trebuchet MS"/>
                      </a:endParaRPr>
                    </a:p>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Salud y estilo de vida</a:t>
                      </a:r>
                      <a:endParaRPr>
                        <a:solidFill>
                          <a:schemeClr val="dk1"/>
                        </a:solidFill>
                        <a:latin typeface="Trebuchet MS"/>
                        <a:ea typeface="Trebuchet MS"/>
                        <a:cs typeface="Trebuchet MS"/>
                        <a:sym typeface="Trebuchet MS"/>
                      </a:endParaRPr>
                    </a:p>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Alianzas estratégicas con proveedores rurales </a:t>
                      </a:r>
                      <a:endParaRPr>
                        <a:solidFill>
                          <a:schemeClr val="dk1"/>
                        </a:solidFill>
                        <a:latin typeface="Trebuchet MS"/>
                        <a:ea typeface="Trebuchet MS"/>
                        <a:cs typeface="Trebuchet MS"/>
                        <a:sym typeface="Trebuchet MS"/>
                      </a:endParaRPr>
                    </a:p>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Servicios médicos de emergencia</a:t>
                      </a:r>
                      <a:endParaRPr>
                        <a:solidFill>
                          <a:schemeClr val="dk1"/>
                        </a:solidFill>
                        <a:latin typeface="Trebuchet MS"/>
                        <a:ea typeface="Trebuchet MS"/>
                        <a:cs typeface="Trebuchet MS"/>
                        <a:sym typeface="Trebuchet MS"/>
                      </a:endParaRPr>
                    </a:p>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Contratación de talento</a:t>
                      </a:r>
                      <a:endParaRPr>
                        <a:solidFill>
                          <a:schemeClr val="dk1"/>
                        </a:solidFill>
                        <a:latin typeface="Trebuchet MS"/>
                        <a:ea typeface="Trebuchet MS"/>
                        <a:cs typeface="Trebuchet MS"/>
                        <a:sym typeface="Trebuchet MS"/>
                      </a:endParaRPr>
                    </a:p>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Incentivos de pago para proveedores de Medicaid </a:t>
                      </a:r>
                      <a:endParaRPr>
                        <a:solidFill>
                          <a:schemeClr val="dk1"/>
                        </a:solidFill>
                        <a:latin typeface="Trebuchet MS"/>
                        <a:ea typeface="Trebuchet MS"/>
                        <a:cs typeface="Trebuchet MS"/>
                        <a:sym typeface="Trebuchet MS"/>
                      </a:endParaRPr>
                    </a:p>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Personas con doble elegibilidad para Medicare y Medicaid* </a:t>
                      </a:r>
                      <a:endParaRPr>
                        <a:solidFill>
                          <a:schemeClr val="dk1"/>
                        </a:solidFill>
                        <a:latin typeface="Trebuchet MS"/>
                        <a:ea typeface="Trebuchet MS"/>
                        <a:cs typeface="Trebuchet MS"/>
                        <a:sym typeface="Trebuchet MS"/>
                      </a:endParaRPr>
                    </a:p>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Servicios de atención remota </a:t>
                      </a:r>
                      <a:endParaRPr>
                        <a:solidFill>
                          <a:schemeClr val="dk1"/>
                        </a:solidFill>
                        <a:latin typeface="Trebuchet MS"/>
                        <a:ea typeface="Trebuchet MS"/>
                        <a:cs typeface="Trebuchet MS"/>
                        <a:sym typeface="Trebuchet MS"/>
                      </a:endParaRPr>
                    </a:p>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Infraestructura de datos*</a:t>
                      </a:r>
                      <a:endParaRPr>
                        <a:solidFill>
                          <a:schemeClr val="dk1"/>
                        </a:solidFill>
                        <a:latin typeface="Trebuchet MS"/>
                        <a:ea typeface="Trebuchet MS"/>
                        <a:cs typeface="Trebuchet MS"/>
                        <a:sym typeface="Trebuchet MS"/>
                      </a:endParaRPr>
                    </a:p>
                    <a:p>
                      <a:pPr marL="457200" lvl="0" indent="-317500" algn="l" rtl="0">
                        <a:lnSpc>
                          <a:spcPct val="115000"/>
                        </a:lnSpc>
                        <a:spcBef>
                          <a:spcPts val="100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Basado en iniciativas</a:t>
                      </a:r>
                      <a:endParaRPr>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1 - </a:t>
                      </a:r>
                      <a:r>
                        <a:rPr lang="en-US" dirty="0" err="1">
                          <a:latin typeface="Trebuchet MS"/>
                          <a:ea typeface="Trebuchet MS"/>
                          <a:cs typeface="Trebuchet MS"/>
                          <a:sym typeface="Trebuchet MS"/>
                        </a:rPr>
                        <a:t>Transformar</a:t>
                      </a:r>
                      <a:r>
                        <a:rPr lang="en-US" dirty="0">
                          <a:latin typeface="Trebuchet MS"/>
                          <a:ea typeface="Trebuchet MS"/>
                          <a:cs typeface="Trebuchet MS"/>
                          <a:sym typeface="Trebuchet MS"/>
                        </a:rPr>
                        <a:t> la </a:t>
                      </a:r>
                      <a:r>
                        <a:rPr lang="en-US" dirty="0" err="1">
                          <a:latin typeface="Trebuchet MS"/>
                          <a:ea typeface="Trebuchet MS"/>
                          <a:cs typeface="Trebuchet MS"/>
                          <a:sym typeface="Trebuchet MS"/>
                        </a:rPr>
                        <a:t>atención</a:t>
                      </a:r>
                      <a:r>
                        <a:rPr lang="en-US" dirty="0">
                          <a:latin typeface="Trebuchet MS"/>
                          <a:ea typeface="Trebuchet MS"/>
                          <a:cs typeface="Trebuchet MS"/>
                          <a:sym typeface="Trebuchet MS"/>
                        </a:rPr>
                        <a:t> sanitaria rural: </a:t>
                      </a:r>
                      <a:r>
                        <a:rPr lang="en-US" dirty="0" err="1">
                          <a:latin typeface="Trebuchet MS"/>
                          <a:ea typeface="Trebuchet MS"/>
                          <a:cs typeface="Trebuchet MS"/>
                          <a:sym typeface="Trebuchet MS"/>
                        </a:rPr>
                        <a:t>hospitales</a:t>
                      </a:r>
                      <a:r>
                        <a:rPr lang="en-US" dirty="0">
                          <a:latin typeface="Trebuchet MS"/>
                          <a:ea typeface="Trebuchet MS"/>
                          <a:cs typeface="Trebuchet MS"/>
                          <a:sym typeface="Trebuchet MS"/>
                        </a:rPr>
                        <a:t> y </a:t>
                      </a:r>
                      <a:r>
                        <a:rPr lang="en-US" dirty="0" err="1">
                          <a:latin typeface="Trebuchet MS"/>
                          <a:ea typeface="Trebuchet MS"/>
                          <a:cs typeface="Trebuchet MS"/>
                          <a:sym typeface="Trebuchet MS"/>
                        </a:rPr>
                        <a:t>prevención</a:t>
                      </a:r>
                      <a:r>
                        <a:rPr lang="en-US" dirty="0">
                          <a:latin typeface="Trebuchet MS"/>
                          <a:ea typeface="Trebuchet MS"/>
                          <a:cs typeface="Trebuchet MS"/>
                          <a:sym typeface="Trebuchet MS"/>
                        </a:rPr>
                        <a:t> de </a:t>
                      </a:r>
                      <a:r>
                        <a:rPr lang="en-US" dirty="0" err="1">
                          <a:latin typeface="Trebuchet MS"/>
                          <a:ea typeface="Trebuchet MS"/>
                          <a:cs typeface="Trebuchet MS"/>
                          <a:sym typeface="Trebuchet MS"/>
                        </a:rPr>
                        <a:t>enfermedades</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crónicas</a:t>
                      </a:r>
                      <a:r>
                        <a:rPr lang="en-US" dirty="0">
                          <a:latin typeface="Trebuchet MS"/>
                          <a:ea typeface="Trebuchet MS"/>
                          <a:cs typeface="Trebuchet MS"/>
                          <a:sym typeface="Trebuchet MS"/>
                        </a:rPr>
                        <a:t>.</a:t>
                      </a:r>
                      <a:endParaRPr dirty="0">
                        <a:latin typeface="Trebuchet MS"/>
                        <a:ea typeface="Trebuchet MS"/>
                        <a:cs typeface="Trebuchet MS"/>
                        <a:sym typeface="Trebuchet MS"/>
                      </a:endParaRPr>
                    </a:p>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2 - Crear </a:t>
                      </a:r>
                      <a:r>
                        <a:rPr lang="en-US" dirty="0" err="1">
                          <a:latin typeface="Trebuchet MS"/>
                          <a:ea typeface="Trebuchet MS"/>
                          <a:cs typeface="Trebuchet MS"/>
                          <a:sym typeface="Trebuchet MS"/>
                        </a:rPr>
                        <a:t>una</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infraestructura</a:t>
                      </a:r>
                      <a:r>
                        <a:rPr lang="en-US" dirty="0">
                          <a:latin typeface="Trebuchet MS"/>
                          <a:ea typeface="Trebuchet MS"/>
                          <a:cs typeface="Trebuchet MS"/>
                          <a:sym typeface="Trebuchet MS"/>
                        </a:rPr>
                        <a:t> de </a:t>
                      </a:r>
                      <a:r>
                        <a:rPr lang="en-US" dirty="0" err="1">
                          <a:latin typeface="Trebuchet MS"/>
                          <a:ea typeface="Trebuchet MS"/>
                          <a:cs typeface="Trebuchet MS"/>
                          <a:sym typeface="Trebuchet MS"/>
                        </a:rPr>
                        <a:t>datos</a:t>
                      </a:r>
                      <a:r>
                        <a:rPr lang="en-US" dirty="0">
                          <a:latin typeface="Trebuchet MS"/>
                          <a:ea typeface="Trebuchet MS"/>
                          <a:cs typeface="Trebuchet MS"/>
                          <a:sym typeface="Trebuchet MS"/>
                        </a:rPr>
                        <a:t> y </a:t>
                      </a:r>
                      <a:r>
                        <a:rPr lang="en-US" dirty="0" err="1">
                          <a:latin typeface="Trebuchet MS"/>
                          <a:ea typeface="Trebuchet MS"/>
                          <a:cs typeface="Trebuchet MS"/>
                          <a:sym typeface="Trebuchet MS"/>
                        </a:rPr>
                        <a:t>evaluación</a:t>
                      </a:r>
                      <a:r>
                        <a:rPr lang="en-US" dirty="0">
                          <a:latin typeface="Trebuchet MS"/>
                          <a:ea typeface="Trebuchet MS"/>
                          <a:cs typeface="Trebuchet MS"/>
                          <a:sym typeface="Trebuchet MS"/>
                        </a:rPr>
                        <a:t> para </a:t>
                      </a:r>
                      <a:r>
                        <a:rPr lang="en-US" dirty="0" err="1">
                          <a:latin typeface="Trebuchet MS"/>
                          <a:ea typeface="Trebuchet MS"/>
                          <a:cs typeface="Trebuchet MS"/>
                          <a:sym typeface="Trebuchet MS"/>
                        </a:rPr>
                        <a:t>los</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programas</a:t>
                      </a:r>
                      <a:r>
                        <a:rPr lang="en-US" dirty="0">
                          <a:latin typeface="Trebuchet MS"/>
                          <a:ea typeface="Trebuchet MS"/>
                          <a:cs typeface="Trebuchet MS"/>
                          <a:sym typeface="Trebuchet MS"/>
                        </a:rPr>
                        <a:t> de </a:t>
                      </a:r>
                      <a:r>
                        <a:rPr lang="en-US" dirty="0" err="1">
                          <a:latin typeface="Trebuchet MS"/>
                          <a:ea typeface="Trebuchet MS"/>
                          <a:cs typeface="Trebuchet MS"/>
                          <a:sym typeface="Trebuchet MS"/>
                        </a:rPr>
                        <a:t>enfermedades</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crónicas</a:t>
                      </a:r>
                      <a:r>
                        <a:rPr lang="en-US" dirty="0">
                          <a:latin typeface="Trebuchet MS"/>
                          <a:ea typeface="Trebuchet MS"/>
                          <a:cs typeface="Trebuchet MS"/>
                          <a:sym typeface="Trebuchet MS"/>
                        </a:rPr>
                        <a:t>.</a:t>
                      </a:r>
                      <a:endParaRPr dirty="0">
                        <a:latin typeface="Trebuchet MS"/>
                        <a:ea typeface="Trebuchet MS"/>
                        <a:cs typeface="Trebuchet MS"/>
                        <a:sym typeface="Trebuchet MS"/>
                      </a:endParaRPr>
                    </a:p>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3 - Crear y </a:t>
                      </a:r>
                      <a:r>
                        <a:rPr lang="en-US" dirty="0" err="1">
                          <a:latin typeface="Trebuchet MS"/>
                          <a:ea typeface="Trebuchet MS"/>
                          <a:cs typeface="Trebuchet MS"/>
                          <a:sym typeface="Trebuchet MS"/>
                        </a:rPr>
                        <a:t>conectar</a:t>
                      </a:r>
                      <a:r>
                        <a:rPr lang="en-US" dirty="0">
                          <a:latin typeface="Trebuchet MS"/>
                          <a:ea typeface="Trebuchet MS"/>
                          <a:cs typeface="Trebuchet MS"/>
                          <a:sym typeface="Trebuchet MS"/>
                        </a:rPr>
                        <a:t> las redes </a:t>
                      </a:r>
                      <a:r>
                        <a:rPr lang="en-US" dirty="0" err="1">
                          <a:latin typeface="Trebuchet MS"/>
                          <a:ea typeface="Trebuchet MS"/>
                          <a:cs typeface="Trebuchet MS"/>
                          <a:sym typeface="Trebuchet MS"/>
                        </a:rPr>
                        <a:t>sanitarias</a:t>
                      </a:r>
                      <a:r>
                        <a:rPr lang="en-US" dirty="0">
                          <a:latin typeface="Trebuchet MS"/>
                          <a:ea typeface="Trebuchet MS"/>
                          <a:cs typeface="Trebuchet MS"/>
                          <a:sym typeface="Trebuchet MS"/>
                        </a:rPr>
                        <a:t> rurales de Colorado.</a:t>
                      </a:r>
                      <a:endParaRPr dirty="0">
                        <a:latin typeface="Trebuchet MS"/>
                        <a:ea typeface="Trebuchet MS"/>
                        <a:cs typeface="Trebuchet MS"/>
                        <a:sym typeface="Trebuchet MS"/>
                      </a:endParaRPr>
                    </a:p>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4 -  </a:t>
                      </a:r>
                      <a:r>
                        <a:rPr lang="en-US" dirty="0" err="1">
                          <a:latin typeface="Trebuchet MS"/>
                          <a:ea typeface="Trebuchet MS"/>
                          <a:cs typeface="Trebuchet MS"/>
                          <a:sym typeface="Trebuchet MS"/>
                        </a:rPr>
                        <a:t>Fortalecer</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los</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sistemas</a:t>
                      </a:r>
                      <a:r>
                        <a:rPr lang="en-US" dirty="0">
                          <a:latin typeface="Trebuchet MS"/>
                          <a:ea typeface="Trebuchet MS"/>
                          <a:cs typeface="Trebuchet MS"/>
                          <a:sym typeface="Trebuchet MS"/>
                        </a:rPr>
                        <a:t> de </a:t>
                      </a:r>
                      <a:r>
                        <a:rPr lang="en-US" dirty="0" err="1">
                          <a:latin typeface="Trebuchet MS"/>
                          <a:ea typeface="Trebuchet MS"/>
                          <a:cs typeface="Trebuchet MS"/>
                          <a:sym typeface="Trebuchet MS"/>
                        </a:rPr>
                        <a:t>prestación</a:t>
                      </a:r>
                      <a:r>
                        <a:rPr lang="en-US" dirty="0">
                          <a:latin typeface="Trebuchet MS"/>
                          <a:ea typeface="Trebuchet MS"/>
                          <a:cs typeface="Trebuchet MS"/>
                          <a:sym typeface="Trebuchet MS"/>
                        </a:rPr>
                        <a:t> de </a:t>
                      </a:r>
                      <a:r>
                        <a:rPr lang="en-US" dirty="0" err="1">
                          <a:latin typeface="Trebuchet MS"/>
                          <a:ea typeface="Trebuchet MS"/>
                          <a:cs typeface="Trebuchet MS"/>
                          <a:sym typeface="Trebuchet MS"/>
                        </a:rPr>
                        <a:t>atención</a:t>
                      </a:r>
                      <a:r>
                        <a:rPr lang="en-US" dirty="0">
                          <a:latin typeface="Trebuchet MS"/>
                          <a:ea typeface="Trebuchet MS"/>
                          <a:cs typeface="Trebuchet MS"/>
                          <a:sym typeface="Trebuchet MS"/>
                        </a:rPr>
                        <a:t> sanitaria rural.</a:t>
                      </a:r>
                      <a:endParaRPr dirty="0">
                        <a:latin typeface="Trebuchet MS"/>
                        <a:ea typeface="Trebuchet MS"/>
                        <a:cs typeface="Trebuchet MS"/>
                        <a:sym typeface="Trebuchet MS"/>
                      </a:endParaRPr>
                    </a:p>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5 - </a:t>
                      </a:r>
                      <a:r>
                        <a:rPr lang="en-US" dirty="0" err="1">
                          <a:latin typeface="Trebuchet MS"/>
                          <a:ea typeface="Trebuchet MS"/>
                          <a:cs typeface="Trebuchet MS"/>
                          <a:sym typeface="Trebuchet MS"/>
                        </a:rPr>
                        <a:t>Mantener</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el</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funcionamiento</a:t>
                      </a:r>
                      <a:r>
                        <a:rPr lang="en-US" dirty="0">
                          <a:latin typeface="Trebuchet MS"/>
                          <a:ea typeface="Trebuchet MS"/>
                          <a:cs typeface="Trebuchet MS"/>
                          <a:sym typeface="Trebuchet MS"/>
                        </a:rPr>
                        <a:t> de </a:t>
                      </a:r>
                      <a:r>
                        <a:rPr lang="en-US" dirty="0" err="1">
                          <a:latin typeface="Trebuchet MS"/>
                          <a:ea typeface="Trebuchet MS"/>
                          <a:cs typeface="Trebuchet MS"/>
                          <a:sym typeface="Trebuchet MS"/>
                        </a:rPr>
                        <a:t>los</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hospitales</a:t>
                      </a:r>
                      <a:r>
                        <a:rPr lang="en-US" dirty="0">
                          <a:latin typeface="Trebuchet MS"/>
                          <a:ea typeface="Trebuchet MS"/>
                          <a:cs typeface="Trebuchet MS"/>
                          <a:sym typeface="Trebuchet MS"/>
                        </a:rPr>
                        <a:t> rurales y la </a:t>
                      </a:r>
                      <a:r>
                        <a:rPr lang="en-US" dirty="0" err="1">
                          <a:latin typeface="Trebuchet MS"/>
                          <a:ea typeface="Trebuchet MS"/>
                          <a:cs typeface="Trebuchet MS"/>
                          <a:sym typeface="Trebuchet MS"/>
                        </a:rPr>
                        <a:t>preparación</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normativa</a:t>
                      </a:r>
                      <a:r>
                        <a:rPr lang="en-US" dirty="0">
                          <a:latin typeface="Trebuchet MS"/>
                          <a:ea typeface="Trebuchet MS"/>
                          <a:cs typeface="Trebuchet MS"/>
                          <a:sym typeface="Trebuchet MS"/>
                        </a:rPr>
                        <a:t>.</a:t>
                      </a:r>
                      <a:endParaRPr dirty="0">
                        <a:latin typeface="Trebuchet MS"/>
                        <a:ea typeface="Trebuchet MS"/>
                        <a:cs typeface="Trebuchet MS"/>
                        <a:sym typeface="Trebuchet MS"/>
                      </a:endParaRPr>
                    </a:p>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6 - </a:t>
                      </a:r>
                      <a:r>
                        <a:rPr lang="en-US" dirty="0" err="1">
                          <a:latin typeface="Trebuchet MS"/>
                          <a:ea typeface="Trebuchet MS"/>
                          <a:cs typeface="Trebuchet MS"/>
                          <a:sym typeface="Trebuchet MS"/>
                        </a:rPr>
                        <a:t>Fortalecer</a:t>
                      </a:r>
                      <a:r>
                        <a:rPr lang="en-US" dirty="0">
                          <a:latin typeface="Trebuchet MS"/>
                          <a:ea typeface="Trebuchet MS"/>
                          <a:cs typeface="Trebuchet MS"/>
                          <a:sym typeface="Trebuchet MS"/>
                        </a:rPr>
                        <a:t> y </a:t>
                      </a:r>
                      <a:r>
                        <a:rPr lang="en-US" dirty="0" err="1">
                          <a:latin typeface="Trebuchet MS"/>
                          <a:ea typeface="Trebuchet MS"/>
                          <a:cs typeface="Trebuchet MS"/>
                          <a:sym typeface="Trebuchet MS"/>
                        </a:rPr>
                        <a:t>ampliar</a:t>
                      </a:r>
                      <a:r>
                        <a:rPr lang="en-US" dirty="0">
                          <a:latin typeface="Trebuchet MS"/>
                          <a:ea typeface="Trebuchet MS"/>
                          <a:cs typeface="Trebuchet MS"/>
                          <a:sym typeface="Trebuchet MS"/>
                        </a:rPr>
                        <a:t> la </a:t>
                      </a:r>
                      <a:r>
                        <a:rPr lang="en-US" dirty="0" err="1">
                          <a:latin typeface="Trebuchet MS"/>
                          <a:ea typeface="Trebuchet MS"/>
                          <a:cs typeface="Trebuchet MS"/>
                          <a:sym typeface="Trebuchet MS"/>
                        </a:rPr>
                        <a:t>plantilla</a:t>
                      </a:r>
                      <a:r>
                        <a:rPr lang="en-US" dirty="0">
                          <a:latin typeface="Trebuchet MS"/>
                          <a:ea typeface="Trebuchet MS"/>
                          <a:cs typeface="Trebuchet MS"/>
                          <a:sym typeface="Trebuchet MS"/>
                        </a:rPr>
                        <a:t> sanitaria rural.</a:t>
                      </a:r>
                      <a:endParaRPr dirty="0">
                        <a:latin typeface="Trebuchet MS"/>
                        <a:ea typeface="Trebuchet MS"/>
                        <a:cs typeface="Trebuchet MS"/>
                        <a:sym typeface="Trebuchet MS"/>
                      </a:endParaRPr>
                    </a:p>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7 - </a:t>
                      </a:r>
                      <a:r>
                        <a:rPr lang="en-US" dirty="0" err="1">
                          <a:latin typeface="Trebuchet MS"/>
                          <a:ea typeface="Trebuchet MS"/>
                          <a:cs typeface="Trebuchet MS"/>
                          <a:sym typeface="Trebuchet MS"/>
                        </a:rPr>
                        <a:t>Ampliar</a:t>
                      </a:r>
                      <a:r>
                        <a:rPr lang="en-US" dirty="0">
                          <a:latin typeface="Trebuchet MS"/>
                          <a:ea typeface="Trebuchet MS"/>
                          <a:cs typeface="Trebuchet MS"/>
                          <a:sym typeface="Trebuchet MS"/>
                        </a:rPr>
                        <a:t> la </a:t>
                      </a:r>
                      <a:r>
                        <a:rPr lang="en-US" dirty="0" err="1">
                          <a:latin typeface="Trebuchet MS"/>
                          <a:ea typeface="Trebuchet MS"/>
                          <a:cs typeface="Trebuchet MS"/>
                          <a:sym typeface="Trebuchet MS"/>
                        </a:rPr>
                        <a:t>capacidad</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clínica</a:t>
                      </a:r>
                      <a:r>
                        <a:rPr lang="en-US" dirty="0">
                          <a:latin typeface="Trebuchet MS"/>
                          <a:ea typeface="Trebuchet MS"/>
                          <a:cs typeface="Trebuchet MS"/>
                          <a:sym typeface="Trebuchet MS"/>
                        </a:rPr>
                        <a:t> para </a:t>
                      </a:r>
                      <a:r>
                        <a:rPr lang="en-US" dirty="0" err="1">
                          <a:latin typeface="Trebuchet MS"/>
                          <a:ea typeface="Trebuchet MS"/>
                          <a:cs typeface="Trebuchet MS"/>
                          <a:sym typeface="Trebuchet MS"/>
                        </a:rPr>
                        <a:t>prestar</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atención</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preventiva</a:t>
                      </a:r>
                      <a:r>
                        <a:rPr lang="en-US" dirty="0">
                          <a:latin typeface="Trebuchet MS"/>
                          <a:ea typeface="Trebuchet MS"/>
                          <a:cs typeface="Trebuchet MS"/>
                          <a:sym typeface="Trebuchet MS"/>
                        </a:rPr>
                        <a:t>.</a:t>
                      </a:r>
                      <a:endParaRPr dirty="0">
                        <a:latin typeface="Trebuchet MS"/>
                        <a:ea typeface="Trebuchet MS"/>
                        <a:cs typeface="Trebuchet MS"/>
                        <a:sym typeface="Trebuchet MS"/>
                      </a:endParaRPr>
                    </a:p>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8 - </a:t>
                      </a:r>
                      <a:r>
                        <a:rPr lang="en-US" dirty="0" err="1">
                          <a:latin typeface="Trebuchet MS"/>
                          <a:ea typeface="Trebuchet MS"/>
                          <a:cs typeface="Trebuchet MS"/>
                          <a:sym typeface="Trebuchet MS"/>
                        </a:rPr>
                        <a:t>Fortalecer</a:t>
                      </a:r>
                      <a:r>
                        <a:rPr lang="en-US" dirty="0">
                          <a:latin typeface="Trebuchet MS"/>
                          <a:ea typeface="Trebuchet MS"/>
                          <a:cs typeface="Trebuchet MS"/>
                          <a:sym typeface="Trebuchet MS"/>
                        </a:rPr>
                        <a:t> la </a:t>
                      </a:r>
                      <a:r>
                        <a:rPr lang="en-US" dirty="0" err="1">
                          <a:latin typeface="Trebuchet MS"/>
                          <a:ea typeface="Trebuchet MS"/>
                          <a:cs typeface="Trebuchet MS"/>
                          <a:sym typeface="Trebuchet MS"/>
                        </a:rPr>
                        <a:t>coordinación</a:t>
                      </a:r>
                      <a:r>
                        <a:rPr lang="en-US" dirty="0">
                          <a:latin typeface="Trebuchet MS"/>
                          <a:ea typeface="Trebuchet MS"/>
                          <a:cs typeface="Trebuchet MS"/>
                          <a:sym typeface="Trebuchet MS"/>
                        </a:rPr>
                        <a:t> sanitaria </a:t>
                      </a:r>
                      <a:r>
                        <a:rPr lang="en-US" dirty="0" err="1">
                          <a:latin typeface="Trebuchet MS"/>
                          <a:ea typeface="Trebuchet MS"/>
                          <a:cs typeface="Trebuchet MS"/>
                          <a:sym typeface="Trebuchet MS"/>
                        </a:rPr>
                        <a:t>estatal</a:t>
                      </a:r>
                      <a:r>
                        <a:rPr lang="en-US" dirty="0">
                          <a:latin typeface="Trebuchet MS"/>
                          <a:ea typeface="Trebuchet MS"/>
                          <a:cs typeface="Trebuchet MS"/>
                          <a:sym typeface="Trebuchet MS"/>
                        </a:rPr>
                        <a:t> y local.</a:t>
                      </a:r>
                      <a:endParaRPr dirty="0">
                        <a:latin typeface="Trebuchet MS"/>
                        <a:ea typeface="Trebuchet MS"/>
                        <a:cs typeface="Trebuchet MS"/>
                        <a:sym typeface="Trebuchet MS"/>
                      </a:endParaRPr>
                    </a:p>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9 - </a:t>
                      </a:r>
                      <a:r>
                        <a:rPr lang="en-US" dirty="0" err="1">
                          <a:latin typeface="Trebuchet MS"/>
                          <a:ea typeface="Trebuchet MS"/>
                          <a:cs typeface="Trebuchet MS"/>
                          <a:sym typeface="Trebuchet MS"/>
                        </a:rPr>
                        <a:t>Diseñar</a:t>
                      </a:r>
                      <a:r>
                        <a:rPr lang="en-US" dirty="0">
                          <a:latin typeface="Trebuchet MS"/>
                          <a:ea typeface="Trebuchet MS"/>
                          <a:cs typeface="Trebuchet MS"/>
                          <a:sym typeface="Trebuchet MS"/>
                        </a:rPr>
                        <a:t> y </a:t>
                      </a:r>
                      <a:r>
                        <a:rPr lang="en-US" dirty="0" err="1">
                          <a:latin typeface="Trebuchet MS"/>
                          <a:ea typeface="Trebuchet MS"/>
                          <a:cs typeface="Trebuchet MS"/>
                          <a:sym typeface="Trebuchet MS"/>
                        </a:rPr>
                        <a:t>poner</a:t>
                      </a:r>
                      <a:r>
                        <a:rPr lang="en-US" dirty="0">
                          <a:latin typeface="Trebuchet MS"/>
                          <a:ea typeface="Trebuchet MS"/>
                          <a:cs typeface="Trebuchet MS"/>
                          <a:sym typeface="Trebuchet MS"/>
                        </a:rPr>
                        <a:t> a </a:t>
                      </a:r>
                      <a:r>
                        <a:rPr lang="en-US" dirty="0" err="1">
                          <a:latin typeface="Trebuchet MS"/>
                          <a:ea typeface="Trebuchet MS"/>
                          <a:cs typeface="Trebuchet MS"/>
                          <a:sym typeface="Trebuchet MS"/>
                        </a:rPr>
                        <a:t>prueba</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modelos</a:t>
                      </a:r>
                      <a:r>
                        <a:rPr lang="en-US" dirty="0">
                          <a:latin typeface="Trebuchet MS"/>
                          <a:ea typeface="Trebuchet MS"/>
                          <a:cs typeface="Trebuchet MS"/>
                          <a:sym typeface="Trebuchet MS"/>
                        </a:rPr>
                        <a:t> de </a:t>
                      </a:r>
                      <a:r>
                        <a:rPr lang="en-US" dirty="0" err="1">
                          <a:latin typeface="Trebuchet MS"/>
                          <a:ea typeface="Trebuchet MS"/>
                          <a:cs typeface="Trebuchet MS"/>
                          <a:sym typeface="Trebuchet MS"/>
                        </a:rPr>
                        <a:t>atención</a:t>
                      </a:r>
                      <a:r>
                        <a:rPr lang="en-US" dirty="0">
                          <a:latin typeface="Trebuchet MS"/>
                          <a:ea typeface="Trebuchet MS"/>
                          <a:cs typeface="Trebuchet MS"/>
                          <a:sym typeface="Trebuchet MS"/>
                        </a:rPr>
                        <a:t> rural </a:t>
                      </a:r>
                      <a:r>
                        <a:rPr lang="en-US" dirty="0" err="1">
                          <a:latin typeface="Trebuchet MS"/>
                          <a:ea typeface="Trebuchet MS"/>
                          <a:cs typeface="Trebuchet MS"/>
                          <a:sym typeface="Trebuchet MS"/>
                        </a:rPr>
                        <a:t>basados</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en</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el</a:t>
                      </a:r>
                      <a:r>
                        <a:rPr lang="en-US" dirty="0">
                          <a:latin typeface="Trebuchet MS"/>
                          <a:ea typeface="Trebuchet MS"/>
                          <a:cs typeface="Trebuchet MS"/>
                          <a:sym typeface="Trebuchet MS"/>
                        </a:rPr>
                        <a:t> valor.</a:t>
                      </a:r>
                      <a:endParaRPr dirty="0">
                        <a:latin typeface="Trebuchet MS"/>
                        <a:ea typeface="Trebuchet MS"/>
                        <a:cs typeface="Trebuchet MS"/>
                        <a:sym typeface="Trebuchet MS"/>
                      </a:endParaRPr>
                    </a:p>
                    <a:p>
                      <a:pPr marL="457200" lvl="0" indent="-317500" algn="l" rtl="0">
                        <a:lnSpc>
                          <a:spcPct val="115000"/>
                        </a:lnSpc>
                        <a:spcBef>
                          <a:spcPts val="50"/>
                        </a:spcBef>
                        <a:spcAft>
                          <a:spcPts val="0"/>
                        </a:spcAft>
                        <a:buSzPts val="1400"/>
                        <a:buFont typeface="Trebuchet MS"/>
                        <a:buChar char="●"/>
                      </a:pPr>
                      <a:r>
                        <a:rPr lang="en-US" dirty="0" err="1">
                          <a:latin typeface="Trebuchet MS"/>
                          <a:ea typeface="Trebuchet MS"/>
                          <a:cs typeface="Trebuchet MS"/>
                          <a:sym typeface="Trebuchet MS"/>
                        </a:rPr>
                        <a:t>Iniciativa</a:t>
                      </a:r>
                      <a:r>
                        <a:rPr lang="en-US" dirty="0">
                          <a:latin typeface="Trebuchet MS"/>
                          <a:ea typeface="Trebuchet MS"/>
                          <a:cs typeface="Trebuchet MS"/>
                          <a:sym typeface="Trebuchet MS"/>
                        </a:rPr>
                        <a:t> 10 -  </a:t>
                      </a:r>
                      <a:r>
                        <a:rPr lang="en-US" dirty="0" err="1">
                          <a:latin typeface="Trebuchet MS"/>
                          <a:ea typeface="Trebuchet MS"/>
                          <a:cs typeface="Trebuchet MS"/>
                          <a:sym typeface="Trebuchet MS"/>
                        </a:rPr>
                        <a:t>Ampliar</a:t>
                      </a:r>
                      <a:r>
                        <a:rPr lang="en-US" dirty="0">
                          <a:latin typeface="Trebuchet MS"/>
                          <a:ea typeface="Trebuchet MS"/>
                          <a:cs typeface="Trebuchet MS"/>
                          <a:sym typeface="Trebuchet MS"/>
                        </a:rPr>
                        <a:t> la </a:t>
                      </a:r>
                      <a:r>
                        <a:rPr lang="en-US" dirty="0" err="1">
                          <a:latin typeface="Trebuchet MS"/>
                          <a:ea typeface="Trebuchet MS"/>
                          <a:cs typeface="Trebuchet MS"/>
                          <a:sym typeface="Trebuchet MS"/>
                        </a:rPr>
                        <a:t>integración</a:t>
                      </a:r>
                      <a:r>
                        <a:rPr lang="en-US" dirty="0">
                          <a:latin typeface="Trebuchet MS"/>
                          <a:ea typeface="Trebuchet MS"/>
                          <a:cs typeface="Trebuchet MS"/>
                          <a:sym typeface="Trebuchet MS"/>
                        </a:rPr>
                        <a:t> de la </a:t>
                      </a:r>
                      <a:r>
                        <a:rPr lang="en-US" dirty="0" err="1">
                          <a:latin typeface="Trebuchet MS"/>
                          <a:ea typeface="Trebuchet MS"/>
                          <a:cs typeface="Trebuchet MS"/>
                          <a:sym typeface="Trebuchet MS"/>
                        </a:rPr>
                        <a:t>telesalud</a:t>
                      </a:r>
                      <a:r>
                        <a:rPr lang="en-US" dirty="0">
                          <a:latin typeface="Trebuchet MS"/>
                          <a:ea typeface="Trebuchet MS"/>
                          <a:cs typeface="Trebuchet MS"/>
                          <a:sym typeface="Trebuchet MS"/>
                        </a:rPr>
                        <a:t> y la </a:t>
                      </a:r>
                      <a:r>
                        <a:rPr lang="en-US" dirty="0" err="1">
                          <a:latin typeface="Trebuchet MS"/>
                          <a:ea typeface="Trebuchet MS"/>
                          <a:cs typeface="Trebuchet MS"/>
                          <a:sym typeface="Trebuchet MS"/>
                        </a:rPr>
                        <a:t>tecnología</a:t>
                      </a:r>
                      <a:r>
                        <a:rPr lang="en-US" dirty="0">
                          <a:latin typeface="Trebuchet MS"/>
                          <a:ea typeface="Trebuchet MS"/>
                          <a:cs typeface="Trebuchet MS"/>
                          <a:sym typeface="Trebuchet MS"/>
                        </a:rPr>
                        <a:t> </a:t>
                      </a:r>
                      <a:r>
                        <a:rPr lang="en-US" dirty="0" err="1">
                          <a:latin typeface="Trebuchet MS"/>
                          <a:ea typeface="Trebuchet MS"/>
                          <a:cs typeface="Trebuchet MS"/>
                          <a:sym typeface="Trebuchet MS"/>
                        </a:rPr>
                        <a:t>en</a:t>
                      </a:r>
                      <a:r>
                        <a:rPr lang="en-US" dirty="0">
                          <a:latin typeface="Trebuchet MS"/>
                          <a:ea typeface="Trebuchet MS"/>
                          <a:cs typeface="Trebuchet MS"/>
                          <a:sym typeface="Trebuchet MS"/>
                        </a:rPr>
                        <a:t> las zonas rurales.</a:t>
                      </a:r>
                      <a:endParaRPr dirty="0">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US" dirty="0">
                          <a:solidFill>
                            <a:schemeClr val="dk1"/>
                          </a:solidFill>
                          <a:latin typeface="Trebuchet MS"/>
                          <a:ea typeface="Trebuchet MS"/>
                          <a:cs typeface="Trebuchet MS"/>
                          <a:sym typeface="Trebuchet MS"/>
                        </a:rPr>
                        <a:t>Los </a:t>
                      </a:r>
                      <a:r>
                        <a:rPr lang="en-US" dirty="0" err="1">
                          <a:solidFill>
                            <a:schemeClr val="dk1"/>
                          </a:solidFill>
                          <a:latin typeface="Trebuchet MS"/>
                          <a:ea typeface="Trebuchet MS"/>
                          <a:cs typeface="Trebuchet MS"/>
                          <a:sym typeface="Trebuchet MS"/>
                        </a:rPr>
                        <a:t>evaluadores</a:t>
                      </a:r>
                      <a:r>
                        <a:rPr lang="en-US" dirty="0">
                          <a:solidFill>
                            <a:schemeClr val="dk1"/>
                          </a:solidFill>
                          <a:latin typeface="Trebuchet MS"/>
                          <a:ea typeface="Trebuchet MS"/>
                          <a:cs typeface="Trebuchet MS"/>
                          <a:sym typeface="Trebuchet MS"/>
                        </a:rPr>
                        <a:t> de </a:t>
                      </a:r>
                      <a:r>
                        <a:rPr lang="en-US" dirty="0" err="1">
                          <a:solidFill>
                            <a:schemeClr val="dk1"/>
                          </a:solidFill>
                          <a:latin typeface="Trebuchet MS"/>
                          <a:ea typeface="Trebuchet MS"/>
                          <a:cs typeface="Trebuchet MS"/>
                          <a:sym typeface="Trebuchet MS"/>
                        </a:rPr>
                        <a:t>méritos</a:t>
                      </a:r>
                      <a:r>
                        <a:rPr lang="en-US" dirty="0">
                          <a:solidFill>
                            <a:schemeClr val="dk1"/>
                          </a:solidFill>
                          <a:latin typeface="Trebuchet MS"/>
                          <a:ea typeface="Trebuchet MS"/>
                          <a:cs typeface="Trebuchet MS"/>
                          <a:sym typeface="Trebuchet MS"/>
                        </a:rPr>
                        <a:t> </a:t>
                      </a:r>
                      <a:r>
                        <a:rPr lang="en-US" dirty="0" err="1">
                          <a:solidFill>
                            <a:schemeClr val="dk1"/>
                          </a:solidFill>
                          <a:latin typeface="Trebuchet MS"/>
                          <a:ea typeface="Trebuchet MS"/>
                          <a:cs typeface="Trebuchet MS"/>
                          <a:sym typeface="Trebuchet MS"/>
                        </a:rPr>
                        <a:t>evaluarán</a:t>
                      </a:r>
                      <a:r>
                        <a:rPr lang="en-US" dirty="0">
                          <a:solidFill>
                            <a:schemeClr val="dk1"/>
                          </a:solidFill>
                          <a:latin typeface="Trebuchet MS"/>
                          <a:ea typeface="Trebuchet MS"/>
                          <a:cs typeface="Trebuchet MS"/>
                          <a:sym typeface="Trebuchet MS"/>
                        </a:rPr>
                        <a:t> las </a:t>
                      </a:r>
                      <a:r>
                        <a:rPr lang="en-US" dirty="0" err="1">
                          <a:solidFill>
                            <a:schemeClr val="dk1"/>
                          </a:solidFill>
                          <a:latin typeface="Trebuchet MS"/>
                          <a:ea typeface="Trebuchet MS"/>
                          <a:cs typeface="Trebuchet MS"/>
                          <a:sym typeface="Trebuchet MS"/>
                        </a:rPr>
                        <a:t>posibilidades</a:t>
                      </a:r>
                      <a:r>
                        <a:rPr lang="en-US" dirty="0">
                          <a:solidFill>
                            <a:schemeClr val="dk1"/>
                          </a:solidFill>
                          <a:latin typeface="Trebuchet MS"/>
                          <a:ea typeface="Trebuchet MS"/>
                          <a:cs typeface="Trebuchet MS"/>
                          <a:sym typeface="Trebuchet MS"/>
                        </a:rPr>
                        <a:t> </a:t>
                      </a:r>
                      <a:r>
                        <a:rPr lang="en-US" dirty="0" err="1">
                          <a:solidFill>
                            <a:schemeClr val="dk1"/>
                          </a:solidFill>
                          <a:latin typeface="Trebuchet MS"/>
                          <a:ea typeface="Trebuchet MS"/>
                          <a:cs typeface="Trebuchet MS"/>
                          <a:sym typeface="Trebuchet MS"/>
                        </a:rPr>
                        <a:t>transformadoras</a:t>
                      </a:r>
                      <a:r>
                        <a:rPr lang="en-US" dirty="0">
                          <a:solidFill>
                            <a:schemeClr val="dk1"/>
                          </a:solidFill>
                          <a:latin typeface="Trebuchet MS"/>
                          <a:ea typeface="Trebuchet MS"/>
                          <a:cs typeface="Trebuchet MS"/>
                          <a:sym typeface="Trebuchet MS"/>
                        </a:rPr>
                        <a:t> de </a:t>
                      </a:r>
                      <a:r>
                        <a:rPr lang="en-US" dirty="0" err="1">
                          <a:solidFill>
                            <a:schemeClr val="dk1"/>
                          </a:solidFill>
                          <a:latin typeface="Trebuchet MS"/>
                          <a:ea typeface="Trebuchet MS"/>
                          <a:cs typeface="Trebuchet MS"/>
                          <a:sym typeface="Trebuchet MS"/>
                        </a:rPr>
                        <a:t>cada</a:t>
                      </a:r>
                      <a:r>
                        <a:rPr lang="en-US" dirty="0">
                          <a:solidFill>
                            <a:schemeClr val="dk1"/>
                          </a:solidFill>
                          <a:latin typeface="Trebuchet MS"/>
                          <a:ea typeface="Trebuchet MS"/>
                          <a:cs typeface="Trebuchet MS"/>
                          <a:sym typeface="Trebuchet MS"/>
                        </a:rPr>
                        <a:t> </a:t>
                      </a:r>
                      <a:r>
                        <a:rPr lang="en-US" dirty="0" err="1">
                          <a:solidFill>
                            <a:schemeClr val="dk1"/>
                          </a:solidFill>
                          <a:latin typeface="Trebuchet MS"/>
                          <a:ea typeface="Trebuchet MS"/>
                          <a:cs typeface="Trebuchet MS"/>
                          <a:sym typeface="Trebuchet MS"/>
                        </a:rPr>
                        <a:t>iniciativa</a:t>
                      </a:r>
                      <a:r>
                        <a:rPr lang="en-US" dirty="0">
                          <a:solidFill>
                            <a:schemeClr val="dk1"/>
                          </a:solidFill>
                          <a:latin typeface="Trebuchet MS"/>
                          <a:ea typeface="Trebuchet MS"/>
                          <a:cs typeface="Trebuchet MS"/>
                          <a:sym typeface="Trebuchet MS"/>
                        </a:rPr>
                        <a:t> y </a:t>
                      </a:r>
                      <a:r>
                        <a:rPr lang="en-US" dirty="0" err="1">
                          <a:solidFill>
                            <a:schemeClr val="dk1"/>
                          </a:solidFill>
                          <a:latin typeface="Trebuchet MS"/>
                          <a:ea typeface="Trebuchet MS"/>
                          <a:cs typeface="Trebuchet MS"/>
                          <a:sym typeface="Trebuchet MS"/>
                        </a:rPr>
                        <a:t>determinarán</a:t>
                      </a:r>
                      <a:r>
                        <a:rPr lang="en-US" dirty="0">
                          <a:solidFill>
                            <a:schemeClr val="dk1"/>
                          </a:solidFill>
                          <a:latin typeface="Trebuchet MS"/>
                          <a:ea typeface="Trebuchet MS"/>
                          <a:cs typeface="Trebuchet MS"/>
                          <a:sym typeface="Trebuchet MS"/>
                        </a:rPr>
                        <a:t> </a:t>
                      </a:r>
                      <a:r>
                        <a:rPr lang="en-US" dirty="0" err="1">
                          <a:solidFill>
                            <a:schemeClr val="dk1"/>
                          </a:solidFill>
                          <a:latin typeface="Trebuchet MS"/>
                          <a:ea typeface="Trebuchet MS"/>
                          <a:cs typeface="Trebuchet MS"/>
                          <a:sym typeface="Trebuchet MS"/>
                        </a:rPr>
                        <a:t>una</a:t>
                      </a:r>
                      <a:r>
                        <a:rPr lang="en-US" dirty="0">
                          <a:solidFill>
                            <a:schemeClr val="dk1"/>
                          </a:solidFill>
                          <a:latin typeface="Trebuchet MS"/>
                          <a:ea typeface="Trebuchet MS"/>
                          <a:cs typeface="Trebuchet MS"/>
                          <a:sym typeface="Trebuchet MS"/>
                        </a:rPr>
                        <a:t> “</a:t>
                      </a:r>
                      <a:r>
                        <a:rPr lang="en-US" dirty="0" err="1">
                          <a:solidFill>
                            <a:schemeClr val="dk1"/>
                          </a:solidFill>
                          <a:latin typeface="Trebuchet MS"/>
                          <a:ea typeface="Trebuchet MS"/>
                          <a:cs typeface="Trebuchet MS"/>
                          <a:sym typeface="Trebuchet MS"/>
                        </a:rPr>
                        <a:t>puntuación</a:t>
                      </a:r>
                      <a:r>
                        <a:rPr lang="en-US" dirty="0">
                          <a:solidFill>
                            <a:schemeClr val="dk1"/>
                          </a:solidFill>
                          <a:latin typeface="Trebuchet MS"/>
                          <a:ea typeface="Trebuchet MS"/>
                          <a:cs typeface="Trebuchet MS"/>
                          <a:sym typeface="Trebuchet MS"/>
                        </a:rPr>
                        <a:t> </a:t>
                      </a:r>
                      <a:r>
                        <a:rPr lang="en-US" dirty="0" err="1">
                          <a:solidFill>
                            <a:schemeClr val="dk1"/>
                          </a:solidFill>
                          <a:latin typeface="Trebuchet MS"/>
                          <a:ea typeface="Trebuchet MS"/>
                          <a:cs typeface="Trebuchet MS"/>
                          <a:sym typeface="Trebuchet MS"/>
                        </a:rPr>
                        <a:t>máxima</a:t>
                      </a:r>
                      <a:r>
                        <a:rPr lang="en-US" dirty="0">
                          <a:solidFill>
                            <a:schemeClr val="dk1"/>
                          </a:solidFill>
                          <a:latin typeface="Trebuchet MS"/>
                          <a:ea typeface="Trebuchet MS"/>
                          <a:cs typeface="Trebuchet MS"/>
                          <a:sym typeface="Trebuchet MS"/>
                        </a:rPr>
                        <a:t> </a:t>
                      </a:r>
                      <a:r>
                        <a:rPr lang="en-US" dirty="0" err="1">
                          <a:solidFill>
                            <a:schemeClr val="dk1"/>
                          </a:solidFill>
                          <a:latin typeface="Trebuchet MS"/>
                          <a:ea typeface="Trebuchet MS"/>
                          <a:cs typeface="Trebuchet MS"/>
                          <a:sym typeface="Trebuchet MS"/>
                        </a:rPr>
                        <a:t>potencial</a:t>
                      </a:r>
                      <a:r>
                        <a:rPr lang="en-US" dirty="0">
                          <a:solidFill>
                            <a:schemeClr val="dk1"/>
                          </a:solidFill>
                          <a:latin typeface="Trebuchet MS"/>
                          <a:ea typeface="Trebuchet MS"/>
                          <a:cs typeface="Trebuchet MS"/>
                          <a:sym typeface="Trebuchet MS"/>
                        </a:rPr>
                        <a:t>”, </a:t>
                      </a:r>
                      <a:r>
                        <a:rPr lang="en-US" dirty="0" err="1">
                          <a:solidFill>
                            <a:schemeClr val="dk1"/>
                          </a:solidFill>
                          <a:latin typeface="Trebuchet MS"/>
                          <a:ea typeface="Trebuchet MS"/>
                          <a:cs typeface="Trebuchet MS"/>
                          <a:sym typeface="Trebuchet MS"/>
                        </a:rPr>
                        <a:t>que</a:t>
                      </a:r>
                      <a:r>
                        <a:rPr lang="en-US" dirty="0">
                          <a:solidFill>
                            <a:schemeClr val="dk1"/>
                          </a:solidFill>
                          <a:latin typeface="Trebuchet MS"/>
                          <a:ea typeface="Trebuchet MS"/>
                          <a:cs typeface="Trebuchet MS"/>
                          <a:sym typeface="Trebuchet MS"/>
                        </a:rPr>
                        <a:t> </a:t>
                      </a:r>
                      <a:r>
                        <a:rPr lang="en-US" dirty="0" err="1">
                          <a:solidFill>
                            <a:schemeClr val="dk1"/>
                          </a:solidFill>
                          <a:latin typeface="Trebuchet MS"/>
                          <a:ea typeface="Trebuchet MS"/>
                          <a:cs typeface="Trebuchet MS"/>
                          <a:sym typeface="Trebuchet MS"/>
                        </a:rPr>
                        <a:t>estará</a:t>
                      </a:r>
                      <a:r>
                        <a:rPr lang="en-US" dirty="0">
                          <a:solidFill>
                            <a:schemeClr val="dk1"/>
                          </a:solidFill>
                          <a:latin typeface="Trebuchet MS"/>
                          <a:ea typeface="Trebuchet MS"/>
                          <a:cs typeface="Trebuchet MS"/>
                          <a:sym typeface="Trebuchet MS"/>
                        </a:rPr>
                        <a:t> entre 0 y 100 puntos.</a:t>
                      </a:r>
                      <a:endParaRPr u="none" strike="noStrike" cap="none"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US" b="1" dirty="0">
                          <a:solidFill>
                            <a:schemeClr val="dk1"/>
                          </a:solidFill>
                          <a:latin typeface="Trebuchet MS"/>
                          <a:ea typeface="Trebuchet MS"/>
                          <a:cs typeface="Trebuchet MS"/>
                          <a:sym typeface="Trebuchet MS"/>
                        </a:rPr>
                        <a:t>El </a:t>
                      </a:r>
                      <a:r>
                        <a:rPr lang="en-US" b="1" dirty="0" err="1">
                          <a:solidFill>
                            <a:schemeClr val="dk1"/>
                          </a:solidFill>
                          <a:latin typeface="Trebuchet MS"/>
                          <a:ea typeface="Trebuchet MS"/>
                          <a:cs typeface="Trebuchet MS"/>
                          <a:sym typeface="Trebuchet MS"/>
                        </a:rPr>
                        <a:t>cálculo</a:t>
                      </a:r>
                      <a:r>
                        <a:rPr lang="en-US" b="1" dirty="0">
                          <a:solidFill>
                            <a:schemeClr val="dk1"/>
                          </a:solidFill>
                          <a:latin typeface="Trebuchet MS"/>
                          <a:ea typeface="Trebuchet MS"/>
                          <a:cs typeface="Trebuchet MS"/>
                          <a:sym typeface="Trebuchet MS"/>
                        </a:rPr>
                        <a:t> </a:t>
                      </a:r>
                      <a:r>
                        <a:rPr lang="en-US" b="1" dirty="0" err="1">
                          <a:solidFill>
                            <a:schemeClr val="dk1"/>
                          </a:solidFill>
                          <a:latin typeface="Trebuchet MS"/>
                          <a:ea typeface="Trebuchet MS"/>
                          <a:cs typeface="Trebuchet MS"/>
                          <a:sym typeface="Trebuchet MS"/>
                        </a:rPr>
                        <a:t>requiere</a:t>
                      </a:r>
                      <a:r>
                        <a:rPr lang="en-US" b="1" dirty="0">
                          <a:solidFill>
                            <a:schemeClr val="dk1"/>
                          </a:solidFill>
                          <a:latin typeface="Trebuchet MS"/>
                          <a:ea typeface="Trebuchet MS"/>
                          <a:cs typeface="Trebuchet MS"/>
                          <a:sym typeface="Trebuchet MS"/>
                        </a:rPr>
                        <a:t>:</a:t>
                      </a:r>
                      <a:endParaRPr b="1" dirty="0">
                        <a:solidFill>
                          <a:schemeClr val="dk1"/>
                        </a:solidFill>
                        <a:latin typeface="Trebuchet MS"/>
                        <a:ea typeface="Trebuchet MS"/>
                        <a:cs typeface="Trebuchet MS"/>
                        <a:sym typeface="Trebuchet MS"/>
                      </a:endParaRPr>
                    </a:p>
                    <a:p>
                      <a:pPr marL="457200" lvl="0" indent="-317500" algn="l" rtl="0">
                        <a:lnSpc>
                          <a:spcPct val="115000"/>
                        </a:lnSpc>
                        <a:spcBef>
                          <a:spcPts val="0"/>
                        </a:spcBef>
                        <a:spcAft>
                          <a:spcPts val="0"/>
                        </a:spcAft>
                        <a:buClr>
                          <a:schemeClr val="dk1"/>
                        </a:buClr>
                        <a:buSzPts val="1400"/>
                        <a:buFont typeface="Trebuchet MS"/>
                        <a:buAutoNum type="arabicPeriod"/>
                      </a:pPr>
                      <a:r>
                        <a:rPr lang="en-US" b="1" dirty="0" err="1">
                          <a:solidFill>
                            <a:schemeClr val="dk1"/>
                          </a:solidFill>
                          <a:latin typeface="Trebuchet MS"/>
                          <a:ea typeface="Trebuchet MS"/>
                          <a:cs typeface="Trebuchet MS"/>
                          <a:sym typeface="Trebuchet MS"/>
                        </a:rPr>
                        <a:t>Puntuación</a:t>
                      </a:r>
                      <a:r>
                        <a:rPr lang="en-US" b="1" dirty="0">
                          <a:solidFill>
                            <a:schemeClr val="dk1"/>
                          </a:solidFill>
                          <a:latin typeface="Trebuchet MS"/>
                          <a:ea typeface="Trebuchet MS"/>
                          <a:cs typeface="Trebuchet MS"/>
                          <a:sym typeface="Trebuchet MS"/>
                        </a:rPr>
                        <a:t> de </a:t>
                      </a:r>
                      <a:r>
                        <a:rPr lang="en-US" b="1" dirty="0" err="1">
                          <a:solidFill>
                            <a:schemeClr val="dk1"/>
                          </a:solidFill>
                          <a:latin typeface="Trebuchet MS"/>
                          <a:ea typeface="Trebuchet MS"/>
                          <a:cs typeface="Trebuchet MS"/>
                          <a:sym typeface="Trebuchet MS"/>
                        </a:rPr>
                        <a:t>cada</a:t>
                      </a:r>
                      <a:r>
                        <a:rPr lang="en-US" b="1" dirty="0">
                          <a:solidFill>
                            <a:schemeClr val="dk1"/>
                          </a:solidFill>
                          <a:latin typeface="Trebuchet MS"/>
                          <a:ea typeface="Trebuchet MS"/>
                          <a:cs typeface="Trebuchet MS"/>
                          <a:sym typeface="Trebuchet MS"/>
                        </a:rPr>
                        <a:t> uno de </a:t>
                      </a:r>
                      <a:r>
                        <a:rPr lang="en-US" b="1" dirty="0" err="1">
                          <a:solidFill>
                            <a:schemeClr val="dk1"/>
                          </a:solidFill>
                          <a:latin typeface="Trebuchet MS"/>
                          <a:ea typeface="Trebuchet MS"/>
                          <a:cs typeface="Trebuchet MS"/>
                          <a:sym typeface="Trebuchet MS"/>
                        </a:rPr>
                        <a:t>los</a:t>
                      </a:r>
                      <a:r>
                        <a:rPr lang="en-US" b="1" dirty="0">
                          <a:solidFill>
                            <a:schemeClr val="dk1"/>
                          </a:solidFill>
                          <a:latin typeface="Trebuchet MS"/>
                          <a:ea typeface="Trebuchet MS"/>
                          <a:cs typeface="Trebuchet MS"/>
                          <a:sym typeface="Trebuchet MS"/>
                        </a:rPr>
                        <a:t> 50 </a:t>
                      </a:r>
                      <a:r>
                        <a:rPr lang="en-US" b="1" dirty="0" err="1">
                          <a:solidFill>
                            <a:schemeClr val="dk1"/>
                          </a:solidFill>
                          <a:latin typeface="Trebuchet MS"/>
                          <a:ea typeface="Trebuchet MS"/>
                          <a:cs typeface="Trebuchet MS"/>
                          <a:sym typeface="Trebuchet MS"/>
                        </a:rPr>
                        <a:t>estados</a:t>
                      </a:r>
                      <a:endParaRPr b="1" dirty="0">
                        <a:solidFill>
                          <a:schemeClr val="dk1"/>
                        </a:solidFill>
                        <a:latin typeface="Trebuchet MS"/>
                        <a:ea typeface="Trebuchet MS"/>
                        <a:cs typeface="Trebuchet MS"/>
                        <a:sym typeface="Trebuchet MS"/>
                      </a:endParaRPr>
                    </a:p>
                    <a:p>
                      <a:pPr marL="457200" lvl="0" indent="-317500" algn="l" rtl="0">
                        <a:lnSpc>
                          <a:spcPct val="115000"/>
                        </a:lnSpc>
                        <a:spcBef>
                          <a:spcPts val="0"/>
                        </a:spcBef>
                        <a:spcAft>
                          <a:spcPts val="0"/>
                        </a:spcAft>
                        <a:buClr>
                          <a:schemeClr val="dk1"/>
                        </a:buClr>
                        <a:buSzPts val="1400"/>
                        <a:buFont typeface="Trebuchet MS"/>
                        <a:buAutoNum type="arabicPeriod"/>
                      </a:pPr>
                      <a:r>
                        <a:rPr lang="en-US" b="1" dirty="0">
                          <a:solidFill>
                            <a:schemeClr val="dk1"/>
                          </a:solidFill>
                          <a:latin typeface="Trebuchet MS"/>
                          <a:ea typeface="Trebuchet MS"/>
                          <a:cs typeface="Trebuchet MS"/>
                          <a:sym typeface="Trebuchet MS"/>
                        </a:rPr>
                        <a:t>La </a:t>
                      </a:r>
                      <a:r>
                        <a:rPr lang="en-US" b="1" dirty="0" err="1">
                          <a:solidFill>
                            <a:schemeClr val="dk1"/>
                          </a:solidFill>
                          <a:latin typeface="Trebuchet MS"/>
                          <a:ea typeface="Trebuchet MS"/>
                          <a:cs typeface="Trebuchet MS"/>
                          <a:sym typeface="Trebuchet MS"/>
                        </a:rPr>
                        <a:t>puntuación</a:t>
                      </a:r>
                      <a:r>
                        <a:rPr lang="en-US" b="1" dirty="0">
                          <a:solidFill>
                            <a:schemeClr val="dk1"/>
                          </a:solidFill>
                          <a:latin typeface="Trebuchet MS"/>
                          <a:ea typeface="Trebuchet MS"/>
                          <a:cs typeface="Trebuchet MS"/>
                          <a:sym typeface="Trebuchet MS"/>
                        </a:rPr>
                        <a:t> de 0 a 100 puntos del </a:t>
                      </a:r>
                      <a:r>
                        <a:rPr lang="en-US" b="1" dirty="0" err="1">
                          <a:solidFill>
                            <a:schemeClr val="dk1"/>
                          </a:solidFill>
                          <a:latin typeface="Trebuchet MS"/>
                          <a:ea typeface="Trebuchet MS"/>
                          <a:cs typeface="Trebuchet MS"/>
                          <a:sym typeface="Trebuchet MS"/>
                        </a:rPr>
                        <a:t>estado</a:t>
                      </a:r>
                      <a:r>
                        <a:rPr lang="en-US" b="1" dirty="0">
                          <a:solidFill>
                            <a:schemeClr val="dk1"/>
                          </a:solidFill>
                          <a:latin typeface="Trebuchet MS"/>
                          <a:ea typeface="Trebuchet MS"/>
                          <a:cs typeface="Trebuchet MS"/>
                          <a:sym typeface="Trebuchet MS"/>
                        </a:rPr>
                        <a:t>, </a:t>
                      </a:r>
                      <a:r>
                        <a:rPr lang="en-US" b="1" dirty="0" err="1">
                          <a:solidFill>
                            <a:schemeClr val="dk1"/>
                          </a:solidFill>
                          <a:latin typeface="Trebuchet MS"/>
                          <a:ea typeface="Trebuchet MS"/>
                          <a:cs typeface="Trebuchet MS"/>
                          <a:sym typeface="Trebuchet MS"/>
                        </a:rPr>
                        <a:t>dependiendo</a:t>
                      </a:r>
                      <a:r>
                        <a:rPr lang="en-US" b="1" dirty="0">
                          <a:solidFill>
                            <a:schemeClr val="dk1"/>
                          </a:solidFill>
                          <a:latin typeface="Trebuchet MS"/>
                          <a:ea typeface="Trebuchet MS"/>
                          <a:cs typeface="Trebuchet MS"/>
                          <a:sym typeface="Trebuchet MS"/>
                        </a:rPr>
                        <a:t> de la </a:t>
                      </a:r>
                      <a:r>
                        <a:rPr lang="en-US" b="1" dirty="0" err="1">
                          <a:solidFill>
                            <a:schemeClr val="dk1"/>
                          </a:solidFill>
                          <a:latin typeface="Trebuchet MS"/>
                          <a:ea typeface="Trebuchet MS"/>
                          <a:cs typeface="Trebuchet MS"/>
                          <a:sym typeface="Trebuchet MS"/>
                        </a:rPr>
                        <a:t>calidad</a:t>
                      </a:r>
                      <a:r>
                        <a:rPr lang="en-US" b="1" dirty="0">
                          <a:solidFill>
                            <a:schemeClr val="dk1"/>
                          </a:solidFill>
                          <a:latin typeface="Trebuchet MS"/>
                          <a:ea typeface="Trebuchet MS"/>
                          <a:cs typeface="Trebuchet MS"/>
                          <a:sym typeface="Trebuchet MS"/>
                        </a:rPr>
                        <a:t> de </a:t>
                      </a:r>
                      <a:r>
                        <a:rPr lang="en-US" b="1" dirty="0" err="1">
                          <a:solidFill>
                            <a:schemeClr val="dk1"/>
                          </a:solidFill>
                          <a:latin typeface="Trebuchet MS"/>
                          <a:ea typeface="Trebuchet MS"/>
                          <a:cs typeface="Trebuchet MS"/>
                          <a:sym typeface="Trebuchet MS"/>
                        </a:rPr>
                        <a:t>los</a:t>
                      </a:r>
                      <a:r>
                        <a:rPr lang="en-US" b="1" dirty="0">
                          <a:solidFill>
                            <a:schemeClr val="dk1"/>
                          </a:solidFill>
                          <a:latin typeface="Trebuchet MS"/>
                          <a:ea typeface="Trebuchet MS"/>
                          <a:cs typeface="Trebuchet MS"/>
                          <a:sym typeface="Trebuchet MS"/>
                        </a:rPr>
                        <a:t> </a:t>
                      </a:r>
                      <a:r>
                        <a:rPr lang="en-US" b="1" dirty="0" err="1">
                          <a:solidFill>
                            <a:schemeClr val="dk1"/>
                          </a:solidFill>
                          <a:latin typeface="Trebuchet MS"/>
                          <a:ea typeface="Trebuchet MS"/>
                          <a:cs typeface="Trebuchet MS"/>
                          <a:sym typeface="Trebuchet MS"/>
                        </a:rPr>
                        <a:t>detalles</a:t>
                      </a:r>
                      <a:r>
                        <a:rPr lang="en-US" b="1" dirty="0">
                          <a:solidFill>
                            <a:schemeClr val="dk1"/>
                          </a:solidFill>
                          <a:latin typeface="Trebuchet MS"/>
                          <a:ea typeface="Trebuchet MS"/>
                          <a:cs typeface="Trebuchet MS"/>
                          <a:sym typeface="Trebuchet MS"/>
                        </a:rPr>
                        <a:t> de la </a:t>
                      </a:r>
                      <a:r>
                        <a:rPr lang="en-US" b="1" dirty="0" err="1">
                          <a:solidFill>
                            <a:schemeClr val="dk1"/>
                          </a:solidFill>
                          <a:latin typeface="Trebuchet MS"/>
                          <a:ea typeface="Trebuchet MS"/>
                          <a:cs typeface="Trebuchet MS"/>
                          <a:sym typeface="Trebuchet MS"/>
                        </a:rPr>
                        <a:t>solicitud</a:t>
                      </a:r>
                      <a:r>
                        <a:rPr lang="en-US" b="1" dirty="0">
                          <a:solidFill>
                            <a:schemeClr val="dk1"/>
                          </a:solidFill>
                          <a:latin typeface="Trebuchet MS"/>
                          <a:ea typeface="Trebuchet MS"/>
                          <a:cs typeface="Trebuchet MS"/>
                          <a:sym typeface="Trebuchet MS"/>
                        </a:rPr>
                        <a:t>, se divide </a:t>
                      </a:r>
                      <a:r>
                        <a:rPr lang="en-US" b="1" dirty="0" err="1">
                          <a:solidFill>
                            <a:schemeClr val="dk1"/>
                          </a:solidFill>
                          <a:latin typeface="Trebuchet MS"/>
                          <a:ea typeface="Trebuchet MS"/>
                          <a:cs typeface="Trebuchet MS"/>
                          <a:sym typeface="Trebuchet MS"/>
                        </a:rPr>
                        <a:t>por</a:t>
                      </a:r>
                      <a:r>
                        <a:rPr lang="en-US" b="1" dirty="0">
                          <a:solidFill>
                            <a:schemeClr val="dk1"/>
                          </a:solidFill>
                          <a:latin typeface="Trebuchet MS"/>
                          <a:ea typeface="Trebuchet MS"/>
                          <a:cs typeface="Trebuchet MS"/>
                          <a:sym typeface="Trebuchet MS"/>
                        </a:rPr>
                        <a:t> la </a:t>
                      </a:r>
                      <a:r>
                        <a:rPr lang="en-US" b="1" dirty="0" err="1">
                          <a:solidFill>
                            <a:schemeClr val="dk1"/>
                          </a:solidFill>
                          <a:latin typeface="Trebuchet MS"/>
                          <a:ea typeface="Trebuchet MS"/>
                          <a:cs typeface="Trebuchet MS"/>
                          <a:sym typeface="Trebuchet MS"/>
                        </a:rPr>
                        <a:t>suma</a:t>
                      </a:r>
                      <a:r>
                        <a:rPr lang="en-US" b="1" dirty="0">
                          <a:solidFill>
                            <a:schemeClr val="dk1"/>
                          </a:solidFill>
                          <a:latin typeface="Trebuchet MS"/>
                          <a:ea typeface="Trebuchet MS"/>
                          <a:cs typeface="Trebuchet MS"/>
                          <a:sym typeface="Trebuchet MS"/>
                        </a:rPr>
                        <a:t> de las </a:t>
                      </a:r>
                      <a:r>
                        <a:rPr lang="en-US" b="1" dirty="0" err="1">
                          <a:solidFill>
                            <a:schemeClr val="dk1"/>
                          </a:solidFill>
                          <a:latin typeface="Trebuchet MS"/>
                          <a:ea typeface="Trebuchet MS"/>
                          <a:cs typeface="Trebuchet MS"/>
                          <a:sym typeface="Trebuchet MS"/>
                        </a:rPr>
                        <a:t>puntuaciones</a:t>
                      </a:r>
                      <a:r>
                        <a:rPr lang="en-US" b="1" dirty="0">
                          <a:solidFill>
                            <a:schemeClr val="dk1"/>
                          </a:solidFill>
                          <a:latin typeface="Trebuchet MS"/>
                          <a:ea typeface="Trebuchet MS"/>
                          <a:cs typeface="Trebuchet MS"/>
                          <a:sym typeface="Trebuchet MS"/>
                        </a:rPr>
                        <a:t> de 0 a 100 puntos de </a:t>
                      </a:r>
                      <a:r>
                        <a:rPr lang="en-US" b="1" dirty="0" err="1">
                          <a:solidFill>
                            <a:schemeClr val="dk1"/>
                          </a:solidFill>
                          <a:latin typeface="Trebuchet MS"/>
                          <a:ea typeface="Trebuchet MS"/>
                          <a:cs typeface="Trebuchet MS"/>
                          <a:sym typeface="Trebuchet MS"/>
                        </a:rPr>
                        <a:t>todos</a:t>
                      </a:r>
                      <a:r>
                        <a:rPr lang="en-US" b="1" dirty="0">
                          <a:solidFill>
                            <a:schemeClr val="dk1"/>
                          </a:solidFill>
                          <a:latin typeface="Trebuchet MS"/>
                          <a:ea typeface="Trebuchet MS"/>
                          <a:cs typeface="Trebuchet MS"/>
                          <a:sym typeface="Trebuchet MS"/>
                        </a:rPr>
                        <a:t> </a:t>
                      </a:r>
                      <a:r>
                        <a:rPr lang="en-US" b="1" dirty="0" err="1">
                          <a:solidFill>
                            <a:schemeClr val="dk1"/>
                          </a:solidFill>
                          <a:latin typeface="Trebuchet MS"/>
                          <a:ea typeface="Trebuchet MS"/>
                          <a:cs typeface="Trebuchet MS"/>
                          <a:sym typeface="Trebuchet MS"/>
                        </a:rPr>
                        <a:t>los</a:t>
                      </a:r>
                      <a:r>
                        <a:rPr lang="en-US" b="1" dirty="0">
                          <a:solidFill>
                            <a:schemeClr val="dk1"/>
                          </a:solidFill>
                          <a:latin typeface="Trebuchet MS"/>
                          <a:ea typeface="Trebuchet MS"/>
                          <a:cs typeface="Trebuchet MS"/>
                          <a:sym typeface="Trebuchet MS"/>
                        </a:rPr>
                        <a:t> </a:t>
                      </a:r>
                      <a:r>
                        <a:rPr lang="en-US" b="1" dirty="0" err="1">
                          <a:solidFill>
                            <a:schemeClr val="dk1"/>
                          </a:solidFill>
                          <a:latin typeface="Trebuchet MS"/>
                          <a:ea typeface="Trebuchet MS"/>
                          <a:cs typeface="Trebuchet MS"/>
                          <a:sym typeface="Trebuchet MS"/>
                        </a:rPr>
                        <a:t>estados</a:t>
                      </a:r>
                      <a:r>
                        <a:rPr lang="en-US" b="1" dirty="0">
                          <a:solidFill>
                            <a:schemeClr val="dk1"/>
                          </a:solidFill>
                          <a:latin typeface="Trebuchet MS"/>
                          <a:ea typeface="Trebuchet MS"/>
                          <a:cs typeface="Trebuchet MS"/>
                          <a:sym typeface="Trebuchet MS"/>
                        </a:rPr>
                        <a:t> para </a:t>
                      </a:r>
                      <a:r>
                        <a:rPr lang="en-US" b="1" dirty="0" err="1">
                          <a:solidFill>
                            <a:schemeClr val="dk1"/>
                          </a:solidFill>
                          <a:latin typeface="Trebuchet MS"/>
                          <a:ea typeface="Trebuchet MS"/>
                          <a:cs typeface="Trebuchet MS"/>
                          <a:sym typeface="Trebuchet MS"/>
                        </a:rPr>
                        <a:t>obtener</a:t>
                      </a:r>
                      <a:r>
                        <a:rPr lang="en-US" b="1" dirty="0">
                          <a:solidFill>
                            <a:schemeClr val="dk1"/>
                          </a:solidFill>
                          <a:latin typeface="Trebuchet MS"/>
                          <a:ea typeface="Trebuchet MS"/>
                          <a:cs typeface="Trebuchet MS"/>
                          <a:sym typeface="Trebuchet MS"/>
                        </a:rPr>
                        <a:t> la </a:t>
                      </a:r>
                      <a:r>
                        <a:rPr lang="en-US" b="1" dirty="0" err="1">
                          <a:solidFill>
                            <a:schemeClr val="dk1"/>
                          </a:solidFill>
                          <a:latin typeface="Trebuchet MS"/>
                          <a:ea typeface="Trebuchet MS"/>
                          <a:cs typeface="Trebuchet MS"/>
                          <a:sym typeface="Trebuchet MS"/>
                        </a:rPr>
                        <a:t>puntuación</a:t>
                      </a:r>
                      <a:r>
                        <a:rPr lang="en-US" b="1" dirty="0">
                          <a:solidFill>
                            <a:schemeClr val="dk1"/>
                          </a:solidFill>
                          <a:latin typeface="Trebuchet MS"/>
                          <a:ea typeface="Trebuchet MS"/>
                          <a:cs typeface="Trebuchet MS"/>
                          <a:sym typeface="Trebuchet MS"/>
                        </a:rPr>
                        <a:t> </a:t>
                      </a:r>
                      <a:r>
                        <a:rPr lang="en-US" b="1" dirty="0" err="1">
                          <a:solidFill>
                            <a:schemeClr val="dk1"/>
                          </a:solidFill>
                          <a:latin typeface="Trebuchet MS"/>
                          <a:ea typeface="Trebuchet MS"/>
                          <a:cs typeface="Trebuchet MS"/>
                          <a:sym typeface="Trebuchet MS"/>
                        </a:rPr>
                        <a:t>indexada</a:t>
                      </a:r>
                      <a:endParaRPr b="1" dirty="0">
                        <a:solidFill>
                          <a:schemeClr val="dk1"/>
                        </a:solidFill>
                        <a:latin typeface="Trebuchet MS"/>
                        <a:ea typeface="Trebuchet MS"/>
                        <a:cs typeface="Trebuchet MS"/>
                        <a:sym typeface="Trebuchet MS"/>
                      </a:endParaRPr>
                    </a:p>
                    <a:p>
                      <a:pPr marL="457200" lvl="0" indent="-317500" algn="l" rtl="0">
                        <a:lnSpc>
                          <a:spcPct val="115000"/>
                        </a:lnSpc>
                        <a:spcBef>
                          <a:spcPts val="0"/>
                        </a:spcBef>
                        <a:spcAft>
                          <a:spcPts val="0"/>
                        </a:spcAft>
                        <a:buClr>
                          <a:schemeClr val="dk1"/>
                        </a:buClr>
                        <a:buSzPts val="1400"/>
                        <a:buFont typeface="Trebuchet MS"/>
                        <a:buAutoNum type="arabicPeriod"/>
                      </a:pPr>
                      <a:r>
                        <a:rPr lang="en-US" b="1" dirty="0">
                          <a:solidFill>
                            <a:schemeClr val="dk1"/>
                          </a:solidFill>
                          <a:latin typeface="Trebuchet MS"/>
                          <a:ea typeface="Trebuchet MS"/>
                          <a:cs typeface="Trebuchet MS"/>
                          <a:sym typeface="Trebuchet MS"/>
                        </a:rPr>
                        <a:t>La </a:t>
                      </a:r>
                      <a:r>
                        <a:rPr lang="en-US" b="1" dirty="0" err="1">
                          <a:solidFill>
                            <a:schemeClr val="dk1"/>
                          </a:solidFill>
                          <a:latin typeface="Trebuchet MS"/>
                          <a:ea typeface="Trebuchet MS"/>
                          <a:cs typeface="Trebuchet MS"/>
                          <a:sym typeface="Trebuchet MS"/>
                        </a:rPr>
                        <a:t>puntuación</a:t>
                      </a:r>
                      <a:r>
                        <a:rPr lang="en-US" b="1" dirty="0">
                          <a:solidFill>
                            <a:schemeClr val="dk1"/>
                          </a:solidFill>
                          <a:latin typeface="Trebuchet MS"/>
                          <a:ea typeface="Trebuchet MS"/>
                          <a:cs typeface="Trebuchet MS"/>
                          <a:sym typeface="Trebuchet MS"/>
                        </a:rPr>
                        <a:t> </a:t>
                      </a:r>
                      <a:r>
                        <a:rPr lang="en-US" b="1" dirty="0" err="1">
                          <a:solidFill>
                            <a:schemeClr val="dk1"/>
                          </a:solidFill>
                          <a:latin typeface="Trebuchet MS"/>
                          <a:ea typeface="Trebuchet MS"/>
                          <a:cs typeface="Trebuchet MS"/>
                          <a:sym typeface="Trebuchet MS"/>
                        </a:rPr>
                        <a:t>indexada</a:t>
                      </a:r>
                      <a:r>
                        <a:rPr lang="en-US" b="1" dirty="0">
                          <a:solidFill>
                            <a:schemeClr val="dk1"/>
                          </a:solidFill>
                          <a:latin typeface="Trebuchet MS"/>
                          <a:ea typeface="Trebuchet MS"/>
                          <a:cs typeface="Trebuchet MS"/>
                          <a:sym typeface="Trebuchet MS"/>
                        </a:rPr>
                        <a:t> se </a:t>
                      </a:r>
                      <a:r>
                        <a:rPr lang="en-US" b="1" dirty="0" err="1">
                          <a:solidFill>
                            <a:schemeClr val="dk1"/>
                          </a:solidFill>
                          <a:latin typeface="Trebuchet MS"/>
                          <a:ea typeface="Trebuchet MS"/>
                          <a:cs typeface="Trebuchet MS"/>
                          <a:sym typeface="Trebuchet MS"/>
                        </a:rPr>
                        <a:t>multiplica</a:t>
                      </a:r>
                      <a:r>
                        <a:rPr lang="en-US" b="1" dirty="0">
                          <a:solidFill>
                            <a:schemeClr val="dk1"/>
                          </a:solidFill>
                          <a:latin typeface="Trebuchet MS"/>
                          <a:ea typeface="Trebuchet MS"/>
                          <a:cs typeface="Trebuchet MS"/>
                          <a:sym typeface="Trebuchet MS"/>
                        </a:rPr>
                        <a:t> </a:t>
                      </a:r>
                      <a:r>
                        <a:rPr lang="en-US" b="1" dirty="0" err="1">
                          <a:solidFill>
                            <a:schemeClr val="dk1"/>
                          </a:solidFill>
                          <a:latin typeface="Trebuchet MS"/>
                          <a:ea typeface="Trebuchet MS"/>
                          <a:cs typeface="Trebuchet MS"/>
                          <a:sym typeface="Trebuchet MS"/>
                        </a:rPr>
                        <a:t>por</a:t>
                      </a:r>
                      <a:r>
                        <a:rPr lang="en-US" b="1" dirty="0">
                          <a:solidFill>
                            <a:schemeClr val="dk1"/>
                          </a:solidFill>
                          <a:latin typeface="Trebuchet MS"/>
                          <a:ea typeface="Trebuchet MS"/>
                          <a:cs typeface="Trebuchet MS"/>
                          <a:sym typeface="Trebuchet MS"/>
                        </a:rPr>
                        <a:t> </a:t>
                      </a:r>
                      <a:r>
                        <a:rPr lang="en-US" b="1" dirty="0" err="1">
                          <a:solidFill>
                            <a:schemeClr val="dk1"/>
                          </a:solidFill>
                          <a:latin typeface="Trebuchet MS"/>
                          <a:ea typeface="Trebuchet MS"/>
                          <a:cs typeface="Trebuchet MS"/>
                          <a:sym typeface="Trebuchet MS"/>
                        </a:rPr>
                        <a:t>el</a:t>
                      </a:r>
                      <a:r>
                        <a:rPr lang="en-US" b="1" dirty="0">
                          <a:solidFill>
                            <a:schemeClr val="dk1"/>
                          </a:solidFill>
                          <a:latin typeface="Trebuchet MS"/>
                          <a:ea typeface="Trebuchet MS"/>
                          <a:cs typeface="Trebuchet MS"/>
                          <a:sym typeface="Trebuchet MS"/>
                        </a:rPr>
                        <a:t> factor de </a:t>
                      </a:r>
                      <a:r>
                        <a:rPr lang="en-US" b="1" dirty="0" err="1">
                          <a:solidFill>
                            <a:schemeClr val="dk1"/>
                          </a:solidFill>
                          <a:latin typeface="Trebuchet MS"/>
                          <a:ea typeface="Trebuchet MS"/>
                          <a:cs typeface="Trebuchet MS"/>
                          <a:sym typeface="Trebuchet MS"/>
                        </a:rPr>
                        <a:t>ponderación</a:t>
                      </a:r>
                      <a:endParaRPr b="1" dirty="0">
                        <a:solidFill>
                          <a:schemeClr val="dk1"/>
                        </a:solidFill>
                        <a:latin typeface="Trebuchet MS"/>
                        <a:ea typeface="Trebuchet MS"/>
                        <a:cs typeface="Trebuchet MS"/>
                        <a:sym typeface="Trebuchet MS"/>
                      </a:endParaRPr>
                    </a:p>
                    <a:p>
                      <a:pPr marL="457200" lvl="0" indent="0" algn="l" rtl="0">
                        <a:lnSpc>
                          <a:spcPct val="115000"/>
                        </a:lnSpc>
                        <a:spcBef>
                          <a:spcPts val="0"/>
                        </a:spcBef>
                        <a:spcAft>
                          <a:spcPts val="0"/>
                        </a:spcAft>
                        <a:buNone/>
                      </a:pPr>
                      <a:endParaRPr b="1" dirty="0">
                        <a:solidFill>
                          <a:schemeClr val="dk1"/>
                        </a:solidFill>
                        <a:latin typeface="Trebuchet MS"/>
                        <a:ea typeface="Trebuchet MS"/>
                        <a:cs typeface="Trebuchet MS"/>
                        <a:sym typeface="Trebuchet MS"/>
                      </a:endParaRPr>
                    </a:p>
                  </a:txBody>
                  <a:tcPr marL="91425" marR="91425" marT="91425" marB="91425">
                    <a:lnL w="12700"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Google Shape;999;g3aac46a6844_0_4347"/>
          <p:cNvSpPr txBox="1">
            <a:spLocks noGrp="1"/>
          </p:cNvSpPr>
          <p:nvPr>
            <p:ph type="title"/>
          </p:nvPr>
        </p:nvSpPr>
        <p:spPr>
          <a:xfrm>
            <a:off x="838200" y="215380"/>
            <a:ext cx="10515600" cy="51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Colorado’s Scoring Factors (State Policy Actions)</a:t>
            </a:r>
            <a:endParaRPr sz="3200"/>
          </a:p>
        </p:txBody>
      </p:sp>
      <p:sp>
        <p:nvSpPr>
          <p:cNvPr id="1000" name="Google Shape;1000;g3aac46a6844_0_434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85</a:t>
            </a:fld>
            <a:endParaRPr/>
          </a:p>
        </p:txBody>
      </p:sp>
      <p:graphicFrame>
        <p:nvGraphicFramePr>
          <p:cNvPr id="1001" name="Google Shape;1001;g3aac46a6844_0_4347"/>
          <p:cNvGraphicFramePr/>
          <p:nvPr/>
        </p:nvGraphicFramePr>
        <p:xfrm>
          <a:off x="389450" y="748775"/>
          <a:ext cx="11527875" cy="5275149"/>
        </p:xfrm>
        <a:graphic>
          <a:graphicData uri="http://schemas.openxmlformats.org/drawingml/2006/table">
            <a:tbl>
              <a:tblPr>
                <a:noFill/>
                <a:tableStyleId>{1434B245-9A75-4C44-BEC7-F249B2111D20}</a:tableStyleId>
              </a:tblPr>
              <a:tblGrid>
                <a:gridCol w="3121500">
                  <a:extLst>
                    <a:ext uri="{9D8B030D-6E8A-4147-A177-3AD203B41FA5}">
                      <a16:colId xmlns:a16="http://schemas.microsoft.com/office/drawing/2014/main" val="20000"/>
                    </a:ext>
                  </a:extLst>
                </a:gridCol>
                <a:gridCol w="5253850">
                  <a:extLst>
                    <a:ext uri="{9D8B030D-6E8A-4147-A177-3AD203B41FA5}">
                      <a16:colId xmlns:a16="http://schemas.microsoft.com/office/drawing/2014/main" val="20001"/>
                    </a:ext>
                  </a:extLst>
                </a:gridCol>
                <a:gridCol w="3152525">
                  <a:extLst>
                    <a:ext uri="{9D8B030D-6E8A-4147-A177-3AD203B41FA5}">
                      <a16:colId xmlns:a16="http://schemas.microsoft.com/office/drawing/2014/main" val="20002"/>
                    </a:ext>
                  </a:extLst>
                </a:gridCol>
              </a:tblGrid>
              <a:tr h="4224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Trebuchet MS"/>
                          <a:ea typeface="Trebuchet MS"/>
                          <a:cs typeface="Trebuchet MS"/>
                          <a:sym typeface="Trebuchet MS"/>
                        </a:rPr>
                        <a:t>CMS State Policy Factors</a:t>
                      </a:r>
                      <a:endParaRPr sz="16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Trebuchet MS"/>
                          <a:ea typeface="Trebuchet MS"/>
                          <a:cs typeface="Trebuchet MS"/>
                          <a:sym typeface="Trebuchet MS"/>
                        </a:rPr>
                        <a:t>Colorado Anticipated Score (Third Party Assessment)</a:t>
                      </a:r>
                      <a:endParaRPr sz="16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chemeClr val="lt1"/>
                          </a:solidFill>
                          <a:latin typeface="Trebuchet MS"/>
                          <a:ea typeface="Trebuchet MS"/>
                          <a:cs typeface="Trebuchet MS"/>
                          <a:sym typeface="Trebuchet MS"/>
                        </a:rPr>
                        <a:t>CMS Scoring Methodology</a:t>
                      </a:r>
                      <a:endParaRPr sz="16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404025">
                <a:tc>
                  <a:txBody>
                    <a:bodyPr/>
                    <a:lstStyle/>
                    <a:p>
                      <a:pPr marL="457200" marR="0" lvl="0" indent="-317500" algn="l" rtl="0">
                        <a:lnSpc>
                          <a:spcPct val="115000"/>
                        </a:lnSpc>
                        <a:spcBef>
                          <a:spcPts val="0"/>
                        </a:spcBef>
                        <a:spcAft>
                          <a:spcPts val="0"/>
                        </a:spcAft>
                        <a:buClr>
                          <a:schemeClr val="dk1"/>
                        </a:buClr>
                        <a:buSzPts val="1400"/>
                        <a:buFont typeface="Trebuchet MS"/>
                        <a:buAutoNum type="arabicPeriod"/>
                      </a:pPr>
                      <a:r>
                        <a:rPr lang="en-US" sz="1400" u="none" strike="noStrike" cap="none">
                          <a:solidFill>
                            <a:schemeClr val="dk1"/>
                          </a:solidFill>
                          <a:latin typeface="Trebuchet MS"/>
                          <a:ea typeface="Trebuchet MS"/>
                          <a:cs typeface="Trebuchet MS"/>
                          <a:sym typeface="Trebuchet MS"/>
                        </a:rPr>
                        <a:t>Health and lifestyle</a:t>
                      </a:r>
                      <a:endParaRPr sz="140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400"/>
                        <a:buFont typeface="Arial"/>
                        <a:buNone/>
                      </a:pP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0 points as of 2025. Factor captures whether a State requires schools to reestablish the Presidential Fitness Test. This factor will not contribute to a State’s overall points score until the budget period beginning after October 31, 2026. States will have until December 31 2028 to enact this policy change.</a:t>
                      </a:r>
                      <a:endParaRPr sz="14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8">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Points will be awarded on a scale of 0 to 100 based on current policies and/or a State’s commitment to changing its policies.</a:t>
                      </a:r>
                      <a:endParaRPr sz="140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Anticipated score derived from a variety of reports and assessments, as defined and selected by CMS. Scores in this table reflect what has been assigned to Colorado by third parties, described in the NOFO.</a:t>
                      </a:r>
                      <a:endParaRPr sz="1400" u="none" strike="noStrike" cap="none">
                        <a:solidFill>
                          <a:schemeClr val="dk1"/>
                        </a:solidFill>
                        <a:latin typeface="Trebuchet MS"/>
                        <a:ea typeface="Trebuchet MS"/>
                        <a:cs typeface="Trebuchet MS"/>
                        <a:sym typeface="Trebuchet MS"/>
                      </a:endParaRPr>
                    </a:p>
                  </a:txBody>
                  <a:tcPr marL="91425" marR="91425" marT="91425" marB="91425">
                    <a:lnL w="12700"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11825">
                <a:tc>
                  <a:txBody>
                    <a:bodyPr/>
                    <a:lstStyle/>
                    <a:p>
                      <a:pPr marL="457200" marR="0" lvl="0" indent="-317500" algn="l" rtl="0">
                        <a:lnSpc>
                          <a:spcPct val="115000"/>
                        </a:lnSpc>
                        <a:spcBef>
                          <a:spcPts val="0"/>
                        </a:spcBef>
                        <a:spcAft>
                          <a:spcPts val="0"/>
                        </a:spcAft>
                        <a:buClr>
                          <a:schemeClr val="dk1"/>
                        </a:buClr>
                        <a:buSzPts val="1400"/>
                        <a:buFont typeface="Trebuchet MS"/>
                        <a:buAutoNum type="arabicPeriod" startAt="2"/>
                      </a:pPr>
                      <a:r>
                        <a:rPr lang="en-US" sz="1400" u="none" strike="noStrike" cap="none">
                          <a:solidFill>
                            <a:schemeClr val="dk1"/>
                          </a:solidFill>
                          <a:latin typeface="Trebuchet MS"/>
                          <a:ea typeface="Trebuchet MS"/>
                          <a:cs typeface="Trebuchet MS"/>
                          <a:sym typeface="Trebuchet MS"/>
                        </a:rPr>
                        <a:t>SNAP waivers</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100/100 total points</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2"/>
                  </a:ext>
                </a:extLst>
              </a:tr>
              <a:tr h="311825">
                <a:tc>
                  <a:txBody>
                    <a:bodyPr/>
                    <a:lstStyle/>
                    <a:p>
                      <a:pPr marL="457200" marR="0" lvl="0" indent="-317500" algn="l" rtl="0">
                        <a:lnSpc>
                          <a:spcPct val="115000"/>
                        </a:lnSpc>
                        <a:spcBef>
                          <a:spcPts val="0"/>
                        </a:spcBef>
                        <a:spcAft>
                          <a:spcPts val="0"/>
                        </a:spcAft>
                        <a:buClr>
                          <a:schemeClr val="dk1"/>
                        </a:buClr>
                        <a:buSzPts val="1400"/>
                        <a:buFont typeface="Trebuchet MS"/>
                        <a:buAutoNum type="arabicPeriod" startAt="3"/>
                      </a:pPr>
                      <a:r>
                        <a:rPr lang="en-US" sz="1400" u="none" strike="noStrike" cap="none">
                          <a:solidFill>
                            <a:schemeClr val="dk1"/>
                          </a:solidFill>
                          <a:latin typeface="Trebuchet MS"/>
                          <a:ea typeface="Trebuchet MS"/>
                          <a:cs typeface="Trebuchet MS"/>
                          <a:sym typeface="Trebuchet MS"/>
                        </a:rPr>
                        <a:t>Nutrition Continuing Medical Education </a:t>
                      </a:r>
                      <a:endParaRPr sz="140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400"/>
                        <a:buFont typeface="Arial"/>
                        <a:buNone/>
                      </a:pP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25/100 total points. This factor will not contribute to a State’s overall points score until the budget period beginning after October 31, 2026. States will have until December 31, 2028 to enact this policy change.</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3"/>
                  </a:ext>
                </a:extLst>
              </a:tr>
              <a:tr h="311825">
                <a:tc>
                  <a:txBody>
                    <a:bodyPr/>
                    <a:lstStyle/>
                    <a:p>
                      <a:pPr marL="457200" marR="0" lvl="0" indent="-317500" algn="l" rtl="0">
                        <a:lnSpc>
                          <a:spcPct val="115000"/>
                        </a:lnSpc>
                        <a:spcBef>
                          <a:spcPts val="0"/>
                        </a:spcBef>
                        <a:spcAft>
                          <a:spcPts val="0"/>
                        </a:spcAft>
                        <a:buClr>
                          <a:schemeClr val="dk1"/>
                        </a:buClr>
                        <a:buSzPts val="1400"/>
                        <a:buFont typeface="Trebuchet MS"/>
                        <a:buAutoNum type="arabicPeriod" startAt="4"/>
                      </a:pPr>
                      <a:r>
                        <a:rPr lang="en-US" sz="1400" u="none" strike="noStrike" cap="none">
                          <a:solidFill>
                            <a:schemeClr val="dk1"/>
                          </a:solidFill>
                          <a:latin typeface="Trebuchet MS"/>
                          <a:ea typeface="Trebuchet MS"/>
                          <a:cs typeface="Trebuchet MS"/>
                          <a:sym typeface="Trebuchet MS"/>
                        </a:rPr>
                        <a:t>Certificate of Need</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100/100 total points </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4"/>
                  </a:ext>
                </a:extLst>
              </a:tr>
              <a:tr h="311825">
                <a:tc>
                  <a:txBody>
                    <a:bodyPr/>
                    <a:lstStyle/>
                    <a:p>
                      <a:pPr marL="457200" marR="0" lvl="0" indent="-317500" algn="l" rtl="0">
                        <a:lnSpc>
                          <a:spcPct val="115000"/>
                        </a:lnSpc>
                        <a:spcBef>
                          <a:spcPts val="0"/>
                        </a:spcBef>
                        <a:spcAft>
                          <a:spcPts val="0"/>
                        </a:spcAft>
                        <a:buClr>
                          <a:schemeClr val="dk1"/>
                        </a:buClr>
                        <a:buSzPts val="1400"/>
                        <a:buFont typeface="Trebuchet MS"/>
                        <a:buAutoNum type="arabicPeriod" startAt="5"/>
                      </a:pPr>
                      <a:r>
                        <a:rPr lang="en-US" sz="1400" u="none" strike="noStrike" cap="none">
                          <a:solidFill>
                            <a:schemeClr val="dk1"/>
                          </a:solidFill>
                          <a:latin typeface="Trebuchet MS"/>
                          <a:ea typeface="Trebuchet MS"/>
                          <a:cs typeface="Trebuchet MS"/>
                          <a:sym typeface="Trebuchet MS"/>
                        </a:rPr>
                        <a:t> Licensure compacts </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100/100  total points</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5"/>
                  </a:ext>
                </a:extLst>
              </a:tr>
              <a:tr h="311825">
                <a:tc>
                  <a:txBody>
                    <a:bodyPr/>
                    <a:lstStyle/>
                    <a:p>
                      <a:pPr marL="457200" marR="0" lvl="0" indent="-317500" algn="l" rtl="0">
                        <a:lnSpc>
                          <a:spcPct val="115000"/>
                        </a:lnSpc>
                        <a:spcBef>
                          <a:spcPts val="0"/>
                        </a:spcBef>
                        <a:spcAft>
                          <a:spcPts val="0"/>
                        </a:spcAft>
                        <a:buClr>
                          <a:schemeClr val="dk1"/>
                        </a:buClr>
                        <a:buSzPts val="1400"/>
                        <a:buFont typeface="Trebuchet MS"/>
                        <a:buAutoNum type="arabicPeriod" startAt="6"/>
                      </a:pPr>
                      <a:r>
                        <a:rPr lang="en-US" sz="1400" u="none" strike="noStrike" cap="none">
                          <a:solidFill>
                            <a:schemeClr val="dk1"/>
                          </a:solidFill>
                          <a:latin typeface="Trebuchet MS"/>
                          <a:ea typeface="Trebuchet MS"/>
                          <a:cs typeface="Trebuchet MS"/>
                          <a:sym typeface="Trebuchet MS"/>
                        </a:rPr>
                        <a:t>Scope of practice </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93.75/100 total points</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6"/>
                  </a:ext>
                </a:extLst>
              </a:tr>
              <a:tr h="311825">
                <a:tc>
                  <a:txBody>
                    <a:bodyPr/>
                    <a:lstStyle/>
                    <a:p>
                      <a:pPr marL="457200" marR="0" lvl="0" indent="-317500" algn="l" rtl="0">
                        <a:lnSpc>
                          <a:spcPct val="115000"/>
                        </a:lnSpc>
                        <a:spcBef>
                          <a:spcPts val="0"/>
                        </a:spcBef>
                        <a:spcAft>
                          <a:spcPts val="0"/>
                        </a:spcAft>
                        <a:buClr>
                          <a:schemeClr val="dk1"/>
                        </a:buClr>
                        <a:buSzPts val="1400"/>
                        <a:buFont typeface="Trebuchet MS"/>
                        <a:buAutoNum type="arabicPeriod" startAt="7"/>
                      </a:pPr>
                      <a:r>
                        <a:rPr lang="en-US" sz="1400" u="none" strike="noStrike" cap="none">
                          <a:solidFill>
                            <a:schemeClr val="dk1"/>
                          </a:solidFill>
                          <a:latin typeface="Trebuchet MS"/>
                          <a:ea typeface="Trebuchet MS"/>
                          <a:cs typeface="Trebuchet MS"/>
                          <a:sym typeface="Trebuchet MS"/>
                        </a:rPr>
                        <a:t>Short-term, limited-duration insurance </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TBD</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7"/>
                  </a:ext>
                </a:extLst>
              </a:tr>
              <a:tr h="311825">
                <a:tc>
                  <a:txBody>
                    <a:bodyPr/>
                    <a:lstStyle/>
                    <a:p>
                      <a:pPr marL="457200" marR="0" lvl="0" indent="-317500" algn="l" rtl="0">
                        <a:lnSpc>
                          <a:spcPct val="115000"/>
                        </a:lnSpc>
                        <a:spcBef>
                          <a:spcPts val="0"/>
                        </a:spcBef>
                        <a:spcAft>
                          <a:spcPts val="0"/>
                        </a:spcAft>
                        <a:buClr>
                          <a:schemeClr val="dk1"/>
                        </a:buClr>
                        <a:buSzPts val="1400"/>
                        <a:buFont typeface="Trebuchet MS"/>
                        <a:buAutoNum type="arabicPeriod" startAt="8"/>
                      </a:pPr>
                      <a:r>
                        <a:rPr lang="en-US" sz="1400" u="none" strike="noStrike" cap="none">
                          <a:solidFill>
                            <a:schemeClr val="dk1"/>
                          </a:solidFill>
                          <a:latin typeface="Trebuchet MS"/>
                          <a:ea typeface="Trebuchet MS"/>
                          <a:cs typeface="Trebuchet MS"/>
                          <a:sym typeface="Trebuchet MS"/>
                        </a:rPr>
                        <a:t>Remote care services</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chemeClr val="dk1"/>
                          </a:solidFill>
                          <a:latin typeface="Trebuchet MS"/>
                          <a:ea typeface="Trebuchet MS"/>
                          <a:cs typeface="Trebuchet MS"/>
                          <a:sym typeface="Trebuchet MS"/>
                        </a:rPr>
                        <a:t>TBD</a:t>
                      </a:r>
                      <a:endParaRPr sz="14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44"/>
          <p:cNvSpPr txBox="1">
            <a:spLocks noGrp="1"/>
          </p:cNvSpPr>
          <p:nvPr>
            <p:ph type="title"/>
          </p:nvPr>
        </p:nvSpPr>
        <p:spPr>
          <a:xfrm>
            <a:off x="-97650" y="118001"/>
            <a:ext cx="12192000" cy="514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SzPts val="1100"/>
              <a:buNone/>
            </a:pPr>
            <a:r>
              <a:rPr lang="en-US" sz="2900" dirty="0" err="1"/>
              <a:t>Factores</a:t>
            </a:r>
            <a:r>
              <a:rPr lang="en-US" sz="2900" dirty="0"/>
              <a:t> de </a:t>
            </a:r>
            <a:r>
              <a:rPr lang="en-US" sz="2900" dirty="0" err="1"/>
              <a:t>puntuación</a:t>
            </a:r>
            <a:r>
              <a:rPr lang="en-US" sz="2900" dirty="0"/>
              <a:t> de Colorado (</a:t>
            </a:r>
            <a:r>
              <a:rPr lang="en-US" sz="2900" dirty="0" err="1"/>
              <a:t>medidas</a:t>
            </a:r>
            <a:r>
              <a:rPr lang="en-US" sz="2900" dirty="0"/>
              <a:t> </a:t>
            </a:r>
            <a:r>
              <a:rPr lang="en-US" sz="2900" dirty="0" err="1"/>
              <a:t>políticas</a:t>
            </a:r>
            <a:r>
              <a:rPr lang="en-US" sz="2900" dirty="0"/>
              <a:t> </a:t>
            </a:r>
            <a:r>
              <a:rPr lang="en-US" sz="2900" dirty="0" err="1"/>
              <a:t>estatales</a:t>
            </a:r>
            <a:r>
              <a:rPr lang="en-US" sz="2900" dirty="0"/>
              <a:t>)</a:t>
            </a:r>
            <a:endParaRPr sz="2900" dirty="0"/>
          </a:p>
        </p:txBody>
      </p:sp>
      <p:sp>
        <p:nvSpPr>
          <p:cNvPr id="1008" name="Google Shape;1008;p4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86</a:t>
            </a:fld>
            <a:endParaRPr/>
          </a:p>
        </p:txBody>
      </p:sp>
      <p:graphicFrame>
        <p:nvGraphicFramePr>
          <p:cNvPr id="1009" name="Google Shape;1009;p44"/>
          <p:cNvGraphicFramePr/>
          <p:nvPr/>
        </p:nvGraphicFramePr>
        <p:xfrm>
          <a:off x="79375" y="748775"/>
          <a:ext cx="11837950" cy="5392962"/>
        </p:xfrm>
        <a:graphic>
          <a:graphicData uri="http://schemas.openxmlformats.org/drawingml/2006/table">
            <a:tbl>
              <a:tblPr>
                <a:noFill/>
                <a:tableStyleId>{1434B245-9A75-4C44-BEC7-F249B2111D20}</a:tableStyleId>
              </a:tblPr>
              <a:tblGrid>
                <a:gridCol w="3431575">
                  <a:extLst>
                    <a:ext uri="{9D8B030D-6E8A-4147-A177-3AD203B41FA5}">
                      <a16:colId xmlns:a16="http://schemas.microsoft.com/office/drawing/2014/main" val="20000"/>
                    </a:ext>
                  </a:extLst>
                </a:gridCol>
                <a:gridCol w="5253850">
                  <a:extLst>
                    <a:ext uri="{9D8B030D-6E8A-4147-A177-3AD203B41FA5}">
                      <a16:colId xmlns:a16="http://schemas.microsoft.com/office/drawing/2014/main" val="20001"/>
                    </a:ext>
                  </a:extLst>
                </a:gridCol>
                <a:gridCol w="3152525">
                  <a:extLst>
                    <a:ext uri="{9D8B030D-6E8A-4147-A177-3AD203B41FA5}">
                      <a16:colId xmlns:a16="http://schemas.microsoft.com/office/drawing/2014/main" val="20002"/>
                    </a:ext>
                  </a:extLst>
                </a:gridCol>
              </a:tblGrid>
              <a:tr h="422450">
                <a:tc>
                  <a:txBody>
                    <a:bodyPr/>
                    <a:lstStyle/>
                    <a:p>
                      <a:pPr marL="0" marR="0" lvl="0" indent="0" algn="l" rtl="0">
                        <a:lnSpc>
                          <a:spcPct val="100000"/>
                        </a:lnSpc>
                        <a:spcBef>
                          <a:spcPts val="0"/>
                        </a:spcBef>
                        <a:spcAft>
                          <a:spcPts val="0"/>
                        </a:spcAft>
                        <a:buClr>
                          <a:srgbClr val="000000"/>
                        </a:buClr>
                        <a:buSzPts val="1600"/>
                        <a:buFont typeface="Arial"/>
                        <a:buNone/>
                      </a:pPr>
                      <a:r>
                        <a:rPr lang="en-US" sz="1500" b="1">
                          <a:solidFill>
                            <a:schemeClr val="lt1"/>
                          </a:solidFill>
                          <a:latin typeface="Trebuchet MS"/>
                          <a:ea typeface="Trebuchet MS"/>
                          <a:cs typeface="Trebuchet MS"/>
                          <a:sym typeface="Trebuchet MS"/>
                        </a:rPr>
                        <a:t>Factores de política estatal de CMS</a:t>
                      </a:r>
                      <a:endParaRPr sz="1500" b="1" u="none" strike="noStrike" cap="none">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Trebuchet MS"/>
                          <a:ea typeface="Trebuchet MS"/>
                          <a:cs typeface="Trebuchet MS"/>
                          <a:sym typeface="Trebuchet MS"/>
                        </a:rPr>
                        <a:t>Puntuación prevista para Colorado (evaluación de terceros)</a:t>
                      </a:r>
                      <a:endParaRPr sz="1500" b="1">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lvl="0" indent="0" algn="l" rtl="0">
                        <a:spcBef>
                          <a:spcPts val="0"/>
                        </a:spcBef>
                        <a:spcAft>
                          <a:spcPts val="0"/>
                        </a:spcAft>
                        <a:buClr>
                          <a:schemeClr val="dk1"/>
                        </a:buClr>
                        <a:buSzPts val="1100"/>
                        <a:buFont typeface="Arial"/>
                        <a:buNone/>
                      </a:pPr>
                      <a:r>
                        <a:rPr lang="en-US" sz="1500" b="1">
                          <a:solidFill>
                            <a:schemeClr val="lt1"/>
                          </a:solidFill>
                          <a:latin typeface="Trebuchet MS"/>
                          <a:ea typeface="Trebuchet MS"/>
                          <a:cs typeface="Trebuchet MS"/>
                          <a:sym typeface="Trebuchet MS"/>
                        </a:rPr>
                        <a:t>Metodología de puntuación de CMS</a:t>
                      </a:r>
                      <a:endParaRPr sz="1500" b="1">
                        <a:solidFill>
                          <a:schemeClr val="lt1"/>
                        </a:solidFill>
                        <a:latin typeface="Trebuchet MS"/>
                        <a:ea typeface="Trebuchet MS"/>
                        <a:cs typeface="Trebuchet MS"/>
                        <a:sym typeface="Trebuchet M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404025">
                <a:tc>
                  <a:txBody>
                    <a:bodyPr/>
                    <a:lstStyle/>
                    <a:p>
                      <a:pPr marL="457200" marR="0" lvl="0" indent="-311150" algn="l" rtl="0">
                        <a:lnSpc>
                          <a:spcPct val="115000"/>
                        </a:lnSpc>
                        <a:spcBef>
                          <a:spcPts val="0"/>
                        </a:spcBef>
                        <a:spcAft>
                          <a:spcPts val="0"/>
                        </a:spcAft>
                        <a:buClr>
                          <a:schemeClr val="dk1"/>
                        </a:buClr>
                        <a:buSzPts val="1300"/>
                        <a:buFont typeface="Trebuchet MS"/>
                        <a:buAutoNum type="arabicPeriod"/>
                      </a:pPr>
                      <a:r>
                        <a:rPr lang="en-US" sz="1300">
                          <a:solidFill>
                            <a:schemeClr val="dk1"/>
                          </a:solidFill>
                          <a:latin typeface="Trebuchet MS"/>
                          <a:ea typeface="Trebuchet MS"/>
                          <a:cs typeface="Trebuchet MS"/>
                          <a:sym typeface="Trebuchet MS"/>
                        </a:rPr>
                        <a:t>Salud y estilo de vida</a:t>
                      </a:r>
                      <a:endParaRPr sz="130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400"/>
                        <a:buFont typeface="Arial"/>
                        <a:buNone/>
                      </a:pP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300">
                          <a:solidFill>
                            <a:schemeClr val="dk1"/>
                          </a:solidFill>
                          <a:latin typeface="Trebuchet MS"/>
                          <a:ea typeface="Trebuchet MS"/>
                          <a:cs typeface="Trebuchet MS"/>
                          <a:sym typeface="Trebuchet MS"/>
                        </a:rPr>
                        <a:t>0 puntos a partir de 2025. El factor refleja si un estado exige a las escuelas restablecer la prueba presidencial de aptitud física. Este factor no contribuirá a la puntuación total de un estado hasta el período presupuestario que comienza después del 31 de octubre de 2026. Los estados tendrán hasta el 31 de diciembre de 2028 para promulgar este cambio de política.</a:t>
                      </a:r>
                      <a:endParaRPr sz="1300" u="none" strike="noStrike" cap="none">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8">
                  <a:txBody>
                    <a:bodyPr/>
                    <a:lstStyle/>
                    <a:p>
                      <a:pPr marL="0" lvl="0" indent="0" algn="l" rtl="0">
                        <a:lnSpc>
                          <a:spcPct val="115000"/>
                        </a:lnSpc>
                        <a:spcBef>
                          <a:spcPts val="0"/>
                        </a:spcBef>
                        <a:spcAft>
                          <a:spcPts val="0"/>
                        </a:spcAft>
                        <a:buClr>
                          <a:schemeClr val="dk1"/>
                        </a:buClr>
                        <a:buSzPts val="1100"/>
                        <a:buFont typeface="Arial"/>
                        <a:buNone/>
                      </a:pPr>
                      <a:r>
                        <a:rPr lang="en-US" sz="1300" dirty="0">
                          <a:solidFill>
                            <a:schemeClr val="dk1"/>
                          </a:solidFill>
                          <a:latin typeface="Trebuchet MS"/>
                          <a:ea typeface="Trebuchet MS"/>
                          <a:cs typeface="Trebuchet MS"/>
                          <a:sym typeface="Trebuchet MS"/>
                        </a:rPr>
                        <a:t>Los puntos se </a:t>
                      </a:r>
                      <a:r>
                        <a:rPr lang="en-US" sz="1300" dirty="0" err="1">
                          <a:solidFill>
                            <a:schemeClr val="dk1"/>
                          </a:solidFill>
                          <a:latin typeface="Trebuchet MS"/>
                          <a:ea typeface="Trebuchet MS"/>
                          <a:cs typeface="Trebuchet MS"/>
                          <a:sym typeface="Trebuchet MS"/>
                        </a:rPr>
                        <a:t>otorgarán</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en</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una</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escala</a:t>
                      </a:r>
                      <a:r>
                        <a:rPr lang="en-US" sz="1300" dirty="0">
                          <a:solidFill>
                            <a:schemeClr val="dk1"/>
                          </a:solidFill>
                          <a:latin typeface="Trebuchet MS"/>
                          <a:ea typeface="Trebuchet MS"/>
                          <a:cs typeface="Trebuchet MS"/>
                          <a:sym typeface="Trebuchet MS"/>
                        </a:rPr>
                        <a:t> de 0 a 100 </a:t>
                      </a:r>
                      <a:r>
                        <a:rPr lang="en-US" sz="1300" dirty="0" err="1">
                          <a:solidFill>
                            <a:schemeClr val="dk1"/>
                          </a:solidFill>
                          <a:latin typeface="Trebuchet MS"/>
                          <a:ea typeface="Trebuchet MS"/>
                          <a:cs typeface="Trebuchet MS"/>
                          <a:sym typeface="Trebuchet MS"/>
                        </a:rPr>
                        <a:t>según</a:t>
                      </a:r>
                      <a:r>
                        <a:rPr lang="en-US" sz="1300" dirty="0">
                          <a:solidFill>
                            <a:schemeClr val="dk1"/>
                          </a:solidFill>
                          <a:latin typeface="Trebuchet MS"/>
                          <a:ea typeface="Trebuchet MS"/>
                          <a:cs typeface="Trebuchet MS"/>
                          <a:sym typeface="Trebuchet MS"/>
                        </a:rPr>
                        <a:t> las </a:t>
                      </a:r>
                      <a:r>
                        <a:rPr lang="en-US" sz="1300" dirty="0" err="1">
                          <a:solidFill>
                            <a:schemeClr val="dk1"/>
                          </a:solidFill>
                          <a:latin typeface="Trebuchet MS"/>
                          <a:ea typeface="Trebuchet MS"/>
                          <a:cs typeface="Trebuchet MS"/>
                          <a:sym typeface="Trebuchet MS"/>
                        </a:rPr>
                        <a:t>políticas</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actuales</a:t>
                      </a:r>
                      <a:r>
                        <a:rPr lang="en-US" sz="1300" dirty="0">
                          <a:solidFill>
                            <a:schemeClr val="dk1"/>
                          </a:solidFill>
                          <a:latin typeface="Trebuchet MS"/>
                          <a:ea typeface="Trebuchet MS"/>
                          <a:cs typeface="Trebuchet MS"/>
                          <a:sym typeface="Trebuchet MS"/>
                        </a:rPr>
                        <a:t> y/o </a:t>
                      </a:r>
                      <a:r>
                        <a:rPr lang="en-US" sz="1300" dirty="0" err="1">
                          <a:solidFill>
                            <a:schemeClr val="dk1"/>
                          </a:solidFill>
                          <a:latin typeface="Trebuchet MS"/>
                          <a:ea typeface="Trebuchet MS"/>
                          <a:cs typeface="Trebuchet MS"/>
                          <a:sym typeface="Trebuchet MS"/>
                        </a:rPr>
                        <a:t>el</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compromiso</a:t>
                      </a:r>
                      <a:r>
                        <a:rPr lang="en-US" sz="1300" dirty="0">
                          <a:solidFill>
                            <a:schemeClr val="dk1"/>
                          </a:solidFill>
                          <a:latin typeface="Trebuchet MS"/>
                          <a:ea typeface="Trebuchet MS"/>
                          <a:cs typeface="Trebuchet MS"/>
                          <a:sym typeface="Trebuchet MS"/>
                        </a:rPr>
                        <a:t> del </a:t>
                      </a:r>
                      <a:r>
                        <a:rPr lang="en-US" sz="1300" dirty="0" err="1">
                          <a:solidFill>
                            <a:schemeClr val="dk1"/>
                          </a:solidFill>
                          <a:latin typeface="Trebuchet MS"/>
                          <a:ea typeface="Trebuchet MS"/>
                          <a:cs typeface="Trebuchet MS"/>
                          <a:sym typeface="Trebuchet MS"/>
                        </a:rPr>
                        <a:t>estado</a:t>
                      </a:r>
                      <a:r>
                        <a:rPr lang="en-US" sz="1300" dirty="0">
                          <a:solidFill>
                            <a:schemeClr val="dk1"/>
                          </a:solidFill>
                          <a:latin typeface="Trebuchet MS"/>
                          <a:ea typeface="Trebuchet MS"/>
                          <a:cs typeface="Trebuchet MS"/>
                          <a:sym typeface="Trebuchet MS"/>
                        </a:rPr>
                        <a:t> de </a:t>
                      </a:r>
                      <a:r>
                        <a:rPr lang="en-US" sz="1300" dirty="0" err="1">
                          <a:solidFill>
                            <a:schemeClr val="dk1"/>
                          </a:solidFill>
                          <a:latin typeface="Trebuchet MS"/>
                          <a:ea typeface="Trebuchet MS"/>
                          <a:cs typeface="Trebuchet MS"/>
                          <a:sym typeface="Trebuchet MS"/>
                        </a:rPr>
                        <a:t>cambiar</a:t>
                      </a:r>
                      <a:r>
                        <a:rPr lang="en-US" sz="1300" dirty="0">
                          <a:solidFill>
                            <a:schemeClr val="dk1"/>
                          </a:solidFill>
                          <a:latin typeface="Trebuchet MS"/>
                          <a:ea typeface="Trebuchet MS"/>
                          <a:cs typeface="Trebuchet MS"/>
                          <a:sym typeface="Trebuchet MS"/>
                        </a:rPr>
                        <a:t> sus </a:t>
                      </a:r>
                      <a:r>
                        <a:rPr lang="en-US" sz="1300" dirty="0" err="1">
                          <a:solidFill>
                            <a:schemeClr val="dk1"/>
                          </a:solidFill>
                          <a:latin typeface="Trebuchet MS"/>
                          <a:ea typeface="Trebuchet MS"/>
                          <a:cs typeface="Trebuchet MS"/>
                          <a:sym typeface="Trebuchet MS"/>
                        </a:rPr>
                        <a:t>políticas</a:t>
                      </a:r>
                      <a:r>
                        <a:rPr lang="en-US" sz="1300" dirty="0">
                          <a:solidFill>
                            <a:schemeClr val="dk1"/>
                          </a:solidFill>
                          <a:latin typeface="Trebuchet MS"/>
                          <a:ea typeface="Trebuchet MS"/>
                          <a:cs typeface="Trebuchet MS"/>
                          <a:sym typeface="Trebuchet MS"/>
                        </a:rPr>
                        <a:t>.</a:t>
                      </a:r>
                      <a:endParaRPr sz="13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US" sz="1300" dirty="0" err="1">
                          <a:solidFill>
                            <a:schemeClr val="dk1"/>
                          </a:solidFill>
                          <a:latin typeface="Trebuchet MS"/>
                          <a:ea typeface="Trebuchet MS"/>
                          <a:cs typeface="Trebuchet MS"/>
                          <a:sym typeface="Trebuchet MS"/>
                        </a:rPr>
                        <a:t>Puntuación</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prevista</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derivada</a:t>
                      </a:r>
                      <a:r>
                        <a:rPr lang="en-US" sz="1300" dirty="0">
                          <a:solidFill>
                            <a:schemeClr val="dk1"/>
                          </a:solidFill>
                          <a:latin typeface="Trebuchet MS"/>
                          <a:ea typeface="Trebuchet MS"/>
                          <a:cs typeface="Trebuchet MS"/>
                          <a:sym typeface="Trebuchet MS"/>
                        </a:rPr>
                        <a:t> de </a:t>
                      </a:r>
                      <a:r>
                        <a:rPr lang="en-US" sz="1300" dirty="0" err="1">
                          <a:solidFill>
                            <a:schemeClr val="dk1"/>
                          </a:solidFill>
                          <a:latin typeface="Trebuchet MS"/>
                          <a:ea typeface="Trebuchet MS"/>
                          <a:cs typeface="Trebuchet MS"/>
                          <a:sym typeface="Trebuchet MS"/>
                        </a:rPr>
                        <a:t>diversos</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informes</a:t>
                      </a:r>
                      <a:r>
                        <a:rPr lang="en-US" sz="1300" dirty="0">
                          <a:solidFill>
                            <a:schemeClr val="dk1"/>
                          </a:solidFill>
                          <a:latin typeface="Trebuchet MS"/>
                          <a:ea typeface="Trebuchet MS"/>
                          <a:cs typeface="Trebuchet MS"/>
                          <a:sym typeface="Trebuchet MS"/>
                        </a:rPr>
                        <a:t> y </a:t>
                      </a:r>
                      <a:r>
                        <a:rPr lang="en-US" sz="1300" dirty="0" err="1">
                          <a:solidFill>
                            <a:schemeClr val="dk1"/>
                          </a:solidFill>
                          <a:latin typeface="Trebuchet MS"/>
                          <a:ea typeface="Trebuchet MS"/>
                          <a:cs typeface="Trebuchet MS"/>
                          <a:sym typeface="Trebuchet MS"/>
                        </a:rPr>
                        <a:t>evaluaciones</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según</a:t>
                      </a:r>
                      <a:r>
                        <a:rPr lang="en-US" sz="1300" dirty="0">
                          <a:solidFill>
                            <a:schemeClr val="dk1"/>
                          </a:solidFill>
                          <a:latin typeface="Trebuchet MS"/>
                          <a:ea typeface="Trebuchet MS"/>
                          <a:cs typeface="Trebuchet MS"/>
                          <a:sym typeface="Trebuchet MS"/>
                        </a:rPr>
                        <a:t> lo </a:t>
                      </a:r>
                      <a:r>
                        <a:rPr lang="en-US" sz="1300" dirty="0" err="1">
                          <a:solidFill>
                            <a:schemeClr val="dk1"/>
                          </a:solidFill>
                          <a:latin typeface="Trebuchet MS"/>
                          <a:ea typeface="Trebuchet MS"/>
                          <a:cs typeface="Trebuchet MS"/>
                          <a:sym typeface="Trebuchet MS"/>
                        </a:rPr>
                        <a:t>definido</a:t>
                      </a:r>
                      <a:r>
                        <a:rPr lang="en-US" sz="1300" dirty="0">
                          <a:solidFill>
                            <a:schemeClr val="dk1"/>
                          </a:solidFill>
                          <a:latin typeface="Trebuchet MS"/>
                          <a:ea typeface="Trebuchet MS"/>
                          <a:cs typeface="Trebuchet MS"/>
                          <a:sym typeface="Trebuchet MS"/>
                        </a:rPr>
                        <a:t> y </a:t>
                      </a:r>
                      <a:r>
                        <a:rPr lang="en-US" sz="1300" dirty="0" err="1">
                          <a:solidFill>
                            <a:schemeClr val="dk1"/>
                          </a:solidFill>
                          <a:latin typeface="Trebuchet MS"/>
                          <a:ea typeface="Trebuchet MS"/>
                          <a:cs typeface="Trebuchet MS"/>
                          <a:sym typeface="Trebuchet MS"/>
                        </a:rPr>
                        <a:t>seleccionado</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por</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los</a:t>
                      </a:r>
                      <a:r>
                        <a:rPr lang="en-US" sz="1300" dirty="0">
                          <a:solidFill>
                            <a:schemeClr val="dk1"/>
                          </a:solidFill>
                          <a:latin typeface="Trebuchet MS"/>
                          <a:ea typeface="Trebuchet MS"/>
                          <a:cs typeface="Trebuchet MS"/>
                          <a:sym typeface="Trebuchet MS"/>
                        </a:rPr>
                        <a:t> CMS. Las </a:t>
                      </a:r>
                      <a:r>
                        <a:rPr lang="en-US" sz="1300" dirty="0" err="1">
                          <a:solidFill>
                            <a:schemeClr val="dk1"/>
                          </a:solidFill>
                          <a:latin typeface="Trebuchet MS"/>
                          <a:ea typeface="Trebuchet MS"/>
                          <a:cs typeface="Trebuchet MS"/>
                          <a:sym typeface="Trebuchet MS"/>
                        </a:rPr>
                        <a:t>puntuaciones</a:t>
                      </a:r>
                      <a:r>
                        <a:rPr lang="en-US" sz="1300" dirty="0">
                          <a:solidFill>
                            <a:schemeClr val="dk1"/>
                          </a:solidFill>
                          <a:latin typeface="Trebuchet MS"/>
                          <a:ea typeface="Trebuchet MS"/>
                          <a:cs typeface="Trebuchet MS"/>
                          <a:sym typeface="Trebuchet MS"/>
                        </a:rPr>
                        <a:t> de </a:t>
                      </a:r>
                      <a:r>
                        <a:rPr lang="en-US" sz="1300" dirty="0" err="1">
                          <a:solidFill>
                            <a:schemeClr val="dk1"/>
                          </a:solidFill>
                          <a:latin typeface="Trebuchet MS"/>
                          <a:ea typeface="Trebuchet MS"/>
                          <a:cs typeface="Trebuchet MS"/>
                          <a:sym typeface="Trebuchet MS"/>
                        </a:rPr>
                        <a:t>esta</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tabla</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reflejan</a:t>
                      </a:r>
                      <a:r>
                        <a:rPr lang="en-US" sz="1300" dirty="0">
                          <a:solidFill>
                            <a:schemeClr val="dk1"/>
                          </a:solidFill>
                          <a:latin typeface="Trebuchet MS"/>
                          <a:ea typeface="Trebuchet MS"/>
                          <a:cs typeface="Trebuchet MS"/>
                          <a:sym typeface="Trebuchet MS"/>
                        </a:rPr>
                        <a:t> lo </a:t>
                      </a:r>
                      <a:r>
                        <a:rPr lang="en-US" sz="1300" dirty="0" err="1">
                          <a:solidFill>
                            <a:schemeClr val="dk1"/>
                          </a:solidFill>
                          <a:latin typeface="Trebuchet MS"/>
                          <a:ea typeface="Trebuchet MS"/>
                          <a:cs typeface="Trebuchet MS"/>
                          <a:sym typeface="Trebuchet MS"/>
                        </a:rPr>
                        <a:t>que</a:t>
                      </a:r>
                      <a:r>
                        <a:rPr lang="en-US" sz="1300" dirty="0">
                          <a:solidFill>
                            <a:schemeClr val="dk1"/>
                          </a:solidFill>
                          <a:latin typeface="Trebuchet MS"/>
                          <a:ea typeface="Trebuchet MS"/>
                          <a:cs typeface="Trebuchet MS"/>
                          <a:sym typeface="Trebuchet MS"/>
                        </a:rPr>
                        <a:t> se ha </a:t>
                      </a:r>
                      <a:r>
                        <a:rPr lang="en-US" sz="1300" dirty="0" err="1">
                          <a:solidFill>
                            <a:schemeClr val="dk1"/>
                          </a:solidFill>
                          <a:latin typeface="Trebuchet MS"/>
                          <a:ea typeface="Trebuchet MS"/>
                          <a:cs typeface="Trebuchet MS"/>
                          <a:sym typeface="Trebuchet MS"/>
                        </a:rPr>
                        <a:t>asignado</a:t>
                      </a:r>
                      <a:r>
                        <a:rPr lang="en-US" sz="1300" dirty="0">
                          <a:solidFill>
                            <a:schemeClr val="dk1"/>
                          </a:solidFill>
                          <a:latin typeface="Trebuchet MS"/>
                          <a:ea typeface="Trebuchet MS"/>
                          <a:cs typeface="Trebuchet MS"/>
                          <a:sym typeface="Trebuchet MS"/>
                        </a:rPr>
                        <a:t> a Colorado </a:t>
                      </a:r>
                      <a:r>
                        <a:rPr lang="en-US" sz="1300" dirty="0" err="1">
                          <a:solidFill>
                            <a:schemeClr val="dk1"/>
                          </a:solidFill>
                          <a:latin typeface="Trebuchet MS"/>
                          <a:ea typeface="Trebuchet MS"/>
                          <a:cs typeface="Trebuchet MS"/>
                          <a:sym typeface="Trebuchet MS"/>
                        </a:rPr>
                        <a:t>por</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terceros</a:t>
                      </a:r>
                      <a:r>
                        <a:rPr lang="en-US" sz="1300" dirty="0">
                          <a:solidFill>
                            <a:schemeClr val="dk1"/>
                          </a:solidFill>
                          <a:latin typeface="Trebuchet MS"/>
                          <a:ea typeface="Trebuchet MS"/>
                          <a:cs typeface="Trebuchet MS"/>
                          <a:sym typeface="Trebuchet MS"/>
                        </a:rPr>
                        <a:t>, </a:t>
                      </a:r>
                      <a:r>
                        <a:rPr lang="en-US" sz="1300" dirty="0" err="1">
                          <a:solidFill>
                            <a:schemeClr val="dk1"/>
                          </a:solidFill>
                          <a:latin typeface="Trebuchet MS"/>
                          <a:ea typeface="Trebuchet MS"/>
                          <a:cs typeface="Trebuchet MS"/>
                          <a:sym typeface="Trebuchet MS"/>
                        </a:rPr>
                        <a:t>tal</a:t>
                      </a:r>
                      <a:r>
                        <a:rPr lang="en-US" sz="1300" dirty="0">
                          <a:solidFill>
                            <a:schemeClr val="dk1"/>
                          </a:solidFill>
                          <a:latin typeface="Trebuchet MS"/>
                          <a:ea typeface="Trebuchet MS"/>
                          <a:cs typeface="Trebuchet MS"/>
                          <a:sym typeface="Trebuchet MS"/>
                        </a:rPr>
                        <a:t> y </a:t>
                      </a:r>
                      <a:r>
                        <a:rPr lang="en-US" sz="1300" dirty="0" err="1">
                          <a:solidFill>
                            <a:schemeClr val="dk1"/>
                          </a:solidFill>
                          <a:latin typeface="Trebuchet MS"/>
                          <a:ea typeface="Trebuchet MS"/>
                          <a:cs typeface="Trebuchet MS"/>
                          <a:sym typeface="Trebuchet MS"/>
                        </a:rPr>
                        <a:t>como</a:t>
                      </a:r>
                      <a:r>
                        <a:rPr lang="en-US" sz="1300" dirty="0">
                          <a:solidFill>
                            <a:schemeClr val="dk1"/>
                          </a:solidFill>
                          <a:latin typeface="Trebuchet MS"/>
                          <a:ea typeface="Trebuchet MS"/>
                          <a:cs typeface="Trebuchet MS"/>
                          <a:sym typeface="Trebuchet MS"/>
                        </a:rPr>
                        <a:t> se describe </a:t>
                      </a:r>
                      <a:r>
                        <a:rPr lang="en-US" sz="1300" dirty="0" err="1">
                          <a:solidFill>
                            <a:schemeClr val="dk1"/>
                          </a:solidFill>
                          <a:latin typeface="Trebuchet MS"/>
                          <a:ea typeface="Trebuchet MS"/>
                          <a:cs typeface="Trebuchet MS"/>
                          <a:sym typeface="Trebuchet MS"/>
                        </a:rPr>
                        <a:t>en</a:t>
                      </a:r>
                      <a:r>
                        <a:rPr lang="en-US" sz="1300" dirty="0">
                          <a:solidFill>
                            <a:schemeClr val="dk1"/>
                          </a:solidFill>
                          <a:latin typeface="Trebuchet MS"/>
                          <a:ea typeface="Trebuchet MS"/>
                          <a:cs typeface="Trebuchet MS"/>
                          <a:sym typeface="Trebuchet MS"/>
                        </a:rPr>
                        <a:t> la NOFO.</a:t>
                      </a:r>
                      <a:endParaRPr sz="1300" dirty="0">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400"/>
                        <a:buFont typeface="Arial"/>
                        <a:buNone/>
                      </a:pPr>
                      <a:endParaRPr sz="1300" dirty="0">
                        <a:solidFill>
                          <a:schemeClr val="dk1"/>
                        </a:solidFill>
                        <a:latin typeface="Trebuchet MS"/>
                        <a:ea typeface="Trebuchet MS"/>
                        <a:cs typeface="Trebuchet MS"/>
                        <a:sym typeface="Trebuchet MS"/>
                      </a:endParaRPr>
                    </a:p>
                  </a:txBody>
                  <a:tcPr marL="91425" marR="91425" marT="91425" marB="91425">
                    <a:lnL w="12700"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11825">
                <a:tc>
                  <a:txBody>
                    <a:bodyPr/>
                    <a:lstStyle/>
                    <a:p>
                      <a:pPr marL="457200" marR="0" lvl="0" indent="-311150" algn="l" rtl="0">
                        <a:lnSpc>
                          <a:spcPct val="115000"/>
                        </a:lnSpc>
                        <a:spcBef>
                          <a:spcPts val="0"/>
                        </a:spcBef>
                        <a:spcAft>
                          <a:spcPts val="0"/>
                        </a:spcAft>
                        <a:buClr>
                          <a:schemeClr val="dk1"/>
                        </a:buClr>
                        <a:buSzPts val="1300"/>
                        <a:buFont typeface="Trebuchet MS"/>
                        <a:buAutoNum type="arabicPeriod" startAt="2"/>
                      </a:pPr>
                      <a:r>
                        <a:rPr lang="en-US" sz="1300">
                          <a:solidFill>
                            <a:schemeClr val="dk1"/>
                          </a:solidFill>
                          <a:latin typeface="Trebuchet MS"/>
                          <a:ea typeface="Trebuchet MS"/>
                          <a:cs typeface="Trebuchet MS"/>
                          <a:sym typeface="Trebuchet MS"/>
                        </a:rPr>
                        <a:t>Exenciones de </a:t>
                      </a:r>
                      <a:r>
                        <a:rPr lang="en-US" sz="1300" u="none" strike="noStrike" cap="none">
                          <a:solidFill>
                            <a:schemeClr val="dk1"/>
                          </a:solidFill>
                          <a:latin typeface="Trebuchet MS"/>
                          <a:ea typeface="Trebuchet MS"/>
                          <a:cs typeface="Trebuchet MS"/>
                          <a:sym typeface="Trebuchet MS"/>
                        </a:rPr>
                        <a:t>SNAP </a:t>
                      </a: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300" u="none" strike="noStrike" cap="none">
                          <a:solidFill>
                            <a:schemeClr val="dk1"/>
                          </a:solidFill>
                          <a:latin typeface="Trebuchet MS"/>
                          <a:ea typeface="Trebuchet MS"/>
                          <a:cs typeface="Trebuchet MS"/>
                          <a:sym typeface="Trebuchet MS"/>
                        </a:rPr>
                        <a:t>100/100 puntos  total</a:t>
                      </a:r>
                      <a:r>
                        <a:rPr lang="en-US" sz="1300">
                          <a:solidFill>
                            <a:schemeClr val="dk1"/>
                          </a:solidFill>
                          <a:latin typeface="Trebuchet MS"/>
                          <a:ea typeface="Trebuchet MS"/>
                          <a:cs typeface="Trebuchet MS"/>
                          <a:sym typeface="Trebuchet MS"/>
                        </a:rPr>
                        <a:t>es</a:t>
                      </a: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2"/>
                  </a:ext>
                </a:extLst>
              </a:tr>
              <a:tr h="311825">
                <a:tc>
                  <a:txBody>
                    <a:bodyPr/>
                    <a:lstStyle/>
                    <a:p>
                      <a:pPr marL="457200" marR="0" lvl="0" indent="-311150" algn="l" rtl="0">
                        <a:lnSpc>
                          <a:spcPct val="115000"/>
                        </a:lnSpc>
                        <a:spcBef>
                          <a:spcPts val="0"/>
                        </a:spcBef>
                        <a:spcAft>
                          <a:spcPts val="0"/>
                        </a:spcAft>
                        <a:buClr>
                          <a:schemeClr val="dk1"/>
                        </a:buClr>
                        <a:buSzPts val="1300"/>
                        <a:buFont typeface="Trebuchet MS"/>
                        <a:buAutoNum type="arabicPeriod" startAt="3"/>
                      </a:pPr>
                      <a:r>
                        <a:rPr lang="en-US" sz="1300">
                          <a:solidFill>
                            <a:schemeClr val="dk1"/>
                          </a:solidFill>
                          <a:latin typeface="Trebuchet MS"/>
                          <a:ea typeface="Trebuchet MS"/>
                          <a:cs typeface="Trebuchet MS"/>
                          <a:sym typeface="Trebuchet MS"/>
                        </a:rPr>
                        <a:t>Consejería nutricional Educación Médica</a:t>
                      </a:r>
                      <a:r>
                        <a:rPr lang="en-US" sz="1300" u="none" strike="noStrike" cap="none">
                          <a:solidFill>
                            <a:schemeClr val="dk1"/>
                          </a:solidFill>
                          <a:latin typeface="Trebuchet MS"/>
                          <a:ea typeface="Trebuchet MS"/>
                          <a:cs typeface="Trebuchet MS"/>
                          <a:sym typeface="Trebuchet MS"/>
                        </a:rPr>
                        <a:t> </a:t>
                      </a:r>
                      <a:endParaRPr sz="1300" u="none" strike="noStrike" cap="none">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1400"/>
                        <a:buFont typeface="Arial"/>
                        <a:buNone/>
                      </a:pP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en-US" sz="1300">
                          <a:solidFill>
                            <a:schemeClr val="dk1"/>
                          </a:solidFill>
                          <a:latin typeface="Trebuchet MS"/>
                          <a:ea typeface="Trebuchet MS"/>
                          <a:cs typeface="Trebuchet MS"/>
                          <a:sym typeface="Trebuchet MS"/>
                        </a:rPr>
                        <a:t>25/100 puntos totales. Este factor no contribuirá a la puntuación total de un estado hasta el período presupuestario que comienza después del 31 de octubre de 2026. Los estados tendrán hasta el 31 de diciembre de 2028 para promulgar este cambio de política.</a:t>
                      </a:r>
                      <a:endParaRPr sz="1300">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3"/>
                  </a:ext>
                </a:extLst>
              </a:tr>
              <a:tr h="311825">
                <a:tc>
                  <a:txBody>
                    <a:bodyPr/>
                    <a:lstStyle/>
                    <a:p>
                      <a:pPr marL="457200" marR="0" lvl="0" indent="-311150" algn="l" rtl="0">
                        <a:lnSpc>
                          <a:spcPct val="115000"/>
                        </a:lnSpc>
                        <a:spcBef>
                          <a:spcPts val="0"/>
                        </a:spcBef>
                        <a:spcAft>
                          <a:spcPts val="0"/>
                        </a:spcAft>
                        <a:buClr>
                          <a:schemeClr val="dk1"/>
                        </a:buClr>
                        <a:buSzPts val="1300"/>
                        <a:buFont typeface="Trebuchet MS"/>
                        <a:buAutoNum type="arabicPeriod" startAt="4"/>
                      </a:pPr>
                      <a:r>
                        <a:rPr lang="en-US" sz="1300" u="none" strike="noStrike" cap="none">
                          <a:solidFill>
                            <a:schemeClr val="dk1"/>
                          </a:solidFill>
                          <a:latin typeface="Trebuchet MS"/>
                          <a:ea typeface="Trebuchet MS"/>
                          <a:cs typeface="Trebuchet MS"/>
                          <a:sym typeface="Trebuchet MS"/>
                        </a:rPr>
                        <a:t>Cert</a:t>
                      </a:r>
                      <a:r>
                        <a:rPr lang="en-US" sz="1300">
                          <a:solidFill>
                            <a:schemeClr val="dk1"/>
                          </a:solidFill>
                          <a:latin typeface="Trebuchet MS"/>
                          <a:ea typeface="Trebuchet MS"/>
                          <a:cs typeface="Trebuchet MS"/>
                          <a:sym typeface="Trebuchet MS"/>
                        </a:rPr>
                        <a:t>ificado de necesidad</a:t>
                      </a: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300" u="none" strike="noStrike" cap="none">
                          <a:solidFill>
                            <a:schemeClr val="dk1"/>
                          </a:solidFill>
                          <a:latin typeface="Trebuchet MS"/>
                          <a:ea typeface="Trebuchet MS"/>
                          <a:cs typeface="Trebuchet MS"/>
                          <a:sym typeface="Trebuchet MS"/>
                        </a:rPr>
                        <a:t>100/100</a:t>
                      </a:r>
                      <a:r>
                        <a:rPr lang="en-US" sz="1300">
                          <a:solidFill>
                            <a:schemeClr val="dk1"/>
                          </a:solidFill>
                          <a:latin typeface="Trebuchet MS"/>
                          <a:ea typeface="Trebuchet MS"/>
                          <a:cs typeface="Trebuchet MS"/>
                          <a:sym typeface="Trebuchet MS"/>
                        </a:rPr>
                        <a:t> puntos totales</a:t>
                      </a: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4"/>
                  </a:ext>
                </a:extLst>
              </a:tr>
              <a:tr h="311825">
                <a:tc>
                  <a:txBody>
                    <a:bodyPr/>
                    <a:lstStyle/>
                    <a:p>
                      <a:pPr marL="457200" marR="0" lvl="0" indent="-311150" algn="l" rtl="0">
                        <a:lnSpc>
                          <a:spcPct val="115000"/>
                        </a:lnSpc>
                        <a:spcBef>
                          <a:spcPts val="0"/>
                        </a:spcBef>
                        <a:spcAft>
                          <a:spcPts val="0"/>
                        </a:spcAft>
                        <a:buClr>
                          <a:schemeClr val="dk1"/>
                        </a:buClr>
                        <a:buSzPts val="1300"/>
                        <a:buFont typeface="Trebuchet MS"/>
                        <a:buAutoNum type="arabicPeriod" startAt="5"/>
                      </a:pPr>
                      <a:r>
                        <a:rPr lang="en-US" sz="1300">
                          <a:solidFill>
                            <a:schemeClr val="dk1"/>
                          </a:solidFill>
                          <a:latin typeface="Trebuchet MS"/>
                          <a:ea typeface="Trebuchet MS"/>
                          <a:cs typeface="Trebuchet MS"/>
                          <a:sym typeface="Trebuchet MS"/>
                        </a:rPr>
                        <a:t>Acuerdos de licencia</a:t>
                      </a: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300" u="none" strike="noStrike" cap="none">
                          <a:solidFill>
                            <a:schemeClr val="dk1"/>
                          </a:solidFill>
                          <a:latin typeface="Trebuchet MS"/>
                          <a:ea typeface="Trebuchet MS"/>
                          <a:cs typeface="Trebuchet MS"/>
                          <a:sym typeface="Trebuchet MS"/>
                        </a:rPr>
                        <a:t>100/100  </a:t>
                      </a:r>
                      <a:r>
                        <a:rPr lang="en-US" sz="1300">
                          <a:solidFill>
                            <a:schemeClr val="dk1"/>
                          </a:solidFill>
                          <a:latin typeface="Trebuchet MS"/>
                          <a:ea typeface="Trebuchet MS"/>
                          <a:cs typeface="Trebuchet MS"/>
                          <a:sym typeface="Trebuchet MS"/>
                        </a:rPr>
                        <a:t>puntos totales</a:t>
                      </a: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5"/>
                  </a:ext>
                </a:extLst>
              </a:tr>
              <a:tr h="311825">
                <a:tc>
                  <a:txBody>
                    <a:bodyPr/>
                    <a:lstStyle/>
                    <a:p>
                      <a:pPr marL="457200" marR="0" lvl="0" indent="-311150" algn="l" rtl="0">
                        <a:lnSpc>
                          <a:spcPct val="115000"/>
                        </a:lnSpc>
                        <a:spcBef>
                          <a:spcPts val="0"/>
                        </a:spcBef>
                        <a:spcAft>
                          <a:spcPts val="0"/>
                        </a:spcAft>
                        <a:buClr>
                          <a:schemeClr val="dk1"/>
                        </a:buClr>
                        <a:buSzPts val="1300"/>
                        <a:buFont typeface="Trebuchet MS"/>
                        <a:buAutoNum type="arabicPeriod" startAt="6"/>
                      </a:pPr>
                      <a:r>
                        <a:rPr lang="en-US" sz="1300">
                          <a:solidFill>
                            <a:schemeClr val="dk1"/>
                          </a:solidFill>
                          <a:latin typeface="Trebuchet MS"/>
                          <a:ea typeface="Trebuchet MS"/>
                          <a:cs typeface="Trebuchet MS"/>
                          <a:sym typeface="Trebuchet MS"/>
                        </a:rPr>
                        <a:t>Alcance de la práctica</a:t>
                      </a: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300" u="none" strike="noStrike" cap="none">
                          <a:solidFill>
                            <a:schemeClr val="dk1"/>
                          </a:solidFill>
                          <a:latin typeface="Trebuchet MS"/>
                          <a:ea typeface="Trebuchet MS"/>
                          <a:cs typeface="Trebuchet MS"/>
                          <a:sym typeface="Trebuchet MS"/>
                        </a:rPr>
                        <a:t>93.75/100 </a:t>
                      </a:r>
                      <a:r>
                        <a:rPr lang="en-US" sz="1300">
                          <a:solidFill>
                            <a:schemeClr val="dk1"/>
                          </a:solidFill>
                          <a:latin typeface="Trebuchet MS"/>
                          <a:ea typeface="Trebuchet MS"/>
                          <a:cs typeface="Trebuchet MS"/>
                          <a:sym typeface="Trebuchet MS"/>
                        </a:rPr>
                        <a:t>puntos totales</a:t>
                      </a: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6"/>
                  </a:ext>
                </a:extLst>
              </a:tr>
              <a:tr h="311825">
                <a:tc>
                  <a:txBody>
                    <a:bodyPr/>
                    <a:lstStyle/>
                    <a:p>
                      <a:pPr marL="457200" lvl="0" indent="-311150" algn="l" rtl="0">
                        <a:lnSpc>
                          <a:spcPct val="115000"/>
                        </a:lnSpc>
                        <a:spcBef>
                          <a:spcPts val="0"/>
                        </a:spcBef>
                        <a:spcAft>
                          <a:spcPts val="0"/>
                        </a:spcAft>
                        <a:buClr>
                          <a:schemeClr val="dk1"/>
                        </a:buClr>
                        <a:buSzPts val="1300"/>
                        <a:buFont typeface="Trebuchet MS"/>
                        <a:buAutoNum type="arabicPeriod" startAt="7"/>
                      </a:pPr>
                      <a:r>
                        <a:rPr lang="en-US" sz="1300">
                          <a:solidFill>
                            <a:schemeClr val="dk1"/>
                          </a:solidFill>
                          <a:latin typeface="Trebuchet MS"/>
                          <a:ea typeface="Trebuchet MS"/>
                          <a:cs typeface="Trebuchet MS"/>
                          <a:sym typeface="Trebuchet MS"/>
                        </a:rPr>
                        <a:t>Seguro a corto plazo y de duración limitada </a:t>
                      </a:r>
                      <a:endParaRPr sz="1300">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300">
                          <a:solidFill>
                            <a:schemeClr val="dk1"/>
                          </a:solidFill>
                          <a:latin typeface="Trebuchet MS"/>
                          <a:ea typeface="Trebuchet MS"/>
                          <a:cs typeface="Trebuchet MS"/>
                          <a:sym typeface="Trebuchet MS"/>
                        </a:rPr>
                        <a:t>tiempo a determinar</a:t>
                      </a:r>
                      <a:endParaRPr sz="1300" u="none" strike="noStrike" cap="none">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7"/>
                  </a:ext>
                </a:extLst>
              </a:tr>
              <a:tr h="311825">
                <a:tc>
                  <a:txBody>
                    <a:bodyPr/>
                    <a:lstStyle/>
                    <a:p>
                      <a:pPr marL="457200" lvl="0" indent="-317500" algn="l" rtl="0">
                        <a:lnSpc>
                          <a:spcPct val="115000"/>
                        </a:lnSpc>
                        <a:spcBef>
                          <a:spcPts val="0"/>
                        </a:spcBef>
                        <a:spcAft>
                          <a:spcPts val="0"/>
                        </a:spcAft>
                        <a:buClr>
                          <a:schemeClr val="dk1"/>
                        </a:buClr>
                        <a:buSzPts val="1400"/>
                        <a:buFont typeface="Trebuchet MS"/>
                        <a:buAutoNum type="arabicPeriod" startAt="8"/>
                      </a:pPr>
                      <a:r>
                        <a:rPr lang="en-US">
                          <a:solidFill>
                            <a:schemeClr val="dk1"/>
                          </a:solidFill>
                          <a:latin typeface="Trebuchet MS"/>
                          <a:ea typeface="Trebuchet MS"/>
                          <a:cs typeface="Trebuchet MS"/>
                          <a:sym typeface="Trebuchet MS"/>
                        </a:rPr>
                        <a:t>Servicios de atención remota</a:t>
                      </a:r>
                      <a:endParaRPr>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dirty="0" err="1">
                          <a:solidFill>
                            <a:schemeClr val="dk1"/>
                          </a:solidFill>
                          <a:latin typeface="Trebuchet MS"/>
                          <a:ea typeface="Trebuchet MS"/>
                          <a:cs typeface="Trebuchet MS"/>
                          <a:sym typeface="Trebuchet MS"/>
                        </a:rPr>
                        <a:t>tiempo</a:t>
                      </a:r>
                      <a:r>
                        <a:rPr lang="en-US" dirty="0">
                          <a:solidFill>
                            <a:schemeClr val="dk1"/>
                          </a:solidFill>
                          <a:latin typeface="Trebuchet MS"/>
                          <a:ea typeface="Trebuchet MS"/>
                          <a:cs typeface="Trebuchet MS"/>
                          <a:sym typeface="Trebuchet MS"/>
                        </a:rPr>
                        <a:t> a </a:t>
                      </a:r>
                      <a:r>
                        <a:rPr lang="en-US" dirty="0" err="1">
                          <a:solidFill>
                            <a:schemeClr val="dk1"/>
                          </a:solidFill>
                          <a:latin typeface="Trebuchet MS"/>
                          <a:ea typeface="Trebuchet MS"/>
                          <a:cs typeface="Trebuchet MS"/>
                          <a:sym typeface="Trebuchet MS"/>
                        </a:rPr>
                        <a:t>determinar</a:t>
                      </a:r>
                      <a:endParaRPr sz="1400" u="none" strike="noStrike" cap="none" dirty="0">
                        <a:solidFill>
                          <a:schemeClr val="dk1"/>
                        </a:solidFill>
                        <a:latin typeface="Trebuchet MS"/>
                        <a:ea typeface="Trebuchet MS"/>
                        <a:cs typeface="Trebuchet MS"/>
                        <a:sym typeface="Trebuchet MS"/>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7"/>
          <p:cNvSpPr txBox="1">
            <a:spLocks noGrp="1"/>
          </p:cNvSpPr>
          <p:nvPr>
            <p:ph type="title"/>
          </p:nvPr>
        </p:nvSpPr>
        <p:spPr>
          <a:xfrm>
            <a:off x="838200" y="219354"/>
            <a:ext cx="10515600" cy="5487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SzPts val="6000"/>
              <a:buNone/>
            </a:pPr>
            <a:r>
              <a:rPr lang="en-US" sz="3200"/>
              <a:t>Limitaciones y restricciones de financiación </a:t>
            </a:r>
            <a:endParaRPr sz="3200"/>
          </a:p>
        </p:txBody>
      </p:sp>
      <p:sp>
        <p:nvSpPr>
          <p:cNvPr id="1015" name="Google Shape;1015;p7"/>
          <p:cNvSpPr txBox="1">
            <a:spLocks noGrp="1"/>
          </p:cNvSpPr>
          <p:nvPr>
            <p:ph type="body" idx="1"/>
          </p:nvPr>
        </p:nvSpPr>
        <p:spPr>
          <a:xfrm>
            <a:off x="307950" y="846500"/>
            <a:ext cx="11576100" cy="4533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000"/>
              <a:buNone/>
            </a:pPr>
            <a:r>
              <a:rPr lang="en-US" sz="2100"/>
              <a:t>El CMS </a:t>
            </a:r>
            <a:r>
              <a:rPr lang="en-US" sz="2100" u="sng">
                <a:solidFill>
                  <a:schemeClr val="hlink"/>
                </a:solidFill>
                <a:hlinkClick r:id="rId3"/>
              </a:rPr>
              <a:t>emitió una serie de restricciones para el RHTP</a:t>
            </a:r>
            <a:r>
              <a:rPr lang="en-US" sz="2100"/>
              <a:t>, algunas de estas prohibiciones incluyen:</a:t>
            </a:r>
            <a:endParaRPr sz="2100"/>
          </a:p>
          <a:p>
            <a:pPr marL="0" lvl="0" indent="0" algn="l" rtl="0">
              <a:lnSpc>
                <a:spcPct val="100000"/>
              </a:lnSpc>
              <a:spcBef>
                <a:spcPts val="0"/>
              </a:spcBef>
              <a:spcAft>
                <a:spcPts val="0"/>
              </a:spcAft>
              <a:buSzPts val="2000"/>
              <a:buNone/>
            </a:pPr>
            <a:endParaRPr sz="2100"/>
          </a:p>
          <a:p>
            <a:pPr marL="342900" lvl="0" indent="-234950" algn="l" rtl="0">
              <a:lnSpc>
                <a:spcPct val="115000"/>
              </a:lnSpc>
              <a:spcBef>
                <a:spcPts val="0"/>
              </a:spcBef>
              <a:spcAft>
                <a:spcPts val="0"/>
              </a:spcAft>
              <a:buSzPts val="1900"/>
              <a:buFont typeface="Trebuchet MS"/>
              <a:buChar char="•"/>
            </a:pPr>
            <a:r>
              <a:rPr lang="en-US" sz="1900"/>
              <a:t>Costos previos a la adjudicación.</a:t>
            </a:r>
            <a:endParaRPr sz="1900"/>
          </a:p>
          <a:p>
            <a:pPr marL="342900" lvl="0" indent="-234950" algn="l" rtl="0">
              <a:lnSpc>
                <a:spcPct val="115000"/>
              </a:lnSpc>
              <a:spcBef>
                <a:spcPts val="0"/>
              </a:spcBef>
              <a:spcAft>
                <a:spcPts val="0"/>
              </a:spcAft>
              <a:buSzPts val="1900"/>
              <a:buFont typeface="Trebuchet MS"/>
              <a:buChar char="•"/>
            </a:pPr>
            <a:r>
              <a:rPr lang="en-US" sz="1900"/>
              <a:t>Cumplir con los requisitos para cualquier otro fondo federal o entidad local.</a:t>
            </a:r>
            <a:endParaRPr sz="3500"/>
          </a:p>
          <a:p>
            <a:pPr marL="342900" lvl="0" indent="-234950" algn="l" rtl="0">
              <a:lnSpc>
                <a:spcPct val="115000"/>
              </a:lnSpc>
              <a:spcBef>
                <a:spcPts val="0"/>
              </a:spcBef>
              <a:spcAft>
                <a:spcPts val="0"/>
              </a:spcAft>
              <a:buSzPts val="1900"/>
              <a:buFont typeface="Trebuchet MS"/>
              <a:buChar char="•"/>
            </a:pPr>
            <a:r>
              <a:rPr lang="en-US" sz="1900" b="1"/>
              <a:t>Financiación para los pagos a los proveedores</a:t>
            </a:r>
            <a:r>
              <a:rPr lang="en-US" sz="1900"/>
              <a:t>, como se describe en la categoría B de los requisitos y expectativas del programa, en la sección sobre el uso de los fondos detallados en la aplicación, </a:t>
            </a:r>
            <a:r>
              <a:rPr lang="en-US" sz="1900" b="1"/>
              <a:t>no puede superar el 15% </a:t>
            </a:r>
            <a:r>
              <a:rPr lang="en-US" sz="1900"/>
              <a:t>de la financiación total que CMS concede a los estados en un periodo presupuestario determinado.</a:t>
            </a:r>
            <a:endParaRPr sz="1900"/>
          </a:p>
          <a:p>
            <a:pPr marL="342900" lvl="0" indent="-234950" algn="l" rtl="0">
              <a:lnSpc>
                <a:spcPct val="115000"/>
              </a:lnSpc>
              <a:spcBef>
                <a:spcPts val="0"/>
              </a:spcBef>
              <a:spcAft>
                <a:spcPts val="0"/>
              </a:spcAft>
              <a:buSzPts val="1900"/>
              <a:buFont typeface="Trebuchet MS"/>
              <a:buChar char="•"/>
            </a:pPr>
            <a:r>
              <a:rPr lang="en-US" sz="1900" b="1"/>
              <a:t>No más del 5 %</a:t>
            </a:r>
            <a:r>
              <a:rPr lang="en-US" sz="1900"/>
              <a:t> de la financiación total que CMS da a un estado en un periodo presupuestario determinado puede destinarse a financiar la sustitución de un sistema de EMR si ya existe un sistema de EMR certificado por HITECH al 1 de septiembre de 2025.</a:t>
            </a:r>
            <a:endParaRPr sz="3500"/>
          </a:p>
          <a:p>
            <a:pPr marL="457200" lvl="0" indent="-349250" algn="l" rtl="0">
              <a:lnSpc>
                <a:spcPct val="115000"/>
              </a:lnSpc>
              <a:spcBef>
                <a:spcPts val="0"/>
              </a:spcBef>
              <a:spcAft>
                <a:spcPts val="0"/>
              </a:spcAft>
              <a:buSzPts val="1900"/>
              <a:buFont typeface="Trebuchet MS"/>
              <a:buChar char="•"/>
            </a:pPr>
            <a:r>
              <a:rPr lang="en-US" sz="1900" b="1"/>
              <a:t>Construcción: </a:t>
            </a:r>
            <a:r>
              <a:rPr lang="en-US" sz="1900"/>
              <a:t>No se permite sustituir la financiación de proyectos de construcción en curso o previstos ni destinar fondos a nuevas construcciones.</a:t>
            </a:r>
            <a:endParaRPr sz="1900"/>
          </a:p>
          <a:p>
            <a:pPr marL="457200" lvl="0" indent="-349250" algn="l" rtl="0">
              <a:lnSpc>
                <a:spcPct val="115000"/>
              </a:lnSpc>
              <a:spcBef>
                <a:spcPts val="0"/>
              </a:spcBef>
              <a:spcAft>
                <a:spcPts val="0"/>
              </a:spcAft>
              <a:buSzPts val="1900"/>
              <a:buFont typeface="Trebuchet MS"/>
              <a:buChar char="•"/>
            </a:pPr>
            <a:r>
              <a:rPr lang="en-US" sz="1900" b="1"/>
              <a:t>Sustitución o duplicación</a:t>
            </a:r>
            <a:r>
              <a:rPr lang="en-US" sz="1900"/>
              <a:t> de la financiación estatal, local, tribal o privada existente para infraestructuras o servicios, como los salarios del personal.</a:t>
            </a:r>
            <a:endParaRPr sz="1900"/>
          </a:p>
        </p:txBody>
      </p:sp>
      <p:sp>
        <p:nvSpPr>
          <p:cNvPr id="1016" name="Google Shape;1016;p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87</a:t>
            </a:fld>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Shape 1021"/>
        <p:cNvGrpSpPr/>
        <p:nvPr/>
      </p:nvGrpSpPr>
      <p:grpSpPr>
        <a:xfrm>
          <a:off x="0" y="0"/>
          <a:ext cx="0" cy="0"/>
          <a:chOff x="0" y="0"/>
          <a:chExt cx="0" cy="0"/>
        </a:xfrm>
      </p:grpSpPr>
      <p:sp>
        <p:nvSpPr>
          <p:cNvPr id="1022" name="Google Shape;1022;p45"/>
          <p:cNvSpPr txBox="1">
            <a:spLocks noGrp="1"/>
          </p:cNvSpPr>
          <p:nvPr>
            <p:ph type="title"/>
          </p:nvPr>
        </p:nvSpPr>
        <p:spPr>
          <a:xfrm>
            <a:off x="838200" y="394699"/>
            <a:ext cx="10515600" cy="560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Grant Breakdown: Subsequent Evaluation and Distribution</a:t>
            </a:r>
            <a:endParaRPr sz="3200"/>
          </a:p>
        </p:txBody>
      </p:sp>
      <p:sp>
        <p:nvSpPr>
          <p:cNvPr id="1023" name="Google Shape;1023;p45"/>
          <p:cNvSpPr txBox="1">
            <a:spLocks noGrp="1"/>
          </p:cNvSpPr>
          <p:nvPr>
            <p:ph type="body" idx="1"/>
          </p:nvPr>
        </p:nvSpPr>
        <p:spPr>
          <a:xfrm>
            <a:off x="270500" y="1258625"/>
            <a:ext cx="11317500" cy="4799700"/>
          </a:xfrm>
          <a:prstGeom prst="rect">
            <a:avLst/>
          </a:prstGeom>
          <a:noFill/>
          <a:ln>
            <a:noFill/>
          </a:ln>
        </p:spPr>
        <p:txBody>
          <a:bodyPr spcFirstLastPara="1" wrap="square" lIns="91425" tIns="45700" rIns="91425" bIns="45700" anchor="t" anchorCtr="0">
            <a:noAutofit/>
          </a:bodyPr>
          <a:lstStyle/>
          <a:p>
            <a:pPr marL="457200" lvl="0" indent="-368300" algn="l" rtl="0">
              <a:lnSpc>
                <a:spcPct val="90000"/>
              </a:lnSpc>
              <a:spcBef>
                <a:spcPts val="1000"/>
              </a:spcBef>
              <a:spcAft>
                <a:spcPts val="0"/>
              </a:spcAft>
              <a:buSzPts val="2200"/>
              <a:buChar char="•"/>
            </a:pPr>
            <a:r>
              <a:rPr lang="en-US" sz="2200"/>
              <a:t>CMS has specified that all funds must be spent each fiscal year. There will be no rollover for unspent funds.</a:t>
            </a:r>
            <a:br>
              <a:rPr lang="en-US" sz="2200"/>
            </a:br>
            <a:endParaRPr sz="2200"/>
          </a:p>
          <a:p>
            <a:pPr marL="457200" lvl="0" indent="-368300" algn="l" rtl="0">
              <a:lnSpc>
                <a:spcPct val="90000"/>
              </a:lnSpc>
              <a:spcBef>
                <a:spcPts val="0"/>
              </a:spcBef>
              <a:spcAft>
                <a:spcPts val="0"/>
              </a:spcAft>
              <a:buSzPts val="2200"/>
              <a:buChar char="•"/>
            </a:pPr>
            <a:r>
              <a:rPr lang="en-US" sz="2200"/>
              <a:t>CMS will </a:t>
            </a:r>
            <a:r>
              <a:rPr lang="en-US" sz="2200" b="1"/>
              <a:t>re-calculate each approved state’s technical score and corresponding workload funding amount for each subsequent budget period </a:t>
            </a:r>
            <a:r>
              <a:rPr lang="en-US" sz="2200"/>
              <a:t>based on the information and data the approved State provides in the required annual reporting each year. </a:t>
            </a:r>
            <a:br>
              <a:rPr lang="en-US" sz="2200"/>
            </a:br>
            <a:endParaRPr sz="2200"/>
          </a:p>
          <a:p>
            <a:pPr marL="914400" lvl="1" indent="-368300" algn="l" rtl="0">
              <a:lnSpc>
                <a:spcPct val="90000"/>
              </a:lnSpc>
              <a:spcBef>
                <a:spcPts val="0"/>
              </a:spcBef>
              <a:spcAft>
                <a:spcPts val="0"/>
              </a:spcAft>
              <a:buSzPts val="2200"/>
              <a:buChar char="⮚"/>
            </a:pPr>
            <a:r>
              <a:rPr lang="en-US" sz="2200"/>
              <a:t>In particular, CMS will focus on assessing progress towards the goals and commitments that an approved state makes as documented in its cooperative agreement. The definition and factors for calculating the technical score will remain the same as described in the original application for funds.</a:t>
            </a:r>
            <a:br>
              <a:rPr lang="en-US" sz="2200"/>
            </a:br>
            <a:endParaRPr sz="2200"/>
          </a:p>
          <a:p>
            <a:pPr marL="914400" lvl="1" indent="-368300" algn="l" rtl="0">
              <a:lnSpc>
                <a:spcPct val="90000"/>
              </a:lnSpc>
              <a:spcBef>
                <a:spcPts val="0"/>
              </a:spcBef>
              <a:spcAft>
                <a:spcPts val="0"/>
              </a:spcAft>
              <a:buSzPts val="2200"/>
              <a:buChar char="⮚"/>
            </a:pPr>
            <a:r>
              <a:rPr lang="en-US" sz="2200"/>
              <a:t>States must show transformative change and sustainable impact.</a:t>
            </a:r>
            <a:endParaRPr sz="2200"/>
          </a:p>
          <a:p>
            <a:pPr marL="0" lvl="0" indent="0" algn="l" rtl="0">
              <a:lnSpc>
                <a:spcPct val="90000"/>
              </a:lnSpc>
              <a:spcBef>
                <a:spcPts val="1000"/>
              </a:spcBef>
              <a:spcAft>
                <a:spcPts val="0"/>
              </a:spcAft>
              <a:buSzPts val="3600"/>
              <a:buNone/>
            </a:pPr>
            <a:endParaRPr sz="2200"/>
          </a:p>
        </p:txBody>
      </p:sp>
      <p:sp>
        <p:nvSpPr>
          <p:cNvPr id="1024" name="Google Shape;1024;p4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88</a:t>
            </a:fld>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Shape 1029"/>
        <p:cNvGrpSpPr/>
        <p:nvPr/>
      </p:nvGrpSpPr>
      <p:grpSpPr>
        <a:xfrm>
          <a:off x="0" y="0"/>
          <a:ext cx="0" cy="0"/>
          <a:chOff x="0" y="0"/>
          <a:chExt cx="0" cy="0"/>
        </a:xfrm>
      </p:grpSpPr>
      <p:sp>
        <p:nvSpPr>
          <p:cNvPr id="1030" name="Google Shape;1030;p46"/>
          <p:cNvSpPr txBox="1">
            <a:spLocks noGrp="1"/>
          </p:cNvSpPr>
          <p:nvPr>
            <p:ph type="title"/>
          </p:nvPr>
        </p:nvSpPr>
        <p:spPr>
          <a:xfrm>
            <a:off x="838200" y="162775"/>
            <a:ext cx="10515600" cy="632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Allowed Use of funds: Permissible Uses</a:t>
            </a:r>
            <a:endParaRPr sz="3200"/>
          </a:p>
        </p:txBody>
      </p:sp>
      <p:sp>
        <p:nvSpPr>
          <p:cNvPr id="1031" name="Google Shape;1031;p46"/>
          <p:cNvSpPr txBox="1">
            <a:spLocks noGrp="1"/>
          </p:cNvSpPr>
          <p:nvPr>
            <p:ph type="body" idx="1"/>
          </p:nvPr>
        </p:nvSpPr>
        <p:spPr>
          <a:xfrm>
            <a:off x="284850" y="1024500"/>
            <a:ext cx="11583300" cy="50334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1400"/>
              </a:spcBef>
              <a:spcAft>
                <a:spcPts val="0"/>
              </a:spcAft>
              <a:buClr>
                <a:schemeClr val="dk1"/>
              </a:buClr>
              <a:buSzPts val="1100"/>
              <a:buFont typeface="Arial"/>
              <a:buNone/>
            </a:pPr>
            <a:r>
              <a:rPr lang="en-US" sz="1800" b="1">
                <a:solidFill>
                  <a:srgbClr val="262626"/>
                </a:solidFill>
                <a:highlight>
                  <a:srgbClr val="FFFFFF"/>
                </a:highlight>
              </a:rPr>
              <a:t>States </a:t>
            </a:r>
            <a:r>
              <a:rPr lang="en-US" sz="1800" b="1" i="1">
                <a:solidFill>
                  <a:srgbClr val="262626"/>
                </a:solidFill>
                <a:highlight>
                  <a:srgbClr val="FFFFFF"/>
                </a:highlight>
              </a:rPr>
              <a:t>must</a:t>
            </a:r>
            <a:r>
              <a:rPr lang="en-US" sz="1800" b="1">
                <a:solidFill>
                  <a:srgbClr val="262626"/>
                </a:solidFill>
                <a:highlight>
                  <a:srgbClr val="FFFFFF"/>
                </a:highlight>
              </a:rPr>
              <a:t> use RHT Program funds for three or more of the approved uses of funds:</a:t>
            </a:r>
            <a:endParaRPr sz="1800" b="1">
              <a:solidFill>
                <a:srgbClr val="262626"/>
              </a:solidFill>
              <a:highlight>
                <a:srgbClr val="FFFFFF"/>
              </a:highlight>
            </a:endParaRPr>
          </a:p>
          <a:p>
            <a:pPr marL="457200" lvl="0" indent="-330200" algn="l" rtl="0">
              <a:lnSpc>
                <a:spcPct val="150000"/>
              </a:lnSpc>
              <a:spcBef>
                <a:spcPts val="1400"/>
              </a:spcBef>
              <a:spcAft>
                <a:spcPts val="0"/>
              </a:spcAft>
              <a:buClr>
                <a:schemeClr val="dk1"/>
              </a:buClr>
              <a:buSzPts val="1600"/>
              <a:buFont typeface="Trebuchet MS"/>
              <a:buChar char="•"/>
            </a:pPr>
            <a:r>
              <a:rPr lang="en-US" sz="1600">
                <a:highlight>
                  <a:srgbClr val="FFFFFF"/>
                </a:highlight>
              </a:rPr>
              <a:t>Promoting evidence-based, measurable interventions to improve prevention and chronic disease management.</a:t>
            </a:r>
            <a:endParaRPr sz="1600">
              <a:highlight>
                <a:srgbClr val="FFFFFF"/>
              </a:highlight>
            </a:endParaRPr>
          </a:p>
          <a:p>
            <a:pPr marL="457200" lvl="0" indent="-330200" algn="l" rtl="0">
              <a:lnSpc>
                <a:spcPct val="150000"/>
              </a:lnSpc>
              <a:spcBef>
                <a:spcPts val="0"/>
              </a:spcBef>
              <a:spcAft>
                <a:spcPts val="0"/>
              </a:spcAft>
              <a:buClr>
                <a:schemeClr val="dk1"/>
              </a:buClr>
              <a:buSzPts val="1600"/>
              <a:buFont typeface="Trebuchet MS"/>
              <a:buChar char="•"/>
            </a:pPr>
            <a:r>
              <a:rPr lang="en-US" sz="1600">
                <a:highlight>
                  <a:srgbClr val="FFFFFF"/>
                </a:highlight>
              </a:rPr>
              <a:t>Providing payments to health care providers for the provision of health care items or services, as specified by the Administrator.</a:t>
            </a:r>
            <a:endParaRPr sz="1600">
              <a:highlight>
                <a:srgbClr val="FFFFFF"/>
              </a:highlight>
            </a:endParaRPr>
          </a:p>
          <a:p>
            <a:pPr marL="457200" lvl="0" indent="-330200" algn="l" rtl="0">
              <a:lnSpc>
                <a:spcPct val="150000"/>
              </a:lnSpc>
              <a:spcBef>
                <a:spcPts val="0"/>
              </a:spcBef>
              <a:spcAft>
                <a:spcPts val="0"/>
              </a:spcAft>
              <a:buClr>
                <a:schemeClr val="dk1"/>
              </a:buClr>
              <a:buSzPts val="1600"/>
              <a:buFont typeface="Trebuchet MS"/>
              <a:buChar char="•"/>
            </a:pPr>
            <a:r>
              <a:rPr lang="en-US" sz="1600">
                <a:highlight>
                  <a:srgbClr val="FFFFFF"/>
                </a:highlight>
              </a:rPr>
              <a:t>Promoting consumer-facing, technology-driven solutions for the prevention and management of chronic diseases.</a:t>
            </a:r>
            <a:endParaRPr sz="1600">
              <a:highlight>
                <a:srgbClr val="FFFFFF"/>
              </a:highlight>
            </a:endParaRPr>
          </a:p>
          <a:p>
            <a:pPr marL="457200" lvl="0" indent="-330200" algn="l" rtl="0">
              <a:lnSpc>
                <a:spcPct val="150000"/>
              </a:lnSpc>
              <a:spcBef>
                <a:spcPts val="0"/>
              </a:spcBef>
              <a:spcAft>
                <a:spcPts val="0"/>
              </a:spcAft>
              <a:buClr>
                <a:schemeClr val="dk1"/>
              </a:buClr>
              <a:buSzPts val="1600"/>
              <a:buFont typeface="Trebuchet MS"/>
              <a:buChar char="•"/>
            </a:pPr>
            <a:r>
              <a:rPr lang="en-US" sz="1600">
                <a:highlight>
                  <a:srgbClr val="FFFFFF"/>
                </a:highlight>
              </a:rPr>
              <a:t>Providing training and technical assistance for the development and adoption of technology-enabled solutions that improve care delivery in rural hospitals, including remote monitoring, robotics, artificial intelligence, and other advanced technologies.</a:t>
            </a:r>
            <a:endParaRPr sz="1600">
              <a:highlight>
                <a:srgbClr val="FFFFFF"/>
              </a:highlight>
            </a:endParaRPr>
          </a:p>
          <a:p>
            <a:pPr marL="457200" lvl="0" indent="-330200" algn="l" rtl="0">
              <a:lnSpc>
                <a:spcPct val="150000"/>
              </a:lnSpc>
              <a:spcBef>
                <a:spcPts val="0"/>
              </a:spcBef>
              <a:spcAft>
                <a:spcPts val="0"/>
              </a:spcAft>
              <a:buClr>
                <a:schemeClr val="dk1"/>
              </a:buClr>
              <a:buSzPts val="1600"/>
              <a:buFont typeface="Trebuchet MS"/>
              <a:buChar char="•"/>
            </a:pPr>
            <a:r>
              <a:rPr lang="en-US" sz="1600">
                <a:highlight>
                  <a:srgbClr val="FFFFFF"/>
                </a:highlight>
              </a:rPr>
              <a:t>Recruiting and retaining clinical workforce talent to rural areas, with commitments to serve rural communities for a minimum of 5 years.</a:t>
            </a:r>
            <a:endParaRPr sz="1600">
              <a:highlight>
                <a:srgbClr val="FFFFFF"/>
              </a:highlight>
            </a:endParaRPr>
          </a:p>
          <a:p>
            <a:pPr marL="457200" lvl="0" indent="-330200" algn="l" rtl="0">
              <a:lnSpc>
                <a:spcPct val="150000"/>
              </a:lnSpc>
              <a:spcBef>
                <a:spcPts val="0"/>
              </a:spcBef>
              <a:spcAft>
                <a:spcPts val="0"/>
              </a:spcAft>
              <a:buClr>
                <a:schemeClr val="dk1"/>
              </a:buClr>
              <a:buSzPts val="1600"/>
              <a:buFont typeface="Trebuchet MS"/>
              <a:buChar char="•"/>
            </a:pPr>
            <a:r>
              <a:rPr lang="en-US" sz="1600">
                <a:highlight>
                  <a:srgbClr val="FFFFFF"/>
                </a:highlight>
              </a:rPr>
              <a:t>Providing technical assistance, software, and hardware for significant information technology advances designed to improve efficiency, enhance cybersecurity capability development, and improve patient health outcomes.</a:t>
            </a:r>
            <a:endParaRPr sz="1600">
              <a:highlight>
                <a:srgbClr val="FFFFFF"/>
              </a:highlight>
            </a:endParaRPr>
          </a:p>
          <a:p>
            <a:pPr marL="0" lvl="0" indent="0" algn="l" rtl="0">
              <a:lnSpc>
                <a:spcPct val="90000"/>
              </a:lnSpc>
              <a:spcBef>
                <a:spcPts val="2000"/>
              </a:spcBef>
              <a:spcAft>
                <a:spcPts val="0"/>
              </a:spcAft>
              <a:buSzPts val="3600"/>
              <a:buNone/>
            </a:pPr>
            <a:endParaRPr sz="2200"/>
          </a:p>
          <a:p>
            <a:pPr marL="0" lvl="0" indent="0" algn="l" rtl="0">
              <a:lnSpc>
                <a:spcPct val="90000"/>
              </a:lnSpc>
              <a:spcBef>
                <a:spcPts val="1000"/>
              </a:spcBef>
              <a:spcAft>
                <a:spcPts val="0"/>
              </a:spcAft>
              <a:buSzPts val="3600"/>
              <a:buNone/>
            </a:pPr>
            <a:endParaRPr sz="2200"/>
          </a:p>
          <a:p>
            <a:pPr marL="0" lvl="0" indent="0" algn="l" rtl="0">
              <a:lnSpc>
                <a:spcPct val="90000"/>
              </a:lnSpc>
              <a:spcBef>
                <a:spcPts val="1000"/>
              </a:spcBef>
              <a:spcAft>
                <a:spcPts val="0"/>
              </a:spcAft>
              <a:buSzPts val="3600"/>
              <a:buNone/>
            </a:pPr>
            <a:endParaRPr sz="2200"/>
          </a:p>
        </p:txBody>
      </p:sp>
      <p:sp>
        <p:nvSpPr>
          <p:cNvPr id="1032" name="Google Shape;1032;p4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89</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3aac46a6844_0_454"/>
          <p:cNvSpPr txBox="1">
            <a:spLocks noGrp="1"/>
          </p:cNvSpPr>
          <p:nvPr>
            <p:ph type="title"/>
          </p:nvPr>
        </p:nvSpPr>
        <p:spPr>
          <a:xfrm>
            <a:off x="838200" y="191499"/>
            <a:ext cx="10515600" cy="560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Rural Health Transformation Program</a:t>
            </a:r>
            <a:endParaRPr sz="3200"/>
          </a:p>
        </p:txBody>
      </p:sp>
      <p:sp>
        <p:nvSpPr>
          <p:cNvPr id="300" name="Google Shape;300;g3aac46a6844_0_454"/>
          <p:cNvSpPr txBox="1">
            <a:spLocks noGrp="1"/>
          </p:cNvSpPr>
          <p:nvPr>
            <p:ph type="body" idx="1"/>
          </p:nvPr>
        </p:nvSpPr>
        <p:spPr>
          <a:xfrm>
            <a:off x="270500" y="1032950"/>
            <a:ext cx="11317500" cy="389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200" dirty="0"/>
              <a:t>HR 1’s Rural Health Transformation Program provides </a:t>
            </a:r>
            <a:r>
              <a:rPr lang="en-US" sz="2200" b="1" dirty="0"/>
              <a:t>$50 billion in total</a:t>
            </a:r>
            <a:r>
              <a:rPr lang="en-US" sz="2200" dirty="0"/>
              <a:t>, to be allocated to approved states over five federal fiscal years, with </a:t>
            </a:r>
            <a:r>
              <a:rPr lang="en-US" sz="2200" b="1" dirty="0"/>
              <a:t>$10 billion of funding available each year</a:t>
            </a:r>
            <a:r>
              <a:rPr lang="en-US" sz="2200" dirty="0"/>
              <a:t>, beginning in FFY 2026 and ending in FFY 2030. Of the total:</a:t>
            </a:r>
            <a:endParaRPr sz="2200" dirty="0"/>
          </a:p>
          <a:p>
            <a:pPr marL="457200" lvl="0" indent="-368300" algn="l" rtl="0">
              <a:lnSpc>
                <a:spcPct val="90000"/>
              </a:lnSpc>
              <a:spcBef>
                <a:spcPts val="1000"/>
              </a:spcBef>
              <a:spcAft>
                <a:spcPts val="0"/>
              </a:spcAft>
              <a:buSzPts val="2200"/>
              <a:buFont typeface="Trebuchet MS"/>
              <a:buChar char="•"/>
            </a:pPr>
            <a:r>
              <a:rPr lang="en-US" sz="2200" b="1" dirty="0"/>
              <a:t>$5 billion (50%) will be distributed equally</a:t>
            </a:r>
            <a:r>
              <a:rPr lang="en-US" sz="2200" dirty="0"/>
              <a:t> among all approved states, and</a:t>
            </a:r>
            <a:endParaRPr sz="2200" dirty="0"/>
          </a:p>
          <a:p>
            <a:pPr marL="457200" lvl="0" indent="-368300" algn="l" rtl="0">
              <a:lnSpc>
                <a:spcPct val="90000"/>
              </a:lnSpc>
              <a:spcBef>
                <a:spcPts val="1000"/>
              </a:spcBef>
              <a:spcAft>
                <a:spcPts val="0"/>
              </a:spcAft>
              <a:buSzPts val="2200"/>
              <a:buFont typeface="Trebuchet MS"/>
              <a:buChar char="•"/>
            </a:pPr>
            <a:r>
              <a:rPr lang="en-US" sz="2200" b="1" dirty="0"/>
              <a:t>$5 billion (50%) will be allocated by CMS based competitive factors such as: </a:t>
            </a:r>
            <a:r>
              <a:rPr lang="en-US" sz="2200" dirty="0"/>
              <a:t>rural population, </a:t>
            </a:r>
            <a:r>
              <a:rPr lang="en-US" sz="2200" dirty="0">
                <a:highlight>
                  <a:schemeClr val="lt1"/>
                </a:highlight>
              </a:rPr>
              <a:t>proportion</a:t>
            </a:r>
            <a:r>
              <a:rPr lang="en-US" sz="2200" dirty="0"/>
              <a:t> of rural health facilities to total health facilities, rural hospital sustainability, and other factors.</a:t>
            </a:r>
            <a:endParaRPr sz="2200" b="1" dirty="0"/>
          </a:p>
          <a:p>
            <a:pPr marL="0" lvl="0" indent="0" algn="ctr" rtl="0">
              <a:lnSpc>
                <a:spcPct val="90000"/>
              </a:lnSpc>
              <a:spcBef>
                <a:spcPts val="1000"/>
              </a:spcBef>
              <a:spcAft>
                <a:spcPts val="0"/>
              </a:spcAft>
              <a:buSzPts val="3600"/>
              <a:buNone/>
            </a:pPr>
            <a:r>
              <a:rPr lang="en-US" sz="2200" b="1" dirty="0"/>
              <a:t>Application status:</a:t>
            </a:r>
            <a:r>
              <a:rPr lang="en-US" sz="2200" dirty="0"/>
              <a:t> Pending. As of Nov. 5, all 50 states had submitted applications.</a:t>
            </a:r>
            <a:endParaRPr sz="2200" dirty="0"/>
          </a:p>
          <a:p>
            <a:pPr marL="0" lvl="0" indent="0" algn="ctr" rtl="0">
              <a:lnSpc>
                <a:spcPct val="115000"/>
              </a:lnSpc>
              <a:spcBef>
                <a:spcPts val="1000"/>
              </a:spcBef>
              <a:spcAft>
                <a:spcPts val="0"/>
              </a:spcAft>
              <a:buSzPts val="3600"/>
              <a:buNone/>
            </a:pPr>
            <a:endParaRPr sz="2200" b="1" dirty="0"/>
          </a:p>
          <a:p>
            <a:pPr marL="0" lvl="0" indent="0" algn="ctr" rtl="0">
              <a:lnSpc>
                <a:spcPct val="115000"/>
              </a:lnSpc>
              <a:spcBef>
                <a:spcPts val="1000"/>
              </a:spcBef>
              <a:spcAft>
                <a:spcPts val="0"/>
              </a:spcAft>
              <a:buSzPts val="3600"/>
              <a:buNone/>
            </a:pPr>
            <a:endParaRPr sz="2200" b="1" dirty="0"/>
          </a:p>
        </p:txBody>
      </p:sp>
      <p:sp>
        <p:nvSpPr>
          <p:cNvPr id="301" name="Google Shape;301;g3aac46a6844_0_45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
        <p:nvSpPr>
          <p:cNvPr id="302" name="Google Shape;302;g3aac46a6844_0_454"/>
          <p:cNvSpPr/>
          <p:nvPr/>
        </p:nvSpPr>
        <p:spPr>
          <a:xfrm>
            <a:off x="1166750" y="4426325"/>
            <a:ext cx="9525000" cy="560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15000"/>
              </a:lnSpc>
              <a:spcBef>
                <a:spcPts val="1000"/>
              </a:spcBef>
              <a:spcAft>
                <a:spcPts val="0"/>
              </a:spcAft>
              <a:buClr>
                <a:srgbClr val="000000"/>
              </a:buClr>
              <a:buSzPts val="2200"/>
              <a:buFont typeface="Arial"/>
              <a:buNone/>
            </a:pPr>
            <a:r>
              <a:rPr lang="en-US" sz="2200" b="1" i="0" u="none" strike="noStrike" cap="none">
                <a:solidFill>
                  <a:schemeClr val="dk1"/>
                </a:solidFill>
                <a:latin typeface="Trebuchet MS"/>
                <a:ea typeface="Trebuchet MS"/>
                <a:cs typeface="Trebuchet MS"/>
                <a:sym typeface="Trebuchet MS"/>
              </a:rPr>
              <a:t>CMS will announce all awards on Dec. 31, 2025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Shape 1037"/>
        <p:cNvGrpSpPr/>
        <p:nvPr/>
      </p:nvGrpSpPr>
      <p:grpSpPr>
        <a:xfrm>
          <a:off x="0" y="0"/>
          <a:ext cx="0" cy="0"/>
          <a:chOff x="0" y="0"/>
          <a:chExt cx="0" cy="0"/>
        </a:xfrm>
      </p:grpSpPr>
      <p:sp>
        <p:nvSpPr>
          <p:cNvPr id="1038" name="Google Shape;1038;p47"/>
          <p:cNvSpPr txBox="1">
            <a:spLocks noGrp="1"/>
          </p:cNvSpPr>
          <p:nvPr>
            <p:ph type="title"/>
          </p:nvPr>
        </p:nvSpPr>
        <p:spPr>
          <a:xfrm>
            <a:off x="795100" y="35802"/>
            <a:ext cx="10515600" cy="730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1100"/>
              <a:buFont typeface="Arial"/>
              <a:buNone/>
            </a:pPr>
            <a:r>
              <a:rPr lang="en-US" sz="3200"/>
              <a:t>Allowed Use of funds: Permissible Uses (Continued)</a:t>
            </a:r>
            <a:endParaRPr/>
          </a:p>
        </p:txBody>
      </p:sp>
      <p:sp>
        <p:nvSpPr>
          <p:cNvPr id="1039" name="Google Shape;1039;p47"/>
          <p:cNvSpPr txBox="1">
            <a:spLocks noGrp="1"/>
          </p:cNvSpPr>
          <p:nvPr>
            <p:ph type="body" idx="1"/>
          </p:nvPr>
        </p:nvSpPr>
        <p:spPr>
          <a:xfrm>
            <a:off x="313575" y="1139400"/>
            <a:ext cx="11511300" cy="4918500"/>
          </a:xfrm>
          <a:prstGeom prst="rect">
            <a:avLst/>
          </a:prstGeom>
          <a:noFill/>
          <a:ln>
            <a:noFill/>
          </a:ln>
        </p:spPr>
        <p:txBody>
          <a:bodyPr spcFirstLastPara="1" wrap="square" lIns="91425" tIns="45700" rIns="91425" bIns="45700" anchor="t" anchorCtr="0">
            <a:noAutofit/>
          </a:bodyPr>
          <a:lstStyle/>
          <a:p>
            <a:pPr marL="457200" lvl="0" indent="-330200" algn="l" rtl="0">
              <a:lnSpc>
                <a:spcPct val="150000"/>
              </a:lnSpc>
              <a:spcBef>
                <a:spcPts val="1400"/>
              </a:spcBef>
              <a:spcAft>
                <a:spcPts val="0"/>
              </a:spcAft>
              <a:buClr>
                <a:schemeClr val="dk1"/>
              </a:buClr>
              <a:buSzPts val="1600"/>
              <a:buFont typeface="Trebuchet MS"/>
              <a:buChar char="•"/>
            </a:pPr>
            <a:r>
              <a:rPr lang="en-US" sz="1600">
                <a:highlight>
                  <a:srgbClr val="FFFFFF"/>
                </a:highlight>
              </a:rPr>
              <a:t>Assisting rural communities to right size their health care delivery systems by identifying needed preventative, ambulatory, pre-hospital, emergency, acute inpatient care, outpatient care, and post-acute care service lines.</a:t>
            </a:r>
            <a:endParaRPr sz="1600">
              <a:highlight>
                <a:srgbClr val="FFFFFF"/>
              </a:highlight>
            </a:endParaRPr>
          </a:p>
          <a:p>
            <a:pPr marL="457200" lvl="0" indent="-330200" algn="l" rtl="0">
              <a:lnSpc>
                <a:spcPct val="150000"/>
              </a:lnSpc>
              <a:spcBef>
                <a:spcPts val="0"/>
              </a:spcBef>
              <a:spcAft>
                <a:spcPts val="0"/>
              </a:spcAft>
              <a:buClr>
                <a:schemeClr val="dk1"/>
              </a:buClr>
              <a:buSzPts val="1600"/>
              <a:buFont typeface="Trebuchet MS"/>
              <a:buChar char="•"/>
            </a:pPr>
            <a:r>
              <a:rPr lang="en-US" sz="1600">
                <a:highlight>
                  <a:srgbClr val="FFFFFF"/>
                </a:highlight>
              </a:rPr>
              <a:t>Supporting access to opioid use disorder treatment services (as defined in section 1861(jjj)(1)), other substance use disorder treatment services, and mental health services.</a:t>
            </a:r>
            <a:endParaRPr sz="1600">
              <a:highlight>
                <a:srgbClr val="FFFFFF"/>
              </a:highlight>
            </a:endParaRPr>
          </a:p>
          <a:p>
            <a:pPr marL="457200" lvl="0" indent="-330200" algn="l" rtl="0">
              <a:lnSpc>
                <a:spcPct val="150000"/>
              </a:lnSpc>
              <a:spcBef>
                <a:spcPts val="0"/>
              </a:spcBef>
              <a:spcAft>
                <a:spcPts val="0"/>
              </a:spcAft>
              <a:buClr>
                <a:schemeClr val="dk1"/>
              </a:buClr>
              <a:buSzPts val="1600"/>
              <a:buFont typeface="Trebuchet MS"/>
              <a:buChar char="•"/>
            </a:pPr>
            <a:r>
              <a:rPr lang="en-US" sz="1600">
                <a:highlight>
                  <a:srgbClr val="FFFFFF"/>
                </a:highlight>
              </a:rPr>
              <a:t>Developing projects that support innovative models of care that include value-based care arrangements and alternative payment models, as appropriate.</a:t>
            </a:r>
            <a:endParaRPr sz="1600">
              <a:highlight>
                <a:srgbClr val="FFFFFF"/>
              </a:highlight>
            </a:endParaRPr>
          </a:p>
          <a:p>
            <a:pPr marL="457200" lvl="0" indent="-330200" algn="l" rtl="0">
              <a:lnSpc>
                <a:spcPct val="150000"/>
              </a:lnSpc>
              <a:spcBef>
                <a:spcPts val="0"/>
              </a:spcBef>
              <a:spcAft>
                <a:spcPts val="0"/>
              </a:spcAft>
              <a:buClr>
                <a:schemeClr val="dk1"/>
              </a:buClr>
              <a:buSzPts val="1600"/>
              <a:buChar char="•"/>
            </a:pPr>
            <a:r>
              <a:rPr lang="en-US" sz="1600">
                <a:highlight>
                  <a:srgbClr val="FFFFFF"/>
                </a:highlight>
              </a:rPr>
              <a:t>Initiating, fostering, and strengthening local and regional strategic partnerships between rural facilities and other health care providers to promote quality improvement, improve financial stability of rural facilities, and expand access to care.</a:t>
            </a:r>
            <a:endParaRPr sz="1600">
              <a:highlight>
                <a:srgbClr val="FFFFFF"/>
              </a:highlight>
            </a:endParaRPr>
          </a:p>
          <a:p>
            <a:pPr marL="457200" lvl="0" indent="-330200" algn="l" rtl="0">
              <a:lnSpc>
                <a:spcPct val="150000"/>
              </a:lnSpc>
              <a:spcBef>
                <a:spcPts val="0"/>
              </a:spcBef>
              <a:spcAft>
                <a:spcPts val="0"/>
              </a:spcAft>
              <a:buClr>
                <a:schemeClr val="dk1"/>
              </a:buClr>
              <a:buSzPts val="1600"/>
              <a:buChar char="•"/>
            </a:pPr>
            <a:r>
              <a:rPr lang="en-US" sz="1600">
                <a:highlight>
                  <a:srgbClr val="FFFFFF"/>
                </a:highlight>
              </a:rPr>
              <a:t>Investing in existing rural health care facility buildings and infrastructure, including minor building alterations or renovations and equipment upgrades to ensure long-term overhead and upkeep costs are commensurate with patient volume, subject to restrictions in the funding policies and limitations.</a:t>
            </a:r>
            <a:endParaRPr sz="1600">
              <a:highlight>
                <a:srgbClr val="FFFFFF"/>
              </a:highlight>
            </a:endParaRPr>
          </a:p>
          <a:p>
            <a:pPr marL="0" lvl="0" indent="0" algn="l" rtl="0">
              <a:lnSpc>
                <a:spcPct val="90000"/>
              </a:lnSpc>
              <a:spcBef>
                <a:spcPts val="2000"/>
              </a:spcBef>
              <a:spcAft>
                <a:spcPts val="0"/>
              </a:spcAft>
              <a:buSzPts val="3600"/>
              <a:buNone/>
            </a:pPr>
            <a:endParaRPr/>
          </a:p>
        </p:txBody>
      </p:sp>
      <p:sp>
        <p:nvSpPr>
          <p:cNvPr id="1040" name="Google Shape;1040;p4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90</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Shape 1045"/>
        <p:cNvGrpSpPr/>
        <p:nvPr/>
      </p:nvGrpSpPr>
      <p:grpSpPr>
        <a:xfrm>
          <a:off x="0" y="0"/>
          <a:ext cx="0" cy="0"/>
          <a:chOff x="0" y="0"/>
          <a:chExt cx="0" cy="0"/>
        </a:xfrm>
      </p:grpSpPr>
      <p:sp>
        <p:nvSpPr>
          <p:cNvPr id="1046" name="Google Shape;1046;p48"/>
          <p:cNvSpPr txBox="1">
            <a:spLocks noGrp="1"/>
          </p:cNvSpPr>
          <p:nvPr>
            <p:ph type="title"/>
          </p:nvPr>
        </p:nvSpPr>
        <p:spPr>
          <a:xfrm>
            <a:off x="802300" y="229729"/>
            <a:ext cx="10515600" cy="529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CMS Allowed Providers</a:t>
            </a:r>
            <a:endParaRPr sz="3200"/>
          </a:p>
        </p:txBody>
      </p:sp>
      <p:sp>
        <p:nvSpPr>
          <p:cNvPr id="1047" name="Google Shape;1047;p48"/>
          <p:cNvSpPr txBox="1">
            <a:spLocks noGrp="1"/>
          </p:cNvSpPr>
          <p:nvPr>
            <p:ph type="body" idx="1"/>
          </p:nvPr>
        </p:nvSpPr>
        <p:spPr>
          <a:xfrm>
            <a:off x="335125" y="959875"/>
            <a:ext cx="11018700" cy="5098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3600"/>
              <a:buNone/>
            </a:pPr>
            <a:r>
              <a:rPr lang="en-US" sz="2200"/>
              <a:t>Permissible Providers</a:t>
            </a:r>
            <a:endParaRPr sz="2200"/>
          </a:p>
          <a:p>
            <a:pPr marL="0" lvl="0" indent="0" algn="l" rtl="0">
              <a:lnSpc>
                <a:spcPct val="100000"/>
              </a:lnSpc>
              <a:spcBef>
                <a:spcPts val="0"/>
              </a:spcBef>
              <a:spcAft>
                <a:spcPts val="0"/>
              </a:spcAft>
              <a:buSzPts val="3600"/>
              <a:buNone/>
            </a:pPr>
            <a:r>
              <a:rPr lang="en-US" sz="2200"/>
              <a:t>CMS dictates that </a:t>
            </a:r>
            <a:r>
              <a:rPr lang="en-US" sz="2200" b="1"/>
              <a:t>ONLY</a:t>
            </a:r>
            <a:r>
              <a:rPr lang="en-US" sz="2200"/>
              <a:t> the following entities are eligible for funding:</a:t>
            </a:r>
            <a:endParaRPr sz="2200"/>
          </a:p>
          <a:p>
            <a:pPr marL="0" lvl="0" indent="0" algn="l" rtl="0">
              <a:lnSpc>
                <a:spcPct val="100000"/>
              </a:lnSpc>
              <a:spcBef>
                <a:spcPts val="0"/>
              </a:spcBef>
              <a:spcAft>
                <a:spcPts val="0"/>
              </a:spcAft>
              <a:buSzPts val="3600"/>
              <a:buNone/>
            </a:pPr>
            <a:endParaRPr sz="2200"/>
          </a:p>
          <a:p>
            <a:pPr marL="457200" lvl="0" indent="-361950" algn="l" rtl="0">
              <a:lnSpc>
                <a:spcPct val="115000"/>
              </a:lnSpc>
              <a:spcBef>
                <a:spcPts val="0"/>
              </a:spcBef>
              <a:spcAft>
                <a:spcPts val="0"/>
              </a:spcAft>
              <a:buSzPts val="2100"/>
              <a:buFont typeface="Trebuchet MS"/>
              <a:buChar char="●"/>
            </a:pPr>
            <a:r>
              <a:rPr lang="en-US" sz="2200" b="1"/>
              <a:t>Hospitals</a:t>
            </a:r>
            <a:r>
              <a:rPr lang="en-US" sz="2200"/>
              <a:t>: Critical Access Hospitals, Sole Community Hospitals, and other defined rural types.</a:t>
            </a:r>
            <a:endParaRPr sz="2200"/>
          </a:p>
          <a:p>
            <a:pPr marL="457200" lvl="0" indent="-361950" algn="l" rtl="0">
              <a:lnSpc>
                <a:spcPct val="115000"/>
              </a:lnSpc>
              <a:spcBef>
                <a:spcPts val="1000"/>
              </a:spcBef>
              <a:spcAft>
                <a:spcPts val="0"/>
              </a:spcAft>
              <a:buSzPts val="2100"/>
              <a:buFont typeface="Trebuchet MS"/>
              <a:buChar char="●"/>
            </a:pPr>
            <a:r>
              <a:rPr lang="en-US" sz="2200" b="1"/>
              <a:t>Tribes and Facilities: </a:t>
            </a:r>
            <a:r>
              <a:rPr lang="en-US" sz="2200"/>
              <a:t>Federally recognized tribes and facilities</a:t>
            </a:r>
            <a:endParaRPr sz="2200"/>
          </a:p>
          <a:p>
            <a:pPr marL="457200" lvl="0" indent="-361950" algn="l" rtl="0">
              <a:lnSpc>
                <a:spcPct val="115000"/>
              </a:lnSpc>
              <a:spcBef>
                <a:spcPts val="1000"/>
              </a:spcBef>
              <a:spcAft>
                <a:spcPts val="0"/>
              </a:spcAft>
              <a:buSzPts val="2100"/>
              <a:buFont typeface="Trebuchet MS"/>
              <a:buChar char="●"/>
            </a:pPr>
            <a:r>
              <a:rPr lang="en-US" sz="2200" b="1"/>
              <a:t>Community Health Centers</a:t>
            </a:r>
            <a:r>
              <a:rPr lang="en-US" sz="2200"/>
              <a:t>: Federally Qualified Health Centers (FQHCs), FQHC look-alikes, designated rural health clinics, and other community health centers receiving Section 330 grants.</a:t>
            </a:r>
            <a:endParaRPr sz="2200"/>
          </a:p>
          <a:p>
            <a:pPr marL="457200" lvl="0" indent="-361950" algn="l" rtl="0">
              <a:lnSpc>
                <a:spcPct val="115000"/>
              </a:lnSpc>
              <a:spcBef>
                <a:spcPts val="1000"/>
              </a:spcBef>
              <a:spcAft>
                <a:spcPts val="0"/>
              </a:spcAft>
              <a:buSzPts val="2100"/>
              <a:buFont typeface="Trebuchet MS"/>
              <a:buChar char="●"/>
            </a:pPr>
            <a:r>
              <a:rPr lang="en-US" sz="2200" b="1"/>
              <a:t>Behavioral Health Providers</a:t>
            </a:r>
            <a:r>
              <a:rPr lang="en-US" sz="2200"/>
              <a:t>: Community mental health centers, certified community behavioral health clinics, and opioid treatment programs.</a:t>
            </a:r>
            <a:endParaRPr sz="2200">
              <a:latin typeface="Arial"/>
              <a:ea typeface="Arial"/>
              <a:cs typeface="Arial"/>
              <a:sym typeface="Arial"/>
            </a:endParaRPr>
          </a:p>
          <a:p>
            <a:pPr marL="0" lvl="0" indent="0" algn="l" rtl="0">
              <a:lnSpc>
                <a:spcPct val="90000"/>
              </a:lnSpc>
              <a:spcBef>
                <a:spcPts val="1000"/>
              </a:spcBef>
              <a:spcAft>
                <a:spcPts val="0"/>
              </a:spcAft>
              <a:buSzPts val="3600"/>
              <a:buNone/>
            </a:pPr>
            <a:endParaRPr sz="2200"/>
          </a:p>
        </p:txBody>
      </p:sp>
      <p:sp>
        <p:nvSpPr>
          <p:cNvPr id="1048" name="Google Shape;1048;p4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91</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Shape 1052"/>
        <p:cNvGrpSpPr/>
        <p:nvPr/>
      </p:nvGrpSpPr>
      <p:grpSpPr>
        <a:xfrm>
          <a:off x="0" y="0"/>
          <a:ext cx="0" cy="0"/>
          <a:chOff x="0" y="0"/>
          <a:chExt cx="0" cy="0"/>
        </a:xfrm>
      </p:grpSpPr>
      <p:sp>
        <p:nvSpPr>
          <p:cNvPr id="1053" name="Google Shape;1053;p49"/>
          <p:cNvSpPr txBox="1">
            <a:spLocks noGrp="1"/>
          </p:cNvSpPr>
          <p:nvPr>
            <p:ph type="title"/>
          </p:nvPr>
        </p:nvSpPr>
        <p:spPr>
          <a:xfrm>
            <a:off x="838200" y="78827"/>
            <a:ext cx="10515600" cy="7518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SzPts val="6000"/>
              <a:buNone/>
            </a:pPr>
            <a:r>
              <a:rPr lang="en-US" sz="3200"/>
              <a:t>Funding Limitations &amp; Restrictions (2 of 5)</a:t>
            </a:r>
            <a:endParaRPr sz="3200"/>
          </a:p>
        </p:txBody>
      </p:sp>
      <p:sp>
        <p:nvSpPr>
          <p:cNvPr id="1054" name="Google Shape;1054;p49"/>
          <p:cNvSpPr txBox="1">
            <a:spLocks noGrp="1"/>
          </p:cNvSpPr>
          <p:nvPr>
            <p:ph type="body" idx="1"/>
          </p:nvPr>
        </p:nvSpPr>
        <p:spPr>
          <a:xfrm>
            <a:off x="838200" y="1142875"/>
            <a:ext cx="10515600" cy="4732500"/>
          </a:xfrm>
          <a:prstGeom prst="rect">
            <a:avLst/>
          </a:prstGeom>
          <a:noFill/>
          <a:ln>
            <a:noFill/>
          </a:ln>
        </p:spPr>
        <p:txBody>
          <a:bodyPr spcFirstLastPara="1" wrap="square" lIns="91425" tIns="45700" rIns="91425" bIns="45700" anchor="t" anchorCtr="0">
            <a:noAutofit/>
          </a:bodyPr>
          <a:lstStyle/>
          <a:p>
            <a:pPr marL="257175" lvl="0" indent="-257175" algn="l" rtl="0">
              <a:lnSpc>
                <a:spcPct val="100000"/>
              </a:lnSpc>
              <a:spcBef>
                <a:spcPts val="0"/>
              </a:spcBef>
              <a:spcAft>
                <a:spcPts val="0"/>
              </a:spcAft>
              <a:buSzPts val="2000"/>
              <a:buChar char="•"/>
            </a:pPr>
            <a:r>
              <a:rPr lang="en-US" sz="2000"/>
              <a:t>Construction or building expansion, purchasing or significant retrofitting of buildings, cosmetic upgrades, or any other cost that materially increases the value of the capital or useful life as a direct cost.</a:t>
            </a:r>
            <a:endParaRPr/>
          </a:p>
          <a:p>
            <a:pPr marL="257175" lvl="0" indent="-257175" algn="l" rtl="0">
              <a:lnSpc>
                <a:spcPct val="100000"/>
              </a:lnSpc>
              <a:spcBef>
                <a:spcPts val="1000"/>
              </a:spcBef>
              <a:spcAft>
                <a:spcPts val="0"/>
              </a:spcAft>
              <a:buSzPts val="2000"/>
              <a:buChar char="•"/>
            </a:pPr>
            <a:r>
              <a:rPr lang="en-US" sz="2000"/>
              <a:t>The cost of independent research and development, including their proportionate share of indirect costs. See 2 CFR 300.477.</a:t>
            </a:r>
            <a:endParaRPr/>
          </a:p>
          <a:p>
            <a:pPr marL="257175" lvl="0" indent="-257175" algn="l" rtl="0">
              <a:lnSpc>
                <a:spcPct val="100000"/>
              </a:lnSpc>
              <a:spcBef>
                <a:spcPts val="1000"/>
              </a:spcBef>
              <a:spcAft>
                <a:spcPts val="0"/>
              </a:spcAft>
              <a:buSzPts val="2000"/>
              <a:buChar char="•"/>
            </a:pPr>
            <a:r>
              <a:rPr lang="en-US" sz="2000"/>
              <a:t>Funds related to any activity designed to influence the enactment of legislation, appropriations, regulation, administrative action, or executive order.</a:t>
            </a:r>
            <a:endParaRPr/>
          </a:p>
          <a:p>
            <a:pPr marL="257175" lvl="0" indent="-257175" algn="l" rtl="0">
              <a:lnSpc>
                <a:spcPct val="100000"/>
              </a:lnSpc>
              <a:spcBef>
                <a:spcPts val="1000"/>
              </a:spcBef>
              <a:spcAft>
                <a:spcPts val="0"/>
              </a:spcAft>
              <a:buSzPts val="2000"/>
              <a:buChar char="•"/>
            </a:pPr>
            <a:r>
              <a:rPr lang="en-US" sz="2000"/>
              <a:t>Purchase of covered telecommunications and video surveillance equipment </a:t>
            </a:r>
            <a:r>
              <a:rPr lang="en-US" sz="2000" u="sng">
                <a:solidFill>
                  <a:schemeClr val="hlink"/>
                </a:solidFill>
                <a:hlinkClick r:id="rId3"/>
              </a:rPr>
              <a:t>(See 2 CFR 200.216)</a:t>
            </a:r>
            <a:r>
              <a:rPr lang="en-US" sz="2000"/>
              <a:t> as well as financial assistance to households for installation and monthly broadband internet costs.</a:t>
            </a:r>
            <a:endParaRPr/>
          </a:p>
        </p:txBody>
      </p:sp>
      <p:sp>
        <p:nvSpPr>
          <p:cNvPr id="1055" name="Google Shape;1055;p4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92</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Shape 1059"/>
        <p:cNvGrpSpPr/>
        <p:nvPr/>
      </p:nvGrpSpPr>
      <p:grpSpPr>
        <a:xfrm>
          <a:off x="0" y="0"/>
          <a:ext cx="0" cy="0"/>
          <a:chOff x="0" y="0"/>
          <a:chExt cx="0" cy="0"/>
        </a:xfrm>
      </p:grpSpPr>
      <p:sp>
        <p:nvSpPr>
          <p:cNvPr id="1060" name="Google Shape;1060;p50"/>
          <p:cNvSpPr txBox="1">
            <a:spLocks noGrp="1"/>
          </p:cNvSpPr>
          <p:nvPr>
            <p:ph type="title"/>
          </p:nvPr>
        </p:nvSpPr>
        <p:spPr>
          <a:xfrm>
            <a:off x="838200" y="235004"/>
            <a:ext cx="10515600" cy="5649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SzPts val="6000"/>
              <a:buNone/>
            </a:pPr>
            <a:r>
              <a:rPr lang="en-US" sz="3200"/>
              <a:t>Funding Limitations &amp; Restrictions (3 of 5)</a:t>
            </a:r>
            <a:endParaRPr sz="3200"/>
          </a:p>
        </p:txBody>
      </p:sp>
      <p:sp>
        <p:nvSpPr>
          <p:cNvPr id="1061" name="Google Shape;1061;p50"/>
          <p:cNvSpPr txBox="1">
            <a:spLocks noGrp="1"/>
          </p:cNvSpPr>
          <p:nvPr>
            <p:ph type="body" idx="1"/>
          </p:nvPr>
        </p:nvSpPr>
        <p:spPr>
          <a:xfrm>
            <a:off x="838200" y="1049175"/>
            <a:ext cx="10515600" cy="4688100"/>
          </a:xfrm>
          <a:prstGeom prst="rect">
            <a:avLst/>
          </a:prstGeom>
          <a:noFill/>
          <a:ln>
            <a:noFill/>
          </a:ln>
        </p:spPr>
        <p:txBody>
          <a:bodyPr spcFirstLastPara="1" wrap="square" lIns="91425" tIns="45700" rIns="91425" bIns="45700" anchor="t" anchorCtr="0">
            <a:noAutofit/>
          </a:bodyPr>
          <a:lstStyle/>
          <a:p>
            <a:pPr marL="257175" lvl="0" indent="-257175" algn="l" rtl="0">
              <a:lnSpc>
                <a:spcPct val="100000"/>
              </a:lnSpc>
              <a:spcBef>
                <a:spcPts val="0"/>
              </a:spcBef>
              <a:spcAft>
                <a:spcPts val="0"/>
              </a:spcAft>
              <a:buSzPts val="2000"/>
              <a:buChar char="•"/>
            </a:pPr>
            <a:r>
              <a:rPr lang="en-US" sz="2000"/>
              <a:t>Meals, unless in limited circumstances such as:</a:t>
            </a:r>
            <a:endParaRPr sz="2000"/>
          </a:p>
          <a:p>
            <a:pPr marL="514350" lvl="1" indent="-188435" algn="l" rtl="0">
              <a:lnSpc>
                <a:spcPct val="100000"/>
              </a:lnSpc>
              <a:spcBef>
                <a:spcPts val="0"/>
              </a:spcBef>
              <a:spcAft>
                <a:spcPts val="0"/>
              </a:spcAft>
              <a:buSzPts val="2000"/>
              <a:buChar char="⮚"/>
            </a:pPr>
            <a:r>
              <a:rPr lang="en-US" sz="2000"/>
              <a:t>Subjects and patients under study.</a:t>
            </a:r>
            <a:endParaRPr sz="2000"/>
          </a:p>
          <a:p>
            <a:pPr marL="514350" lvl="1" indent="-188435" algn="l" rtl="0">
              <a:lnSpc>
                <a:spcPct val="100000"/>
              </a:lnSpc>
              <a:spcBef>
                <a:spcPts val="0"/>
              </a:spcBef>
              <a:spcAft>
                <a:spcPts val="0"/>
              </a:spcAft>
              <a:buSzPts val="2000"/>
              <a:buChar char="⮚"/>
            </a:pPr>
            <a:r>
              <a:rPr lang="en-US" sz="2000"/>
              <a:t>Where specifically approved as part of the project or program activity, such as in programs providing children’s services. </a:t>
            </a:r>
            <a:endParaRPr sz="2000"/>
          </a:p>
          <a:p>
            <a:pPr marL="514350" lvl="1" indent="-188435" algn="l" rtl="0">
              <a:lnSpc>
                <a:spcPct val="100000"/>
              </a:lnSpc>
              <a:spcBef>
                <a:spcPts val="0"/>
              </a:spcBef>
              <a:spcAft>
                <a:spcPts val="0"/>
              </a:spcAft>
              <a:buSzPts val="2000"/>
              <a:buChar char="⮚"/>
            </a:pPr>
            <a:r>
              <a:rPr lang="en-US" sz="2000"/>
              <a:t>As part of a per diem or subsistence allowance provided in conjunction with allowable travel.</a:t>
            </a:r>
            <a:endParaRPr sz="2000"/>
          </a:p>
          <a:p>
            <a:pPr marL="257175" lvl="0" indent="-257175" algn="l" rtl="0">
              <a:lnSpc>
                <a:spcPct val="100000"/>
              </a:lnSpc>
              <a:spcBef>
                <a:spcPts val="1000"/>
              </a:spcBef>
              <a:spcAft>
                <a:spcPts val="0"/>
              </a:spcAft>
              <a:buSzPts val="2000"/>
              <a:buChar char="•"/>
            </a:pPr>
            <a:r>
              <a:rPr lang="en-US" sz="2000"/>
              <a:t>Activities prohibited under 2 CFR 200.450 and the HHS Grants Policy Statement, including but not limited to:</a:t>
            </a:r>
            <a:endParaRPr sz="2000"/>
          </a:p>
          <a:p>
            <a:pPr marL="514350" lvl="1" indent="-218440" algn="l" rtl="0">
              <a:lnSpc>
                <a:spcPct val="100000"/>
              </a:lnSpc>
              <a:spcBef>
                <a:spcPts val="0"/>
              </a:spcBef>
              <a:spcAft>
                <a:spcPts val="0"/>
              </a:spcAft>
              <a:buSzPts val="2000"/>
              <a:buChar char="⮚"/>
            </a:pPr>
            <a:r>
              <a:rPr lang="en-US" sz="2000"/>
              <a:t>Paying the salary or expenses of any grant recipient, or agent acting for such recipient, related to any activity designed to influence the enactment of legislation, appropriations, regulation, administrative action, or executive order proposed or pending before the Congress or any State government, State legislature, or local legislature or legislative body.</a:t>
            </a:r>
            <a:endParaRPr sz="2000"/>
          </a:p>
          <a:p>
            <a:pPr marL="514350" lvl="1" indent="-218440" algn="l" rtl="0">
              <a:lnSpc>
                <a:spcPct val="100000"/>
              </a:lnSpc>
              <a:spcBef>
                <a:spcPts val="0"/>
              </a:spcBef>
              <a:spcAft>
                <a:spcPts val="0"/>
              </a:spcAft>
              <a:buSzPts val="2000"/>
              <a:buChar char="⮚"/>
            </a:pPr>
            <a:r>
              <a:rPr lang="en-US" sz="2000"/>
              <a:t>Lobbying, but awardees can lobby at their own expense if they can segregate federal funds from other financial resources used for lobbying.</a:t>
            </a:r>
            <a:endParaRPr sz="2000"/>
          </a:p>
          <a:p>
            <a:pPr marL="0" lvl="0" indent="0" algn="l" rtl="0">
              <a:lnSpc>
                <a:spcPct val="100000"/>
              </a:lnSpc>
              <a:spcBef>
                <a:spcPts val="0"/>
              </a:spcBef>
              <a:spcAft>
                <a:spcPts val="0"/>
              </a:spcAft>
              <a:buSzPts val="1800"/>
              <a:buNone/>
            </a:pPr>
            <a:endParaRPr sz="2000"/>
          </a:p>
        </p:txBody>
      </p:sp>
      <p:sp>
        <p:nvSpPr>
          <p:cNvPr id="1062" name="Google Shape;1062;p5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93</a:t>
            </a:fld>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Shape 1066"/>
        <p:cNvGrpSpPr/>
        <p:nvPr/>
      </p:nvGrpSpPr>
      <p:grpSpPr>
        <a:xfrm>
          <a:off x="0" y="0"/>
          <a:ext cx="0" cy="0"/>
          <a:chOff x="0" y="0"/>
          <a:chExt cx="0" cy="0"/>
        </a:xfrm>
      </p:grpSpPr>
      <p:sp>
        <p:nvSpPr>
          <p:cNvPr id="1067" name="Google Shape;1067;p51"/>
          <p:cNvSpPr txBox="1">
            <a:spLocks noGrp="1"/>
          </p:cNvSpPr>
          <p:nvPr>
            <p:ph type="title"/>
          </p:nvPr>
        </p:nvSpPr>
        <p:spPr>
          <a:xfrm>
            <a:off x="838200" y="235004"/>
            <a:ext cx="10515600" cy="5649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SzPts val="6000"/>
              <a:buNone/>
            </a:pPr>
            <a:r>
              <a:rPr lang="en-US" sz="3200"/>
              <a:t>Funding Limitations &amp; Restrictions (4 of 5)</a:t>
            </a:r>
            <a:endParaRPr sz="3200"/>
          </a:p>
        </p:txBody>
      </p:sp>
      <p:sp>
        <p:nvSpPr>
          <p:cNvPr id="1068" name="Google Shape;1068;p51"/>
          <p:cNvSpPr txBox="1">
            <a:spLocks noGrp="1"/>
          </p:cNvSpPr>
          <p:nvPr>
            <p:ph type="body" idx="1"/>
          </p:nvPr>
        </p:nvSpPr>
        <p:spPr>
          <a:xfrm>
            <a:off x="610400" y="1049175"/>
            <a:ext cx="11307000" cy="50415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0"/>
              </a:spcBef>
              <a:spcAft>
                <a:spcPts val="0"/>
              </a:spcAft>
              <a:buSzPts val="2000"/>
              <a:buChar char="•"/>
            </a:pPr>
            <a:r>
              <a:rPr lang="en-US" sz="2000"/>
              <a:t>Construction: Supplanting funding for in-process or planned construction projects or directing funding towards new construction builds is unallowable.</a:t>
            </a:r>
            <a:endParaRPr sz="2000"/>
          </a:p>
          <a:p>
            <a:pPr marL="457200" lvl="0" indent="-355600" algn="l" rtl="0">
              <a:lnSpc>
                <a:spcPct val="100000"/>
              </a:lnSpc>
              <a:spcBef>
                <a:spcPts val="1000"/>
              </a:spcBef>
              <a:spcAft>
                <a:spcPts val="0"/>
              </a:spcAft>
              <a:buSzPts val="2000"/>
              <a:buChar char="•"/>
            </a:pPr>
            <a:r>
              <a:rPr lang="en-US" sz="2000"/>
              <a:t>Clinical services that could be reimbursed by insurance. CMS will not accept payments to clinical services if they duplicate billable services and/or attempt to change payment amounts of existing fee schedules.</a:t>
            </a:r>
            <a:endParaRPr sz="2000"/>
          </a:p>
          <a:p>
            <a:pPr marL="457200" lvl="0" indent="-355600" algn="l" rtl="0">
              <a:lnSpc>
                <a:spcPct val="100000"/>
              </a:lnSpc>
              <a:spcBef>
                <a:spcPts val="1000"/>
              </a:spcBef>
              <a:spcAft>
                <a:spcPts val="0"/>
              </a:spcAft>
              <a:buSzPts val="2000"/>
              <a:buChar char="•"/>
            </a:pPr>
            <a:r>
              <a:rPr lang="en-US" sz="2000"/>
              <a:t>Funding for provider payments, as described in category B of the program requirements and expectations use of funds section outlined in the application, cannot exceed 15% of the total funding CMS awards States in a given budget period.</a:t>
            </a:r>
            <a:endParaRPr sz="2000"/>
          </a:p>
          <a:p>
            <a:pPr marL="457200" lvl="0" indent="-355600" algn="l" rtl="0">
              <a:lnSpc>
                <a:spcPct val="100000"/>
              </a:lnSpc>
              <a:spcBef>
                <a:spcPts val="1000"/>
              </a:spcBef>
              <a:spcAft>
                <a:spcPts val="0"/>
              </a:spcAft>
              <a:buSzPts val="2000"/>
              <a:buChar char="•"/>
            </a:pPr>
            <a:r>
              <a:rPr lang="en-US" sz="2000"/>
              <a:t>Funding cannot be used for initiatives that fund certain cosmetic and experimental procedures that fall within the definition of a specified sex-trait modification procedure at 45 CFR 156.400 because that is beyond the scope of this program.</a:t>
            </a:r>
            <a:endParaRPr sz="2000"/>
          </a:p>
          <a:p>
            <a:pPr marL="457200" lvl="0" indent="-355600" algn="l" rtl="0">
              <a:lnSpc>
                <a:spcPct val="100000"/>
              </a:lnSpc>
              <a:spcBef>
                <a:spcPts val="1000"/>
              </a:spcBef>
              <a:spcAft>
                <a:spcPts val="0"/>
              </a:spcAft>
              <a:buSzPts val="2000"/>
              <a:buChar char="•"/>
            </a:pPr>
            <a:r>
              <a:rPr lang="en-US" sz="2000"/>
              <a:t>No more than 5% of total funding CMS awards to a State in a given budget period can support funding the replacement of an EMR system if a previous HITECH certified EMR system is already in place as of September 1, 2025.</a:t>
            </a:r>
            <a:endParaRPr sz="2000"/>
          </a:p>
          <a:p>
            <a:pPr marL="0" lvl="0" indent="0" algn="l" rtl="0">
              <a:lnSpc>
                <a:spcPct val="100000"/>
              </a:lnSpc>
              <a:spcBef>
                <a:spcPts val="1000"/>
              </a:spcBef>
              <a:spcAft>
                <a:spcPts val="0"/>
              </a:spcAft>
              <a:buSzPts val="1800"/>
              <a:buNone/>
            </a:pPr>
            <a:endParaRPr sz="2000"/>
          </a:p>
        </p:txBody>
      </p:sp>
      <p:sp>
        <p:nvSpPr>
          <p:cNvPr id="1069" name="Google Shape;1069;p5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94</a:t>
            </a:fld>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Shape 1073"/>
        <p:cNvGrpSpPr/>
        <p:nvPr/>
      </p:nvGrpSpPr>
      <p:grpSpPr>
        <a:xfrm>
          <a:off x="0" y="0"/>
          <a:ext cx="0" cy="0"/>
          <a:chOff x="0" y="0"/>
          <a:chExt cx="0" cy="0"/>
        </a:xfrm>
      </p:grpSpPr>
      <p:sp>
        <p:nvSpPr>
          <p:cNvPr id="1074" name="Google Shape;1074;p52"/>
          <p:cNvSpPr txBox="1">
            <a:spLocks noGrp="1"/>
          </p:cNvSpPr>
          <p:nvPr>
            <p:ph type="title"/>
          </p:nvPr>
        </p:nvSpPr>
        <p:spPr>
          <a:xfrm>
            <a:off x="838200" y="235004"/>
            <a:ext cx="10515600" cy="5649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SzPts val="6000"/>
              <a:buNone/>
            </a:pPr>
            <a:r>
              <a:rPr lang="en-US" sz="3200"/>
              <a:t>Funding Limitations &amp; Restrictions (5 of 5)</a:t>
            </a:r>
            <a:endParaRPr sz="3200"/>
          </a:p>
        </p:txBody>
      </p:sp>
      <p:sp>
        <p:nvSpPr>
          <p:cNvPr id="1075" name="Google Shape;1075;p52"/>
          <p:cNvSpPr txBox="1">
            <a:spLocks noGrp="1"/>
          </p:cNvSpPr>
          <p:nvPr>
            <p:ph type="body" idx="1"/>
          </p:nvPr>
        </p:nvSpPr>
        <p:spPr>
          <a:xfrm>
            <a:off x="610400" y="1049175"/>
            <a:ext cx="11307000" cy="4688100"/>
          </a:xfrm>
          <a:prstGeom prst="rect">
            <a:avLst/>
          </a:prstGeom>
          <a:noFill/>
          <a:ln>
            <a:noFill/>
          </a:ln>
        </p:spPr>
        <p:txBody>
          <a:bodyPr spcFirstLastPara="1" wrap="square" lIns="91425" tIns="45700" rIns="91425" bIns="45700" anchor="t" anchorCtr="0">
            <a:noAutofit/>
          </a:bodyPr>
          <a:lstStyle/>
          <a:p>
            <a:pPr marL="457200" lvl="0" indent="-355600" algn="l" rtl="0">
              <a:lnSpc>
                <a:spcPct val="100000"/>
              </a:lnSpc>
              <a:spcBef>
                <a:spcPts val="0"/>
              </a:spcBef>
              <a:spcAft>
                <a:spcPts val="0"/>
              </a:spcAft>
              <a:buSzPts val="2000"/>
              <a:buChar char="•"/>
            </a:pPr>
            <a:r>
              <a:rPr lang="en-US" sz="2000"/>
              <a:t>Funding towards initiatives similar to the “Rural Tech Catalyst Fund Initiative” (as described in the appendix) cannot exceed the lesser of (1) 10% of total funding awarded to a State in a given budget period or (2) $20M of total funding awarded to a State in a given budget period.</a:t>
            </a:r>
            <a:endParaRPr sz="2000"/>
          </a:p>
          <a:p>
            <a:pPr marL="457200" lvl="0" indent="-355600" algn="l" rtl="0">
              <a:lnSpc>
                <a:spcPct val="100000"/>
              </a:lnSpc>
              <a:spcBef>
                <a:spcPts val="1000"/>
              </a:spcBef>
              <a:spcAft>
                <a:spcPts val="0"/>
              </a:spcAft>
              <a:buSzPts val="2000"/>
              <a:buChar char="•"/>
            </a:pPr>
            <a:r>
              <a:rPr lang="en-US" sz="2000"/>
              <a:t>Clinician salaries or wage supports for facilities that subject clinicians to non-compete contractual limitations. </a:t>
            </a:r>
            <a:endParaRPr sz="2000"/>
          </a:p>
          <a:p>
            <a:pPr marL="457200" lvl="0" indent="-355600" algn="l" rtl="0">
              <a:lnSpc>
                <a:spcPct val="100000"/>
              </a:lnSpc>
              <a:spcBef>
                <a:spcPts val="1000"/>
              </a:spcBef>
              <a:spcAft>
                <a:spcPts val="0"/>
              </a:spcAft>
              <a:buSzPts val="2000"/>
              <a:buChar char="•"/>
            </a:pPr>
            <a:r>
              <a:rPr lang="en-US" sz="2000"/>
              <a:t>None of the funding shall be used by the State for an expenditure that is attributable to an intergovernmental transfer, certified public expenditure, or any other expenditure to finance the non-Federal share of expenditures required under any provision of law. </a:t>
            </a:r>
            <a:endParaRPr sz="2000"/>
          </a:p>
          <a:p>
            <a:pPr marL="457200" lvl="0" indent="-355600" algn="l" rtl="0">
              <a:lnSpc>
                <a:spcPct val="100000"/>
              </a:lnSpc>
              <a:spcBef>
                <a:spcPts val="1000"/>
              </a:spcBef>
              <a:spcAft>
                <a:spcPts val="0"/>
              </a:spcAft>
              <a:buSzPts val="2000"/>
              <a:buChar char="•"/>
            </a:pPr>
            <a:r>
              <a:rPr lang="en-US" sz="2000"/>
              <a:t>SSA Section 2105(c), paragraphs (1), (7), and (9) apply as funding limitations. These limitations are related to general limitations, limitations on payment for abortions, and citizenship documentation requirements for payments made with respect to an individual.</a:t>
            </a:r>
            <a:endParaRPr sz="2000"/>
          </a:p>
          <a:p>
            <a:pPr marL="0" lvl="0" indent="0" algn="l" rtl="0">
              <a:lnSpc>
                <a:spcPct val="100000"/>
              </a:lnSpc>
              <a:spcBef>
                <a:spcPts val="0"/>
              </a:spcBef>
              <a:spcAft>
                <a:spcPts val="0"/>
              </a:spcAft>
              <a:buSzPts val="3600"/>
              <a:buNone/>
            </a:pPr>
            <a:endParaRPr sz="2000"/>
          </a:p>
          <a:p>
            <a:pPr marL="0" lvl="0" indent="0" algn="l" rtl="0">
              <a:lnSpc>
                <a:spcPct val="100000"/>
              </a:lnSpc>
              <a:spcBef>
                <a:spcPts val="0"/>
              </a:spcBef>
              <a:spcAft>
                <a:spcPts val="0"/>
              </a:spcAft>
              <a:buSzPts val="1800"/>
              <a:buNone/>
            </a:pPr>
            <a:endParaRPr sz="2000"/>
          </a:p>
        </p:txBody>
      </p:sp>
      <p:sp>
        <p:nvSpPr>
          <p:cNvPr id="1076" name="Google Shape;1076;p5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95</a:t>
            </a:fld>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Shape 1081"/>
        <p:cNvGrpSpPr/>
        <p:nvPr/>
      </p:nvGrpSpPr>
      <p:grpSpPr>
        <a:xfrm>
          <a:off x="0" y="0"/>
          <a:ext cx="0" cy="0"/>
          <a:chOff x="0" y="0"/>
          <a:chExt cx="0" cy="0"/>
        </a:xfrm>
      </p:grpSpPr>
      <p:sp>
        <p:nvSpPr>
          <p:cNvPr id="1082" name="Google Shape;1082;p53"/>
          <p:cNvSpPr txBox="1">
            <a:spLocks noGrp="1"/>
          </p:cNvSpPr>
          <p:nvPr>
            <p:ph type="title"/>
          </p:nvPr>
        </p:nvSpPr>
        <p:spPr>
          <a:xfrm>
            <a:off x="241775" y="248950"/>
            <a:ext cx="11112000" cy="5385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Required Application Elements</a:t>
            </a:r>
            <a:endParaRPr sz="3200"/>
          </a:p>
        </p:txBody>
      </p:sp>
      <p:sp>
        <p:nvSpPr>
          <p:cNvPr id="1083" name="Google Shape;1083;p53"/>
          <p:cNvSpPr txBox="1">
            <a:spLocks noGrp="1"/>
          </p:cNvSpPr>
          <p:nvPr>
            <p:ph type="body" idx="1"/>
          </p:nvPr>
        </p:nvSpPr>
        <p:spPr>
          <a:xfrm>
            <a:off x="177125" y="978500"/>
            <a:ext cx="11935200" cy="5079600"/>
          </a:xfrm>
          <a:prstGeom prst="rect">
            <a:avLst/>
          </a:prstGeom>
          <a:noFill/>
          <a:ln>
            <a:noFill/>
          </a:ln>
        </p:spPr>
        <p:txBody>
          <a:bodyPr spcFirstLastPara="1" wrap="square" lIns="91425" tIns="45700" rIns="91425" bIns="45700" anchor="t" anchorCtr="0">
            <a:noAutofit/>
          </a:bodyPr>
          <a:lstStyle/>
          <a:p>
            <a:pPr marL="457200" lvl="0" indent="-361950" algn="l" rtl="0">
              <a:lnSpc>
                <a:spcPct val="90000"/>
              </a:lnSpc>
              <a:spcBef>
                <a:spcPts val="1000"/>
              </a:spcBef>
              <a:spcAft>
                <a:spcPts val="0"/>
              </a:spcAft>
              <a:buSzPts val="2100"/>
              <a:buChar char="•"/>
            </a:pPr>
            <a:r>
              <a:rPr lang="en-US" sz="2100" b="1"/>
              <a:t>Pr</a:t>
            </a:r>
            <a:r>
              <a:rPr lang="en-US" sz="2000" b="1"/>
              <a:t>oject Summary</a:t>
            </a:r>
            <a:r>
              <a:rPr lang="en-US" sz="2000"/>
              <a:t>: One-page summary of Colorado’s proposal.</a:t>
            </a:r>
            <a:endParaRPr sz="2000"/>
          </a:p>
          <a:p>
            <a:pPr marL="457200" lvl="0" indent="-355600" algn="l" rtl="0">
              <a:lnSpc>
                <a:spcPct val="90000"/>
              </a:lnSpc>
              <a:spcBef>
                <a:spcPts val="1000"/>
              </a:spcBef>
              <a:spcAft>
                <a:spcPts val="0"/>
              </a:spcAft>
              <a:buSzPts val="2000"/>
              <a:buChar char="•"/>
            </a:pPr>
            <a:r>
              <a:rPr lang="en-US" sz="2000" b="1"/>
              <a:t>Project Narrative</a:t>
            </a:r>
            <a:r>
              <a:rPr lang="en-US" sz="2000"/>
              <a:t>: Details for goals, proposed use of funds, initiatives, performance measures, timelines, and other considerations. </a:t>
            </a:r>
            <a:endParaRPr sz="2000"/>
          </a:p>
          <a:p>
            <a:pPr marL="457200" lvl="0" indent="-355600" algn="l" rtl="0">
              <a:lnSpc>
                <a:spcPct val="90000"/>
              </a:lnSpc>
              <a:spcBef>
                <a:spcPts val="1000"/>
              </a:spcBef>
              <a:spcAft>
                <a:spcPts val="0"/>
              </a:spcAft>
              <a:buSzPts val="2000"/>
              <a:buChar char="•"/>
            </a:pPr>
            <a:r>
              <a:rPr lang="en-US" sz="2000" b="1"/>
              <a:t>Budget Narrative</a:t>
            </a:r>
            <a:r>
              <a:rPr lang="en-US" sz="2000"/>
              <a:t>: Budget detail, calculations, and justification for the initiatives identified in the Project Narrative. </a:t>
            </a:r>
            <a:endParaRPr sz="2000"/>
          </a:p>
          <a:p>
            <a:pPr marL="457200" lvl="0" indent="-355600" algn="l" rtl="0">
              <a:lnSpc>
                <a:spcPct val="90000"/>
              </a:lnSpc>
              <a:spcBef>
                <a:spcPts val="1000"/>
              </a:spcBef>
              <a:spcAft>
                <a:spcPts val="0"/>
              </a:spcAft>
              <a:buSzPts val="2000"/>
              <a:buChar char="•"/>
            </a:pPr>
            <a:r>
              <a:rPr lang="en-US" sz="2000" b="1"/>
              <a:t>Governor’s Endorsement Letter: </a:t>
            </a:r>
            <a:r>
              <a:rPr lang="en-US" sz="2000"/>
              <a:t>Demonstration of support. </a:t>
            </a:r>
            <a:endParaRPr sz="2000"/>
          </a:p>
          <a:p>
            <a:pPr marL="457200" lvl="0" indent="-355600" algn="l" rtl="0">
              <a:lnSpc>
                <a:spcPct val="90000"/>
              </a:lnSpc>
              <a:spcBef>
                <a:spcPts val="1000"/>
              </a:spcBef>
              <a:spcAft>
                <a:spcPts val="0"/>
              </a:spcAft>
              <a:buSzPts val="2000"/>
              <a:buChar char="•"/>
            </a:pPr>
            <a:r>
              <a:rPr lang="en-US" sz="2000" b="1"/>
              <a:t>Indirect Cost Rate Agreement: </a:t>
            </a:r>
            <a:r>
              <a:rPr lang="en-US" sz="2000"/>
              <a:t>Current agreement approved by CMS.</a:t>
            </a:r>
            <a:endParaRPr sz="2000"/>
          </a:p>
          <a:p>
            <a:pPr marL="457200" lvl="0" indent="-355600" algn="l" rtl="0">
              <a:lnSpc>
                <a:spcPct val="90000"/>
              </a:lnSpc>
              <a:spcBef>
                <a:spcPts val="1000"/>
              </a:spcBef>
              <a:spcAft>
                <a:spcPts val="0"/>
              </a:spcAft>
              <a:buSzPts val="2000"/>
              <a:buChar char="•"/>
            </a:pPr>
            <a:r>
              <a:rPr lang="en-US" sz="2000" b="1"/>
              <a:t>Business Assessment</a:t>
            </a:r>
            <a:r>
              <a:rPr lang="en-US" sz="2000"/>
              <a:t>: Demonstration of financial, management, and internal control systems.</a:t>
            </a:r>
            <a:endParaRPr sz="2000"/>
          </a:p>
          <a:p>
            <a:pPr marL="457200" lvl="0" indent="-355600" algn="l" rtl="0">
              <a:lnSpc>
                <a:spcPct val="90000"/>
              </a:lnSpc>
              <a:spcBef>
                <a:spcPts val="1000"/>
              </a:spcBef>
              <a:spcAft>
                <a:spcPts val="0"/>
              </a:spcAft>
              <a:buSzPts val="2000"/>
              <a:buChar char="•"/>
            </a:pPr>
            <a:r>
              <a:rPr lang="en-US" sz="2000" b="1"/>
              <a:t>Program Duplication Assessment: </a:t>
            </a:r>
            <a:r>
              <a:rPr lang="en-US" sz="2000"/>
              <a:t>Demonstration of program duplication risk and mitigation plan.</a:t>
            </a:r>
            <a:endParaRPr sz="2000"/>
          </a:p>
          <a:p>
            <a:pPr marL="457200" lvl="0" indent="-361950" algn="l" rtl="0">
              <a:lnSpc>
                <a:spcPct val="90000"/>
              </a:lnSpc>
              <a:spcBef>
                <a:spcPts val="1000"/>
              </a:spcBef>
              <a:spcAft>
                <a:spcPts val="0"/>
              </a:spcAft>
              <a:buSzPts val="2100"/>
              <a:buChar char="•"/>
            </a:pPr>
            <a:r>
              <a:rPr lang="en-US" sz="2000" b="1"/>
              <a:t>Other Supporting Documentation: </a:t>
            </a:r>
            <a:r>
              <a:rPr lang="en-US" sz="2000"/>
              <a:t>Supplemental data and maps, stakeholder engagement plan,</a:t>
            </a:r>
            <a:r>
              <a:rPr lang="en-US" sz="2100"/>
              <a:t> letters of support, sustainability plan, and other items.</a:t>
            </a:r>
            <a:endParaRPr sz="2100"/>
          </a:p>
          <a:p>
            <a:pPr marL="457200" lvl="0" indent="-361950" algn="l" rtl="0">
              <a:lnSpc>
                <a:spcPct val="90000"/>
              </a:lnSpc>
              <a:spcBef>
                <a:spcPts val="1000"/>
              </a:spcBef>
              <a:spcAft>
                <a:spcPts val="0"/>
              </a:spcAft>
              <a:buSzPts val="2100"/>
              <a:buChar char="•"/>
            </a:pPr>
            <a:r>
              <a:rPr lang="en-US" sz="2100" b="1"/>
              <a:t>Required forms</a:t>
            </a:r>
            <a:r>
              <a:rPr lang="en-US" sz="2100"/>
              <a:t>:</a:t>
            </a:r>
            <a:endParaRPr sz="2100"/>
          </a:p>
          <a:p>
            <a:pPr marL="914400" lvl="1" indent="-361950" algn="l" rtl="0">
              <a:lnSpc>
                <a:spcPct val="90000"/>
              </a:lnSpc>
              <a:spcBef>
                <a:spcPts val="0"/>
              </a:spcBef>
              <a:spcAft>
                <a:spcPts val="0"/>
              </a:spcAft>
              <a:buSzPts val="2100"/>
              <a:buChar char="⮚"/>
            </a:pPr>
            <a:r>
              <a:rPr lang="en-US" sz="2100"/>
              <a:t>SF-424 and SF-424A</a:t>
            </a:r>
            <a:endParaRPr sz="2100"/>
          </a:p>
          <a:p>
            <a:pPr marL="914400" lvl="1" indent="-361950" algn="l" rtl="0">
              <a:lnSpc>
                <a:spcPct val="90000"/>
              </a:lnSpc>
              <a:spcBef>
                <a:spcPts val="0"/>
              </a:spcBef>
              <a:spcAft>
                <a:spcPts val="0"/>
              </a:spcAft>
              <a:buSzPts val="2100"/>
              <a:buChar char="⮚"/>
            </a:pPr>
            <a:r>
              <a:rPr lang="en-US" sz="2100"/>
              <a:t>Project/Performance Site Location</a:t>
            </a:r>
            <a:endParaRPr sz="2100"/>
          </a:p>
          <a:p>
            <a:pPr marL="914400" lvl="1" indent="-361950" algn="l" rtl="0">
              <a:lnSpc>
                <a:spcPct val="90000"/>
              </a:lnSpc>
              <a:spcBef>
                <a:spcPts val="0"/>
              </a:spcBef>
              <a:spcAft>
                <a:spcPts val="0"/>
              </a:spcAft>
              <a:buSzPts val="2100"/>
              <a:buChar char="⮚"/>
            </a:pPr>
            <a:r>
              <a:rPr lang="en-US" sz="2100"/>
              <a:t>Disclosure of Lobbying Activities</a:t>
            </a:r>
            <a:endParaRPr sz="2200"/>
          </a:p>
          <a:p>
            <a:pPr marL="457200" lvl="0" indent="0" algn="l" rtl="0">
              <a:lnSpc>
                <a:spcPct val="90000"/>
              </a:lnSpc>
              <a:spcBef>
                <a:spcPts val="1000"/>
              </a:spcBef>
              <a:spcAft>
                <a:spcPts val="0"/>
              </a:spcAft>
              <a:buSzPts val="3600"/>
              <a:buNone/>
            </a:pPr>
            <a:endParaRPr sz="2200"/>
          </a:p>
        </p:txBody>
      </p:sp>
      <p:sp>
        <p:nvSpPr>
          <p:cNvPr id="1084" name="Google Shape;1084;p5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96</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Shape 1089"/>
        <p:cNvGrpSpPr/>
        <p:nvPr/>
      </p:nvGrpSpPr>
      <p:grpSpPr>
        <a:xfrm>
          <a:off x="0" y="0"/>
          <a:ext cx="0" cy="0"/>
          <a:chOff x="0" y="0"/>
          <a:chExt cx="0" cy="0"/>
        </a:xfrm>
      </p:grpSpPr>
      <p:sp>
        <p:nvSpPr>
          <p:cNvPr id="1090" name="Google Shape;1090;p54"/>
          <p:cNvSpPr txBox="1">
            <a:spLocks noGrp="1"/>
          </p:cNvSpPr>
          <p:nvPr>
            <p:ph type="title"/>
          </p:nvPr>
        </p:nvSpPr>
        <p:spPr>
          <a:xfrm>
            <a:off x="838200" y="220197"/>
            <a:ext cx="10515600" cy="671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Summary: Use of Funds</a:t>
            </a:r>
            <a:endParaRPr sz="3200"/>
          </a:p>
        </p:txBody>
      </p:sp>
      <p:sp>
        <p:nvSpPr>
          <p:cNvPr id="1091" name="Google Shape;1091;p54"/>
          <p:cNvSpPr txBox="1">
            <a:spLocks noGrp="1"/>
          </p:cNvSpPr>
          <p:nvPr>
            <p:ph type="body" idx="1"/>
          </p:nvPr>
        </p:nvSpPr>
        <p:spPr>
          <a:xfrm>
            <a:off x="428250" y="895650"/>
            <a:ext cx="11335500" cy="5270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sz="2000"/>
              <a:t>RHTP will support and strengthen Colorado’s community-driven initiatives by:</a:t>
            </a:r>
            <a:endParaRPr sz="2000"/>
          </a:p>
          <a:p>
            <a:pPr marL="457200" lvl="0" indent="-355600" algn="l" rtl="0">
              <a:lnSpc>
                <a:spcPct val="90000"/>
              </a:lnSpc>
              <a:spcBef>
                <a:spcPts val="1000"/>
              </a:spcBef>
              <a:spcAft>
                <a:spcPts val="0"/>
              </a:spcAft>
              <a:buSzPts val="2000"/>
              <a:buChar char="•"/>
            </a:pPr>
            <a:r>
              <a:rPr lang="en-US" sz="2000" b="1"/>
              <a:t>Providing resources</a:t>
            </a:r>
            <a:r>
              <a:rPr lang="en-US" sz="2000"/>
              <a:t> for rural hospitals and clinics to reduce chronic disease.</a:t>
            </a:r>
            <a:br>
              <a:rPr lang="en-US" sz="2000"/>
            </a:br>
            <a:endParaRPr sz="2000"/>
          </a:p>
          <a:p>
            <a:pPr marL="457200" lvl="0" indent="-355600" algn="l" rtl="0">
              <a:lnSpc>
                <a:spcPct val="90000"/>
              </a:lnSpc>
              <a:spcBef>
                <a:spcPts val="1000"/>
              </a:spcBef>
              <a:spcAft>
                <a:spcPts val="0"/>
              </a:spcAft>
              <a:buSzPts val="2000"/>
              <a:buChar char="•"/>
            </a:pPr>
            <a:r>
              <a:rPr lang="en-US" sz="2000" b="1"/>
              <a:t>Investing in telehealth </a:t>
            </a:r>
            <a:r>
              <a:rPr lang="en-US" sz="2000"/>
              <a:t>to connect and improve patient outcomes.</a:t>
            </a:r>
            <a:br>
              <a:rPr lang="en-US" sz="2000"/>
            </a:br>
            <a:endParaRPr sz="2000"/>
          </a:p>
          <a:p>
            <a:pPr marL="457200" lvl="0" indent="-355600" algn="l" rtl="0">
              <a:lnSpc>
                <a:spcPct val="90000"/>
              </a:lnSpc>
              <a:spcBef>
                <a:spcPts val="1000"/>
              </a:spcBef>
              <a:spcAft>
                <a:spcPts val="0"/>
              </a:spcAft>
              <a:buSzPts val="2000"/>
              <a:buChar char="•"/>
            </a:pPr>
            <a:r>
              <a:rPr lang="en-US" sz="2000" b="1"/>
              <a:t>Recruiting and keeping local providers</a:t>
            </a:r>
            <a:r>
              <a:rPr lang="en-US" sz="2000"/>
              <a:t> </a:t>
            </a:r>
            <a:br>
              <a:rPr lang="en-US" sz="2000"/>
            </a:br>
            <a:endParaRPr sz="2000"/>
          </a:p>
          <a:p>
            <a:pPr marL="457200" lvl="0" indent="-355600" algn="l" rtl="0">
              <a:lnSpc>
                <a:spcPct val="90000"/>
              </a:lnSpc>
              <a:spcBef>
                <a:spcPts val="1000"/>
              </a:spcBef>
              <a:spcAft>
                <a:spcPts val="0"/>
              </a:spcAft>
              <a:buSzPts val="2000"/>
              <a:buChar char="•"/>
            </a:pPr>
            <a:r>
              <a:rPr lang="en-US" sz="2000" b="1"/>
              <a:t>Bringing together stakeholders</a:t>
            </a:r>
            <a:r>
              <a:rPr lang="en-US" sz="2000"/>
              <a:t> to improve outcomes and affordability</a:t>
            </a:r>
            <a:br>
              <a:rPr lang="en-US" sz="2000"/>
            </a:br>
            <a:endParaRPr sz="2000"/>
          </a:p>
          <a:p>
            <a:pPr marL="457200" lvl="0" indent="-355600" algn="l" rtl="0">
              <a:lnSpc>
                <a:spcPct val="90000"/>
              </a:lnSpc>
              <a:spcBef>
                <a:spcPts val="1000"/>
              </a:spcBef>
              <a:spcAft>
                <a:spcPts val="0"/>
              </a:spcAft>
              <a:buSzPts val="2000"/>
              <a:buChar char="•"/>
            </a:pPr>
            <a:r>
              <a:rPr lang="en-US" sz="2000" b="1"/>
              <a:t>Strengthening access to full spectrum of care</a:t>
            </a:r>
            <a:br>
              <a:rPr lang="en-US" sz="2000" b="1"/>
            </a:br>
            <a:endParaRPr sz="2000" b="1"/>
          </a:p>
          <a:p>
            <a:pPr marL="457200" lvl="0" indent="-355600" algn="l" rtl="0">
              <a:lnSpc>
                <a:spcPct val="90000"/>
              </a:lnSpc>
              <a:spcBef>
                <a:spcPts val="1000"/>
              </a:spcBef>
              <a:spcAft>
                <a:spcPts val="1000"/>
              </a:spcAft>
              <a:buSzPts val="2000"/>
              <a:buChar char="•"/>
            </a:pPr>
            <a:r>
              <a:rPr lang="en-US" sz="2000" b="1"/>
              <a:t>Transforming innovative care models</a:t>
            </a:r>
            <a:r>
              <a:rPr lang="en-US" sz="2000"/>
              <a:t> to meet needs while providing sustainability, affordability and lasting infrastructure.</a:t>
            </a:r>
            <a:endParaRPr sz="2000"/>
          </a:p>
        </p:txBody>
      </p:sp>
      <p:sp>
        <p:nvSpPr>
          <p:cNvPr id="1092" name="Google Shape;1092;p5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97</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Shape 1097"/>
        <p:cNvGrpSpPr/>
        <p:nvPr/>
      </p:nvGrpSpPr>
      <p:grpSpPr>
        <a:xfrm>
          <a:off x="0" y="0"/>
          <a:ext cx="0" cy="0"/>
          <a:chOff x="0" y="0"/>
          <a:chExt cx="0" cy="0"/>
        </a:xfrm>
      </p:grpSpPr>
      <p:sp>
        <p:nvSpPr>
          <p:cNvPr id="1098" name="Google Shape;1098;p55"/>
          <p:cNvSpPr txBox="1">
            <a:spLocks noGrp="1"/>
          </p:cNvSpPr>
          <p:nvPr>
            <p:ph type="title"/>
          </p:nvPr>
        </p:nvSpPr>
        <p:spPr>
          <a:xfrm>
            <a:off x="838200" y="220197"/>
            <a:ext cx="10515600" cy="671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Colorado’s Vision and Purpose</a:t>
            </a:r>
            <a:endParaRPr sz="3200"/>
          </a:p>
        </p:txBody>
      </p:sp>
      <p:sp>
        <p:nvSpPr>
          <p:cNvPr id="1099" name="Google Shape;1099;p55"/>
          <p:cNvSpPr txBox="1">
            <a:spLocks noGrp="1"/>
          </p:cNvSpPr>
          <p:nvPr>
            <p:ph type="body" idx="1"/>
          </p:nvPr>
        </p:nvSpPr>
        <p:spPr>
          <a:xfrm>
            <a:off x="419450" y="1180225"/>
            <a:ext cx="11335500" cy="4877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400"/>
              <a:t>Colorado is dedicated to ensuring our rural residents have ready access to the same high quality, multimodal, affordable health care as their urban counterparts. RHTP is the lynchpin by which we can ensure that vision becomes reality. </a:t>
            </a:r>
            <a:endParaRPr sz="2400"/>
          </a:p>
          <a:p>
            <a:pPr marL="0" lvl="0" indent="0" algn="l" rtl="0">
              <a:lnSpc>
                <a:spcPct val="90000"/>
              </a:lnSpc>
              <a:spcBef>
                <a:spcPts val="1000"/>
              </a:spcBef>
              <a:spcAft>
                <a:spcPts val="0"/>
              </a:spcAft>
              <a:buSzPts val="3600"/>
              <a:buNone/>
            </a:pPr>
            <a:endParaRPr sz="2400"/>
          </a:p>
          <a:p>
            <a:pPr marL="0" lvl="0" indent="0" algn="l" rtl="0">
              <a:lnSpc>
                <a:spcPct val="90000"/>
              </a:lnSpc>
              <a:spcBef>
                <a:spcPts val="1000"/>
              </a:spcBef>
              <a:spcAft>
                <a:spcPts val="0"/>
              </a:spcAft>
              <a:buSzPts val="3600"/>
              <a:buNone/>
            </a:pPr>
            <a:r>
              <a:rPr lang="en-US" sz="2400"/>
              <a:t>By </a:t>
            </a:r>
            <a:r>
              <a:rPr lang="en-US" sz="2400" b="1"/>
              <a:t>strengthening private-public partnerships</a:t>
            </a:r>
            <a:r>
              <a:rPr lang="en-US" sz="2400"/>
              <a:t>, </a:t>
            </a:r>
            <a:r>
              <a:rPr lang="en-US" sz="2400" b="1"/>
              <a:t>increasing access</a:t>
            </a:r>
            <a:r>
              <a:rPr lang="en-US" sz="2400"/>
              <a:t>, </a:t>
            </a:r>
            <a:r>
              <a:rPr lang="en-US" sz="2400" b="1"/>
              <a:t>modernizing delivery</a:t>
            </a:r>
            <a:r>
              <a:rPr lang="en-US" sz="2400"/>
              <a:t>, and focusing on </a:t>
            </a:r>
            <a:r>
              <a:rPr lang="en-US" sz="2400" b="1"/>
              <a:t>chronic disease prevention</a:t>
            </a:r>
            <a:r>
              <a:rPr lang="en-US" sz="2400"/>
              <a:t> we can advance the future of health care in our uniquely rural and frontier communities. </a:t>
            </a:r>
            <a:endParaRPr sz="2400"/>
          </a:p>
          <a:p>
            <a:pPr marL="0" lvl="0" indent="0" algn="l" rtl="0">
              <a:lnSpc>
                <a:spcPct val="90000"/>
              </a:lnSpc>
              <a:spcBef>
                <a:spcPts val="1000"/>
              </a:spcBef>
              <a:spcAft>
                <a:spcPts val="0"/>
              </a:spcAft>
              <a:buSzPts val="3600"/>
              <a:buNone/>
            </a:pPr>
            <a:endParaRPr sz="2400"/>
          </a:p>
          <a:p>
            <a:pPr marL="0" lvl="0" indent="0" algn="l" rtl="0">
              <a:lnSpc>
                <a:spcPct val="90000"/>
              </a:lnSpc>
              <a:spcBef>
                <a:spcPts val="1000"/>
              </a:spcBef>
              <a:spcAft>
                <a:spcPts val="0"/>
              </a:spcAft>
              <a:buSzPts val="3600"/>
              <a:buNone/>
            </a:pPr>
            <a:r>
              <a:rPr lang="en-US" sz="2400"/>
              <a:t>Working closely with rural hospitals, rural clinics, and local community organizations, RHTP can help these communities take charge of their own health: preventing chronic disease, improving access to vital services, and supporting rural providers.</a:t>
            </a:r>
            <a:endParaRPr sz="2400"/>
          </a:p>
        </p:txBody>
      </p:sp>
      <p:sp>
        <p:nvSpPr>
          <p:cNvPr id="1100" name="Google Shape;1100;p5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98</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Shape 1105"/>
        <p:cNvGrpSpPr/>
        <p:nvPr/>
      </p:nvGrpSpPr>
      <p:grpSpPr>
        <a:xfrm>
          <a:off x="0" y="0"/>
          <a:ext cx="0" cy="0"/>
          <a:chOff x="0" y="0"/>
          <a:chExt cx="0" cy="0"/>
        </a:xfrm>
      </p:grpSpPr>
      <p:sp>
        <p:nvSpPr>
          <p:cNvPr id="1106" name="Google Shape;1106;p56"/>
          <p:cNvSpPr txBox="1">
            <a:spLocks noGrp="1"/>
          </p:cNvSpPr>
          <p:nvPr>
            <p:ph type="title"/>
          </p:nvPr>
        </p:nvSpPr>
        <p:spPr>
          <a:xfrm>
            <a:off x="838200" y="155599"/>
            <a:ext cx="10515600" cy="524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200"/>
              <a:t>Permissible Uses</a:t>
            </a:r>
            <a:endParaRPr sz="3200"/>
          </a:p>
        </p:txBody>
      </p:sp>
      <p:sp>
        <p:nvSpPr>
          <p:cNvPr id="1107" name="Google Shape;1107;p56"/>
          <p:cNvSpPr txBox="1">
            <a:spLocks noGrp="1"/>
          </p:cNvSpPr>
          <p:nvPr>
            <p:ph type="body" idx="1"/>
          </p:nvPr>
        </p:nvSpPr>
        <p:spPr>
          <a:xfrm>
            <a:off x="234575" y="758800"/>
            <a:ext cx="11784300" cy="5298900"/>
          </a:xfrm>
          <a:prstGeom prst="rect">
            <a:avLst/>
          </a:prstGeom>
          <a:noFill/>
          <a:ln>
            <a:noFill/>
          </a:ln>
        </p:spPr>
        <p:txBody>
          <a:bodyPr spcFirstLastPara="1" wrap="square" lIns="91425" tIns="45700" rIns="91425" bIns="45700" anchor="t" anchorCtr="0">
            <a:noAutofit/>
          </a:bodyPr>
          <a:lstStyle/>
          <a:p>
            <a:pPr marL="457200" lvl="0" indent="-368300" algn="l" rtl="0">
              <a:lnSpc>
                <a:spcPct val="115000"/>
              </a:lnSpc>
              <a:spcBef>
                <a:spcPts val="1000"/>
              </a:spcBef>
              <a:spcAft>
                <a:spcPts val="0"/>
              </a:spcAft>
              <a:buSzPts val="2200"/>
              <a:buChar char="•"/>
            </a:pPr>
            <a:r>
              <a:rPr lang="en-US" sz="2200"/>
              <a:t>CMS allows 11 permissible uses - States were required to choose at least 3</a:t>
            </a:r>
            <a:endParaRPr sz="2200"/>
          </a:p>
          <a:p>
            <a:pPr marL="0" lvl="0" indent="0" algn="l" rtl="0">
              <a:lnSpc>
                <a:spcPct val="115000"/>
              </a:lnSpc>
              <a:spcBef>
                <a:spcPts val="1000"/>
              </a:spcBef>
              <a:spcAft>
                <a:spcPts val="0"/>
              </a:spcAft>
              <a:buSzPts val="3600"/>
              <a:buNone/>
            </a:pPr>
            <a:r>
              <a:rPr lang="en-US" sz="2200" b="1"/>
              <a:t>Governor Polis approved the following</a:t>
            </a:r>
            <a:r>
              <a:rPr lang="en-US" sz="2200"/>
              <a:t>:</a:t>
            </a:r>
            <a:endParaRPr sz="2200"/>
          </a:p>
          <a:p>
            <a:pPr marL="914400" lvl="1" indent="-342900" algn="l" rtl="0">
              <a:lnSpc>
                <a:spcPct val="115833"/>
              </a:lnSpc>
              <a:spcBef>
                <a:spcPts val="0"/>
              </a:spcBef>
              <a:spcAft>
                <a:spcPts val="0"/>
              </a:spcAft>
              <a:buSzPts val="1800"/>
              <a:buFont typeface="Trebuchet MS"/>
              <a:buChar char="⮚"/>
            </a:pPr>
            <a:r>
              <a:rPr lang="en-US" sz="1800"/>
              <a:t>Promoting evidence-based, measurable interventions to improve prevention and chronic disease management </a:t>
            </a:r>
            <a:endParaRPr sz="1800"/>
          </a:p>
          <a:p>
            <a:pPr marL="1371600" lvl="2" indent="-342900" algn="l" rtl="0">
              <a:lnSpc>
                <a:spcPct val="115833"/>
              </a:lnSpc>
              <a:spcBef>
                <a:spcPts val="0"/>
              </a:spcBef>
              <a:spcAft>
                <a:spcPts val="0"/>
              </a:spcAft>
              <a:buSzPts val="1800"/>
              <a:buFont typeface="Trebuchet MS"/>
              <a:buChar char="▪"/>
            </a:pPr>
            <a:r>
              <a:rPr lang="en-US" sz="1800"/>
              <a:t>Pair with promoting consumer-facing, technology-driven solutions for the prevention and management of chronic diseases </a:t>
            </a:r>
            <a:endParaRPr sz="1800"/>
          </a:p>
          <a:p>
            <a:pPr marL="914400" lvl="1" indent="-342900" algn="l" rtl="0">
              <a:lnSpc>
                <a:spcPct val="115833"/>
              </a:lnSpc>
              <a:spcBef>
                <a:spcPts val="0"/>
              </a:spcBef>
              <a:spcAft>
                <a:spcPts val="0"/>
              </a:spcAft>
              <a:buSzPts val="1800"/>
              <a:buFont typeface="Trebuchet MS"/>
              <a:buChar char="⮚"/>
            </a:pPr>
            <a:r>
              <a:rPr lang="en-US" sz="1800"/>
              <a:t>Assisting rural communities to right size their health care delivery systems by identifying needed preventative, ambulatory, pre-hospital, emergency, acute inpatient care, outpatient care, and post-acute care service lines</a:t>
            </a:r>
            <a:endParaRPr sz="1800"/>
          </a:p>
          <a:p>
            <a:pPr marL="914400" lvl="1" indent="-342900" algn="l" rtl="0">
              <a:lnSpc>
                <a:spcPct val="115833"/>
              </a:lnSpc>
              <a:spcBef>
                <a:spcPts val="0"/>
              </a:spcBef>
              <a:spcAft>
                <a:spcPts val="0"/>
              </a:spcAft>
              <a:buSzPts val="1800"/>
              <a:buFont typeface="Trebuchet MS"/>
              <a:buChar char="⮚"/>
            </a:pPr>
            <a:r>
              <a:rPr lang="en-US" sz="1800"/>
              <a:t>Developing projects that support innovative models of care that include value-based care arrangements and alternative payment models, as appropriate </a:t>
            </a:r>
            <a:endParaRPr sz="1800"/>
          </a:p>
          <a:p>
            <a:pPr marL="914400" lvl="1" indent="-342900" algn="l" rtl="0">
              <a:lnSpc>
                <a:spcPct val="115833"/>
              </a:lnSpc>
              <a:spcBef>
                <a:spcPts val="0"/>
              </a:spcBef>
              <a:spcAft>
                <a:spcPts val="0"/>
              </a:spcAft>
              <a:buSzPts val="1800"/>
              <a:buFont typeface="Trebuchet MS"/>
              <a:buChar char="⮚"/>
            </a:pPr>
            <a:r>
              <a:rPr lang="en-US" sz="1800"/>
              <a:t>Initiating, fostering, and strengthening local and regional strategic partnerships between rural facilities and other health care providers to promote quality improvement, improve financial stability of rural facilities, and expand access to care </a:t>
            </a:r>
            <a:endParaRPr sz="1800"/>
          </a:p>
          <a:p>
            <a:pPr marL="1371600" lvl="2" indent="-342900" algn="l" rtl="0">
              <a:lnSpc>
                <a:spcPct val="115833"/>
              </a:lnSpc>
              <a:spcBef>
                <a:spcPts val="0"/>
              </a:spcBef>
              <a:spcAft>
                <a:spcPts val="0"/>
              </a:spcAft>
              <a:buSzPts val="1800"/>
              <a:buFont typeface="Trebuchet MS"/>
              <a:buChar char="▪"/>
            </a:pPr>
            <a:r>
              <a:rPr lang="en-US" sz="1800"/>
              <a:t>Pair with recruiting and retaining clinical workforce talent to rural areas, with commitments to serve rural communities for a minimum of 5 years</a:t>
            </a:r>
            <a:endParaRPr sz="1800"/>
          </a:p>
          <a:p>
            <a:pPr marL="914400" lvl="0" indent="0" algn="l" rtl="0">
              <a:lnSpc>
                <a:spcPct val="90000"/>
              </a:lnSpc>
              <a:spcBef>
                <a:spcPts val="1000"/>
              </a:spcBef>
              <a:spcAft>
                <a:spcPts val="0"/>
              </a:spcAft>
              <a:buSzPts val="3600"/>
              <a:buNone/>
            </a:pPr>
            <a:endParaRPr sz="2200"/>
          </a:p>
          <a:p>
            <a:pPr marL="1371600" lvl="0" indent="0" algn="l" rtl="0">
              <a:lnSpc>
                <a:spcPct val="90000"/>
              </a:lnSpc>
              <a:spcBef>
                <a:spcPts val="1000"/>
              </a:spcBef>
              <a:spcAft>
                <a:spcPts val="0"/>
              </a:spcAft>
              <a:buSzPts val="3600"/>
              <a:buNone/>
            </a:pPr>
            <a:endParaRPr sz="2200"/>
          </a:p>
        </p:txBody>
      </p:sp>
      <p:sp>
        <p:nvSpPr>
          <p:cNvPr id="1108" name="Google Shape;1108;p5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99</a:t>
            </a:fld>
            <a:endParaRPr/>
          </a:p>
        </p:txBody>
      </p:sp>
    </p:spTree>
  </p:cSld>
  <p:clrMapOvr>
    <a:masterClrMapping/>
  </p:clrMapOvr>
</p:sld>
</file>

<file path=ppt/theme/theme1.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15553</Words>
  <Application>Microsoft Office PowerPoint</Application>
  <PresentationFormat>Widescreen</PresentationFormat>
  <Paragraphs>1626</Paragraphs>
  <Slides>100</Slides>
  <Notes>100</Notes>
  <HiddenSlides>13</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100</vt:i4>
      </vt:variant>
    </vt:vector>
  </HeadingPairs>
  <TitlesOfParts>
    <vt:vector size="110" baseType="lpstr">
      <vt:lpstr>Calibri</vt:lpstr>
      <vt:lpstr>Arial</vt:lpstr>
      <vt:lpstr>Roboto</vt:lpstr>
      <vt:lpstr>Noto Sans Symbols</vt:lpstr>
      <vt:lpstr>Corbel</vt:lpstr>
      <vt:lpstr>Trebuchet MS</vt:lpstr>
      <vt:lpstr>Blue Theme</vt:lpstr>
      <vt:lpstr>White Theme</vt:lpstr>
      <vt:lpstr>Blue Theme</vt:lpstr>
      <vt:lpstr>White Theme</vt:lpstr>
      <vt:lpstr>Rural Health Transformation Program Webinar</vt:lpstr>
      <vt:lpstr>Seminario web sobre el Programa de Transformación de la Salud Rural</vt:lpstr>
      <vt:lpstr>Agenda</vt:lpstr>
      <vt:lpstr>Agenda</vt:lpstr>
      <vt:lpstr>Webinar Logistics</vt:lpstr>
      <vt:lpstr>Logísticas del seminario web</vt:lpstr>
      <vt:lpstr>Understanding RHTP</vt:lpstr>
      <vt:lpstr>Entender el RHTP</vt:lpstr>
      <vt:lpstr>Rural Health Transformation Program</vt:lpstr>
      <vt:lpstr>Programa de Transformación de la Salud Rural</vt:lpstr>
      <vt:lpstr>CMS Guidelines for Application Structure</vt:lpstr>
      <vt:lpstr>Normas de CMS para la estructura de la aplicación</vt:lpstr>
      <vt:lpstr>CMS will score applications across three categories:</vt:lpstr>
      <vt:lpstr>El CMS puntuará las solicitudes en tres categorías:</vt:lpstr>
      <vt:lpstr>CMS Application Reviewers</vt:lpstr>
      <vt:lpstr>Revisores de solicitudes de CMS</vt:lpstr>
      <vt:lpstr>Colorado’s Application</vt:lpstr>
      <vt:lpstr>Solicitud de Colorado</vt:lpstr>
      <vt:lpstr>Colorado’s Priorities</vt:lpstr>
      <vt:lpstr>Prioridades de Colorado</vt:lpstr>
      <vt:lpstr>Goals, Initiatives, and Primary Activities</vt:lpstr>
      <vt:lpstr>Objetivos, iniciativas y actividades principales</vt:lpstr>
      <vt:lpstr>Make Rural America Healthy Again</vt:lpstr>
      <vt:lpstr>Recuperar de nuevo la salud de las zonas rurales de los Estados Unidos</vt:lpstr>
      <vt:lpstr>Make Rural America Healthy Again</vt:lpstr>
      <vt:lpstr>Recuperar la salud de las zonas rurales de los Estados Unidos</vt:lpstr>
      <vt:lpstr>The Plan - First Goal (1 of 5)</vt:lpstr>
      <vt:lpstr>El plan - Primera meta (1 de 5)</vt:lpstr>
      <vt:lpstr>Sustainable Access</vt:lpstr>
      <vt:lpstr>Acceso Sostenible</vt:lpstr>
      <vt:lpstr>Sustainable Access</vt:lpstr>
      <vt:lpstr>Acceso sostenible</vt:lpstr>
      <vt:lpstr>The Plan - Second Goal (2 of 5)</vt:lpstr>
      <vt:lpstr>El plan - Segunda meta (2 de 5)</vt:lpstr>
      <vt:lpstr>Workforce Development</vt:lpstr>
      <vt:lpstr>Desarrollo de la fuerza laboral</vt:lpstr>
      <vt:lpstr>Workforce Development</vt:lpstr>
      <vt:lpstr>Desarrollo de la fuerza laboral</vt:lpstr>
      <vt:lpstr>The Plan - Third Goal (3 of 5)</vt:lpstr>
      <vt:lpstr>El plan - Tercera meta (3 de 5)</vt:lpstr>
      <vt:lpstr>Innovative Care</vt:lpstr>
      <vt:lpstr>Cuidado innovador</vt:lpstr>
      <vt:lpstr>The Plan - Fourth Goal (4 of 5)</vt:lpstr>
      <vt:lpstr>El plan - Cuarta meta (4 de 5)</vt:lpstr>
      <vt:lpstr>Technological Innovation</vt:lpstr>
      <vt:lpstr>Innovación tecnológica</vt:lpstr>
      <vt:lpstr>The Plan - Fifth Goal (5 of 5)</vt:lpstr>
      <vt:lpstr>El plan - Quinta meta (5 de 5)</vt:lpstr>
      <vt:lpstr>Sample Budget Overview (actual award amounts as yet undetermined)</vt:lpstr>
      <vt:lpstr>Resumen del presupuesto de muestra (los importes reales de las adjudicaciones aún no se han determinado)</vt:lpstr>
      <vt:lpstr>Budget Overview</vt:lpstr>
      <vt:lpstr>Resumen del presupuesto  </vt:lpstr>
      <vt:lpstr>Administrative</vt:lpstr>
      <vt:lpstr>Administrativo</vt:lpstr>
      <vt:lpstr>CMS Review Timelines</vt:lpstr>
      <vt:lpstr>Plazos de revisión de CMS</vt:lpstr>
      <vt:lpstr>CMS Post Award Information</vt:lpstr>
      <vt:lpstr>Información posterior a la adjudicación de CMS  </vt:lpstr>
      <vt:lpstr>Colorado’s Post-Award Process</vt:lpstr>
      <vt:lpstr>Proceso posterior a la adjudicación en Colorado</vt:lpstr>
      <vt:lpstr>Timeline with CMS to get funds out</vt:lpstr>
      <vt:lpstr>Cronograma con CMS para obtener fondos</vt:lpstr>
      <vt:lpstr>Process for Funding Disbursement</vt:lpstr>
      <vt:lpstr>Proceso para el desembolso de fondos</vt:lpstr>
      <vt:lpstr>Advisory Committee</vt:lpstr>
      <vt:lpstr>Comité Asesor</vt:lpstr>
      <vt:lpstr>Continued Stakeholder Engagement</vt:lpstr>
      <vt:lpstr>Participación continua de las partes interesadas</vt:lpstr>
      <vt:lpstr>Next Steps</vt:lpstr>
      <vt:lpstr>Siguientes pasos</vt:lpstr>
      <vt:lpstr>Questions?</vt:lpstr>
      <vt:lpstr>¿Preguntas?</vt:lpstr>
      <vt:lpstr>PowerPoint Presentation</vt:lpstr>
      <vt:lpstr>PowerPoint Presentation</vt:lpstr>
      <vt:lpstr>Appendix</vt:lpstr>
      <vt:lpstr>Apéndice</vt:lpstr>
      <vt:lpstr>Rural and Frontier Counties </vt:lpstr>
      <vt:lpstr>Condados rurales y fronterizos</vt:lpstr>
      <vt:lpstr>Colorado’s Allowed Providers</vt:lpstr>
      <vt:lpstr>Proveedores autorizados en Colorado</vt:lpstr>
      <vt:lpstr>Colorado’s Scoring Factors (Data-Driven)</vt:lpstr>
      <vt:lpstr>Factores de puntuación de Colorado (basados en datos)</vt:lpstr>
      <vt:lpstr>Colorado’s Scoring Factors (Initiative-Based)</vt:lpstr>
      <vt:lpstr>Factores de puntuación de Colorado (basados en iniciativas)</vt:lpstr>
      <vt:lpstr>Colorado’s Scoring Factors (State Policy Actions)</vt:lpstr>
      <vt:lpstr>Factores de puntuación de Colorado (medidas políticas estatales)</vt:lpstr>
      <vt:lpstr>Limitaciones y restricciones de financiación </vt:lpstr>
      <vt:lpstr>Grant Breakdown: Subsequent Evaluation and Distribution</vt:lpstr>
      <vt:lpstr>Allowed Use of funds: Permissible Uses</vt:lpstr>
      <vt:lpstr>Allowed Use of funds: Permissible Uses (Continued)</vt:lpstr>
      <vt:lpstr>CMS Allowed Providers</vt:lpstr>
      <vt:lpstr>Funding Limitations &amp; Restrictions (2 of 5)</vt:lpstr>
      <vt:lpstr>Funding Limitations &amp; Restrictions (3 of 5)</vt:lpstr>
      <vt:lpstr>Funding Limitations &amp; Restrictions (4 of 5)</vt:lpstr>
      <vt:lpstr>Funding Limitations &amp; Restrictions (5 of 5)</vt:lpstr>
      <vt:lpstr>Required Application Elements</vt:lpstr>
      <vt:lpstr>Summary: Use of Funds</vt:lpstr>
      <vt:lpstr>Colorado’s Vision and Purpose</vt:lpstr>
      <vt:lpstr>Permissible Uses</vt:lpstr>
      <vt:lpstr>Colorado’s Plan: What, When, &amp; Why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Sound Ventures Inc</cp:lastModifiedBy>
  <cp:revision>5</cp:revision>
  <dcterms:modified xsi:type="dcterms:W3CDTF">2025-11-28T22:28:34Z</dcterms:modified>
</cp:coreProperties>
</file>