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93" r:id="rId2"/>
    <p:sldId id="257" r:id="rId3"/>
    <p:sldId id="294" r:id="rId4"/>
    <p:sldId id="295" r:id="rId5"/>
    <p:sldId id="296" r:id="rId6"/>
    <p:sldId id="297" r:id="rId7"/>
    <p:sldId id="299" r:id="rId8"/>
    <p:sldId id="300" r:id="rId9"/>
    <p:sldId id="301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311" r:id="rId20"/>
    <p:sldId id="312" r:id="rId21"/>
    <p:sldId id="313" r:id="rId22"/>
    <p:sldId id="314" r:id="rId23"/>
    <p:sldId id="315" r:id="rId24"/>
    <p:sldId id="316" r:id="rId25"/>
    <p:sldId id="317" r:id="rId26"/>
    <p:sldId id="318" r:id="rId27"/>
    <p:sldId id="319" r:id="rId28"/>
    <p:sldId id="321" r:id="rId29"/>
    <p:sldId id="320" r:id="rId30"/>
    <p:sldId id="322" r:id="rId31"/>
    <p:sldId id="323" r:id="rId32"/>
    <p:sldId id="324" r:id="rId33"/>
    <p:sldId id="331" r:id="rId34"/>
    <p:sldId id="326" r:id="rId35"/>
    <p:sldId id="327" r:id="rId36"/>
    <p:sldId id="328" r:id="rId37"/>
    <p:sldId id="329" r:id="rId38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6" userDrawn="1">
          <p15:clr>
            <a:srgbClr val="A4A3A4"/>
          </p15:clr>
        </p15:guide>
        <p15:guide id="2" pos="216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18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5" d="100"/>
          <a:sy n="105" d="100"/>
        </p:scale>
        <p:origin x="798" y="96"/>
      </p:cViewPr>
      <p:guideLst>
        <p:guide orient="horz" pos="2886"/>
        <p:guide pos="2169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9392356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675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2277295" y="0"/>
            <a:ext cx="9392356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675"/>
            </a:lvl1pPr>
          </a:lstStyle>
          <a:p>
            <a:fld id="{696C064A-D61B-4B21-B757-51A9B82445B8}" type="datetimeFigureOut">
              <a:rPr lang="en-US" smtClean="0"/>
              <a:t>2/16/2026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4885432"/>
            <a:ext cx="9392356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675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2277295" y="4885432"/>
            <a:ext cx="9392356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675"/>
            </a:lvl1pPr>
          </a:lstStyle>
          <a:p>
            <a:fld id="{50305E07-67EA-4042-A3F6-853A8AD8D20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9392356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2277295" y="0"/>
            <a:ext cx="9392356" cy="2580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2/16/2026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94283" y="642938"/>
            <a:ext cx="3086100" cy="1735931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167467" y="2475309"/>
            <a:ext cx="17339733" cy="202525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4885432"/>
            <a:ext cx="9392356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2277295" y="4885432"/>
            <a:ext cx="9392356" cy="25806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>
            <a:pPr marL="9144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>
            <a:pPr marL="9144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256604"/>
            <a:ext cx="12192000" cy="601980"/>
          </a:xfrm>
          <a:custGeom>
            <a:avLst/>
            <a:gdLst/>
            <a:ahLst/>
            <a:cxnLst/>
            <a:rect l="l" t="t" r="r" b="b"/>
            <a:pathLst>
              <a:path w="12192000" h="601979">
                <a:moveTo>
                  <a:pt x="12192000" y="0"/>
                </a:moveTo>
                <a:lnTo>
                  <a:pt x="0" y="0"/>
                </a:lnTo>
                <a:lnTo>
                  <a:pt x="0" y="601395"/>
                </a:lnTo>
                <a:lnTo>
                  <a:pt x="12192000" y="601395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186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4320" y="6364223"/>
            <a:ext cx="1530934" cy="25923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2/16/2026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>
            <a:pPr marL="9144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256655"/>
          </a:xfrm>
          <a:custGeom>
            <a:avLst/>
            <a:gdLst/>
            <a:ahLst/>
            <a:cxnLst/>
            <a:rect l="l" t="t" r="r" b="b"/>
            <a:pathLst>
              <a:path w="12192000" h="6256655">
                <a:moveTo>
                  <a:pt x="0" y="6256604"/>
                </a:moveTo>
                <a:lnTo>
                  <a:pt x="12192000" y="6256604"/>
                </a:lnTo>
                <a:lnTo>
                  <a:pt x="12192000" y="0"/>
                </a:lnTo>
                <a:lnTo>
                  <a:pt x="0" y="0"/>
                </a:lnTo>
                <a:lnTo>
                  <a:pt x="0" y="6256604"/>
                </a:lnTo>
                <a:close/>
              </a:path>
            </a:pathLst>
          </a:custGeom>
          <a:solidFill>
            <a:srgbClr val="00186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0" y="6256604"/>
            <a:ext cx="12192000" cy="601980"/>
          </a:xfrm>
          <a:custGeom>
            <a:avLst/>
            <a:gdLst/>
            <a:ahLst/>
            <a:cxnLst/>
            <a:rect l="l" t="t" r="r" b="b"/>
            <a:pathLst>
              <a:path w="12192000" h="601979">
                <a:moveTo>
                  <a:pt x="12192000" y="0"/>
                </a:moveTo>
                <a:lnTo>
                  <a:pt x="0" y="0"/>
                </a:lnTo>
                <a:lnTo>
                  <a:pt x="0" y="601395"/>
                </a:lnTo>
                <a:lnTo>
                  <a:pt x="12192000" y="601395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4675" y="6363576"/>
            <a:ext cx="2214118" cy="37947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2/16/2026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>
            <a:pPr marL="9144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2/16/2026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>
            <a:pPr marL="9144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256604"/>
            <a:ext cx="12192000" cy="601980"/>
          </a:xfrm>
          <a:custGeom>
            <a:avLst/>
            <a:gdLst/>
            <a:ahLst/>
            <a:cxnLst/>
            <a:rect l="l" t="t" r="r" b="b"/>
            <a:pathLst>
              <a:path w="12192000" h="601979">
                <a:moveTo>
                  <a:pt x="12192000" y="0"/>
                </a:moveTo>
                <a:lnTo>
                  <a:pt x="0" y="0"/>
                </a:lnTo>
                <a:lnTo>
                  <a:pt x="0" y="601395"/>
                </a:lnTo>
                <a:lnTo>
                  <a:pt x="12192000" y="601395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186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74320" y="6364223"/>
            <a:ext cx="2268054" cy="38404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14882" y="18563"/>
            <a:ext cx="10162235" cy="1589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55024" y="1858428"/>
            <a:ext cx="10003790" cy="40868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653150" y="6453894"/>
            <a:ext cx="222757" cy="2057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defRPr>
            </a:lvl1pPr>
          </a:lstStyle>
          <a:p>
            <a:pPr marL="91440">
              <a:lnSpc>
                <a:spcPct val="100000"/>
              </a:lnSpc>
              <a:spcBef>
                <a:spcPts val="50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althfirstcolorado.com/appeals/" TargetMode="External"/><Relationship Id="rId2" Type="http://schemas.openxmlformats.org/officeDocument/2006/relationships/hyperlink" Target="https://hcpf.colorado.gov/events/appeals_s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hyperlink" Target="https://hcpf.colorado.gov/publications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mailto:HCPF_stakeholders@state.co.us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50"/>
            <a:ext cx="12192000" cy="6858634"/>
            <a:chOff x="0" y="-50"/>
            <a:chExt cx="12192000" cy="6858634"/>
          </a:xfrm>
        </p:grpSpPr>
        <p:sp>
          <p:nvSpPr>
            <p:cNvPr id="3" name="object 3"/>
            <p:cNvSpPr/>
            <p:nvPr/>
          </p:nvSpPr>
          <p:spPr>
            <a:xfrm>
              <a:off x="0" y="-50"/>
              <a:ext cx="12192000" cy="6256655"/>
            </a:xfrm>
            <a:custGeom>
              <a:avLst/>
              <a:gdLst/>
              <a:ahLst/>
              <a:cxnLst/>
              <a:rect l="l" t="t" r="r" b="b"/>
              <a:pathLst>
                <a:path w="12192000" h="6256655">
                  <a:moveTo>
                    <a:pt x="12192000" y="0"/>
                  </a:moveTo>
                  <a:lnTo>
                    <a:pt x="0" y="0"/>
                  </a:lnTo>
                  <a:lnTo>
                    <a:pt x="0" y="6256655"/>
                  </a:lnTo>
                  <a:lnTo>
                    <a:pt x="12192000" y="625665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0176E"/>
            </a:solidFill>
          </p:spPr>
          <p:txBody>
            <a:bodyPr wrap="square" lIns="0" tIns="0" rIns="0" bIns="0" rtlCol="0"/>
            <a:lstStyle/>
            <a:p>
              <a:endParaRPr lang="es-419" noProof="0"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256602"/>
              <a:ext cx="12192000" cy="601980"/>
            </a:xfrm>
            <a:custGeom>
              <a:avLst/>
              <a:gdLst/>
              <a:ahLst/>
              <a:cxnLst/>
              <a:rect l="l" t="t" r="r" b="b"/>
              <a:pathLst>
                <a:path w="12192000" h="601979">
                  <a:moveTo>
                    <a:pt x="12192000" y="0"/>
                  </a:moveTo>
                  <a:lnTo>
                    <a:pt x="0" y="0"/>
                  </a:lnTo>
                  <a:lnTo>
                    <a:pt x="0" y="601395"/>
                  </a:lnTo>
                  <a:lnTo>
                    <a:pt x="12192000" y="60139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s-419" noProof="0" dirty="0"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4675" y="6363581"/>
              <a:ext cx="2214118" cy="379463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14730" y="682625"/>
            <a:ext cx="9799320" cy="1600835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L="12700" marR="5080" algn="ctr">
              <a:lnSpc>
                <a:spcPts val="5830"/>
              </a:lnSpc>
              <a:spcBef>
                <a:spcPts val="835"/>
              </a:spcBef>
            </a:pPr>
            <a:r>
              <a:rPr lang="es-419" noProof="0" dirty="0">
                <a:solidFill>
                  <a:srgbClr val="FFFFFF"/>
                </a:solidFill>
              </a:rPr>
              <a:t>Cambios</a:t>
            </a:r>
            <a:r>
              <a:rPr lang="es-419" spc="-5" noProof="0" dirty="0">
                <a:solidFill>
                  <a:srgbClr val="FFFFFF"/>
                </a:solidFill>
              </a:rPr>
              <a:t> </a:t>
            </a:r>
            <a:r>
              <a:rPr lang="es-419" noProof="0" dirty="0">
                <a:solidFill>
                  <a:srgbClr val="FFFFFF"/>
                </a:solidFill>
              </a:rPr>
              <a:t>en</a:t>
            </a:r>
            <a:r>
              <a:rPr lang="es-419" spc="-10" noProof="0" dirty="0">
                <a:solidFill>
                  <a:srgbClr val="FFFFFF"/>
                </a:solidFill>
              </a:rPr>
              <a:t> </a:t>
            </a:r>
            <a:r>
              <a:rPr lang="es-419" noProof="0" dirty="0">
                <a:solidFill>
                  <a:srgbClr val="FFFFFF"/>
                </a:solidFill>
              </a:rPr>
              <a:t>el</a:t>
            </a:r>
            <a:r>
              <a:rPr lang="es-419" spc="-10" noProof="0" dirty="0">
                <a:solidFill>
                  <a:srgbClr val="FFFFFF"/>
                </a:solidFill>
              </a:rPr>
              <a:t> proceso </a:t>
            </a:r>
            <a:r>
              <a:rPr lang="es-419" noProof="0" dirty="0">
                <a:solidFill>
                  <a:srgbClr val="FFFFFF"/>
                </a:solidFill>
              </a:rPr>
              <a:t>de</a:t>
            </a:r>
            <a:r>
              <a:rPr lang="es-419" spc="-30" noProof="0" dirty="0">
                <a:solidFill>
                  <a:srgbClr val="FFFFFF"/>
                </a:solidFill>
              </a:rPr>
              <a:t> </a:t>
            </a:r>
            <a:r>
              <a:rPr lang="es-419" noProof="0" dirty="0">
                <a:solidFill>
                  <a:srgbClr val="FFFFFF"/>
                </a:solidFill>
              </a:rPr>
              <a:t>apelaciones</a:t>
            </a:r>
            <a:r>
              <a:rPr lang="es-419" spc="-20" noProof="0" dirty="0">
                <a:solidFill>
                  <a:srgbClr val="FFFFFF"/>
                </a:solidFill>
              </a:rPr>
              <a:t> </a:t>
            </a:r>
            <a:r>
              <a:rPr lang="es-419" noProof="0" dirty="0">
                <a:solidFill>
                  <a:srgbClr val="FFFFFF"/>
                </a:solidFill>
              </a:rPr>
              <a:t>de</a:t>
            </a:r>
            <a:r>
              <a:rPr lang="es-419" spc="-15" noProof="0" dirty="0">
                <a:solidFill>
                  <a:srgbClr val="FFFFFF"/>
                </a:solidFill>
              </a:rPr>
              <a:t> </a:t>
            </a:r>
            <a:r>
              <a:rPr lang="es-419" spc="-25" noProof="0" dirty="0">
                <a:solidFill>
                  <a:srgbClr val="FFFFFF"/>
                </a:solidFill>
              </a:rPr>
              <a:t>los </a:t>
            </a:r>
            <a:r>
              <a:rPr lang="es-419" spc="-10" noProof="0" dirty="0">
                <a:solidFill>
                  <a:srgbClr val="FFFFFF"/>
                </a:solidFill>
              </a:rPr>
              <a:t>miembros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971672" y="3505403"/>
            <a:ext cx="6419850" cy="567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s-419" sz="3550" b="1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Reunión</a:t>
            </a:r>
            <a:r>
              <a:rPr lang="es-419" sz="3550" b="1" spc="-5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550" b="1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550" b="1" spc="-5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550" b="1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Partes</a:t>
            </a:r>
            <a:r>
              <a:rPr lang="es-419" sz="3550" b="1" spc="-4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550" b="1" spc="-1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Interesadas</a:t>
            </a:r>
            <a:endParaRPr lang="es-419" sz="3550" noProof="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48200" y="5181625"/>
            <a:ext cx="316293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s-419" sz="25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17</a:t>
            </a:r>
            <a:r>
              <a:rPr lang="es-419" sz="2500" spc="-4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5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500" spc="-3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5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febrero</a:t>
            </a:r>
            <a:r>
              <a:rPr lang="es-419" sz="2500" spc="-3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5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500" spc="-4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500" spc="-2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2026</a:t>
            </a:r>
            <a:endParaRPr lang="es-419" sz="2500" noProof="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11729989" y="6510763"/>
            <a:ext cx="125730" cy="243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419" sz="1500" noProof="0" dirty="0">
                <a:solidFill>
                  <a:schemeClr val="tx1"/>
                </a:solidFill>
                <a:latin typeface="Trebuchet MS" panose="020B0603020202020204"/>
                <a:cs typeface="Trebuchet MS" panose="020B0603020202020204"/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55040" rIns="0" bIns="0" rtlCol="0">
            <a:spAutoFit/>
          </a:bodyPr>
          <a:lstStyle/>
          <a:p>
            <a:pPr marL="3923030">
              <a:lnSpc>
                <a:spcPct val="100000"/>
              </a:lnSpc>
              <a:spcBef>
                <a:spcPts val="100"/>
              </a:spcBef>
            </a:pPr>
            <a:r>
              <a:rPr lang="es-419" spc="-10" noProof="0" dirty="0"/>
              <a:t>Agenda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r>
              <a:rPr lang="es-419" spc="-25" noProof="0" dirty="0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56868" y="1811081"/>
            <a:ext cx="9655175" cy="3175635"/>
          </a:xfrm>
          <a:prstGeom prst="rect">
            <a:avLst/>
          </a:prstGeom>
        </p:spPr>
        <p:txBody>
          <a:bodyPr vert="horz" wrap="square" lIns="0" tIns="207645" rIns="0" bIns="0" rtlCol="0">
            <a:spAutoFit/>
          </a:bodyPr>
          <a:lstStyle/>
          <a:p>
            <a:pPr marL="349885" indent="-340995">
              <a:lnSpc>
                <a:spcPct val="100000"/>
              </a:lnSpc>
              <a:spcBef>
                <a:spcPts val="1635"/>
              </a:spcBef>
              <a:buSzPct val="97000"/>
              <a:buAutoNum type="arabicPeriod"/>
              <a:tabLst>
                <a:tab pos="349885" algn="l"/>
              </a:tabLst>
            </a:pP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Resumen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reunión</a:t>
            </a:r>
            <a:r>
              <a:rPr lang="es-419" sz="3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(de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  <a:sym typeface="+mn-ea"/>
              </a:rPr>
              <a:t>2</a:t>
            </a:r>
            <a:r>
              <a:rPr lang="es-419" sz="3000" spc="-7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000" spc="-70" dirty="0">
                <a:latin typeface="Trebuchet MS" panose="020B0603020202020204"/>
                <a:cs typeface="Trebuchet MS" panose="020B0603020202020204"/>
                <a:sym typeface="+mn-ea"/>
              </a:rPr>
              <a:t>a</a:t>
            </a:r>
            <a:r>
              <a:rPr lang="es-419" sz="3000" spc="-7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  <a:sym typeface="+mn-ea"/>
              </a:rPr>
              <a:t>2:05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  <a:sym typeface="+mn-ea"/>
              </a:rPr>
              <a:t>p.m.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)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  <a:p>
            <a:pPr marL="316865" marR="5080" indent="-308610">
              <a:lnSpc>
                <a:spcPct val="115000"/>
              </a:lnSpc>
              <a:spcBef>
                <a:spcPts val="990"/>
              </a:spcBef>
              <a:buSzPct val="97000"/>
              <a:buAutoNum type="arabicPeriod"/>
              <a:tabLst>
                <a:tab pos="316865" algn="l"/>
                <a:tab pos="349250" algn="l"/>
              </a:tabLst>
            </a:pP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	Norma</a:t>
            </a:r>
            <a:r>
              <a:rPr lang="es-419" sz="3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propuesta:</a:t>
            </a:r>
            <a:r>
              <a:rPr lang="es-419" sz="3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Cambios</a:t>
            </a:r>
            <a:r>
              <a:rPr lang="es-419" sz="3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en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el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proceso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apelación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(de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  <a:sym typeface="+mn-ea"/>
              </a:rPr>
              <a:t>2:05</a:t>
            </a:r>
            <a:r>
              <a:rPr lang="es-419" sz="3000" spc="-7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000" spc="-75" dirty="0">
                <a:latin typeface="Trebuchet MS" panose="020B0603020202020204"/>
                <a:cs typeface="Trebuchet MS" panose="020B0603020202020204"/>
                <a:sym typeface="+mn-ea"/>
              </a:rPr>
              <a:t>a</a:t>
            </a:r>
            <a:r>
              <a:rPr lang="es-419" sz="3000" spc="-6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000" spc="-20" noProof="0" dirty="0">
                <a:latin typeface="Trebuchet MS" panose="020B0603020202020204"/>
                <a:cs typeface="Trebuchet MS" panose="020B0603020202020204"/>
                <a:sym typeface="+mn-ea"/>
              </a:rPr>
              <a:t>2:30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  <a:sym typeface="+mn-ea"/>
              </a:rPr>
              <a:t>p.m.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)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  <a:p>
            <a:pPr marL="349885" indent="-340995">
              <a:lnSpc>
                <a:spcPct val="100000"/>
              </a:lnSpc>
              <a:spcBef>
                <a:spcPts val="1535"/>
              </a:spcBef>
              <a:buSzPct val="97000"/>
              <a:buAutoNum type="arabicPeriod"/>
              <a:tabLst>
                <a:tab pos="349885" algn="l"/>
              </a:tabLst>
            </a:pP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Preguntas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a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los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interesados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(de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  <a:sym typeface="+mn-ea"/>
              </a:rPr>
              <a:t>2:30</a:t>
            </a:r>
            <a:r>
              <a:rPr lang="es-419" sz="3000" spc="-6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000" spc="-65" dirty="0">
                <a:latin typeface="Trebuchet MS" panose="020B0603020202020204"/>
                <a:cs typeface="Trebuchet MS" panose="020B0603020202020204"/>
                <a:sym typeface="+mn-ea"/>
              </a:rPr>
              <a:t>a</a:t>
            </a:r>
            <a:r>
              <a:rPr lang="es-419" sz="3000" spc="-6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  <a:sym typeface="+mn-ea"/>
              </a:rPr>
              <a:t>3:55</a:t>
            </a:r>
            <a:r>
              <a:rPr lang="es-419" sz="3000" spc="-6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  <a:sym typeface="+mn-ea"/>
              </a:rPr>
              <a:t>p.m.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)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  <a:p>
            <a:pPr marL="349885" indent="-340995">
              <a:lnSpc>
                <a:spcPct val="100000"/>
              </a:lnSpc>
              <a:spcBef>
                <a:spcPts val="1540"/>
              </a:spcBef>
              <a:buSzPct val="97000"/>
              <a:buAutoNum type="arabicPeriod"/>
              <a:tabLst>
                <a:tab pos="349885" algn="l"/>
              </a:tabLst>
            </a:pP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Próximos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pasos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(de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  <a:sym typeface="+mn-ea"/>
              </a:rPr>
              <a:t>3:55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000" spc="-40" dirty="0">
                <a:latin typeface="Trebuchet MS" panose="020B0603020202020204"/>
                <a:cs typeface="Trebuchet MS" panose="020B0603020202020204"/>
                <a:sym typeface="+mn-ea"/>
              </a:rPr>
              <a:t>a</a:t>
            </a:r>
            <a:r>
              <a:rPr lang="es-419" sz="3000" spc="-4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  <a:sym typeface="+mn-ea"/>
              </a:rPr>
              <a:t>4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  <a:sym typeface="+mn-ea"/>
              </a:rPr>
              <a:t>p.m.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)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5" name="object 2"/>
          <p:cNvSpPr txBox="1">
            <a:spLocks noGrp="1"/>
          </p:cNvSpPr>
          <p:nvPr/>
        </p:nvSpPr>
        <p:spPr>
          <a:xfrm>
            <a:off x="1141882" y="145563"/>
            <a:ext cx="10162235" cy="1589405"/>
          </a:xfrm>
          <a:prstGeom prst="rect">
            <a:avLst/>
          </a:prstGeom>
        </p:spPr>
        <p:txBody>
          <a:bodyPr vert="horz" wrap="square" lIns="0" tIns="490949" rIns="0" bIns="0" rtlCol="0">
            <a:spAutoFit/>
          </a:bodyPr>
          <a:lstStyle>
            <a:lvl1pPr>
              <a:defRPr sz="5400" b="1" i="0">
                <a:solidFill>
                  <a:schemeClr val="bg1"/>
                </a:solidFill>
                <a:latin typeface="Trebuchet MS" panose="020B0603020202020204"/>
                <a:ea typeface="+mj-ea"/>
                <a:cs typeface="Trebuchet MS" panose="020B0603020202020204"/>
              </a:defRPr>
            </a:lvl1pPr>
          </a:lstStyle>
          <a:p>
            <a:pPr marL="3909695">
              <a:lnSpc>
                <a:spcPct val="100000"/>
              </a:lnSpc>
              <a:spcBef>
                <a:spcPts val="100"/>
              </a:spcBef>
            </a:pPr>
            <a:r>
              <a:rPr lang="es-419" spc="-10" noProof="0" dirty="0">
                <a:solidFill>
                  <a:srgbClr val="00186F"/>
                </a:solidFill>
              </a:rPr>
              <a:t>Agenda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50"/>
            <a:ext cx="12192000" cy="6858634"/>
            <a:chOff x="0" y="-50"/>
            <a:chExt cx="12192000" cy="6858634"/>
          </a:xfrm>
        </p:grpSpPr>
        <p:sp>
          <p:nvSpPr>
            <p:cNvPr id="3" name="object 3"/>
            <p:cNvSpPr/>
            <p:nvPr/>
          </p:nvSpPr>
          <p:spPr>
            <a:xfrm>
              <a:off x="0" y="-50"/>
              <a:ext cx="12192000" cy="6256655"/>
            </a:xfrm>
            <a:custGeom>
              <a:avLst/>
              <a:gdLst/>
              <a:ahLst/>
              <a:cxnLst/>
              <a:rect l="l" t="t" r="r" b="b"/>
              <a:pathLst>
                <a:path w="12192000" h="6256655">
                  <a:moveTo>
                    <a:pt x="12192000" y="0"/>
                  </a:moveTo>
                  <a:lnTo>
                    <a:pt x="0" y="0"/>
                  </a:lnTo>
                  <a:lnTo>
                    <a:pt x="0" y="6256655"/>
                  </a:lnTo>
                  <a:lnTo>
                    <a:pt x="12192000" y="625665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0176E"/>
            </a:solidFill>
          </p:spPr>
          <p:txBody>
            <a:bodyPr wrap="square" lIns="0" tIns="0" rIns="0" bIns="0" rtlCol="0"/>
            <a:lstStyle/>
            <a:p>
              <a:endParaRPr lang="es-419" noProof="0"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256602"/>
              <a:ext cx="12192000" cy="601980"/>
            </a:xfrm>
            <a:custGeom>
              <a:avLst/>
              <a:gdLst/>
              <a:ahLst/>
              <a:cxnLst/>
              <a:rect l="l" t="t" r="r" b="b"/>
              <a:pathLst>
                <a:path w="12192000" h="601979">
                  <a:moveTo>
                    <a:pt x="12192000" y="0"/>
                  </a:moveTo>
                  <a:lnTo>
                    <a:pt x="0" y="0"/>
                  </a:lnTo>
                  <a:lnTo>
                    <a:pt x="0" y="601395"/>
                  </a:lnTo>
                  <a:lnTo>
                    <a:pt x="12192000" y="60139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s-419" noProof="0" dirty="0"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4675" y="6363576"/>
              <a:ext cx="1992757" cy="341363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61340" y="359410"/>
            <a:ext cx="11253470" cy="855345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2700" marR="5080">
              <a:lnSpc>
                <a:spcPts val="6270"/>
              </a:lnSpc>
              <a:spcBef>
                <a:spcPts val="405"/>
              </a:spcBef>
            </a:pPr>
            <a:r>
              <a:rPr lang="es-419" sz="4800" noProof="0" dirty="0">
                <a:solidFill>
                  <a:srgbClr val="FFFFFF"/>
                </a:solidFill>
                <a:sym typeface="+mn-ea"/>
              </a:rPr>
              <a:t>Compromiso</a:t>
            </a:r>
            <a:r>
              <a:rPr lang="es-419" sz="4800" spc="-30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4800" noProof="0" dirty="0">
                <a:solidFill>
                  <a:srgbClr val="FFFFFF"/>
                </a:solidFill>
                <a:sym typeface="+mn-ea"/>
              </a:rPr>
              <a:t>con</a:t>
            </a:r>
            <a:r>
              <a:rPr lang="es-419" sz="4800" spc="-30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4800" spc="-25" noProof="0" dirty="0">
                <a:solidFill>
                  <a:srgbClr val="FFFFFF"/>
                </a:solidFill>
                <a:sym typeface="+mn-ea"/>
              </a:rPr>
              <a:t>las partes interesadas</a:t>
            </a:r>
            <a:endParaRPr lang="es-419" sz="4800" spc="-10" noProof="0" dirty="0">
              <a:solidFill>
                <a:srgbClr val="FFFFFF"/>
              </a:solidFill>
            </a:endParaRPr>
          </a:p>
        </p:txBody>
      </p:sp>
      <p:sp>
        <p:nvSpPr>
          <p:cNvPr id="8" name="object 7"/>
          <p:cNvSpPr txBox="1"/>
          <p:nvPr/>
        </p:nvSpPr>
        <p:spPr>
          <a:xfrm>
            <a:off x="914323" y="1371549"/>
            <a:ext cx="10339070" cy="4522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s-419" sz="3500" b="1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HCPF</a:t>
            </a:r>
            <a:r>
              <a:rPr lang="es-419" sz="3500" b="1" spc="-2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500" b="1" spc="-1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hará:</a:t>
            </a:r>
            <a:endParaRPr lang="es-419" sz="3500" noProof="0" dirty="0">
              <a:latin typeface="Trebuchet MS" panose="020B0603020202020204"/>
              <a:cs typeface="Trebuchet MS" panose="020B0603020202020204"/>
            </a:endParaRPr>
          </a:p>
          <a:p>
            <a:pPr marL="594360" indent="-457200">
              <a:lnSpc>
                <a:spcPct val="100000"/>
              </a:lnSpc>
              <a:spcBef>
                <a:spcPts val="2030"/>
              </a:spcBef>
              <a:buChar char="●"/>
              <a:tabLst>
                <a:tab pos="594360" algn="l"/>
              </a:tabLst>
            </a:pP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Una evaluación</a:t>
            </a:r>
            <a:r>
              <a:rPr lang="es-419" sz="2600" spc="-5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lang="es-419" sz="2600" spc="-5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fondo</a:t>
            </a:r>
            <a:r>
              <a:rPr lang="es-419" sz="2600" spc="-6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lang="es-419" sz="2600" spc="-6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con</a:t>
            </a:r>
            <a:r>
              <a:rPr lang="es-419" sz="2600" spc="-4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reflexión</a:t>
            </a:r>
            <a:r>
              <a:rPr lang="es-419" sz="2600" spc="-5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todas</a:t>
            </a:r>
            <a:r>
              <a:rPr lang="es-419" sz="2600" spc="-5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las</a:t>
            </a:r>
            <a:r>
              <a:rPr lang="es-419" sz="2600" spc="-5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preguntas</a:t>
            </a:r>
            <a:r>
              <a:rPr lang="es-419" sz="2600" spc="-5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lang="es-419" sz="2600" spc="-6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spc="-1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comentarios.</a:t>
            </a:r>
            <a:endParaRPr lang="es-419" sz="2600" noProof="0" dirty="0">
              <a:latin typeface="Trebuchet MS" panose="020B0603020202020204"/>
              <a:cs typeface="Trebuchet MS" panose="020B0603020202020204"/>
            </a:endParaRPr>
          </a:p>
          <a:p>
            <a:pPr marL="594360" marR="658495" indent="-457200">
              <a:lnSpc>
                <a:spcPts val="3100"/>
              </a:lnSpc>
              <a:spcBef>
                <a:spcPts val="1420"/>
              </a:spcBef>
              <a:buChar char="●"/>
              <a:tabLst>
                <a:tab pos="594360" algn="l"/>
              </a:tabLst>
            </a:pP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Una identificación de</a:t>
            </a:r>
            <a:r>
              <a:rPr lang="es-419" sz="2600" spc="-7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qué</a:t>
            </a:r>
            <a:r>
              <a:rPr lang="es-419" sz="2600" spc="-8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spc="-1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comentarios</a:t>
            </a:r>
            <a:r>
              <a:rPr lang="es-419" sz="2600" spc="-8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se</a:t>
            </a:r>
            <a:r>
              <a:rPr lang="es-419" sz="2600" spc="-7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pueden</a:t>
            </a:r>
            <a:r>
              <a:rPr lang="es-419" sz="2600" spc="-7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incorporar</a:t>
            </a:r>
            <a:r>
              <a:rPr lang="es-419" sz="2600" spc="-7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ahora</a:t>
            </a:r>
            <a:r>
              <a:rPr lang="es-419" sz="2600" spc="-7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spc="-5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potencialmente</a:t>
            </a:r>
            <a:r>
              <a:rPr lang="es-419" sz="2600" spc="-5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en</a:t>
            </a:r>
            <a:r>
              <a:rPr lang="es-419" sz="2600" spc="-5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el</a:t>
            </a:r>
            <a:r>
              <a:rPr lang="es-419" sz="2600" spc="-5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spc="-1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futuro.</a:t>
            </a:r>
            <a:endParaRPr lang="es-419" sz="2600" noProof="0" dirty="0">
              <a:latin typeface="Trebuchet MS" panose="020B0603020202020204"/>
              <a:cs typeface="Trebuchet MS" panose="020B0603020202020204"/>
            </a:endParaRPr>
          </a:p>
          <a:p>
            <a:pPr marL="594360" marR="1764030" indent="-457200">
              <a:lnSpc>
                <a:spcPts val="3100"/>
              </a:lnSpc>
              <a:spcBef>
                <a:spcPts val="1315"/>
              </a:spcBef>
              <a:buChar char="●"/>
              <a:tabLst>
                <a:tab pos="594360" algn="l"/>
              </a:tabLst>
            </a:pP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Comunicar</a:t>
            </a:r>
            <a:r>
              <a:rPr lang="es-419" sz="2600" spc="-8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600" spc="-7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forma</a:t>
            </a:r>
            <a:r>
              <a:rPr lang="es-419" sz="2600" spc="-6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transparente</a:t>
            </a:r>
            <a:r>
              <a:rPr lang="es-419" sz="2600" spc="-7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los</a:t>
            </a:r>
            <a:r>
              <a:rPr lang="es-419" sz="2600" spc="-6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resultados</a:t>
            </a:r>
            <a:r>
              <a:rPr lang="es-419" sz="2600" spc="-7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600" spc="-7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spc="-2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los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comentarios</a:t>
            </a:r>
            <a:r>
              <a:rPr lang="es-419" sz="2600" spc="-9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lang="es-419" sz="2600" spc="-1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spc="-1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preguntas.</a:t>
            </a:r>
            <a:endParaRPr lang="es-419" sz="2600" noProof="0" dirty="0">
              <a:latin typeface="Trebuchet MS" panose="020B0603020202020204"/>
              <a:cs typeface="Trebuchet MS" panose="020B0603020202020204"/>
            </a:endParaRPr>
          </a:p>
          <a:p>
            <a:pPr marL="594360" marR="1104265" indent="-457200">
              <a:lnSpc>
                <a:spcPts val="3100"/>
              </a:lnSpc>
              <a:spcBef>
                <a:spcPts val="1360"/>
              </a:spcBef>
              <a:buChar char="●"/>
              <a:tabLst>
                <a:tab pos="594360" algn="l"/>
              </a:tabLst>
            </a:pP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Remita</a:t>
            </a:r>
            <a:r>
              <a:rPr lang="es-419" sz="2600" spc="-5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lang="es-419" sz="2600" spc="-5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las</a:t>
            </a:r>
            <a:r>
              <a:rPr lang="es-419" sz="2600" spc="-5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personas</a:t>
            </a:r>
            <a:r>
              <a:rPr lang="es-419" sz="2600" spc="-5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lang="es-419" sz="2600" spc="-4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los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recursos</a:t>
            </a:r>
            <a:r>
              <a:rPr lang="es-419" sz="2600" spc="-5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apropiados</a:t>
            </a:r>
            <a:r>
              <a:rPr lang="es-419" sz="2600" spc="-5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600" spc="-5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HCPF</a:t>
            </a:r>
            <a:r>
              <a:rPr lang="es-419" sz="2600" spc="-5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spc="-2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para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temas</a:t>
            </a:r>
            <a:r>
              <a:rPr lang="es-419" sz="2600" spc="-4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fuera</a:t>
            </a:r>
            <a:r>
              <a:rPr lang="es-419" sz="2600" spc="-4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600" spc="-5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su </a:t>
            </a:r>
            <a:r>
              <a:rPr lang="es-419" sz="2600" spc="-1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alcance.</a:t>
            </a:r>
            <a:endParaRPr lang="es-419" sz="2600" noProof="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1588750" y="6510655"/>
            <a:ext cx="266700" cy="243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419" sz="1500" spc="-50" noProof="0" dirty="0">
                <a:solidFill>
                  <a:schemeClr val="tx1"/>
                </a:solidFill>
                <a:latin typeface="Trebuchet MS" panose="020B0603020202020204"/>
                <a:cs typeface="Trebuchet MS" panose="020B0603020202020204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8150" y="96520"/>
            <a:ext cx="11452225" cy="1600835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L="2677795" marR="5080" indent="-2665730">
              <a:lnSpc>
                <a:spcPts val="5830"/>
              </a:lnSpc>
              <a:spcBef>
                <a:spcPts val="835"/>
              </a:spcBef>
            </a:pPr>
            <a:r>
              <a:rPr lang="es-419" spc="-10" noProof="0" dirty="0">
                <a:solidFill>
                  <a:srgbClr val="00186F"/>
                </a:solidFill>
              </a:rPr>
              <a:t>Trayectoria de participación de las partes interesadas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lang="es-419" spc="-25" noProof="0" smtClean="0"/>
              <a:t>12</a:t>
            </a:fld>
            <a:endParaRPr lang="es-419" spc="-25" noProof="0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549910" y="1447800"/>
            <a:ext cx="11642090" cy="4458970"/>
          </a:xfrm>
          <a:prstGeom prst="rect">
            <a:avLst/>
          </a:prstGeom>
        </p:spPr>
        <p:txBody>
          <a:bodyPr vert="horz" wrap="square" lIns="0" tIns="296749" rIns="0" bIns="0" rtlCol="0">
            <a:noAutofit/>
          </a:bodyPr>
          <a:lstStyle/>
          <a:p>
            <a:pPr marR="1623695">
              <a:lnSpc>
                <a:spcPct val="143000"/>
              </a:lnSpc>
              <a:spcBef>
                <a:spcPts val="95"/>
              </a:spcBef>
            </a:pPr>
            <a:r>
              <a:rPr lang="es-419" sz="28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</a:rPr>
              <a:t>Noviembre</a:t>
            </a:r>
            <a:r>
              <a:rPr lang="es-419" sz="2800" b="0" spc="-7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</a:rPr>
              <a:t> y</a:t>
            </a:r>
            <a:r>
              <a:rPr lang="es-419" sz="2800" b="0" spc="-75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</a:rPr>
              <a:t> diciembre</a:t>
            </a:r>
            <a:r>
              <a:rPr lang="es-419" sz="2800" b="0" spc="-65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</a:rPr>
              <a:t> de </a:t>
            </a:r>
            <a:r>
              <a:rPr lang="es-419" sz="28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</a:rPr>
              <a:t>2025:</a:t>
            </a:r>
            <a:r>
              <a:rPr lang="es-419" sz="2800" b="0" spc="-65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</a:rPr>
              <a:t> Aportaciones de la encuesta</a:t>
            </a:r>
            <a:r>
              <a:rPr lang="es-419" sz="2800" b="0" spc="-1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</a:rPr>
              <a:t> </a:t>
            </a:r>
          </a:p>
          <a:p>
            <a:pPr marR="1623695">
              <a:lnSpc>
                <a:spcPct val="143000"/>
              </a:lnSpc>
              <a:spcBef>
                <a:spcPts val="95"/>
              </a:spcBef>
            </a:pPr>
            <a:r>
              <a:rPr lang="es-419" sz="28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</a:rPr>
              <a:t>Febrero de</a:t>
            </a:r>
            <a:r>
              <a:rPr lang="es-419" sz="2800" b="0" spc="-75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8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</a:rPr>
              <a:t>2026:</a:t>
            </a:r>
            <a:r>
              <a:rPr lang="es-419" sz="2800" b="0" spc="-75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</a:rPr>
              <a:t> Política de propuesta compartida y preguntas frecuentes</a:t>
            </a:r>
            <a:r>
              <a:rPr lang="es-419" sz="2800" b="0" spc="-25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</a:rPr>
              <a:t> </a:t>
            </a:r>
          </a:p>
          <a:p>
            <a:pPr marR="1623695">
              <a:lnSpc>
                <a:spcPct val="143000"/>
              </a:lnSpc>
              <a:spcBef>
                <a:spcPts val="95"/>
              </a:spcBef>
            </a:pPr>
            <a:r>
              <a:rPr lang="es-419" sz="2800" b="0" noProof="0" dirty="0">
                <a:solidFill>
                  <a:srgbClr val="000000"/>
                </a:solidFill>
                <a:sym typeface="+mn-ea"/>
              </a:rPr>
              <a:t>Febrero de</a:t>
            </a:r>
            <a:r>
              <a:rPr lang="es-419" sz="2800" b="0" spc="-75" noProof="0" dirty="0">
                <a:solidFill>
                  <a:srgbClr val="000000"/>
                </a:solidFill>
                <a:sym typeface="+mn-ea"/>
              </a:rPr>
              <a:t> </a:t>
            </a:r>
            <a:r>
              <a:rPr lang="es-419" sz="2800" b="0" noProof="0" dirty="0">
                <a:solidFill>
                  <a:srgbClr val="000000"/>
                </a:solidFill>
                <a:sym typeface="+mn-ea"/>
              </a:rPr>
              <a:t>2026</a:t>
            </a:r>
            <a:r>
              <a:rPr lang="es-419" sz="28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</a:rPr>
              <a:t>:</a:t>
            </a:r>
            <a:r>
              <a:rPr lang="es-419" sz="2800" b="0" spc="-8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</a:rPr>
              <a:t> Reunión de las partes interesadas</a:t>
            </a:r>
            <a:endParaRPr lang="es-419" sz="2800" b="0" spc="-10" noProof="0" dirty="0">
              <a:solidFill>
                <a:srgbClr val="000000"/>
              </a:solidFill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ct val="100000"/>
              </a:lnSpc>
              <a:spcBef>
                <a:spcPts val="1535"/>
              </a:spcBef>
            </a:pPr>
            <a:r>
              <a:rPr lang="es-419" sz="28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</a:rPr>
              <a:t>Noviembre de</a:t>
            </a:r>
            <a:r>
              <a:rPr lang="es-419" sz="2800" b="0" spc="-5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8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</a:rPr>
              <a:t>2025</a:t>
            </a:r>
            <a:r>
              <a:rPr lang="es-419" sz="2800" b="0" spc="-5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</a:rPr>
              <a:t> a ab</a:t>
            </a:r>
            <a:r>
              <a:rPr lang="es-419" sz="28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</a:rPr>
              <a:t>ril</a:t>
            </a:r>
            <a:r>
              <a:rPr lang="es-419" sz="2800" b="0" spc="-45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</a:rPr>
              <a:t> de </a:t>
            </a:r>
            <a:r>
              <a:rPr lang="es-419" sz="28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</a:rPr>
              <a:t>2026:</a:t>
            </a:r>
            <a:r>
              <a:rPr lang="es-419" sz="2800" b="0" spc="-45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</a:rPr>
              <a:t> Diseño inicial de la norma</a:t>
            </a:r>
            <a:endParaRPr lang="es-419" sz="2800" b="0" spc="-10" noProof="0" dirty="0">
              <a:solidFill>
                <a:srgbClr val="000000"/>
              </a:solidFill>
              <a:latin typeface="Trebuchet MS" panose="020B0603020202020204"/>
              <a:cs typeface="Trebuchet MS" panose="020B0603020202020204"/>
            </a:endParaRPr>
          </a:p>
          <a:p>
            <a:pPr marR="5080">
              <a:lnSpc>
                <a:spcPct val="115000"/>
              </a:lnSpc>
              <a:spcBef>
                <a:spcPts val="995"/>
              </a:spcBef>
            </a:pPr>
            <a:r>
              <a:rPr lang="es-419" sz="28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</a:rPr>
              <a:t>April</a:t>
            </a:r>
            <a:r>
              <a:rPr lang="es-419" sz="2800" b="0" spc="-3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800" b="0" spc="-30" dirty="0">
                <a:solidFill>
                  <a:srgbClr val="000000"/>
                </a:solidFill>
              </a:rPr>
              <a:t>a</a:t>
            </a:r>
            <a:r>
              <a:rPr lang="es-419" sz="2800" b="0" spc="-5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8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</a:rPr>
              <a:t>June</a:t>
            </a:r>
            <a:r>
              <a:rPr lang="es-419" sz="2800" b="0" spc="-5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8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</a:rPr>
              <a:t>2026:</a:t>
            </a:r>
            <a:r>
              <a:rPr lang="es-419" sz="2800" b="0" spc="-4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</a:rPr>
              <a:t> Elaboración de normas con la Junta de Servicios Médicos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19200" y="6324600"/>
            <a:ext cx="1524000" cy="461665"/>
          </a:xfrm>
          <a:prstGeom prst="rect">
            <a:avLst/>
          </a:prstGeom>
          <a:solidFill>
            <a:srgbClr val="00186F"/>
          </a:solidFill>
          <a:ln>
            <a:solidFill>
              <a:srgbClr val="00186F"/>
            </a:solidFill>
          </a:ln>
        </p:spPr>
        <p:txBody>
          <a:bodyPr wrap="square" rtlCol="0">
            <a:spAutoFit/>
          </a:bodyPr>
          <a:lstStyle/>
          <a:p>
            <a:r>
              <a:rPr lang="es-419" sz="1000" b="1" noProof="0" dirty="0">
                <a:solidFill>
                  <a:schemeClr val="bg1"/>
                </a:solidFill>
              </a:rPr>
              <a:t>COLORADO</a:t>
            </a:r>
          </a:p>
          <a:p>
            <a:r>
              <a:rPr lang="es-419" sz="700" b="1" noProof="0" dirty="0">
                <a:solidFill>
                  <a:schemeClr val="bg1"/>
                </a:solidFill>
              </a:rPr>
              <a:t>Department of Health Care</a:t>
            </a:r>
            <a:br>
              <a:rPr lang="es-419" sz="700" b="1" noProof="0" dirty="0">
                <a:solidFill>
                  <a:schemeClr val="bg1"/>
                </a:solidFill>
              </a:rPr>
            </a:br>
            <a:r>
              <a:rPr lang="es-419" sz="700" b="1" noProof="0" dirty="0">
                <a:solidFill>
                  <a:schemeClr val="bg1"/>
                </a:solidFill>
              </a:rPr>
              <a:t>Policy &amp; Financing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11653150" y="6453894"/>
            <a:ext cx="222757" cy="18732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25"/>
              </a:spcBef>
            </a:pPr>
            <a:r>
              <a:rPr lang="es-419" spc="-25" noProof="0" dirty="0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3400" y="1905000"/>
            <a:ext cx="10820400" cy="3977640"/>
          </a:xfrm>
          <a:prstGeom prst="rect">
            <a:avLst/>
          </a:prstGeom>
        </p:spPr>
        <p:txBody>
          <a:bodyPr vert="horz" wrap="square" lIns="0" tIns="12065" rIns="0" bIns="0" rtlCol="0">
            <a:noAutofit/>
          </a:bodyPr>
          <a:lstStyle/>
          <a:p>
            <a:pPr marL="12700" marR="469900">
              <a:lnSpc>
                <a:spcPct val="114000"/>
              </a:lnSpc>
              <a:spcBef>
                <a:spcPts val="95"/>
              </a:spcBef>
            </a:pP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Su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aportación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(a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través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encuesta)</a:t>
            </a:r>
            <a:r>
              <a:rPr lang="es-419" sz="3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nos</a:t>
            </a:r>
            <a:r>
              <a:rPr lang="es-419" sz="3000" spc="-1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ayudó</a:t>
            </a:r>
            <a:r>
              <a:rPr lang="es-419" sz="3000" spc="-1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a</a:t>
            </a:r>
            <a:r>
              <a:rPr lang="es-419" sz="3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mejorar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norma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propuesta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las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siguientes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maneras: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  <a:p>
            <a:pPr marL="469265" indent="-368300">
              <a:lnSpc>
                <a:spcPct val="100000"/>
              </a:lnSpc>
              <a:spcBef>
                <a:spcPts val="1550"/>
              </a:spcBef>
              <a:buFont typeface="Tahoma" panose="020B0604030504040204"/>
              <a:buChar char="•"/>
              <a:tabLst>
                <a:tab pos="469265" algn="l"/>
              </a:tabLst>
            </a:pP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Añadir</a:t>
            </a:r>
            <a:r>
              <a:rPr lang="es-419" sz="22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2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definición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2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"causa</a:t>
            </a:r>
            <a:r>
              <a:rPr lang="es-419" sz="22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justificada"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para</a:t>
            </a:r>
            <a:r>
              <a:rPr lang="es-419" sz="22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no</a:t>
            </a:r>
            <a:r>
              <a:rPr lang="es-419" sz="22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presentar</a:t>
            </a:r>
            <a:r>
              <a:rPr lang="es-419" sz="22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excepciones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a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spc="-10" noProof="0" dirty="0">
                <a:latin typeface="Trebuchet MS" panose="020B0603020202020204"/>
                <a:cs typeface="Trebuchet MS" panose="020B0603020202020204"/>
              </a:rPr>
              <a:t>tiempo</a:t>
            </a:r>
            <a:endParaRPr lang="es-419" sz="2200" noProof="0" dirty="0">
              <a:latin typeface="Trebuchet MS" panose="020B0603020202020204"/>
              <a:cs typeface="Trebuchet MS" panose="020B0603020202020204"/>
            </a:endParaRPr>
          </a:p>
          <a:p>
            <a:pPr marL="469265" indent="-368300">
              <a:lnSpc>
                <a:spcPct val="100000"/>
              </a:lnSpc>
              <a:spcBef>
                <a:spcPts val="380"/>
              </a:spcBef>
              <a:buFont typeface="Tahoma" panose="020B0604030504040204"/>
              <a:buChar char="•"/>
              <a:tabLst>
                <a:tab pos="469265" algn="l"/>
              </a:tabLst>
            </a:pP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Aumentar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el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tiempo</a:t>
            </a:r>
            <a:r>
              <a:rPr lang="es-419" sz="22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total</a:t>
            </a:r>
            <a:r>
              <a:rPr lang="es-419" sz="22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para</a:t>
            </a:r>
            <a:r>
              <a:rPr lang="es-419" sz="22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presentar</a:t>
            </a:r>
            <a:r>
              <a:rPr lang="es-419" sz="22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excepciones</a:t>
            </a:r>
            <a:r>
              <a:rPr lang="es-419" sz="22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2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18</a:t>
            </a:r>
            <a:r>
              <a:rPr lang="es-419" sz="22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a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20</a:t>
            </a:r>
            <a:r>
              <a:rPr lang="es-419" sz="22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días</a:t>
            </a:r>
            <a:r>
              <a:rPr lang="es-419" sz="22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spc="-10" noProof="0" dirty="0">
                <a:latin typeface="Trebuchet MS" panose="020B0603020202020204"/>
                <a:cs typeface="Trebuchet MS" panose="020B0603020202020204"/>
              </a:rPr>
              <a:t>naturales</a:t>
            </a:r>
            <a:endParaRPr lang="es-419" sz="2200" noProof="0" dirty="0">
              <a:latin typeface="Trebuchet MS" panose="020B0603020202020204"/>
              <a:cs typeface="Trebuchet MS" panose="020B0603020202020204"/>
            </a:endParaRPr>
          </a:p>
          <a:p>
            <a:pPr marL="469265" indent="-368300">
              <a:lnSpc>
                <a:spcPct val="100000"/>
              </a:lnSpc>
              <a:spcBef>
                <a:spcPts val="390"/>
              </a:spcBef>
              <a:buFont typeface="Tahoma" panose="020B0604030504040204"/>
              <a:buChar char="•"/>
              <a:tabLst>
                <a:tab pos="469265" algn="l"/>
              </a:tabLst>
            </a:pP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Añadir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prórroga</a:t>
            </a:r>
            <a:r>
              <a:rPr lang="es-419" sz="22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2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45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días</a:t>
            </a:r>
            <a:r>
              <a:rPr lang="es-419" sz="22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naturales</a:t>
            </a:r>
            <a:r>
              <a:rPr lang="es-419" sz="22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desde</a:t>
            </a:r>
            <a:r>
              <a:rPr lang="es-419" sz="22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fecha</a:t>
            </a:r>
            <a:r>
              <a:rPr lang="es-419" sz="22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límite</a:t>
            </a:r>
            <a:r>
              <a:rPr lang="es-419" sz="22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original</a:t>
            </a:r>
            <a:r>
              <a:rPr lang="es-419" sz="22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spc="-20" noProof="0" dirty="0">
                <a:latin typeface="Trebuchet MS" panose="020B0603020202020204"/>
                <a:cs typeface="Trebuchet MS" panose="020B0603020202020204"/>
              </a:rPr>
              <a:t>para</a:t>
            </a:r>
            <a:endParaRPr lang="es-419" sz="2200" noProof="0" dirty="0">
              <a:latin typeface="Trebuchet MS" panose="020B0603020202020204"/>
              <a:cs typeface="Trebuchet MS" panose="020B0603020202020204"/>
            </a:endParaRPr>
          </a:p>
          <a:p>
            <a:pPr marL="469900" marR="1362710">
              <a:lnSpc>
                <a:spcPct val="115000"/>
              </a:lnSpc>
              <a:spcBef>
                <a:spcPts val="20"/>
              </a:spcBef>
            </a:pP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presentar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excepciones</a:t>
            </a:r>
            <a:r>
              <a:rPr lang="es-419" sz="22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para</a:t>
            </a:r>
            <a:r>
              <a:rPr lang="es-419" sz="22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miembros</a:t>
            </a:r>
            <a:r>
              <a:rPr lang="es-419" sz="22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o</a:t>
            </a:r>
            <a:r>
              <a:rPr lang="es-419" sz="22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solicitantes</a:t>
            </a:r>
            <a:r>
              <a:rPr lang="es-419" sz="22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cuando</a:t>
            </a:r>
            <a:r>
              <a:rPr lang="es-419" sz="22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se</a:t>
            </a:r>
            <a:r>
              <a:rPr lang="es-419" sz="22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spc="-10" noProof="0" dirty="0">
                <a:latin typeface="Trebuchet MS" panose="020B0603020202020204"/>
                <a:cs typeface="Trebuchet MS" panose="020B0603020202020204"/>
              </a:rPr>
              <a:t>soliciten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transcripciones</a:t>
            </a:r>
            <a:r>
              <a:rPr lang="es-419" sz="2200" spc="-7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spc="-10" noProof="0" dirty="0">
                <a:latin typeface="Trebuchet MS" panose="020B0603020202020204"/>
                <a:cs typeface="Trebuchet MS" panose="020B0603020202020204"/>
              </a:rPr>
              <a:t>escritas</a:t>
            </a:r>
            <a:endParaRPr lang="es-419" sz="2200" noProof="0" dirty="0">
              <a:latin typeface="Trebuchet MS" panose="020B0603020202020204"/>
              <a:cs typeface="Trebuchet MS" panose="020B0603020202020204"/>
            </a:endParaRPr>
          </a:p>
          <a:p>
            <a:pPr marL="469265" indent="-368300">
              <a:lnSpc>
                <a:spcPct val="100000"/>
              </a:lnSpc>
              <a:spcBef>
                <a:spcPts val="505"/>
              </a:spcBef>
              <a:buFont typeface="Tahoma" panose="020B0604030504040204"/>
              <a:buChar char="•"/>
              <a:tabLst>
                <a:tab pos="469265" algn="l"/>
              </a:tabLst>
            </a:pP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Añadir</a:t>
            </a:r>
            <a:r>
              <a:rPr lang="es-419" sz="22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2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descripción</a:t>
            </a:r>
            <a:r>
              <a:rPr lang="es-419" sz="22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2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2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revisión</a:t>
            </a:r>
            <a:r>
              <a:rPr lang="es-419" sz="22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administrativa</a:t>
            </a:r>
            <a:r>
              <a:rPr lang="es-419" sz="22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que</a:t>
            </a:r>
            <a:r>
              <a:rPr lang="es-419" sz="22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reciben</a:t>
            </a:r>
            <a:r>
              <a:rPr lang="es-419" sz="22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todas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spc="-25" noProof="0" dirty="0">
                <a:latin typeface="Trebuchet MS" panose="020B0603020202020204"/>
                <a:cs typeface="Trebuchet MS" panose="020B0603020202020204"/>
              </a:rPr>
              <a:t>las decisiones iniciales</a:t>
            </a:r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483235" y="589280"/>
            <a:ext cx="11169650" cy="751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419" sz="4800" noProof="0" dirty="0">
                <a:solidFill>
                  <a:srgbClr val="00186F"/>
                </a:solidFill>
              </a:rPr>
              <a:t>Cambios informados por su aportación</a:t>
            </a:r>
            <a:endParaRPr lang="es-419" sz="4800" spc="-10" noProof="0" dirty="0">
              <a:solidFill>
                <a:srgbClr val="00186F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50"/>
            <a:ext cx="12192000" cy="6858634"/>
            <a:chOff x="0" y="-50"/>
            <a:chExt cx="12192000" cy="6858634"/>
          </a:xfrm>
        </p:grpSpPr>
        <p:sp>
          <p:nvSpPr>
            <p:cNvPr id="3" name="object 3"/>
            <p:cNvSpPr/>
            <p:nvPr/>
          </p:nvSpPr>
          <p:spPr>
            <a:xfrm>
              <a:off x="0" y="-50"/>
              <a:ext cx="12192000" cy="6256655"/>
            </a:xfrm>
            <a:custGeom>
              <a:avLst/>
              <a:gdLst/>
              <a:ahLst/>
              <a:cxnLst/>
              <a:rect l="l" t="t" r="r" b="b"/>
              <a:pathLst>
                <a:path w="12192000" h="6256655">
                  <a:moveTo>
                    <a:pt x="12192000" y="0"/>
                  </a:moveTo>
                  <a:lnTo>
                    <a:pt x="0" y="0"/>
                  </a:lnTo>
                  <a:lnTo>
                    <a:pt x="0" y="6256655"/>
                  </a:lnTo>
                  <a:lnTo>
                    <a:pt x="12192000" y="625665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0176E"/>
            </a:solidFill>
          </p:spPr>
          <p:txBody>
            <a:bodyPr wrap="square" lIns="0" tIns="0" rIns="0" bIns="0" rtlCol="0"/>
            <a:lstStyle/>
            <a:p>
              <a:endParaRPr lang="es-419" noProof="0"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256602"/>
              <a:ext cx="12192000" cy="601980"/>
            </a:xfrm>
            <a:custGeom>
              <a:avLst/>
              <a:gdLst/>
              <a:ahLst/>
              <a:cxnLst/>
              <a:rect l="l" t="t" r="r" b="b"/>
              <a:pathLst>
                <a:path w="12192000" h="601979">
                  <a:moveTo>
                    <a:pt x="12192000" y="0"/>
                  </a:moveTo>
                  <a:lnTo>
                    <a:pt x="0" y="0"/>
                  </a:lnTo>
                  <a:lnTo>
                    <a:pt x="0" y="601395"/>
                  </a:lnTo>
                  <a:lnTo>
                    <a:pt x="12192000" y="60139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s-419" noProof="0" dirty="0"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4675" y="6363581"/>
              <a:ext cx="2214118" cy="379463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93444" y="2146249"/>
            <a:ext cx="10689590" cy="1766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ts val="6840"/>
              </a:lnSpc>
              <a:spcBef>
                <a:spcPts val="100"/>
              </a:spcBef>
            </a:pPr>
            <a:r>
              <a:rPr lang="es-419" sz="4800" noProof="0" dirty="0">
                <a:solidFill>
                  <a:srgbClr val="FFFFFF"/>
                </a:solidFill>
              </a:rPr>
              <a:t>Fundamentos</a:t>
            </a:r>
            <a:r>
              <a:rPr lang="es-419" sz="4800" spc="-120" noProof="0" dirty="0">
                <a:solidFill>
                  <a:srgbClr val="FFFFFF"/>
                </a:solidFill>
              </a:rPr>
              <a:t> </a:t>
            </a:r>
            <a:r>
              <a:rPr lang="es-419" sz="4800" noProof="0" dirty="0">
                <a:solidFill>
                  <a:srgbClr val="FFFFFF"/>
                </a:solidFill>
              </a:rPr>
              <a:t>de</a:t>
            </a:r>
            <a:r>
              <a:rPr lang="es-419" sz="4800" spc="-114" noProof="0" dirty="0">
                <a:solidFill>
                  <a:srgbClr val="FFFFFF"/>
                </a:solidFill>
              </a:rPr>
              <a:t> </a:t>
            </a:r>
            <a:r>
              <a:rPr lang="es-419" sz="4800" spc="-25" noProof="0" dirty="0">
                <a:solidFill>
                  <a:srgbClr val="FFFFFF"/>
                </a:solidFill>
              </a:rPr>
              <a:t>las </a:t>
            </a:r>
            <a:r>
              <a:rPr lang="es-419" sz="4800" noProof="0" dirty="0">
                <a:solidFill>
                  <a:srgbClr val="FFFFFF"/>
                </a:solidFill>
              </a:rPr>
              <a:t>apelaciones</a:t>
            </a:r>
            <a:r>
              <a:rPr lang="es-419" sz="4800" spc="-254" noProof="0" dirty="0">
                <a:solidFill>
                  <a:srgbClr val="FFFFFF"/>
                </a:solidFill>
              </a:rPr>
              <a:t> </a:t>
            </a:r>
            <a:r>
              <a:rPr lang="es-419" sz="4800" spc="-50" noProof="0" dirty="0">
                <a:solidFill>
                  <a:srgbClr val="FFFFFF"/>
                </a:solidFill>
              </a:rPr>
              <a:t>y </a:t>
            </a:r>
            <a:r>
              <a:rPr lang="es-419" sz="4800" noProof="0" dirty="0">
                <a:solidFill>
                  <a:srgbClr val="FFFFFF"/>
                </a:solidFill>
              </a:rPr>
              <a:t>cambios</a:t>
            </a:r>
            <a:r>
              <a:rPr lang="es-419" sz="4800" spc="-250" noProof="0" dirty="0">
                <a:solidFill>
                  <a:srgbClr val="FFFFFF"/>
                </a:solidFill>
              </a:rPr>
              <a:t> </a:t>
            </a:r>
            <a:r>
              <a:rPr lang="es-419" sz="4800" spc="-10" noProof="0" dirty="0">
                <a:solidFill>
                  <a:srgbClr val="FFFFFF"/>
                </a:solidFill>
              </a:rPr>
              <a:t>propuestos</a:t>
            </a:r>
            <a:endParaRPr lang="es-419" sz="4800" noProof="0" dirty="0"/>
          </a:p>
        </p:txBody>
      </p:sp>
      <p:sp>
        <p:nvSpPr>
          <p:cNvPr id="7" name="object 2"/>
          <p:cNvSpPr txBox="1"/>
          <p:nvPr/>
        </p:nvSpPr>
        <p:spPr>
          <a:xfrm>
            <a:off x="11588750" y="6510655"/>
            <a:ext cx="266700" cy="243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419" sz="1500" spc="-50" noProof="0" dirty="0">
                <a:solidFill>
                  <a:schemeClr val="tx1"/>
                </a:solidFill>
                <a:latin typeface="Trebuchet MS" panose="020B0603020202020204"/>
                <a:cs typeface="Trebuchet MS" panose="020B0603020202020204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25"/>
              </a:spcBef>
            </a:pPr>
            <a:r>
              <a:rPr lang="es-419" spc="-25" noProof="0" dirty="0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506095" y="361315"/>
            <a:ext cx="11141710" cy="843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419" noProof="0" dirty="0">
                <a:solidFill>
                  <a:srgbClr val="00186F"/>
                </a:solidFill>
              </a:rPr>
              <a:t>Antecedentes de las apelaciones</a:t>
            </a:r>
            <a:endParaRPr lang="es-419" spc="-10" noProof="0" dirty="0">
              <a:solidFill>
                <a:srgbClr val="00186F"/>
              </a:solidFill>
            </a:endParaRPr>
          </a:p>
        </p:txBody>
      </p:sp>
      <p:sp>
        <p:nvSpPr>
          <p:cNvPr id="7" name="object 3"/>
          <p:cNvSpPr txBox="1"/>
          <p:nvPr/>
        </p:nvSpPr>
        <p:spPr>
          <a:xfrm>
            <a:off x="914400" y="1371600"/>
            <a:ext cx="10217150" cy="4761865"/>
          </a:xfrm>
          <a:prstGeom prst="rect">
            <a:avLst/>
          </a:prstGeom>
        </p:spPr>
        <p:txBody>
          <a:bodyPr vert="horz" wrap="square" lIns="0" tIns="9525" rIns="0" bIns="0" rtlCol="0">
            <a:noAutofit/>
          </a:bodyPr>
          <a:lstStyle/>
          <a:p>
            <a:pPr marL="12700" marR="5080">
              <a:lnSpc>
                <a:spcPct val="115000"/>
              </a:lnSpc>
              <a:spcBef>
                <a:spcPts val="75"/>
              </a:spcBef>
            </a:pP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apelación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es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un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proceso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legal</a:t>
            </a:r>
            <a:r>
              <a:rPr lang="es-419" sz="3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que</a:t>
            </a:r>
            <a:r>
              <a:rPr lang="es-419" sz="3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permite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a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un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miembro</a:t>
            </a:r>
            <a:r>
              <a:rPr lang="es-419" sz="3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solicitar</a:t>
            </a:r>
            <a:r>
              <a:rPr lang="es-419" sz="3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3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audiencia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justa</a:t>
            </a:r>
            <a:r>
              <a:rPr lang="es-419" sz="3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estatal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si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el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miembro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o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solicitante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no</a:t>
            </a:r>
            <a:r>
              <a:rPr lang="es-419" sz="3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está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acuerdo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con</a:t>
            </a:r>
            <a:r>
              <a:rPr lang="es-419" sz="3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decisión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20" noProof="0" dirty="0">
                <a:latin typeface="Trebuchet MS" panose="020B0603020202020204"/>
                <a:cs typeface="Trebuchet MS" panose="020B0603020202020204"/>
              </a:rPr>
              <a:t>HCPF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sobre</a:t>
            </a:r>
            <a:r>
              <a:rPr lang="es-419" sz="3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sus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beneficios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o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servicios.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  <a:p>
            <a:pPr marL="469265" marR="467360" indent="-353695" algn="just">
              <a:lnSpc>
                <a:spcPct val="115000"/>
              </a:lnSpc>
              <a:spcBef>
                <a:spcPts val="1165"/>
              </a:spcBef>
              <a:buFont typeface="Tahoma" panose="020B0604030504040204"/>
              <a:buChar char="•"/>
              <a:tabLst>
                <a:tab pos="469265" algn="l"/>
              </a:tabLst>
            </a:pP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Audiencia</a:t>
            </a:r>
            <a:r>
              <a:rPr lang="es-419" sz="2000" spc="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imparcial</a:t>
            </a:r>
            <a:r>
              <a:rPr lang="es-419" sz="2000" spc="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estatal:</a:t>
            </a:r>
            <a:r>
              <a:rPr lang="es-419" sz="2000" spc="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Reunión</a:t>
            </a:r>
            <a:r>
              <a:rPr lang="es-419" sz="2000" spc="1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con</a:t>
            </a:r>
            <a:r>
              <a:rPr lang="es-419" sz="2000" spc="1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</a:t>
            </a:r>
            <a:r>
              <a:rPr lang="es-419" sz="2000" spc="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juez</a:t>
            </a:r>
            <a:r>
              <a:rPr lang="es-419" sz="2000" spc="1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administrativo</a:t>
            </a:r>
            <a:r>
              <a:rPr lang="es-419" sz="2000" spc="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 la</a:t>
            </a:r>
            <a:r>
              <a:rPr lang="es-419" sz="2000" spc="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Oficina</a:t>
            </a:r>
            <a:r>
              <a:rPr lang="es-419" sz="2000" spc="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de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Tribunales</a:t>
            </a:r>
            <a:r>
              <a:rPr lang="es-419" sz="2000" spc="-10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Administrativos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  <a:p>
            <a:pPr marL="469265" marR="323215" indent="-353695" algn="just">
              <a:lnSpc>
                <a:spcPts val="2760"/>
              </a:lnSpc>
              <a:spcBef>
                <a:spcPts val="105"/>
              </a:spcBef>
              <a:buFont typeface="Tahoma" panose="020B0604030504040204"/>
              <a:buChar char="•"/>
              <a:tabLst>
                <a:tab pos="469265" algn="l"/>
              </a:tabLst>
            </a:pP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Oficina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Tribunales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Administrativos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(OAC):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El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sistema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centralizado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tribunales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administrativos</a:t>
            </a:r>
            <a:r>
              <a:rPr lang="es-419" sz="2000" spc="31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29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Colorado.</a:t>
            </a:r>
            <a:r>
              <a:rPr lang="es-419" sz="2000" spc="30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Este</a:t>
            </a:r>
            <a:r>
              <a:rPr lang="es-419" sz="2000" spc="30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sistema</a:t>
            </a:r>
            <a:r>
              <a:rPr lang="es-419" sz="2000" spc="31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judicial</a:t>
            </a:r>
            <a:r>
              <a:rPr lang="es-419" sz="2000" spc="30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administrativo</a:t>
            </a:r>
            <a:r>
              <a:rPr lang="es-419" sz="2000" spc="31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permite</a:t>
            </a:r>
            <a:r>
              <a:rPr lang="es-419" sz="2000" spc="30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</a:t>
            </a:r>
            <a:r>
              <a:rPr lang="es-419" sz="2000" spc="31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las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agencias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y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los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ciudadanos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resolver</a:t>
            </a:r>
            <a:r>
              <a:rPr lang="es-419" sz="2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ciertas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disputas.</a:t>
            </a:r>
          </a:p>
          <a:p>
            <a:pPr marL="469265" marR="323215" indent="-353695" algn="l">
              <a:lnSpc>
                <a:spcPts val="2760"/>
              </a:lnSpc>
              <a:spcBef>
                <a:spcPts val="105"/>
              </a:spcBef>
              <a:buFont typeface="Tahoma" panose="020B0604030504040204"/>
              <a:buChar char="•"/>
              <a:tabLst>
                <a:tab pos="469265" algn="l"/>
              </a:tabLst>
            </a:pPr>
            <a:r>
              <a:rPr lang="es-419" sz="2000" spc="-10" noProof="0" dirty="0">
                <a:latin typeface="Trebuchet MS" panose="020B0603020202020204"/>
                <a:cs typeface="Trebuchet MS" panose="020B0603020202020204"/>
                <a:sym typeface="+mn-ea"/>
              </a:rPr>
              <a:t>Beneficios: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  <a:sym typeface="+mn-ea"/>
              </a:rPr>
              <a:t>	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  <a:sym typeface="+mn-ea"/>
              </a:rPr>
              <a:t>Servicios médicos, medicamentos 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  <a:sym typeface="+mn-ea"/>
              </a:rPr>
              <a:t>y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  <a:sym typeface="+mn-ea"/>
              </a:rPr>
              <a:t>suministros cubiertos 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  <a:sym typeface="+mn-ea"/>
              </a:rPr>
              <a:t>por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  <a:sym typeface="+mn-ea"/>
              </a:rPr>
              <a:t>Health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  <a:sym typeface="+mn-ea"/>
              </a:rPr>
              <a:t>First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  <a:sym typeface="+mn-ea"/>
              </a:rPr>
              <a:t>Colorado.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  <a:p>
            <a:pPr marL="469265" marR="323215" indent="-353695" algn="just">
              <a:lnSpc>
                <a:spcPts val="2760"/>
              </a:lnSpc>
              <a:spcBef>
                <a:spcPts val="105"/>
              </a:spcBef>
              <a:buFont typeface="Tahoma" panose="020B0604030504040204"/>
              <a:buChar char="•"/>
              <a:tabLst>
                <a:tab pos="469265" algn="l"/>
              </a:tabLst>
            </a:pP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11653150" y="6453894"/>
            <a:ext cx="222757" cy="18732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25"/>
              </a:spcBef>
            </a:pPr>
            <a:r>
              <a:rPr lang="es-419" spc="-25" noProof="0" dirty="0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8" name="object 2"/>
          <p:cNvSpPr txBox="1">
            <a:spLocks noGrp="1"/>
          </p:cNvSpPr>
          <p:nvPr>
            <p:ph type="title"/>
          </p:nvPr>
        </p:nvSpPr>
        <p:spPr>
          <a:xfrm>
            <a:off x="506095" y="361315"/>
            <a:ext cx="11141710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419" sz="4800" noProof="0" dirty="0">
                <a:solidFill>
                  <a:srgbClr val="00186F"/>
                </a:solidFill>
              </a:rPr>
              <a:t>Continuación de antecedentes de las apelaciones</a:t>
            </a:r>
            <a:endParaRPr lang="es-419" sz="4800" spc="-10" noProof="0" dirty="0">
              <a:solidFill>
                <a:srgbClr val="00186F"/>
              </a:solidFill>
            </a:endParaRPr>
          </a:p>
        </p:txBody>
      </p:sp>
      <p:sp>
        <p:nvSpPr>
          <p:cNvPr id="9" name="object 3"/>
          <p:cNvSpPr txBox="1"/>
          <p:nvPr/>
        </p:nvSpPr>
        <p:spPr>
          <a:xfrm>
            <a:off x="916940" y="1800225"/>
            <a:ext cx="10436860" cy="4676775"/>
          </a:xfrm>
          <a:prstGeom prst="rect">
            <a:avLst/>
          </a:prstGeom>
        </p:spPr>
        <p:txBody>
          <a:bodyPr vert="horz" wrap="square" lIns="0" tIns="9525" rIns="0" bIns="0" rtlCol="0">
            <a:noAutofit/>
          </a:bodyPr>
          <a:lstStyle/>
          <a:p>
            <a:pPr marL="12700" marR="5080">
              <a:lnSpc>
                <a:spcPct val="115000"/>
              </a:lnSpc>
              <a:spcBef>
                <a:spcPts val="75"/>
              </a:spcBef>
            </a:pPr>
            <a:r>
              <a:rPr lang="es-419" sz="2900" noProof="0" dirty="0">
                <a:latin typeface="Trebuchet MS" panose="020B0603020202020204"/>
                <a:cs typeface="Trebuchet MS" panose="020B0603020202020204"/>
              </a:rPr>
              <a:t>Un</a:t>
            </a:r>
            <a:r>
              <a:rPr lang="es-419" sz="29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900" noProof="0" dirty="0">
                <a:latin typeface="Trebuchet MS" panose="020B0603020202020204"/>
                <a:cs typeface="Trebuchet MS" panose="020B0603020202020204"/>
              </a:rPr>
              <a:t>miembro,</a:t>
            </a:r>
            <a:r>
              <a:rPr lang="es-419" sz="29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900" noProof="0" dirty="0">
                <a:latin typeface="Trebuchet MS" panose="020B0603020202020204"/>
                <a:cs typeface="Trebuchet MS" panose="020B0603020202020204"/>
              </a:rPr>
              <a:t>solicitante</a:t>
            </a:r>
            <a:r>
              <a:rPr lang="es-419" sz="29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900" noProof="0" dirty="0">
                <a:latin typeface="Trebuchet MS" panose="020B0603020202020204"/>
                <a:cs typeface="Trebuchet MS" panose="020B0603020202020204"/>
              </a:rPr>
              <a:t>o</a:t>
            </a:r>
            <a:r>
              <a:rPr lang="es-419" sz="2900" spc="-7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900" noProof="0" dirty="0">
                <a:latin typeface="Trebuchet MS" panose="020B0603020202020204"/>
                <a:cs typeface="Trebuchet MS" panose="020B0603020202020204"/>
              </a:rPr>
              <a:t>su</a:t>
            </a:r>
            <a:r>
              <a:rPr lang="es-419" sz="2900" spc="-7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900" noProof="0" dirty="0">
                <a:latin typeface="Trebuchet MS" panose="020B0603020202020204"/>
                <a:cs typeface="Trebuchet MS" panose="020B0603020202020204"/>
              </a:rPr>
              <a:t>representante</a:t>
            </a:r>
            <a:r>
              <a:rPr lang="es-419" sz="29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900" noProof="0" dirty="0">
                <a:latin typeface="Trebuchet MS" panose="020B0603020202020204"/>
                <a:cs typeface="Trebuchet MS" panose="020B0603020202020204"/>
              </a:rPr>
              <a:t>puede</a:t>
            </a:r>
            <a:r>
              <a:rPr lang="es-419" sz="29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900" spc="-10" noProof="0" dirty="0">
                <a:latin typeface="Trebuchet MS" panose="020B0603020202020204"/>
                <a:cs typeface="Trebuchet MS" panose="020B0603020202020204"/>
              </a:rPr>
              <a:t>apelar </a:t>
            </a:r>
            <a:r>
              <a:rPr lang="es-419" sz="29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9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900" noProof="0" dirty="0">
                <a:latin typeface="Trebuchet MS" panose="020B0603020202020204"/>
                <a:cs typeface="Trebuchet MS" panose="020B0603020202020204"/>
              </a:rPr>
              <a:t>acción</a:t>
            </a:r>
            <a:r>
              <a:rPr lang="es-419" sz="29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900" noProof="0" dirty="0">
                <a:latin typeface="Trebuchet MS" panose="020B0603020202020204"/>
                <a:cs typeface="Trebuchet MS" panose="020B0603020202020204"/>
              </a:rPr>
              <a:t>tomada</a:t>
            </a:r>
            <a:r>
              <a:rPr lang="es-419" sz="29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900" noProof="0" dirty="0">
                <a:latin typeface="Trebuchet MS" panose="020B0603020202020204"/>
                <a:cs typeface="Trebuchet MS" panose="020B0603020202020204"/>
              </a:rPr>
              <a:t>por</a:t>
            </a:r>
            <a:r>
              <a:rPr lang="es-419" sz="29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900" noProof="0" dirty="0">
                <a:latin typeface="Trebuchet MS" panose="020B0603020202020204"/>
                <a:cs typeface="Trebuchet MS" panose="020B0603020202020204"/>
              </a:rPr>
              <a:t>HCPF</a:t>
            </a:r>
            <a:r>
              <a:rPr lang="es-419" sz="29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900" noProof="0" dirty="0">
                <a:latin typeface="Trebuchet MS" panose="020B0603020202020204"/>
                <a:cs typeface="Trebuchet MS" panose="020B0603020202020204"/>
              </a:rPr>
              <a:t>para</a:t>
            </a:r>
            <a:r>
              <a:rPr lang="es-419" sz="2900" spc="-1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900" noProof="0" dirty="0">
                <a:latin typeface="Trebuchet MS" panose="020B0603020202020204"/>
                <a:cs typeface="Trebuchet MS" panose="020B0603020202020204"/>
              </a:rPr>
              <a:t>denegar,</a:t>
            </a:r>
            <a:r>
              <a:rPr lang="es-419" sz="29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900" spc="-10" noProof="0" dirty="0">
                <a:latin typeface="Trebuchet MS" panose="020B0603020202020204"/>
                <a:cs typeface="Trebuchet MS" panose="020B0603020202020204"/>
              </a:rPr>
              <a:t>reducir, </a:t>
            </a:r>
            <a:r>
              <a:rPr lang="es-419" sz="2900" noProof="0" dirty="0">
                <a:latin typeface="Trebuchet MS" panose="020B0603020202020204"/>
                <a:cs typeface="Trebuchet MS" panose="020B0603020202020204"/>
              </a:rPr>
              <a:t>suspender</a:t>
            </a:r>
            <a:r>
              <a:rPr lang="es-419" sz="29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900" noProof="0" dirty="0">
                <a:latin typeface="Trebuchet MS" panose="020B0603020202020204"/>
                <a:cs typeface="Trebuchet MS" panose="020B0603020202020204"/>
              </a:rPr>
              <a:t>o</a:t>
            </a:r>
            <a:r>
              <a:rPr lang="es-419" sz="29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900" noProof="0" dirty="0">
                <a:latin typeface="Trebuchet MS" panose="020B0603020202020204"/>
                <a:cs typeface="Trebuchet MS" panose="020B0603020202020204"/>
              </a:rPr>
              <a:t>terminar</a:t>
            </a:r>
            <a:r>
              <a:rPr lang="es-419" sz="29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900" noProof="0" dirty="0">
                <a:latin typeface="Trebuchet MS" panose="020B0603020202020204"/>
                <a:cs typeface="Trebuchet MS" panose="020B0603020202020204"/>
              </a:rPr>
              <a:t>beneficios</a:t>
            </a:r>
            <a:r>
              <a:rPr lang="es-419" sz="29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900" noProof="0" dirty="0">
                <a:latin typeface="Trebuchet MS" panose="020B0603020202020204"/>
                <a:cs typeface="Trebuchet MS" panose="020B0603020202020204"/>
              </a:rPr>
              <a:t>o</a:t>
            </a:r>
            <a:r>
              <a:rPr lang="es-419" sz="29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900" noProof="0" dirty="0">
                <a:latin typeface="Trebuchet MS" panose="020B0603020202020204"/>
                <a:cs typeface="Trebuchet MS" panose="020B0603020202020204"/>
              </a:rPr>
              <a:t>servicios</a:t>
            </a:r>
            <a:r>
              <a:rPr lang="es-419" sz="29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900" noProof="0" dirty="0">
                <a:latin typeface="Trebuchet MS" panose="020B0603020202020204"/>
                <a:cs typeface="Trebuchet MS" panose="020B0603020202020204"/>
              </a:rPr>
              <a:t>por</a:t>
            </a:r>
            <a:r>
              <a:rPr lang="es-419" sz="29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900" spc="-10" noProof="0" dirty="0">
                <a:latin typeface="Trebuchet MS" panose="020B0603020202020204"/>
                <a:cs typeface="Trebuchet MS" panose="020B0603020202020204"/>
              </a:rPr>
              <a:t>motivos como:</a:t>
            </a:r>
            <a:endParaRPr lang="es-419" sz="2900" noProof="0" dirty="0">
              <a:latin typeface="Trebuchet MS" panose="020B0603020202020204"/>
              <a:cs typeface="Trebuchet MS" panose="020B0603020202020204"/>
            </a:endParaRPr>
          </a:p>
          <a:p>
            <a:pPr marL="469265" indent="-292100">
              <a:lnSpc>
                <a:spcPct val="100000"/>
              </a:lnSpc>
              <a:spcBef>
                <a:spcPts val="1530"/>
              </a:spcBef>
              <a:buSzPct val="50000"/>
              <a:buFont typeface="Tahoma" panose="020B0604030504040204"/>
              <a:buChar char="•"/>
              <a:tabLst>
                <a:tab pos="469265" algn="l"/>
              </a:tabLst>
            </a:pP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Ya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no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califica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para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Health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First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Colorado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(el</a:t>
            </a:r>
            <a:r>
              <a:rPr lang="es-419" sz="2000" spc="-7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programa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Medicaid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Colorado)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  <a:p>
            <a:pPr marL="469265" indent="-292100">
              <a:lnSpc>
                <a:spcPct val="100000"/>
              </a:lnSpc>
              <a:spcBef>
                <a:spcPts val="360"/>
              </a:spcBef>
              <a:buSzPct val="50000"/>
              <a:buFont typeface="Tahoma" panose="020B0604030504040204"/>
              <a:buChar char="•"/>
              <a:tabLst>
                <a:tab pos="469265" algn="l"/>
              </a:tabLst>
            </a:pP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Su</a:t>
            </a:r>
            <a:r>
              <a:rPr lang="es-419" sz="2000" spc="-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solicitud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para</a:t>
            </a:r>
            <a:r>
              <a:rPr lang="es-419" sz="2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Health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First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Colorado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fue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denegada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  <a:p>
            <a:pPr marL="469265" indent="-292100">
              <a:lnSpc>
                <a:spcPct val="100000"/>
              </a:lnSpc>
              <a:spcBef>
                <a:spcPts val="360"/>
              </a:spcBef>
              <a:buSzPct val="50000"/>
              <a:buFont typeface="Tahoma" panose="020B0604030504040204"/>
              <a:buChar char="•"/>
              <a:tabLst>
                <a:tab pos="469265" algn="l"/>
              </a:tabLst>
            </a:pP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No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recibió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respuesta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s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solicitud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  <a:p>
            <a:pPr marL="469265" indent="-292100">
              <a:lnSpc>
                <a:spcPct val="100000"/>
              </a:lnSpc>
              <a:spcBef>
                <a:spcPts val="365"/>
              </a:spcBef>
              <a:buSzPct val="50000"/>
              <a:buFont typeface="Tahoma" panose="020B0604030504040204"/>
              <a:buChar char="•"/>
              <a:tabLst>
                <a:tab pos="469265" algn="l"/>
              </a:tabLst>
            </a:pP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servicio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que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recibe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está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programado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para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ser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reducido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o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suspendido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  <a:p>
            <a:pPr marL="469265" marR="375920" indent="-292735">
              <a:lnSpc>
                <a:spcPct val="115000"/>
              </a:lnSpc>
              <a:buSzPct val="50000"/>
              <a:buFont typeface="Tahoma" panose="020B0604030504040204"/>
              <a:buChar char="•"/>
              <a:tabLst>
                <a:tab pos="469265" algn="l"/>
              </a:tabLst>
            </a:pP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No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  <a:sym typeface="+mn-ea"/>
              </a:rPr>
              <a:t>recibió</a:t>
            </a:r>
            <a:r>
              <a:rPr lang="es-419" sz="2000" spc="-1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aviso</a:t>
            </a:r>
            <a:r>
              <a:rPr lang="es-419" sz="2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al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menos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10</a:t>
            </a:r>
            <a:r>
              <a:rPr lang="es-419" sz="2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días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antes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fecha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acción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indicando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que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s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cobertura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médica</a:t>
            </a:r>
            <a:r>
              <a:rPr lang="es-419" sz="2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terminaba</a:t>
            </a:r>
          </a:p>
          <a:p>
            <a:pPr marL="469265" marR="375920" indent="-292735">
              <a:lnSpc>
                <a:spcPct val="115000"/>
              </a:lnSpc>
              <a:buSzPct val="50000"/>
              <a:buFont typeface="Tahoma" panose="020B0604030504040204"/>
              <a:buChar char="•"/>
              <a:tabLst>
                <a:tab pos="469265" algn="l"/>
              </a:tabLst>
            </a:pPr>
            <a:r>
              <a:rPr lang="es-419" sz="2000" noProof="0" dirty="0">
                <a:latin typeface="Trebuchet MS" panose="020B0603020202020204"/>
                <a:cs typeface="Trebuchet MS" panose="020B0603020202020204"/>
                <a:sym typeface="+mn-ea"/>
              </a:rPr>
              <a:t>Los</a:t>
            </a:r>
            <a:r>
              <a:rPr lang="es-419" sz="2000" spc="-6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  <a:sym typeface="+mn-ea"/>
              </a:rPr>
              <a:t>servicios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  <a:sym typeface="+mn-ea"/>
              </a:rPr>
              <a:t>o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  <a:sym typeface="+mn-ea"/>
              </a:rPr>
              <a:t>beneficios</a:t>
            </a:r>
            <a:r>
              <a:rPr lang="es-419" sz="2000" spc="-6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  <a:sym typeface="+mn-ea"/>
              </a:rPr>
              <a:t>cubiertos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  <a:sym typeface="+mn-ea"/>
              </a:rPr>
              <a:t>debían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  <a:sym typeface="+mn-ea"/>
              </a:rPr>
              <a:t>reducirse</a:t>
            </a:r>
            <a:r>
              <a:rPr lang="es-419" sz="2000" spc="-7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  <a:sym typeface="+mn-ea"/>
              </a:rPr>
              <a:t>o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  <a:sym typeface="+mn-ea"/>
              </a:rPr>
              <a:t>suspenderse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7423" y="176225"/>
            <a:ext cx="10112375" cy="1590040"/>
          </a:xfrm>
          <a:prstGeom prst="rect">
            <a:avLst/>
          </a:prstGeom>
        </p:spPr>
        <p:txBody>
          <a:bodyPr vert="horz" wrap="square" lIns="0" tIns="105410" rIns="0" bIns="0" rtlCol="0">
            <a:spAutoFit/>
          </a:bodyPr>
          <a:lstStyle/>
          <a:p>
            <a:pPr marL="12700" marR="5080" indent="362585">
              <a:lnSpc>
                <a:spcPts val="5840"/>
              </a:lnSpc>
              <a:spcBef>
                <a:spcPts val="830"/>
              </a:spcBef>
            </a:pPr>
            <a:r>
              <a:rPr lang="es-419" noProof="0" dirty="0"/>
              <a:t>Plazo</a:t>
            </a:r>
            <a:r>
              <a:rPr lang="es-419" spc="-35" noProof="0" dirty="0"/>
              <a:t> </a:t>
            </a:r>
            <a:r>
              <a:rPr lang="es-419" noProof="0" dirty="0"/>
              <a:t>de</a:t>
            </a:r>
            <a:r>
              <a:rPr lang="es-419" spc="-15" noProof="0" dirty="0"/>
              <a:t> </a:t>
            </a:r>
            <a:r>
              <a:rPr lang="es-419" noProof="0" dirty="0"/>
              <a:t>apelación,</a:t>
            </a:r>
            <a:r>
              <a:rPr lang="es-419" spc="-20" noProof="0" dirty="0"/>
              <a:t> </a:t>
            </a:r>
            <a:r>
              <a:rPr lang="es-419" spc="-10" noProof="0" dirty="0"/>
              <a:t>excepción </a:t>
            </a:r>
            <a:r>
              <a:rPr lang="es-419" noProof="0" dirty="0"/>
              <a:t>y</a:t>
            </a:r>
            <a:r>
              <a:rPr lang="es-419" spc="-30" noProof="0" dirty="0"/>
              <a:t> </a:t>
            </a:r>
            <a:r>
              <a:rPr lang="es-419" spc="-10" noProof="0" dirty="0"/>
              <a:t>reconsideración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11653150" y="6453894"/>
            <a:ext cx="222757" cy="18732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25"/>
              </a:spcBef>
            </a:pPr>
            <a:r>
              <a:rPr lang="es-419" spc="-25" noProof="0" dirty="0">
                <a:solidFill>
                  <a:srgbClr val="FFFFFF"/>
                </a:solidFill>
              </a:rPr>
              <a:t>17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56868" y="1749212"/>
            <a:ext cx="10701020" cy="3493135"/>
          </a:xfrm>
          <a:prstGeom prst="rect">
            <a:avLst/>
          </a:prstGeom>
        </p:spPr>
        <p:txBody>
          <a:bodyPr vert="horz" wrap="square" lIns="0" tIns="123825" rIns="0" bIns="0" rtlCol="0">
            <a:spAutoFit/>
          </a:bodyPr>
          <a:lstStyle/>
          <a:p>
            <a:pPr marL="3448685">
              <a:lnSpc>
                <a:spcPct val="100000"/>
              </a:lnSpc>
              <a:spcBef>
                <a:spcPts val="975"/>
              </a:spcBef>
            </a:pPr>
            <a:r>
              <a:rPr lang="es-419" sz="2800" b="1" noProof="0" dirty="0">
                <a:solidFill>
                  <a:srgbClr val="35627C"/>
                </a:solidFill>
                <a:latin typeface="Trebuchet MS" panose="020B0603020202020204"/>
                <a:cs typeface="Trebuchet MS" panose="020B0603020202020204"/>
              </a:rPr>
              <a:t>Bajo</a:t>
            </a:r>
            <a:r>
              <a:rPr lang="es-419" sz="2800" b="1" spc="-40" noProof="0" dirty="0">
                <a:solidFill>
                  <a:srgbClr val="35627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800" b="1" noProof="0" dirty="0">
                <a:solidFill>
                  <a:srgbClr val="35627C"/>
                </a:solidFill>
                <a:latin typeface="Trebuchet MS" panose="020B0603020202020204"/>
                <a:cs typeface="Trebuchet MS" panose="020B0603020202020204"/>
              </a:rPr>
              <a:t>la norma</a:t>
            </a:r>
            <a:r>
              <a:rPr lang="es-419" sz="2800" b="1" spc="-20" noProof="0" dirty="0">
                <a:solidFill>
                  <a:srgbClr val="35627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800" b="1" spc="-10" noProof="0" dirty="0">
                <a:solidFill>
                  <a:srgbClr val="35627C"/>
                </a:solidFill>
                <a:latin typeface="Trebuchet MS" panose="020B0603020202020204"/>
                <a:cs typeface="Trebuchet MS" panose="020B0603020202020204"/>
              </a:rPr>
              <a:t>actual</a:t>
            </a:r>
            <a:endParaRPr lang="es-419" sz="2800" noProof="0" dirty="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930"/>
              </a:spcBef>
            </a:pP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1.</a:t>
            </a:r>
            <a:r>
              <a:rPr lang="es-419" sz="3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Apelación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  <a:p>
            <a:pPr marL="429895" marR="608330">
              <a:lnSpc>
                <a:spcPct val="115000"/>
              </a:lnSpc>
              <a:spcBef>
                <a:spcPts val="1195"/>
              </a:spcBef>
            </a:pP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miembro,</a:t>
            </a:r>
            <a:r>
              <a:rPr lang="es-419" sz="2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solicitante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o</a:t>
            </a:r>
            <a:r>
              <a:rPr lang="es-419" sz="2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su</a:t>
            </a:r>
            <a:r>
              <a:rPr lang="es-419" sz="2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representante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dispone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60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días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naturales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desde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la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fecha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spc="-1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carta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Aviso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Acción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para</a:t>
            </a:r>
            <a:r>
              <a:rPr lang="es-419" sz="2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presentar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apelación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ante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Oficina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de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Tribunales</a:t>
            </a:r>
            <a:r>
              <a:rPr lang="es-419" sz="2000" spc="-10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Administrativos.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1355"/>
              </a:spcBef>
            </a:pP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1.</a:t>
            </a:r>
            <a:r>
              <a:rPr lang="es-419" sz="3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Audiencia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y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decisión</a:t>
            </a:r>
            <a:r>
              <a:rPr lang="es-419" sz="3000" spc="-7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inicial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  <a:p>
            <a:pPr marL="429895">
              <a:lnSpc>
                <a:spcPct val="100000"/>
              </a:lnSpc>
              <a:spcBef>
                <a:spcPts val="1555"/>
              </a:spcBef>
            </a:pP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Tras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presentar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apelación,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se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celebra</a:t>
            </a:r>
            <a:r>
              <a:rPr lang="es-419" sz="2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audiencia</a:t>
            </a:r>
            <a:r>
              <a:rPr lang="es-419" sz="2000" spc="-1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y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el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juez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emite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Decisión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Inicial.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5" name="object 2"/>
          <p:cNvSpPr txBox="1">
            <a:spLocks noGrp="1"/>
          </p:cNvSpPr>
          <p:nvPr/>
        </p:nvSpPr>
        <p:spPr>
          <a:xfrm>
            <a:off x="582295" y="208915"/>
            <a:ext cx="11010265" cy="1600835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>
            <a:lvl1pPr>
              <a:defRPr sz="5400" b="1" i="0">
                <a:solidFill>
                  <a:schemeClr val="bg1"/>
                </a:solidFill>
                <a:latin typeface="Trebuchet MS" panose="020B0603020202020204"/>
                <a:ea typeface="+mj-ea"/>
                <a:cs typeface="Trebuchet MS" panose="020B0603020202020204"/>
              </a:defRPr>
            </a:lvl1pPr>
          </a:lstStyle>
          <a:p>
            <a:pPr marL="12700" marR="5080" indent="365125" algn="ctr">
              <a:lnSpc>
                <a:spcPts val="5830"/>
              </a:lnSpc>
              <a:spcBef>
                <a:spcPts val="835"/>
              </a:spcBef>
            </a:pPr>
            <a:r>
              <a:rPr lang="es-419" noProof="0" dirty="0">
                <a:solidFill>
                  <a:srgbClr val="00186F"/>
                </a:solidFill>
              </a:rPr>
              <a:t>Plazo de apelación, excepción y reconsideración</a:t>
            </a:r>
            <a:endParaRPr lang="es-419" spc="-10" noProof="0" dirty="0">
              <a:solidFill>
                <a:srgbClr val="00186F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11653150" y="6453894"/>
            <a:ext cx="222757" cy="18732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25"/>
              </a:spcBef>
            </a:pPr>
            <a:r>
              <a:rPr lang="es-419" spc="-25" noProof="0" dirty="0">
                <a:solidFill>
                  <a:srgbClr val="FFFFFF"/>
                </a:solidFill>
              </a:rPr>
              <a:t>18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56868" y="1960246"/>
            <a:ext cx="10187940" cy="352615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45440" algn="ctr">
              <a:lnSpc>
                <a:spcPct val="100000"/>
              </a:lnSpc>
              <a:spcBef>
                <a:spcPts val="110"/>
              </a:spcBef>
            </a:pPr>
            <a:r>
              <a:rPr lang="es-419" sz="28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Impactos</a:t>
            </a:r>
            <a:r>
              <a:rPr lang="es-419" sz="2800" b="1" spc="-4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8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bajo</a:t>
            </a:r>
            <a:r>
              <a:rPr lang="es-419" sz="2800" b="1" spc="-3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8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800" b="1" spc="-3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8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norma</a:t>
            </a:r>
            <a:r>
              <a:rPr lang="es-419" sz="2800" b="1" spc="-3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800" b="1" spc="-1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propuesta</a:t>
            </a:r>
            <a:endParaRPr lang="es-419" sz="2800" noProof="0" dirty="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2370"/>
              </a:spcBef>
            </a:pP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1.</a:t>
            </a:r>
            <a:r>
              <a:rPr lang="es-419" sz="3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Apelación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7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(Sin</a:t>
            </a:r>
            <a:r>
              <a:rPr lang="es-419" sz="2700" b="1" spc="-6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700" b="1" spc="-1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cambios)</a:t>
            </a:r>
            <a:endParaRPr lang="es-419" sz="2700" noProof="0" dirty="0">
              <a:latin typeface="Trebuchet MS" panose="020B0603020202020204"/>
              <a:cs typeface="Trebuchet MS" panose="020B0603020202020204"/>
            </a:endParaRPr>
          </a:p>
          <a:p>
            <a:pPr marL="429895" marR="95885">
              <a:lnSpc>
                <a:spcPct val="115000"/>
              </a:lnSpc>
              <a:spcBef>
                <a:spcPts val="1195"/>
              </a:spcBef>
            </a:pP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miembro,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solicitante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o</a:t>
            </a:r>
            <a:r>
              <a:rPr lang="es-419" sz="2000" spc="-1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su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representante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dispone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60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días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naturales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desde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la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fecha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spc="-1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carta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Aviso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Acción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para</a:t>
            </a:r>
            <a:r>
              <a:rPr lang="es-419" sz="2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presentar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apelación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ante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Oficina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de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Tribunales</a:t>
            </a:r>
            <a:r>
              <a:rPr lang="es-419" sz="2000" spc="-10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Administrativos.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1330"/>
              </a:spcBef>
            </a:pP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1.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Audiencia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y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decisión</a:t>
            </a:r>
            <a:r>
              <a:rPr lang="es-419" sz="3000" spc="-7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inicial</a:t>
            </a:r>
            <a:r>
              <a:rPr lang="es-419" sz="3000" spc="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7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(Sin</a:t>
            </a:r>
            <a:r>
              <a:rPr lang="es-419" sz="2700" b="1" spc="-5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700" b="1" spc="-1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cambios)</a:t>
            </a:r>
            <a:endParaRPr lang="es-419" sz="2700" noProof="0" dirty="0">
              <a:latin typeface="Trebuchet MS" panose="020B0603020202020204"/>
              <a:cs typeface="Trebuchet MS" panose="020B0603020202020204"/>
            </a:endParaRPr>
          </a:p>
          <a:p>
            <a:pPr marL="429895">
              <a:lnSpc>
                <a:spcPct val="100000"/>
              </a:lnSpc>
              <a:spcBef>
                <a:spcPts val="1535"/>
              </a:spcBef>
            </a:pPr>
            <a:r>
              <a:rPr lang="es-419" sz="1900" noProof="0" dirty="0">
                <a:latin typeface="Trebuchet MS" panose="020B0603020202020204"/>
                <a:cs typeface="Trebuchet MS" panose="020B0603020202020204"/>
              </a:rPr>
              <a:t>Tras</a:t>
            </a:r>
            <a:r>
              <a:rPr lang="es-419" sz="19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1900" noProof="0" dirty="0">
                <a:latin typeface="Trebuchet MS" panose="020B0603020202020204"/>
                <a:cs typeface="Trebuchet MS" panose="020B0603020202020204"/>
              </a:rPr>
              <a:t>presentar</a:t>
            </a:r>
            <a:r>
              <a:rPr lang="es-419" sz="19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19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19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1900" noProof="0" dirty="0">
                <a:latin typeface="Trebuchet MS" panose="020B0603020202020204"/>
                <a:cs typeface="Trebuchet MS" panose="020B0603020202020204"/>
              </a:rPr>
              <a:t>apelación,</a:t>
            </a:r>
            <a:r>
              <a:rPr lang="es-419" sz="1900" spc="-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1900" noProof="0" dirty="0">
                <a:latin typeface="Trebuchet MS" panose="020B0603020202020204"/>
                <a:cs typeface="Trebuchet MS" panose="020B0603020202020204"/>
              </a:rPr>
              <a:t>se</a:t>
            </a:r>
            <a:r>
              <a:rPr lang="es-419" sz="19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1900" noProof="0" dirty="0">
                <a:latin typeface="Trebuchet MS" panose="020B0603020202020204"/>
                <a:cs typeface="Trebuchet MS" panose="020B0603020202020204"/>
              </a:rPr>
              <a:t>celebra</a:t>
            </a:r>
            <a:r>
              <a:rPr lang="es-419" sz="19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19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19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1900" noProof="0" dirty="0">
                <a:latin typeface="Trebuchet MS" panose="020B0603020202020204"/>
                <a:cs typeface="Trebuchet MS" panose="020B0603020202020204"/>
              </a:rPr>
              <a:t>audiencia</a:t>
            </a:r>
            <a:r>
              <a:rPr lang="es-419" sz="19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1900" noProof="0" dirty="0">
                <a:latin typeface="Trebuchet MS" panose="020B0603020202020204"/>
                <a:cs typeface="Trebuchet MS" panose="020B0603020202020204"/>
              </a:rPr>
              <a:t>y</a:t>
            </a:r>
            <a:r>
              <a:rPr lang="es-419" sz="19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1900" noProof="0" dirty="0">
                <a:latin typeface="Trebuchet MS" panose="020B0603020202020204"/>
                <a:cs typeface="Trebuchet MS" panose="020B0603020202020204"/>
              </a:rPr>
              <a:t>el</a:t>
            </a:r>
            <a:r>
              <a:rPr lang="es-419" sz="19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1900" noProof="0" dirty="0">
                <a:latin typeface="Trebuchet MS" panose="020B0603020202020204"/>
                <a:cs typeface="Trebuchet MS" panose="020B0603020202020204"/>
              </a:rPr>
              <a:t>juez</a:t>
            </a:r>
            <a:r>
              <a:rPr lang="es-419" sz="19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1900" noProof="0" dirty="0">
                <a:latin typeface="Trebuchet MS" panose="020B0603020202020204"/>
                <a:cs typeface="Trebuchet MS" panose="020B0603020202020204"/>
              </a:rPr>
              <a:t>emite</a:t>
            </a:r>
            <a:r>
              <a:rPr lang="es-419" sz="19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19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19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1900" noProof="0" dirty="0">
                <a:latin typeface="Trebuchet MS" panose="020B0603020202020204"/>
                <a:cs typeface="Trebuchet MS" panose="020B0603020202020204"/>
              </a:rPr>
              <a:t>Decisión</a:t>
            </a:r>
            <a:r>
              <a:rPr lang="es-419" sz="19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1900" spc="-10" noProof="0" dirty="0">
                <a:latin typeface="Trebuchet MS" panose="020B0603020202020204"/>
                <a:cs typeface="Trebuchet MS" panose="020B0603020202020204"/>
              </a:rPr>
              <a:t>Inicial.</a:t>
            </a:r>
            <a:endParaRPr lang="es-419" sz="1900" noProof="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6" name="object 2"/>
          <p:cNvSpPr txBox="1">
            <a:spLocks noGrp="1"/>
          </p:cNvSpPr>
          <p:nvPr/>
        </p:nvSpPr>
        <p:spPr>
          <a:xfrm>
            <a:off x="582295" y="208915"/>
            <a:ext cx="11010265" cy="1600835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>
            <a:lvl1pPr>
              <a:defRPr sz="5400" b="1" i="0">
                <a:solidFill>
                  <a:schemeClr val="bg1"/>
                </a:solidFill>
                <a:latin typeface="Trebuchet MS" panose="020B0603020202020204"/>
                <a:ea typeface="+mj-ea"/>
                <a:cs typeface="Trebuchet MS" panose="020B0603020202020204"/>
              </a:defRPr>
            </a:lvl1pPr>
          </a:lstStyle>
          <a:p>
            <a:pPr marL="12700" marR="5080" indent="365125" algn="ctr">
              <a:lnSpc>
                <a:spcPts val="5830"/>
              </a:lnSpc>
              <a:spcBef>
                <a:spcPts val="835"/>
              </a:spcBef>
            </a:pPr>
            <a:r>
              <a:rPr lang="es-419" noProof="0" dirty="0">
                <a:solidFill>
                  <a:srgbClr val="00186F"/>
                </a:solidFill>
              </a:rPr>
              <a:t>Plazo de apelación, excepción y reconsideración</a:t>
            </a:r>
            <a:endParaRPr lang="es-419" spc="-10" noProof="0" dirty="0">
              <a:solidFill>
                <a:srgbClr val="00186F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11653150" y="6453894"/>
            <a:ext cx="222757" cy="18732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25"/>
              </a:spcBef>
            </a:pPr>
            <a:r>
              <a:rPr lang="es-419" spc="-25" noProof="0" dirty="0">
                <a:solidFill>
                  <a:srgbClr val="FFFFFF"/>
                </a:solidFill>
              </a:rPr>
              <a:t>19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2034540"/>
            <a:ext cx="11420475" cy="39090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945890">
              <a:lnSpc>
                <a:spcPts val="3130"/>
              </a:lnSpc>
              <a:spcBef>
                <a:spcPts val="110"/>
              </a:spcBef>
            </a:pPr>
            <a:r>
              <a:rPr lang="es-419" sz="2800" b="1" noProof="0" dirty="0">
                <a:solidFill>
                  <a:srgbClr val="35627C"/>
                </a:solidFill>
                <a:latin typeface="Trebuchet MS" panose="020B0603020202020204"/>
                <a:cs typeface="Trebuchet MS" panose="020B0603020202020204"/>
              </a:rPr>
              <a:t>Bajo</a:t>
            </a:r>
            <a:r>
              <a:rPr lang="es-419" sz="2800" b="1" spc="-40" noProof="0" dirty="0">
                <a:solidFill>
                  <a:srgbClr val="35627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800" b="1" noProof="0" dirty="0">
                <a:solidFill>
                  <a:srgbClr val="35627C"/>
                </a:solidFill>
                <a:latin typeface="Trebuchet MS" panose="020B0603020202020204"/>
                <a:cs typeface="Trebuchet MS" panose="020B0603020202020204"/>
              </a:rPr>
              <a:t>la morma</a:t>
            </a:r>
            <a:r>
              <a:rPr lang="es-419" sz="2800" b="1" spc="-20" noProof="0" dirty="0">
                <a:solidFill>
                  <a:srgbClr val="35627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800" b="1" spc="-10" noProof="0" dirty="0">
                <a:solidFill>
                  <a:srgbClr val="35627C"/>
                </a:solidFill>
                <a:latin typeface="Trebuchet MS" panose="020B0603020202020204"/>
                <a:cs typeface="Trebuchet MS" panose="020B0603020202020204"/>
              </a:rPr>
              <a:t>actual</a:t>
            </a:r>
            <a:endParaRPr lang="es-419" sz="2800" noProof="0" dirty="0">
              <a:latin typeface="Trebuchet MS" panose="020B0603020202020204"/>
              <a:cs typeface="Trebuchet MS" panose="020B0603020202020204"/>
            </a:endParaRPr>
          </a:p>
          <a:p>
            <a:pPr marL="467995" indent="-455295">
              <a:lnSpc>
                <a:spcPts val="3370"/>
              </a:lnSpc>
              <a:buAutoNum type="arabicPeriod" startAt="3"/>
              <a:tabLst>
                <a:tab pos="467995" algn="l"/>
              </a:tabLst>
            </a:pP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Excepciones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  <a:p>
            <a:pPr marL="469900" marR="382270">
              <a:lnSpc>
                <a:spcPct val="115000"/>
              </a:lnSpc>
              <a:spcBef>
                <a:spcPts val="1195"/>
              </a:spcBef>
            </a:pP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Tras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Decisión</a:t>
            </a:r>
            <a:r>
              <a:rPr lang="es-419" sz="2000" spc="-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Inicial,</a:t>
            </a:r>
            <a:r>
              <a:rPr lang="es-419" sz="2000" spc="-7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parte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puede</a:t>
            </a:r>
            <a:r>
              <a:rPr lang="es-419" sz="2000" spc="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presentar</a:t>
            </a:r>
            <a:r>
              <a:rPr lang="es-419" sz="2000" spc="-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excepciones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(razones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escritas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que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expliquen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por</a:t>
            </a:r>
            <a:r>
              <a:rPr lang="es-419" sz="2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qué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miembro,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solicitante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o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su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representante</a:t>
            </a:r>
            <a:r>
              <a:rPr lang="es-419" sz="2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no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está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acuerdo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con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la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Decisión</a:t>
            </a:r>
            <a:r>
              <a:rPr lang="es-419" sz="2000" spc="-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Inicial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del</a:t>
            </a:r>
            <a:r>
              <a:rPr lang="es-419" sz="2000" spc="-7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juez</a:t>
            </a:r>
            <a:r>
              <a:rPr lang="es-419" sz="2000" spc="-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administrativo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y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por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qué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debe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modificarse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decisión)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para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solicitar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revisión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adicional.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Las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excepciones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deben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presentarse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en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plazo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18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días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naturales.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  <a:p>
            <a:pPr marL="467995" indent="-455295">
              <a:lnSpc>
                <a:spcPct val="100000"/>
              </a:lnSpc>
              <a:spcBef>
                <a:spcPts val="1305"/>
              </a:spcBef>
              <a:buAutoNum type="arabicPeriod" startAt="4"/>
              <a:tabLst>
                <a:tab pos="467995" algn="l"/>
              </a:tabLst>
            </a:pP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Decisión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final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3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agencia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  <a:p>
            <a:pPr marL="412115" marR="5080">
              <a:lnSpc>
                <a:spcPct val="115000"/>
              </a:lnSpc>
              <a:spcBef>
                <a:spcPts val="1215"/>
              </a:spcBef>
            </a:pP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Tras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revisar</a:t>
            </a:r>
            <a:r>
              <a:rPr lang="es-419" sz="2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decisión</a:t>
            </a:r>
            <a:r>
              <a:rPr lang="es-419" sz="2000" spc="-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inicial</a:t>
            </a:r>
            <a:r>
              <a:rPr lang="es-419" sz="2000" spc="-7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del</a:t>
            </a:r>
            <a:r>
              <a:rPr lang="es-419" sz="2000" spc="-7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juez,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cualquier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excepción</a:t>
            </a:r>
            <a:r>
              <a:rPr lang="es-419" sz="2000" spc="-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por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escrito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y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cualquier</a:t>
            </a:r>
            <a:r>
              <a:rPr lang="es-419" sz="2000" spc="-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respuesta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de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otra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parte,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Oficina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Apelaciones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HCPF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enviará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su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Decisión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Final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Agencia.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Una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6" name="object 2"/>
          <p:cNvSpPr txBox="1">
            <a:spLocks noGrp="1"/>
          </p:cNvSpPr>
          <p:nvPr/>
        </p:nvSpPr>
        <p:spPr>
          <a:xfrm>
            <a:off x="582295" y="208915"/>
            <a:ext cx="11010265" cy="1600835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>
            <a:lvl1pPr>
              <a:defRPr sz="5400" b="1" i="0">
                <a:solidFill>
                  <a:schemeClr val="bg1"/>
                </a:solidFill>
                <a:latin typeface="Trebuchet MS" panose="020B0603020202020204"/>
                <a:ea typeface="+mj-ea"/>
                <a:cs typeface="Trebuchet MS" panose="020B0603020202020204"/>
              </a:defRPr>
            </a:lvl1pPr>
          </a:lstStyle>
          <a:p>
            <a:pPr marL="12700" marR="5080" indent="365125" algn="ctr">
              <a:lnSpc>
                <a:spcPts val="5830"/>
              </a:lnSpc>
              <a:spcBef>
                <a:spcPts val="835"/>
              </a:spcBef>
            </a:pPr>
            <a:r>
              <a:rPr lang="es-419" sz="4800" noProof="0" dirty="0">
                <a:solidFill>
                  <a:srgbClr val="00186F"/>
                </a:solidFill>
              </a:rPr>
              <a:t>Continuación de plazo de apelación, excepción y reconsideración</a:t>
            </a:r>
            <a:endParaRPr lang="es-419" sz="4800" spc="-10" noProof="0" dirty="0">
              <a:solidFill>
                <a:srgbClr val="00186F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729989" y="6510763"/>
            <a:ext cx="12573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419" sz="1500" spc="-5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2</a:t>
            </a:r>
            <a:endParaRPr lang="es-419" sz="1500" noProof="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1675" y="381000"/>
            <a:ext cx="5394325" cy="559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419" sz="3500" noProof="0" dirty="0">
                <a:solidFill>
                  <a:srgbClr val="00186F"/>
                </a:solidFill>
              </a:rPr>
              <a:t>Interpretación</a:t>
            </a:r>
            <a:r>
              <a:rPr lang="es-419" sz="3500" spc="-100" noProof="0" dirty="0">
                <a:solidFill>
                  <a:srgbClr val="00186F"/>
                </a:solidFill>
              </a:rPr>
              <a:t> </a:t>
            </a:r>
            <a:r>
              <a:rPr lang="es-419" sz="3500" noProof="0" dirty="0">
                <a:solidFill>
                  <a:srgbClr val="00186F"/>
                </a:solidFill>
              </a:rPr>
              <a:t>de</a:t>
            </a:r>
            <a:r>
              <a:rPr lang="es-419" sz="3500" spc="-70" noProof="0" dirty="0">
                <a:solidFill>
                  <a:srgbClr val="00186F"/>
                </a:solidFill>
              </a:rPr>
              <a:t> </a:t>
            </a:r>
            <a:r>
              <a:rPr lang="es-419" sz="3500" spc="-10" noProof="0" dirty="0">
                <a:solidFill>
                  <a:srgbClr val="00186F"/>
                </a:solidFill>
              </a:rPr>
              <a:t>idiomas</a:t>
            </a:r>
            <a:endParaRPr lang="es-419" sz="3500" noProof="0" dirty="0"/>
          </a:p>
        </p:txBody>
      </p:sp>
      <p:sp>
        <p:nvSpPr>
          <p:cNvPr id="6" name="object 6"/>
          <p:cNvSpPr txBox="1"/>
          <p:nvPr/>
        </p:nvSpPr>
        <p:spPr>
          <a:xfrm>
            <a:off x="701675" y="996950"/>
            <a:ext cx="6003925" cy="4864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27685" marR="661035" indent="-515620">
              <a:lnSpc>
                <a:spcPct val="115000"/>
              </a:lnSpc>
              <a:spcBef>
                <a:spcPts val="100"/>
              </a:spcBef>
              <a:buChar char="●"/>
              <a:tabLst>
                <a:tab pos="527685" algn="l"/>
              </a:tabLst>
            </a:pP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Para</a:t>
            </a:r>
            <a:r>
              <a:rPr lang="es-419" sz="23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acceder</a:t>
            </a:r>
            <a:r>
              <a:rPr lang="es-419" sz="2300" spc="-7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a</a:t>
            </a:r>
            <a:r>
              <a:rPr lang="es-419" sz="23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3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Interpretación</a:t>
            </a:r>
            <a:r>
              <a:rPr lang="es-419" sz="23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spc="-25" noProof="0" dirty="0">
                <a:latin typeface="Trebuchet MS" panose="020B0603020202020204"/>
                <a:cs typeface="Trebuchet MS" panose="020B0603020202020204"/>
              </a:rPr>
              <a:t>de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idiomas,</a:t>
            </a:r>
            <a:r>
              <a:rPr lang="es-419" sz="23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haga</a:t>
            </a:r>
            <a:r>
              <a:rPr lang="es-419" sz="2300" spc="-1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click</a:t>
            </a:r>
            <a:r>
              <a:rPr lang="es-419" sz="23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spc="-25" noProof="0" dirty="0">
                <a:latin typeface="Trebuchet MS" panose="020B0603020202020204"/>
                <a:cs typeface="Trebuchet MS" panose="020B0603020202020204"/>
              </a:rPr>
              <a:t>en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Interpretación en</a:t>
            </a:r>
            <a:r>
              <a:rPr lang="es-419" sz="2300" spc="-8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los</a:t>
            </a:r>
            <a:r>
              <a:rPr lang="es-419" sz="2300" spc="-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controles</a:t>
            </a:r>
            <a:r>
              <a:rPr lang="es-419" sz="2300" spc="-7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3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spc="-25" noProof="0" dirty="0">
                <a:latin typeface="Trebuchet MS" panose="020B0603020202020204"/>
                <a:cs typeface="Trebuchet MS" panose="020B0603020202020204"/>
              </a:rPr>
              <a:t>su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reunión/seminario</a:t>
            </a:r>
            <a:r>
              <a:rPr lang="es-419" sz="2300" spc="-1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spc="-20" noProof="0" dirty="0">
                <a:latin typeface="Trebuchet MS" panose="020B0603020202020204"/>
                <a:cs typeface="Trebuchet MS" panose="020B0603020202020204"/>
              </a:rPr>
              <a:t>web.</a:t>
            </a:r>
            <a:endParaRPr lang="es-419" sz="2300" noProof="0" dirty="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ct val="100000"/>
              </a:lnSpc>
              <a:spcBef>
                <a:spcPts val="505"/>
              </a:spcBef>
              <a:buFont typeface="Trebuchet MS" panose="020B0603020202020204"/>
              <a:buChar char="●"/>
            </a:pPr>
            <a:endParaRPr lang="es-419" sz="2300" noProof="0" dirty="0">
              <a:latin typeface="Trebuchet MS" panose="020B0603020202020204"/>
              <a:cs typeface="Trebuchet MS" panose="020B0603020202020204"/>
            </a:endParaRPr>
          </a:p>
          <a:p>
            <a:pPr marL="527685" marR="759460" indent="-515620">
              <a:lnSpc>
                <a:spcPct val="115000"/>
              </a:lnSpc>
              <a:buChar char="●"/>
              <a:tabLst>
                <a:tab pos="527685" algn="l"/>
              </a:tabLst>
            </a:pP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Si</a:t>
            </a:r>
            <a:r>
              <a:rPr lang="es-419" sz="23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usted</a:t>
            </a:r>
            <a:r>
              <a:rPr lang="es-419" sz="23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no</a:t>
            </a:r>
            <a:r>
              <a:rPr lang="es-419" sz="23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ve</a:t>
            </a:r>
            <a:r>
              <a:rPr lang="es-419" sz="23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el</a:t>
            </a:r>
            <a:r>
              <a:rPr lang="es-419" sz="23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botón</a:t>
            </a:r>
            <a:r>
              <a:rPr lang="es-419" sz="23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spc="-25" noProof="0" dirty="0">
                <a:latin typeface="Trebuchet MS" panose="020B0603020202020204"/>
                <a:cs typeface="Trebuchet MS" panose="020B0603020202020204"/>
              </a:rPr>
              <a:t>de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interpretación,</a:t>
            </a:r>
            <a:r>
              <a:rPr lang="es-419" sz="23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haga</a:t>
            </a:r>
            <a:r>
              <a:rPr lang="es-419" sz="23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click</a:t>
            </a:r>
            <a:r>
              <a:rPr lang="es-419" sz="23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en</a:t>
            </a:r>
            <a:r>
              <a:rPr lang="es-419" sz="23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más</a:t>
            </a:r>
            <a:r>
              <a:rPr lang="es-419" sz="23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spc="-50" noProof="0" dirty="0">
                <a:latin typeface="Trebuchet MS" panose="020B0603020202020204"/>
                <a:cs typeface="Trebuchet MS" panose="020B0603020202020204"/>
              </a:rPr>
              <a:t>y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luego</a:t>
            </a:r>
            <a:r>
              <a:rPr lang="es-419" sz="23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en</a:t>
            </a:r>
            <a:r>
              <a:rPr lang="es-419" sz="23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spc="-10" noProof="0" dirty="0">
                <a:latin typeface="Trebuchet MS" panose="020B0603020202020204"/>
                <a:cs typeface="Trebuchet MS" panose="020B0603020202020204"/>
              </a:rPr>
              <a:t>interpretación</a:t>
            </a:r>
            <a:endParaRPr lang="es-419" sz="2300" noProof="0" dirty="0">
              <a:latin typeface="Trebuchet MS" panose="020B0603020202020204"/>
              <a:cs typeface="Trebuchet MS" panose="020B0603020202020204"/>
            </a:endParaRPr>
          </a:p>
          <a:p>
            <a:pPr>
              <a:lnSpc>
                <a:spcPct val="100000"/>
              </a:lnSpc>
              <a:spcBef>
                <a:spcPts val="505"/>
              </a:spcBef>
              <a:buFont typeface="Trebuchet MS" panose="020B0603020202020204"/>
              <a:buChar char="●"/>
            </a:pPr>
            <a:endParaRPr lang="es-419" sz="2300" noProof="0" dirty="0">
              <a:latin typeface="Trebuchet MS" panose="020B0603020202020204"/>
              <a:cs typeface="Trebuchet MS" panose="020B0603020202020204"/>
            </a:endParaRPr>
          </a:p>
          <a:p>
            <a:pPr marL="527685" marR="5080" indent="-515620">
              <a:lnSpc>
                <a:spcPct val="115000"/>
              </a:lnSpc>
              <a:buChar char="●"/>
              <a:tabLst>
                <a:tab pos="527685" algn="l"/>
              </a:tabLst>
            </a:pP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Haga</a:t>
            </a:r>
            <a:r>
              <a:rPr lang="es-419" sz="23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click</a:t>
            </a:r>
            <a:r>
              <a:rPr lang="es-419" sz="23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en</a:t>
            </a:r>
            <a:r>
              <a:rPr lang="es-419" sz="23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el</a:t>
            </a:r>
            <a:r>
              <a:rPr lang="es-419" sz="23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idioma</a:t>
            </a:r>
            <a:r>
              <a:rPr lang="es-419" sz="23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que</a:t>
            </a:r>
            <a:r>
              <a:rPr lang="es-419" sz="23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a</a:t>
            </a:r>
            <a:r>
              <a:rPr lang="es-419" sz="2300" spc="-1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usted</a:t>
            </a:r>
            <a:r>
              <a:rPr lang="es-419" sz="23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spc="-25" noProof="0" dirty="0">
                <a:latin typeface="Trebuchet MS" panose="020B0603020202020204"/>
                <a:cs typeface="Trebuchet MS" panose="020B0603020202020204"/>
              </a:rPr>
              <a:t>le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gustaría</a:t>
            </a:r>
            <a:r>
              <a:rPr lang="es-419" sz="23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escuchar.</a:t>
            </a:r>
            <a:r>
              <a:rPr lang="es-419" sz="23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Haga</a:t>
            </a:r>
            <a:r>
              <a:rPr lang="es-419" sz="23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clic</a:t>
            </a:r>
            <a:r>
              <a:rPr lang="es-419" sz="23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en</a:t>
            </a:r>
            <a:r>
              <a:rPr lang="es-419" sz="23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el</a:t>
            </a:r>
            <a:r>
              <a:rPr lang="es-419" sz="23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spc="-10" noProof="0" dirty="0">
                <a:latin typeface="Trebuchet MS" panose="020B0603020202020204"/>
                <a:cs typeface="Trebuchet MS" panose="020B0603020202020204"/>
              </a:rPr>
              <a:t>idioma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que</a:t>
            </a:r>
            <a:r>
              <a:rPr lang="es-419" sz="23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a</a:t>
            </a:r>
            <a:r>
              <a:rPr lang="es-419" sz="23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usted</a:t>
            </a:r>
            <a:r>
              <a:rPr lang="es-419" sz="23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le</a:t>
            </a:r>
            <a:r>
              <a:rPr lang="es-419" sz="23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noProof="0" dirty="0">
                <a:latin typeface="Trebuchet MS" panose="020B0603020202020204"/>
                <a:cs typeface="Trebuchet MS" panose="020B0603020202020204"/>
              </a:rPr>
              <a:t>gustaría</a:t>
            </a:r>
            <a:r>
              <a:rPr lang="es-419" sz="23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300" spc="-10" noProof="0" dirty="0">
                <a:latin typeface="Trebuchet MS" panose="020B0603020202020204"/>
                <a:cs typeface="Trebuchet MS" panose="020B0603020202020204"/>
              </a:rPr>
              <a:t>escuchar.</a:t>
            </a:r>
            <a:endParaRPr lang="es-419" sz="2300" noProof="0" dirty="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27156" y="2252311"/>
            <a:ext cx="1498931" cy="79568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54211" y="3896986"/>
            <a:ext cx="971876" cy="720355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43400" y="1447800"/>
            <a:ext cx="299519" cy="29951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14400" y="6310542"/>
            <a:ext cx="1219200" cy="369332"/>
          </a:xfrm>
          <a:prstGeom prst="rect">
            <a:avLst/>
          </a:prstGeom>
          <a:solidFill>
            <a:srgbClr val="00186F"/>
          </a:solidFill>
          <a:ln>
            <a:solidFill>
              <a:srgbClr val="00186F"/>
            </a:solidFill>
          </a:ln>
        </p:spPr>
        <p:txBody>
          <a:bodyPr wrap="square" rtlCol="0">
            <a:spAutoFit/>
          </a:bodyPr>
          <a:lstStyle/>
          <a:p>
            <a:r>
              <a:rPr lang="es-419" sz="800" b="1" noProof="0" dirty="0">
                <a:solidFill>
                  <a:schemeClr val="bg1"/>
                </a:solidFill>
              </a:rPr>
              <a:t>COLORADO</a:t>
            </a:r>
          </a:p>
          <a:p>
            <a:r>
              <a:rPr lang="es-419" sz="500" b="1" noProof="0" dirty="0">
                <a:solidFill>
                  <a:schemeClr val="bg1"/>
                </a:solidFill>
              </a:rPr>
              <a:t>Department of Health Care</a:t>
            </a:r>
            <a:br>
              <a:rPr lang="es-419" sz="500" b="1" noProof="0" dirty="0">
                <a:solidFill>
                  <a:schemeClr val="bg1"/>
                </a:solidFill>
              </a:rPr>
            </a:br>
            <a:r>
              <a:rPr lang="es-419" sz="500" b="1" noProof="0" dirty="0">
                <a:solidFill>
                  <a:schemeClr val="bg1"/>
                </a:solidFill>
              </a:rPr>
              <a:t>Policy &amp; Financing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89077" y="2771001"/>
            <a:ext cx="1320097" cy="276999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419" sz="1200" noProof="0" dirty="0">
                <a:solidFill>
                  <a:schemeClr val="bg1"/>
                </a:solidFill>
              </a:rPr>
              <a:t>Interpretation</a:t>
            </a:r>
            <a:endParaRPr lang="es-419" sz="1400" noProof="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59160" y="4386509"/>
            <a:ext cx="761978" cy="230832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419" sz="900" noProof="0" dirty="0">
                <a:solidFill>
                  <a:schemeClr val="bg1"/>
                </a:solidFill>
              </a:rPr>
              <a:t>More</a:t>
            </a:r>
            <a:endParaRPr lang="es-419" sz="1100" noProof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11653150" y="6453894"/>
            <a:ext cx="222757" cy="18732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25"/>
              </a:spcBef>
            </a:pPr>
            <a:r>
              <a:rPr lang="es-419" spc="-25" noProof="0" dirty="0">
                <a:solidFill>
                  <a:srgbClr val="FFFFFF"/>
                </a:solidFill>
              </a:rPr>
              <a:t>20</a:t>
            </a:r>
          </a:p>
        </p:txBody>
      </p:sp>
      <p:sp>
        <p:nvSpPr>
          <p:cNvPr id="6" name="object 2"/>
          <p:cNvSpPr txBox="1">
            <a:spLocks noGrp="1"/>
          </p:cNvSpPr>
          <p:nvPr/>
        </p:nvSpPr>
        <p:spPr>
          <a:xfrm>
            <a:off x="582295" y="0"/>
            <a:ext cx="11010265" cy="1338187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>
            <a:lvl1pPr>
              <a:defRPr sz="5400" b="1" i="0">
                <a:solidFill>
                  <a:schemeClr val="bg1"/>
                </a:solidFill>
                <a:latin typeface="Trebuchet MS" panose="020B0603020202020204"/>
                <a:ea typeface="+mj-ea"/>
                <a:cs typeface="Trebuchet MS" panose="020B0603020202020204"/>
              </a:defRPr>
            </a:lvl1pPr>
          </a:lstStyle>
          <a:p>
            <a:pPr marL="12700" marR="5080" indent="365125" algn="ctr">
              <a:spcBef>
                <a:spcPts val="835"/>
              </a:spcBef>
            </a:pPr>
            <a:r>
              <a:rPr lang="es-419" sz="4000" noProof="0" dirty="0">
                <a:solidFill>
                  <a:srgbClr val="00186F"/>
                </a:solidFill>
              </a:rPr>
              <a:t>Continuación de plazo de apelación, excepción y reconsideración</a:t>
            </a:r>
            <a:endParaRPr lang="es-419" sz="4000" spc="-10" noProof="0" dirty="0">
              <a:solidFill>
                <a:srgbClr val="00186F"/>
              </a:solidFill>
            </a:endParaRPr>
          </a:p>
        </p:txBody>
      </p:sp>
      <p:sp>
        <p:nvSpPr>
          <p:cNvPr id="7" name="object 3"/>
          <p:cNvSpPr txBox="1"/>
          <p:nvPr/>
        </p:nvSpPr>
        <p:spPr>
          <a:xfrm>
            <a:off x="533400" y="1295400"/>
            <a:ext cx="11262995" cy="4871720"/>
          </a:xfrm>
          <a:prstGeom prst="rect">
            <a:avLst/>
          </a:prstGeom>
        </p:spPr>
        <p:txBody>
          <a:bodyPr vert="horz" wrap="square" lIns="0" tIns="169545" rIns="0" bIns="0" rtlCol="0">
            <a:noAutofit/>
          </a:bodyPr>
          <a:lstStyle/>
          <a:p>
            <a:pPr marL="2921000">
              <a:spcBef>
                <a:spcPts val="1335"/>
              </a:spcBef>
            </a:pPr>
            <a:r>
              <a:rPr lang="es-419" sz="28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Impactos</a:t>
            </a:r>
            <a:r>
              <a:rPr lang="es-419" sz="2800" b="1" spc="-4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8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bajo</a:t>
            </a:r>
            <a:r>
              <a:rPr lang="es-419" sz="2800" b="1" spc="-3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8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800" b="1" spc="-3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8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norma</a:t>
            </a:r>
            <a:r>
              <a:rPr lang="es-419" sz="2800" b="1" spc="-3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800" b="1" spc="-1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propuesta</a:t>
            </a:r>
            <a:endParaRPr lang="es-419" sz="2800" noProof="0" dirty="0">
              <a:latin typeface="Trebuchet MS" panose="020B0603020202020204"/>
              <a:cs typeface="Trebuchet MS" panose="020B0603020202020204"/>
            </a:endParaRPr>
          </a:p>
          <a:p>
            <a:pPr marL="467995" indent="-455295">
              <a:spcBef>
                <a:spcPts val="1315"/>
              </a:spcBef>
              <a:buAutoNum type="arabicPeriod" startAt="3"/>
              <a:tabLst>
                <a:tab pos="467995" algn="l"/>
              </a:tabLst>
            </a:pPr>
            <a:r>
              <a:rPr lang="es-419" sz="2900" noProof="0" dirty="0">
                <a:latin typeface="Trebuchet MS" panose="020B0603020202020204"/>
                <a:cs typeface="Trebuchet MS" panose="020B0603020202020204"/>
              </a:rPr>
              <a:t>Excepciones</a:t>
            </a:r>
            <a:r>
              <a:rPr lang="es-419" sz="2900" spc="-8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9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(Más</a:t>
            </a:r>
            <a:r>
              <a:rPr lang="es-419" sz="2900" b="1" spc="-8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900" b="1" spc="-1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tiempo)</a:t>
            </a:r>
            <a:endParaRPr lang="es-419" sz="2700" noProof="0" dirty="0">
              <a:latin typeface="Trebuchet MS" panose="020B0603020202020204"/>
              <a:cs typeface="Trebuchet MS" panose="020B0603020202020204"/>
            </a:endParaRPr>
          </a:p>
          <a:p>
            <a:pPr marL="469900" marR="721995">
              <a:spcBef>
                <a:spcPts val="160"/>
              </a:spcBef>
            </a:pP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Tras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d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ecisión</a:t>
            </a:r>
            <a:r>
              <a:rPr lang="es-419" sz="2000" spc="-65" noProof="0" dirty="0">
                <a:latin typeface="Trebuchet MS" panose="020B0603020202020204"/>
                <a:cs typeface="Trebuchet MS" panose="020B0603020202020204"/>
              </a:rPr>
              <a:t> i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nicial,</a:t>
            </a:r>
            <a:r>
              <a:rPr lang="es-419" sz="2000" spc="-7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parte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puede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presentar</a:t>
            </a:r>
            <a:r>
              <a:rPr lang="es-419" sz="2000" spc="-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excepciones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para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solicitar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una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revisión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adicional.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Las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excepciones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deben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presentarse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en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plazo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b="1" spc="-4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20</a:t>
            </a:r>
            <a:r>
              <a:rPr lang="es-419" sz="2000" b="1" spc="-3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días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naturales.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  <a:p>
            <a:pPr marL="469900" marR="502920">
              <a:spcBef>
                <a:spcPts val="1010"/>
              </a:spcBef>
            </a:pP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Se</a:t>
            </a:r>
            <a:r>
              <a:rPr lang="es-419" sz="2000" b="1" spc="-4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añadió</a:t>
            </a:r>
            <a:r>
              <a:rPr lang="es-419" sz="2000" b="1" spc="-4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000" b="1" spc="-4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prórroga</a:t>
            </a:r>
            <a:r>
              <a:rPr lang="es-419" sz="2000" b="1" spc="-4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b="1" spc="-4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45</a:t>
            </a:r>
            <a:r>
              <a:rPr lang="es-419" sz="2000" b="1" spc="-4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días</a:t>
            </a:r>
            <a:r>
              <a:rPr lang="es-419" sz="2000" b="1" spc="-4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naturales</a:t>
            </a:r>
            <a:r>
              <a:rPr lang="es-419" sz="2000" b="1" spc="-4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desde</a:t>
            </a:r>
            <a:r>
              <a:rPr lang="es-419" sz="2000" b="1" spc="-2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b="1" spc="-4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fecha</a:t>
            </a:r>
            <a:r>
              <a:rPr lang="es-419" sz="2000" b="1" spc="-5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original</a:t>
            </a:r>
            <a:r>
              <a:rPr lang="es-419" sz="2000" b="1" spc="-6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para</a:t>
            </a:r>
            <a:r>
              <a:rPr lang="es-419" sz="2000" b="1" spc="-4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spc="-1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presentar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excepciones</a:t>
            </a:r>
            <a:r>
              <a:rPr lang="es-419" sz="2000" b="1" spc="-7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para</a:t>
            </a:r>
            <a:r>
              <a:rPr lang="es-419" sz="2000" b="1" spc="-6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miembros</a:t>
            </a:r>
            <a:r>
              <a:rPr lang="es-419" sz="2000" b="1" spc="-6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o</a:t>
            </a:r>
            <a:r>
              <a:rPr lang="es-419" sz="2000" b="1" spc="-6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solicitantes</a:t>
            </a:r>
            <a:r>
              <a:rPr lang="es-419" sz="2000" b="1" spc="-4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cuando</a:t>
            </a:r>
            <a:r>
              <a:rPr lang="es-419" sz="2000" b="1" spc="-7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se</a:t>
            </a:r>
            <a:r>
              <a:rPr lang="es-419" sz="2000" b="1" spc="-6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soliciten</a:t>
            </a:r>
            <a:r>
              <a:rPr lang="es-419" sz="2000" b="1" spc="-6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transcripciones</a:t>
            </a:r>
            <a:r>
              <a:rPr lang="es-419" sz="2000" b="1" spc="-7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spc="-1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escritas.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  <a:p>
            <a:pPr marL="467995" indent="-455295">
              <a:spcBef>
                <a:spcPts val="1330"/>
              </a:spcBef>
              <a:buAutoNum type="arabicPeriod" startAt="4"/>
              <a:tabLst>
                <a:tab pos="467995" algn="l"/>
              </a:tabLst>
            </a:pPr>
            <a:r>
              <a:rPr lang="es-419" sz="2900" noProof="0" dirty="0">
                <a:latin typeface="Trebuchet MS" panose="020B0603020202020204"/>
                <a:cs typeface="Trebuchet MS" panose="020B0603020202020204"/>
              </a:rPr>
              <a:t>Decisión</a:t>
            </a:r>
            <a:r>
              <a:rPr lang="es-419" sz="29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900" noProof="0" dirty="0">
                <a:latin typeface="Trebuchet MS" panose="020B0603020202020204"/>
                <a:cs typeface="Trebuchet MS" panose="020B0603020202020204"/>
              </a:rPr>
              <a:t>final</a:t>
            </a:r>
            <a:r>
              <a:rPr lang="es-419" sz="29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9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900" spc="-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9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9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900" noProof="0" dirty="0">
                <a:latin typeface="Trebuchet MS" panose="020B0603020202020204"/>
                <a:cs typeface="Trebuchet MS" panose="020B0603020202020204"/>
              </a:rPr>
              <a:t>agencia</a:t>
            </a:r>
            <a:r>
              <a:rPr lang="es-419" sz="2900" spc="-1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9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(decisión</a:t>
            </a:r>
            <a:r>
              <a:rPr lang="es-419" sz="2900" b="1" spc="-6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9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escrita</a:t>
            </a:r>
            <a:r>
              <a:rPr lang="es-419" sz="2900" b="1" spc="-4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9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separada</a:t>
            </a:r>
            <a:r>
              <a:rPr lang="es-419" sz="2900" b="1" spc="-4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9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en</a:t>
            </a:r>
            <a:r>
              <a:rPr lang="es-419" sz="2900" b="1" spc="-4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900" b="1" spc="-1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algunos casos)</a:t>
            </a:r>
            <a:r>
              <a:rPr lang="es-419" sz="2700" b="1" spc="-1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                                                                                            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  <a:sym typeface="+mn-ea"/>
              </a:rPr>
              <a:t>En</a:t>
            </a:r>
            <a:r>
              <a:rPr lang="es-419" sz="2000" b="1" spc="-5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  <a:sym typeface="+mn-ea"/>
              </a:rPr>
              <a:t>los</a:t>
            </a:r>
            <a:r>
              <a:rPr lang="es-419" sz="2000" b="1" spc="-2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  <a:sym typeface="+mn-ea"/>
              </a:rPr>
              <a:t>casos</a:t>
            </a:r>
            <a:r>
              <a:rPr lang="es-419" sz="2000" b="1" spc="-4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  <a:sym typeface="+mn-ea"/>
              </a:rPr>
              <a:t>en</a:t>
            </a:r>
            <a:r>
              <a:rPr lang="es-419" sz="2000" b="1" spc="-4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  <a:sym typeface="+mn-ea"/>
              </a:rPr>
              <a:t>los</a:t>
            </a:r>
            <a:r>
              <a:rPr lang="es-419" sz="2000" b="1" spc="-2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  <a:sym typeface="+mn-ea"/>
              </a:rPr>
              <a:t>que</a:t>
            </a:r>
            <a:r>
              <a:rPr lang="es-419" sz="2000" b="1" spc="-5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  <a:sym typeface="+mn-ea"/>
              </a:rPr>
              <a:t>se</a:t>
            </a:r>
            <a:r>
              <a:rPr lang="es-419" sz="2000" b="1" spc="-2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  <a:sym typeface="+mn-ea"/>
              </a:rPr>
              <a:t>presentan</a:t>
            </a:r>
            <a:r>
              <a:rPr lang="es-419" sz="2000" b="1" spc="-5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  <a:sym typeface="+mn-ea"/>
              </a:rPr>
              <a:t>excepciones</a:t>
            </a:r>
            <a:r>
              <a:rPr lang="es-419" sz="2000" b="1" spc="-5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  <a:sym typeface="+mn-ea"/>
              </a:rPr>
              <a:t>o se</a:t>
            </a:r>
            <a:r>
              <a:rPr lang="es-419" sz="2000" b="1" spc="-3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  <a:sym typeface="+mn-ea"/>
              </a:rPr>
              <a:t>solicitan</a:t>
            </a:r>
            <a:r>
              <a:rPr lang="es-419" sz="2000" b="1" spc="-3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  <a:sym typeface="+mn-ea"/>
              </a:rPr>
              <a:t>transcripciones,</a:t>
            </a:r>
            <a:r>
              <a:rPr lang="es-419" sz="2000" b="1" spc="1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  <a:sym typeface="+mn-ea"/>
              </a:rPr>
              <a:t>la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  <a:sym typeface="+mn-ea"/>
              </a:rPr>
              <a:t>Oficina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  <a:sym typeface="+mn-ea"/>
              </a:rPr>
              <a:t>de</a:t>
            </a:r>
            <a:r>
              <a:rPr lang="es-419" sz="2000" spc="-6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  <a:sym typeface="+mn-ea"/>
              </a:rPr>
              <a:t>Apelaciones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  <a:sym typeface="+mn-ea"/>
              </a:rPr>
              <a:t>de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  <a:sym typeface="+mn-ea"/>
              </a:rPr>
              <a:t>HCPF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  <a:sym typeface="+mn-ea"/>
              </a:rPr>
              <a:t>revisa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  <a:sym typeface="+mn-ea"/>
              </a:rPr>
              <a:t>el</a:t>
            </a:r>
            <a:r>
              <a:rPr lang="es-419" sz="2000" spc="-6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  <a:sym typeface="+mn-ea"/>
              </a:rPr>
              <a:t>expediente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  <a:sym typeface="+mn-ea"/>
              </a:rPr>
              <a:t>completo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  <a:sym typeface="+mn-ea"/>
              </a:rPr>
              <a:t>y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  <a:sym typeface="+mn-ea"/>
              </a:rPr>
              <a:t>emite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  <a:sym typeface="+mn-ea"/>
              </a:rPr>
              <a:t>una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  <a:sym typeface="+mn-ea"/>
              </a:rPr>
              <a:t>Decisión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  <a:sym typeface="+mn-ea"/>
              </a:rPr>
              <a:t>Final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  <a:sym typeface="+mn-ea"/>
              </a:rPr>
              <a:t>de</a:t>
            </a:r>
            <a:r>
              <a:rPr lang="es-419" sz="2000" spc="-2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  <a:sym typeface="+mn-ea"/>
              </a:rPr>
              <a:t>la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  <a:sym typeface="+mn-ea"/>
              </a:rPr>
              <a:t>Agencia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  <a:sym typeface="+mn-ea"/>
              </a:rPr>
              <a:t>por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  <a:sym typeface="+mn-ea"/>
              </a:rPr>
              <a:t>separado.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  <a:p>
            <a:pPr marL="467995" indent="-455295">
              <a:spcBef>
                <a:spcPts val="1330"/>
              </a:spcBef>
              <a:buAutoNum type="arabicPeriod" startAt="4"/>
              <a:tabLst>
                <a:tab pos="467995" algn="l"/>
              </a:tabLst>
            </a:pPr>
            <a:endParaRPr lang="es-419" sz="2000" b="1" spc="-10" noProof="0" dirty="0">
              <a:solidFill>
                <a:srgbClr val="798539"/>
              </a:solidFill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11653150" y="6453894"/>
            <a:ext cx="222757" cy="18732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25"/>
              </a:spcBef>
            </a:pPr>
            <a:r>
              <a:rPr lang="es-419" spc="-25" noProof="0" dirty="0">
                <a:solidFill>
                  <a:srgbClr val="FFFFFF"/>
                </a:solidFill>
              </a:rPr>
              <a:t>21</a:t>
            </a:r>
          </a:p>
        </p:txBody>
      </p:sp>
      <p:sp>
        <p:nvSpPr>
          <p:cNvPr id="6" name="object 2"/>
          <p:cNvSpPr txBox="1">
            <a:spLocks noGrp="1"/>
          </p:cNvSpPr>
          <p:nvPr/>
        </p:nvSpPr>
        <p:spPr>
          <a:xfrm>
            <a:off x="582295" y="0"/>
            <a:ext cx="11010265" cy="1338187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>
            <a:lvl1pPr>
              <a:defRPr sz="5400" b="1" i="0">
                <a:solidFill>
                  <a:schemeClr val="bg1"/>
                </a:solidFill>
                <a:latin typeface="Trebuchet MS" panose="020B0603020202020204"/>
                <a:ea typeface="+mj-ea"/>
                <a:cs typeface="Trebuchet MS" panose="020B0603020202020204"/>
              </a:defRPr>
            </a:lvl1pPr>
          </a:lstStyle>
          <a:p>
            <a:pPr marL="12700" marR="5080" indent="365125" algn="ctr">
              <a:spcBef>
                <a:spcPts val="835"/>
              </a:spcBef>
            </a:pPr>
            <a:r>
              <a:rPr lang="es-419" sz="4000" noProof="0" dirty="0">
                <a:solidFill>
                  <a:srgbClr val="00186F"/>
                </a:solidFill>
              </a:rPr>
              <a:t>Continuación de plazo de apelación, excepción y reconsideración</a:t>
            </a:r>
            <a:endParaRPr lang="es-419" sz="4000" spc="-10" noProof="0" dirty="0">
              <a:solidFill>
                <a:srgbClr val="00186F"/>
              </a:solidFill>
            </a:endParaRPr>
          </a:p>
        </p:txBody>
      </p:sp>
      <p:sp>
        <p:nvSpPr>
          <p:cNvPr id="7" name="object 3"/>
          <p:cNvSpPr txBox="1"/>
          <p:nvPr/>
        </p:nvSpPr>
        <p:spPr>
          <a:xfrm>
            <a:off x="917244" y="2286000"/>
            <a:ext cx="9903156" cy="275653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3488055">
              <a:lnSpc>
                <a:spcPct val="100000"/>
              </a:lnSpc>
              <a:spcBef>
                <a:spcPts val="110"/>
              </a:spcBef>
            </a:pPr>
            <a:r>
              <a:rPr lang="es-419" sz="2800" b="1" noProof="0" dirty="0">
                <a:solidFill>
                  <a:srgbClr val="35627C"/>
                </a:solidFill>
                <a:latin typeface="Trebuchet MS" panose="020B0603020202020204"/>
                <a:cs typeface="Trebuchet MS" panose="020B0603020202020204"/>
              </a:rPr>
              <a:t>Bajo</a:t>
            </a:r>
            <a:r>
              <a:rPr lang="es-419" sz="2800" b="1" spc="-40" noProof="0" dirty="0">
                <a:solidFill>
                  <a:srgbClr val="35627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800" b="1" noProof="0" dirty="0">
                <a:solidFill>
                  <a:srgbClr val="35627C"/>
                </a:solidFill>
                <a:latin typeface="Trebuchet MS" panose="020B0603020202020204"/>
                <a:cs typeface="Trebuchet MS" panose="020B0603020202020204"/>
              </a:rPr>
              <a:t>el</a:t>
            </a:r>
            <a:r>
              <a:rPr lang="es-419" sz="2800" b="1" spc="-15" noProof="0" dirty="0">
                <a:solidFill>
                  <a:srgbClr val="35627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800" b="1" noProof="0" dirty="0">
                <a:solidFill>
                  <a:srgbClr val="35627C"/>
                </a:solidFill>
                <a:latin typeface="Trebuchet MS" panose="020B0603020202020204"/>
                <a:cs typeface="Trebuchet MS" panose="020B0603020202020204"/>
              </a:rPr>
              <a:t>gobierno</a:t>
            </a:r>
            <a:r>
              <a:rPr lang="es-419" sz="2800" b="1" spc="-20" noProof="0" dirty="0">
                <a:solidFill>
                  <a:srgbClr val="35627C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800" b="1" spc="-10" noProof="0" dirty="0">
                <a:solidFill>
                  <a:srgbClr val="35627C"/>
                </a:solidFill>
                <a:latin typeface="Trebuchet MS" panose="020B0603020202020204"/>
                <a:cs typeface="Trebuchet MS" panose="020B0603020202020204"/>
              </a:rPr>
              <a:t>actual</a:t>
            </a:r>
            <a:endParaRPr lang="es-419" sz="2800" noProof="0" dirty="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2200"/>
              </a:spcBef>
            </a:pP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5.</a:t>
            </a:r>
            <a:r>
              <a:rPr lang="es-419" sz="3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Moción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reconsideración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  <a:p>
            <a:pPr marL="469265" marR="5080" algn="just">
              <a:lnSpc>
                <a:spcPct val="115000"/>
              </a:lnSpc>
              <a:spcBef>
                <a:spcPts val="1190"/>
              </a:spcBef>
            </a:pP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Si</a:t>
            </a:r>
            <a:r>
              <a:rPr lang="es-419" sz="2000" spc="4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no</a:t>
            </a:r>
            <a:r>
              <a:rPr lang="es-419" sz="2000" spc="4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se</a:t>
            </a:r>
            <a:r>
              <a:rPr lang="es-419" sz="2000" spc="4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presentaron</a:t>
            </a:r>
            <a:r>
              <a:rPr lang="es-419" sz="2000" spc="4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excepciones</a:t>
            </a:r>
            <a:r>
              <a:rPr lang="es-419" sz="2000" spc="4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y</a:t>
            </a:r>
            <a:r>
              <a:rPr lang="es-419" sz="2000" spc="459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spc="4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  <a:sym typeface="+mn-ea"/>
              </a:rPr>
              <a:t>decisión</a:t>
            </a:r>
            <a:r>
              <a:rPr lang="es-419" sz="2000" spc="42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  <a:sym typeface="+mn-ea"/>
              </a:rPr>
              <a:t>inicial</a:t>
            </a:r>
            <a:r>
              <a:rPr lang="es-419" sz="2000" spc="409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se</a:t>
            </a:r>
            <a:r>
              <a:rPr lang="es-419" sz="2000" spc="434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convierte</a:t>
            </a:r>
            <a:r>
              <a:rPr lang="es-419" sz="2000" spc="4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en</a:t>
            </a:r>
            <a:r>
              <a:rPr lang="es-419" sz="2000" spc="4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la d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ecisión</a:t>
            </a:r>
            <a:r>
              <a:rPr lang="es-419" sz="2000" spc="140" noProof="0" dirty="0">
                <a:latin typeface="Trebuchet MS" panose="020B0603020202020204"/>
                <a:cs typeface="Trebuchet MS" panose="020B0603020202020204"/>
              </a:rPr>
              <a:t> f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inal</a:t>
            </a:r>
            <a:r>
              <a:rPr lang="es-419" sz="2000" spc="1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1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spc="165" noProof="0" dirty="0">
                <a:latin typeface="Trebuchet MS" panose="020B0603020202020204"/>
                <a:cs typeface="Trebuchet MS" panose="020B0603020202020204"/>
              </a:rPr>
              <a:t> a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gencia,</a:t>
            </a:r>
            <a:r>
              <a:rPr lang="es-419" sz="2000" spc="1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</a:t>
            </a:r>
            <a:r>
              <a:rPr lang="es-419" sz="2000" spc="1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miembro</a:t>
            </a:r>
            <a:r>
              <a:rPr lang="es-419" sz="2000" spc="1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o</a:t>
            </a:r>
            <a:r>
              <a:rPr lang="es-419" sz="2000" spc="1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solicitante</a:t>
            </a:r>
            <a:r>
              <a:rPr lang="es-419" sz="2000" spc="1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aún</a:t>
            </a:r>
            <a:r>
              <a:rPr lang="es-419" sz="2000" spc="1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puede</a:t>
            </a:r>
            <a:r>
              <a:rPr lang="es-419" sz="2000" spc="1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presentar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000" spc="1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moción</a:t>
            </a:r>
            <a:r>
              <a:rPr lang="es-419" sz="2000" spc="1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1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reconsideración</a:t>
            </a:r>
            <a:r>
              <a:rPr lang="es-419" sz="2000" spc="114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explicando</a:t>
            </a:r>
            <a:r>
              <a:rPr lang="es-419" sz="2000" spc="1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000" spc="1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causa justificada</a:t>
            </a:r>
            <a:r>
              <a:rPr lang="es-419" sz="2000" spc="1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20" noProof="0" dirty="0">
                <a:latin typeface="Trebuchet MS" panose="020B0603020202020204"/>
                <a:cs typeface="Trebuchet MS" panose="020B0603020202020204"/>
              </a:rPr>
              <a:t>por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no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cumplir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el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plazo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para presentar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excepciones.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11653150" y="6453894"/>
            <a:ext cx="222757" cy="18732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25"/>
              </a:spcBef>
            </a:pPr>
            <a:r>
              <a:rPr lang="es-419" spc="-25" noProof="0" dirty="0">
                <a:solidFill>
                  <a:srgbClr val="FFFFFF"/>
                </a:solidFill>
              </a:rPr>
              <a:t>22</a:t>
            </a:r>
          </a:p>
        </p:txBody>
      </p:sp>
      <p:sp>
        <p:nvSpPr>
          <p:cNvPr id="6" name="object 2"/>
          <p:cNvSpPr txBox="1">
            <a:spLocks noGrp="1"/>
          </p:cNvSpPr>
          <p:nvPr/>
        </p:nvSpPr>
        <p:spPr>
          <a:xfrm>
            <a:off x="582295" y="152400"/>
            <a:ext cx="11010265" cy="1600835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>
            <a:lvl1pPr>
              <a:defRPr sz="5400" b="1" i="0">
                <a:solidFill>
                  <a:schemeClr val="bg1"/>
                </a:solidFill>
                <a:latin typeface="Trebuchet MS" panose="020B0603020202020204"/>
                <a:ea typeface="+mj-ea"/>
                <a:cs typeface="Trebuchet MS" panose="020B0603020202020204"/>
              </a:defRPr>
            </a:lvl1pPr>
          </a:lstStyle>
          <a:p>
            <a:pPr marL="12700" marR="5080" indent="365125" algn="ctr">
              <a:lnSpc>
                <a:spcPts val="5830"/>
              </a:lnSpc>
              <a:spcBef>
                <a:spcPts val="835"/>
              </a:spcBef>
            </a:pPr>
            <a:r>
              <a:rPr lang="es-419" sz="4000" noProof="0" dirty="0">
                <a:solidFill>
                  <a:srgbClr val="00186F"/>
                </a:solidFill>
              </a:rPr>
              <a:t>Continuación de plazo de apelación, excepción y reconsideración</a:t>
            </a:r>
            <a:endParaRPr lang="es-419" sz="4000" spc="-10" noProof="0" dirty="0">
              <a:solidFill>
                <a:srgbClr val="00186F"/>
              </a:solidFill>
            </a:endParaRPr>
          </a:p>
        </p:txBody>
      </p:sp>
      <p:sp>
        <p:nvSpPr>
          <p:cNvPr id="7" name="object 3"/>
          <p:cNvSpPr txBox="1"/>
          <p:nvPr/>
        </p:nvSpPr>
        <p:spPr>
          <a:xfrm>
            <a:off x="917244" y="2209800"/>
            <a:ext cx="9598356" cy="3279140"/>
          </a:xfrm>
          <a:prstGeom prst="rect">
            <a:avLst/>
          </a:prstGeom>
        </p:spPr>
        <p:txBody>
          <a:bodyPr vert="horz" wrap="square" lIns="0" tIns="169545" rIns="0" bIns="0" rtlCol="0">
            <a:spAutoFit/>
          </a:bodyPr>
          <a:lstStyle/>
          <a:p>
            <a:pPr marL="2585720">
              <a:lnSpc>
                <a:spcPct val="100000"/>
              </a:lnSpc>
              <a:spcBef>
                <a:spcPts val="1335"/>
              </a:spcBef>
            </a:pPr>
            <a:r>
              <a:rPr lang="es-419" sz="28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Impactos</a:t>
            </a:r>
            <a:r>
              <a:rPr lang="es-419" sz="2800" b="1" spc="-4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8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bajo</a:t>
            </a:r>
            <a:r>
              <a:rPr lang="es-419" sz="2800" b="1" spc="-3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8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800" b="1" spc="-3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8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norma</a:t>
            </a:r>
            <a:r>
              <a:rPr lang="es-419" sz="2800" b="1" spc="-3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800" b="1" spc="-1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propuesta</a:t>
            </a:r>
            <a:endParaRPr lang="es-419" sz="2800" noProof="0" dirty="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1315"/>
              </a:spcBef>
            </a:pP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5.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Moción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reconsideración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700" b="1" spc="-1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(aclarado)</a:t>
            </a:r>
            <a:endParaRPr lang="es-419" sz="2700" noProof="0" dirty="0">
              <a:latin typeface="Trebuchet MS" panose="020B0603020202020204"/>
              <a:cs typeface="Trebuchet MS" panose="020B0603020202020204"/>
            </a:endParaRPr>
          </a:p>
          <a:p>
            <a:pPr marL="469265" marR="5080" algn="just">
              <a:lnSpc>
                <a:spcPct val="115000"/>
              </a:lnSpc>
              <a:spcBef>
                <a:spcPts val="1190"/>
              </a:spcBef>
            </a:pP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Si</a:t>
            </a:r>
            <a:r>
              <a:rPr lang="es-419" sz="2000" spc="4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no</a:t>
            </a:r>
            <a:r>
              <a:rPr lang="es-419" sz="2000" spc="4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se</a:t>
            </a:r>
            <a:r>
              <a:rPr lang="es-419" sz="2000" spc="4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presentaron</a:t>
            </a:r>
            <a:r>
              <a:rPr lang="es-419" sz="2000" spc="4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excepciones</a:t>
            </a:r>
            <a:r>
              <a:rPr lang="es-419" sz="2000" spc="4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y</a:t>
            </a:r>
            <a:r>
              <a:rPr lang="es-419" sz="2000" spc="459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spc="4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decisión</a:t>
            </a:r>
            <a:r>
              <a:rPr lang="es-419" sz="2000" spc="4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inicial</a:t>
            </a:r>
            <a:r>
              <a:rPr lang="es-419" sz="2000" spc="409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se</a:t>
            </a:r>
            <a:r>
              <a:rPr lang="es-419" sz="2000" spc="434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convierte</a:t>
            </a:r>
            <a:r>
              <a:rPr lang="es-419" sz="2000" spc="4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en</a:t>
            </a:r>
            <a:r>
              <a:rPr lang="es-419" sz="2000" spc="4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la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decisión</a:t>
            </a:r>
            <a:r>
              <a:rPr lang="es-419" sz="2000" spc="140" noProof="0" dirty="0">
                <a:latin typeface="Trebuchet MS" panose="020B0603020202020204"/>
                <a:cs typeface="Trebuchet MS" panose="020B0603020202020204"/>
              </a:rPr>
              <a:t> f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inal</a:t>
            </a:r>
            <a:r>
              <a:rPr lang="es-419" sz="2000" spc="1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1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spc="19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agencia,</a:t>
            </a:r>
            <a:r>
              <a:rPr lang="es-419" sz="2000" spc="1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</a:t>
            </a:r>
            <a:r>
              <a:rPr lang="es-419" sz="2000" spc="1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miembro</a:t>
            </a:r>
            <a:r>
              <a:rPr lang="es-419" sz="2000" spc="1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o</a:t>
            </a:r>
            <a:r>
              <a:rPr lang="es-419" sz="2000" spc="1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solicitante</a:t>
            </a:r>
            <a:r>
              <a:rPr lang="es-419" sz="2000" spc="1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aún</a:t>
            </a:r>
            <a:r>
              <a:rPr lang="es-419" sz="2000" spc="1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puede</a:t>
            </a:r>
            <a:r>
              <a:rPr lang="es-419" sz="2000" spc="1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presentar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000" spc="1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moción</a:t>
            </a:r>
            <a:r>
              <a:rPr lang="es-419" sz="2000" spc="1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1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reconsideración</a:t>
            </a:r>
            <a:r>
              <a:rPr lang="es-419" sz="2000" spc="114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explicando</a:t>
            </a:r>
            <a:r>
              <a:rPr lang="es-419" sz="2000" spc="1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000" spc="1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  <a:sym typeface="+mn-ea"/>
              </a:rPr>
              <a:t>causa justificada</a:t>
            </a:r>
            <a:r>
              <a:rPr lang="es-419" sz="2000" spc="1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20" noProof="0" dirty="0">
                <a:latin typeface="Trebuchet MS" panose="020B0603020202020204"/>
                <a:cs typeface="Trebuchet MS" panose="020B0603020202020204"/>
              </a:rPr>
              <a:t>por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no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cumplir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el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plazo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  <a:sym typeface="+mn-ea"/>
              </a:rPr>
              <a:t>para presentar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excepciones.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  <a:p>
            <a:pPr marL="927100" algn="just">
              <a:lnSpc>
                <a:spcPct val="100000"/>
              </a:lnSpc>
              <a:spcBef>
                <a:spcPts val="1345"/>
              </a:spcBef>
            </a:pP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Añadido</a:t>
            </a:r>
            <a:r>
              <a:rPr lang="es-419" sz="2000" b="1" spc="-6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000" b="1" spc="-6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definición</a:t>
            </a:r>
            <a:r>
              <a:rPr lang="es-419" sz="2000" b="1" spc="-6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b="1" spc="-4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"causa</a:t>
            </a:r>
            <a:r>
              <a:rPr lang="es-419" sz="2000" b="1" spc="-4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spc="-1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justificada"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11653150" y="6453894"/>
            <a:ext cx="222757" cy="18732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25"/>
              </a:spcBef>
            </a:pPr>
            <a:r>
              <a:rPr lang="es-419" spc="-25" noProof="0" dirty="0">
                <a:solidFill>
                  <a:srgbClr val="FFFFFF"/>
                </a:solidFill>
              </a:rPr>
              <a:t>23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7244" y="2030536"/>
            <a:ext cx="9736455" cy="1074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000"/>
              </a:lnSpc>
              <a:spcBef>
                <a:spcPts val="100"/>
              </a:spcBef>
            </a:pP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Los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miembros,</a:t>
            </a:r>
            <a:r>
              <a:rPr lang="es-419" sz="3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solicitantes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o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sus</a:t>
            </a:r>
            <a:r>
              <a:rPr lang="es-419" sz="3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representantes</a:t>
            </a:r>
            <a:r>
              <a:rPr lang="es-419" sz="3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seguirán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teniendo</a:t>
            </a:r>
            <a:r>
              <a:rPr lang="es-419" sz="3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los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mismos</a:t>
            </a:r>
            <a:r>
              <a:rPr lang="es-419" sz="3000" spc="-1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derechos: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1014882" y="18563"/>
            <a:ext cx="10162235" cy="1600835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L="2700655" marR="5080" indent="-2440305">
              <a:lnSpc>
                <a:spcPts val="5830"/>
              </a:lnSpc>
              <a:spcBef>
                <a:spcPts val="835"/>
              </a:spcBef>
            </a:pPr>
            <a:r>
              <a:rPr lang="es-419" noProof="0" dirty="0">
                <a:solidFill>
                  <a:srgbClr val="00186F"/>
                </a:solidFill>
              </a:rPr>
              <a:t>¿Que no cambia con la norma propuesta</a:t>
            </a:r>
            <a:r>
              <a:rPr lang="es-419" spc="-10" noProof="0" dirty="0">
                <a:solidFill>
                  <a:srgbClr val="00186F"/>
                </a:solidFill>
              </a:rPr>
              <a:t>?</a:t>
            </a:r>
          </a:p>
        </p:txBody>
      </p:sp>
      <p:sp>
        <p:nvSpPr>
          <p:cNvPr id="8" name="object 4"/>
          <p:cNvSpPr txBox="1"/>
          <p:nvPr/>
        </p:nvSpPr>
        <p:spPr>
          <a:xfrm>
            <a:off x="1020876" y="3227374"/>
            <a:ext cx="10651490" cy="249047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65760" indent="-353060">
              <a:lnSpc>
                <a:spcPct val="100000"/>
              </a:lnSpc>
              <a:spcBef>
                <a:spcPts val="460"/>
              </a:spcBef>
              <a:buFont typeface="Tahoma" panose="020B0604030504040204"/>
              <a:buChar char="•"/>
              <a:tabLst>
                <a:tab pos="365760" algn="l"/>
              </a:tabLst>
            </a:pP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solicitar</a:t>
            </a:r>
            <a:r>
              <a:rPr lang="es-419" sz="2000" spc="-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apelación,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  <a:p>
            <a:pPr marL="365760" indent="-353060">
              <a:lnSpc>
                <a:spcPct val="100000"/>
              </a:lnSpc>
              <a:spcBef>
                <a:spcPts val="365"/>
              </a:spcBef>
              <a:buFont typeface="Tahoma" panose="020B0604030504040204"/>
              <a:buChar char="•"/>
              <a:tabLst>
                <a:tab pos="365760" algn="l"/>
              </a:tabLst>
            </a:pP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continuar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con</a:t>
            </a:r>
            <a:r>
              <a:rPr lang="es-419" sz="2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tus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servicios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y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beneficios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durante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apelación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(cuando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sea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elegible),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  <a:p>
            <a:pPr marL="365760" marR="1842770" indent="-353695">
              <a:lnSpc>
                <a:spcPts val="2760"/>
              </a:lnSpc>
              <a:spcBef>
                <a:spcPts val="150"/>
              </a:spcBef>
              <a:buFont typeface="Tahoma" panose="020B0604030504040204"/>
              <a:buChar char="•"/>
              <a:tabLst>
                <a:tab pos="365760" algn="l"/>
              </a:tabLst>
            </a:pP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tener una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audiencia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ante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juez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durante</a:t>
            </a:r>
            <a:r>
              <a:rPr lang="es-419" sz="2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cual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se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pueda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presentar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pruebas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y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argumentos,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  <a:p>
            <a:pPr marL="365760" indent="-353060">
              <a:lnSpc>
                <a:spcPct val="100000"/>
              </a:lnSpc>
              <a:spcBef>
                <a:spcPts val="285"/>
              </a:spcBef>
              <a:buFont typeface="Tahoma" panose="020B0604030504040204"/>
              <a:buChar char="•"/>
              <a:tabLst>
                <a:tab pos="365760" algn="l"/>
              </a:tabLst>
            </a:pP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recibir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decisión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inicial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por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escrito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tras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audiencia,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  <a:p>
            <a:pPr marL="365760" indent="-353060">
              <a:lnSpc>
                <a:spcPct val="100000"/>
              </a:lnSpc>
              <a:spcBef>
                <a:spcPts val="290"/>
              </a:spcBef>
              <a:buFont typeface="Tahoma" panose="020B0604030504040204"/>
              <a:buChar char="•"/>
              <a:tabLst>
                <a:tab pos="365760" algn="l"/>
              </a:tabLst>
            </a:pP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plantear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desacuerdos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con</a:t>
            </a:r>
            <a:r>
              <a:rPr lang="es-419" sz="2000" spc="-7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decisión</a:t>
            </a:r>
            <a:r>
              <a:rPr lang="es-419" sz="2000" spc="-7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inicial</a:t>
            </a:r>
            <a:r>
              <a:rPr lang="es-419" sz="2000" spc="-8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(presentar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excepción),</a:t>
            </a:r>
            <a:r>
              <a:rPr lang="es-419" sz="2000" spc="-7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y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  <a:p>
            <a:pPr marL="365760" indent="-353060">
              <a:lnSpc>
                <a:spcPct val="100000"/>
              </a:lnSpc>
              <a:spcBef>
                <a:spcPts val="360"/>
              </a:spcBef>
              <a:buFont typeface="Tahoma" panose="020B0604030504040204"/>
              <a:buChar char="•"/>
              <a:tabLst>
                <a:tab pos="365760" algn="l"/>
              </a:tabLst>
            </a:pP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solicitar</a:t>
            </a:r>
            <a:r>
              <a:rPr lang="es-419" sz="2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revisión</a:t>
            </a:r>
            <a:r>
              <a:rPr lang="es-419" sz="2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adicional</a:t>
            </a:r>
            <a:r>
              <a:rPr lang="es-419" sz="2000" spc="-7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mediante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excepciones,</a:t>
            </a:r>
            <a:r>
              <a:rPr lang="es-419" sz="2000" spc="-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como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ocurre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con</a:t>
            </a:r>
            <a:r>
              <a:rPr lang="es-419" sz="2000" spc="-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el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proceso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actual.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11653150" y="6453894"/>
            <a:ext cx="222757" cy="18732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25"/>
              </a:spcBef>
            </a:pPr>
            <a:r>
              <a:rPr lang="es-419" spc="-25" noProof="0" dirty="0">
                <a:solidFill>
                  <a:srgbClr val="FFFFFF"/>
                </a:solidFill>
              </a:rPr>
              <a:t>24</a:t>
            </a:r>
          </a:p>
        </p:txBody>
      </p:sp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1014882" y="18563"/>
            <a:ext cx="10162235" cy="1600835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L="2700655" marR="5080" indent="-2440305">
              <a:lnSpc>
                <a:spcPts val="5830"/>
              </a:lnSpc>
              <a:spcBef>
                <a:spcPts val="835"/>
              </a:spcBef>
            </a:pPr>
            <a:r>
              <a:rPr lang="es-419" noProof="0" dirty="0">
                <a:solidFill>
                  <a:srgbClr val="00186F"/>
                </a:solidFill>
              </a:rPr>
              <a:t>¿Que no cambia con la norma propuesta</a:t>
            </a:r>
            <a:r>
              <a:rPr lang="es-419" spc="-10" noProof="0" dirty="0">
                <a:solidFill>
                  <a:srgbClr val="00186F"/>
                </a:solidFill>
              </a:rPr>
              <a:t>?</a:t>
            </a:r>
          </a:p>
        </p:txBody>
      </p:sp>
      <p:sp>
        <p:nvSpPr>
          <p:cNvPr id="6" name="object 3"/>
          <p:cNvSpPr txBox="1"/>
          <p:nvPr/>
        </p:nvSpPr>
        <p:spPr>
          <a:xfrm>
            <a:off x="917244" y="2164649"/>
            <a:ext cx="10114280" cy="34537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000"/>
              </a:lnSpc>
              <a:spcBef>
                <a:spcPts val="100"/>
              </a:spcBef>
            </a:pP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El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proceso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que</a:t>
            </a:r>
            <a:r>
              <a:rPr lang="es-419" sz="3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comienza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cuando</a:t>
            </a:r>
            <a:r>
              <a:rPr lang="es-419" sz="3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un</a:t>
            </a:r>
            <a:r>
              <a:rPr lang="es-419" sz="3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miembro,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solicitante</a:t>
            </a:r>
            <a:r>
              <a:rPr lang="es-419" sz="3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</a:rPr>
              <a:t>o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representante</a:t>
            </a:r>
            <a:r>
              <a:rPr lang="es-419" sz="3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presenta</a:t>
            </a:r>
            <a:r>
              <a:rPr lang="es-419" sz="3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excepciones</a:t>
            </a:r>
            <a:r>
              <a:rPr lang="es-419" sz="3000" spc="-8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no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cambiaría.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  <a:p>
            <a:pPr marL="469265" marR="312420" indent="-360045" algn="just">
              <a:lnSpc>
                <a:spcPct val="115000"/>
              </a:lnSpc>
              <a:spcBef>
                <a:spcPts val="1175"/>
              </a:spcBef>
              <a:buFont typeface="Tahoma" panose="020B0604030504040204"/>
              <a:buChar char="•"/>
              <a:tabLst>
                <a:tab pos="469265" algn="l"/>
                <a:tab pos="469900" algn="l"/>
              </a:tabLst>
            </a:pP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	Si</a:t>
            </a:r>
            <a:r>
              <a:rPr lang="es-419" sz="21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se</a:t>
            </a:r>
            <a:r>
              <a:rPr lang="es-419" sz="21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presentan</a:t>
            </a:r>
            <a:r>
              <a:rPr lang="es-419" sz="21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excepciones,</a:t>
            </a:r>
            <a:r>
              <a:rPr lang="es-419" sz="21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1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Oficina</a:t>
            </a:r>
            <a:r>
              <a:rPr lang="es-419" sz="21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1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Apelaciones</a:t>
            </a:r>
            <a:r>
              <a:rPr lang="es-419" sz="21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1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100" spc="-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HCPF</a:t>
            </a:r>
            <a:r>
              <a:rPr lang="es-419" sz="2100" spc="-7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spc="-10" noProof="0" dirty="0">
                <a:latin typeface="Trebuchet MS" panose="020B0603020202020204"/>
                <a:cs typeface="Trebuchet MS" panose="020B0603020202020204"/>
              </a:rPr>
              <a:t>continuará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realizando</a:t>
            </a:r>
            <a:r>
              <a:rPr lang="es-419" sz="21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1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revisión</a:t>
            </a:r>
            <a:r>
              <a:rPr lang="es-419" sz="21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sustantiva</a:t>
            </a:r>
            <a:r>
              <a:rPr lang="es-419" sz="21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completa</a:t>
            </a:r>
            <a:r>
              <a:rPr lang="es-419" sz="21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y</a:t>
            </a:r>
            <a:r>
              <a:rPr lang="es-419" sz="2100" spc="-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emitirá</a:t>
            </a:r>
            <a:r>
              <a:rPr lang="es-419" sz="21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1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decisión</a:t>
            </a:r>
            <a:r>
              <a:rPr lang="es-419" sz="21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final</a:t>
            </a:r>
            <a:r>
              <a:rPr lang="es-419" sz="21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1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spc="-25" noProof="0" dirty="0">
                <a:latin typeface="Trebuchet MS" panose="020B0603020202020204"/>
                <a:cs typeface="Trebuchet MS" panose="020B0603020202020204"/>
              </a:rPr>
              <a:t>la a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gencia</a:t>
            </a:r>
            <a:r>
              <a:rPr lang="es-419" sz="21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separada,</a:t>
            </a:r>
            <a:r>
              <a:rPr lang="es-419" sz="21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tal</a:t>
            </a:r>
            <a:r>
              <a:rPr lang="es-419" sz="21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como</a:t>
            </a:r>
            <a:r>
              <a:rPr lang="es-419" sz="21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hace</a:t>
            </a:r>
            <a:r>
              <a:rPr lang="es-419" sz="21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spc="-20" noProof="0" dirty="0">
                <a:latin typeface="Trebuchet MS" panose="020B0603020202020204"/>
                <a:cs typeface="Trebuchet MS" panose="020B0603020202020204"/>
              </a:rPr>
              <a:t>hoy.</a:t>
            </a:r>
            <a:endParaRPr lang="es-419" sz="2100" noProof="0" dirty="0">
              <a:latin typeface="Trebuchet MS" panose="020B0603020202020204"/>
              <a:cs typeface="Trebuchet MS" panose="020B0603020202020204"/>
            </a:endParaRPr>
          </a:p>
          <a:p>
            <a:pPr marL="469265" marR="790575" indent="-360045">
              <a:lnSpc>
                <a:spcPct val="115000"/>
              </a:lnSpc>
              <a:spcBef>
                <a:spcPts val="10"/>
              </a:spcBef>
              <a:buFont typeface="Tahoma" panose="020B0604030504040204"/>
              <a:buChar char="•"/>
              <a:tabLst>
                <a:tab pos="469265" algn="l"/>
              </a:tabLst>
            </a:pP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100" spc="-7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capacidad</a:t>
            </a:r>
            <a:r>
              <a:rPr lang="es-419" sz="21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1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los</a:t>
            </a:r>
            <a:r>
              <a:rPr lang="es-419" sz="21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miembros,</a:t>
            </a:r>
            <a:r>
              <a:rPr lang="es-419" sz="21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solicitantes</a:t>
            </a:r>
            <a:r>
              <a:rPr lang="es-419" sz="21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o</a:t>
            </a:r>
            <a:r>
              <a:rPr lang="es-419" sz="2100" spc="-8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sus</a:t>
            </a:r>
            <a:r>
              <a:rPr lang="es-419" sz="21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representantes</a:t>
            </a:r>
            <a:r>
              <a:rPr lang="es-419" sz="21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spc="-20" noProof="0" dirty="0">
                <a:latin typeface="Trebuchet MS" panose="020B0603020202020204"/>
                <a:cs typeface="Trebuchet MS" panose="020B0603020202020204"/>
              </a:rPr>
              <a:t>para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impugnar</a:t>
            </a:r>
            <a:r>
              <a:rPr lang="es-419" sz="21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1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decisión</a:t>
            </a:r>
            <a:r>
              <a:rPr lang="es-419" sz="21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inicial</a:t>
            </a:r>
            <a:r>
              <a:rPr lang="es-419" sz="21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y</a:t>
            </a:r>
            <a:r>
              <a:rPr lang="es-419" sz="21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solicitar</a:t>
            </a:r>
            <a:r>
              <a:rPr lang="es-419" sz="21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1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revisión</a:t>
            </a:r>
            <a:r>
              <a:rPr lang="es-419" sz="21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adicional</a:t>
            </a:r>
            <a:r>
              <a:rPr lang="es-419" sz="21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spc="-10" noProof="0" dirty="0">
                <a:latin typeface="Trebuchet MS" panose="020B0603020202020204"/>
                <a:cs typeface="Trebuchet MS" panose="020B0603020202020204"/>
              </a:rPr>
              <a:t>permanece </a:t>
            </a:r>
            <a:r>
              <a:rPr lang="es-419" sz="2100" noProof="0" dirty="0">
                <a:latin typeface="Trebuchet MS" panose="020B0603020202020204"/>
                <a:cs typeface="Trebuchet MS" panose="020B0603020202020204"/>
              </a:rPr>
              <a:t>sin</a:t>
            </a:r>
            <a:r>
              <a:rPr lang="es-419" sz="2100" spc="-1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100" spc="-10" noProof="0" dirty="0">
                <a:latin typeface="Trebuchet MS" panose="020B0603020202020204"/>
                <a:cs typeface="Trebuchet MS" panose="020B0603020202020204"/>
              </a:rPr>
              <a:t>cambios.</a:t>
            </a:r>
            <a:endParaRPr lang="es-419" sz="2100" noProof="0" dirty="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xfrm>
            <a:off x="11653150" y="6453894"/>
            <a:ext cx="222757" cy="18732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25"/>
              </a:spcBef>
            </a:pPr>
            <a:r>
              <a:rPr lang="es-419" spc="-25" noProof="0" dirty="0">
                <a:solidFill>
                  <a:srgbClr val="FFFFFF"/>
                </a:solidFill>
              </a:rPr>
              <a:t>25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7244" y="2234641"/>
            <a:ext cx="10208895" cy="4743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El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proceso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revisión</a:t>
            </a:r>
            <a:r>
              <a:rPr lang="es-419" sz="3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las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decisiones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iniciales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cambiaría.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1728374" y="176975"/>
            <a:ext cx="8733790" cy="1600835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L="1987550" marR="5080" indent="-1975485">
              <a:lnSpc>
                <a:spcPts val="5830"/>
              </a:lnSpc>
              <a:spcBef>
                <a:spcPts val="835"/>
              </a:spcBef>
            </a:pPr>
            <a:r>
              <a:rPr lang="es-419" noProof="0" dirty="0">
                <a:solidFill>
                  <a:srgbClr val="00186F"/>
                </a:solidFill>
              </a:rPr>
              <a:t>¿Que cambia con la norma propuesta</a:t>
            </a:r>
            <a:r>
              <a:rPr lang="es-419" spc="-10" noProof="0" dirty="0">
                <a:solidFill>
                  <a:srgbClr val="00186F"/>
                </a:solidFill>
              </a:rPr>
              <a:t>?</a:t>
            </a:r>
          </a:p>
        </p:txBody>
      </p:sp>
      <p:sp>
        <p:nvSpPr>
          <p:cNvPr id="8" name="object 4"/>
          <p:cNvSpPr txBox="1"/>
          <p:nvPr/>
        </p:nvSpPr>
        <p:spPr>
          <a:xfrm>
            <a:off x="1020876" y="2843580"/>
            <a:ext cx="9951924" cy="285623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65760" indent="-353060">
              <a:lnSpc>
                <a:spcPct val="100000"/>
              </a:lnSpc>
              <a:spcBef>
                <a:spcPts val="460"/>
              </a:spcBef>
              <a:buFont typeface="Tahoma" panose="020B0604030504040204"/>
              <a:buChar char="•"/>
              <a:tabLst>
                <a:tab pos="365760" algn="l"/>
              </a:tabLst>
            </a:pP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Todos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los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casos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reciben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revisión</a:t>
            </a:r>
            <a:r>
              <a:rPr lang="es-419" sz="2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administrativa.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  <a:p>
            <a:pPr marL="365760" marR="29210" indent="-353695">
              <a:lnSpc>
                <a:spcPct val="115000"/>
              </a:lnSpc>
              <a:buClr>
                <a:srgbClr val="000000"/>
              </a:buClr>
              <a:buFont typeface="Tahoma" panose="020B0604030504040204"/>
              <a:buChar char="•"/>
              <a:tabLst>
                <a:tab pos="365760" algn="l"/>
              </a:tabLst>
            </a:pP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Si</a:t>
            </a:r>
            <a:r>
              <a:rPr lang="es-419" sz="2000" b="1" spc="-6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ninguna</a:t>
            </a:r>
            <a:r>
              <a:rPr lang="es-419" sz="2000" b="1" spc="-5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parte</a:t>
            </a:r>
            <a:r>
              <a:rPr lang="es-419" sz="2000" b="1" spc="-3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presenta</a:t>
            </a:r>
            <a:r>
              <a:rPr lang="es-419" sz="2000" b="1" spc="-4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excepciones,</a:t>
            </a:r>
            <a:r>
              <a:rPr lang="es-419" sz="2000" b="1" spc="-5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b="1" spc="-4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decisión</a:t>
            </a:r>
            <a:r>
              <a:rPr lang="es-419" sz="2000" b="1" spc="-2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inicial</a:t>
            </a:r>
            <a:r>
              <a:rPr lang="es-419" sz="2000" b="1" spc="-8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se</a:t>
            </a:r>
            <a:r>
              <a:rPr lang="es-419" sz="2000" b="1" spc="-5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spc="-1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convierte automáticamente</a:t>
            </a:r>
            <a:r>
              <a:rPr lang="es-419" sz="2000" b="1" spc="-2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en</a:t>
            </a:r>
            <a:r>
              <a:rPr lang="es-419" sz="2000" b="1" spc="-1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b="1" spc="-3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decisión</a:t>
            </a:r>
            <a:r>
              <a:rPr lang="es-419" sz="2000" b="1" spc="-3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final</a:t>
            </a:r>
            <a:r>
              <a:rPr lang="es-419" sz="2000" b="1" spc="-3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b="1" spc="-3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b="1" spc="-3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Agencia</a:t>
            </a:r>
            <a:r>
              <a:rPr lang="es-419" sz="2000" b="1" spc="-3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tras</a:t>
            </a:r>
            <a:r>
              <a:rPr lang="es-419" sz="2000" b="1" spc="-3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30</a:t>
            </a:r>
            <a:r>
              <a:rPr lang="es-419" sz="2000" b="1" spc="3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días,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salvo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que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el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caso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sea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seleccionado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para</a:t>
            </a:r>
            <a:r>
              <a:rPr lang="es-419" sz="2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revisión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sustantiva.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En</a:t>
            </a:r>
            <a:r>
              <a:rPr lang="es-419" sz="2000" b="1" spc="-4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estos</a:t>
            </a:r>
            <a:r>
              <a:rPr lang="es-419" sz="2000" b="1" spc="-4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casos,</a:t>
            </a:r>
            <a:r>
              <a:rPr lang="es-419" sz="2000" b="1" spc="-6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no</a:t>
            </a:r>
            <a:r>
              <a:rPr lang="es-419" sz="2000" b="1" spc="-4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se</a:t>
            </a:r>
            <a:r>
              <a:rPr lang="es-419" sz="2000" b="1" spc="-4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spc="-1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enviaría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  <a:p>
            <a:pPr marL="365760">
              <a:lnSpc>
                <a:spcPct val="100000"/>
              </a:lnSpc>
              <a:spcBef>
                <a:spcPts val="365"/>
              </a:spcBef>
            </a:pP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ningún</a:t>
            </a:r>
            <a:r>
              <a:rPr lang="es-419" sz="2000" b="1" spc="-5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documento</a:t>
            </a:r>
            <a:r>
              <a:rPr lang="es-419" sz="2000" b="1" spc="-5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adicional</a:t>
            </a:r>
            <a:r>
              <a:rPr lang="es-419" sz="2000" b="1" spc="-4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lang="es-419" sz="2000" b="1" spc="-5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las</a:t>
            </a:r>
            <a:r>
              <a:rPr lang="es-419" sz="2000" b="1" spc="-5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spc="-1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partes.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  <a:p>
            <a:pPr marL="365760" marR="5080" indent="-353695">
              <a:lnSpc>
                <a:spcPts val="2760"/>
              </a:lnSpc>
              <a:spcBef>
                <a:spcPts val="100"/>
              </a:spcBef>
              <a:buFont typeface="Tahoma" panose="020B0604030504040204"/>
              <a:buChar char="•"/>
              <a:tabLst>
                <a:tab pos="365760" algn="l"/>
              </a:tabLst>
            </a:pP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Si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se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selecciona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para</a:t>
            </a:r>
            <a:r>
              <a:rPr lang="es-419" sz="2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000" spc="-1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revisión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sustantiva,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se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emitirá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decisión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final</a:t>
            </a:r>
            <a:r>
              <a:rPr lang="es-419" sz="2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la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Agencia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separada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y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se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enviará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por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correo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las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partes</a:t>
            </a:r>
            <a:r>
              <a:rPr lang="es-419" sz="2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como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muy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tarde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30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20" noProof="0" dirty="0">
                <a:latin typeface="Trebuchet MS" panose="020B0603020202020204"/>
                <a:cs typeface="Trebuchet MS" panose="020B0603020202020204"/>
              </a:rPr>
              <a:t>días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después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que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decisión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inicial</a:t>
            </a:r>
            <a:r>
              <a:rPr lang="es-419" sz="2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sea</a:t>
            </a:r>
            <a:r>
              <a:rPr lang="es-419" sz="2000" spc="-1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enviada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las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partes.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4882" y="-152400"/>
            <a:ext cx="10162235" cy="1311275"/>
          </a:xfrm>
          <a:prstGeom prst="rect">
            <a:avLst/>
          </a:prstGeom>
        </p:spPr>
        <p:txBody>
          <a:bodyPr vert="horz" wrap="square" lIns="0" tIns="481246" rIns="0" bIns="0" rtlCol="0">
            <a:spAutoFit/>
          </a:bodyPr>
          <a:lstStyle/>
          <a:p>
            <a:pPr marL="1474470">
              <a:lnSpc>
                <a:spcPct val="100000"/>
              </a:lnSpc>
              <a:spcBef>
                <a:spcPts val="100"/>
              </a:spcBef>
            </a:pPr>
            <a:r>
              <a:rPr lang="es-419" spc="-10" noProof="0" dirty="0">
                <a:solidFill>
                  <a:srgbClr val="00186F"/>
                </a:solidFill>
              </a:rPr>
              <a:t>Revisión Administrativa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lang="es-419" spc="-25" noProof="0" smtClean="0"/>
              <a:t>26</a:t>
            </a:fld>
            <a:endParaRPr lang="es-419" spc="-25" noProof="0" dirty="0"/>
          </a:p>
        </p:txBody>
      </p:sp>
      <p:sp>
        <p:nvSpPr>
          <p:cNvPr id="3" name="object 3"/>
          <p:cNvSpPr txBox="1"/>
          <p:nvPr/>
        </p:nvSpPr>
        <p:spPr>
          <a:xfrm>
            <a:off x="635000" y="1524000"/>
            <a:ext cx="11165840" cy="4259580"/>
          </a:xfrm>
          <a:prstGeom prst="rect">
            <a:avLst/>
          </a:prstGeom>
        </p:spPr>
        <p:txBody>
          <a:bodyPr vert="horz" wrap="square" lIns="0" tIns="13335" rIns="0" bIns="0" rtlCol="0">
            <a:noAutofit/>
          </a:bodyPr>
          <a:lstStyle/>
          <a:p>
            <a:pPr marL="12700" marR="96520">
              <a:lnSpc>
                <a:spcPct val="115000"/>
              </a:lnSpc>
              <a:spcBef>
                <a:spcPts val="105"/>
              </a:spcBef>
            </a:pPr>
            <a:r>
              <a:rPr lang="es-419" sz="2700" noProof="0" dirty="0">
                <a:solidFill>
                  <a:schemeClr val="tx1"/>
                </a:solidFill>
                <a:sym typeface="+mn-ea"/>
              </a:rPr>
              <a:t>Un</a:t>
            </a:r>
            <a:r>
              <a:rPr lang="es-419" sz="2700" spc="-4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paso</a:t>
            </a:r>
            <a:r>
              <a:rPr lang="es-419" sz="2700" spc="-3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interno</a:t>
            </a:r>
            <a:r>
              <a:rPr lang="es-419" sz="2700" spc="-4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que</a:t>
            </a:r>
            <a:r>
              <a:rPr lang="es-419" sz="2700" spc="-5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la</a:t>
            </a:r>
            <a:r>
              <a:rPr lang="es-419" sz="2700" spc="-4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Oficina</a:t>
            </a:r>
            <a:r>
              <a:rPr lang="es-419" sz="2700" spc="-6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de</a:t>
            </a:r>
            <a:r>
              <a:rPr lang="es-419" sz="2700" spc="-5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Apelaciones</a:t>
            </a:r>
            <a:r>
              <a:rPr lang="es-419" sz="2700" spc="-3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de</a:t>
            </a:r>
            <a:r>
              <a:rPr lang="es-419" sz="2700" spc="-3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la</a:t>
            </a:r>
            <a:r>
              <a:rPr lang="es-419" sz="2700" spc="-4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HCPF</a:t>
            </a:r>
            <a:r>
              <a:rPr lang="es-419" sz="2700" spc="-7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utiliza</a:t>
            </a:r>
            <a:r>
              <a:rPr lang="es-419" sz="2700" spc="-4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spc="-20" noProof="0" dirty="0">
                <a:solidFill>
                  <a:schemeClr val="tx1"/>
                </a:solidFill>
                <a:sym typeface="+mn-ea"/>
              </a:rPr>
              <a:t>para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revisar</a:t>
            </a:r>
            <a:r>
              <a:rPr lang="es-419" sz="2700" spc="-7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una</a:t>
            </a:r>
            <a:r>
              <a:rPr lang="es-419" sz="2700" spc="-5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decisión</a:t>
            </a:r>
            <a:r>
              <a:rPr lang="es-419" sz="2700" spc="-6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inicial</a:t>
            </a:r>
            <a:r>
              <a:rPr lang="es-419" sz="2700" spc="-4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spc="-10" noProof="0" dirty="0">
                <a:solidFill>
                  <a:schemeClr val="tx1"/>
                </a:solidFill>
                <a:sym typeface="+mn-ea"/>
              </a:rPr>
              <a:t>—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la</a:t>
            </a:r>
            <a:r>
              <a:rPr lang="es-419" sz="2700" spc="-6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decisión</a:t>
            </a:r>
            <a:r>
              <a:rPr lang="es-419" sz="2700" spc="-6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del</a:t>
            </a:r>
            <a:r>
              <a:rPr lang="es-419" sz="2700" spc="-5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juez</a:t>
            </a:r>
            <a:r>
              <a:rPr lang="es-419" sz="2700" spc="-5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administrativo</a:t>
            </a:r>
            <a:r>
              <a:rPr lang="es-419" sz="2700" spc="-5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spc="-10" noProof="0" dirty="0">
                <a:solidFill>
                  <a:schemeClr val="tx1"/>
                </a:solidFill>
                <a:sym typeface="+mn-ea"/>
              </a:rPr>
              <a:t>sobre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la</a:t>
            </a:r>
            <a:r>
              <a:rPr lang="es-419" sz="2700" spc="-5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apelación—</a:t>
            </a:r>
            <a:r>
              <a:rPr lang="es-419" sz="2700" spc="-6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después</a:t>
            </a:r>
            <a:r>
              <a:rPr lang="es-419" sz="2700" spc="-5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de</a:t>
            </a:r>
            <a:r>
              <a:rPr lang="es-419" sz="2700" spc="-5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que</a:t>
            </a:r>
            <a:r>
              <a:rPr lang="es-419" sz="2700" spc="-3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se</a:t>
            </a:r>
            <a:r>
              <a:rPr lang="es-419" sz="2700" spc="-5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emita</a:t>
            </a:r>
            <a:r>
              <a:rPr lang="es-419" sz="2700" spc="-3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la</a:t>
            </a:r>
            <a:r>
              <a:rPr lang="es-419" sz="2700" spc="-4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decisión</a:t>
            </a:r>
            <a:r>
              <a:rPr lang="es-419" sz="2700" spc="-4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inicial</a:t>
            </a:r>
            <a:r>
              <a:rPr lang="es-419" sz="2700" spc="-4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en</a:t>
            </a:r>
            <a:r>
              <a:rPr lang="es-419" sz="2700" spc="-5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spc="-10" noProof="0" dirty="0">
                <a:solidFill>
                  <a:schemeClr val="tx1"/>
                </a:solidFill>
                <a:sym typeface="+mn-ea"/>
              </a:rPr>
              <a:t>cualquier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caso</a:t>
            </a:r>
            <a:r>
              <a:rPr lang="es-419" sz="2700" spc="-5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en</a:t>
            </a:r>
            <a:r>
              <a:rPr lang="es-419" sz="2700" spc="-2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el</a:t>
            </a:r>
            <a:r>
              <a:rPr lang="es-419" sz="2700" spc="-5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que</a:t>
            </a:r>
            <a:r>
              <a:rPr lang="es-419" sz="2700" spc="-4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no</a:t>
            </a:r>
            <a:r>
              <a:rPr lang="es-419" sz="2700" spc="-3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se</a:t>
            </a:r>
            <a:r>
              <a:rPr lang="es-419" sz="2700" spc="-3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noProof="0" dirty="0">
                <a:solidFill>
                  <a:schemeClr val="tx1"/>
                </a:solidFill>
                <a:sym typeface="+mn-ea"/>
              </a:rPr>
              <a:t>presenten</a:t>
            </a:r>
            <a:r>
              <a:rPr lang="es-419" sz="2700" spc="-2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700" spc="-10" noProof="0" dirty="0">
                <a:solidFill>
                  <a:schemeClr val="tx1"/>
                </a:solidFill>
                <a:sym typeface="+mn-ea"/>
              </a:rPr>
              <a:t>excepciones</a:t>
            </a:r>
            <a:r>
              <a:rPr lang="es-419" sz="2700" spc="-10" noProof="0" dirty="0">
                <a:latin typeface="Trebuchet MS" panose="020B0603020202020204"/>
                <a:cs typeface="Trebuchet MS" panose="020B0603020202020204"/>
              </a:rPr>
              <a:t>.</a:t>
            </a:r>
            <a:endParaRPr lang="es-419" sz="2700" noProof="0" dirty="0">
              <a:latin typeface="Trebuchet MS" panose="020B0603020202020204"/>
              <a:cs typeface="Trebuchet MS" panose="020B0603020202020204"/>
            </a:endParaRPr>
          </a:p>
          <a:p>
            <a:pPr marL="469900" marR="5080" indent="-368935">
              <a:lnSpc>
                <a:spcPct val="115000"/>
              </a:lnSpc>
              <a:spcBef>
                <a:spcPts val="1170"/>
              </a:spcBef>
              <a:buFont typeface="Arial MT"/>
              <a:buChar char="•"/>
              <a:tabLst>
                <a:tab pos="469900" algn="l"/>
              </a:tabLst>
            </a:pPr>
            <a:r>
              <a:rPr lang="es-419" sz="2200" noProof="0" dirty="0">
                <a:solidFill>
                  <a:schemeClr val="tx1"/>
                </a:solidFill>
                <a:sym typeface="+mn-ea"/>
              </a:rPr>
              <a:t>Durante</a:t>
            </a:r>
            <a:r>
              <a:rPr lang="es-419" sz="2200" spc="-4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esta</a:t>
            </a:r>
            <a:r>
              <a:rPr lang="es-419" sz="2200" spc="-4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revisión,</a:t>
            </a:r>
            <a:r>
              <a:rPr lang="es-419" sz="2200" spc="-3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se</a:t>
            </a:r>
            <a:r>
              <a:rPr lang="es-419" sz="2200" spc="-4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revisarán</a:t>
            </a:r>
            <a:r>
              <a:rPr lang="es-419" sz="2200" spc="-4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las</a:t>
            </a:r>
            <a:r>
              <a:rPr lang="es-419" sz="2200" spc="-4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decisiones</a:t>
            </a:r>
            <a:r>
              <a:rPr lang="es-419" sz="2200" spc="-3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iniciales</a:t>
            </a:r>
            <a:r>
              <a:rPr lang="es-419" sz="2200" spc="-4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para</a:t>
            </a:r>
            <a:r>
              <a:rPr lang="es-419" sz="2200" spc="-6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asegurar</a:t>
            </a:r>
            <a:r>
              <a:rPr lang="es-419" sz="2200" spc="-5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spc="-25" noProof="0" dirty="0">
                <a:solidFill>
                  <a:schemeClr val="tx1"/>
                </a:solidFill>
                <a:sym typeface="+mn-ea"/>
              </a:rPr>
              <a:t>que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incluyen</a:t>
            </a:r>
            <a:r>
              <a:rPr lang="es-419" sz="2200" spc="-5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los</a:t>
            </a:r>
            <a:r>
              <a:rPr lang="es-419" sz="2200" spc="-4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componentes</a:t>
            </a:r>
            <a:r>
              <a:rPr lang="es-419" sz="2200" spc="-4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requeridos:</a:t>
            </a:r>
            <a:r>
              <a:rPr lang="es-419" sz="2200" spc="-4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hallazgos</a:t>
            </a:r>
            <a:r>
              <a:rPr lang="es-419" sz="2200" spc="-4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de</a:t>
            </a:r>
            <a:r>
              <a:rPr lang="es-419" sz="2200" spc="-4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hecho,</a:t>
            </a:r>
            <a:r>
              <a:rPr lang="es-419" sz="2200" spc="-5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conclusiones</a:t>
            </a:r>
            <a:r>
              <a:rPr lang="es-419" sz="2200" spc="-4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de</a:t>
            </a:r>
            <a:r>
              <a:rPr lang="es-419" sz="2200" spc="-4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spc="-10" noProof="0" dirty="0">
                <a:solidFill>
                  <a:schemeClr val="tx1"/>
                </a:solidFill>
                <a:sym typeface="+mn-ea"/>
              </a:rPr>
              <a:t>derecho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y</a:t>
            </a:r>
            <a:r>
              <a:rPr lang="es-419" sz="2200" spc="-3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una</a:t>
            </a:r>
            <a:r>
              <a:rPr lang="es-419" sz="2200" spc="-3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orden</a:t>
            </a:r>
            <a:r>
              <a:rPr lang="es-419" sz="2200" spc="-3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que</a:t>
            </a:r>
            <a:r>
              <a:rPr lang="es-419" sz="2200" spc="-4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conceda</a:t>
            </a:r>
            <a:r>
              <a:rPr lang="es-419" sz="2200" spc="-3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o</a:t>
            </a:r>
            <a:r>
              <a:rPr lang="es-419" sz="2200" spc="-3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deniegue</a:t>
            </a:r>
            <a:r>
              <a:rPr lang="es-419" sz="2200" spc="-3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lo</a:t>
            </a:r>
            <a:r>
              <a:rPr lang="es-419" sz="2200" spc="-3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que</a:t>
            </a:r>
            <a:r>
              <a:rPr lang="es-419" sz="2200" spc="-2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el</a:t>
            </a:r>
            <a:r>
              <a:rPr lang="es-419" sz="2200" spc="-2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miembro</a:t>
            </a:r>
            <a:r>
              <a:rPr lang="es-419" sz="2200" spc="-3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o</a:t>
            </a:r>
            <a:r>
              <a:rPr lang="es-419" sz="2200" spc="-3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solicitante</a:t>
            </a:r>
            <a:r>
              <a:rPr lang="es-419" sz="2200" spc="-2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solicita</a:t>
            </a:r>
            <a:r>
              <a:rPr lang="es-419" sz="2200" spc="-3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en</a:t>
            </a:r>
            <a:r>
              <a:rPr lang="es-419" sz="2200" spc="-3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spc="-25" noProof="0" dirty="0">
                <a:solidFill>
                  <a:schemeClr val="tx1"/>
                </a:solidFill>
                <a:sym typeface="+mn-ea"/>
              </a:rPr>
              <a:t>su </a:t>
            </a:r>
            <a:r>
              <a:rPr lang="es-419" sz="2200" spc="-10" noProof="0" dirty="0">
                <a:solidFill>
                  <a:schemeClr val="tx1"/>
                </a:solidFill>
                <a:sym typeface="+mn-ea"/>
              </a:rPr>
              <a:t>apelación</a:t>
            </a:r>
            <a:r>
              <a:rPr lang="es-419" sz="2200" spc="-10" noProof="0" dirty="0">
                <a:latin typeface="Trebuchet MS" panose="020B0603020202020204"/>
                <a:cs typeface="Trebuchet MS" panose="020B0603020202020204"/>
              </a:rPr>
              <a:t>.</a:t>
            </a:r>
            <a:endParaRPr lang="es-419" sz="2200" noProof="0" dirty="0">
              <a:latin typeface="Trebuchet MS" panose="020B0603020202020204"/>
              <a:cs typeface="Trebuchet MS" panose="020B0603020202020204"/>
            </a:endParaRPr>
          </a:p>
          <a:p>
            <a:pPr marL="469900" marR="1114425" indent="-368935">
              <a:lnSpc>
                <a:spcPts val="3040"/>
              </a:lnSpc>
              <a:spcBef>
                <a:spcPts val="90"/>
              </a:spcBef>
              <a:buFont typeface="Arial MT"/>
              <a:buChar char="•"/>
              <a:tabLst>
                <a:tab pos="469900" algn="l"/>
              </a:tabLst>
            </a:pPr>
            <a:r>
              <a:rPr lang="es-419" sz="2200" noProof="0" dirty="0">
                <a:solidFill>
                  <a:schemeClr val="tx1"/>
                </a:solidFill>
                <a:sym typeface="+mn-ea"/>
              </a:rPr>
              <a:t>Como</a:t>
            </a:r>
            <a:r>
              <a:rPr lang="es-419" sz="2200" spc="-4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parte</a:t>
            </a:r>
            <a:r>
              <a:rPr lang="es-419" sz="2200" spc="-3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de</a:t>
            </a:r>
            <a:r>
              <a:rPr lang="es-419" sz="2200" spc="-4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este</a:t>
            </a:r>
            <a:r>
              <a:rPr lang="es-419" sz="2200" spc="-3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proceso,</a:t>
            </a:r>
            <a:r>
              <a:rPr lang="es-419" sz="2200" spc="-2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la</a:t>
            </a:r>
            <a:r>
              <a:rPr lang="es-419" sz="2200" spc="-4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Oficina</a:t>
            </a:r>
            <a:r>
              <a:rPr lang="es-419" sz="2200" spc="-4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de</a:t>
            </a:r>
            <a:r>
              <a:rPr lang="es-419" sz="2200" spc="-3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Apelaciones</a:t>
            </a:r>
            <a:r>
              <a:rPr lang="es-419" sz="2200" spc="-3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de</a:t>
            </a:r>
            <a:r>
              <a:rPr lang="es-419" sz="2200" spc="-3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spc="-20" noProof="0" dirty="0">
                <a:solidFill>
                  <a:schemeClr val="tx1"/>
                </a:solidFill>
                <a:sym typeface="+mn-ea"/>
              </a:rPr>
              <a:t>HCPF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continuará</a:t>
            </a:r>
            <a:r>
              <a:rPr lang="es-419" sz="2200" spc="-5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recopilando</a:t>
            </a:r>
            <a:r>
              <a:rPr lang="es-419" sz="2200" spc="-5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información</a:t>
            </a:r>
            <a:r>
              <a:rPr lang="es-419" sz="2200" spc="-5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sobre</a:t>
            </a:r>
            <a:r>
              <a:rPr lang="es-419" sz="2200" spc="-5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los</a:t>
            </a:r>
            <a:r>
              <a:rPr lang="es-419" sz="2200" spc="-65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resultados</a:t>
            </a:r>
            <a:r>
              <a:rPr lang="es-419" sz="2200" spc="-5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noProof="0" dirty="0">
                <a:solidFill>
                  <a:schemeClr val="tx1"/>
                </a:solidFill>
                <a:sym typeface="+mn-ea"/>
              </a:rPr>
              <a:t>de</a:t>
            </a:r>
            <a:r>
              <a:rPr lang="es-419" sz="2200" spc="-50" noProof="0" dirty="0">
                <a:solidFill>
                  <a:schemeClr val="tx1"/>
                </a:solidFill>
                <a:sym typeface="+mn-ea"/>
              </a:rPr>
              <a:t> </a:t>
            </a:r>
            <a:r>
              <a:rPr lang="es-419" sz="2200" spc="-25" noProof="0" dirty="0">
                <a:solidFill>
                  <a:schemeClr val="tx1"/>
                </a:solidFill>
                <a:sym typeface="+mn-ea"/>
              </a:rPr>
              <a:t>las </a:t>
            </a:r>
            <a:r>
              <a:rPr lang="es-419" sz="2200" spc="-10" noProof="0" dirty="0">
                <a:solidFill>
                  <a:schemeClr val="tx1"/>
                </a:solidFill>
                <a:sym typeface="+mn-ea"/>
              </a:rPr>
              <a:t>apelaciones</a:t>
            </a:r>
            <a:r>
              <a:rPr lang="es-419" sz="2200" spc="-10" noProof="0" dirty="0">
                <a:solidFill>
                  <a:srgbClr val="000000"/>
                </a:solidFill>
                <a:sym typeface="+mn-ea"/>
              </a:rPr>
              <a:t>.</a:t>
            </a:r>
            <a:endParaRPr lang="es-419" sz="2200" spc="-10" noProof="0" dirty="0">
              <a:solidFill>
                <a:srgbClr val="000000"/>
              </a:solidFill>
              <a:latin typeface="Trebuchet MS" panose="020B0603020202020204"/>
              <a:cs typeface="Trebuchet MS" panose="020B0603020202020204"/>
              <a:sym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9200" y="6324600"/>
            <a:ext cx="1524000" cy="461665"/>
          </a:xfrm>
          <a:prstGeom prst="rect">
            <a:avLst/>
          </a:prstGeom>
          <a:solidFill>
            <a:srgbClr val="00186F"/>
          </a:solidFill>
          <a:ln>
            <a:solidFill>
              <a:srgbClr val="00186F"/>
            </a:solidFill>
          </a:ln>
        </p:spPr>
        <p:txBody>
          <a:bodyPr wrap="square" rtlCol="0">
            <a:spAutoFit/>
          </a:bodyPr>
          <a:lstStyle/>
          <a:p>
            <a:r>
              <a:rPr lang="es-419" sz="1000" b="1" noProof="0" dirty="0">
                <a:solidFill>
                  <a:schemeClr val="bg1"/>
                </a:solidFill>
              </a:rPr>
              <a:t>COLORADO</a:t>
            </a:r>
          </a:p>
          <a:p>
            <a:r>
              <a:rPr lang="es-419" sz="700" b="1" noProof="0" dirty="0">
                <a:solidFill>
                  <a:schemeClr val="bg1"/>
                </a:solidFill>
              </a:rPr>
              <a:t>Department of Health Care</a:t>
            </a:r>
            <a:br>
              <a:rPr lang="es-419" sz="700" b="1" noProof="0" dirty="0">
                <a:solidFill>
                  <a:schemeClr val="bg1"/>
                </a:solidFill>
              </a:rPr>
            </a:br>
            <a:r>
              <a:rPr lang="es-419" sz="700" b="1" noProof="0" dirty="0">
                <a:solidFill>
                  <a:schemeClr val="bg1"/>
                </a:solidFill>
              </a:rPr>
              <a:t>Policy &amp; Financing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11653150" y="6453894"/>
            <a:ext cx="222757" cy="18732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25"/>
              </a:spcBef>
            </a:pPr>
            <a:r>
              <a:rPr lang="es-419" spc="-25" noProof="0" dirty="0">
                <a:solidFill>
                  <a:srgbClr val="FFFFFF"/>
                </a:solidFill>
              </a:rPr>
              <a:t>27</a:t>
            </a:r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1014882" y="18563"/>
            <a:ext cx="10162235" cy="1311275"/>
          </a:xfrm>
          <a:prstGeom prst="rect">
            <a:avLst/>
          </a:prstGeom>
        </p:spPr>
        <p:txBody>
          <a:bodyPr vert="horz" wrap="square" lIns="0" tIns="481246" rIns="0" bIns="0" rtlCol="0">
            <a:spAutoFit/>
          </a:bodyPr>
          <a:lstStyle/>
          <a:p>
            <a:pPr marL="1960245">
              <a:lnSpc>
                <a:spcPct val="100000"/>
              </a:lnSpc>
              <a:spcBef>
                <a:spcPts val="100"/>
              </a:spcBef>
            </a:pPr>
            <a:r>
              <a:rPr lang="es-419" noProof="0" dirty="0">
                <a:solidFill>
                  <a:srgbClr val="00186F"/>
                </a:solidFill>
              </a:rPr>
              <a:t>Revisión substantiva</a:t>
            </a:r>
            <a:endParaRPr lang="es-419" spc="-10" noProof="0" dirty="0">
              <a:solidFill>
                <a:srgbClr val="00186F"/>
              </a:solidFill>
            </a:endParaRPr>
          </a:p>
        </p:txBody>
      </p:sp>
      <p:sp>
        <p:nvSpPr>
          <p:cNvPr id="7" name="object 3"/>
          <p:cNvSpPr txBox="1"/>
          <p:nvPr/>
        </p:nvSpPr>
        <p:spPr>
          <a:xfrm>
            <a:off x="636828" y="1664269"/>
            <a:ext cx="10765155" cy="2917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26390">
              <a:lnSpc>
                <a:spcPct val="115000"/>
              </a:lnSpc>
              <a:spcBef>
                <a:spcPts val="100"/>
              </a:spcBef>
            </a:pP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revisión</a:t>
            </a:r>
            <a:r>
              <a:rPr lang="es-419" sz="3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adicional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exhaustiva,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que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puede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dar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lugar</a:t>
            </a:r>
            <a:r>
              <a:rPr lang="es-419" sz="3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a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la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emisión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3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decisión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final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a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gencia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separada.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No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todos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los</a:t>
            </a:r>
            <a:r>
              <a:rPr lang="es-419" sz="3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casos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requerirán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este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nivel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adicional</a:t>
            </a:r>
            <a:r>
              <a:rPr lang="es-419" sz="3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revisión.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  <a:p>
            <a:pPr marL="469900" marR="5080" indent="-356870">
              <a:lnSpc>
                <a:spcPct val="115000"/>
              </a:lnSpc>
              <a:spcBef>
                <a:spcPts val="1125"/>
              </a:spcBef>
              <a:buSzPct val="91000"/>
              <a:buFont typeface="Tahoma" panose="020B0604030504040204"/>
              <a:buChar char="•"/>
              <a:tabLst>
                <a:tab pos="469900" algn="l"/>
              </a:tabLst>
            </a:pP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Este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proceso</a:t>
            </a:r>
            <a:r>
              <a:rPr lang="es-419" sz="22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diferirá</a:t>
            </a:r>
            <a:r>
              <a:rPr lang="es-419" sz="2200" spc="-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2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2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práctica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actual</a:t>
            </a:r>
            <a:r>
              <a:rPr lang="es-419" sz="22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revisión.</a:t>
            </a:r>
            <a:r>
              <a:rPr lang="es-419" sz="22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Actualmente,</a:t>
            </a:r>
            <a:r>
              <a:rPr lang="es-419" sz="22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2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Oficina</a:t>
            </a:r>
            <a:r>
              <a:rPr lang="es-419" sz="22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spc="-25" noProof="0" dirty="0">
                <a:latin typeface="Trebuchet MS" panose="020B0603020202020204"/>
                <a:cs typeface="Trebuchet MS" panose="020B0603020202020204"/>
              </a:rPr>
              <a:t>de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Apelaciones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2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HCPF</a:t>
            </a:r>
            <a:r>
              <a:rPr lang="es-419" sz="22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realiza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revisión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sustantiva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detallada</a:t>
            </a:r>
            <a:r>
              <a:rPr lang="es-419" sz="22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cada</a:t>
            </a:r>
            <a:r>
              <a:rPr lang="es-419" sz="22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spc="-10" noProof="0" dirty="0">
                <a:latin typeface="Trebuchet MS" panose="020B0603020202020204"/>
                <a:cs typeface="Trebuchet MS" panose="020B0603020202020204"/>
              </a:rPr>
              <a:t>caso,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incluso</a:t>
            </a:r>
            <a:r>
              <a:rPr lang="es-419" sz="22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cuando</a:t>
            </a:r>
            <a:r>
              <a:rPr lang="es-419" sz="22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nadie</a:t>
            </a:r>
            <a:r>
              <a:rPr lang="es-419" sz="22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ha</a:t>
            </a:r>
            <a:r>
              <a:rPr lang="es-419" sz="2200" spc="-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presentado</a:t>
            </a:r>
            <a:r>
              <a:rPr lang="es-419" sz="22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spc="-10" noProof="0" dirty="0">
                <a:latin typeface="Trebuchet MS" panose="020B0603020202020204"/>
                <a:cs typeface="Trebuchet MS" panose="020B0603020202020204"/>
              </a:rPr>
              <a:t>excepciones.</a:t>
            </a:r>
            <a:endParaRPr lang="es-419" sz="2200" noProof="0" dirty="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11653150" y="6453894"/>
            <a:ext cx="222757" cy="18732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25"/>
              </a:spcBef>
            </a:pPr>
            <a:r>
              <a:rPr lang="es-419" spc="-25" noProof="0" dirty="0">
                <a:solidFill>
                  <a:srgbClr val="FFFFFF"/>
                </a:solidFill>
              </a:rPr>
              <a:t>28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36828" y="1981276"/>
            <a:ext cx="10920095" cy="48577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marR="5080">
              <a:lnSpc>
                <a:spcPts val="3480"/>
              </a:lnSpc>
              <a:spcBef>
                <a:spcPts val="315"/>
              </a:spcBef>
            </a:pPr>
            <a:r>
              <a:rPr lang="es-419" sz="24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4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latin typeface="Trebuchet MS" panose="020B0603020202020204"/>
                <a:cs typeface="Trebuchet MS" panose="020B0603020202020204"/>
              </a:rPr>
              <a:t>norma</a:t>
            </a:r>
            <a:r>
              <a:rPr lang="es-419" sz="24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latin typeface="Trebuchet MS" panose="020B0603020202020204"/>
                <a:cs typeface="Trebuchet MS" panose="020B0603020202020204"/>
              </a:rPr>
              <a:t>propuesta</a:t>
            </a:r>
            <a:r>
              <a:rPr lang="es-419" sz="24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latin typeface="Trebuchet MS" panose="020B0603020202020204"/>
                <a:cs typeface="Trebuchet MS" panose="020B0603020202020204"/>
              </a:rPr>
              <a:t>también</a:t>
            </a:r>
            <a:r>
              <a:rPr lang="es-419" sz="24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latin typeface="Trebuchet MS" panose="020B0603020202020204"/>
                <a:cs typeface="Trebuchet MS" panose="020B0603020202020204"/>
              </a:rPr>
              <a:t>incluye</a:t>
            </a:r>
            <a:r>
              <a:rPr lang="es-419" sz="24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latin typeface="Trebuchet MS" panose="020B0603020202020204"/>
                <a:cs typeface="Trebuchet MS" panose="020B0603020202020204"/>
              </a:rPr>
              <a:t>actualizaciones</a:t>
            </a:r>
            <a:r>
              <a:rPr lang="es-419" sz="24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spc="-10" noProof="0" dirty="0">
                <a:latin typeface="Trebuchet MS" panose="020B0603020202020204"/>
                <a:cs typeface="Trebuchet MS" panose="020B0603020202020204"/>
              </a:rPr>
              <a:t>procesales menores.</a:t>
            </a:r>
            <a:endParaRPr lang="es-419" sz="2400" noProof="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37412" y="2591104"/>
            <a:ext cx="10439705" cy="2108846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68935" marR="1360805" indent="-356870">
              <a:lnSpc>
                <a:spcPct val="115000"/>
              </a:lnSpc>
              <a:spcBef>
                <a:spcPts val="115"/>
              </a:spcBef>
              <a:buFont typeface="Tahoma" panose="020B0604030504040204"/>
              <a:buChar char="•"/>
              <a:tabLst>
                <a:tab pos="368935" algn="l"/>
              </a:tabLst>
            </a:pP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spc="-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norma</a:t>
            </a:r>
            <a:r>
              <a:rPr lang="es-419" sz="2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propuesta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añade</a:t>
            </a:r>
            <a:r>
              <a:rPr lang="es-419" sz="2000" b="1" spc="-7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000" b="1" spc="-6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definición</a:t>
            </a:r>
            <a:r>
              <a:rPr lang="es-419" sz="2000" b="1" spc="-7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b="1" spc="-4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"causa</a:t>
            </a:r>
            <a:r>
              <a:rPr lang="es-419" sz="2000" b="1" spc="-5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justificada"</a:t>
            </a:r>
            <a:r>
              <a:rPr lang="es-419" sz="2000" b="1" spc="-3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20" noProof="0" dirty="0">
                <a:latin typeface="Trebuchet MS" panose="020B0603020202020204"/>
                <a:cs typeface="Trebuchet MS" panose="020B0603020202020204"/>
              </a:rPr>
              <a:t>para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presentar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moción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reconsideración</a:t>
            </a:r>
            <a:r>
              <a:rPr lang="es-419" sz="2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tras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emisión</a:t>
            </a:r>
            <a:r>
              <a:rPr lang="es-419" sz="2000" spc="-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d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ecisión f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inal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a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gencia.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  <a:p>
            <a:pPr marL="367665" marR="5080" indent="-355600" algn="just">
              <a:lnSpc>
                <a:spcPct val="115000"/>
              </a:lnSpc>
              <a:buFont typeface="Tahoma" panose="020B0604030504040204"/>
              <a:buChar char="•"/>
              <a:tabLst>
                <a:tab pos="368935" algn="l"/>
              </a:tabLst>
            </a:pP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spc="-7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norma</a:t>
            </a:r>
            <a:r>
              <a:rPr lang="es-419" sz="2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propuesta</a:t>
            </a:r>
            <a:r>
              <a:rPr lang="es-419" sz="2000" spc="-7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también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concede</a:t>
            </a:r>
            <a:r>
              <a:rPr lang="es-419" sz="2000" b="1" spc="-7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automáticamente</a:t>
            </a:r>
            <a:r>
              <a:rPr lang="es-419" sz="2000" b="1" spc="-6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000" b="1" spc="-5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prórroga</a:t>
            </a:r>
            <a:r>
              <a:rPr lang="es-419" sz="2000" b="1" spc="-7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b="1" spc="-5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plazo</a:t>
            </a:r>
            <a:r>
              <a:rPr lang="es-419" sz="2000" b="1" spc="-5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spc="-2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(45 	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días</a:t>
            </a:r>
            <a:r>
              <a:rPr lang="es-419" sz="2000" b="1" spc="-6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naturales)</a:t>
            </a:r>
            <a:r>
              <a:rPr lang="es-419" sz="2000" b="1" spc="-4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cuando</a:t>
            </a:r>
            <a:r>
              <a:rPr lang="es-419" sz="2000" b="1" spc="-4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b="1" spc="-2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persona</a:t>
            </a:r>
            <a:r>
              <a:rPr lang="es-419" sz="2000" b="1" spc="-6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que</a:t>
            </a:r>
            <a:r>
              <a:rPr lang="es-419" sz="2000" b="1" spc="-5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presentó</a:t>
            </a:r>
            <a:r>
              <a:rPr lang="es-419" sz="2000" b="1" spc="-6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b="1" spc="-5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apelación</a:t>
            </a:r>
            <a:r>
              <a:rPr lang="es-419" sz="2000" b="1" spc="-3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(el</a:t>
            </a:r>
            <a:r>
              <a:rPr lang="es-419" sz="2000" b="1" spc="-6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apelante)</a:t>
            </a:r>
            <a:r>
              <a:rPr lang="es-419" sz="2000" b="1" spc="-7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spc="-1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solicita </a:t>
            </a:r>
            <a:r>
              <a:rPr lang="es-419" sz="2000" b="1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000" b="1" spc="-45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b="1" spc="-10" noProof="0" dirty="0">
                <a:solidFill>
                  <a:srgbClr val="798539"/>
                </a:solidFill>
                <a:latin typeface="Trebuchet MS" panose="020B0603020202020204"/>
                <a:cs typeface="Trebuchet MS" panose="020B0603020202020204"/>
              </a:rPr>
              <a:t>transcripción.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85800" y="4724400"/>
            <a:ext cx="10752455" cy="122682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419" sz="2400" noProof="0" dirty="0">
                <a:latin typeface="Trebuchet MS" panose="020B0603020202020204"/>
                <a:cs typeface="Trebuchet MS" panose="020B0603020202020204"/>
              </a:rPr>
              <a:t>En</a:t>
            </a:r>
            <a:r>
              <a:rPr lang="es-419" sz="24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latin typeface="Trebuchet MS" panose="020B0603020202020204"/>
                <a:cs typeface="Trebuchet MS" panose="020B0603020202020204"/>
              </a:rPr>
              <a:t>general,</a:t>
            </a:r>
            <a:r>
              <a:rPr lang="es-419" sz="24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latin typeface="Trebuchet MS" panose="020B0603020202020204"/>
                <a:cs typeface="Trebuchet MS" panose="020B0603020202020204"/>
              </a:rPr>
              <a:t>estos</a:t>
            </a:r>
            <a:r>
              <a:rPr lang="es-419" sz="24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latin typeface="Trebuchet MS" panose="020B0603020202020204"/>
                <a:cs typeface="Trebuchet MS" panose="020B0603020202020204"/>
              </a:rPr>
              <a:t>cambios</a:t>
            </a:r>
            <a:r>
              <a:rPr lang="es-419" sz="24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latin typeface="Trebuchet MS" panose="020B0603020202020204"/>
                <a:cs typeface="Trebuchet MS" panose="020B0603020202020204"/>
              </a:rPr>
              <a:t>propuestos</a:t>
            </a:r>
            <a:r>
              <a:rPr lang="es-419" sz="24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latin typeface="Trebuchet MS" panose="020B0603020202020204"/>
                <a:cs typeface="Trebuchet MS" panose="020B0603020202020204"/>
              </a:rPr>
              <a:t>relajan</a:t>
            </a:r>
            <a:r>
              <a:rPr lang="es-419" sz="24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latin typeface="Trebuchet MS" panose="020B0603020202020204"/>
                <a:cs typeface="Trebuchet MS" panose="020B0603020202020204"/>
              </a:rPr>
              <a:t>las</a:t>
            </a:r>
            <a:r>
              <a:rPr lang="es-419" sz="24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spc="-10" noProof="0" dirty="0">
                <a:latin typeface="Trebuchet MS" panose="020B0603020202020204"/>
                <a:cs typeface="Trebuchet MS" panose="020B0603020202020204"/>
              </a:rPr>
              <a:t>normas </a:t>
            </a:r>
            <a:r>
              <a:rPr lang="es-419" sz="24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cuando</a:t>
            </a:r>
            <a:r>
              <a:rPr lang="es-419" sz="2400" b="0" spc="-2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4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una</a:t>
            </a:r>
            <a:r>
              <a:rPr lang="es-419" sz="2400" b="0" spc="-25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4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parte</a:t>
            </a:r>
            <a:r>
              <a:rPr lang="es-419" sz="2400" b="0" spc="-45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4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no</a:t>
            </a:r>
            <a:r>
              <a:rPr lang="es-419" sz="2400" b="0" spc="-3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4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presenta</a:t>
            </a:r>
            <a:r>
              <a:rPr lang="es-419" sz="2400" b="0" spc="-4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4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las</a:t>
            </a:r>
            <a:r>
              <a:rPr lang="es-419" sz="2400" b="0" spc="-1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4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excepciones</a:t>
            </a:r>
            <a:r>
              <a:rPr lang="es-419" sz="2400" b="0" spc="-15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4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a</a:t>
            </a:r>
            <a:r>
              <a:rPr lang="es-419" sz="2400" b="0" spc="-35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4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tiempo;</a:t>
            </a:r>
            <a:r>
              <a:rPr lang="es-419" sz="2400" b="0" spc="-25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400" b="0" spc="-5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y </a:t>
            </a:r>
            <a:r>
              <a:rPr lang="es-419" sz="2400" noProof="0" dirty="0">
                <a:solidFill>
                  <a:srgbClr val="798539"/>
                </a:solidFill>
                <a:sym typeface="+mn-ea"/>
              </a:rPr>
              <a:t>simplifican</a:t>
            </a:r>
            <a:r>
              <a:rPr lang="es-419" sz="2400" spc="-80" noProof="0" dirty="0">
                <a:solidFill>
                  <a:srgbClr val="798539"/>
                </a:solidFill>
                <a:sym typeface="+mn-ea"/>
              </a:rPr>
              <a:t> </a:t>
            </a:r>
            <a:r>
              <a:rPr lang="es-419" sz="2400" noProof="0" dirty="0">
                <a:solidFill>
                  <a:srgbClr val="798539"/>
                </a:solidFill>
                <a:sym typeface="+mn-ea"/>
              </a:rPr>
              <a:t>el</a:t>
            </a:r>
            <a:r>
              <a:rPr lang="es-419" sz="2400" spc="-80" noProof="0" dirty="0">
                <a:solidFill>
                  <a:srgbClr val="798539"/>
                </a:solidFill>
                <a:sym typeface="+mn-ea"/>
              </a:rPr>
              <a:t> </a:t>
            </a:r>
            <a:r>
              <a:rPr lang="es-419" sz="2400" noProof="0" dirty="0">
                <a:solidFill>
                  <a:srgbClr val="798539"/>
                </a:solidFill>
                <a:sym typeface="+mn-ea"/>
              </a:rPr>
              <a:t>proceso</a:t>
            </a:r>
            <a:r>
              <a:rPr lang="es-419" sz="2400" spc="-75" noProof="0" dirty="0">
                <a:solidFill>
                  <a:srgbClr val="798539"/>
                </a:solidFill>
                <a:sym typeface="+mn-ea"/>
              </a:rPr>
              <a:t> </a:t>
            </a:r>
            <a:r>
              <a:rPr lang="es-419" sz="2400" noProof="0" dirty="0">
                <a:solidFill>
                  <a:srgbClr val="798539"/>
                </a:solidFill>
                <a:sym typeface="+mn-ea"/>
              </a:rPr>
              <a:t>para</a:t>
            </a:r>
            <a:r>
              <a:rPr lang="es-419" sz="2400" spc="-75" noProof="0" dirty="0">
                <a:solidFill>
                  <a:srgbClr val="798539"/>
                </a:solidFill>
                <a:sym typeface="+mn-ea"/>
              </a:rPr>
              <a:t> </a:t>
            </a:r>
            <a:r>
              <a:rPr lang="es-419" sz="2400" noProof="0" dirty="0">
                <a:solidFill>
                  <a:srgbClr val="798539"/>
                </a:solidFill>
                <a:sym typeface="+mn-ea"/>
              </a:rPr>
              <a:t>miembros</a:t>
            </a:r>
            <a:r>
              <a:rPr lang="es-419" sz="2400" spc="-80" noProof="0" dirty="0">
                <a:solidFill>
                  <a:srgbClr val="798539"/>
                </a:solidFill>
                <a:sym typeface="+mn-ea"/>
              </a:rPr>
              <a:t> </a:t>
            </a:r>
            <a:r>
              <a:rPr lang="es-419" sz="2400" noProof="0" dirty="0">
                <a:solidFill>
                  <a:srgbClr val="798539"/>
                </a:solidFill>
                <a:sym typeface="+mn-ea"/>
              </a:rPr>
              <a:t>y</a:t>
            </a:r>
            <a:r>
              <a:rPr lang="es-419" sz="2400" spc="-75" noProof="0" dirty="0">
                <a:solidFill>
                  <a:srgbClr val="798539"/>
                </a:solidFill>
                <a:sym typeface="+mn-ea"/>
              </a:rPr>
              <a:t> </a:t>
            </a:r>
            <a:r>
              <a:rPr lang="es-419" sz="2400" noProof="0" dirty="0">
                <a:solidFill>
                  <a:srgbClr val="798539"/>
                </a:solidFill>
                <a:sym typeface="+mn-ea"/>
              </a:rPr>
              <a:t>solicitantes</a:t>
            </a:r>
            <a:r>
              <a:rPr lang="es-419" sz="2400" spc="-100" noProof="0" dirty="0">
                <a:solidFill>
                  <a:srgbClr val="798539"/>
                </a:solidFill>
                <a:sym typeface="+mn-ea"/>
              </a:rPr>
              <a:t> </a:t>
            </a:r>
            <a:r>
              <a:rPr lang="es-419" sz="2400" spc="-10" noProof="0" dirty="0">
                <a:solidFill>
                  <a:srgbClr val="798539"/>
                </a:solidFill>
                <a:sym typeface="+mn-ea"/>
              </a:rPr>
              <a:t>cuando </a:t>
            </a:r>
            <a:r>
              <a:rPr lang="es-419" sz="2400" noProof="0" dirty="0">
                <a:solidFill>
                  <a:srgbClr val="798539"/>
                </a:solidFill>
                <a:sym typeface="+mn-ea"/>
              </a:rPr>
              <a:t>desean</a:t>
            </a:r>
            <a:r>
              <a:rPr lang="es-419" sz="2400" spc="-70" noProof="0" dirty="0">
                <a:solidFill>
                  <a:srgbClr val="798539"/>
                </a:solidFill>
                <a:sym typeface="+mn-ea"/>
              </a:rPr>
              <a:t> </a:t>
            </a:r>
            <a:r>
              <a:rPr lang="es-419" sz="2400" noProof="0" dirty="0">
                <a:solidFill>
                  <a:srgbClr val="798539"/>
                </a:solidFill>
                <a:sym typeface="+mn-ea"/>
              </a:rPr>
              <a:t>un</a:t>
            </a:r>
            <a:r>
              <a:rPr lang="es-419" sz="2400" spc="-95" noProof="0" dirty="0">
                <a:solidFill>
                  <a:srgbClr val="798539"/>
                </a:solidFill>
                <a:sym typeface="+mn-ea"/>
              </a:rPr>
              <a:t> </a:t>
            </a:r>
            <a:r>
              <a:rPr lang="es-419" sz="2400" noProof="0" dirty="0">
                <a:solidFill>
                  <a:srgbClr val="798539"/>
                </a:solidFill>
                <a:sym typeface="+mn-ea"/>
              </a:rPr>
              <a:t>expediente</a:t>
            </a:r>
            <a:r>
              <a:rPr lang="es-419" sz="2400" spc="-65" noProof="0" dirty="0">
                <a:solidFill>
                  <a:srgbClr val="798539"/>
                </a:solidFill>
                <a:sym typeface="+mn-ea"/>
              </a:rPr>
              <a:t> </a:t>
            </a:r>
            <a:r>
              <a:rPr lang="es-419" sz="2400" noProof="0" dirty="0">
                <a:solidFill>
                  <a:srgbClr val="798539"/>
                </a:solidFill>
                <a:sym typeface="+mn-ea"/>
              </a:rPr>
              <a:t>por</a:t>
            </a:r>
            <a:r>
              <a:rPr lang="es-419" sz="2400" spc="-80" noProof="0" dirty="0">
                <a:solidFill>
                  <a:srgbClr val="798539"/>
                </a:solidFill>
                <a:sym typeface="+mn-ea"/>
              </a:rPr>
              <a:t> </a:t>
            </a:r>
            <a:r>
              <a:rPr lang="es-419" sz="2400" spc="-10" noProof="0" dirty="0">
                <a:solidFill>
                  <a:srgbClr val="798539"/>
                </a:solidFill>
                <a:sym typeface="+mn-ea"/>
              </a:rPr>
              <a:t>escrito.</a:t>
            </a:r>
            <a:endParaRPr lang="es-419" sz="2400" noProof="0" dirty="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s-419" sz="2400" spc="-10" noProof="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8" name="object 2"/>
          <p:cNvSpPr txBox="1">
            <a:spLocks noGrp="1"/>
          </p:cNvSpPr>
          <p:nvPr>
            <p:ph type="title"/>
          </p:nvPr>
        </p:nvSpPr>
        <p:spPr>
          <a:xfrm>
            <a:off x="1014882" y="18563"/>
            <a:ext cx="10162235" cy="1600835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L="2700655" marR="5080" indent="-1975485">
              <a:lnSpc>
                <a:spcPts val="5830"/>
              </a:lnSpc>
              <a:spcBef>
                <a:spcPts val="835"/>
              </a:spcBef>
            </a:pPr>
            <a:r>
              <a:rPr lang="es-419" noProof="0" dirty="0">
                <a:solidFill>
                  <a:srgbClr val="00186F"/>
                </a:solidFill>
              </a:rPr>
              <a:t>¿Que cambia con la norma propuesta</a:t>
            </a:r>
            <a:r>
              <a:rPr lang="es-419" spc="-10" noProof="0" dirty="0">
                <a:solidFill>
                  <a:srgbClr val="00186F"/>
                </a:solidFill>
              </a:rPr>
              <a:t>?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11653150" y="6453894"/>
            <a:ext cx="222757" cy="18732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25"/>
              </a:spcBef>
            </a:pPr>
            <a:r>
              <a:rPr lang="es-419" spc="-25" noProof="0" dirty="0">
                <a:solidFill>
                  <a:srgbClr val="FFFFFF"/>
                </a:solidFill>
              </a:rPr>
              <a:t>29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27684" y="1952663"/>
            <a:ext cx="11025466" cy="368613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115000"/>
              </a:lnSpc>
              <a:spcBef>
                <a:spcPts val="110"/>
              </a:spcBef>
            </a:pP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8.057.13.A(1)(a)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"Causa</a:t>
            </a:r>
            <a:r>
              <a:rPr lang="es-419" sz="3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justificada"</a:t>
            </a:r>
            <a:r>
              <a:rPr lang="es-419" sz="3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a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efectos</a:t>
            </a:r>
            <a:r>
              <a:rPr lang="es-419" sz="3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esta</a:t>
            </a:r>
            <a:r>
              <a:rPr lang="es-419" sz="3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norma</a:t>
            </a:r>
            <a:r>
              <a:rPr lang="es-419" sz="3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se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refiere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a</a:t>
            </a:r>
            <a:r>
              <a:rPr lang="es-419" sz="3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circunstancias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fuera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del</a:t>
            </a:r>
            <a:r>
              <a:rPr lang="es-419" sz="3000" spc="-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control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del</a:t>
            </a:r>
            <a:r>
              <a:rPr lang="es-419" sz="3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miembro.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La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causa</a:t>
            </a:r>
            <a:r>
              <a:rPr lang="es-419" sz="3000" spc="-1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justificada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incluye,</a:t>
            </a:r>
            <a:r>
              <a:rPr lang="es-419" sz="3000" spc="-1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pero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no</a:t>
            </a:r>
            <a:r>
              <a:rPr lang="es-419" sz="3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se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limita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a,</a:t>
            </a:r>
            <a:r>
              <a:rPr lang="es-419" sz="3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emergencias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médicas</a:t>
            </a:r>
            <a:r>
              <a:rPr lang="es-419" sz="3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o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hospitalización,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un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miembro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que</a:t>
            </a:r>
            <a:r>
              <a:rPr lang="es-419" sz="3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tenga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una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discapacidad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u</a:t>
            </a:r>
            <a:r>
              <a:rPr lang="es-419" sz="3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otra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condición</a:t>
            </a:r>
            <a:r>
              <a:rPr lang="es-419" sz="3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médica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que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requiera</a:t>
            </a:r>
            <a:r>
              <a:rPr lang="es-419" sz="3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tiempo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y/o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asistencia</a:t>
            </a:r>
            <a:r>
              <a:rPr lang="es-419" sz="3000" spc="-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adicional,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o</a:t>
            </a:r>
            <a:r>
              <a:rPr lang="es-419" sz="3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declaración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que</a:t>
            </a:r>
            <a:r>
              <a:rPr lang="es-419" sz="3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parte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no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recibió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d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ecisión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i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nicial</a:t>
            </a:r>
            <a:r>
              <a:rPr lang="es-419" sz="3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antes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3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fecha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límite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para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las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excepciones.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0" y="62182"/>
            <a:ext cx="11527292" cy="1385618"/>
          </a:xfrm>
          <a:prstGeom prst="rect">
            <a:avLst/>
          </a:prstGeom>
        </p:spPr>
        <p:txBody>
          <a:bodyPr vert="horz" wrap="square" lIns="0" tIns="549257" rIns="0" bIns="0" rtlCol="0">
            <a:spAutoFit/>
          </a:bodyPr>
          <a:lstStyle/>
          <a:p>
            <a:pPr marL="797560" algn="ctr">
              <a:lnSpc>
                <a:spcPct val="100000"/>
              </a:lnSpc>
              <a:spcBef>
                <a:spcPts val="100"/>
              </a:spcBef>
            </a:pPr>
            <a:r>
              <a:rPr lang="es-419" noProof="0" dirty="0">
                <a:solidFill>
                  <a:srgbClr val="00186F"/>
                </a:solidFill>
              </a:rPr>
              <a:t>Definición</a:t>
            </a:r>
            <a:r>
              <a:rPr lang="es-419" spc="-55" noProof="0" dirty="0">
                <a:solidFill>
                  <a:srgbClr val="00186F"/>
                </a:solidFill>
              </a:rPr>
              <a:t> de</a:t>
            </a:r>
            <a:r>
              <a:rPr lang="es-419" spc="-75" noProof="0" dirty="0">
                <a:solidFill>
                  <a:srgbClr val="00186F"/>
                </a:solidFill>
              </a:rPr>
              <a:t> </a:t>
            </a:r>
            <a:r>
              <a:rPr lang="es-419" noProof="0" dirty="0">
                <a:solidFill>
                  <a:srgbClr val="00186F"/>
                </a:solidFill>
              </a:rPr>
              <a:t>“</a:t>
            </a:r>
            <a:r>
              <a:rPr lang="es-419" spc="-10" noProof="0" dirty="0">
                <a:solidFill>
                  <a:srgbClr val="00186F"/>
                </a:solidFill>
              </a:rPr>
              <a:t>causa justificada”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50"/>
            <a:ext cx="12192000" cy="6858634"/>
            <a:chOff x="0" y="-50"/>
            <a:chExt cx="12192000" cy="6858634"/>
          </a:xfrm>
        </p:grpSpPr>
        <p:sp>
          <p:nvSpPr>
            <p:cNvPr id="3" name="object 3"/>
            <p:cNvSpPr/>
            <p:nvPr/>
          </p:nvSpPr>
          <p:spPr>
            <a:xfrm>
              <a:off x="0" y="-50"/>
              <a:ext cx="12192000" cy="6256655"/>
            </a:xfrm>
            <a:custGeom>
              <a:avLst/>
              <a:gdLst/>
              <a:ahLst/>
              <a:cxnLst/>
              <a:rect l="l" t="t" r="r" b="b"/>
              <a:pathLst>
                <a:path w="12192000" h="6256655">
                  <a:moveTo>
                    <a:pt x="12192000" y="0"/>
                  </a:moveTo>
                  <a:lnTo>
                    <a:pt x="0" y="0"/>
                  </a:lnTo>
                  <a:lnTo>
                    <a:pt x="0" y="6256655"/>
                  </a:lnTo>
                  <a:lnTo>
                    <a:pt x="12192000" y="625665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0176E"/>
            </a:solidFill>
          </p:spPr>
          <p:txBody>
            <a:bodyPr wrap="square" lIns="0" tIns="0" rIns="0" bIns="0" rtlCol="0"/>
            <a:lstStyle/>
            <a:p>
              <a:endParaRPr lang="es-419" noProof="0"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256602"/>
              <a:ext cx="12192000" cy="601980"/>
            </a:xfrm>
            <a:custGeom>
              <a:avLst/>
              <a:gdLst/>
              <a:ahLst/>
              <a:cxnLst/>
              <a:rect l="l" t="t" r="r" b="b"/>
              <a:pathLst>
                <a:path w="12192000" h="601979">
                  <a:moveTo>
                    <a:pt x="12192000" y="0"/>
                  </a:moveTo>
                  <a:lnTo>
                    <a:pt x="0" y="0"/>
                  </a:lnTo>
                  <a:lnTo>
                    <a:pt x="0" y="601395"/>
                  </a:lnTo>
                  <a:lnTo>
                    <a:pt x="12192000" y="60139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s-419" noProof="0" dirty="0"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4675" y="6363581"/>
              <a:ext cx="2214118" cy="37946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20691" y="2936113"/>
              <a:ext cx="3150742" cy="158623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014882" y="18563"/>
            <a:ext cx="10162235" cy="1285240"/>
          </a:xfrm>
          <a:prstGeom prst="rect">
            <a:avLst/>
          </a:prstGeom>
        </p:spPr>
        <p:txBody>
          <a:bodyPr vert="horz" wrap="square" lIns="0" tIns="455040" rIns="0" bIns="0" rtlCol="0">
            <a:spAutoFit/>
          </a:bodyPr>
          <a:lstStyle/>
          <a:p>
            <a:pPr marL="2237105" algn="l">
              <a:lnSpc>
                <a:spcPct val="100000"/>
              </a:lnSpc>
              <a:spcBef>
                <a:spcPts val="100"/>
              </a:spcBef>
            </a:pPr>
            <a:r>
              <a:rPr lang="es-419" noProof="0" dirty="0">
                <a:solidFill>
                  <a:srgbClr val="FFFFFF"/>
                </a:solidFill>
              </a:rPr>
              <a:t>      Subtítulos</a:t>
            </a:r>
            <a:endParaRPr lang="es-419" spc="-10" noProof="0" dirty="0">
              <a:solidFill>
                <a:srgbClr val="FFFFFF"/>
              </a:solidFill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16840">
              <a:lnSpc>
                <a:spcPct val="100000"/>
              </a:lnSpc>
              <a:spcBef>
                <a:spcPts val="50"/>
              </a:spcBef>
            </a:pPr>
            <a:r>
              <a:rPr lang="es-419" spc="-50" noProof="0" dirty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81252" y="1676476"/>
            <a:ext cx="9455785" cy="12134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5765" marR="5080" indent="-393700">
              <a:lnSpc>
                <a:spcPct val="100000"/>
              </a:lnSpc>
              <a:spcBef>
                <a:spcPts val="105"/>
              </a:spcBef>
              <a:buChar char="●"/>
              <a:tabLst>
                <a:tab pos="405765" algn="l"/>
              </a:tabLst>
            </a:pP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Los</a:t>
            </a:r>
            <a:r>
              <a:rPr lang="es-419" sz="2600" spc="-6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subtítulos</a:t>
            </a:r>
            <a:r>
              <a:rPr lang="es-419" sz="2600" spc="-5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están</a:t>
            </a:r>
            <a:r>
              <a:rPr lang="es-419" sz="2600" spc="-6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disponibles</a:t>
            </a:r>
            <a:r>
              <a:rPr lang="es-419" sz="2600" spc="-6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en</a:t>
            </a:r>
            <a:r>
              <a:rPr lang="es-419" sz="2600" spc="-6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600" spc="-6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barra</a:t>
            </a:r>
            <a:r>
              <a:rPr lang="es-419" sz="2600" spc="-6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600" spc="-6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control</a:t>
            </a:r>
            <a:r>
              <a:rPr lang="es-419" sz="2600" spc="-6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spc="-2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de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reuniones</a:t>
            </a:r>
            <a:r>
              <a:rPr lang="es-419" sz="2600" spc="-5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en</a:t>
            </a:r>
            <a:r>
              <a:rPr lang="es-419" sz="2600" spc="-5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600" spc="-5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parte</a:t>
            </a:r>
            <a:r>
              <a:rPr lang="es-419" sz="2600" spc="-5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inferior</a:t>
            </a:r>
            <a:r>
              <a:rPr lang="es-419" sz="2600" spc="-6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600" spc="-5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600" spc="-5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pantalla.</a:t>
            </a:r>
            <a:r>
              <a:rPr lang="es-419" sz="2600" spc="-5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Para</a:t>
            </a:r>
            <a:r>
              <a:rPr lang="es-419" sz="2600" spc="-5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spc="-1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activarlos,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haga</a:t>
            </a:r>
            <a:r>
              <a:rPr lang="es-419" sz="2600" spc="-4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clic</a:t>
            </a:r>
            <a:r>
              <a:rPr lang="es-419" sz="2600" spc="-5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en</a:t>
            </a:r>
            <a:r>
              <a:rPr lang="es-419" sz="2600" spc="-4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el</a:t>
            </a:r>
            <a:r>
              <a:rPr lang="es-419" sz="2600" spc="-3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icono</a:t>
            </a:r>
            <a:r>
              <a:rPr lang="es-419" sz="2600" spc="-2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Mostrar</a:t>
            </a:r>
            <a:r>
              <a:rPr lang="es-419" sz="2600" spc="-3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spc="-1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subtítulos.</a:t>
            </a:r>
            <a:endParaRPr lang="es-419" sz="2600" noProof="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14907" y="4648022"/>
            <a:ext cx="9864725" cy="1212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5765" marR="5080" indent="-393700">
              <a:lnSpc>
                <a:spcPct val="100000"/>
              </a:lnSpc>
              <a:spcBef>
                <a:spcPts val="100"/>
              </a:spcBef>
              <a:buChar char="●"/>
              <a:tabLst>
                <a:tab pos="405765" algn="l"/>
              </a:tabLst>
            </a:pP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Los</a:t>
            </a:r>
            <a:r>
              <a:rPr lang="es-419" sz="2600" spc="-7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subtítulos</a:t>
            </a:r>
            <a:r>
              <a:rPr lang="es-419" sz="2600" spc="-7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se</a:t>
            </a:r>
            <a:r>
              <a:rPr lang="es-419" sz="2600" spc="-7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pueden</a:t>
            </a:r>
            <a:r>
              <a:rPr lang="es-419" sz="2600" spc="-8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traducir</a:t>
            </a:r>
            <a:r>
              <a:rPr lang="es-419" sz="2600" spc="-7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a</a:t>
            </a:r>
            <a:r>
              <a:rPr lang="es-419" sz="2600" spc="-7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diferentes</a:t>
            </a:r>
            <a:r>
              <a:rPr lang="es-419" sz="2600" spc="-6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idiomas</a:t>
            </a:r>
            <a:r>
              <a:rPr lang="es-419" sz="2600" spc="-7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spc="-1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haciendo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clic</a:t>
            </a:r>
            <a:r>
              <a:rPr lang="es-419" sz="2600" spc="-5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en</a:t>
            </a:r>
            <a:r>
              <a:rPr lang="es-419" sz="2600" spc="-4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600" spc="-4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flecha</a:t>
            </a:r>
            <a:r>
              <a:rPr lang="es-419" sz="2600" spc="-3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hacia</a:t>
            </a:r>
            <a:r>
              <a:rPr lang="es-419" sz="2600" spc="-1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arriba</a:t>
            </a:r>
            <a:r>
              <a:rPr lang="es-419" sz="2600" spc="-4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junto</a:t>
            </a:r>
            <a:r>
              <a:rPr lang="es-419" sz="2600" spc="-4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al</a:t>
            </a:r>
            <a:r>
              <a:rPr lang="es-419" sz="2600" spc="-4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botón</a:t>
            </a:r>
            <a:r>
              <a:rPr lang="es-419" sz="2600" spc="-4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600" spc="-5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spc="-1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Subtítulos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Cerrados</a:t>
            </a:r>
            <a:r>
              <a:rPr lang="es-419" sz="2600" spc="-5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lang="es-419" sz="2600" spc="-6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seleccionando</a:t>
            </a:r>
            <a:r>
              <a:rPr lang="es-419" sz="2600" spc="-5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el</a:t>
            </a:r>
            <a:r>
              <a:rPr lang="es-419" sz="2600" spc="-5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idioma</a:t>
            </a:r>
            <a:r>
              <a:rPr lang="es-419" sz="2600" spc="-5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que</a:t>
            </a:r>
            <a:r>
              <a:rPr lang="es-419" sz="2600" spc="-6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spc="-1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prefiera.</a:t>
            </a:r>
            <a:endParaRPr lang="es-419" sz="2600" noProof="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1729989" y="6510763"/>
            <a:ext cx="125730" cy="243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419" sz="1500" noProof="0" dirty="0">
                <a:latin typeface="Trebuchet MS" panose="020B0603020202020204"/>
                <a:cs typeface="Trebuchet MS" panose="020B0603020202020204"/>
              </a:rPr>
              <a:t>3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8492611-2564-065E-CC45-1FC8BC82875A}"/>
              </a:ext>
            </a:extLst>
          </p:cNvPr>
          <p:cNvSpPr/>
          <p:nvPr/>
        </p:nvSpPr>
        <p:spPr>
          <a:xfrm>
            <a:off x="4648200" y="4039907"/>
            <a:ext cx="2895600" cy="455893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sz="2000" b="1" noProof="0" dirty="0"/>
              <a:t>Mostrar subtítulos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11653150" y="6453894"/>
            <a:ext cx="222757" cy="18732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25"/>
              </a:spcBef>
            </a:pPr>
            <a:r>
              <a:rPr lang="es-419" spc="-25" noProof="0" dirty="0">
                <a:solidFill>
                  <a:srgbClr val="FFFFFF"/>
                </a:solidFill>
              </a:rPr>
              <a:t>30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36828" y="2048824"/>
            <a:ext cx="10849610" cy="26657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15000"/>
              </a:lnSpc>
              <a:spcBef>
                <a:spcPts val="90"/>
              </a:spcBef>
            </a:pP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ley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federal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exige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que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todas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las</a:t>
            </a:r>
            <a:r>
              <a:rPr lang="es-419" sz="3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apelaciones de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solicitantes/miembros</a:t>
            </a:r>
            <a:r>
              <a:rPr lang="es-419" sz="3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se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resuelvan</a:t>
            </a:r>
            <a:r>
              <a:rPr lang="es-419" sz="3000" spc="-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en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un</a:t>
            </a:r>
            <a:r>
              <a:rPr lang="es-419" sz="3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plazo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90</a:t>
            </a:r>
            <a:r>
              <a:rPr lang="es-419" sz="3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20" noProof="0" dirty="0">
                <a:latin typeface="Trebuchet MS" panose="020B0603020202020204"/>
                <a:cs typeface="Trebuchet MS" panose="020B0603020202020204"/>
              </a:rPr>
              <a:t>días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desde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fecha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en</a:t>
            </a:r>
            <a:r>
              <a:rPr lang="es-419" sz="3000" spc="-7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que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el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solicitante</a:t>
            </a:r>
            <a:r>
              <a:rPr lang="es-419" sz="3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o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miembro</a:t>
            </a:r>
            <a:r>
              <a:rPr lang="es-419" sz="3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solicita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la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apelación.</a:t>
            </a:r>
            <a:r>
              <a:rPr lang="es-419" sz="3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HCPF</a:t>
            </a:r>
            <a:r>
              <a:rPr lang="es-419" sz="3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no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está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cumpliendo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con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este</a:t>
            </a:r>
            <a:r>
              <a:rPr lang="es-419" sz="3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plazo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debido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a</a:t>
            </a:r>
            <a:r>
              <a:rPr lang="es-419" sz="3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la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escasez</a:t>
            </a:r>
            <a:r>
              <a:rPr lang="es-419" sz="3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personal</a:t>
            </a:r>
            <a:r>
              <a:rPr lang="es-419" sz="3000" spc="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y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retrasos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en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los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 procesos.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565150" y="167005"/>
            <a:ext cx="11088370" cy="1600835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L="285750" marR="5080" indent="-285750" algn="ctr" defTabSz="942975">
              <a:lnSpc>
                <a:spcPts val="5830"/>
              </a:lnSpc>
              <a:spcBef>
                <a:spcPts val="835"/>
              </a:spcBef>
            </a:pPr>
            <a:r>
              <a:rPr lang="es-419" noProof="0" dirty="0">
                <a:solidFill>
                  <a:srgbClr val="00186F"/>
                </a:solidFill>
              </a:rPr>
              <a:t>¿Por qué proponer estos cambios ahora</a:t>
            </a:r>
            <a:r>
              <a:rPr lang="es-419" spc="-20" noProof="0" dirty="0">
                <a:solidFill>
                  <a:srgbClr val="00186F"/>
                </a:solidFill>
              </a:rPr>
              <a:t>?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xfrm>
            <a:off x="11653150" y="6453894"/>
            <a:ext cx="222757" cy="18732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25"/>
              </a:spcBef>
            </a:pPr>
            <a:r>
              <a:rPr lang="es-419" spc="-25" noProof="0" dirty="0">
                <a:solidFill>
                  <a:srgbClr val="FFFFFF"/>
                </a:solidFill>
              </a:rPr>
              <a:t>31</a:t>
            </a:r>
          </a:p>
        </p:txBody>
      </p:sp>
      <p:sp>
        <p:nvSpPr>
          <p:cNvPr id="7" name="object 2"/>
          <p:cNvSpPr txBox="1">
            <a:spLocks noGrp="1"/>
          </p:cNvSpPr>
          <p:nvPr>
            <p:ph type="title"/>
          </p:nvPr>
        </p:nvSpPr>
        <p:spPr>
          <a:xfrm>
            <a:off x="565150" y="76200"/>
            <a:ext cx="11088370" cy="1600835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R="5080" algn="ctr" defTabSz="657225">
              <a:lnSpc>
                <a:spcPts val="5830"/>
              </a:lnSpc>
              <a:spcBef>
                <a:spcPts val="835"/>
              </a:spcBef>
            </a:pPr>
            <a:r>
              <a:rPr lang="es-419" noProof="0" dirty="0">
                <a:solidFill>
                  <a:srgbClr val="00186F"/>
                </a:solidFill>
              </a:rPr>
              <a:t>Cont. ¿Por qué proponer estos cambios ahora</a:t>
            </a:r>
            <a:r>
              <a:rPr lang="es-419" spc="-20" noProof="0" dirty="0">
                <a:solidFill>
                  <a:srgbClr val="00186F"/>
                </a:solidFill>
              </a:rPr>
              <a:t>?</a:t>
            </a:r>
          </a:p>
        </p:txBody>
      </p:sp>
      <p:sp>
        <p:nvSpPr>
          <p:cNvPr id="6" name="object 3"/>
          <p:cNvSpPr txBox="1"/>
          <p:nvPr/>
        </p:nvSpPr>
        <p:spPr>
          <a:xfrm>
            <a:off x="636905" y="1447800"/>
            <a:ext cx="10716895" cy="4505325"/>
          </a:xfrm>
          <a:prstGeom prst="rect">
            <a:avLst/>
          </a:prstGeom>
        </p:spPr>
        <p:txBody>
          <a:bodyPr vert="horz" wrap="square" lIns="0" tIns="278130" rIns="0" bIns="0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2190"/>
              </a:spcBef>
            </a:pP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Estos</a:t>
            </a:r>
            <a:r>
              <a:rPr lang="es-419" sz="3000" spc="-7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retrasos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conllevan</a:t>
            </a:r>
            <a:r>
              <a:rPr lang="es-419" sz="3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dos</a:t>
            </a:r>
            <a:r>
              <a:rPr lang="es-419" sz="3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impactos</a:t>
            </a:r>
            <a:r>
              <a:rPr lang="es-419" sz="3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negativos: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  <a:p>
            <a:pPr marL="469900" marR="74295" indent="-368935">
              <a:lnSpc>
                <a:spcPct val="115000"/>
              </a:lnSpc>
              <a:spcBef>
                <a:spcPts val="1155"/>
              </a:spcBef>
              <a:buFont typeface="Tahoma" panose="020B0604030504040204"/>
              <a:buChar char="•"/>
              <a:tabLst>
                <a:tab pos="469900" algn="l"/>
              </a:tabLst>
            </a:pP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Las</a:t>
            </a:r>
            <a:r>
              <a:rPr lang="es-419" sz="22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personas</a:t>
            </a:r>
            <a:r>
              <a:rPr lang="es-419" sz="22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a</a:t>
            </a:r>
            <a:r>
              <a:rPr lang="es-419" sz="22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las</a:t>
            </a:r>
            <a:r>
              <a:rPr lang="es-419" sz="22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que</a:t>
            </a:r>
            <a:r>
              <a:rPr lang="es-419" sz="22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se</a:t>
            </a:r>
            <a:r>
              <a:rPr lang="es-419" sz="22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les</a:t>
            </a:r>
            <a:r>
              <a:rPr lang="es-419" sz="22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niega</a:t>
            </a:r>
            <a:r>
              <a:rPr lang="es-419" sz="22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elegibilidad</a:t>
            </a:r>
            <a:r>
              <a:rPr lang="es-419" sz="22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o</a:t>
            </a:r>
            <a:r>
              <a:rPr lang="es-419" sz="22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beneficios</a:t>
            </a:r>
            <a:r>
              <a:rPr lang="es-419" sz="22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2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Health</a:t>
            </a:r>
            <a:r>
              <a:rPr lang="es-419" sz="22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spc="-10" noProof="0" dirty="0">
                <a:latin typeface="Trebuchet MS" panose="020B0603020202020204"/>
                <a:cs typeface="Trebuchet MS" panose="020B0603020202020204"/>
              </a:rPr>
              <a:t>First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Colorado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(el</a:t>
            </a:r>
            <a:r>
              <a:rPr lang="es-419" sz="22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programa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Medicaid</a:t>
            </a:r>
            <a:r>
              <a:rPr lang="es-419" sz="22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2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Colorado),</a:t>
            </a:r>
            <a:r>
              <a:rPr lang="es-419" sz="22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o</a:t>
            </a:r>
            <a:r>
              <a:rPr lang="es-419" sz="22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que</a:t>
            </a:r>
            <a:r>
              <a:rPr lang="es-419" sz="22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no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reciben</a:t>
            </a:r>
            <a:r>
              <a:rPr lang="es-419" sz="22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spc="-10" noProof="0" dirty="0">
                <a:latin typeface="Trebuchet MS" panose="020B0603020202020204"/>
                <a:cs typeface="Trebuchet MS" panose="020B0603020202020204"/>
              </a:rPr>
              <a:t>servicios,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tienen</a:t>
            </a:r>
            <a:r>
              <a:rPr lang="es-419" sz="22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que</a:t>
            </a:r>
            <a:r>
              <a:rPr lang="es-419" sz="22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esperar</a:t>
            </a:r>
            <a:r>
              <a:rPr lang="es-419" sz="22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más</a:t>
            </a:r>
            <a:r>
              <a:rPr lang="es-419" sz="22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tiempo</a:t>
            </a:r>
            <a:r>
              <a:rPr lang="es-419" sz="22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para</a:t>
            </a:r>
            <a:r>
              <a:rPr lang="es-419" sz="22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que</a:t>
            </a:r>
            <a:r>
              <a:rPr lang="es-419" sz="22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se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resuelvan</a:t>
            </a:r>
            <a:r>
              <a:rPr lang="es-419" sz="22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sus</a:t>
            </a:r>
            <a:r>
              <a:rPr lang="es-419" sz="22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apelaciones,</a:t>
            </a:r>
            <a:r>
              <a:rPr lang="es-419" sz="22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lo</a:t>
            </a:r>
            <a:r>
              <a:rPr lang="es-419" sz="22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spc="-25" noProof="0" dirty="0">
                <a:latin typeface="Trebuchet MS" panose="020B0603020202020204"/>
                <a:cs typeface="Trebuchet MS" panose="020B0603020202020204"/>
              </a:rPr>
              <a:t>que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alarga</a:t>
            </a:r>
            <a:r>
              <a:rPr lang="es-419" sz="22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el</a:t>
            </a:r>
            <a:r>
              <a:rPr lang="es-419" sz="22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tiempo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que</a:t>
            </a:r>
            <a:r>
              <a:rPr lang="es-419" sz="22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pueden</a:t>
            </a:r>
            <a:r>
              <a:rPr lang="es-419" sz="22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estar</a:t>
            </a:r>
            <a:r>
              <a:rPr lang="es-419" sz="22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sin</a:t>
            </a:r>
            <a:r>
              <a:rPr lang="es-419" sz="22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2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atención</a:t>
            </a:r>
            <a:r>
              <a:rPr lang="es-419" sz="22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spc="-10" noProof="0" dirty="0">
                <a:latin typeface="Trebuchet MS" panose="020B0603020202020204"/>
                <a:cs typeface="Trebuchet MS" panose="020B0603020202020204"/>
              </a:rPr>
              <a:t>necesaria.</a:t>
            </a:r>
          </a:p>
          <a:p>
            <a:pPr marL="469900" marR="74295" indent="-368935">
              <a:lnSpc>
                <a:spcPct val="115000"/>
              </a:lnSpc>
              <a:spcBef>
                <a:spcPts val="1155"/>
              </a:spcBef>
              <a:buFont typeface="Tahoma" panose="020B0604030504040204"/>
              <a:buChar char="•"/>
              <a:tabLst>
                <a:tab pos="469900" algn="l"/>
              </a:tabLst>
            </a:pPr>
            <a:endParaRPr lang="es-419" sz="1000" noProof="0" dirty="0">
              <a:latin typeface="Trebuchet MS" panose="020B0603020202020204"/>
              <a:cs typeface="Trebuchet MS" panose="020B0603020202020204"/>
            </a:endParaRPr>
          </a:p>
          <a:p>
            <a:pPr marL="469900" marR="5080" indent="-356870">
              <a:lnSpc>
                <a:spcPct val="115000"/>
              </a:lnSpc>
              <a:buSzPct val="91000"/>
              <a:buFont typeface="Tahoma" panose="020B0604030504040204"/>
              <a:buChar char="•"/>
              <a:tabLst>
                <a:tab pos="469900" algn="l"/>
              </a:tabLst>
            </a:pP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Los</a:t>
            </a:r>
            <a:r>
              <a:rPr lang="es-419" sz="22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casos</a:t>
            </a:r>
            <a:r>
              <a:rPr lang="es-419" sz="22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no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se</a:t>
            </a:r>
            <a:r>
              <a:rPr lang="es-419" sz="22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finalizan</a:t>
            </a:r>
            <a:r>
              <a:rPr lang="es-419" sz="22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durante</a:t>
            </a:r>
            <a:r>
              <a:rPr lang="es-419" sz="22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mucho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tiempo,</a:t>
            </a:r>
            <a:r>
              <a:rPr lang="es-419" sz="22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lo</a:t>
            </a:r>
            <a:r>
              <a:rPr lang="es-419" sz="22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que</a:t>
            </a:r>
            <a:r>
              <a:rPr lang="es-419" sz="22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puede</a:t>
            </a:r>
            <a:r>
              <a:rPr lang="es-419" sz="22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conllevar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a </a:t>
            </a:r>
            <a:r>
              <a:rPr lang="es-419" sz="2200" spc="-25" noProof="0" dirty="0">
                <a:latin typeface="Trebuchet MS" panose="020B0603020202020204"/>
                <a:cs typeface="Trebuchet MS" panose="020B0603020202020204"/>
              </a:rPr>
              <a:t>un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aumento</a:t>
            </a:r>
            <a:r>
              <a:rPr lang="es-419" sz="22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2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costos</a:t>
            </a:r>
            <a:r>
              <a:rPr lang="es-419" sz="22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relacionados</a:t>
            </a:r>
            <a:r>
              <a:rPr lang="es-419" sz="22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con</a:t>
            </a:r>
            <a:r>
              <a:rPr lang="es-419" sz="22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los</a:t>
            </a:r>
            <a:r>
              <a:rPr lang="es-419" sz="22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beneficios</a:t>
            </a:r>
            <a:r>
              <a:rPr lang="es-419" sz="22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proporcionados</a:t>
            </a:r>
            <a:r>
              <a:rPr lang="es-419" sz="22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a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spc="-10" noProof="0" dirty="0">
                <a:latin typeface="Trebuchet MS" panose="020B0603020202020204"/>
                <a:cs typeface="Trebuchet MS" panose="020B0603020202020204"/>
              </a:rPr>
              <a:t>personas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que</a:t>
            </a:r>
            <a:r>
              <a:rPr lang="es-419" sz="22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ya</a:t>
            </a:r>
            <a:r>
              <a:rPr lang="es-419" sz="22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no</a:t>
            </a:r>
            <a:r>
              <a:rPr lang="es-419" sz="22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califican</a:t>
            </a:r>
            <a:r>
              <a:rPr lang="es-419" sz="22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para</a:t>
            </a:r>
            <a:r>
              <a:rPr lang="es-419" sz="22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los</a:t>
            </a:r>
            <a:r>
              <a:rPr lang="es-419" sz="22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servicios.</a:t>
            </a:r>
            <a:r>
              <a:rPr lang="es-419" sz="22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Esto</a:t>
            </a:r>
            <a:r>
              <a:rPr lang="es-419" sz="22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afecta</a:t>
            </a:r>
            <a:r>
              <a:rPr lang="es-419" sz="22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2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capacidad</a:t>
            </a:r>
            <a:r>
              <a:rPr lang="es-419" sz="22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2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noProof="0" dirty="0">
                <a:latin typeface="Trebuchet MS" panose="020B0603020202020204"/>
                <a:cs typeface="Trebuchet MS" panose="020B0603020202020204"/>
              </a:rPr>
              <a:t>Health</a:t>
            </a:r>
            <a:r>
              <a:rPr lang="es-419" sz="22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200" spc="-10" noProof="0" dirty="0">
                <a:latin typeface="Trebuchet MS" panose="020B0603020202020204"/>
                <a:cs typeface="Trebuchet MS" panose="020B0603020202020204"/>
              </a:rPr>
              <a:t>First </a:t>
            </a:r>
            <a:r>
              <a:rPr lang="es-419" sz="22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Colorado</a:t>
            </a:r>
            <a:r>
              <a:rPr lang="es-419" sz="2200" b="0" spc="-5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2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para</a:t>
            </a:r>
            <a:r>
              <a:rPr lang="es-419" sz="2200" b="0" spc="-3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2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garantizar</a:t>
            </a:r>
            <a:r>
              <a:rPr lang="es-419" sz="2200" b="0" spc="-55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2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que</a:t>
            </a:r>
            <a:r>
              <a:rPr lang="es-419" sz="2200" b="0" spc="-3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2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los</a:t>
            </a:r>
            <a:r>
              <a:rPr lang="es-419" sz="2200" b="0" spc="-35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2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limitados</a:t>
            </a:r>
            <a:r>
              <a:rPr lang="es-419" sz="2200" b="0" spc="-3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2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fondos</a:t>
            </a:r>
            <a:r>
              <a:rPr lang="es-419" sz="2200" b="0" spc="-15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2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de</a:t>
            </a:r>
            <a:r>
              <a:rPr lang="es-419" sz="2200" b="0" spc="-35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2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los</a:t>
            </a:r>
            <a:r>
              <a:rPr lang="es-419" sz="2200" b="0" spc="-3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200" b="0" spc="-1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contribuyentes </a:t>
            </a:r>
            <a:r>
              <a:rPr lang="es-419" sz="22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estatales</a:t>
            </a:r>
            <a:r>
              <a:rPr lang="es-419" sz="2200" b="0" spc="-45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2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se</a:t>
            </a:r>
            <a:r>
              <a:rPr lang="es-419" sz="2200" b="0" spc="-35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2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dirijan</a:t>
            </a:r>
            <a:r>
              <a:rPr lang="es-419" sz="2200" b="0" spc="-35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2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a</a:t>
            </a:r>
            <a:r>
              <a:rPr lang="es-419" sz="2200" b="0" spc="-4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2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las</a:t>
            </a:r>
            <a:r>
              <a:rPr lang="es-419" sz="2200" b="0" spc="-3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2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personas</a:t>
            </a:r>
            <a:r>
              <a:rPr lang="es-419" sz="2200" b="0" spc="-3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2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que</a:t>
            </a:r>
            <a:r>
              <a:rPr lang="es-419" sz="2200" b="0" spc="-35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2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más</a:t>
            </a:r>
            <a:r>
              <a:rPr lang="es-419" sz="2200" b="0" spc="-3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2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necesitan</a:t>
            </a:r>
            <a:r>
              <a:rPr lang="es-419" sz="2200" b="0" spc="-3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200" b="0" spc="-1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atención.</a:t>
            </a:r>
            <a:endParaRPr lang="es-419" sz="2200" noProof="0" dirty="0">
              <a:latin typeface="Trebuchet MS" panose="020B0603020202020204"/>
              <a:cs typeface="Trebuchet MS" panose="020B0603020202020204"/>
            </a:endParaRPr>
          </a:p>
          <a:p>
            <a:pPr marL="469900" marR="5080" indent="-356870">
              <a:lnSpc>
                <a:spcPct val="115000"/>
              </a:lnSpc>
              <a:buSzPct val="91000"/>
              <a:buFont typeface="Tahoma" panose="020B0604030504040204"/>
              <a:buChar char="•"/>
              <a:tabLst>
                <a:tab pos="469900" algn="l"/>
              </a:tabLst>
            </a:pPr>
            <a:endParaRPr lang="es-419" sz="2200" noProof="0" dirty="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50"/>
            <a:ext cx="12192000" cy="6858634"/>
            <a:chOff x="0" y="-50"/>
            <a:chExt cx="12192000" cy="6858634"/>
          </a:xfrm>
        </p:grpSpPr>
        <p:sp>
          <p:nvSpPr>
            <p:cNvPr id="3" name="object 3"/>
            <p:cNvSpPr/>
            <p:nvPr/>
          </p:nvSpPr>
          <p:spPr>
            <a:xfrm>
              <a:off x="0" y="-50"/>
              <a:ext cx="12192000" cy="6256655"/>
            </a:xfrm>
            <a:custGeom>
              <a:avLst/>
              <a:gdLst/>
              <a:ahLst/>
              <a:cxnLst/>
              <a:rect l="l" t="t" r="r" b="b"/>
              <a:pathLst>
                <a:path w="12192000" h="6256655">
                  <a:moveTo>
                    <a:pt x="12192000" y="0"/>
                  </a:moveTo>
                  <a:lnTo>
                    <a:pt x="0" y="0"/>
                  </a:lnTo>
                  <a:lnTo>
                    <a:pt x="0" y="6256655"/>
                  </a:lnTo>
                  <a:lnTo>
                    <a:pt x="12192000" y="625665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0176E"/>
            </a:solidFill>
          </p:spPr>
          <p:txBody>
            <a:bodyPr wrap="square" lIns="0" tIns="0" rIns="0" bIns="0" rtlCol="0"/>
            <a:lstStyle/>
            <a:p>
              <a:endParaRPr lang="es-419" noProof="0"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256602"/>
              <a:ext cx="12192000" cy="601980"/>
            </a:xfrm>
            <a:custGeom>
              <a:avLst/>
              <a:gdLst/>
              <a:ahLst/>
              <a:cxnLst/>
              <a:rect l="l" t="t" r="r" b="b"/>
              <a:pathLst>
                <a:path w="12192000" h="601979">
                  <a:moveTo>
                    <a:pt x="12192000" y="0"/>
                  </a:moveTo>
                  <a:lnTo>
                    <a:pt x="0" y="0"/>
                  </a:lnTo>
                  <a:lnTo>
                    <a:pt x="0" y="601395"/>
                  </a:lnTo>
                  <a:lnTo>
                    <a:pt x="12192000" y="60139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s-419" noProof="0" dirty="0"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4675" y="6363581"/>
              <a:ext cx="2214118" cy="379463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09600" y="475310"/>
            <a:ext cx="10898581" cy="859851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2116455" marR="5080" indent="-2103755">
              <a:lnSpc>
                <a:spcPts val="6270"/>
              </a:lnSpc>
              <a:spcBef>
                <a:spcPts val="405"/>
              </a:spcBef>
            </a:pPr>
            <a:r>
              <a:rPr lang="es-419" noProof="0" dirty="0">
                <a:solidFill>
                  <a:srgbClr val="FFFFFF"/>
                </a:solidFill>
              </a:rPr>
              <a:t>Cronología de</a:t>
            </a:r>
            <a:r>
              <a:rPr lang="es-419" spc="-10" noProof="0" dirty="0">
                <a:solidFill>
                  <a:srgbClr val="FFFFFF"/>
                </a:solidFill>
              </a:rPr>
              <a:t> </a:t>
            </a:r>
            <a:r>
              <a:rPr lang="es-419" noProof="0" dirty="0">
                <a:solidFill>
                  <a:srgbClr val="FFFFFF"/>
                </a:solidFill>
              </a:rPr>
              <a:t>la</a:t>
            </a:r>
            <a:r>
              <a:rPr lang="es-419" spc="-5" noProof="0" dirty="0">
                <a:solidFill>
                  <a:srgbClr val="FFFFFF"/>
                </a:solidFill>
              </a:rPr>
              <a:t> </a:t>
            </a:r>
            <a:r>
              <a:rPr lang="es-419" spc="-10" noProof="0" dirty="0">
                <a:solidFill>
                  <a:srgbClr val="FFFFFF"/>
                </a:solidFill>
              </a:rPr>
              <a:t>norma propuesta</a:t>
            </a:r>
          </a:p>
        </p:txBody>
      </p:sp>
      <p:sp>
        <p:nvSpPr>
          <p:cNvPr id="8" name="object 7"/>
          <p:cNvSpPr txBox="1"/>
          <p:nvPr/>
        </p:nvSpPr>
        <p:spPr>
          <a:xfrm>
            <a:off x="956868" y="2209800"/>
            <a:ext cx="10631882" cy="33813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6865" marR="713740" indent="-304800">
              <a:lnSpc>
                <a:spcPct val="115000"/>
              </a:lnSpc>
              <a:spcBef>
                <a:spcPts val="100"/>
              </a:spcBef>
              <a:buFont typeface="Tahoma" panose="020B0604030504040204"/>
              <a:buChar char="•"/>
              <a:tabLst>
                <a:tab pos="316865" algn="l"/>
              </a:tabLst>
            </a:pPr>
            <a:r>
              <a:rPr lang="es-419" sz="2400" b="1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Noviembre</a:t>
            </a:r>
            <a:r>
              <a:rPr lang="es-419" sz="2400" b="1" spc="-8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b="1" spc="-2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2025-</a:t>
            </a:r>
            <a:r>
              <a:rPr lang="es-419" sz="2400" b="1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marzo</a:t>
            </a:r>
            <a:r>
              <a:rPr lang="es-419" sz="2400" b="1" spc="-7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b="1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2026:</a:t>
            </a:r>
            <a:r>
              <a:rPr lang="es-419" sz="2400" b="1" spc="-6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Participación</a:t>
            </a:r>
            <a:r>
              <a:rPr lang="es-419" sz="2400" spc="-8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400" spc="-10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spc="-2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las </a:t>
            </a:r>
            <a:r>
              <a:rPr lang="es-419" sz="24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partes</a:t>
            </a:r>
            <a:r>
              <a:rPr lang="es-419" sz="2400" spc="-4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interesadas</a:t>
            </a:r>
            <a:r>
              <a:rPr lang="es-419" sz="2400" spc="-1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y</a:t>
            </a:r>
            <a:r>
              <a:rPr lang="es-419" sz="2400" spc="-2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diseño</a:t>
            </a:r>
            <a:r>
              <a:rPr lang="es-419" sz="2400" spc="-2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400" spc="-1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spc="-1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políticas</a:t>
            </a:r>
            <a:endParaRPr lang="es-419" sz="2400" noProof="0" dirty="0">
              <a:latin typeface="Trebuchet MS" panose="020B0603020202020204"/>
              <a:cs typeface="Trebuchet MS" panose="020B0603020202020204"/>
            </a:endParaRPr>
          </a:p>
          <a:p>
            <a:pPr marL="316865" marR="5080" indent="-304800">
              <a:lnSpc>
                <a:spcPct val="115000"/>
              </a:lnSpc>
              <a:spcBef>
                <a:spcPts val="985"/>
              </a:spcBef>
              <a:buFont typeface="Tahoma" panose="020B0604030504040204"/>
              <a:buChar char="•"/>
              <a:tabLst>
                <a:tab pos="316865" algn="l"/>
              </a:tabLst>
            </a:pPr>
            <a:r>
              <a:rPr lang="es-419" sz="2400" b="1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10</a:t>
            </a:r>
            <a:r>
              <a:rPr lang="es-419" sz="2400" b="1" spc="-5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b="1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400" b="1" spc="-3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b="1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abril</a:t>
            </a:r>
            <a:r>
              <a:rPr lang="es-419" sz="2400" b="1" spc="-3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b="1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400" b="1" spc="-3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b="1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2026:</a:t>
            </a:r>
            <a:r>
              <a:rPr lang="es-419" sz="2400" b="1" spc="-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Lectura</a:t>
            </a:r>
            <a:r>
              <a:rPr lang="es-419" sz="2400" spc="-3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inicial</a:t>
            </a:r>
            <a:r>
              <a:rPr lang="es-419" sz="2400" spc="-3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en</a:t>
            </a:r>
            <a:r>
              <a:rPr lang="es-419" sz="2400" spc="-4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400" spc="-5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reunión</a:t>
            </a:r>
            <a:r>
              <a:rPr lang="es-419" sz="2400" spc="-4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400" spc="-4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spc="-2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la </a:t>
            </a:r>
            <a:r>
              <a:rPr lang="es-419" sz="24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Junta</a:t>
            </a:r>
            <a:r>
              <a:rPr lang="es-419" sz="2400" spc="-3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400" spc="-6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Servicios</a:t>
            </a:r>
            <a:r>
              <a:rPr lang="es-419" sz="2400" spc="-5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Médicos</a:t>
            </a:r>
            <a:r>
              <a:rPr lang="es-419" sz="2400" spc="-2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spc="-1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(MSB)</a:t>
            </a:r>
            <a:endParaRPr lang="es-419" sz="2400" noProof="0" dirty="0">
              <a:latin typeface="Trebuchet MS" panose="020B0603020202020204"/>
              <a:cs typeface="Trebuchet MS" panose="020B0603020202020204"/>
            </a:endParaRPr>
          </a:p>
          <a:p>
            <a:pPr marL="316865" marR="228600" indent="-304800">
              <a:lnSpc>
                <a:spcPct val="115000"/>
              </a:lnSpc>
              <a:spcBef>
                <a:spcPts val="1030"/>
              </a:spcBef>
              <a:buFont typeface="Tahoma" panose="020B0604030504040204"/>
              <a:buChar char="•"/>
              <a:tabLst>
                <a:tab pos="316865" algn="l"/>
              </a:tabLst>
            </a:pPr>
            <a:r>
              <a:rPr lang="es-419" sz="2400" b="1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8</a:t>
            </a:r>
            <a:r>
              <a:rPr lang="es-419" sz="2400" b="1" spc="-3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b="1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400" b="1" spc="-2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b="1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mayo</a:t>
            </a:r>
            <a:r>
              <a:rPr lang="es-419" sz="2400" b="1" spc="-2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b="1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400" b="1" spc="-3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b="1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2026:</a:t>
            </a:r>
            <a:r>
              <a:rPr lang="es-419" sz="2400" b="1" spc="-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Segunda</a:t>
            </a:r>
            <a:r>
              <a:rPr lang="es-419" sz="2400" spc="-2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lectura</a:t>
            </a:r>
            <a:r>
              <a:rPr lang="es-419" sz="2400" spc="-2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en</a:t>
            </a:r>
            <a:r>
              <a:rPr lang="es-419" sz="2400" spc="-3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400" spc="-4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reunión</a:t>
            </a:r>
            <a:r>
              <a:rPr lang="es-419" sz="2400" spc="-5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spc="-2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de </a:t>
            </a:r>
            <a:r>
              <a:rPr lang="es-419" sz="24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400" spc="-3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Junta</a:t>
            </a:r>
            <a:r>
              <a:rPr lang="es-419" sz="2400" spc="-4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400" spc="-3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Servicios</a:t>
            </a:r>
            <a:r>
              <a:rPr lang="es-419" sz="2400" spc="-2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400" spc="-1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Médicos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  <a:p>
            <a:pPr marL="316865" indent="-304165">
              <a:lnSpc>
                <a:spcPct val="100000"/>
              </a:lnSpc>
              <a:spcBef>
                <a:spcPts val="1515"/>
              </a:spcBef>
              <a:buFont typeface="Tahoma" panose="020B0604030504040204"/>
              <a:buChar char="•"/>
              <a:tabLst>
                <a:tab pos="316865" algn="l"/>
              </a:tabLst>
            </a:pPr>
            <a:r>
              <a:rPr lang="es-419" sz="2400" b="1" spc="-2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30 de junio de 2026: </a:t>
            </a:r>
            <a:r>
              <a:rPr lang="es-419" sz="2400" b="0" spc="-2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Fecha de vigencia de la norma propuesta</a:t>
            </a:r>
          </a:p>
        </p:txBody>
      </p:sp>
      <p:sp>
        <p:nvSpPr>
          <p:cNvPr id="9" name="object 2"/>
          <p:cNvSpPr txBox="1"/>
          <p:nvPr/>
        </p:nvSpPr>
        <p:spPr>
          <a:xfrm>
            <a:off x="11588750" y="6510655"/>
            <a:ext cx="266700" cy="243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419" sz="1500" spc="-50" noProof="0" dirty="0">
                <a:solidFill>
                  <a:schemeClr val="tx1"/>
                </a:solidFill>
                <a:latin typeface="Trebuchet MS" panose="020B0603020202020204"/>
                <a:cs typeface="Trebuchet MS" panose="020B0603020202020204"/>
              </a:rPr>
              <a:t>32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172318" y="3638354"/>
            <a:ext cx="5185410" cy="12553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es-419" sz="8050" spc="-10" noProof="0" dirty="0">
                <a:solidFill>
                  <a:srgbClr val="00186F"/>
                </a:solidFill>
              </a:rPr>
              <a:t>¿Preguntas?</a:t>
            </a:r>
            <a:endParaRPr lang="es-419" sz="8050" noProof="0" dirty="0"/>
          </a:p>
        </p:txBody>
      </p:sp>
      <p:grpSp>
        <p:nvGrpSpPr>
          <p:cNvPr id="3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object 3"/>
            <p:cNvSpPr/>
            <p:nvPr/>
          </p:nvSpPr>
          <p:spPr>
            <a:xfrm>
              <a:off x="0" y="6256604"/>
              <a:ext cx="12192000" cy="601980"/>
            </a:xfrm>
            <a:custGeom>
              <a:avLst/>
              <a:gdLst/>
              <a:ahLst/>
              <a:cxnLst/>
              <a:rect l="l" t="t" r="r" b="b"/>
              <a:pathLst>
                <a:path w="12192000" h="601979">
                  <a:moveTo>
                    <a:pt x="12192000" y="0"/>
                  </a:moveTo>
                  <a:lnTo>
                    <a:pt x="0" y="0"/>
                  </a:lnTo>
                  <a:lnTo>
                    <a:pt x="0" y="601395"/>
                  </a:lnTo>
                  <a:lnTo>
                    <a:pt x="12192000" y="60139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0186F"/>
            </a:solidFill>
          </p:spPr>
          <p:txBody>
            <a:bodyPr wrap="square" lIns="0" tIns="0" rIns="0" bIns="0" rtlCol="0"/>
            <a:lstStyle/>
            <a:p>
              <a:endParaRPr lang="es-419" noProof="0" dirty="0"/>
            </a:p>
          </p:txBody>
        </p:sp>
        <p:pic>
          <p:nvPicPr>
            <p:cNvPr id="5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4320" y="6364223"/>
              <a:ext cx="2268054" cy="384047"/>
            </a:xfrm>
            <a:prstGeom prst="rect">
              <a:avLst/>
            </a:prstGeom>
          </p:spPr>
        </p:pic>
        <p:pic>
          <p:nvPicPr>
            <p:cNvPr id="7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6476999" cy="6857999"/>
            </a:xfrm>
            <a:prstGeom prst="rect">
              <a:avLst/>
            </a:prstGeom>
          </p:spPr>
        </p:pic>
      </p:grpSp>
      <p:sp>
        <p:nvSpPr>
          <p:cNvPr id="8" name="object 2"/>
          <p:cNvSpPr txBox="1"/>
          <p:nvPr/>
        </p:nvSpPr>
        <p:spPr>
          <a:xfrm>
            <a:off x="11588750" y="6510655"/>
            <a:ext cx="266700" cy="243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419" sz="1500" spc="-50" noProof="0" dirty="0">
                <a:solidFill>
                  <a:schemeClr val="bg1"/>
                </a:solidFill>
                <a:latin typeface="Trebuchet MS" panose="020B0603020202020204"/>
                <a:cs typeface="Trebuchet MS" panose="020B0603020202020204"/>
              </a:rPr>
              <a:t>33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956868" y="1572844"/>
            <a:ext cx="9062720" cy="30206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429895" marR="346710" indent="-417830">
              <a:lnSpc>
                <a:spcPct val="99000"/>
              </a:lnSpc>
              <a:spcBef>
                <a:spcPts val="125"/>
              </a:spcBef>
              <a:buClr>
                <a:srgbClr val="000000"/>
              </a:buClr>
              <a:buFont typeface="Tahoma" panose="020B0604030504040204"/>
              <a:buChar char="•"/>
              <a:tabLst>
                <a:tab pos="429895" algn="l"/>
              </a:tabLst>
            </a:pPr>
            <a:r>
              <a:rPr lang="es-419" sz="3000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2"/>
              </a:rPr>
              <a:t>Reunión</a:t>
            </a:r>
            <a:r>
              <a:rPr lang="es-419" sz="3000" u="sng" spc="-3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2"/>
              </a:rPr>
              <a:t> </a:t>
            </a:r>
            <a:r>
              <a:rPr lang="es-419" sz="3000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2"/>
              </a:rPr>
              <a:t>de</a:t>
            </a:r>
            <a:r>
              <a:rPr lang="es-419" sz="3000" u="sng" spc="-3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2"/>
              </a:rPr>
              <a:t> </a:t>
            </a:r>
            <a:r>
              <a:rPr lang="es-419" sz="3000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2"/>
              </a:rPr>
              <a:t>partes</a:t>
            </a:r>
            <a:r>
              <a:rPr lang="es-419" sz="3000" u="sng" spc="-45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2"/>
              </a:rPr>
              <a:t> </a:t>
            </a:r>
            <a:r>
              <a:rPr lang="es-419" sz="3000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2"/>
              </a:rPr>
              <a:t>interesadas</a:t>
            </a:r>
            <a:r>
              <a:rPr lang="es-419" sz="3000" u="sng" spc="-25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2"/>
              </a:rPr>
              <a:t> </a:t>
            </a:r>
            <a:r>
              <a:rPr lang="es-419" sz="3000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2"/>
              </a:rPr>
              <a:t>y</a:t>
            </a:r>
            <a:r>
              <a:rPr lang="es-419" sz="3000" u="sng" spc="-3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2"/>
              </a:rPr>
              <a:t> </a:t>
            </a:r>
            <a:r>
              <a:rPr lang="es-419" sz="3000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2"/>
              </a:rPr>
              <a:t>página</a:t>
            </a:r>
            <a:r>
              <a:rPr lang="es-419" sz="3000" u="sng" spc="-15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2"/>
              </a:rPr>
              <a:t> </a:t>
            </a:r>
            <a:r>
              <a:rPr lang="es-419" sz="3000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2"/>
              </a:rPr>
              <a:t>web</a:t>
            </a:r>
            <a:r>
              <a:rPr lang="es-419" sz="3000" u="sng" spc="-4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2"/>
              </a:rPr>
              <a:t> </a:t>
            </a:r>
            <a:r>
              <a:rPr lang="es-419" sz="3000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2"/>
              </a:rPr>
              <a:t>del</a:t>
            </a:r>
            <a:r>
              <a:rPr lang="es-419" sz="3000" u="sng" spc="-15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2"/>
              </a:rPr>
              <a:t> </a:t>
            </a:r>
            <a:r>
              <a:rPr lang="es-419" sz="3000" spc="-15" noProof="0" dirty="0">
                <a:solidFill>
                  <a:srgbClr val="0000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2"/>
              </a:rPr>
              <a:t>proyecto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:</a:t>
            </a:r>
            <a:r>
              <a:rPr lang="es-419" sz="3000" spc="-7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grabación,</a:t>
            </a:r>
            <a:r>
              <a:rPr lang="es-419" sz="3000" spc="-7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diapositivas,</a:t>
            </a:r>
            <a:r>
              <a:rPr lang="es-419" sz="3000" spc="-8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preguntas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frecuentes,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lenguaje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propuesto</a:t>
            </a:r>
            <a:r>
              <a:rPr lang="es-419" sz="3000" spc="-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las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normas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  <a:p>
            <a:pPr marL="429895" marR="297815" indent="-417830">
              <a:lnSpc>
                <a:spcPts val="3580"/>
              </a:lnSpc>
              <a:spcBef>
                <a:spcPts val="1145"/>
              </a:spcBef>
              <a:buClr>
                <a:srgbClr val="000000"/>
              </a:buClr>
              <a:buFont typeface="Tahoma" panose="020B0604030504040204"/>
              <a:buChar char="•"/>
              <a:tabLst>
                <a:tab pos="429895" algn="l"/>
              </a:tabLst>
            </a:pPr>
            <a:r>
              <a:rPr lang="es-419" sz="3000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3"/>
              </a:rPr>
              <a:t>Cómo</a:t>
            </a:r>
            <a:r>
              <a:rPr lang="es-419" sz="3000" u="sng" spc="-25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3"/>
              </a:rPr>
              <a:t> </a:t>
            </a:r>
            <a:r>
              <a:rPr lang="es-419" sz="3000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3"/>
              </a:rPr>
              <a:t>apelar</a:t>
            </a:r>
            <a:r>
              <a:rPr lang="es-419" sz="3000" u="sng" spc="-25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3"/>
              </a:rPr>
              <a:t> </a:t>
            </a:r>
            <a:r>
              <a:rPr lang="es-419" sz="3000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3"/>
              </a:rPr>
              <a:t>una</a:t>
            </a:r>
            <a:r>
              <a:rPr lang="es-419" sz="3000" u="sng" spc="-3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3"/>
              </a:rPr>
              <a:t> </a:t>
            </a:r>
            <a:r>
              <a:rPr lang="es-419" sz="3000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3"/>
              </a:rPr>
              <a:t>página</a:t>
            </a:r>
            <a:r>
              <a:rPr lang="es-419" sz="3000" u="sng" spc="-45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3"/>
              </a:rPr>
              <a:t> </a:t>
            </a:r>
            <a:r>
              <a:rPr lang="es-419" sz="3000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3"/>
              </a:rPr>
              <a:t>web</a:t>
            </a:r>
            <a:r>
              <a:rPr lang="es-419" sz="3000" u="sng" spc="-35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3"/>
              </a:rPr>
              <a:t> </a:t>
            </a:r>
            <a:r>
              <a:rPr lang="es-419" sz="3000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3"/>
              </a:rPr>
              <a:t>sobre</a:t>
            </a:r>
            <a:r>
              <a:rPr lang="es-419" sz="3000" u="sng" spc="-65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3"/>
              </a:rPr>
              <a:t> </a:t>
            </a:r>
            <a:r>
              <a:rPr lang="es-419" sz="3000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3"/>
              </a:rPr>
              <a:t>una</a:t>
            </a:r>
            <a:r>
              <a:rPr lang="es-419" sz="3000" u="sng" spc="-15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3"/>
              </a:rPr>
              <a:t> </a:t>
            </a:r>
            <a:r>
              <a:rPr lang="es-419" sz="3000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3"/>
              </a:rPr>
              <a:t>decisión</a:t>
            </a:r>
            <a:r>
              <a:rPr lang="es-419" sz="3000" u="sng" spc="-1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3"/>
              </a:rPr>
              <a:t> </a:t>
            </a:r>
            <a:r>
              <a:rPr lang="es-419" sz="3000" spc="-10" noProof="0" dirty="0">
                <a:solidFill>
                  <a:srgbClr val="0000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3"/>
              </a:rPr>
              <a:t>sobre</a:t>
            </a:r>
            <a:r>
              <a:rPr lang="es-419" sz="3000" u="sng" spc="-45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3"/>
              </a:rPr>
              <a:t> </a:t>
            </a:r>
            <a:r>
              <a:rPr lang="es-419" sz="3000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3"/>
              </a:rPr>
              <a:t>cobertura</a:t>
            </a:r>
            <a:r>
              <a:rPr lang="es-419" sz="3000" u="sng" spc="-5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3"/>
              </a:rPr>
              <a:t> </a:t>
            </a:r>
            <a:r>
              <a:rPr lang="es-419" sz="3000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3"/>
              </a:rPr>
              <a:t>sanitaria</a:t>
            </a:r>
            <a:r>
              <a:rPr lang="es-419" sz="3000" u="sng" spc="-65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3"/>
              </a:rPr>
              <a:t> </a:t>
            </a:r>
            <a:r>
              <a:rPr lang="es-419" sz="3000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3"/>
              </a:rPr>
              <a:t>o</a:t>
            </a:r>
            <a:r>
              <a:rPr lang="es-419" sz="3000" u="sng" spc="-4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3"/>
              </a:rPr>
              <a:t> </a:t>
            </a:r>
            <a:r>
              <a:rPr lang="es-419" sz="3000" u="sng" spc="-1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3"/>
              </a:rPr>
              <a:t>prestaciones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  <a:p>
            <a:pPr marL="429895" indent="-417195">
              <a:lnSpc>
                <a:spcPct val="100000"/>
              </a:lnSpc>
              <a:spcBef>
                <a:spcPts val="915"/>
              </a:spcBef>
              <a:buClr>
                <a:srgbClr val="000000"/>
              </a:buClr>
              <a:buFont typeface="Tahoma" panose="020B0604030504040204"/>
              <a:buChar char="•"/>
              <a:tabLst>
                <a:tab pos="429895" algn="l"/>
              </a:tabLst>
            </a:pPr>
            <a:r>
              <a:rPr lang="es-419" sz="3000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4"/>
              </a:rPr>
              <a:t>Suscríbete</a:t>
            </a:r>
            <a:r>
              <a:rPr lang="es-419" sz="3000" u="sng" spc="-5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4"/>
              </a:rPr>
              <a:t> </a:t>
            </a:r>
            <a:r>
              <a:rPr lang="es-419" sz="3000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4"/>
              </a:rPr>
              <a:t>a</a:t>
            </a:r>
            <a:r>
              <a:rPr lang="es-419" sz="3000" u="sng" spc="-55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4"/>
              </a:rPr>
              <a:t> </a:t>
            </a:r>
            <a:r>
              <a:rPr lang="es-419" sz="3000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4"/>
              </a:rPr>
              <a:t>los</a:t>
            </a:r>
            <a:r>
              <a:rPr lang="es-419" sz="3000" u="sng" spc="-55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4"/>
              </a:rPr>
              <a:t> </a:t>
            </a:r>
            <a:r>
              <a:rPr lang="es-419" sz="3000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4"/>
              </a:rPr>
              <a:t>boletines</a:t>
            </a:r>
            <a:r>
              <a:rPr lang="es-419" sz="3000" u="sng" spc="-3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4"/>
              </a:rPr>
              <a:t> </a:t>
            </a:r>
            <a:r>
              <a:rPr lang="es-419" sz="3000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4"/>
              </a:rPr>
              <a:t>y</a:t>
            </a:r>
            <a:r>
              <a:rPr lang="es-419" sz="3000" u="sng" spc="-65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4"/>
              </a:rPr>
              <a:t> </a:t>
            </a:r>
            <a:r>
              <a:rPr lang="es-419" sz="3000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4"/>
              </a:rPr>
              <a:t>publicaciones</a:t>
            </a:r>
            <a:r>
              <a:rPr lang="es-419" sz="3000" u="sng" spc="-4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4"/>
              </a:rPr>
              <a:t> </a:t>
            </a:r>
            <a:r>
              <a:rPr lang="es-419" sz="3000" u="sng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4"/>
              </a:rPr>
              <a:t>de</a:t>
            </a:r>
            <a:r>
              <a:rPr lang="es-419" sz="3000" u="sng" spc="-4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4"/>
              </a:rPr>
              <a:t> </a:t>
            </a:r>
            <a:r>
              <a:rPr lang="es-419" sz="3000" u="sng" spc="-20" noProof="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 panose="020B0603020202020204"/>
                <a:cs typeface="Trebuchet MS" panose="020B0603020202020204"/>
                <a:hlinkClick r:id="rId4"/>
              </a:rPr>
              <a:t>HCPF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6256019"/>
            <a:ext cx="12192000" cy="601980"/>
            <a:chOff x="0" y="6256019"/>
            <a:chExt cx="12192000" cy="601980"/>
          </a:xfrm>
        </p:grpSpPr>
        <p:sp>
          <p:nvSpPr>
            <p:cNvPr id="5" name="object 5"/>
            <p:cNvSpPr/>
            <p:nvPr/>
          </p:nvSpPr>
          <p:spPr>
            <a:xfrm>
              <a:off x="0" y="6256019"/>
              <a:ext cx="12192000" cy="601980"/>
            </a:xfrm>
            <a:custGeom>
              <a:avLst/>
              <a:gdLst/>
              <a:ahLst/>
              <a:cxnLst/>
              <a:rect l="l" t="t" r="r" b="b"/>
              <a:pathLst>
                <a:path w="12192000" h="601979">
                  <a:moveTo>
                    <a:pt x="12192000" y="0"/>
                  </a:moveTo>
                  <a:lnTo>
                    <a:pt x="0" y="0"/>
                  </a:lnTo>
                  <a:lnTo>
                    <a:pt x="0" y="601395"/>
                  </a:lnTo>
                  <a:lnTo>
                    <a:pt x="12192000" y="60139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0176E"/>
            </a:solidFill>
          </p:spPr>
          <p:txBody>
            <a:bodyPr wrap="square" lIns="0" tIns="0" rIns="0" bIns="0" rtlCol="0"/>
            <a:lstStyle/>
            <a:p>
              <a:endParaRPr lang="es-419" noProof="0"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4320" y="6363637"/>
              <a:ext cx="2268093" cy="384047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46990">
              <a:lnSpc>
                <a:spcPct val="100000"/>
              </a:lnSpc>
              <a:spcBef>
                <a:spcPts val="25"/>
              </a:spcBef>
            </a:pPr>
            <a:r>
              <a:rPr lang="es-419" spc="-25" noProof="0" dirty="0">
                <a:solidFill>
                  <a:srgbClr val="FFFFFF"/>
                </a:solidFill>
              </a:rPr>
              <a:t>34</a:t>
            </a:r>
          </a:p>
        </p:txBody>
      </p:sp>
      <p:sp>
        <p:nvSpPr>
          <p:cNvPr id="9" name="object 2"/>
          <p:cNvSpPr txBox="1">
            <a:spLocks noGrp="1"/>
          </p:cNvSpPr>
          <p:nvPr>
            <p:ph type="title"/>
          </p:nvPr>
        </p:nvSpPr>
        <p:spPr>
          <a:xfrm>
            <a:off x="4463954" y="251678"/>
            <a:ext cx="3262629" cy="843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419" spc="-10" noProof="0" dirty="0">
                <a:solidFill>
                  <a:srgbClr val="00186F"/>
                </a:solidFill>
              </a:rPr>
              <a:t>Recursos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50"/>
            <a:ext cx="12192000" cy="6858634"/>
            <a:chOff x="0" y="-50"/>
            <a:chExt cx="12192000" cy="6858634"/>
          </a:xfrm>
        </p:grpSpPr>
        <p:sp>
          <p:nvSpPr>
            <p:cNvPr id="3" name="object 3"/>
            <p:cNvSpPr/>
            <p:nvPr/>
          </p:nvSpPr>
          <p:spPr>
            <a:xfrm>
              <a:off x="0" y="-50"/>
              <a:ext cx="12192000" cy="6256655"/>
            </a:xfrm>
            <a:custGeom>
              <a:avLst/>
              <a:gdLst/>
              <a:ahLst/>
              <a:cxnLst/>
              <a:rect l="l" t="t" r="r" b="b"/>
              <a:pathLst>
                <a:path w="12192000" h="6256655">
                  <a:moveTo>
                    <a:pt x="12192000" y="0"/>
                  </a:moveTo>
                  <a:lnTo>
                    <a:pt x="0" y="0"/>
                  </a:lnTo>
                  <a:lnTo>
                    <a:pt x="0" y="6256655"/>
                  </a:lnTo>
                  <a:lnTo>
                    <a:pt x="12192000" y="625665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0176E"/>
            </a:solidFill>
          </p:spPr>
          <p:txBody>
            <a:bodyPr wrap="square" lIns="0" tIns="0" rIns="0" bIns="0" rtlCol="0"/>
            <a:lstStyle/>
            <a:p>
              <a:endParaRPr lang="es-419" noProof="0"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256602"/>
              <a:ext cx="12192000" cy="601980"/>
            </a:xfrm>
            <a:custGeom>
              <a:avLst/>
              <a:gdLst/>
              <a:ahLst/>
              <a:cxnLst/>
              <a:rect l="l" t="t" r="r" b="b"/>
              <a:pathLst>
                <a:path w="12192000" h="601979">
                  <a:moveTo>
                    <a:pt x="12192000" y="0"/>
                  </a:moveTo>
                  <a:lnTo>
                    <a:pt x="0" y="0"/>
                  </a:lnTo>
                  <a:lnTo>
                    <a:pt x="0" y="601395"/>
                  </a:lnTo>
                  <a:lnTo>
                    <a:pt x="12192000" y="60139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s-419" noProof="0" dirty="0"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4675" y="6363581"/>
              <a:ext cx="2214118" cy="379463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905000" y="463118"/>
            <a:ext cx="8229600" cy="859851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033780" marR="5080" indent="-1021715">
              <a:lnSpc>
                <a:spcPts val="6270"/>
              </a:lnSpc>
              <a:spcBef>
                <a:spcPts val="405"/>
              </a:spcBef>
            </a:pPr>
            <a:r>
              <a:rPr lang="es-419" noProof="0" dirty="0">
                <a:solidFill>
                  <a:srgbClr val="FFFFFF"/>
                </a:solidFill>
              </a:rPr>
              <a:t>Información</a:t>
            </a:r>
            <a:r>
              <a:rPr lang="es-419" spc="-30" noProof="0" dirty="0">
                <a:solidFill>
                  <a:srgbClr val="FFFFFF"/>
                </a:solidFill>
              </a:rPr>
              <a:t> </a:t>
            </a:r>
            <a:r>
              <a:rPr lang="es-419" spc="-25" noProof="0" dirty="0">
                <a:solidFill>
                  <a:srgbClr val="FFFFFF"/>
                </a:solidFill>
              </a:rPr>
              <a:t>de </a:t>
            </a:r>
            <a:r>
              <a:rPr lang="es-419" spc="-10" noProof="0" dirty="0">
                <a:solidFill>
                  <a:srgbClr val="FFFFFF"/>
                </a:solidFill>
              </a:rPr>
              <a:t>contacto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92684" y="2475230"/>
            <a:ext cx="11357610" cy="1410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" algn="ctr">
              <a:lnSpc>
                <a:spcPct val="100000"/>
              </a:lnSpc>
              <a:spcBef>
                <a:spcPts val="100"/>
              </a:spcBef>
            </a:pPr>
            <a:r>
              <a:rPr lang="es-419" sz="3000" b="1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Kelsey</a:t>
            </a:r>
            <a:r>
              <a:rPr lang="es-419" sz="3000" b="1" spc="1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b="1" spc="-2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Leva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  <a:p>
            <a:pPr marL="12065" marR="5080" algn="ctr">
              <a:lnSpc>
                <a:spcPts val="3580"/>
              </a:lnSpc>
              <a:spcBef>
                <a:spcPts val="145"/>
              </a:spcBef>
            </a:pPr>
            <a:r>
              <a:rPr lang="es-419" sz="30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Especialista</a:t>
            </a:r>
            <a:r>
              <a:rPr lang="es-419" sz="3000" spc="-5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en</a:t>
            </a:r>
            <a:r>
              <a:rPr lang="es-419" sz="3000" spc="-3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r</a:t>
            </a:r>
            <a:r>
              <a:rPr lang="es-419" sz="30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elaciones</a:t>
            </a:r>
            <a:r>
              <a:rPr lang="es-419" sz="3000" spc="-2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con</a:t>
            </a:r>
            <a:r>
              <a:rPr lang="es-419" sz="3000" spc="-5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las p</a:t>
            </a:r>
            <a:r>
              <a:rPr lang="es-419" sz="30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artes</a:t>
            </a:r>
            <a:r>
              <a:rPr lang="es-419" sz="3000" spc="-2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i</a:t>
            </a:r>
            <a:r>
              <a:rPr lang="es-419" sz="30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nteresadas</a:t>
            </a:r>
            <a:r>
              <a:rPr lang="es-419" sz="3000" spc="-2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en</a:t>
            </a:r>
            <a:r>
              <a:rPr lang="es-419" sz="3000" spc="-5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el d</a:t>
            </a:r>
            <a:r>
              <a:rPr lang="es-419" sz="30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esarrollo</a:t>
            </a:r>
            <a:r>
              <a:rPr lang="es-419" sz="3000" spc="-5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2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de p</a:t>
            </a:r>
            <a:r>
              <a:rPr lang="es-419" sz="30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olíticas</a:t>
            </a:r>
            <a:r>
              <a:rPr lang="es-419" sz="3000" spc="-2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u="sng" spc="-10" noProof="0" dirty="0">
                <a:solidFill>
                  <a:srgbClr val="00FFFF"/>
                </a:solidFill>
                <a:uFill>
                  <a:solidFill>
                    <a:srgbClr val="00FFFF"/>
                  </a:solidFill>
                </a:uFill>
                <a:latin typeface="Trebuchet MS" panose="020B0603020202020204"/>
                <a:cs typeface="Trebuchet MS" panose="020B0603020202020204"/>
                <a:hlinkClick r:id="rId3"/>
              </a:rPr>
              <a:t>HCPF_stakeholders@state.co.us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8" name="object 2"/>
          <p:cNvSpPr txBox="1"/>
          <p:nvPr/>
        </p:nvSpPr>
        <p:spPr>
          <a:xfrm>
            <a:off x="11588750" y="6510655"/>
            <a:ext cx="266700" cy="243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419" sz="1500" spc="-50" noProof="0" dirty="0">
                <a:solidFill>
                  <a:schemeClr val="tx1"/>
                </a:solidFill>
                <a:latin typeface="Trebuchet MS" panose="020B0603020202020204"/>
                <a:cs typeface="Trebuchet MS" panose="020B0603020202020204"/>
              </a:rPr>
              <a:t>35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50"/>
            <a:ext cx="12192000" cy="6858634"/>
            <a:chOff x="0" y="-50"/>
            <a:chExt cx="12192000" cy="6858634"/>
          </a:xfrm>
        </p:grpSpPr>
        <p:sp>
          <p:nvSpPr>
            <p:cNvPr id="3" name="object 3"/>
            <p:cNvSpPr/>
            <p:nvPr/>
          </p:nvSpPr>
          <p:spPr>
            <a:xfrm>
              <a:off x="0" y="-50"/>
              <a:ext cx="12192000" cy="6256655"/>
            </a:xfrm>
            <a:custGeom>
              <a:avLst/>
              <a:gdLst/>
              <a:ahLst/>
              <a:cxnLst/>
              <a:rect l="l" t="t" r="r" b="b"/>
              <a:pathLst>
                <a:path w="12192000" h="6256655">
                  <a:moveTo>
                    <a:pt x="12192000" y="0"/>
                  </a:moveTo>
                  <a:lnTo>
                    <a:pt x="0" y="0"/>
                  </a:lnTo>
                  <a:lnTo>
                    <a:pt x="0" y="6256655"/>
                  </a:lnTo>
                  <a:lnTo>
                    <a:pt x="12192000" y="625665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0176E"/>
            </a:solidFill>
          </p:spPr>
          <p:txBody>
            <a:bodyPr wrap="square" lIns="0" tIns="0" rIns="0" bIns="0" rtlCol="0"/>
            <a:lstStyle/>
            <a:p>
              <a:endParaRPr lang="es-419" noProof="0"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256602"/>
              <a:ext cx="12192000" cy="601980"/>
            </a:xfrm>
            <a:custGeom>
              <a:avLst/>
              <a:gdLst/>
              <a:ahLst/>
              <a:cxnLst/>
              <a:rect l="l" t="t" r="r" b="b"/>
              <a:pathLst>
                <a:path w="12192000" h="601979">
                  <a:moveTo>
                    <a:pt x="12192000" y="0"/>
                  </a:moveTo>
                  <a:lnTo>
                    <a:pt x="0" y="0"/>
                  </a:lnTo>
                  <a:lnTo>
                    <a:pt x="0" y="601395"/>
                  </a:lnTo>
                  <a:lnTo>
                    <a:pt x="12192000" y="60139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s-419" noProof="0" dirty="0"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4675" y="6363581"/>
              <a:ext cx="2214118" cy="379463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310634" y="2399487"/>
            <a:ext cx="3575050" cy="1054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s-419" sz="6750" spc="-10" noProof="0" dirty="0">
                <a:solidFill>
                  <a:srgbClr val="FFFFFF"/>
                </a:solidFill>
              </a:rPr>
              <a:t>¡Gracias!</a:t>
            </a:r>
            <a:endParaRPr lang="es-419" sz="6750" noProof="0" dirty="0"/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46990">
              <a:lnSpc>
                <a:spcPct val="100000"/>
              </a:lnSpc>
              <a:spcBef>
                <a:spcPts val="25"/>
              </a:spcBef>
            </a:pPr>
            <a:r>
              <a:rPr lang="es-419" spc="-25" noProof="0" dirty="0"/>
              <a:t>36</a:t>
            </a:r>
          </a:p>
        </p:txBody>
      </p:sp>
      <p:sp>
        <p:nvSpPr>
          <p:cNvPr id="8" name="object 2"/>
          <p:cNvSpPr txBox="1"/>
          <p:nvPr/>
        </p:nvSpPr>
        <p:spPr>
          <a:xfrm>
            <a:off x="11588750" y="6510655"/>
            <a:ext cx="266700" cy="243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419" sz="1500" spc="-50" noProof="0" dirty="0">
                <a:solidFill>
                  <a:schemeClr val="tx1"/>
                </a:solidFill>
                <a:latin typeface="Trebuchet MS" panose="020B0603020202020204"/>
                <a:cs typeface="Trebuchet MS" panose="020B0603020202020204"/>
              </a:rPr>
              <a:t>36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lang="es-419" spc="-25" noProof="0" smtClean="0"/>
              <a:t>37</a:t>
            </a:fld>
            <a:endParaRPr lang="es-419" spc="-25" noProof="0" dirty="0"/>
          </a:p>
        </p:txBody>
      </p:sp>
      <p:sp>
        <p:nvSpPr>
          <p:cNvPr id="6" name="TextBox 5"/>
          <p:cNvSpPr txBox="1"/>
          <p:nvPr/>
        </p:nvSpPr>
        <p:spPr>
          <a:xfrm>
            <a:off x="1219200" y="6310542"/>
            <a:ext cx="1828800" cy="492443"/>
          </a:xfrm>
          <a:prstGeom prst="rect">
            <a:avLst/>
          </a:prstGeom>
          <a:solidFill>
            <a:srgbClr val="00186F"/>
          </a:solidFill>
          <a:ln>
            <a:solidFill>
              <a:srgbClr val="00186F"/>
            </a:solidFill>
          </a:ln>
        </p:spPr>
        <p:txBody>
          <a:bodyPr wrap="square" rtlCol="0">
            <a:spAutoFit/>
          </a:bodyPr>
          <a:lstStyle/>
          <a:p>
            <a:r>
              <a:rPr lang="es-419" sz="1000" b="1" noProof="0" dirty="0">
                <a:solidFill>
                  <a:schemeClr val="bg1"/>
                </a:solidFill>
              </a:rPr>
              <a:t>COLORADO</a:t>
            </a:r>
          </a:p>
          <a:p>
            <a:r>
              <a:rPr lang="es-419" sz="800" b="1" noProof="0" dirty="0">
                <a:solidFill>
                  <a:schemeClr val="bg1"/>
                </a:solidFill>
              </a:rPr>
              <a:t>Department of Health Care</a:t>
            </a:r>
            <a:br>
              <a:rPr lang="es-419" sz="800" b="1" noProof="0" dirty="0">
                <a:solidFill>
                  <a:schemeClr val="bg1"/>
                </a:solidFill>
              </a:rPr>
            </a:br>
            <a:r>
              <a:rPr lang="es-419" sz="800" b="1" noProof="0" dirty="0">
                <a:solidFill>
                  <a:schemeClr val="bg1"/>
                </a:solidFill>
              </a:rPr>
              <a:t>Policy &amp; Financing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014730" y="18415"/>
            <a:ext cx="10162540" cy="842645"/>
          </a:xfrm>
        </p:spPr>
        <p:txBody>
          <a:bodyPr>
            <a:noAutofit/>
          </a:bodyPr>
          <a:lstStyle/>
          <a:p>
            <a:endParaRPr lang="es-419" noProof="0" dirty="0"/>
          </a:p>
        </p:txBody>
      </p:sp>
      <p:sp>
        <p:nvSpPr>
          <p:cNvPr id="8" name="object 2"/>
          <p:cNvSpPr txBox="1">
            <a:spLocks noGrp="1"/>
          </p:cNvSpPr>
          <p:nvPr/>
        </p:nvSpPr>
        <p:spPr>
          <a:xfrm>
            <a:off x="1044575" y="93980"/>
            <a:ext cx="10139680" cy="166497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>
            <a:lvl1pPr>
              <a:defRPr sz="5400" b="1" i="0">
                <a:solidFill>
                  <a:srgbClr val="00176E"/>
                </a:solidFill>
                <a:latin typeface="Trebuchet MS" panose="020B0603020202020204"/>
                <a:ea typeface="+mj-ea"/>
                <a:cs typeface="Trebuchet MS" panose="020B0603020202020204"/>
              </a:defRPr>
            </a:lvl1pPr>
          </a:lstStyle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419" noProof="0" dirty="0"/>
              <a:t>Datos</a:t>
            </a:r>
            <a:r>
              <a:rPr lang="es-419" spc="-10" noProof="0" dirty="0"/>
              <a:t> </a:t>
            </a:r>
            <a:r>
              <a:rPr lang="es-419" noProof="0" dirty="0"/>
              <a:t>de</a:t>
            </a:r>
            <a:r>
              <a:rPr lang="es-419" spc="-25" noProof="0" dirty="0"/>
              <a:t> </a:t>
            </a:r>
            <a:r>
              <a:rPr lang="es-419" spc="-10" noProof="0" dirty="0"/>
              <a:t>apelaciones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419" sz="4400" noProof="0" dirty="0">
                <a:sym typeface="+mn-ea"/>
              </a:rPr>
              <a:t>Año</a:t>
            </a:r>
            <a:r>
              <a:rPr lang="es-419" sz="4400" spc="-60" noProof="0" dirty="0">
                <a:sym typeface="+mn-ea"/>
              </a:rPr>
              <a:t> </a:t>
            </a:r>
            <a:r>
              <a:rPr lang="es-419" sz="4400" noProof="0" dirty="0">
                <a:sym typeface="+mn-ea"/>
              </a:rPr>
              <a:t>fiscal</a:t>
            </a:r>
            <a:r>
              <a:rPr lang="es-419" sz="4400" spc="-40" noProof="0" dirty="0">
                <a:sym typeface="+mn-ea"/>
              </a:rPr>
              <a:t> </a:t>
            </a:r>
            <a:r>
              <a:rPr lang="es-419" sz="4400" noProof="0" dirty="0">
                <a:sym typeface="+mn-ea"/>
              </a:rPr>
              <a:t>estatal</a:t>
            </a:r>
            <a:r>
              <a:rPr lang="es-419" sz="4400" spc="-55" noProof="0" dirty="0">
                <a:sym typeface="+mn-ea"/>
              </a:rPr>
              <a:t> </a:t>
            </a:r>
            <a:r>
              <a:rPr lang="es-419" sz="4400" noProof="0" dirty="0">
                <a:sym typeface="+mn-ea"/>
              </a:rPr>
              <a:t>(SFY)</a:t>
            </a:r>
            <a:r>
              <a:rPr lang="es-419" sz="4400" spc="-45" noProof="0" dirty="0">
                <a:sym typeface="+mn-ea"/>
              </a:rPr>
              <a:t> </a:t>
            </a:r>
            <a:r>
              <a:rPr lang="es-419" sz="4400" noProof="0" dirty="0">
                <a:sym typeface="+mn-ea"/>
              </a:rPr>
              <a:t>2024-</a:t>
            </a:r>
            <a:r>
              <a:rPr lang="es-419" sz="4400" spc="-20" noProof="0" dirty="0">
                <a:sym typeface="+mn-ea"/>
              </a:rPr>
              <a:t>2025</a:t>
            </a:r>
            <a:endParaRPr lang="es-419" sz="4400" spc="-10" noProof="0" dirty="0"/>
          </a:p>
        </p:txBody>
      </p:sp>
      <p:sp>
        <p:nvSpPr>
          <p:cNvPr id="2" name="object 4"/>
          <p:cNvSpPr txBox="1"/>
          <p:nvPr/>
        </p:nvSpPr>
        <p:spPr>
          <a:xfrm>
            <a:off x="575945" y="1924050"/>
            <a:ext cx="10900410" cy="346138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1004570">
              <a:lnSpc>
                <a:spcPct val="115000"/>
              </a:lnSpc>
              <a:spcBef>
                <a:spcPts val="85"/>
              </a:spcBef>
            </a:pP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Oficina</a:t>
            </a:r>
            <a:r>
              <a:rPr lang="es-419" sz="3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Apelaciones</a:t>
            </a:r>
            <a:r>
              <a:rPr lang="es-419" sz="3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3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HCPF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revisó</a:t>
            </a:r>
            <a:r>
              <a:rPr lang="es-419" sz="3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2.565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</a:rPr>
              <a:t> d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ecisiones i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niciales</a:t>
            </a:r>
            <a:r>
              <a:rPr lang="es-419" sz="3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en</a:t>
            </a:r>
            <a:r>
              <a:rPr lang="es-419" sz="3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casos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en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los</a:t>
            </a:r>
            <a:r>
              <a:rPr lang="es-419" sz="3000" spc="-1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que</a:t>
            </a:r>
            <a:r>
              <a:rPr lang="es-419" sz="3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ninguna</a:t>
            </a:r>
            <a:r>
              <a:rPr lang="es-419" sz="3000" spc="-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spc="-1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las</a:t>
            </a:r>
            <a:r>
              <a:rPr lang="es-419" sz="3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partes</a:t>
            </a:r>
            <a:r>
              <a:rPr lang="es-419" sz="3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presentó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excepciones.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estos: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  <a:p>
            <a:pPr marL="466725" indent="-353695">
              <a:lnSpc>
                <a:spcPct val="100000"/>
              </a:lnSpc>
              <a:spcBef>
                <a:spcPts val="1530"/>
              </a:spcBef>
              <a:buFont typeface="Tahoma" panose="020B0604030504040204"/>
              <a:buChar char="•"/>
              <a:tabLst>
                <a:tab pos="466725" algn="l"/>
              </a:tabLst>
            </a:pP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7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Decisiones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finales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agencia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cambiaron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decisión</a:t>
            </a:r>
            <a:r>
              <a:rPr lang="es-419" sz="2000" spc="-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inicial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  <a:p>
            <a:pPr marL="923925" lvl="1" indent="-353695">
              <a:lnSpc>
                <a:spcPct val="100000"/>
              </a:lnSpc>
              <a:spcBef>
                <a:spcPts val="365"/>
              </a:spcBef>
              <a:buFont typeface="Segoe UI Symbol" panose="020B0502040204020203"/>
              <a:buChar char="⮚"/>
              <a:tabLst>
                <a:tab pos="923925" algn="l"/>
              </a:tabLst>
            </a:pP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2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ellos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estaban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favor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del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miembro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o</a:t>
            </a:r>
            <a:r>
              <a:rPr lang="es-419" sz="2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solicitante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  <a:p>
            <a:pPr marL="923925" lvl="1" indent="-353695">
              <a:lnSpc>
                <a:spcPct val="100000"/>
              </a:lnSpc>
              <a:spcBef>
                <a:spcPts val="310"/>
              </a:spcBef>
              <a:buFont typeface="Segoe UI Symbol" panose="020B0502040204020203"/>
              <a:buChar char="⮚"/>
              <a:tabLst>
                <a:tab pos="923925" algn="l"/>
              </a:tabLst>
            </a:pP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5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ellos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estaban en</a:t>
            </a:r>
            <a:r>
              <a:rPr lang="es-419" sz="2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contra</a:t>
            </a:r>
            <a:r>
              <a:rPr lang="es-419" sz="2000" spc="-20" noProof="0" dirty="0">
                <a:latin typeface="Trebuchet MS" panose="020B0603020202020204"/>
                <a:cs typeface="Trebuchet MS" panose="020B0603020202020204"/>
              </a:rPr>
              <a:t> d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el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miembro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o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solicitante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  <a:p>
            <a:pPr marL="466725" marR="5080" indent="-353695">
              <a:lnSpc>
                <a:spcPts val="2330"/>
              </a:lnSpc>
              <a:spcBef>
                <a:spcPts val="425"/>
              </a:spcBef>
              <a:buFont typeface="Tahoma" panose="020B0604030504040204"/>
              <a:buChar char="•"/>
              <a:tabLst>
                <a:tab pos="466725" algn="l"/>
              </a:tabLst>
            </a:pP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4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estos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casos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fueron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reenviados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Oficina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los</a:t>
            </a:r>
            <a:r>
              <a:rPr lang="es-419" sz="2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Tribunales</a:t>
            </a:r>
            <a:r>
              <a:rPr lang="es-419" sz="2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Administrativos</a:t>
            </a:r>
            <a:r>
              <a:rPr lang="es-419" sz="2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para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000" spc="-10" noProof="0" dirty="0">
                <a:latin typeface="Trebuchet MS" panose="020B0603020202020204"/>
                <a:cs typeface="Trebuchet MS" panose="020B0603020202020204"/>
              </a:rPr>
              <a:t>nueva audiencia</a:t>
            </a:r>
            <a:endParaRPr lang="es-419" sz="2000" noProof="0" dirty="0">
              <a:latin typeface="Trebuchet MS" panose="020B0603020202020204"/>
              <a:cs typeface="Trebuchet MS" panose="020B06030202020202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33780" y="1844116"/>
            <a:ext cx="10101580" cy="3079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419" sz="3000" b="1" noProof="0" dirty="0">
                <a:latin typeface="Trebuchet MS" panose="020B0603020202020204"/>
                <a:cs typeface="Trebuchet MS" panose="020B0603020202020204"/>
              </a:rPr>
              <a:t>Equipo</a:t>
            </a:r>
            <a:r>
              <a:rPr lang="es-419" sz="3000" b="1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b="1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b="1" spc="-8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b="1" spc="-10" noProof="0" dirty="0">
                <a:latin typeface="Trebuchet MS" panose="020B0603020202020204"/>
                <a:cs typeface="Trebuchet MS" panose="020B0603020202020204"/>
              </a:rPr>
              <a:t>Participación</a:t>
            </a:r>
            <a:r>
              <a:rPr lang="es-419" sz="3000" b="1" spc="-8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b="1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b="1" spc="-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b="1" noProof="0" dirty="0">
                <a:latin typeface="Trebuchet MS" panose="020B0603020202020204"/>
                <a:cs typeface="Trebuchet MS" panose="020B0603020202020204"/>
              </a:rPr>
              <a:t>Partes</a:t>
            </a:r>
            <a:r>
              <a:rPr lang="es-419" sz="3000" b="1" spc="-8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b="1" spc="-10" noProof="0" dirty="0">
                <a:latin typeface="Trebuchet MS" panose="020B0603020202020204"/>
                <a:cs typeface="Trebuchet MS" panose="020B0603020202020204"/>
              </a:rPr>
              <a:t>Interesadas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  <a:p>
            <a:pPr marL="352425" marR="885190" indent="-270510">
              <a:lnSpc>
                <a:spcPts val="3100"/>
              </a:lnSpc>
              <a:spcBef>
                <a:spcPts val="670"/>
              </a:spcBef>
              <a:buFont typeface="Calibri" panose="020F0502020204030204"/>
              <a:buChar char="○"/>
              <a:tabLst>
                <a:tab pos="353695" algn="l"/>
              </a:tabLst>
            </a:pP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Kelsey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Leva,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Especialista</a:t>
            </a:r>
            <a:r>
              <a:rPr lang="es-419" sz="3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en</a:t>
            </a:r>
            <a:r>
              <a:rPr lang="es-419" sz="3000" spc="-60" noProof="0" dirty="0">
                <a:latin typeface="Trebuchet MS" panose="020B0603020202020204"/>
                <a:cs typeface="Trebuchet MS" panose="020B0603020202020204"/>
              </a:rPr>
              <a:t> p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articipación</a:t>
            </a:r>
            <a:r>
              <a:rPr lang="es-419" sz="3000" spc="-7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p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artes 	i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nteresadas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en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d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esarrollo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spc="-60" noProof="0" dirty="0">
                <a:latin typeface="Trebuchet MS" panose="020B0603020202020204"/>
                <a:cs typeface="Trebuchet MS" panose="020B0603020202020204"/>
              </a:rPr>
              <a:t> p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olíticas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  <a:p>
            <a:pPr marL="353060" indent="-270510">
              <a:lnSpc>
                <a:spcPts val="3480"/>
              </a:lnSpc>
              <a:buFont typeface="Calibri" panose="020F0502020204030204"/>
              <a:buChar char="○"/>
              <a:tabLst>
                <a:tab pos="353060" algn="l"/>
              </a:tabLst>
            </a:pP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Ryan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Lazo,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Asesor</a:t>
            </a:r>
            <a:r>
              <a:rPr lang="es-419" sz="3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Participación</a:t>
            </a:r>
            <a:r>
              <a:rPr lang="es-419" sz="30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Partes</a:t>
            </a:r>
            <a:r>
              <a:rPr lang="es-419" sz="3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Interesadas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  <a:p>
            <a:pPr marL="12700">
              <a:lnSpc>
                <a:spcPct val="100000"/>
              </a:lnSpc>
              <a:spcBef>
                <a:spcPts val="2620"/>
              </a:spcBef>
            </a:pPr>
            <a:r>
              <a:rPr lang="es-419" sz="3000" b="1" noProof="0" dirty="0">
                <a:latin typeface="Trebuchet MS" panose="020B0603020202020204"/>
                <a:cs typeface="Trebuchet MS" panose="020B0603020202020204"/>
              </a:rPr>
              <a:t>Expertos</a:t>
            </a:r>
            <a:r>
              <a:rPr lang="es-419" sz="3000" b="1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b="1" noProof="0" dirty="0">
                <a:latin typeface="Trebuchet MS" panose="020B0603020202020204"/>
                <a:cs typeface="Trebuchet MS" panose="020B0603020202020204"/>
              </a:rPr>
              <a:t>en</a:t>
            </a:r>
            <a:r>
              <a:rPr lang="es-419" sz="3000" b="1" spc="-7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b="1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3000" b="1" spc="-7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b="1" spc="-10" noProof="0" dirty="0">
                <a:latin typeface="Trebuchet MS" panose="020B0603020202020204"/>
                <a:cs typeface="Trebuchet MS" panose="020B0603020202020204"/>
              </a:rPr>
              <a:t>materia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  <a:p>
            <a:pPr marL="414020" indent="-331470">
              <a:lnSpc>
                <a:spcPct val="100000"/>
              </a:lnSpc>
              <a:spcBef>
                <a:spcPts val="145"/>
              </a:spcBef>
              <a:buFont typeface="Calibri" panose="020F0502020204030204"/>
              <a:buChar char="○"/>
              <a:tabLst>
                <a:tab pos="414020" algn="l"/>
              </a:tabLst>
            </a:pP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Rachel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Entrican,</a:t>
            </a:r>
            <a:r>
              <a:rPr lang="es-419" sz="3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Directora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3000" spc="-2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División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Legal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6256019"/>
            <a:ext cx="12192000" cy="601980"/>
            <a:chOff x="0" y="6256019"/>
            <a:chExt cx="12192000" cy="601980"/>
          </a:xfrm>
        </p:grpSpPr>
        <p:sp>
          <p:nvSpPr>
            <p:cNvPr id="5" name="object 5"/>
            <p:cNvSpPr/>
            <p:nvPr/>
          </p:nvSpPr>
          <p:spPr>
            <a:xfrm>
              <a:off x="0" y="6256019"/>
              <a:ext cx="12192000" cy="601980"/>
            </a:xfrm>
            <a:custGeom>
              <a:avLst/>
              <a:gdLst/>
              <a:ahLst/>
              <a:cxnLst/>
              <a:rect l="l" t="t" r="r" b="b"/>
              <a:pathLst>
                <a:path w="12192000" h="601979">
                  <a:moveTo>
                    <a:pt x="12192000" y="0"/>
                  </a:moveTo>
                  <a:lnTo>
                    <a:pt x="0" y="0"/>
                  </a:lnTo>
                  <a:lnTo>
                    <a:pt x="0" y="601395"/>
                  </a:lnTo>
                  <a:lnTo>
                    <a:pt x="12192000" y="60139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0176E"/>
            </a:solidFill>
          </p:spPr>
          <p:txBody>
            <a:bodyPr wrap="square" lIns="0" tIns="0" rIns="0" bIns="0" rtlCol="0"/>
            <a:lstStyle/>
            <a:p>
              <a:endParaRPr lang="es-419" noProof="0" dirty="0"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4320" y="6363637"/>
              <a:ext cx="2268093" cy="384047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16840">
              <a:lnSpc>
                <a:spcPct val="100000"/>
              </a:lnSpc>
              <a:spcBef>
                <a:spcPts val="50"/>
              </a:spcBef>
            </a:pPr>
            <a:r>
              <a:rPr lang="es-419" spc="-50" noProof="0" dirty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9" name="object 2"/>
          <p:cNvSpPr txBox="1">
            <a:spLocks noGrp="1"/>
          </p:cNvSpPr>
          <p:nvPr>
            <p:ph type="title"/>
          </p:nvPr>
        </p:nvSpPr>
        <p:spPr>
          <a:xfrm>
            <a:off x="1014882" y="18563"/>
            <a:ext cx="10162235" cy="1321435"/>
          </a:xfrm>
          <a:prstGeom prst="rect">
            <a:avLst/>
          </a:prstGeom>
        </p:spPr>
        <p:txBody>
          <a:bodyPr vert="horz" wrap="square" lIns="0" tIns="490949" rIns="0" bIns="0" rtlCol="0">
            <a:spAutoFit/>
          </a:bodyPr>
          <a:lstStyle/>
          <a:p>
            <a:pPr marL="3646170">
              <a:lnSpc>
                <a:spcPct val="100000"/>
              </a:lnSpc>
              <a:spcBef>
                <a:spcPts val="100"/>
              </a:spcBef>
            </a:pPr>
            <a:r>
              <a:rPr lang="es-419" spc="-10" noProof="0" dirty="0">
                <a:solidFill>
                  <a:srgbClr val="00186F"/>
                </a:solidFill>
              </a:rPr>
              <a:t>Oradores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50"/>
            <a:ext cx="12192000" cy="6858634"/>
            <a:chOff x="0" y="-50"/>
            <a:chExt cx="12192000" cy="6858634"/>
          </a:xfrm>
        </p:grpSpPr>
        <p:sp>
          <p:nvSpPr>
            <p:cNvPr id="3" name="object 3"/>
            <p:cNvSpPr/>
            <p:nvPr/>
          </p:nvSpPr>
          <p:spPr>
            <a:xfrm>
              <a:off x="0" y="-50"/>
              <a:ext cx="12192000" cy="6256655"/>
            </a:xfrm>
            <a:custGeom>
              <a:avLst/>
              <a:gdLst/>
              <a:ahLst/>
              <a:cxnLst/>
              <a:rect l="l" t="t" r="r" b="b"/>
              <a:pathLst>
                <a:path w="12192000" h="6256655">
                  <a:moveTo>
                    <a:pt x="12192000" y="0"/>
                  </a:moveTo>
                  <a:lnTo>
                    <a:pt x="0" y="0"/>
                  </a:lnTo>
                  <a:lnTo>
                    <a:pt x="0" y="6256655"/>
                  </a:lnTo>
                  <a:lnTo>
                    <a:pt x="12192000" y="625665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0176E"/>
            </a:solidFill>
          </p:spPr>
          <p:txBody>
            <a:bodyPr wrap="square" lIns="0" tIns="0" rIns="0" bIns="0" rtlCol="0"/>
            <a:lstStyle/>
            <a:p>
              <a:endParaRPr lang="es-419" noProof="0"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256602"/>
              <a:ext cx="12192000" cy="601980"/>
            </a:xfrm>
            <a:custGeom>
              <a:avLst/>
              <a:gdLst/>
              <a:ahLst/>
              <a:cxnLst/>
              <a:rect l="l" t="t" r="r" b="b"/>
              <a:pathLst>
                <a:path w="12192000" h="601979">
                  <a:moveTo>
                    <a:pt x="12192000" y="0"/>
                  </a:moveTo>
                  <a:lnTo>
                    <a:pt x="0" y="0"/>
                  </a:lnTo>
                  <a:lnTo>
                    <a:pt x="0" y="601395"/>
                  </a:lnTo>
                  <a:lnTo>
                    <a:pt x="12192000" y="60139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s-419" noProof="0" dirty="0"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4675" y="6363581"/>
              <a:ext cx="2214118" cy="37946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2192000" cy="626892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3600526"/>
              <a:ext cx="12192000" cy="2435225"/>
            </a:xfrm>
            <a:custGeom>
              <a:avLst/>
              <a:gdLst/>
              <a:ahLst/>
              <a:cxnLst/>
              <a:rect l="l" t="t" r="r" b="b"/>
              <a:pathLst>
                <a:path w="12192000" h="2435225">
                  <a:moveTo>
                    <a:pt x="12192000" y="0"/>
                  </a:moveTo>
                  <a:lnTo>
                    <a:pt x="0" y="0"/>
                  </a:lnTo>
                  <a:lnTo>
                    <a:pt x="0" y="2435098"/>
                  </a:lnTo>
                  <a:lnTo>
                    <a:pt x="12192000" y="2435098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0176E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 lang="es-419" noProof="0" dirty="0"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79908" y="3954602"/>
            <a:ext cx="11642090" cy="1675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419" sz="3000" noProof="0" dirty="0">
                <a:solidFill>
                  <a:srgbClr val="FFFFFF"/>
                </a:solidFill>
              </a:rPr>
              <a:t>Nuestra</a:t>
            </a:r>
            <a:r>
              <a:rPr lang="es-419" sz="3000" spc="-50" noProof="0" dirty="0">
                <a:solidFill>
                  <a:srgbClr val="FFFFFF"/>
                </a:solidFill>
              </a:rPr>
              <a:t> </a:t>
            </a:r>
            <a:r>
              <a:rPr lang="es-419" sz="3000" spc="-10" noProof="0" dirty="0">
                <a:solidFill>
                  <a:srgbClr val="FFFFFF"/>
                </a:solidFill>
              </a:rPr>
              <a:t>misión</a:t>
            </a:r>
            <a:endParaRPr lang="es-419" sz="3000" noProof="0" dirty="0"/>
          </a:p>
          <a:p>
            <a:pPr marL="12700" marR="5080">
              <a:lnSpc>
                <a:spcPct val="99000"/>
              </a:lnSpc>
              <a:spcBef>
                <a:spcPts val="110"/>
              </a:spcBef>
            </a:pP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Mejorar</a:t>
            </a:r>
            <a:r>
              <a:rPr lang="es-419" sz="2600" b="0" spc="-55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la</a:t>
            </a:r>
            <a:r>
              <a:rPr lang="es-419" sz="2600" b="0" spc="-50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equidad,</a:t>
            </a:r>
            <a:r>
              <a:rPr lang="es-419" sz="2600" b="0" spc="-75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el</a:t>
            </a:r>
            <a:r>
              <a:rPr lang="es-419" sz="2600" b="0" spc="-45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acceso</a:t>
            </a:r>
            <a:r>
              <a:rPr lang="es-419" sz="2600" b="0" spc="-50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y</a:t>
            </a:r>
            <a:r>
              <a:rPr lang="es-419" sz="2600" b="0" spc="-60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los</a:t>
            </a:r>
            <a:r>
              <a:rPr lang="es-419" sz="2600" b="0" spc="-45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resultados</a:t>
            </a:r>
            <a:r>
              <a:rPr lang="es-419" sz="2600" b="0" spc="-55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en</a:t>
            </a:r>
            <a:r>
              <a:rPr lang="es-419" sz="2600" b="0" spc="-50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la</a:t>
            </a:r>
            <a:r>
              <a:rPr lang="es-419" sz="2600" b="0" spc="-55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atención</a:t>
            </a:r>
            <a:r>
              <a:rPr lang="es-419" sz="2600" b="0" spc="-50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médica</a:t>
            </a:r>
            <a:r>
              <a:rPr lang="es-419" sz="2600" b="0" spc="-50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para</a:t>
            </a:r>
            <a:r>
              <a:rPr lang="es-419" sz="2600" b="0" spc="-50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2600" b="0" spc="-25" noProof="0" dirty="0">
                <a:solidFill>
                  <a:srgbClr val="FFFFFF"/>
                </a:solidFill>
                <a:sym typeface="+mn-ea"/>
              </a:rPr>
              <a:t>las </a:t>
            </a: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personas</a:t>
            </a:r>
            <a:r>
              <a:rPr lang="es-419" sz="2600" b="0" spc="-50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a</a:t>
            </a:r>
            <a:r>
              <a:rPr lang="es-419" sz="2600" b="0" spc="-50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las</a:t>
            </a:r>
            <a:r>
              <a:rPr lang="es-419" sz="2600" b="0" spc="-45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que</a:t>
            </a:r>
            <a:r>
              <a:rPr lang="es-419" sz="2600" b="0" spc="-65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atendemos,</a:t>
            </a:r>
            <a:r>
              <a:rPr lang="es-419" sz="2600" b="0" spc="-40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al</a:t>
            </a:r>
            <a:r>
              <a:rPr lang="es-419" sz="2600" b="0" spc="-50" noProof="0" dirty="0">
                <a:solidFill>
                  <a:srgbClr val="FFFFFF"/>
                </a:solidFill>
                <a:sym typeface="+mn-ea"/>
              </a:rPr>
              <a:t> mismo </a:t>
            </a: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tiempo</a:t>
            </a:r>
            <a:r>
              <a:rPr lang="es-419" sz="2600" b="0" spc="-60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ahorramos</a:t>
            </a:r>
            <a:r>
              <a:rPr lang="es-419" sz="2600" b="0" spc="-50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dinero</a:t>
            </a:r>
            <a:r>
              <a:rPr lang="es-419" sz="2600" b="0" spc="-50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a</a:t>
            </a:r>
            <a:r>
              <a:rPr lang="es-419" sz="2600" b="0" spc="-50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los</a:t>
            </a:r>
            <a:r>
              <a:rPr lang="es-419" sz="2600" b="0" spc="-45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habitantes</a:t>
            </a:r>
            <a:r>
              <a:rPr lang="es-419" sz="2600" b="0" spc="-50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2600" b="0" spc="-25" noProof="0" dirty="0">
                <a:solidFill>
                  <a:srgbClr val="FFFFFF"/>
                </a:solidFill>
                <a:sym typeface="+mn-ea"/>
              </a:rPr>
              <a:t>de </a:t>
            </a: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Colorado</a:t>
            </a:r>
            <a:r>
              <a:rPr lang="es-419" sz="2600" b="0" spc="-60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en</a:t>
            </a:r>
            <a:r>
              <a:rPr lang="es-419" sz="2600" b="0" spc="-60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atención</a:t>
            </a:r>
            <a:r>
              <a:rPr lang="es-419" sz="2600" b="0" spc="-50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médica</a:t>
            </a:r>
            <a:r>
              <a:rPr lang="es-419" sz="2600" b="0" spc="-55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y</a:t>
            </a:r>
            <a:r>
              <a:rPr lang="es-419" sz="2600" b="0" spc="-70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generamos</a:t>
            </a:r>
            <a:r>
              <a:rPr lang="es-419" sz="2600" b="0" spc="-55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valor</a:t>
            </a:r>
            <a:r>
              <a:rPr lang="es-419" sz="2600" b="0" spc="-60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2600" b="0" noProof="0" dirty="0">
                <a:solidFill>
                  <a:srgbClr val="FFFFFF"/>
                </a:solidFill>
                <a:sym typeface="+mn-ea"/>
              </a:rPr>
              <a:t>para</a:t>
            </a:r>
            <a:r>
              <a:rPr lang="es-419" sz="2600" b="0" spc="-60" noProof="0" dirty="0">
                <a:solidFill>
                  <a:srgbClr val="FFFFFF"/>
                </a:solidFill>
                <a:sym typeface="+mn-ea"/>
              </a:rPr>
              <a:t> </a:t>
            </a:r>
            <a:r>
              <a:rPr lang="es-419" sz="2600" b="0" spc="-10" noProof="0" dirty="0">
                <a:solidFill>
                  <a:srgbClr val="FFFFFF"/>
                </a:solidFill>
                <a:sym typeface="+mn-ea"/>
              </a:rPr>
              <a:t>Colorado.</a:t>
            </a:r>
            <a:endParaRPr lang="es-419" sz="2600" noProof="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11729989" y="6510763"/>
            <a:ext cx="125730" cy="243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419" sz="1500" spc="-50" noProof="0" dirty="0">
                <a:solidFill>
                  <a:schemeClr val="tx1"/>
                </a:solidFill>
                <a:latin typeface="Trebuchet MS" panose="020B0603020202020204"/>
                <a:cs typeface="Trebuchet MS" panose="020B0603020202020204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50"/>
            <a:ext cx="12192000" cy="6858634"/>
            <a:chOff x="0" y="-50"/>
            <a:chExt cx="12192000" cy="6858634"/>
          </a:xfrm>
        </p:grpSpPr>
        <p:sp>
          <p:nvSpPr>
            <p:cNvPr id="3" name="object 3"/>
            <p:cNvSpPr/>
            <p:nvPr/>
          </p:nvSpPr>
          <p:spPr>
            <a:xfrm>
              <a:off x="0" y="-50"/>
              <a:ext cx="12192000" cy="6256655"/>
            </a:xfrm>
            <a:custGeom>
              <a:avLst/>
              <a:gdLst/>
              <a:ahLst/>
              <a:cxnLst/>
              <a:rect l="l" t="t" r="r" b="b"/>
              <a:pathLst>
                <a:path w="12192000" h="6256655">
                  <a:moveTo>
                    <a:pt x="12192000" y="0"/>
                  </a:moveTo>
                  <a:lnTo>
                    <a:pt x="0" y="0"/>
                  </a:lnTo>
                  <a:lnTo>
                    <a:pt x="0" y="6256655"/>
                  </a:lnTo>
                  <a:lnTo>
                    <a:pt x="12192000" y="625665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00176E"/>
            </a:solidFill>
          </p:spPr>
          <p:txBody>
            <a:bodyPr wrap="square" lIns="0" tIns="0" rIns="0" bIns="0" rtlCol="0"/>
            <a:lstStyle/>
            <a:p>
              <a:endParaRPr lang="es-419" noProof="0" dirty="0"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6256602"/>
              <a:ext cx="12192000" cy="601980"/>
            </a:xfrm>
            <a:custGeom>
              <a:avLst/>
              <a:gdLst/>
              <a:ahLst/>
              <a:cxnLst/>
              <a:rect l="l" t="t" r="r" b="b"/>
              <a:pathLst>
                <a:path w="12192000" h="601979">
                  <a:moveTo>
                    <a:pt x="12192000" y="0"/>
                  </a:moveTo>
                  <a:lnTo>
                    <a:pt x="0" y="0"/>
                  </a:lnTo>
                  <a:lnTo>
                    <a:pt x="0" y="601395"/>
                  </a:lnTo>
                  <a:lnTo>
                    <a:pt x="12192000" y="60139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lang="es-419" noProof="0" dirty="0"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4675" y="6363581"/>
              <a:ext cx="2214118" cy="379463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34289" rIns="0" bIns="0" rtlCol="0">
            <a:spAutoFit/>
          </a:bodyPr>
          <a:lstStyle/>
          <a:p>
            <a:pPr marL="2526665">
              <a:lnSpc>
                <a:spcPct val="100000"/>
              </a:lnSpc>
              <a:spcBef>
                <a:spcPts val="100"/>
              </a:spcBef>
            </a:pPr>
            <a:r>
              <a:rPr lang="es-419" noProof="0" dirty="0">
                <a:solidFill>
                  <a:srgbClr val="FFFFFF"/>
                </a:solidFill>
              </a:rPr>
              <a:t>Lo</a:t>
            </a:r>
            <a:r>
              <a:rPr lang="es-419" spc="-25" noProof="0" dirty="0">
                <a:solidFill>
                  <a:srgbClr val="FFFFFF"/>
                </a:solidFill>
              </a:rPr>
              <a:t> </a:t>
            </a:r>
            <a:r>
              <a:rPr lang="es-419" noProof="0" dirty="0">
                <a:solidFill>
                  <a:srgbClr val="FFFFFF"/>
                </a:solidFill>
              </a:rPr>
              <a:t>que</a:t>
            </a:r>
            <a:r>
              <a:rPr lang="es-419" spc="-20" noProof="0" dirty="0">
                <a:solidFill>
                  <a:srgbClr val="FFFFFF"/>
                </a:solidFill>
              </a:rPr>
              <a:t> </a:t>
            </a:r>
            <a:r>
              <a:rPr lang="es-419" spc="-10" noProof="0" dirty="0">
                <a:solidFill>
                  <a:srgbClr val="FFFFFF"/>
                </a:solidFill>
              </a:rPr>
              <a:t>hacemos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17244" y="2079193"/>
            <a:ext cx="10158730" cy="271907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R="5080">
              <a:lnSpc>
                <a:spcPct val="90000"/>
              </a:lnSpc>
              <a:spcBef>
                <a:spcPts val="480"/>
              </a:spcBef>
            </a:pPr>
            <a:r>
              <a:rPr lang="es-419" sz="32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El</a:t>
            </a:r>
            <a:r>
              <a:rPr lang="es-419" sz="3200" spc="-11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Departamento</a:t>
            </a:r>
            <a:r>
              <a:rPr lang="es-419" sz="3200" spc="-8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de</a:t>
            </a:r>
            <a:r>
              <a:rPr lang="es-419" sz="3200" spc="-9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Política</a:t>
            </a:r>
            <a:r>
              <a:rPr lang="es-419" sz="3200" spc="-9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y</a:t>
            </a:r>
            <a:r>
              <a:rPr lang="es-419" sz="3200" spc="-8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Financiación</a:t>
            </a:r>
            <a:r>
              <a:rPr lang="es-419" sz="3200" spc="-9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de</a:t>
            </a:r>
            <a:r>
              <a:rPr lang="es-419" sz="3200" spc="-8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spc="-1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Atención Médica</a:t>
            </a:r>
            <a:r>
              <a:rPr lang="es-419" sz="3200" spc="-11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de</a:t>
            </a:r>
            <a:r>
              <a:rPr lang="es-419" sz="3200" spc="-114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Colorado</a:t>
            </a:r>
            <a:r>
              <a:rPr lang="es-419" sz="3200" spc="-12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(HCPF)</a:t>
            </a:r>
            <a:r>
              <a:rPr lang="es-419" sz="3200" spc="-114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administra</a:t>
            </a:r>
            <a:r>
              <a:rPr lang="es-419" sz="3200" spc="-11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Health</a:t>
            </a:r>
            <a:r>
              <a:rPr lang="es-419" sz="3200" spc="-10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spc="-1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First </a:t>
            </a:r>
            <a:r>
              <a:rPr lang="es-419" sz="32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Colorado</a:t>
            </a:r>
            <a:r>
              <a:rPr lang="es-419" sz="3200" spc="-10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(el</a:t>
            </a:r>
            <a:r>
              <a:rPr lang="es-419" sz="3200" spc="-9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programa</a:t>
            </a:r>
            <a:r>
              <a:rPr lang="es-419" sz="3200" spc="-9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de</a:t>
            </a:r>
            <a:r>
              <a:rPr lang="es-419" sz="3200" spc="-9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Medicaid</a:t>
            </a:r>
            <a:r>
              <a:rPr lang="es-419" sz="3200" spc="-9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de</a:t>
            </a:r>
            <a:r>
              <a:rPr lang="es-419" sz="3200" spc="-9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Colorado),</a:t>
            </a:r>
            <a:r>
              <a:rPr lang="es-419" sz="3200" spc="-7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spc="-1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Child </a:t>
            </a:r>
            <a:r>
              <a:rPr lang="es-419" sz="32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Health</a:t>
            </a:r>
            <a:r>
              <a:rPr lang="es-419" sz="3200" spc="-7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i="1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Plan</a:t>
            </a:r>
            <a:r>
              <a:rPr lang="es-419" sz="3200" i="1" spc="-7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i="1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Plus</a:t>
            </a:r>
            <a:r>
              <a:rPr lang="es-419" sz="3200" i="1" spc="-6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(CHP+)</a:t>
            </a:r>
            <a:r>
              <a:rPr lang="es-419" sz="3200" spc="-8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y</a:t>
            </a:r>
            <a:r>
              <a:rPr lang="es-419" sz="3200" spc="-8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otros</a:t>
            </a:r>
            <a:r>
              <a:rPr lang="es-419" sz="3200" spc="-8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programas</a:t>
            </a:r>
            <a:r>
              <a:rPr lang="es-419" sz="3200" spc="-8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spc="-1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de atención médica </a:t>
            </a:r>
            <a:r>
              <a:rPr lang="es-419" sz="32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para</a:t>
            </a:r>
            <a:r>
              <a:rPr lang="es-419" sz="3200" spc="-8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los</a:t>
            </a:r>
            <a:r>
              <a:rPr lang="es-419" sz="3200" spc="-8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habitantes</a:t>
            </a:r>
            <a:r>
              <a:rPr lang="es-419" sz="3200" spc="-8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de</a:t>
            </a:r>
            <a:r>
              <a:rPr lang="es-419" sz="3200" spc="-8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Colorado</a:t>
            </a:r>
            <a:r>
              <a:rPr lang="es-419" sz="3200" spc="-9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que</a:t>
            </a:r>
            <a:r>
              <a:rPr lang="es-419" sz="3200" spc="-6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cumplen</a:t>
            </a:r>
            <a:r>
              <a:rPr lang="es-419" sz="3200" spc="-8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200" spc="-25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los </a:t>
            </a:r>
            <a:r>
              <a:rPr lang="es-419" sz="3200" spc="-1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  <a:sym typeface="+mn-ea"/>
              </a:rPr>
              <a:t>requisitos.</a:t>
            </a:r>
            <a:endParaRPr lang="es-419" sz="3200" noProof="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8" name="object 2"/>
          <p:cNvSpPr txBox="1"/>
          <p:nvPr/>
        </p:nvSpPr>
        <p:spPr>
          <a:xfrm>
            <a:off x="11729989" y="6510763"/>
            <a:ext cx="125730" cy="243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419" sz="1500" noProof="0" dirty="0">
                <a:latin typeface="Trebuchet MS" panose="020B0603020202020204"/>
                <a:cs typeface="Trebuchet MS" panose="020B0603020202020204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1734292" y="6464457"/>
            <a:ext cx="105410" cy="20256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es-419" sz="1200" spc="-5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7</a:t>
            </a:r>
            <a:endParaRPr lang="es-419" sz="1200" noProof="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56868" y="1600200"/>
            <a:ext cx="10092132" cy="3782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429895" marR="5080" indent="-417830">
              <a:lnSpc>
                <a:spcPct val="100000"/>
              </a:lnSpc>
              <a:spcBef>
                <a:spcPts val="120"/>
              </a:spcBef>
              <a:buChar char="●"/>
              <a:tabLst>
                <a:tab pos="429895" algn="l"/>
              </a:tabLst>
            </a:pP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Estamos</a:t>
            </a:r>
            <a:r>
              <a:rPr lang="es-419" sz="2800" spc="-4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grabando:</a:t>
            </a:r>
            <a:r>
              <a:rPr lang="es-419" sz="2800" spc="-5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evitemos</a:t>
            </a:r>
            <a:r>
              <a:rPr lang="es-419" sz="2800" spc="-7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detalles</a:t>
            </a:r>
            <a:r>
              <a:rPr lang="es-419" sz="2800" spc="-4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específicos</a:t>
            </a:r>
            <a:r>
              <a:rPr lang="es-419" sz="2800" spc="-7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spc="-10" noProof="0" dirty="0">
                <a:latin typeface="Trebuchet MS" panose="020B0603020202020204"/>
                <a:cs typeface="Trebuchet MS" panose="020B0603020202020204"/>
                <a:sym typeface="+mn-ea"/>
              </a:rPr>
              <a:t>sobre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el</a:t>
            </a:r>
            <a:r>
              <a:rPr lang="es-419" sz="2800" spc="-4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historial</a:t>
            </a:r>
            <a:r>
              <a:rPr lang="es-419" sz="2800" spc="-5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médico</a:t>
            </a:r>
            <a:r>
              <a:rPr lang="es-419" sz="2800" spc="-3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o</a:t>
            </a:r>
            <a:r>
              <a:rPr lang="es-419" sz="2800" spc="-4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el</a:t>
            </a:r>
            <a:r>
              <a:rPr lang="es-419" sz="2800" spc="-2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estado</a:t>
            </a:r>
            <a:r>
              <a:rPr lang="es-419" sz="2800" spc="-6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del</a:t>
            </a:r>
            <a:r>
              <a:rPr lang="es-419" sz="2800" spc="-6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spc="-10" noProof="0" dirty="0">
                <a:latin typeface="Trebuchet MS" panose="020B0603020202020204"/>
                <a:cs typeface="Trebuchet MS" panose="020B0603020202020204"/>
                <a:sym typeface="+mn-ea"/>
              </a:rPr>
              <a:t>seguro/membresía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en</a:t>
            </a:r>
            <a:r>
              <a:rPr lang="es-419" sz="2800" spc="-4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los</a:t>
            </a:r>
            <a:r>
              <a:rPr lang="es-419" sz="2800" spc="-1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comentarios,</a:t>
            </a:r>
            <a:r>
              <a:rPr lang="es-419" sz="2800" spc="-2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ya</a:t>
            </a:r>
            <a:r>
              <a:rPr lang="es-419" sz="2800" spc="-2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que</a:t>
            </a:r>
            <a:r>
              <a:rPr lang="es-419" sz="2800" spc="-3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esto</a:t>
            </a:r>
            <a:r>
              <a:rPr lang="es-419" sz="2800" spc="-4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se</a:t>
            </a:r>
            <a:r>
              <a:rPr lang="es-419" sz="2800" spc="-3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spc="-10" noProof="0" dirty="0">
                <a:latin typeface="Trebuchet MS" panose="020B0603020202020204"/>
                <a:cs typeface="Trebuchet MS" panose="020B0603020202020204"/>
                <a:sym typeface="+mn-ea"/>
              </a:rPr>
              <a:t>considera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Información</a:t>
            </a:r>
            <a:r>
              <a:rPr lang="es-419" sz="2800" spc="-6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Médica</a:t>
            </a:r>
            <a:r>
              <a:rPr lang="es-419" sz="2800" spc="-5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Protegida</a:t>
            </a:r>
            <a:r>
              <a:rPr lang="es-419" sz="2800" spc="-5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(PHI)</a:t>
            </a:r>
            <a:r>
              <a:rPr lang="es-419" sz="2800" spc="-4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y/o</a:t>
            </a:r>
            <a:r>
              <a:rPr lang="es-419" sz="2800" spc="-50" noProof="0" dirty="0">
                <a:latin typeface="Trebuchet MS" panose="020B0603020202020204"/>
                <a:cs typeface="Trebuchet MS" panose="020B0603020202020204"/>
                <a:sym typeface="+mn-ea"/>
              </a:rPr>
              <a:t> I</a:t>
            </a:r>
            <a:r>
              <a:rPr lang="es-419" sz="2800" spc="-10" noProof="0" dirty="0">
                <a:latin typeface="Trebuchet MS" panose="020B0603020202020204"/>
                <a:cs typeface="Trebuchet MS" panose="020B0603020202020204"/>
                <a:sym typeface="+mn-ea"/>
              </a:rPr>
              <a:t>nformación P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ersonal</a:t>
            </a:r>
            <a:r>
              <a:rPr lang="es-419" sz="2800" spc="-65" noProof="0" dirty="0">
                <a:latin typeface="Trebuchet MS" panose="020B0603020202020204"/>
                <a:cs typeface="Trebuchet MS" panose="020B0603020202020204"/>
                <a:sym typeface="+mn-ea"/>
              </a:rPr>
              <a:t> I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dentificable</a:t>
            </a:r>
            <a:r>
              <a:rPr lang="es-419" sz="2800" spc="-5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spc="-10" noProof="0" dirty="0">
                <a:latin typeface="Trebuchet MS" panose="020B0603020202020204"/>
                <a:cs typeface="Trebuchet MS" panose="020B0603020202020204"/>
                <a:sym typeface="+mn-ea"/>
              </a:rPr>
              <a:t>(PII)</a:t>
            </a:r>
            <a:r>
              <a:rPr lang="es-419" sz="2800" spc="-10" noProof="0" dirty="0">
                <a:latin typeface="Trebuchet MS" panose="020B0603020202020204"/>
                <a:cs typeface="Trebuchet MS" panose="020B0603020202020204"/>
              </a:rPr>
              <a:t>.</a:t>
            </a:r>
            <a:endParaRPr lang="es-419" sz="2800" noProof="0" dirty="0">
              <a:latin typeface="Trebuchet MS" panose="020B0603020202020204"/>
              <a:cs typeface="Trebuchet MS" panose="020B0603020202020204"/>
            </a:endParaRPr>
          </a:p>
          <a:p>
            <a:pPr marL="887730" marR="591185" lvl="1" indent="-418465">
              <a:lnSpc>
                <a:spcPts val="3580"/>
              </a:lnSpc>
              <a:spcBef>
                <a:spcPts val="1170"/>
              </a:spcBef>
              <a:buFont typeface="Tahoma" panose="020B0604030504040204"/>
              <a:buChar char="○"/>
              <a:tabLst>
                <a:tab pos="887730" algn="l"/>
              </a:tabLst>
            </a:pP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Si</a:t>
            </a:r>
            <a:r>
              <a:rPr lang="es-419" sz="2800" spc="-2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se</a:t>
            </a:r>
            <a:r>
              <a:rPr lang="es-419" sz="2800" spc="-3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identifica</a:t>
            </a:r>
            <a:r>
              <a:rPr lang="es-419" sz="2800" spc="-2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una</a:t>
            </a:r>
            <a:r>
              <a:rPr lang="es-419" sz="2800" spc="-2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PHI</a:t>
            </a:r>
            <a:r>
              <a:rPr lang="es-419" sz="2800" spc="-4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o</a:t>
            </a:r>
            <a:r>
              <a:rPr lang="es-419" sz="2800" spc="-1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PII</a:t>
            </a:r>
            <a:r>
              <a:rPr lang="es-419" sz="2800" spc="-10" noProof="0" dirty="0">
                <a:latin typeface="Trebuchet MS" panose="020B0603020202020204"/>
                <a:cs typeface="Trebuchet MS" panose="020B0603020202020204"/>
                <a:sym typeface="+mn-ea"/>
              </a:rPr>
              <a:t>,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deberá</a:t>
            </a:r>
            <a:r>
              <a:rPr lang="es-419" sz="2800" spc="-4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eliminarse</a:t>
            </a:r>
            <a:r>
              <a:rPr lang="es-419" sz="2800" spc="-5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de</a:t>
            </a:r>
            <a:r>
              <a:rPr lang="es-419" sz="2800" spc="-3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la</a:t>
            </a:r>
            <a:r>
              <a:rPr lang="es-419" sz="2800" spc="-4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grabación</a:t>
            </a:r>
            <a:r>
              <a:rPr lang="es-419" sz="2800" spc="-4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de</a:t>
            </a:r>
            <a:r>
              <a:rPr lang="es-419" sz="2800" spc="-4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la</a:t>
            </a:r>
            <a:r>
              <a:rPr lang="es-419" sz="2800" spc="-1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spc="-10" noProof="0" dirty="0">
                <a:latin typeface="Trebuchet MS" panose="020B0603020202020204"/>
                <a:cs typeface="Trebuchet MS" panose="020B0603020202020204"/>
                <a:sym typeface="+mn-ea"/>
              </a:rPr>
              <a:t>reunión</a:t>
            </a:r>
            <a:r>
              <a:rPr lang="es-419" sz="2800" spc="-10" noProof="0" dirty="0">
                <a:latin typeface="Trebuchet MS" panose="020B0603020202020204"/>
                <a:cs typeface="Trebuchet MS" panose="020B0603020202020204"/>
              </a:rPr>
              <a:t>.</a:t>
            </a:r>
            <a:endParaRPr lang="es-419" sz="2800" noProof="0" dirty="0">
              <a:latin typeface="Trebuchet MS" panose="020B0603020202020204"/>
              <a:cs typeface="Trebuchet MS" panose="020B0603020202020204"/>
            </a:endParaRPr>
          </a:p>
          <a:p>
            <a:pPr marL="429895" marR="201295" indent="-417830">
              <a:lnSpc>
                <a:spcPct val="100000"/>
              </a:lnSpc>
              <a:spcBef>
                <a:spcPts val="890"/>
              </a:spcBef>
              <a:buChar char="●"/>
              <a:tabLst>
                <a:tab pos="429895" algn="l"/>
              </a:tabLst>
            </a:pP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El</a:t>
            </a:r>
            <a:r>
              <a:rPr lang="es-419" sz="2800" spc="-3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chat</a:t>
            </a:r>
            <a:r>
              <a:rPr lang="es-419" sz="2800" spc="-4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no</a:t>
            </a:r>
            <a:r>
              <a:rPr lang="es-419" sz="2800" spc="-3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será</a:t>
            </a:r>
            <a:r>
              <a:rPr lang="es-419" sz="2800" spc="-2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monitorizado</a:t>
            </a:r>
            <a:r>
              <a:rPr lang="es-419" sz="2800" spc="-2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para</a:t>
            </a:r>
            <a:r>
              <a:rPr lang="es-419" sz="2800" spc="-5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hacer</a:t>
            </a:r>
            <a:r>
              <a:rPr lang="es-419" sz="2800" spc="-3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preguntas.</a:t>
            </a:r>
            <a:r>
              <a:rPr lang="es-419" sz="2800" spc="-3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spc="-25" noProof="0" dirty="0">
                <a:latin typeface="Trebuchet MS" panose="020B0603020202020204"/>
                <a:cs typeface="Trebuchet MS" panose="020B0603020202020204"/>
                <a:sym typeface="+mn-ea"/>
              </a:rPr>
              <a:t>El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personal</a:t>
            </a:r>
            <a:r>
              <a:rPr lang="es-419" sz="2800" spc="-3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usará</a:t>
            </a:r>
            <a:r>
              <a:rPr lang="es-419" sz="2800" spc="-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el</a:t>
            </a:r>
            <a:r>
              <a:rPr lang="es-419" sz="2800" spc="-3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espacio</a:t>
            </a:r>
            <a:r>
              <a:rPr lang="es-419" sz="2800" spc="-3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de</a:t>
            </a:r>
            <a:r>
              <a:rPr lang="es-419" sz="2800" spc="-2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chat</a:t>
            </a:r>
            <a:r>
              <a:rPr lang="es-419" sz="2800" spc="-2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noProof="0" dirty="0">
                <a:latin typeface="Trebuchet MS" panose="020B0603020202020204"/>
                <a:cs typeface="Trebuchet MS" panose="020B0603020202020204"/>
                <a:sym typeface="+mn-ea"/>
              </a:rPr>
              <a:t>para</a:t>
            </a:r>
            <a:r>
              <a:rPr lang="es-419" sz="2800" spc="-2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800" spc="-10" noProof="0" dirty="0">
                <a:latin typeface="Trebuchet MS" panose="020B0603020202020204"/>
                <a:cs typeface="Trebuchet MS" panose="020B0603020202020204"/>
                <a:sym typeface="+mn-ea"/>
              </a:rPr>
              <a:t>compartir </a:t>
            </a:r>
            <a:r>
              <a:rPr lang="es-419" sz="2800" b="0" spc="-1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enlaces.</a:t>
            </a:r>
            <a:endParaRPr lang="es-419" sz="2800" spc="-10" noProof="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6" name="object 2"/>
          <p:cNvSpPr txBox="1">
            <a:spLocks noGrp="1"/>
          </p:cNvSpPr>
          <p:nvPr>
            <p:ph type="title"/>
          </p:nvPr>
        </p:nvSpPr>
        <p:spPr>
          <a:xfrm>
            <a:off x="53975" y="69215"/>
            <a:ext cx="11123295" cy="1226185"/>
          </a:xfrm>
          <a:prstGeom prst="rect">
            <a:avLst/>
          </a:prstGeom>
        </p:spPr>
        <p:txBody>
          <a:bodyPr vert="horz" wrap="square" lIns="0" tIns="395699" rIns="0" bIns="0" rtlCol="0">
            <a:spAutoFit/>
          </a:bodyPr>
          <a:lstStyle/>
          <a:p>
            <a:pPr marL="2347595">
              <a:lnSpc>
                <a:spcPct val="100000"/>
              </a:lnSpc>
              <a:spcBef>
                <a:spcPts val="100"/>
              </a:spcBef>
            </a:pPr>
            <a:r>
              <a:rPr lang="es-419" spc="-10" noProof="0" dirty="0">
                <a:solidFill>
                  <a:srgbClr val="00186F"/>
                </a:solidFill>
              </a:rPr>
              <a:t>Logísticas de la reunión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81964" y="1227185"/>
            <a:ext cx="10674046" cy="2517775"/>
          </a:xfrm>
          <a:prstGeom prst="rect">
            <a:avLst/>
          </a:prstGeom>
        </p:spPr>
        <p:txBody>
          <a:bodyPr vert="horz" wrap="square" lIns="0" tIns="1778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400"/>
              </a:spcBef>
              <a:buChar char="●"/>
              <a:tabLst>
                <a:tab pos="469265" algn="l"/>
              </a:tabLst>
            </a:pP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Los</a:t>
            </a:r>
            <a:r>
              <a:rPr lang="es-419" sz="26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asistentes</a:t>
            </a:r>
            <a:r>
              <a:rPr lang="es-419" sz="26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estarán</a:t>
            </a:r>
            <a:r>
              <a:rPr lang="es-419" sz="26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en</a:t>
            </a:r>
            <a:r>
              <a:rPr lang="es-419" sz="26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silencio</a:t>
            </a:r>
            <a:r>
              <a:rPr lang="es-419" sz="26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durante</a:t>
            </a:r>
            <a:r>
              <a:rPr lang="es-419" sz="26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6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spc="-10" noProof="0" dirty="0">
                <a:latin typeface="Trebuchet MS" panose="020B0603020202020204"/>
                <a:cs typeface="Trebuchet MS" panose="020B0603020202020204"/>
              </a:rPr>
              <a:t>presentación.</a:t>
            </a:r>
            <a:endParaRPr lang="es-419" sz="2600" noProof="0" dirty="0">
              <a:latin typeface="Trebuchet MS" panose="020B0603020202020204"/>
              <a:cs typeface="Trebuchet MS" panose="020B0603020202020204"/>
            </a:endParaRPr>
          </a:p>
          <a:p>
            <a:pPr marL="469265" indent="-456565">
              <a:lnSpc>
                <a:spcPct val="100000"/>
              </a:lnSpc>
              <a:spcBef>
                <a:spcPts val="1300"/>
              </a:spcBef>
              <a:buChar char="●"/>
              <a:tabLst>
                <a:tab pos="469265" algn="l"/>
              </a:tabLst>
            </a:pP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Utilice</a:t>
            </a:r>
            <a:r>
              <a:rPr lang="es-419" sz="2600" spc="-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6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función</a:t>
            </a:r>
            <a:r>
              <a:rPr lang="es-419" sz="26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600" spc="-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preguntas</a:t>
            </a:r>
            <a:r>
              <a:rPr lang="es-419" sz="26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y</a:t>
            </a:r>
            <a:r>
              <a:rPr lang="es-419" sz="2600" spc="-7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respuestas</a:t>
            </a:r>
            <a:r>
              <a:rPr lang="es-419" sz="26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para</a:t>
            </a:r>
            <a:r>
              <a:rPr lang="es-419" sz="26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hacer</a:t>
            </a:r>
            <a:r>
              <a:rPr lang="es-419" sz="2600" spc="-7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spc="-10" noProof="0" dirty="0">
                <a:latin typeface="Trebuchet MS" panose="020B0603020202020204"/>
                <a:cs typeface="Trebuchet MS" panose="020B0603020202020204"/>
              </a:rPr>
              <a:t>preguntas.</a:t>
            </a:r>
            <a:endParaRPr lang="es-419" sz="2600" noProof="0" dirty="0">
              <a:latin typeface="Trebuchet MS" panose="020B0603020202020204"/>
              <a:cs typeface="Trebuchet MS" panose="020B0603020202020204"/>
            </a:endParaRPr>
          </a:p>
          <a:p>
            <a:pPr marL="469900" marR="293370" indent="-457200">
              <a:lnSpc>
                <a:spcPts val="3100"/>
              </a:lnSpc>
              <a:spcBef>
                <a:spcPts val="1410"/>
              </a:spcBef>
              <a:buChar char="●"/>
              <a:tabLst>
                <a:tab pos="469900" algn="l"/>
              </a:tabLst>
            </a:pP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Los</a:t>
            </a:r>
            <a:r>
              <a:rPr lang="es-419" sz="26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asistentes</a:t>
            </a:r>
            <a:r>
              <a:rPr lang="es-419" sz="26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también</a:t>
            </a:r>
            <a:r>
              <a:rPr lang="es-419" sz="26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pueden</a:t>
            </a:r>
            <a:r>
              <a:rPr lang="es-419" sz="26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levantar</a:t>
            </a:r>
            <a:r>
              <a:rPr lang="es-419" sz="26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la</a:t>
            </a:r>
            <a:r>
              <a:rPr lang="es-419" sz="26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mano</a:t>
            </a:r>
            <a:r>
              <a:rPr lang="es-419" sz="26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para</a:t>
            </a:r>
            <a:r>
              <a:rPr lang="es-419" sz="26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spc="-10" noProof="0" dirty="0">
                <a:latin typeface="Trebuchet MS" panose="020B0603020202020204"/>
                <a:cs typeface="Trebuchet MS" panose="020B0603020202020204"/>
              </a:rPr>
              <a:t>hacer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preguntas.</a:t>
            </a:r>
            <a:r>
              <a:rPr lang="es-419" sz="26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Una</a:t>
            </a:r>
            <a:r>
              <a:rPr lang="es-419" sz="26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vez</a:t>
            </a:r>
            <a:r>
              <a:rPr lang="es-419" sz="26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que</a:t>
            </a:r>
            <a:r>
              <a:rPr lang="es-419" sz="26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se</a:t>
            </a:r>
            <a:r>
              <a:rPr lang="es-419" sz="2600" spc="-40" noProof="0" dirty="0">
                <a:latin typeface="Trebuchet MS" panose="020B0603020202020204"/>
                <a:cs typeface="Trebuchet MS" panose="020B0603020202020204"/>
              </a:rPr>
              <a:t> l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e</a:t>
            </a:r>
            <a:r>
              <a:rPr lang="es-419" sz="26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llame,</a:t>
            </a:r>
            <a:r>
              <a:rPr lang="es-419" sz="26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se</a:t>
            </a:r>
            <a:r>
              <a:rPr lang="es-419" sz="2600" spc="-40" noProof="0" dirty="0">
                <a:latin typeface="Trebuchet MS" panose="020B0603020202020204"/>
                <a:cs typeface="Trebuchet MS" panose="020B0603020202020204"/>
              </a:rPr>
              <a:t> l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e</a:t>
            </a:r>
            <a:r>
              <a:rPr lang="es-419" sz="26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pedirá</a:t>
            </a:r>
            <a:r>
              <a:rPr lang="es-419" sz="26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que</a:t>
            </a:r>
            <a:r>
              <a:rPr lang="es-419" sz="2600" spc="-50" noProof="0" dirty="0">
                <a:latin typeface="Trebuchet MS" panose="020B0603020202020204"/>
                <a:cs typeface="Trebuchet MS" panose="020B0603020202020204"/>
              </a:rPr>
              <a:t> active el micrófono</a:t>
            </a:r>
            <a:r>
              <a:rPr lang="es-419" sz="26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para</a:t>
            </a:r>
            <a:r>
              <a:rPr lang="es-419" sz="26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hacer</a:t>
            </a:r>
            <a:r>
              <a:rPr lang="es-419" sz="2600" spc="-45" noProof="0" dirty="0">
                <a:latin typeface="Trebuchet MS" panose="020B0603020202020204"/>
                <a:cs typeface="Trebuchet MS" panose="020B0603020202020204"/>
              </a:rPr>
              <a:t> s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u</a:t>
            </a:r>
            <a:r>
              <a:rPr lang="es-419" sz="26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spc="-10" noProof="0" dirty="0">
                <a:latin typeface="Trebuchet MS" panose="020B0603020202020204"/>
                <a:cs typeface="Trebuchet MS" panose="020B0603020202020204"/>
              </a:rPr>
              <a:t>pregunta.</a:t>
            </a:r>
            <a:endParaRPr lang="es-419" sz="2600" noProof="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5800" y="5029200"/>
            <a:ext cx="10570210" cy="1239520"/>
          </a:xfrm>
          <a:prstGeom prst="rect">
            <a:avLst/>
          </a:prstGeom>
        </p:spPr>
        <p:txBody>
          <a:bodyPr vert="horz" wrap="square" lIns="0" tIns="26670" rIns="0" bIns="0" rtlCol="0">
            <a:noAutofit/>
          </a:bodyPr>
          <a:lstStyle/>
          <a:p>
            <a:pPr marL="469900" marR="5080" indent="-457200">
              <a:lnSpc>
                <a:spcPts val="3100"/>
              </a:lnSpc>
              <a:spcBef>
                <a:spcPts val="210"/>
              </a:spcBef>
              <a:buChar char="●"/>
              <a:tabLst>
                <a:tab pos="469900" algn="l"/>
              </a:tabLst>
            </a:pP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Debido</a:t>
            </a:r>
            <a:r>
              <a:rPr lang="es-419" sz="2600" spc="-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al</a:t>
            </a:r>
            <a:r>
              <a:rPr lang="es-419" sz="26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número</a:t>
            </a:r>
            <a:r>
              <a:rPr lang="es-419" sz="26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26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asistentes,</a:t>
            </a:r>
            <a:r>
              <a:rPr lang="es-419" sz="26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cada</a:t>
            </a:r>
            <a:r>
              <a:rPr lang="es-419" sz="2600" spc="-6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orador</a:t>
            </a:r>
            <a:r>
              <a:rPr lang="es-419" sz="26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tendrá</a:t>
            </a:r>
            <a:r>
              <a:rPr lang="es-419" sz="2600" spc="-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hasta</a:t>
            </a:r>
            <a:r>
              <a:rPr lang="es-419" sz="26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spc="-50" noProof="0" dirty="0">
                <a:latin typeface="Trebuchet MS" panose="020B0603020202020204"/>
                <a:cs typeface="Trebuchet MS" panose="020B0603020202020204"/>
              </a:rPr>
              <a:t>3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minutos</a:t>
            </a:r>
            <a:r>
              <a:rPr lang="es-419" sz="26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para</a:t>
            </a:r>
            <a:r>
              <a:rPr lang="es-419" sz="26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hacer</a:t>
            </a:r>
            <a:r>
              <a:rPr lang="es-419" sz="26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su</a:t>
            </a:r>
            <a:r>
              <a:rPr lang="es-419" sz="26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pregunta</a:t>
            </a:r>
            <a:r>
              <a:rPr lang="es-419" sz="26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en</a:t>
            </a:r>
            <a:r>
              <a:rPr lang="es-419" sz="26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voz</a:t>
            </a:r>
            <a:r>
              <a:rPr lang="es-419" sz="26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alta.</a:t>
            </a:r>
            <a:r>
              <a:rPr lang="es-419" sz="26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Los</a:t>
            </a:r>
            <a:r>
              <a:rPr lang="es-419" sz="2600" spc="-3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noProof="0" dirty="0">
                <a:latin typeface="Trebuchet MS" panose="020B0603020202020204"/>
                <a:cs typeface="Trebuchet MS" panose="020B0603020202020204"/>
              </a:rPr>
              <a:t>asistentes</a:t>
            </a:r>
            <a:r>
              <a:rPr lang="es-419" sz="26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2600" spc="-10" noProof="0" dirty="0">
                <a:latin typeface="Trebuchet MS" panose="020B0603020202020204"/>
                <a:cs typeface="Trebuchet MS" panose="020B0603020202020204"/>
              </a:rPr>
              <a:t>pueden </a:t>
            </a:r>
            <a:r>
              <a:rPr lang="es-419" sz="26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solicitar</a:t>
            </a:r>
            <a:r>
              <a:rPr lang="es-419" sz="2600" b="0" spc="-7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6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tiempo</a:t>
            </a:r>
            <a:r>
              <a:rPr lang="es-419" sz="2600" b="0" spc="-8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6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adicional</a:t>
            </a:r>
            <a:r>
              <a:rPr lang="es-419" sz="2600" b="0" spc="-7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6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para</a:t>
            </a:r>
            <a:r>
              <a:rPr lang="es-419" sz="2600" b="0" spc="-7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6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adaptarse</a:t>
            </a:r>
            <a:r>
              <a:rPr lang="es-419" sz="2600" b="0" spc="-65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6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a</a:t>
            </a:r>
            <a:r>
              <a:rPr lang="es-419" sz="2600" b="0" spc="-65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600" b="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una</a:t>
            </a:r>
            <a:r>
              <a:rPr lang="es-419" sz="2600" b="0" spc="-7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2600" b="0" spc="-10" noProof="0" dirty="0">
                <a:solidFill>
                  <a:srgbClr val="000000"/>
                </a:solidFill>
                <a:latin typeface="Trebuchet MS" panose="020B0603020202020204"/>
                <a:cs typeface="Trebuchet MS" panose="020B0603020202020204"/>
                <a:sym typeface="+mn-ea"/>
              </a:rPr>
              <a:t>discapacidad.</a:t>
            </a:r>
            <a:endParaRPr lang="es-419" sz="2600" noProof="0" dirty="0">
              <a:latin typeface="Trebuchet MS" panose="020B0603020202020204"/>
              <a:cs typeface="Trebuchet MS" panose="020B0603020202020204"/>
            </a:endParaRPr>
          </a:p>
          <a:p>
            <a:pPr marL="469900" marR="5080" indent="-457200">
              <a:lnSpc>
                <a:spcPts val="3100"/>
              </a:lnSpc>
              <a:spcBef>
                <a:spcPts val="210"/>
              </a:spcBef>
              <a:buChar char="●"/>
              <a:tabLst>
                <a:tab pos="469900" algn="l"/>
              </a:tabLst>
            </a:pPr>
            <a:endParaRPr lang="es-419" sz="2600" noProof="0" dirty="0">
              <a:latin typeface="Trebuchet MS" panose="020B0603020202020204"/>
              <a:cs typeface="Trebuchet MS" panose="020B0603020202020204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29200" y="3743324"/>
            <a:ext cx="2033904" cy="1288161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1731243" y="6527836"/>
            <a:ext cx="126364" cy="24892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lang="es-419" sz="1500" spc="-50" noProof="0" dirty="0">
                <a:solidFill>
                  <a:srgbClr val="FFFFFF"/>
                </a:solidFill>
                <a:latin typeface="Trebuchet MS" panose="020B0603020202020204"/>
                <a:cs typeface="Trebuchet MS" panose="020B0603020202020204"/>
              </a:rPr>
              <a:t>8</a:t>
            </a:r>
            <a:endParaRPr lang="es-419" sz="1500" noProof="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8" name="object 5"/>
          <p:cNvSpPr txBox="1">
            <a:spLocks noGrp="1"/>
          </p:cNvSpPr>
          <p:nvPr>
            <p:ph type="title"/>
          </p:nvPr>
        </p:nvSpPr>
        <p:spPr>
          <a:xfrm>
            <a:off x="365125" y="260985"/>
            <a:ext cx="11151235" cy="843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419" spc="-10" noProof="0" dirty="0">
                <a:solidFill>
                  <a:srgbClr val="00186F"/>
                </a:solidFill>
              </a:rPr>
              <a:t>Logísticas de la reunión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03F8932-795C-746B-1E09-E3782B719A42}"/>
              </a:ext>
            </a:extLst>
          </p:cNvPr>
          <p:cNvSpPr/>
          <p:nvPr/>
        </p:nvSpPr>
        <p:spPr>
          <a:xfrm>
            <a:off x="5067300" y="4648200"/>
            <a:ext cx="1957704" cy="357186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419" b="1" noProof="0" dirty="0"/>
              <a:t>Levanten la mano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r>
              <a:rPr lang="es-419" spc="-25" noProof="0" dirty="0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56868" y="1935937"/>
            <a:ext cx="10013950" cy="3228340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316865" marR="5080" indent="-304800">
              <a:lnSpc>
                <a:spcPts val="3240"/>
              </a:lnSpc>
              <a:spcBef>
                <a:spcPts val="510"/>
              </a:spcBef>
              <a:buFont typeface="Tahoma" panose="020B0604030504040204"/>
              <a:buChar char="•"/>
              <a:tabLst>
                <a:tab pos="316865" algn="l"/>
              </a:tabLst>
            </a:pPr>
            <a:r>
              <a:rPr lang="es-419" sz="3000" b="1" noProof="0" dirty="0">
                <a:latin typeface="Trebuchet MS" panose="020B0603020202020204"/>
                <a:cs typeface="Trebuchet MS" panose="020B0603020202020204"/>
              </a:rPr>
              <a:t>Asistentes:</a:t>
            </a:r>
            <a:r>
              <a:rPr lang="es-419" sz="3000" b="1" spc="-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  <a:sym typeface="+mn-ea"/>
              </a:rPr>
              <a:t>Haga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  <a:sym typeface="+mn-ea"/>
              </a:rPr>
              <a:t>preguntas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  <a:sym typeface="+mn-ea"/>
              </a:rPr>
              <a:t>y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  <a:sym typeface="+mn-ea"/>
              </a:rPr>
              <a:t>ofrezca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  <a:sym typeface="+mn-ea"/>
              </a:rPr>
              <a:t>comentarios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  <a:sym typeface="+mn-ea"/>
              </a:rPr>
              <a:t>después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  <a:sym typeface="+mn-ea"/>
              </a:rPr>
              <a:t>de</a:t>
            </a:r>
            <a:r>
              <a:rPr lang="es-419" sz="3000" spc="-2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  <a:sym typeface="+mn-ea"/>
              </a:rPr>
              <a:t>la</a:t>
            </a:r>
            <a:r>
              <a:rPr lang="es-419" sz="3000" spc="-3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  <a:sym typeface="+mn-ea"/>
              </a:rPr>
              <a:t>presentación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.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  <a:p>
            <a:pPr marL="316865" marR="136525" indent="-304800">
              <a:lnSpc>
                <a:spcPts val="3240"/>
              </a:lnSpc>
              <a:spcBef>
                <a:spcPts val="985"/>
              </a:spcBef>
              <a:buFont typeface="Tahoma" panose="020B0604030504040204"/>
              <a:buChar char="•"/>
              <a:tabLst>
                <a:tab pos="316865" algn="l"/>
              </a:tabLst>
            </a:pPr>
            <a:r>
              <a:rPr lang="es-419" sz="3000" b="1" noProof="0" dirty="0">
                <a:latin typeface="Trebuchet MS" panose="020B0603020202020204"/>
                <a:cs typeface="Trebuchet MS" panose="020B0603020202020204"/>
              </a:rPr>
              <a:t>Cumplir</a:t>
            </a:r>
            <a:r>
              <a:rPr lang="es-419" sz="3000" b="1" spc="-6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b="1" noProof="0" dirty="0">
                <a:latin typeface="Trebuchet MS" panose="020B0603020202020204"/>
                <a:cs typeface="Trebuchet MS" panose="020B0603020202020204"/>
              </a:rPr>
              <a:t>con</a:t>
            </a:r>
            <a:r>
              <a:rPr lang="es-419" sz="3000" b="1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b="1" noProof="0" dirty="0">
                <a:latin typeface="Trebuchet MS" panose="020B0603020202020204"/>
                <a:cs typeface="Trebuchet MS" panose="020B0603020202020204"/>
              </a:rPr>
              <a:t>las</a:t>
            </a:r>
            <a:r>
              <a:rPr lang="es-419" sz="3000" b="1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b="1" noProof="0" dirty="0">
                <a:latin typeface="Trebuchet MS" panose="020B0603020202020204"/>
                <a:cs typeface="Trebuchet MS" panose="020B0603020202020204"/>
              </a:rPr>
              <a:t>normas:</a:t>
            </a:r>
            <a:r>
              <a:rPr lang="es-419" sz="3000" b="1" spc="-1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  <a:sym typeface="+mn-ea"/>
              </a:rPr>
              <a:t>respete,</a:t>
            </a:r>
            <a:r>
              <a:rPr lang="es-419" sz="3000" spc="-8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  <a:sym typeface="+mn-ea"/>
              </a:rPr>
              <a:t>manténgase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  <a:sym typeface="+mn-ea"/>
              </a:rPr>
              <a:t>en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  <a:sym typeface="+mn-ea"/>
              </a:rPr>
              <a:t>el</a:t>
            </a:r>
            <a:r>
              <a:rPr lang="es-419" sz="3000" spc="-6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000" spc="-20" noProof="0" dirty="0">
                <a:latin typeface="Trebuchet MS" panose="020B0603020202020204"/>
                <a:cs typeface="Trebuchet MS" panose="020B0603020202020204"/>
                <a:sym typeface="+mn-ea"/>
              </a:rPr>
              <a:t>tema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  <a:sym typeface="+mn-ea"/>
              </a:rPr>
              <a:t>y</a:t>
            </a:r>
            <a:r>
              <a:rPr lang="es-419" sz="3000" spc="-2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  <a:sym typeface="+mn-ea"/>
              </a:rPr>
              <a:t>vigile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  <a:sym typeface="+mn-ea"/>
              </a:rPr>
              <a:t>la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  <a:sym typeface="+mn-ea"/>
              </a:rPr>
              <a:t>duración</a:t>
            </a:r>
            <a:r>
              <a:rPr lang="es-419" sz="3000" spc="-3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  <a:sym typeface="+mn-ea"/>
              </a:rPr>
              <a:t>de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  <a:sym typeface="+mn-ea"/>
              </a:rPr>
              <a:t> s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  <a:sym typeface="+mn-ea"/>
              </a:rPr>
              <a:t>us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  <a:sym typeface="+mn-ea"/>
              </a:rPr>
              <a:t>comentarios</a:t>
            </a:r>
            <a:r>
              <a:rPr lang="es-419" sz="3000" spc="-2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  <a:sym typeface="+mn-ea"/>
              </a:rPr>
              <a:t>o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  <a:sym typeface="+mn-ea"/>
              </a:rPr>
              <a:t>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  <a:sym typeface="+mn-ea"/>
              </a:rPr>
              <a:t>preguntas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.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  <a:p>
            <a:pPr marL="316865" marR="796925" indent="-304800">
              <a:lnSpc>
                <a:spcPts val="3240"/>
              </a:lnSpc>
              <a:spcBef>
                <a:spcPts val="1010"/>
              </a:spcBef>
              <a:buFont typeface="Tahoma" panose="020B0604030504040204"/>
              <a:buChar char="•"/>
              <a:tabLst>
                <a:tab pos="316865" algn="l"/>
              </a:tabLst>
            </a:pPr>
            <a:r>
              <a:rPr lang="es-419" sz="3000" b="1" noProof="0" dirty="0">
                <a:latin typeface="Trebuchet MS" panose="020B0603020202020204"/>
                <a:cs typeface="Trebuchet MS" panose="020B0603020202020204"/>
              </a:rPr>
              <a:t>Límite</a:t>
            </a:r>
            <a:r>
              <a:rPr lang="es-419" sz="3000" b="1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b="1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b="1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b="1" noProof="0" dirty="0">
                <a:latin typeface="Trebuchet MS" panose="020B0603020202020204"/>
                <a:cs typeface="Trebuchet MS" panose="020B0603020202020204"/>
              </a:rPr>
              <a:t>tiempo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:</a:t>
            </a:r>
            <a:r>
              <a:rPr lang="es-419" sz="3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debido</a:t>
            </a:r>
            <a:r>
              <a:rPr lang="es-419" sz="3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al</a:t>
            </a:r>
            <a:r>
              <a:rPr lang="es-419" sz="3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número</a:t>
            </a:r>
            <a:r>
              <a:rPr lang="es-419" sz="3000" spc="-5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de</a:t>
            </a:r>
            <a:r>
              <a:rPr lang="es-419" sz="3000" spc="-5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asistentes,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tendremos</a:t>
            </a:r>
            <a:r>
              <a:rPr lang="es-419" sz="3000" spc="-4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que</a:t>
            </a:r>
            <a:r>
              <a:rPr lang="es-419" sz="3000" spc="-4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limitar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las</a:t>
            </a:r>
            <a:r>
              <a:rPr lang="es-419" sz="3000" spc="-2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preguntas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a</a:t>
            </a:r>
            <a:r>
              <a:rPr lang="es-419" sz="3000" spc="1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noProof="0" dirty="0">
                <a:latin typeface="Trebuchet MS" panose="020B0603020202020204"/>
                <a:cs typeface="Trebuchet MS" panose="020B0603020202020204"/>
              </a:rPr>
              <a:t>tres</a:t>
            </a:r>
            <a:r>
              <a:rPr lang="es-419" sz="3000" spc="-15" noProof="0" dirty="0">
                <a:latin typeface="Trebuchet MS" panose="020B0603020202020204"/>
                <a:cs typeface="Trebuchet MS" panose="020B0603020202020204"/>
              </a:rPr>
              <a:t> </a:t>
            </a:r>
            <a:r>
              <a:rPr lang="es-419" sz="3000" spc="-10" noProof="0" dirty="0">
                <a:latin typeface="Trebuchet MS" panose="020B0603020202020204"/>
                <a:cs typeface="Trebuchet MS" panose="020B0603020202020204"/>
              </a:rPr>
              <a:t>minutos.</a:t>
            </a:r>
            <a:endParaRPr lang="es-419" sz="3000" noProof="0" dirty="0">
              <a:latin typeface="Trebuchet MS" panose="020B0603020202020204"/>
              <a:cs typeface="Trebuchet MS" panose="020B0603020202020204"/>
            </a:endParaRPr>
          </a:p>
        </p:txBody>
      </p:sp>
      <p:sp>
        <p:nvSpPr>
          <p:cNvPr id="8" name="object 2"/>
          <p:cNvSpPr txBox="1">
            <a:spLocks noGrp="1"/>
          </p:cNvSpPr>
          <p:nvPr>
            <p:ph type="title"/>
          </p:nvPr>
        </p:nvSpPr>
        <p:spPr>
          <a:xfrm>
            <a:off x="1014882" y="18563"/>
            <a:ext cx="10162235" cy="1321435"/>
          </a:xfrm>
          <a:prstGeom prst="rect">
            <a:avLst/>
          </a:prstGeom>
        </p:spPr>
        <p:txBody>
          <a:bodyPr vert="horz" wrap="square" lIns="0" tIns="490949" rIns="0" bIns="0" rtlCol="0">
            <a:spAutoFit/>
          </a:bodyPr>
          <a:lstStyle/>
          <a:p>
            <a:pPr marL="1677035">
              <a:lnSpc>
                <a:spcPct val="100000"/>
              </a:lnSpc>
              <a:spcBef>
                <a:spcPts val="100"/>
              </a:spcBef>
            </a:pPr>
            <a:r>
              <a:rPr lang="es-419" spc="-10" noProof="0" dirty="0">
                <a:solidFill>
                  <a:srgbClr val="00186F"/>
                </a:solidFill>
              </a:rPr>
              <a:t>Expectativas de hoy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2689</Words>
  <Application>Microsoft Office PowerPoint</Application>
  <PresentationFormat>Widescreen</PresentationFormat>
  <Paragraphs>219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Arial MT</vt:lpstr>
      <vt:lpstr>Calibri</vt:lpstr>
      <vt:lpstr>Segoe UI Symbol</vt:lpstr>
      <vt:lpstr>Tahoma</vt:lpstr>
      <vt:lpstr>Trebuchet MS</vt:lpstr>
      <vt:lpstr>Office Theme</vt:lpstr>
      <vt:lpstr>Cambios en el proceso de apelaciones de los miembros</vt:lpstr>
      <vt:lpstr>Interpretación de idiomas</vt:lpstr>
      <vt:lpstr>      Subtítulos</vt:lpstr>
      <vt:lpstr>Oradores</vt:lpstr>
      <vt:lpstr>Nuestra misión Mejorar la equidad, el acceso y los resultados en la atención médica para las personas a las que atendemos, al mismo tiempo ahorramos dinero a los habitantes de Colorado en atención médica y generamos valor para Colorado.</vt:lpstr>
      <vt:lpstr>Lo que hacemos</vt:lpstr>
      <vt:lpstr>Logísticas de la reunión</vt:lpstr>
      <vt:lpstr>Logísticas de la reunión</vt:lpstr>
      <vt:lpstr>Expectativas de hoy</vt:lpstr>
      <vt:lpstr>Agenda</vt:lpstr>
      <vt:lpstr>Compromiso con las partes interesadas</vt:lpstr>
      <vt:lpstr>Trayectoria de participación de las partes interesadas</vt:lpstr>
      <vt:lpstr>Cambios informados por su aportación</vt:lpstr>
      <vt:lpstr>Fundamentos de las apelaciones y cambios propuestos</vt:lpstr>
      <vt:lpstr>Antecedentes de las apelaciones</vt:lpstr>
      <vt:lpstr>Continuación de antecedentes de las apelaciones</vt:lpstr>
      <vt:lpstr>Plazo de apelación, excepción y reconsideración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¿Que no cambia con la norma propuesta?</vt:lpstr>
      <vt:lpstr>¿Que no cambia con la norma propuesta?</vt:lpstr>
      <vt:lpstr>¿Que cambia con la norma propuesta?</vt:lpstr>
      <vt:lpstr>Revisión Administrativa</vt:lpstr>
      <vt:lpstr>Revisión substantiva</vt:lpstr>
      <vt:lpstr>¿Que cambia con la norma propuesta?</vt:lpstr>
      <vt:lpstr>Definición de “causa justificada”</vt:lpstr>
      <vt:lpstr>¿Por qué proponer estos cambios ahora?</vt:lpstr>
      <vt:lpstr>Cont. ¿Por qué proponer estos cambios ahora?</vt:lpstr>
      <vt:lpstr>Cronología de la norma propuesta</vt:lpstr>
      <vt:lpstr>¿Preguntas?</vt:lpstr>
      <vt:lpstr>Recursos</vt:lpstr>
      <vt:lpstr>Información de contacto</vt:lpstr>
      <vt:lpstr>¡Gracias!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Sound Ventures Inc</cp:lastModifiedBy>
  <cp:revision>79</cp:revision>
  <dcterms:created xsi:type="dcterms:W3CDTF">2026-02-14T17:11:00Z</dcterms:created>
  <dcterms:modified xsi:type="dcterms:W3CDTF">2026-02-17T00:29:41Z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2026-02-12T16:00:00Z</vt:filetime>
  </property>
  <property fmtid="{D5CDD505-2E9C-101B-9397-08002B2CF9AE}" pid="3" name="Creator">
    <vt:lpwstr>Acrobat PDFMaker 25 for PowerPoint</vt:lpwstr>
  </property>
  <property fmtid="{D5CDD505-2E9C-101B-9397-08002B2CF9AE}" pid="4" name="LastSaved">
    <vt:filetime>2026-02-13T16:00:00Z</vt:filetime>
  </property>
  <property fmtid="{D5CDD505-2E9C-101B-9397-08002B2CF9AE}" pid="5" name="Producer">
    <vt:lpwstr>Adobe PDF Library 25.1.192</vt:lpwstr>
  </property>
  <property fmtid="{D5CDD505-2E9C-101B-9397-08002B2CF9AE}" pid="6" name="ICV">
    <vt:lpwstr>BA94CFAF70494ED2A44ED350DE53A758_13</vt:lpwstr>
  </property>
  <property fmtid="{D5CDD505-2E9C-101B-9397-08002B2CF9AE}" pid="7" name="KSOProductBuildVer">
    <vt:lpwstr>2057-12.2.0.23197</vt:lpwstr>
  </property>
</Properties>
</file>