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3" r:id="rId1"/>
    <p:sldMasterId id="2147483794" r:id="rId2"/>
    <p:sldMasterId id="2147483795" r:id="rId3"/>
    <p:sldMasterId id="2147483796" r:id="rId4"/>
    <p:sldMasterId id="2147483797" r:id="rId5"/>
    <p:sldMasterId id="2147483798" r:id="rId6"/>
    <p:sldMasterId id="2147483799" r:id="rId7"/>
  </p:sldMasterIdLst>
  <p:notesMasterIdLst>
    <p:notesMasterId r:id="rId48"/>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x="12192000" cy="6858000"/>
  <p:notesSz cx="6858000" cy="9144000"/>
  <p:embeddedFontLst>
    <p:embeddedFont>
      <p:font typeface="Noto Sans" panose="020B0502040504020204" pitchFamily="34" charset="0"/>
      <p:regular r:id="rId49"/>
      <p:bold r:id="rId50"/>
      <p:italic r:id="rId51"/>
      <p:boldItalic r:id="rId52"/>
    </p:embeddedFont>
    <p:embeddedFont>
      <p:font typeface="Open Sans" panose="020B0606030504020204" pitchFamily="34" charset="0"/>
      <p:regular r:id="rId53"/>
      <p:bold r:id="rId54"/>
      <p:italic r:id="rId55"/>
      <p:boldItalic r:id="rId56"/>
    </p:embeddedFont>
    <p:embeddedFont>
      <p:font typeface="Open Sans SemiBold" panose="020B0706030804020204" pitchFamily="34" charset="0"/>
      <p:regular r:id="rId57"/>
      <p:bold r:id="rId58"/>
      <p:italic r:id="rId59"/>
      <p:boldItalic r:id="rId60"/>
    </p:embeddedFont>
    <p:embeddedFont>
      <p:font typeface="Roboto" panose="02000000000000000000" pitchFamily="2" charset="0"/>
      <p:regular r:id="rId61"/>
      <p:bold r:id="rId62"/>
      <p:italic r:id="rId63"/>
      <p:boldItalic r:id="rId64"/>
    </p:embeddedFont>
    <p:embeddedFont>
      <p:font typeface="Trebuchet MS" panose="020B0603020202020204" pitchFamily="3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manda Spratt - HCPF"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5A5"/>
    <a:srgbClr val="9D6C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7D611F-79A5-4673-BF58-06734A49517B}">
  <a:tblStyle styleId="{B97D611F-79A5-4673-BF58-06734A49517B}" styleName="Table_0">
    <a:wholeTbl>
      <a:tcTxStyle>
        <a:font>
          <a:latin typeface="Arial"/>
          <a:ea typeface="Arial"/>
          <a:cs typeface="Arial"/>
        </a:font>
        <a:srgbClr val="000000"/>
      </a:tcTxStyle>
      <a:tcStyle>
        <a:tcBdr>
          <a:left>
            <a:ln w="12700" cap="flat" cmpd="sng">
              <a:solidFill>
                <a:srgbClr val="9E9E9E"/>
              </a:solidFill>
              <a:prstDash val="solid"/>
              <a:round/>
              <a:headEnd type="none" w="sm" len="sm"/>
              <a:tailEnd type="none" w="sm" len="sm"/>
            </a:ln>
          </a:left>
          <a:right>
            <a:ln w="12700" cap="flat" cmpd="sng">
              <a:solidFill>
                <a:srgbClr val="9E9E9E"/>
              </a:solidFill>
              <a:prstDash val="solid"/>
              <a:round/>
              <a:headEnd type="none" w="sm" len="sm"/>
              <a:tailEnd type="none" w="sm" len="sm"/>
            </a:ln>
          </a:right>
          <a:top>
            <a:ln w="12700" cap="flat" cmpd="sng">
              <a:solidFill>
                <a:srgbClr val="9E9E9E"/>
              </a:solidFill>
              <a:prstDash val="solid"/>
              <a:round/>
              <a:headEnd type="none" w="sm" len="sm"/>
              <a:tailEnd type="none" w="sm" len="sm"/>
            </a:ln>
          </a:top>
          <a:bottom>
            <a:ln w="12700" cap="flat" cmpd="sng">
              <a:solidFill>
                <a:srgbClr val="9E9E9E"/>
              </a:solidFill>
              <a:prstDash val="solid"/>
              <a:round/>
              <a:headEnd type="none" w="sm" len="sm"/>
              <a:tailEnd type="none" w="sm" len="sm"/>
            </a:ln>
          </a:bottom>
          <a:insideH>
            <a:ln w="12700" cap="flat" cmpd="sng">
              <a:solidFill>
                <a:srgbClr val="9E9E9E"/>
              </a:solidFill>
              <a:prstDash val="solid"/>
              <a:round/>
              <a:headEnd type="none" w="sm" len="sm"/>
              <a:tailEnd type="none" w="sm" len="sm"/>
            </a:ln>
          </a:insideH>
          <a:insideV>
            <a:ln w="12700"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164528-CB53-4C51-9A6B-D5A20BEB949E}"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12A57AD-F935-4127-B7F8-38751930238C}"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48" autoAdjust="0"/>
    <p:restoredTop sz="94140" autoAdjust="0"/>
  </p:normalViewPr>
  <p:slideViewPr>
    <p:cSldViewPr snapToGrid="0">
      <p:cViewPr varScale="1">
        <p:scale>
          <a:sx n="111" d="100"/>
          <a:sy n="111" d="100"/>
        </p:scale>
        <p:origin x="73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15.fntdata"/><Relationship Id="rId68" Type="http://schemas.openxmlformats.org/officeDocument/2006/relationships/font" Target="fonts/font20.fntdata"/><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5" Type="http://schemas.openxmlformats.org/officeDocument/2006/relationships/slideMaster" Target="slideMasters/slideMaster5.xml"/><Relationship Id="rId61" Type="http://schemas.openxmlformats.org/officeDocument/2006/relationships/font" Target="fonts/font13.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font" Target="fonts/font3.fntdata"/><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Master" Target="slideMasters/slideMaster7.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dirty="0">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662" name="Google Shape;662;p4: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63" name="Google Shape;663;p4: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b782c42ecb_0_1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820" name="Google Shape;820;g3b782c42ecb_0_1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821" name="Google Shape;821;g3b782c42ecb_0_1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3ba5e5c5823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828" name="Google Shape;828;g3ba5e5c5823_0_2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be447f56e1_1_6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836" name="Google Shape;836;g3be447f56e1_1_6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837" name="Google Shape;837;g3be447f56e1_1_6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3b9c9dfcb53_0_16: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Clr>
                <a:schemeClr val="dk1"/>
              </a:buClr>
              <a:buSzPts val="1400"/>
              <a:buFont typeface="Arial"/>
              <a:buNone/>
            </a:pPr>
            <a:endParaRPr b="0" dirty="0">
              <a:latin typeface="Arial"/>
              <a:ea typeface="Arial"/>
              <a:cs typeface="Arial"/>
              <a:sym typeface="Arial"/>
            </a:endParaRPr>
          </a:p>
        </p:txBody>
      </p:sp>
      <p:sp>
        <p:nvSpPr>
          <p:cNvPr id="1310" name="Google Shape;1310;g3b9c9dfcb53_0_16: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txBody>
          <a:bodyPr/>
          <a:lstStyle/>
          <a:p>
            <a:endParaRPr lang="es-419"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g3bc41c8ac9c_0_2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17" name="Google Shape;1317;g3bc41c8ac9c_0_2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dirty="0"/>
          </a:p>
        </p:txBody>
      </p:sp>
      <p:sp>
        <p:nvSpPr>
          <p:cNvPr id="1318" name="Google Shape;1318;g3bc41c8ac9c_0_2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g3c9316021b3_3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26" name="Google Shape;1326;g3c9316021b3_3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7" name="Google Shape;1327;g3c9316021b3_3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3c8b181478a_4_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42" name="Google Shape;1342;g3c8b181478a_4_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43" name="Google Shape;1343;g3c8b181478a_4_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3b9c9dfcb53_0_34: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1100" b="0" dirty="0">
              <a:latin typeface="Arial"/>
              <a:ea typeface="Arial"/>
              <a:cs typeface="Arial"/>
              <a:sym typeface="Arial"/>
            </a:endParaRPr>
          </a:p>
        </p:txBody>
      </p:sp>
      <p:sp>
        <p:nvSpPr>
          <p:cNvPr id="1351" name="Google Shape;1351;g3b9c9dfcb53_0_34: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txBody>
          <a:bodyPr/>
          <a:lstStyle/>
          <a:p>
            <a:endParaRPr lang="es-419"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6"/>
        <p:cNvGrpSpPr/>
        <p:nvPr/>
      </p:nvGrpSpPr>
      <p:grpSpPr>
        <a:xfrm>
          <a:off x="0" y="0"/>
          <a:ext cx="0" cy="0"/>
          <a:chOff x="0" y="0"/>
          <a:chExt cx="0" cy="0"/>
        </a:xfrm>
      </p:grpSpPr>
      <p:sp>
        <p:nvSpPr>
          <p:cNvPr id="1357" name="Google Shape;1357;g3b9c9dfcb53_0_46: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b="0" dirty="0">
              <a:latin typeface="Arial"/>
              <a:ea typeface="Arial"/>
              <a:cs typeface="Arial"/>
              <a:sym typeface="Arial"/>
            </a:endParaRPr>
          </a:p>
        </p:txBody>
      </p:sp>
      <p:sp>
        <p:nvSpPr>
          <p:cNvPr id="1358" name="Google Shape;1358;g3b9c9dfcb53_0_46: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txBody>
          <a:bodyPr/>
          <a:lstStyle/>
          <a:p>
            <a:endParaRPr lang="es-419"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3b782c42ecb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65" name="Google Shape;1365;g3b782c42ecb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366" name="Google Shape;1366;g3b782c42ecb_0_10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bea05db40e_0_164: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70" name="Google Shape;670;g3bea05db40e_0_164: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671" name="Google Shape;671;g3bea05db40e_0_164: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g3b782c42ecb_0_10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75" name="Google Shape;1375;g3b782c42ecb_0_10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0" dirty="0"/>
          </a:p>
        </p:txBody>
      </p:sp>
      <p:sp>
        <p:nvSpPr>
          <p:cNvPr id="1376" name="Google Shape;1376;g3b782c42ecb_0_10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g3b9c9dfcb53_0_260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83" name="Google Shape;1383;g3b9c9dfcb53_0_260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84" name="Google Shape;1384;g3b9c9dfcb53_0_260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8"/>
        <p:cNvGrpSpPr/>
        <p:nvPr/>
      </p:nvGrpSpPr>
      <p:grpSpPr>
        <a:xfrm>
          <a:off x="0" y="0"/>
          <a:ext cx="0" cy="0"/>
          <a:chOff x="0" y="0"/>
          <a:chExt cx="0" cy="0"/>
        </a:xfrm>
      </p:grpSpPr>
      <p:sp>
        <p:nvSpPr>
          <p:cNvPr id="1389" name="Google Shape;1389;g3b782c42ecb_0_2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90" name="Google Shape;1390;g3b782c42ecb_0_2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391" name="Google Shape;1391;g3b782c42ecb_0_2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3b782c42ec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398" name="Google Shape;1398;g3b782c42ecb_0_1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38b1c4d286e_1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406" name="Google Shape;1406;g38b1c4d286e_1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07" name="Google Shape;1407;g38b1c4d286e_1_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3b782c42ecb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15" name="Google Shape;1415;g3b782c42ecb_0_1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g3c9aa87cb52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22" name="Google Shape;1422;g3c9aa87cb52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1100" dirty="0">
              <a:latin typeface="Arial"/>
              <a:ea typeface="Arial"/>
              <a:cs typeface="Arial"/>
              <a:sym typeface="Arial"/>
            </a:endParaRPr>
          </a:p>
        </p:txBody>
      </p:sp>
      <p:sp>
        <p:nvSpPr>
          <p:cNvPr id="1423" name="Google Shape;1423;g3c9aa87cb52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3b9c9dfcb53_0_2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30" name="Google Shape;1430;g3b9c9dfcb53_0_21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0" algn="l" rtl="0">
              <a:spcBef>
                <a:spcPts val="0"/>
              </a:spcBef>
              <a:spcAft>
                <a:spcPts val="0"/>
              </a:spcAft>
              <a:buNone/>
            </a:pPr>
            <a:endParaRPr b="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3bea05db40e_4_8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37" name="Google Shape;1437;g3bea05db40e_4_8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438" name="Google Shape;1438;g3bea05db40e_4_8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3be447f56e1_1_57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46" name="Google Shape;1446;g3be447f56e1_1_57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47" name="Google Shape;1447;g3be447f56e1_1_57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b782c42ec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80" name="Google Shape;680;g3b782c42ecb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3c94ae71877_2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54" name="Google Shape;1454;g3c94ae71877_2_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g3c94ae71877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61" name="Google Shape;1461;g3c94ae71877_2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g3b782c42ecb_0_3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69" name="Google Shape;1469;g3b782c42ecb_0_3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470" name="Google Shape;1470;g3b782c42ecb_0_3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g3b9c9dfcb53_0_229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77" name="Google Shape;1477;g3b9c9dfcb53_0_229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478" name="Google Shape;1478;g3b9c9dfcb53_0_229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g3bdc1abc6ab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85" name="Google Shape;1485;g3bdc1abc6a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486" name="Google Shape;1486;g3bdc1abc6ab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3b9c9dfcb53_0_231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93" name="Google Shape;1493;g3b9c9dfcb53_0_231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0" dirty="0"/>
          </a:p>
        </p:txBody>
      </p:sp>
      <p:sp>
        <p:nvSpPr>
          <p:cNvPr id="1494" name="Google Shape;1494;g3b9c9dfcb53_0_231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0"/>
        <p:cNvGrpSpPr/>
        <p:nvPr/>
      </p:nvGrpSpPr>
      <p:grpSpPr>
        <a:xfrm>
          <a:off x="0" y="0"/>
          <a:ext cx="0" cy="0"/>
          <a:chOff x="0" y="0"/>
          <a:chExt cx="0" cy="0"/>
        </a:xfrm>
      </p:grpSpPr>
      <p:sp>
        <p:nvSpPr>
          <p:cNvPr id="1501" name="Google Shape;1501;g3b6ece2bafd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02" name="Google Shape;1502;g3b6ece2bafd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3bea05db40e_4_9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11" name="Google Shape;1511;g3bea05db40e_4_9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512" name="Google Shape;1512;g3bea05db40e_4_9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b782c42ecb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21" name="Google Shape;1521;g3b782c42ecb_0_1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3b9c9dfcb53_0_228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29" name="Google Shape;1529;g3b9c9dfcb53_0_228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530" name="Google Shape;1530;g3b9c9dfcb53_0_228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b782c42ecb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87" name="Google Shape;687;g3b782c42ec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dirty="0"/>
          </a:p>
        </p:txBody>
      </p:sp>
      <p:sp>
        <p:nvSpPr>
          <p:cNvPr id="688" name="Google Shape;688;g3b782c42ecb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3bea05db40e_4_1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536" name="Google Shape;1536;g3bea05db40e_4_13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7" name="Google Shape;1537;g3bea05db40e_4_13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c8b181478a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94" name="Google Shape;694;g3c8b181478a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dirty="0"/>
          </a:p>
        </p:txBody>
      </p:sp>
      <p:sp>
        <p:nvSpPr>
          <p:cNvPr id="695" name="Google Shape;695;g3c8b181478a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bea05db40e_4_6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704" name="Google Shape;704;g3bea05db40e_4_6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dirty="0"/>
          </a:p>
        </p:txBody>
      </p:sp>
      <p:sp>
        <p:nvSpPr>
          <p:cNvPr id="705" name="Google Shape;705;g3bea05db40e_4_6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be9add27cb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713" name="Google Shape;713;g3be9add27cb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endParaRPr b="0" dirty="0"/>
          </a:p>
        </p:txBody>
      </p:sp>
      <p:sp>
        <p:nvSpPr>
          <p:cNvPr id="714" name="Google Shape;714;g3be9add27cb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be9add27cb_4_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725" name="Google Shape;725;g3be9add27cb_4_1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26" name="Google Shape;726;g3be9add27cb_4_1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3be9add27cb_4_2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737" name="Google Shape;737;g3be9add27cb_4_2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457200" lvl="0" indent="0" algn="l" rtl="0">
              <a:spcBef>
                <a:spcPts val="0"/>
              </a:spcBef>
              <a:spcAft>
                <a:spcPts val="0"/>
              </a:spcAft>
              <a:buNone/>
            </a:pPr>
            <a:endParaRPr b="0" dirty="0"/>
          </a:p>
        </p:txBody>
      </p:sp>
      <p:sp>
        <p:nvSpPr>
          <p:cNvPr id="738" name="Google Shape;738;g3be9add27cb_4_2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3"/>
        <p:cNvGrpSpPr/>
        <p:nvPr/>
      </p:nvGrpSpPr>
      <p:grpSpPr>
        <a:xfrm>
          <a:off x="0" y="0"/>
          <a:ext cx="0" cy="0"/>
          <a:chOff x="0" y="0"/>
          <a:chExt cx="0" cy="0"/>
        </a:xfrm>
      </p:grpSpPr>
      <p:sp>
        <p:nvSpPr>
          <p:cNvPr id="444" name="Google Shape;444;p10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5" name="Google Shape;445;p10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46" name="Google Shape;446;p10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47" name="Google Shape;447;p10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4"/>
        <p:cNvGrpSpPr/>
        <p:nvPr/>
      </p:nvGrpSpPr>
      <p:grpSpPr>
        <a:xfrm>
          <a:off x="0" y="0"/>
          <a:ext cx="0" cy="0"/>
          <a:chOff x="0" y="0"/>
          <a:chExt cx="0" cy="0"/>
        </a:xfrm>
      </p:grpSpPr>
      <p:sp>
        <p:nvSpPr>
          <p:cNvPr id="455" name="Google Shape;455;p10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456"/>
        <p:cNvGrpSpPr/>
        <p:nvPr/>
      </p:nvGrpSpPr>
      <p:grpSpPr>
        <a:xfrm>
          <a:off x="0" y="0"/>
          <a:ext cx="0" cy="0"/>
          <a:chOff x="0" y="0"/>
          <a:chExt cx="0" cy="0"/>
        </a:xfrm>
      </p:grpSpPr>
      <p:sp>
        <p:nvSpPr>
          <p:cNvPr id="457" name="Google Shape;457;p10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58" name="Google Shape;458;p10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59" name="Google Shape;459;p10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60"/>
        <p:cNvGrpSpPr/>
        <p:nvPr/>
      </p:nvGrpSpPr>
      <p:grpSpPr>
        <a:xfrm>
          <a:off x="0" y="0"/>
          <a:ext cx="0" cy="0"/>
          <a:chOff x="0" y="0"/>
          <a:chExt cx="0" cy="0"/>
        </a:xfrm>
      </p:grpSpPr>
      <p:sp>
        <p:nvSpPr>
          <p:cNvPr id="461" name="Google Shape;461;p109"/>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62" name="Google Shape;462;p109"/>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a:buNone/>
              <a:defRPr sz="490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463" name="Google Shape;463;p109"/>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dirty="0"/>
          </a:p>
        </p:txBody>
      </p:sp>
      <p:sp>
        <p:nvSpPr>
          <p:cNvPr id="464" name="Google Shape;464;p10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465" name="Google Shape;465;p109"/>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466"/>
        <p:cNvGrpSpPr/>
        <p:nvPr/>
      </p:nvGrpSpPr>
      <p:grpSpPr>
        <a:xfrm>
          <a:off x="0" y="0"/>
          <a:ext cx="0" cy="0"/>
          <a:chOff x="0" y="0"/>
          <a:chExt cx="0" cy="0"/>
        </a:xfrm>
      </p:grpSpPr>
      <p:sp>
        <p:nvSpPr>
          <p:cNvPr id="467" name="Google Shape;467;p11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468" name="Google Shape;468;p110"/>
          <p:cNvSpPr/>
          <p:nvPr/>
        </p:nvSpPr>
        <p:spPr>
          <a:xfrm>
            <a:off x="838199" y="1873473"/>
            <a:ext cx="10433700" cy="23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500" dirty="0"/>
          </a:p>
        </p:txBody>
      </p:sp>
      <p:sp>
        <p:nvSpPr>
          <p:cNvPr id="469" name="Google Shape;469;p110"/>
          <p:cNvSpPr/>
          <p:nvPr/>
        </p:nvSpPr>
        <p:spPr>
          <a:xfrm>
            <a:off x="878391" y="417891"/>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dk2"/>
                </a:solidFill>
                <a:latin typeface="Trebuchet MS"/>
                <a:ea typeface="Trebuchet MS"/>
                <a:cs typeface="Trebuchet MS"/>
                <a:sym typeface="Trebuchet MS"/>
              </a:rPr>
              <a:t>Our Mission</a:t>
            </a:r>
            <a:endParaRPr sz="1900" dirty="0">
              <a:solidFill>
                <a:schemeClr val="dk2"/>
              </a:solidFill>
              <a:latin typeface="Calibri"/>
              <a:ea typeface="Calibri"/>
              <a:cs typeface="Calibri"/>
              <a:sym typeface="Calibri"/>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470"/>
        <p:cNvGrpSpPr/>
        <p:nvPr/>
      </p:nvGrpSpPr>
      <p:grpSpPr>
        <a:xfrm>
          <a:off x="0" y="0"/>
          <a:ext cx="0" cy="0"/>
          <a:chOff x="0" y="0"/>
          <a:chExt cx="0" cy="0"/>
        </a:xfrm>
      </p:grpSpPr>
      <p:sp>
        <p:nvSpPr>
          <p:cNvPr id="471" name="Google Shape;471;p11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472" name="Google Shape;472;p111"/>
          <p:cNvSpPr txBox="1"/>
          <p:nvPr/>
        </p:nvSpPr>
        <p:spPr>
          <a:xfrm>
            <a:off x="13628419" y="8737353"/>
            <a:ext cx="2172000" cy="3945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900" b="1">
                <a:solidFill>
                  <a:srgbClr val="000000"/>
                </a:solidFill>
                <a:latin typeface="Trebuchet MS"/>
                <a:ea typeface="Trebuchet MS"/>
                <a:cs typeface="Trebuchet MS"/>
                <a:sym typeface="Trebuchet MS"/>
              </a:rPr>
              <a:t>‹#›</a:t>
            </a:fld>
            <a:endParaRPr sz="1900" b="1" dirty="0">
              <a:solidFill>
                <a:srgbClr val="000000"/>
              </a:solidFill>
              <a:latin typeface="Trebuchet MS"/>
              <a:ea typeface="Trebuchet MS"/>
              <a:cs typeface="Trebuchet MS"/>
              <a:sym typeface="Trebuchet MS"/>
            </a:endParaRPr>
          </a:p>
        </p:txBody>
      </p:sp>
      <p:pic>
        <p:nvPicPr>
          <p:cNvPr id="473" name="Google Shape;473;p111"/>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474" name="Google Shape;474;p111"/>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a:buNone/>
            </a:pPr>
            <a:r>
              <a:rPr lang="en-US" sz="5500" b="1" i="0" u="none" strike="noStrike" cap="none" dirty="0">
                <a:solidFill>
                  <a:srgbClr val="FFFFFF"/>
                </a:solidFill>
                <a:latin typeface="Trebuchet MS"/>
                <a:ea typeface="Trebuchet MS"/>
                <a:cs typeface="Trebuchet MS"/>
                <a:sym typeface="Trebuchet MS"/>
              </a:rPr>
              <a:t>Our Mission: </a:t>
            </a:r>
            <a:endParaRPr sz="5500" b="0" i="0" u="none" strike="noStrike" cap="none" dirty="0">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475"/>
        <p:cNvGrpSpPr/>
        <p:nvPr/>
      </p:nvGrpSpPr>
      <p:grpSpPr>
        <a:xfrm>
          <a:off x="0" y="0"/>
          <a:ext cx="0" cy="0"/>
          <a:chOff x="0" y="0"/>
          <a:chExt cx="0" cy="0"/>
        </a:xfrm>
      </p:grpSpPr>
      <p:sp>
        <p:nvSpPr>
          <p:cNvPr id="476" name="Google Shape;476;p11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477" name="Google Shape;477;p112"/>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478" name="Google Shape;478;p112"/>
          <p:cNvSpPr/>
          <p:nvPr/>
        </p:nvSpPr>
        <p:spPr>
          <a:xfrm>
            <a:off x="838200" y="382212"/>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232C68"/>
                </a:solidFill>
                <a:latin typeface="Trebuchet MS"/>
                <a:ea typeface="Trebuchet MS"/>
                <a:cs typeface="Trebuchet MS"/>
                <a:sym typeface="Trebuchet MS"/>
              </a:rPr>
              <a:t>What We Do</a:t>
            </a:r>
            <a:endParaRPr sz="1900" dirty="0">
              <a:solidFill>
                <a:schemeClr val="dk1"/>
              </a:solidFill>
              <a:latin typeface="Calibri"/>
              <a:ea typeface="Calibri"/>
              <a:cs typeface="Calibri"/>
              <a:sym typeface="Calibri"/>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79"/>
        <p:cNvGrpSpPr/>
        <p:nvPr/>
      </p:nvGrpSpPr>
      <p:grpSpPr>
        <a:xfrm>
          <a:off x="0" y="0"/>
          <a:ext cx="0" cy="0"/>
          <a:chOff x="0" y="0"/>
          <a:chExt cx="0" cy="0"/>
        </a:xfrm>
      </p:grpSpPr>
      <p:sp>
        <p:nvSpPr>
          <p:cNvPr id="480" name="Google Shape;480;p113"/>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1" name="Google Shape;481;p113"/>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82" name="Google Shape;482;p11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483" name="Google Shape;483;p113"/>
          <p:cNvCxnSpPr/>
          <p:nvPr/>
        </p:nvCxnSpPr>
        <p:spPr>
          <a:xfrm>
            <a:off x="6096000" y="1327150"/>
            <a:ext cx="0" cy="4203600"/>
          </a:xfrm>
          <a:prstGeom prst="straightConnector1">
            <a:avLst/>
          </a:prstGeom>
          <a:noFill/>
          <a:ln w="50800" cap="flat" cmpd="sng">
            <a:solidFill>
              <a:schemeClr val="dk1"/>
            </a:solidFill>
            <a:prstDash val="solid"/>
            <a:miter lim="800000"/>
            <a:headEnd type="none" w="sm" len="sm"/>
            <a:tailEnd type="none" w="sm" len="sm"/>
          </a:ln>
        </p:spPr>
      </p:cxn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4"/>
        <p:cNvGrpSpPr/>
        <p:nvPr/>
      </p:nvGrpSpPr>
      <p:grpSpPr>
        <a:xfrm>
          <a:off x="0" y="0"/>
          <a:ext cx="0" cy="0"/>
          <a:chOff x="0" y="0"/>
          <a:chExt cx="0" cy="0"/>
        </a:xfrm>
      </p:grpSpPr>
      <p:sp>
        <p:nvSpPr>
          <p:cNvPr id="485" name="Google Shape;485;p114"/>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6" name="Google Shape;486;p11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87"/>
        <p:cNvGrpSpPr/>
        <p:nvPr/>
      </p:nvGrpSpPr>
      <p:grpSpPr>
        <a:xfrm>
          <a:off x="0" y="0"/>
          <a:ext cx="0" cy="0"/>
          <a:chOff x="0" y="0"/>
          <a:chExt cx="0" cy="0"/>
        </a:xfrm>
      </p:grpSpPr>
      <p:sp>
        <p:nvSpPr>
          <p:cNvPr id="488" name="Google Shape;488;p115"/>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9" name="Google Shape;489;p11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490" name="Google Shape;490;p115" descr="Questions"/>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1"/>
        <p:cNvGrpSpPr/>
        <p:nvPr/>
      </p:nvGrpSpPr>
      <p:grpSpPr>
        <a:xfrm>
          <a:off x="0" y="0"/>
          <a:ext cx="0" cy="0"/>
          <a:chOff x="0" y="0"/>
          <a:chExt cx="0" cy="0"/>
        </a:xfrm>
      </p:grpSpPr>
      <p:sp>
        <p:nvSpPr>
          <p:cNvPr id="492" name="Google Shape;492;p116"/>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3" name="Google Shape;493;p11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494" name="Google Shape;494;p116"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495"/>
        <p:cNvGrpSpPr/>
        <p:nvPr/>
      </p:nvGrpSpPr>
      <p:grpSpPr>
        <a:xfrm>
          <a:off x="0" y="0"/>
          <a:ext cx="0" cy="0"/>
          <a:chOff x="0" y="0"/>
          <a:chExt cx="0" cy="0"/>
        </a:xfrm>
      </p:grpSpPr>
      <p:sp>
        <p:nvSpPr>
          <p:cNvPr id="496" name="Google Shape;496;p11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497" name="Google Shape;497;p11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8" name="Google Shape;498;p117"/>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499"/>
        <p:cNvGrpSpPr/>
        <p:nvPr/>
      </p:nvGrpSpPr>
      <p:grpSpPr>
        <a:xfrm>
          <a:off x="0" y="0"/>
          <a:ext cx="0" cy="0"/>
          <a:chOff x="0" y="0"/>
          <a:chExt cx="0" cy="0"/>
        </a:xfrm>
      </p:grpSpPr>
      <p:sp>
        <p:nvSpPr>
          <p:cNvPr id="500" name="Google Shape;500;p118"/>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01" name="Google Shape;501;p11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02"/>
        <p:cNvGrpSpPr/>
        <p:nvPr/>
      </p:nvGrpSpPr>
      <p:grpSpPr>
        <a:xfrm>
          <a:off x="0" y="0"/>
          <a:ext cx="0" cy="0"/>
          <a:chOff x="0" y="0"/>
          <a:chExt cx="0" cy="0"/>
        </a:xfrm>
      </p:grpSpPr>
      <p:sp>
        <p:nvSpPr>
          <p:cNvPr id="503" name="Google Shape;503;p11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3700"/>
              <a:buNone/>
              <a:defRPr sz="19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a:endParaRPr/>
          </a:p>
        </p:txBody>
      </p:sp>
      <p:sp>
        <p:nvSpPr>
          <p:cNvPr id="504" name="Google Shape;504;p11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sz="1900"/>
            </a:lvl1pPr>
            <a:lvl2pPr marL="914400" lvl="1" indent="-349250" algn="l">
              <a:lnSpc>
                <a:spcPct val="115000"/>
              </a:lnSpc>
              <a:spcBef>
                <a:spcPts val="2100"/>
              </a:spcBef>
              <a:spcAft>
                <a:spcPts val="0"/>
              </a:spcAft>
              <a:buSzPts val="1900"/>
              <a:buChar char="○"/>
              <a:defRPr sz="1900"/>
            </a:lvl2pPr>
            <a:lvl3pPr marL="1371600" lvl="2" indent="-349250" algn="l">
              <a:lnSpc>
                <a:spcPct val="115000"/>
              </a:lnSpc>
              <a:spcBef>
                <a:spcPts val="2100"/>
              </a:spcBef>
              <a:spcAft>
                <a:spcPts val="0"/>
              </a:spcAft>
              <a:buSzPts val="1900"/>
              <a:buChar char="■"/>
              <a:defRPr sz="1900"/>
            </a:lvl3pPr>
            <a:lvl4pPr marL="1828800" lvl="3" indent="-349250" algn="l">
              <a:lnSpc>
                <a:spcPct val="115000"/>
              </a:lnSpc>
              <a:spcBef>
                <a:spcPts val="2100"/>
              </a:spcBef>
              <a:spcAft>
                <a:spcPts val="0"/>
              </a:spcAft>
              <a:buSzPts val="1900"/>
              <a:buChar char="●"/>
              <a:defRPr sz="1900"/>
            </a:lvl4pPr>
            <a:lvl5pPr marL="2286000" lvl="4" indent="-349250" algn="l">
              <a:lnSpc>
                <a:spcPct val="115000"/>
              </a:lnSpc>
              <a:spcBef>
                <a:spcPts val="2100"/>
              </a:spcBef>
              <a:spcAft>
                <a:spcPts val="0"/>
              </a:spcAft>
              <a:buSzPts val="1900"/>
              <a:buChar char="○"/>
              <a:defRPr sz="1900"/>
            </a:lvl5pPr>
            <a:lvl6pPr marL="2743200" lvl="5" indent="-349250" algn="l">
              <a:lnSpc>
                <a:spcPct val="115000"/>
              </a:lnSpc>
              <a:spcBef>
                <a:spcPts val="2100"/>
              </a:spcBef>
              <a:spcAft>
                <a:spcPts val="0"/>
              </a:spcAft>
              <a:buSzPts val="1900"/>
              <a:buChar char="■"/>
              <a:defRPr sz="1900"/>
            </a:lvl6pPr>
            <a:lvl7pPr marL="3200400" lvl="6" indent="-349250" algn="l">
              <a:lnSpc>
                <a:spcPct val="115000"/>
              </a:lnSpc>
              <a:spcBef>
                <a:spcPts val="2100"/>
              </a:spcBef>
              <a:spcAft>
                <a:spcPts val="0"/>
              </a:spcAft>
              <a:buSzPts val="1900"/>
              <a:buChar char="●"/>
              <a:defRPr sz="1900"/>
            </a:lvl7pPr>
            <a:lvl8pPr marL="3657600" lvl="7" indent="-349250" algn="l">
              <a:lnSpc>
                <a:spcPct val="115000"/>
              </a:lnSpc>
              <a:spcBef>
                <a:spcPts val="2100"/>
              </a:spcBef>
              <a:spcAft>
                <a:spcPts val="0"/>
              </a:spcAft>
              <a:buSzPts val="1900"/>
              <a:buChar char="○"/>
              <a:defRPr sz="1900"/>
            </a:lvl8pPr>
            <a:lvl9pPr marL="4114800" lvl="8" indent="-349250" algn="l">
              <a:lnSpc>
                <a:spcPct val="115000"/>
              </a:lnSpc>
              <a:spcBef>
                <a:spcPts val="2100"/>
              </a:spcBef>
              <a:spcAft>
                <a:spcPts val="2100"/>
              </a:spcAft>
              <a:buSzPts val="1900"/>
              <a:buChar char="■"/>
              <a:defRPr sz="1900"/>
            </a:lvl9pPr>
          </a:lstStyle>
          <a:p>
            <a:endParaRPr/>
          </a:p>
        </p:txBody>
      </p:sp>
      <p:sp>
        <p:nvSpPr>
          <p:cNvPr id="505" name="Google Shape;505;p11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506"/>
        <p:cNvGrpSpPr/>
        <p:nvPr/>
      </p:nvGrpSpPr>
      <p:grpSpPr>
        <a:xfrm>
          <a:off x="0" y="0"/>
          <a:ext cx="0" cy="0"/>
          <a:chOff x="0" y="0"/>
          <a:chExt cx="0" cy="0"/>
        </a:xfrm>
      </p:grpSpPr>
      <p:sp>
        <p:nvSpPr>
          <p:cNvPr id="507" name="Google Shape;507;p120"/>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508"/>
        <p:cNvGrpSpPr/>
        <p:nvPr/>
      </p:nvGrpSpPr>
      <p:grpSpPr>
        <a:xfrm>
          <a:off x="0" y="0"/>
          <a:ext cx="0" cy="0"/>
          <a:chOff x="0" y="0"/>
          <a:chExt cx="0" cy="0"/>
        </a:xfrm>
      </p:grpSpPr>
      <p:sp>
        <p:nvSpPr>
          <p:cNvPr id="509" name="Google Shape;509;p121"/>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dk1"/>
              </a:buClr>
              <a:buSzPts val="2300"/>
              <a:buFont typeface="Noto Sans"/>
              <a:buChar char="❖"/>
              <a:defRPr sz="23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10" name="Google Shape;510;p121"/>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511" name="Google Shape;511;p121"/>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512"/>
        <p:cNvGrpSpPr/>
        <p:nvPr/>
      </p:nvGrpSpPr>
      <p:grpSpPr>
        <a:xfrm>
          <a:off x="0" y="0"/>
          <a:ext cx="0" cy="0"/>
          <a:chOff x="0" y="0"/>
          <a:chExt cx="0" cy="0"/>
        </a:xfrm>
      </p:grpSpPr>
      <p:sp>
        <p:nvSpPr>
          <p:cNvPr id="513" name="Google Shape;513;p122"/>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14" name="Google Shape;514;p122"/>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515" name="Google Shape;515;p122"/>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75757"/>
                </a:solidFill>
                <a:latin typeface="Arial"/>
                <a:ea typeface="Arial"/>
                <a:cs typeface="Arial"/>
                <a:sym typeface="Arial"/>
              </a:defRPr>
            </a:lvl1pPr>
            <a:lvl2pPr lvl="1">
              <a:buNone/>
              <a:defRPr sz="1300">
                <a:solidFill>
                  <a:srgbClr val="575757"/>
                </a:solidFill>
                <a:latin typeface="Arial"/>
                <a:ea typeface="Arial"/>
                <a:cs typeface="Arial"/>
                <a:sym typeface="Arial"/>
              </a:defRPr>
            </a:lvl2pPr>
            <a:lvl3pPr lvl="2">
              <a:buNone/>
              <a:defRPr sz="1300">
                <a:solidFill>
                  <a:srgbClr val="575757"/>
                </a:solidFill>
                <a:latin typeface="Arial"/>
                <a:ea typeface="Arial"/>
                <a:cs typeface="Arial"/>
                <a:sym typeface="Arial"/>
              </a:defRPr>
            </a:lvl3pPr>
            <a:lvl4pPr lvl="3">
              <a:buNone/>
              <a:defRPr sz="1300">
                <a:solidFill>
                  <a:srgbClr val="575757"/>
                </a:solidFill>
                <a:latin typeface="Arial"/>
                <a:ea typeface="Arial"/>
                <a:cs typeface="Arial"/>
                <a:sym typeface="Arial"/>
              </a:defRPr>
            </a:lvl4pPr>
            <a:lvl5pPr lvl="4">
              <a:buNone/>
              <a:defRPr sz="1300">
                <a:solidFill>
                  <a:srgbClr val="575757"/>
                </a:solidFill>
                <a:latin typeface="Arial"/>
                <a:ea typeface="Arial"/>
                <a:cs typeface="Arial"/>
                <a:sym typeface="Arial"/>
              </a:defRPr>
            </a:lvl5pPr>
            <a:lvl6pPr lvl="5">
              <a:buNone/>
              <a:defRPr sz="1300">
                <a:solidFill>
                  <a:srgbClr val="575757"/>
                </a:solidFill>
                <a:latin typeface="Arial"/>
                <a:ea typeface="Arial"/>
                <a:cs typeface="Arial"/>
                <a:sym typeface="Arial"/>
              </a:defRPr>
            </a:lvl6pPr>
            <a:lvl7pPr lvl="6">
              <a:buNone/>
              <a:defRPr sz="1300">
                <a:solidFill>
                  <a:srgbClr val="575757"/>
                </a:solidFill>
                <a:latin typeface="Arial"/>
                <a:ea typeface="Arial"/>
                <a:cs typeface="Arial"/>
                <a:sym typeface="Arial"/>
              </a:defRPr>
            </a:lvl7pPr>
            <a:lvl8pPr lvl="7">
              <a:buNone/>
              <a:defRPr sz="1300">
                <a:solidFill>
                  <a:srgbClr val="575757"/>
                </a:solidFill>
                <a:latin typeface="Arial"/>
                <a:ea typeface="Arial"/>
                <a:cs typeface="Arial"/>
                <a:sym typeface="Arial"/>
              </a:defRPr>
            </a:lvl8pPr>
            <a:lvl9pPr lvl="8">
              <a:buNone/>
              <a:defRPr sz="1300">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16"/>
        <p:cNvGrpSpPr/>
        <p:nvPr/>
      </p:nvGrpSpPr>
      <p:grpSpPr>
        <a:xfrm>
          <a:off x="0" y="0"/>
          <a:ext cx="0" cy="0"/>
          <a:chOff x="0" y="0"/>
          <a:chExt cx="0" cy="0"/>
        </a:xfrm>
      </p:grpSpPr>
      <p:sp>
        <p:nvSpPr>
          <p:cNvPr id="517" name="Google Shape;517;p123"/>
          <p:cNvSpPr txBox="1">
            <a:spLocks noGrp="1"/>
          </p:cNvSpPr>
          <p:nvPr>
            <p:ph type="ctrTitle"/>
          </p:nvPr>
        </p:nvSpPr>
        <p:spPr>
          <a:xfrm>
            <a:off x="415611" y="992767"/>
            <a:ext cx="11360700" cy="27369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518" name="Google Shape;518;p123"/>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marR="0" lvl="0"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9pPr>
          </a:lstStyle>
          <a:p>
            <a:endParaRPr/>
          </a:p>
        </p:txBody>
      </p:sp>
      <p:sp>
        <p:nvSpPr>
          <p:cNvPr id="519" name="Google Shape;519;p123"/>
          <p:cNvSpPr txBox="1">
            <a:spLocks noGrp="1"/>
          </p:cNvSpPr>
          <p:nvPr>
            <p:ph type="sldNum" idx="12"/>
          </p:nvPr>
        </p:nvSpPr>
        <p:spPr>
          <a:xfrm>
            <a:off x="11296610" y="6217622"/>
            <a:ext cx="731700" cy="5247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0"/>
        <p:cNvGrpSpPr/>
        <p:nvPr/>
      </p:nvGrpSpPr>
      <p:grpSpPr>
        <a:xfrm>
          <a:off x="0" y="0"/>
          <a:ext cx="0" cy="0"/>
          <a:chOff x="0" y="0"/>
          <a:chExt cx="0" cy="0"/>
        </a:xfrm>
      </p:grpSpPr>
      <p:sp>
        <p:nvSpPr>
          <p:cNvPr id="521" name="Google Shape;521;p124"/>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22" name="Google Shape;522;p124"/>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23" name="Google Shape;523;p124"/>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24" name="Google Shape;524;p124"/>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525"/>
        <p:cNvGrpSpPr/>
        <p:nvPr/>
      </p:nvGrpSpPr>
      <p:grpSpPr>
        <a:xfrm>
          <a:off x="0" y="0"/>
          <a:ext cx="0" cy="0"/>
          <a:chOff x="0" y="0"/>
          <a:chExt cx="0" cy="0"/>
        </a:xfrm>
      </p:grpSpPr>
      <p:sp>
        <p:nvSpPr>
          <p:cNvPr id="526" name="Google Shape;526;p125"/>
          <p:cNvSpPr txBox="1">
            <a:spLocks noGrp="1"/>
          </p:cNvSpPr>
          <p:nvPr>
            <p:ph type="title"/>
          </p:nvPr>
        </p:nvSpPr>
        <p:spPr>
          <a:xfrm>
            <a:off x="838200" y="437985"/>
            <a:ext cx="10515600" cy="960000"/>
          </a:xfrm>
          <a:prstGeom prst="rect">
            <a:avLst/>
          </a:prstGeom>
          <a:noFill/>
          <a:ln>
            <a:noFill/>
          </a:ln>
        </p:spPr>
        <p:txBody>
          <a:bodyPr spcFirstLastPara="1" wrap="square" lIns="68550" tIns="34250" rIns="68550" bIns="34250"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527" name="Google Shape;527;p125"/>
          <p:cNvSpPr txBox="1">
            <a:spLocks noGrp="1"/>
          </p:cNvSpPr>
          <p:nvPr>
            <p:ph type="body" idx="1"/>
          </p:nvPr>
        </p:nvSpPr>
        <p:spPr>
          <a:xfrm>
            <a:off x="838200" y="1852302"/>
            <a:ext cx="10515600" cy="4205700"/>
          </a:xfrm>
          <a:prstGeom prst="rect">
            <a:avLst/>
          </a:prstGeom>
          <a:noFill/>
          <a:ln>
            <a:noFill/>
          </a:ln>
        </p:spPr>
        <p:txBody>
          <a:bodyPr spcFirstLastPara="1" wrap="square" lIns="68550" tIns="34250" rIns="68550" bIns="34250"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528" name="Google Shape;528;p125"/>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529"/>
        <p:cNvGrpSpPr/>
        <p:nvPr/>
      </p:nvGrpSpPr>
      <p:grpSpPr>
        <a:xfrm>
          <a:off x="0" y="0"/>
          <a:ext cx="0" cy="0"/>
          <a:chOff x="0" y="0"/>
          <a:chExt cx="0" cy="0"/>
        </a:xfrm>
      </p:grpSpPr>
      <p:sp>
        <p:nvSpPr>
          <p:cNvPr id="530" name="Google Shape;530;p126"/>
          <p:cNvSpPr txBox="1">
            <a:spLocks noGrp="1"/>
          </p:cNvSpPr>
          <p:nvPr>
            <p:ph type="body" idx="1"/>
          </p:nvPr>
        </p:nvSpPr>
        <p:spPr>
          <a:xfrm>
            <a:off x="836771" y="441485"/>
            <a:ext cx="10518600" cy="8166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3937"/>
              </a:spcBef>
              <a:spcAft>
                <a:spcPts val="0"/>
              </a:spcAft>
              <a:buClr>
                <a:srgbClr val="001970"/>
              </a:buClr>
              <a:buSzPts val="1400"/>
              <a:buFont typeface="Arial"/>
              <a:buNone/>
              <a:defRPr sz="6187"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531" name="Google Shape;531;p126"/>
          <p:cNvSpPr txBox="1">
            <a:spLocks noGrp="1"/>
          </p:cNvSpPr>
          <p:nvPr>
            <p:ph type="body" idx="2"/>
          </p:nvPr>
        </p:nvSpPr>
        <p:spPr>
          <a:xfrm>
            <a:off x="309739" y="1467883"/>
            <a:ext cx="5813100" cy="45330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3937"/>
              </a:spcBef>
              <a:spcAft>
                <a:spcPts val="0"/>
              </a:spcAft>
              <a:buClr>
                <a:srgbClr val="7F7F7F"/>
              </a:buClr>
              <a:buSzPts val="3200"/>
              <a:buFont typeface="Trebuchet MS"/>
              <a:buNone/>
              <a:defRPr sz="225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532" name="Google Shape;532;p126"/>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3937"/>
              </a:spcBef>
              <a:spcAft>
                <a:spcPts val="0"/>
              </a:spcAft>
              <a:buClr>
                <a:schemeClr val="dk1"/>
              </a:buClr>
              <a:buSzPts val="1400"/>
              <a:buFont typeface="Arial"/>
              <a:buNone/>
              <a:defRPr sz="3797"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chemeClr val="dk1"/>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chemeClr val="dk1"/>
              </a:buClr>
              <a:buSzPts val="1400"/>
              <a:buFont typeface="Arial"/>
              <a:buNone/>
              <a:defRPr sz="2812"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chemeClr val="dk1"/>
              </a:buClr>
              <a:buSzPts val="1400"/>
              <a:buFont typeface="Arial"/>
              <a:buNone/>
              <a:defRPr sz="2531"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533" name="Google Shape;533;p12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540"/>
        <p:cNvGrpSpPr/>
        <p:nvPr/>
      </p:nvGrpSpPr>
      <p:grpSpPr>
        <a:xfrm>
          <a:off x="0" y="0"/>
          <a:ext cx="0" cy="0"/>
          <a:chOff x="0" y="0"/>
          <a:chExt cx="0" cy="0"/>
        </a:xfrm>
      </p:grpSpPr>
      <p:pic>
        <p:nvPicPr>
          <p:cNvPr id="541" name="Google Shape;541;p128"/>
          <p:cNvPicPr preferRelativeResize="0"/>
          <p:nvPr/>
        </p:nvPicPr>
        <p:blipFill rotWithShape="1">
          <a:blip r:embed="rId2">
            <a:alphaModFix/>
          </a:blip>
          <a:srcRect/>
          <a:stretch/>
        </p:blipFill>
        <p:spPr>
          <a:xfrm>
            <a:off x="308600" y="199311"/>
            <a:ext cx="6319884" cy="6198993"/>
          </a:xfrm>
          <a:prstGeom prst="rect">
            <a:avLst/>
          </a:prstGeom>
          <a:noFill/>
          <a:ln>
            <a:noFill/>
          </a:ln>
        </p:spPr>
      </p:pic>
      <p:sp>
        <p:nvSpPr>
          <p:cNvPr id="542" name="Google Shape;542;p128"/>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543" name="Google Shape;543;p12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44"/>
        <p:cNvGrpSpPr/>
        <p:nvPr/>
      </p:nvGrpSpPr>
      <p:grpSpPr>
        <a:xfrm>
          <a:off x="0" y="0"/>
          <a:ext cx="0" cy="0"/>
          <a:chOff x="0" y="0"/>
          <a:chExt cx="0" cy="0"/>
        </a:xfrm>
      </p:grpSpPr>
      <p:sp>
        <p:nvSpPr>
          <p:cNvPr id="545" name="Google Shape;545;p129"/>
          <p:cNvSpPr txBox="1">
            <a:spLocks noGrp="1"/>
          </p:cNvSpPr>
          <p:nvPr>
            <p:ph type="title"/>
          </p:nvPr>
        </p:nvSpPr>
        <p:spPr>
          <a:xfrm>
            <a:off x="595313" y="1121619"/>
            <a:ext cx="11001300" cy="1289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sz="68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546" name="Google Shape;546;p129"/>
          <p:cNvSpPr txBox="1">
            <a:spLocks noGrp="1"/>
          </p:cNvSpPr>
          <p:nvPr>
            <p:ph type="body" idx="1"/>
          </p:nvPr>
        </p:nvSpPr>
        <p:spPr>
          <a:xfrm>
            <a:off x="1522573" y="2773204"/>
            <a:ext cx="9147300" cy="8169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000000"/>
              </a:buClr>
              <a:buSzPts val="1500"/>
              <a:buFont typeface="Arial"/>
              <a:buNone/>
              <a:defRPr sz="4700" b="1" i="0" u="none" strike="noStrike" cap="none">
                <a:solidFill>
                  <a:schemeClr val="lt1"/>
                </a:solidFill>
                <a:latin typeface="Trebuchet MS"/>
                <a:ea typeface="Trebuchet MS"/>
                <a:cs typeface="Trebuchet MS"/>
                <a:sym typeface="Trebuchet MS"/>
              </a:defRPr>
            </a:lvl1pPr>
            <a:lvl2pPr marL="914400" marR="0" lvl="1" indent="-228600" algn="r">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47" name="Google Shape;547;p129"/>
          <p:cNvSpPr txBox="1">
            <a:spLocks noGrp="1"/>
          </p:cNvSpPr>
          <p:nvPr>
            <p:ph type="body" idx="2"/>
          </p:nvPr>
        </p:nvSpPr>
        <p:spPr>
          <a:xfrm>
            <a:off x="2916317" y="4179094"/>
            <a:ext cx="6359700" cy="4116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48" name="Google Shape;548;p12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549" name="Google Shape;549;p129"/>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9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550"/>
        <p:cNvGrpSpPr/>
        <p:nvPr/>
      </p:nvGrpSpPr>
      <p:grpSpPr>
        <a:xfrm>
          <a:off x="0" y="0"/>
          <a:ext cx="0" cy="0"/>
          <a:chOff x="0" y="0"/>
          <a:chExt cx="0" cy="0"/>
        </a:xfrm>
      </p:grpSpPr>
      <p:sp>
        <p:nvSpPr>
          <p:cNvPr id="551" name="Google Shape;551;p130"/>
          <p:cNvSpPr txBox="1">
            <a:spLocks noGrp="1"/>
          </p:cNvSpPr>
          <p:nvPr>
            <p:ph type="ctrTitle"/>
          </p:nvPr>
        </p:nvSpPr>
        <p:spPr>
          <a:xfrm>
            <a:off x="1040525" y="1001496"/>
            <a:ext cx="10110900" cy="990000"/>
          </a:xfrm>
          <a:prstGeom prst="rect">
            <a:avLst/>
          </a:prstGeom>
          <a:noFill/>
          <a:ln>
            <a:noFill/>
          </a:ln>
        </p:spPr>
        <p:txBody>
          <a:bodyPr spcFirstLastPara="1" wrap="square" lIns="64275" tIns="32125" rIns="64275" bIns="32125" anchor="ctr" anchorCtr="0">
            <a:noAutofit/>
          </a:bodyPr>
          <a:lstStyle>
            <a:lvl1pPr lvl="0" algn="ctr">
              <a:lnSpc>
                <a:spcPct val="90000"/>
              </a:lnSpc>
              <a:spcBef>
                <a:spcPts val="0"/>
              </a:spcBef>
              <a:spcAft>
                <a:spcPts val="0"/>
              </a:spcAft>
              <a:buClr>
                <a:schemeClr val="lt1"/>
              </a:buClr>
              <a:buSzPts val="5100"/>
              <a:buFont typeface="Trebuchet MS"/>
              <a:buNone/>
              <a:defRPr sz="7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2" name="Google Shape;552;p130"/>
          <p:cNvSpPr txBox="1">
            <a:spLocks noGrp="1"/>
          </p:cNvSpPr>
          <p:nvPr>
            <p:ph type="subTitle" idx="1"/>
          </p:nvPr>
        </p:nvSpPr>
        <p:spPr>
          <a:xfrm>
            <a:off x="1524001" y="2214672"/>
            <a:ext cx="9144000" cy="738900"/>
          </a:xfrm>
          <a:prstGeom prst="rect">
            <a:avLst/>
          </a:prstGeom>
          <a:noFill/>
          <a:ln>
            <a:noFill/>
          </a:ln>
        </p:spPr>
        <p:txBody>
          <a:bodyPr spcFirstLastPara="1" wrap="square" lIns="64275" tIns="32125" rIns="64275" bIns="32125" anchor="ctr" anchorCtr="0">
            <a:noAutofit/>
          </a:bodyPr>
          <a:lstStyle>
            <a:lvl1pPr marR="0" lvl="0" algn="ctr">
              <a:lnSpc>
                <a:spcPct val="90000"/>
              </a:lnSpc>
              <a:spcBef>
                <a:spcPts val="1100"/>
              </a:spcBef>
              <a:spcAft>
                <a:spcPts val="0"/>
              </a:spcAft>
              <a:buClr>
                <a:schemeClr val="lt1"/>
              </a:buClr>
              <a:buSzPts val="35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3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553" name="Google Shape;553;p130"/>
          <p:cNvSpPr txBox="1">
            <a:spLocks noGrp="1"/>
          </p:cNvSpPr>
          <p:nvPr>
            <p:ph type="dt" idx="10"/>
          </p:nvPr>
        </p:nvSpPr>
        <p:spPr>
          <a:xfrm>
            <a:off x="4724404" y="4917556"/>
            <a:ext cx="2743200" cy="365100"/>
          </a:xfrm>
          <a:prstGeom prst="rect">
            <a:avLst/>
          </a:prstGeom>
          <a:noFill/>
          <a:ln>
            <a:noFill/>
          </a:ln>
        </p:spPr>
        <p:txBody>
          <a:bodyPr spcFirstLastPara="1" wrap="square" lIns="64275" tIns="32125" rIns="64275" bIns="3212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554" name="Google Shape;554;p130"/>
          <p:cNvSpPr txBox="1">
            <a:spLocks noGrp="1"/>
          </p:cNvSpPr>
          <p:nvPr>
            <p:ph type="sldNum" idx="12"/>
          </p:nvPr>
        </p:nvSpPr>
        <p:spPr>
          <a:xfrm>
            <a:off x="9174133" y="6370755"/>
            <a:ext cx="27432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555" name="Google Shape;555;p130"/>
          <p:cNvSpPr txBox="1">
            <a:spLocks noGrp="1"/>
          </p:cNvSpPr>
          <p:nvPr>
            <p:ph type="body" idx="2"/>
          </p:nvPr>
        </p:nvSpPr>
        <p:spPr>
          <a:xfrm>
            <a:off x="1913863" y="3176366"/>
            <a:ext cx="8364300" cy="914400"/>
          </a:xfrm>
          <a:prstGeom prst="rect">
            <a:avLst/>
          </a:prstGeom>
          <a:noFill/>
          <a:ln>
            <a:noFill/>
          </a:ln>
        </p:spPr>
        <p:txBody>
          <a:bodyPr spcFirstLastPara="1" wrap="square" lIns="64275" tIns="32125" rIns="64275" bIns="32125" anchor="ctr" anchorCtr="0">
            <a:noAutofit/>
          </a:bodyPr>
          <a:lstStyle>
            <a:lvl1pPr marL="457200" marR="0" lvl="0" indent="-228600" algn="ctr">
              <a:lnSpc>
                <a:spcPct val="90000"/>
              </a:lnSpc>
              <a:spcBef>
                <a:spcPts val="1100"/>
              </a:spcBef>
              <a:spcAft>
                <a:spcPts val="0"/>
              </a:spcAft>
              <a:buClr>
                <a:schemeClr val="lt1"/>
              </a:buClr>
              <a:buSzPts val="2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6pPr>
            <a:lvl7pPr marL="3200400" marR="0" lvl="6"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7pPr>
            <a:lvl8pPr marL="3657600" marR="0" lvl="7"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8pPr>
            <a:lvl9pPr marL="4114800" marR="0" lvl="8"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56"/>
        <p:cNvGrpSpPr/>
        <p:nvPr/>
      </p:nvGrpSpPr>
      <p:grpSpPr>
        <a:xfrm>
          <a:off x="0" y="0"/>
          <a:ext cx="0" cy="0"/>
          <a:chOff x="0" y="0"/>
          <a:chExt cx="0" cy="0"/>
        </a:xfrm>
      </p:grpSpPr>
      <p:sp>
        <p:nvSpPr>
          <p:cNvPr id="557" name="Google Shape;557;p13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500"/>
              <a:buNone/>
              <a:defRPr sz="60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558" name="Google Shape;558;p131"/>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100000"/>
              </a:lnSpc>
              <a:spcBef>
                <a:spcPts val="4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100000"/>
              </a:lnSpc>
              <a:spcBef>
                <a:spcPts val="4000"/>
              </a:spcBef>
              <a:spcAft>
                <a:spcPts val="0"/>
              </a:spcAft>
              <a:buClr>
                <a:schemeClr val="dk1"/>
              </a:buClr>
              <a:buSzPts val="2300"/>
              <a:buFont typeface="Noto San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100000"/>
              </a:lnSpc>
              <a:spcBef>
                <a:spcPts val="4000"/>
              </a:spcBef>
              <a:spcAft>
                <a:spcPts val="0"/>
              </a:spcAft>
              <a:buClr>
                <a:schemeClr val="dk1"/>
              </a:buClr>
              <a:buSzPts val="2700"/>
              <a:buFont typeface="Noto San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100000"/>
              </a:lnSpc>
              <a:spcBef>
                <a:spcPts val="40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9pPr>
          </a:lstStyle>
          <a:p>
            <a:endParaRPr/>
          </a:p>
        </p:txBody>
      </p:sp>
      <p:sp>
        <p:nvSpPr>
          <p:cNvPr id="559" name="Google Shape;559;p13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560"/>
        <p:cNvGrpSpPr/>
        <p:nvPr/>
      </p:nvGrpSpPr>
      <p:grpSpPr>
        <a:xfrm>
          <a:off x="0" y="0"/>
          <a:ext cx="0" cy="0"/>
          <a:chOff x="0" y="0"/>
          <a:chExt cx="0" cy="0"/>
        </a:xfrm>
      </p:grpSpPr>
      <p:sp>
        <p:nvSpPr>
          <p:cNvPr id="561" name="Google Shape;561;p132"/>
          <p:cNvSpPr txBox="1"/>
          <p:nvPr/>
        </p:nvSpPr>
        <p:spPr>
          <a:xfrm>
            <a:off x="220132" y="654981"/>
            <a:ext cx="10215600" cy="10314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6100"/>
              <a:buFont typeface="Arial"/>
              <a:buNone/>
            </a:pPr>
            <a:r>
              <a:rPr lang="en-US" sz="6100" b="1" i="0" u="none" strike="noStrike" cap="none" dirty="0">
                <a:solidFill>
                  <a:schemeClr val="lt1"/>
                </a:solidFill>
                <a:latin typeface="Trebuchet MS"/>
                <a:ea typeface="Trebuchet MS"/>
                <a:cs typeface="Trebuchet MS"/>
                <a:sym typeface="Trebuchet MS"/>
              </a:rPr>
              <a:t>Our Mission</a:t>
            </a:r>
            <a:endParaRPr sz="1500" b="0" i="0" u="none" strike="noStrike" cap="none" dirty="0">
              <a:solidFill>
                <a:srgbClr val="000000"/>
              </a:solidFill>
              <a:latin typeface="Arial"/>
              <a:ea typeface="Arial"/>
              <a:cs typeface="Arial"/>
              <a:sym typeface="Arial"/>
            </a:endParaRPr>
          </a:p>
        </p:txBody>
      </p:sp>
      <p:sp>
        <p:nvSpPr>
          <p:cNvPr id="562" name="Google Shape;562;p132"/>
          <p:cNvSpPr txBox="1"/>
          <p:nvPr/>
        </p:nvSpPr>
        <p:spPr>
          <a:xfrm>
            <a:off x="844554" y="1674530"/>
            <a:ext cx="10503300" cy="4248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5600"/>
              <a:buFont typeface="Trebuchet MS"/>
              <a:buNone/>
            </a:pPr>
            <a:r>
              <a:rPr lang="en-US" sz="5600" b="1" i="0" u="none" strike="noStrike" cap="none" dirty="0">
                <a:solidFill>
                  <a:schemeClr val="lt1"/>
                </a:solidFill>
                <a:latin typeface="Trebuchet MS"/>
                <a:ea typeface="Trebuchet MS"/>
                <a:cs typeface="Trebuchet MS"/>
                <a:sym typeface="Trebuchet MS"/>
              </a:rPr>
              <a:t>Improving</a:t>
            </a:r>
            <a:r>
              <a:rPr lang="en-US" sz="5600" b="0" i="0" u="none" strike="noStrike" cap="none" dirty="0">
                <a:solidFill>
                  <a:schemeClr val="lt1"/>
                </a:solidFill>
                <a:latin typeface="Trebuchet MS"/>
                <a:ea typeface="Trebuchet MS"/>
                <a:cs typeface="Trebuchet MS"/>
                <a:sym typeface="Trebuchet MS"/>
              </a:rPr>
              <a:t> </a:t>
            </a:r>
            <a:r>
              <a:rPr lang="en-US" sz="5100" b="0" i="0" u="none" strike="noStrike" cap="none" dirty="0">
                <a:solidFill>
                  <a:schemeClr val="lt1"/>
                </a:solidFill>
                <a:latin typeface="Trebuchet MS"/>
                <a:ea typeface="Trebuchet MS"/>
                <a:cs typeface="Trebuchet MS"/>
                <a:sym typeface="Trebuchet MS"/>
              </a:rPr>
              <a:t>health care access and outcomes for the </a:t>
            </a:r>
            <a:r>
              <a:rPr lang="en-US" sz="5600" b="1" i="0" u="none" strike="noStrike" cap="none" dirty="0">
                <a:solidFill>
                  <a:schemeClr val="lt1"/>
                </a:solidFill>
                <a:latin typeface="Trebuchet MS"/>
                <a:ea typeface="Trebuchet MS"/>
                <a:cs typeface="Trebuchet MS"/>
                <a:sym typeface="Trebuchet MS"/>
              </a:rPr>
              <a:t>people</a:t>
            </a:r>
            <a:r>
              <a:rPr lang="en-US" sz="5600" b="0" i="0" u="none" strike="noStrike" cap="none" dirty="0">
                <a:solidFill>
                  <a:schemeClr val="lt1"/>
                </a:solidFill>
                <a:latin typeface="Trebuchet MS"/>
                <a:ea typeface="Trebuchet MS"/>
                <a:cs typeface="Trebuchet MS"/>
                <a:sym typeface="Trebuchet MS"/>
              </a:rPr>
              <a:t> </a:t>
            </a:r>
            <a:r>
              <a:rPr lang="en-US" sz="5100" b="0" i="0" u="none" strike="noStrike" cap="none" dirty="0">
                <a:solidFill>
                  <a:schemeClr val="lt1"/>
                </a:solidFill>
                <a:latin typeface="Trebuchet MS"/>
                <a:ea typeface="Trebuchet MS"/>
                <a:cs typeface="Trebuchet MS"/>
                <a:sym typeface="Trebuchet MS"/>
              </a:rPr>
              <a:t>we serve </a:t>
            </a:r>
            <a:br>
              <a:rPr lang="en-US" sz="5100" b="0" i="0" u="none" strike="noStrike" cap="none" dirty="0">
                <a:solidFill>
                  <a:schemeClr val="lt1"/>
                </a:solidFill>
                <a:latin typeface="Trebuchet MS"/>
                <a:ea typeface="Trebuchet MS"/>
                <a:cs typeface="Trebuchet MS"/>
                <a:sym typeface="Trebuchet MS"/>
              </a:rPr>
            </a:br>
            <a:r>
              <a:rPr lang="en-US" sz="5100" b="0" i="0" u="none" strike="noStrike" cap="none" dirty="0">
                <a:solidFill>
                  <a:schemeClr val="lt1"/>
                </a:solidFill>
                <a:latin typeface="Trebuchet MS"/>
                <a:ea typeface="Trebuchet MS"/>
                <a:cs typeface="Trebuchet MS"/>
                <a:sym typeface="Trebuchet MS"/>
              </a:rPr>
              <a:t>while demonstrating sound stewardship of financial </a:t>
            </a:r>
            <a:r>
              <a:rPr lang="en-US" sz="5600" b="1" i="0" u="none" strike="noStrike" cap="none" dirty="0">
                <a:solidFill>
                  <a:schemeClr val="lt1"/>
                </a:solidFill>
                <a:latin typeface="Trebuchet MS"/>
                <a:ea typeface="Trebuchet MS"/>
                <a:cs typeface="Trebuchet MS"/>
                <a:sym typeface="Trebuchet MS"/>
              </a:rPr>
              <a:t>resources</a:t>
            </a:r>
            <a:endParaRPr sz="5100" b="1" i="0" u="none" strike="noStrike" cap="none" dirty="0">
              <a:solidFill>
                <a:schemeClr val="lt1"/>
              </a:solidFill>
              <a:latin typeface="Trebuchet MS"/>
              <a:ea typeface="Trebuchet MS"/>
              <a:cs typeface="Trebuchet MS"/>
              <a:sym typeface="Trebuchet MS"/>
            </a:endParaRPr>
          </a:p>
        </p:txBody>
      </p:sp>
      <p:sp>
        <p:nvSpPr>
          <p:cNvPr id="563" name="Google Shape;563;p13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564"/>
        <p:cNvGrpSpPr/>
        <p:nvPr/>
      </p:nvGrpSpPr>
      <p:grpSpPr>
        <a:xfrm>
          <a:off x="0" y="0"/>
          <a:ext cx="0" cy="0"/>
          <a:chOff x="0" y="0"/>
          <a:chExt cx="0" cy="0"/>
        </a:xfrm>
      </p:grpSpPr>
      <p:sp>
        <p:nvSpPr>
          <p:cNvPr id="565" name="Google Shape;565;p133"/>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lt1"/>
              </a:buClr>
              <a:buSzPts val="2300"/>
              <a:buFont typeface="Noto Sans"/>
              <a:buChar char="❖"/>
              <a:defRPr sz="23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66" name="Google Shape;566;p13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567" name="Google Shape;567;p133"/>
          <p:cNvSpPr txBox="1">
            <a:spLocks noGrp="1"/>
          </p:cNvSpPr>
          <p:nvPr>
            <p:ph type="title"/>
          </p:nvPr>
        </p:nvSpPr>
        <p:spPr>
          <a:xfrm>
            <a:off x="309739" y="439118"/>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61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568"/>
        <p:cNvGrpSpPr/>
        <p:nvPr/>
      </p:nvGrpSpPr>
      <p:grpSpPr>
        <a:xfrm>
          <a:off x="0" y="0"/>
          <a:ext cx="0" cy="0"/>
          <a:chOff x="0" y="0"/>
          <a:chExt cx="0" cy="0"/>
        </a:xfrm>
      </p:grpSpPr>
      <p:sp>
        <p:nvSpPr>
          <p:cNvPr id="569" name="Google Shape;569;p13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570" name="Google Shape;570;p134"/>
          <p:cNvSpPr txBox="1">
            <a:spLocks noGrp="1"/>
          </p:cNvSpPr>
          <p:nvPr>
            <p:ph type="body" idx="1"/>
          </p:nvPr>
        </p:nvSpPr>
        <p:spPr>
          <a:xfrm>
            <a:off x="309739" y="1526977"/>
            <a:ext cx="38397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1" name="Google Shape;571;p134"/>
          <p:cNvSpPr txBox="1">
            <a:spLocks noGrp="1"/>
          </p:cNvSpPr>
          <p:nvPr>
            <p:ph type="body" idx="2"/>
          </p:nvPr>
        </p:nvSpPr>
        <p:spPr>
          <a:xfrm>
            <a:off x="7963852" y="1526977"/>
            <a:ext cx="39183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2" name="Google Shape;572;p134"/>
          <p:cNvSpPr txBox="1">
            <a:spLocks noGrp="1"/>
          </p:cNvSpPr>
          <p:nvPr>
            <p:ph type="body" idx="3"/>
          </p:nvPr>
        </p:nvSpPr>
        <p:spPr>
          <a:xfrm>
            <a:off x="4368641" y="1526977"/>
            <a:ext cx="3454800" cy="2019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3" name="Google Shape;573;p134"/>
          <p:cNvSpPr txBox="1">
            <a:spLocks noGrp="1"/>
          </p:cNvSpPr>
          <p:nvPr>
            <p:ph type="body" idx="4"/>
          </p:nvPr>
        </p:nvSpPr>
        <p:spPr>
          <a:xfrm>
            <a:off x="4368641" y="3801905"/>
            <a:ext cx="3454800" cy="23040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4" name="Google Shape;574;p134"/>
          <p:cNvSpPr txBox="1">
            <a:spLocks noGrp="1"/>
          </p:cNvSpPr>
          <p:nvPr>
            <p:ph type="title"/>
          </p:nvPr>
        </p:nvSpPr>
        <p:spPr>
          <a:xfrm>
            <a:off x="309739" y="441485"/>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575"/>
        <p:cNvGrpSpPr/>
        <p:nvPr/>
      </p:nvGrpSpPr>
      <p:grpSpPr>
        <a:xfrm>
          <a:off x="0" y="0"/>
          <a:ext cx="0" cy="0"/>
          <a:chOff x="0" y="0"/>
          <a:chExt cx="0" cy="0"/>
        </a:xfrm>
      </p:grpSpPr>
      <p:pic>
        <p:nvPicPr>
          <p:cNvPr id="576" name="Google Shape;576;p135" descr="&quot;&quot;"/>
          <p:cNvPicPr preferRelativeResize="0"/>
          <p:nvPr/>
        </p:nvPicPr>
        <p:blipFill rotWithShape="1">
          <a:blip r:embed="rId2">
            <a:alphaModFix/>
          </a:blip>
          <a:srcRect l="38790" t="25384" r="38793" b="29552"/>
          <a:stretch/>
        </p:blipFill>
        <p:spPr>
          <a:xfrm>
            <a:off x="5185200" y="2090666"/>
            <a:ext cx="883984" cy="2676668"/>
          </a:xfrm>
          <a:prstGeom prst="rect">
            <a:avLst/>
          </a:prstGeom>
          <a:noFill/>
          <a:ln>
            <a:noFill/>
          </a:ln>
        </p:spPr>
      </p:pic>
      <p:sp>
        <p:nvSpPr>
          <p:cNvPr id="577" name="Google Shape;577;p135"/>
          <p:cNvSpPr txBox="1">
            <a:spLocks noGrp="1"/>
          </p:cNvSpPr>
          <p:nvPr>
            <p:ph type="body" idx="1"/>
          </p:nvPr>
        </p:nvSpPr>
        <p:spPr>
          <a:xfrm>
            <a:off x="309739" y="2518647"/>
            <a:ext cx="4892400" cy="18207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8" name="Google Shape;578;p135"/>
          <p:cNvSpPr txBox="1">
            <a:spLocks noGrp="1"/>
          </p:cNvSpPr>
          <p:nvPr>
            <p:ph type="body" idx="2"/>
          </p:nvPr>
        </p:nvSpPr>
        <p:spPr>
          <a:xfrm>
            <a:off x="6149576" y="1500188"/>
            <a:ext cx="5732700" cy="3857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9" name="Google Shape;579;p13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580"/>
        <p:cNvGrpSpPr/>
        <p:nvPr/>
      </p:nvGrpSpPr>
      <p:grpSpPr>
        <a:xfrm>
          <a:off x="0" y="0"/>
          <a:ext cx="0" cy="0"/>
          <a:chOff x="0" y="0"/>
          <a:chExt cx="0" cy="0"/>
        </a:xfrm>
      </p:grpSpPr>
      <p:sp>
        <p:nvSpPr>
          <p:cNvPr id="581" name="Google Shape;581;p136" descr="&quot;&quot;"/>
          <p:cNvSpPr/>
          <p:nvPr/>
        </p:nvSpPr>
        <p:spPr>
          <a:xfrm>
            <a:off x="-1" y="2026899"/>
            <a:ext cx="12192000" cy="28041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582" name="Google Shape;582;p136"/>
          <p:cNvSpPr txBox="1">
            <a:spLocks noGrp="1"/>
          </p:cNvSpPr>
          <p:nvPr>
            <p:ph type="body" idx="1"/>
          </p:nvPr>
        </p:nvSpPr>
        <p:spPr>
          <a:xfrm>
            <a:off x="5720964" y="535782"/>
            <a:ext cx="5840100" cy="54609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400050" algn="l">
              <a:lnSpc>
                <a:spcPct val="100000"/>
              </a:lnSpc>
              <a:spcBef>
                <a:spcPts val="4000"/>
              </a:spcBef>
              <a:spcAft>
                <a:spcPts val="0"/>
              </a:spcAft>
              <a:buClr>
                <a:srgbClr val="7F7F7F"/>
              </a:buClr>
              <a:buSzPts val="2700"/>
              <a:buFont typeface="Arial"/>
              <a:buChar char="•"/>
              <a:defRPr sz="27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83" name="Google Shape;583;p13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584" name="Google Shape;584;p136"/>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6"/>
        <p:cNvGrpSpPr/>
        <p:nvPr/>
      </p:nvGrpSpPr>
      <p:grpSpPr>
        <a:xfrm>
          <a:off x="0" y="0"/>
          <a:ext cx="0" cy="0"/>
          <a:chOff x="0" y="0"/>
          <a:chExt cx="0" cy="0"/>
        </a:xfrm>
      </p:grpSpPr>
      <p:sp>
        <p:nvSpPr>
          <p:cNvPr id="67" name="Google Shape;67;p15"/>
          <p:cNvSpPr txBox="1">
            <a:spLocks noGrp="1"/>
          </p:cNvSpPr>
          <p:nvPr>
            <p:ph type="ctrTitle"/>
          </p:nvPr>
        </p:nvSpPr>
        <p:spPr>
          <a:xfrm>
            <a:off x="1040524" y="914573"/>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5600"/>
              <a:buFont typeface="Trebuchet MS"/>
              <a:buNone/>
              <a:defRPr sz="5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5"/>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9" name="Google Shape;69;p1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70" name="Google Shape;70;p15"/>
          <p:cNvSpPr txBox="1">
            <a:spLocks noGrp="1"/>
          </p:cNvSpPr>
          <p:nvPr>
            <p:ph type="body" idx="1"/>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585"/>
        <p:cNvGrpSpPr/>
        <p:nvPr/>
      </p:nvGrpSpPr>
      <p:grpSpPr>
        <a:xfrm>
          <a:off x="0" y="0"/>
          <a:ext cx="0" cy="0"/>
          <a:chOff x="0" y="0"/>
          <a:chExt cx="0" cy="0"/>
        </a:xfrm>
      </p:grpSpPr>
      <p:sp>
        <p:nvSpPr>
          <p:cNvPr id="586" name="Google Shape;586;p137" descr="&quot;&quot;"/>
          <p:cNvSpPr/>
          <p:nvPr/>
        </p:nvSpPr>
        <p:spPr>
          <a:xfrm>
            <a:off x="840105" y="1685254"/>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587" name="Google Shape;587;p137" descr="&quot;&quot;"/>
          <p:cNvSpPr/>
          <p:nvPr/>
        </p:nvSpPr>
        <p:spPr>
          <a:xfrm>
            <a:off x="840105" y="3372965"/>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588" name="Google Shape;588;p137" descr="&quot;&quot;"/>
          <p:cNvSpPr/>
          <p:nvPr/>
        </p:nvSpPr>
        <p:spPr>
          <a:xfrm>
            <a:off x="840105" y="5060676"/>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589" name="Google Shape;589;p137"/>
          <p:cNvSpPr txBox="1">
            <a:spLocks noGrp="1"/>
          </p:cNvSpPr>
          <p:nvPr>
            <p:ph type="body" idx="1"/>
          </p:nvPr>
        </p:nvSpPr>
        <p:spPr>
          <a:xfrm>
            <a:off x="840105" y="42862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0" name="Google Shape;590;p137"/>
          <p:cNvSpPr>
            <a:spLocks noGrp="1"/>
          </p:cNvSpPr>
          <p:nvPr>
            <p:ph type="body" idx="2"/>
          </p:nvPr>
        </p:nvSpPr>
        <p:spPr>
          <a:xfrm>
            <a:off x="310377" y="133620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1" name="Google Shape;591;p137"/>
          <p:cNvSpPr txBox="1">
            <a:spLocks noGrp="1"/>
          </p:cNvSpPr>
          <p:nvPr>
            <p:ph type="body" idx="3"/>
          </p:nvPr>
        </p:nvSpPr>
        <p:spPr>
          <a:xfrm>
            <a:off x="2146044" y="166679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2" name="Google Shape;592;p137"/>
          <p:cNvSpPr>
            <a:spLocks noGrp="1"/>
          </p:cNvSpPr>
          <p:nvPr>
            <p:ph type="body" idx="4"/>
          </p:nvPr>
        </p:nvSpPr>
        <p:spPr>
          <a:xfrm>
            <a:off x="305613" y="302391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3" name="Google Shape;593;p137"/>
          <p:cNvSpPr txBox="1">
            <a:spLocks noGrp="1"/>
          </p:cNvSpPr>
          <p:nvPr>
            <p:ph type="body" idx="5"/>
          </p:nvPr>
        </p:nvSpPr>
        <p:spPr>
          <a:xfrm>
            <a:off x="2131340" y="335450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4" name="Google Shape;594;p137"/>
          <p:cNvSpPr>
            <a:spLocks noGrp="1"/>
          </p:cNvSpPr>
          <p:nvPr>
            <p:ph type="body" idx="6"/>
          </p:nvPr>
        </p:nvSpPr>
        <p:spPr>
          <a:xfrm>
            <a:off x="305613" y="4711622"/>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5" name="Google Shape;595;p137"/>
          <p:cNvSpPr txBox="1">
            <a:spLocks noGrp="1"/>
          </p:cNvSpPr>
          <p:nvPr>
            <p:ph type="body" idx="7"/>
          </p:nvPr>
        </p:nvSpPr>
        <p:spPr>
          <a:xfrm>
            <a:off x="2131340" y="5042218"/>
            <a:ext cx="9736500" cy="842100"/>
          </a:xfrm>
          <a:prstGeom prst="rect">
            <a:avLst/>
          </a:prstGeom>
          <a:noFill/>
          <a:ln>
            <a:noFill/>
          </a:ln>
        </p:spPr>
        <p:txBody>
          <a:bodyPr spcFirstLastPara="1" wrap="square" lIns="91425" tIns="45700" rIns="91425" bIns="45700" anchor="ctr" anchorCtr="0">
            <a:noAutofit/>
          </a:bodyPr>
          <a:lstStyle>
            <a:lvl1pPr marL="457200" marR="0" lvl="0" indent="-488950" algn="l">
              <a:lnSpc>
                <a:spcPct val="100000"/>
              </a:lnSpc>
              <a:spcBef>
                <a:spcPts val="4000"/>
              </a:spcBef>
              <a:spcAft>
                <a:spcPts val="0"/>
              </a:spcAft>
              <a:buClr>
                <a:schemeClr val="dk1"/>
              </a:buClr>
              <a:buSzPts val="4100"/>
              <a:buFont typeface="Calibri"/>
              <a:buChar char="→"/>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6" name="Google Shape;596;p13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597"/>
        <p:cNvGrpSpPr/>
        <p:nvPr/>
      </p:nvGrpSpPr>
      <p:grpSpPr>
        <a:xfrm>
          <a:off x="0" y="0"/>
          <a:ext cx="0" cy="0"/>
          <a:chOff x="0" y="0"/>
          <a:chExt cx="0" cy="0"/>
        </a:xfrm>
      </p:grpSpPr>
      <p:sp>
        <p:nvSpPr>
          <p:cNvPr id="598" name="Google Shape;598;p138"/>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9" name="Google Shape;599;p138"/>
          <p:cNvSpPr txBox="1">
            <a:spLocks noGrp="1"/>
          </p:cNvSpPr>
          <p:nvPr>
            <p:ph type="body" idx="2"/>
          </p:nvPr>
        </p:nvSpPr>
        <p:spPr>
          <a:xfrm>
            <a:off x="309739" y="1467883"/>
            <a:ext cx="5813100" cy="45327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7F7F7F"/>
              </a:buClr>
              <a:buSzPts val="23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00" name="Google Shape;600;p138"/>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01" name="Google Shape;601;p13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602"/>
        <p:cNvGrpSpPr/>
        <p:nvPr/>
      </p:nvGrpSpPr>
      <p:grpSpPr>
        <a:xfrm>
          <a:off x="0" y="0"/>
          <a:ext cx="0" cy="0"/>
          <a:chOff x="0" y="0"/>
          <a:chExt cx="0" cy="0"/>
        </a:xfrm>
      </p:grpSpPr>
      <p:sp>
        <p:nvSpPr>
          <p:cNvPr id="603" name="Google Shape;603;p13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604" name="Google Shape;604;p139" descr="Help"/>
          <p:cNvPicPr preferRelativeResize="0"/>
          <p:nvPr/>
        </p:nvPicPr>
        <p:blipFill rotWithShape="1">
          <a:blip r:embed="rId2">
            <a:alphaModFix/>
          </a:blip>
          <a:srcRect/>
          <a:stretch/>
        </p:blipFill>
        <p:spPr>
          <a:xfrm>
            <a:off x="416892" y="964406"/>
            <a:ext cx="4929038" cy="4929188"/>
          </a:xfrm>
          <a:prstGeom prst="rect">
            <a:avLst/>
          </a:prstGeom>
          <a:noFill/>
          <a:ln>
            <a:noFill/>
          </a:ln>
        </p:spPr>
      </p:pic>
      <p:sp>
        <p:nvSpPr>
          <p:cNvPr id="605" name="Google Shape;605;p139"/>
          <p:cNvSpPr txBox="1">
            <a:spLocks noGrp="1"/>
          </p:cNvSpPr>
          <p:nvPr>
            <p:ph type="body" idx="1"/>
          </p:nvPr>
        </p:nvSpPr>
        <p:spPr>
          <a:xfrm>
            <a:off x="5721969" y="2719626"/>
            <a:ext cx="5840400" cy="13692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84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06"/>
        <p:cNvGrpSpPr/>
        <p:nvPr/>
      </p:nvGrpSpPr>
      <p:grpSpPr>
        <a:xfrm>
          <a:off x="0" y="0"/>
          <a:ext cx="0" cy="0"/>
          <a:chOff x="0" y="0"/>
          <a:chExt cx="0" cy="0"/>
        </a:xfrm>
      </p:grpSpPr>
      <p:sp>
        <p:nvSpPr>
          <p:cNvPr id="607" name="Google Shape;607;p140"/>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08" name="Google Shape;608;p14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609" name="Google Shape;609;p140"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10"/>
        <p:cNvGrpSpPr/>
        <p:nvPr/>
      </p:nvGrpSpPr>
      <p:grpSpPr>
        <a:xfrm>
          <a:off x="0" y="0"/>
          <a:ext cx="0" cy="0"/>
          <a:chOff x="0" y="0"/>
          <a:chExt cx="0" cy="0"/>
        </a:xfrm>
      </p:grpSpPr>
      <p:sp>
        <p:nvSpPr>
          <p:cNvPr id="611" name="Google Shape;611;p141"/>
          <p:cNvSpPr txBox="1">
            <a:spLocks noGrp="1"/>
          </p:cNvSpPr>
          <p:nvPr>
            <p:ph type="title"/>
          </p:nvPr>
        </p:nvSpPr>
        <p:spPr>
          <a:xfrm>
            <a:off x="595312" y="443627"/>
            <a:ext cx="11001300" cy="8169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12" name="Google Shape;612;p14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613" name="Google Shape;613;p141"/>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14"/>
        <p:cNvGrpSpPr/>
        <p:nvPr/>
      </p:nvGrpSpPr>
      <p:grpSpPr>
        <a:xfrm>
          <a:off x="0" y="0"/>
          <a:ext cx="0" cy="0"/>
          <a:chOff x="0" y="0"/>
          <a:chExt cx="0" cy="0"/>
        </a:xfrm>
      </p:grpSpPr>
      <p:sp>
        <p:nvSpPr>
          <p:cNvPr id="615" name="Google Shape;615;p142"/>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8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16" name="Google Shape;616;p14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617"/>
        <p:cNvGrpSpPr/>
        <p:nvPr/>
      </p:nvGrpSpPr>
      <p:grpSpPr>
        <a:xfrm>
          <a:off x="0" y="0"/>
          <a:ext cx="0" cy="0"/>
          <a:chOff x="0" y="0"/>
          <a:chExt cx="0" cy="0"/>
        </a:xfrm>
      </p:grpSpPr>
      <p:sp>
        <p:nvSpPr>
          <p:cNvPr id="618" name="Google Shape;618;p143"/>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dirty="0">
              <a:solidFill>
                <a:srgbClr val="5C6670"/>
              </a:solidFill>
              <a:latin typeface="Trebuchet MS"/>
              <a:ea typeface="Trebuchet MS"/>
              <a:cs typeface="Trebuchet MS"/>
              <a:sym typeface="Trebuchet MS"/>
            </a:endParaRPr>
          </a:p>
        </p:txBody>
      </p:sp>
      <p:pic>
        <p:nvPicPr>
          <p:cNvPr id="619" name="Google Shape;619;p143"/>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620" name="Google Shape;620;p14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621"/>
        <p:cNvGrpSpPr/>
        <p:nvPr/>
      </p:nvGrpSpPr>
      <p:grpSpPr>
        <a:xfrm>
          <a:off x="0" y="0"/>
          <a:ext cx="0" cy="0"/>
          <a:chOff x="0" y="0"/>
          <a:chExt cx="0" cy="0"/>
        </a:xfrm>
      </p:grpSpPr>
      <p:sp>
        <p:nvSpPr>
          <p:cNvPr id="622" name="Google Shape;622;p144"/>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dirty="0">
              <a:solidFill>
                <a:srgbClr val="5C6670"/>
              </a:solidFill>
              <a:latin typeface="Trebuchet MS"/>
              <a:ea typeface="Trebuchet MS"/>
              <a:cs typeface="Trebuchet MS"/>
              <a:sym typeface="Trebuchet MS"/>
            </a:endParaRPr>
          </a:p>
        </p:txBody>
      </p:sp>
      <p:sp>
        <p:nvSpPr>
          <p:cNvPr id="623" name="Google Shape;623;p144"/>
          <p:cNvSpPr txBox="1">
            <a:spLocks noGrp="1"/>
          </p:cNvSpPr>
          <p:nvPr>
            <p:ph type="body" idx="1"/>
          </p:nvPr>
        </p:nvSpPr>
        <p:spPr>
          <a:xfrm>
            <a:off x="286946" y="285751"/>
            <a:ext cx="11550300" cy="5688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24" name="Google Shape;624;p144"/>
          <p:cNvSpPr txBox="1">
            <a:spLocks noGrp="1"/>
          </p:cNvSpPr>
          <p:nvPr>
            <p:ph type="body" idx="2"/>
          </p:nvPr>
        </p:nvSpPr>
        <p:spPr>
          <a:xfrm>
            <a:off x="8767297" y="908194"/>
            <a:ext cx="3069900" cy="5306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25" name="Google Shape;625;p14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626" name="Google Shape;626;p144"/>
          <p:cNvPicPr preferRelativeResize="0"/>
          <p:nvPr/>
        </p:nvPicPr>
        <p:blipFill rotWithShape="1">
          <a:blip r:embed="rId2">
            <a:alphaModFix/>
          </a:blip>
          <a:srcRect/>
          <a:stretch/>
        </p:blipFill>
        <p:spPr>
          <a:xfrm>
            <a:off x="308601" y="6466598"/>
            <a:ext cx="1776483" cy="298458"/>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7"/>
        <p:cNvGrpSpPr/>
        <p:nvPr/>
      </p:nvGrpSpPr>
      <p:grpSpPr>
        <a:xfrm>
          <a:off x="0" y="0"/>
          <a:ext cx="0" cy="0"/>
          <a:chOff x="0" y="0"/>
          <a:chExt cx="0" cy="0"/>
        </a:xfrm>
      </p:grpSpPr>
      <p:sp>
        <p:nvSpPr>
          <p:cNvPr id="628" name="Google Shape;628;p145"/>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a:endParaRPr/>
          </a:p>
        </p:txBody>
      </p:sp>
      <p:sp>
        <p:nvSpPr>
          <p:cNvPr id="629" name="Google Shape;629;p145"/>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9pPr>
          </a:lstStyle>
          <a:p>
            <a:endParaRPr/>
          </a:p>
        </p:txBody>
      </p:sp>
      <p:sp>
        <p:nvSpPr>
          <p:cNvPr id="630" name="Google Shape;630;p145"/>
          <p:cNvSpPr txBox="1">
            <a:spLocks noGrp="1"/>
          </p:cNvSpPr>
          <p:nvPr>
            <p:ph type="sldNum" idx="12"/>
          </p:nvPr>
        </p:nvSpPr>
        <p:spPr>
          <a:xfrm>
            <a:off x="11296611" y="6217623"/>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631"/>
        <p:cNvGrpSpPr/>
        <p:nvPr/>
      </p:nvGrpSpPr>
      <p:grpSpPr>
        <a:xfrm>
          <a:off x="0" y="0"/>
          <a:ext cx="0" cy="0"/>
          <a:chOff x="0" y="0"/>
          <a:chExt cx="0" cy="0"/>
        </a:xfrm>
      </p:grpSpPr>
      <p:sp>
        <p:nvSpPr>
          <p:cNvPr id="632" name="Google Shape;632;p146"/>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a:buNone/>
              <a:defRPr sz="35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800"/>
              <a:buFont typeface="Arial"/>
              <a:buNone/>
              <a:defRPr sz="31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800"/>
              <a:buFont typeface="Arial"/>
              <a:buNone/>
              <a:defRPr sz="2500" b="0" i="0" u="none" strike="noStrike" cap="none">
                <a:solidFill>
                  <a:schemeClr val="dk1"/>
                </a:solidFill>
                <a:latin typeface="Arial"/>
                <a:ea typeface="Arial"/>
                <a:cs typeface="Arial"/>
                <a:sym typeface="Arial"/>
              </a:defRPr>
            </a:lvl3pPr>
            <a:lvl4pPr marL="1828800" marR="0" lvl="3" indent="-304800" algn="l">
              <a:lnSpc>
                <a:spcPct val="100000"/>
              </a:lnSpc>
              <a:spcBef>
                <a:spcPts val="0"/>
              </a:spcBef>
              <a:spcAft>
                <a:spcPts val="0"/>
              </a:spcAft>
              <a:buClr>
                <a:srgbClr val="000000"/>
              </a:buClr>
              <a:buSzPts val="1200"/>
              <a:buFont typeface="Noto Sans Symbols"/>
              <a:buChar char="❖"/>
              <a:defRPr sz="23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9pPr>
          </a:lstStyle>
          <a:p>
            <a:endParaRPr/>
          </a:p>
        </p:txBody>
      </p:sp>
      <p:sp>
        <p:nvSpPr>
          <p:cNvPr id="633" name="Google Shape;633;p146"/>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634" name="Google Shape;634;p146"/>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5600"/>
              <a:buFont typeface="Trebuchet MS"/>
              <a:buNone/>
              <a:defRPr sz="5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6"/>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4" name="Google Shape;74;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635"/>
        <p:cNvGrpSpPr/>
        <p:nvPr/>
      </p:nvGrpSpPr>
      <p:grpSpPr>
        <a:xfrm>
          <a:off x="0" y="0"/>
          <a:ext cx="0" cy="0"/>
          <a:chOff x="0" y="0"/>
          <a:chExt cx="0" cy="0"/>
        </a:xfrm>
      </p:grpSpPr>
      <p:sp>
        <p:nvSpPr>
          <p:cNvPr id="636" name="Google Shape;636;p147"/>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37" name="Google Shape;637;p147"/>
          <p:cNvSpPr txBox="1">
            <a:spLocks noGrp="1"/>
          </p:cNvSpPr>
          <p:nvPr>
            <p:ph type="subTitle" idx="1"/>
          </p:nvPr>
        </p:nvSpPr>
        <p:spPr>
          <a:xfrm>
            <a:off x="1524000" y="2593827"/>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lt1"/>
              </a:buClr>
              <a:buSzPts val="49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638" name="Google Shape;638;p147"/>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dirty="0"/>
          </a:p>
        </p:txBody>
      </p:sp>
      <p:sp>
        <p:nvSpPr>
          <p:cNvPr id="639" name="Google Shape;639;p14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640" name="Google Shape;640;p147"/>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6pPr>
            <a:lvl7pPr marL="3200400" marR="0" lvl="6"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7pPr>
            <a:lvl8pPr marL="3657600" marR="0" lvl="7"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8pPr>
            <a:lvl9pPr marL="4114800" marR="0" lvl="8"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1"/>
        <p:cNvGrpSpPr/>
        <p:nvPr/>
      </p:nvGrpSpPr>
      <p:grpSpPr>
        <a:xfrm>
          <a:off x="0" y="0"/>
          <a:ext cx="0" cy="0"/>
          <a:chOff x="0" y="0"/>
          <a:chExt cx="0" cy="0"/>
        </a:xfrm>
      </p:grpSpPr>
      <p:sp>
        <p:nvSpPr>
          <p:cNvPr id="642" name="Google Shape;642;p14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643"/>
        <p:cNvGrpSpPr/>
        <p:nvPr/>
      </p:nvGrpSpPr>
      <p:grpSpPr>
        <a:xfrm>
          <a:off x="0" y="0"/>
          <a:ext cx="0" cy="0"/>
          <a:chOff x="0" y="0"/>
          <a:chExt cx="0" cy="0"/>
        </a:xfrm>
      </p:grpSpPr>
      <p:sp>
        <p:nvSpPr>
          <p:cNvPr id="644" name="Google Shape;644;p149"/>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645" name="Google Shape;645;p149"/>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
        <p:nvSpPr>
          <p:cNvPr id="646" name="Google Shape;646;p149"/>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647"/>
        <p:cNvGrpSpPr/>
        <p:nvPr/>
      </p:nvGrpSpPr>
      <p:grpSpPr>
        <a:xfrm>
          <a:off x="0" y="0"/>
          <a:ext cx="0" cy="0"/>
          <a:chOff x="0" y="0"/>
          <a:chExt cx="0" cy="0"/>
        </a:xfrm>
      </p:grpSpPr>
      <p:sp>
        <p:nvSpPr>
          <p:cNvPr id="648" name="Google Shape;648;p150"/>
          <p:cNvSpPr txBox="1">
            <a:spLocks noGrp="1"/>
          </p:cNvSpPr>
          <p:nvPr>
            <p:ph type="title"/>
          </p:nvPr>
        </p:nvSpPr>
        <p:spPr>
          <a:xfrm>
            <a:off x="838200" y="437985"/>
            <a:ext cx="10515600" cy="960000"/>
          </a:xfrm>
          <a:prstGeom prst="rect">
            <a:avLst/>
          </a:prstGeom>
          <a:noFill/>
          <a:ln>
            <a:noFill/>
          </a:ln>
        </p:spPr>
        <p:txBody>
          <a:bodyPr spcFirstLastPara="1" wrap="square" lIns="68550" tIns="34250" rIns="68550" bIns="34250"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649" name="Google Shape;649;p150"/>
          <p:cNvSpPr txBox="1">
            <a:spLocks noGrp="1"/>
          </p:cNvSpPr>
          <p:nvPr>
            <p:ph type="body" idx="1"/>
          </p:nvPr>
        </p:nvSpPr>
        <p:spPr>
          <a:xfrm>
            <a:off x="838200" y="1852302"/>
            <a:ext cx="10515600" cy="4205700"/>
          </a:xfrm>
          <a:prstGeom prst="rect">
            <a:avLst/>
          </a:prstGeom>
          <a:noFill/>
          <a:ln>
            <a:noFill/>
          </a:ln>
        </p:spPr>
        <p:txBody>
          <a:bodyPr spcFirstLastPara="1" wrap="square" lIns="68550" tIns="34250" rIns="68550" bIns="34250"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650" name="Google Shape;650;p150"/>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651"/>
        <p:cNvGrpSpPr/>
        <p:nvPr/>
      </p:nvGrpSpPr>
      <p:grpSpPr>
        <a:xfrm>
          <a:off x="0" y="0"/>
          <a:ext cx="0" cy="0"/>
          <a:chOff x="0" y="0"/>
          <a:chExt cx="0" cy="0"/>
        </a:xfrm>
      </p:grpSpPr>
      <p:sp>
        <p:nvSpPr>
          <p:cNvPr id="652" name="Google Shape;652;p151"/>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4000"/>
              </a:spcBef>
              <a:spcAft>
                <a:spcPts val="0"/>
              </a:spcAft>
              <a:buClr>
                <a:srgbClr val="001970"/>
              </a:buClr>
              <a:buSzPts val="1500"/>
              <a:buFont typeface="Arial"/>
              <a:buNone/>
              <a:defRPr sz="61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53" name="Google Shape;653;p151"/>
          <p:cNvSpPr txBox="1">
            <a:spLocks noGrp="1"/>
          </p:cNvSpPr>
          <p:nvPr>
            <p:ph type="body" idx="2"/>
          </p:nvPr>
        </p:nvSpPr>
        <p:spPr>
          <a:xfrm>
            <a:off x="309739" y="1467883"/>
            <a:ext cx="5813100" cy="45327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4000"/>
              </a:spcBef>
              <a:spcAft>
                <a:spcPts val="0"/>
              </a:spcAft>
              <a:buClr>
                <a:srgbClr val="7F7F7F"/>
              </a:buClr>
              <a:buSzPts val="32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54" name="Google Shape;654;p151"/>
          <p:cNvSpPr txBox="1">
            <a:spLocks noGrp="1"/>
          </p:cNvSpPr>
          <p:nvPr>
            <p:ph type="body" idx="3"/>
          </p:nvPr>
        </p:nvSpPr>
        <p:spPr>
          <a:xfrm>
            <a:off x="6765706" y="1485188"/>
            <a:ext cx="51162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4000"/>
              </a:spcBef>
              <a:spcAft>
                <a:spcPts val="0"/>
              </a:spcAft>
              <a:buClr>
                <a:schemeClr val="dk1"/>
              </a:buClr>
              <a:buSzPts val="1500"/>
              <a:buFont typeface="Arial"/>
              <a:buNone/>
              <a:defRPr sz="37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chemeClr val="dk1"/>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chemeClr val="dk1"/>
              </a:buClr>
              <a:buSzPts val="1500"/>
              <a:buFont typeface="Arial"/>
              <a:buNone/>
              <a:defRPr sz="28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chemeClr val="dk1"/>
              </a:buClr>
              <a:buSzPts val="1500"/>
              <a:buFont typeface="Arial"/>
              <a:buNone/>
              <a:defRPr sz="25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55" name="Google Shape;655;p15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656"/>
        <p:cNvGrpSpPr/>
        <p:nvPr/>
      </p:nvGrpSpPr>
      <p:grpSpPr>
        <a:xfrm>
          <a:off x="0" y="0"/>
          <a:ext cx="0" cy="0"/>
          <a:chOff x="0" y="0"/>
          <a:chExt cx="0" cy="0"/>
        </a:xfrm>
      </p:grpSpPr>
      <p:sp>
        <p:nvSpPr>
          <p:cNvPr id="657" name="Google Shape;657;p152"/>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58" name="Google Shape;658;p152"/>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659" name="Google Shape;659;p152"/>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75"/>
        <p:cNvGrpSpPr/>
        <p:nvPr/>
      </p:nvGrpSpPr>
      <p:grpSpPr>
        <a:xfrm>
          <a:off x="0" y="0"/>
          <a:ext cx="0" cy="0"/>
          <a:chOff x="0" y="0"/>
          <a:chExt cx="0" cy="0"/>
        </a:xfrm>
      </p:grpSpPr>
      <p:pic>
        <p:nvPicPr>
          <p:cNvPr id="76" name="Google Shape;76;p17"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77" name="Google Shape;77;p17"/>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79"/>
        <p:cNvGrpSpPr/>
        <p:nvPr/>
      </p:nvGrpSpPr>
      <p:grpSpPr>
        <a:xfrm>
          <a:off x="0" y="0"/>
          <a:ext cx="0" cy="0"/>
          <a:chOff x="0" y="0"/>
          <a:chExt cx="0" cy="0"/>
        </a:xfrm>
      </p:grpSpPr>
      <p:sp>
        <p:nvSpPr>
          <p:cNvPr id="80" name="Google Shape;80;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81" name="Google Shape;81;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86"/>
        <p:cNvGrpSpPr/>
        <p:nvPr/>
      </p:nvGrpSpPr>
      <p:grpSpPr>
        <a:xfrm>
          <a:off x="0" y="0"/>
          <a:ext cx="0" cy="0"/>
          <a:chOff x="0" y="0"/>
          <a:chExt cx="0" cy="0"/>
        </a:xfrm>
      </p:grpSpPr>
      <p:sp>
        <p:nvSpPr>
          <p:cNvPr id="87" name="Google Shape;87;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88" name="Google Shape;88;p20"/>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89" name="Google Shape;89;p20"/>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FFFFFF"/>
                </a:solidFill>
                <a:latin typeface="Trebuchet MS"/>
                <a:ea typeface="Trebuchet MS"/>
                <a:cs typeface="Trebuchet MS"/>
                <a:sym typeface="Trebuchet MS"/>
              </a:rPr>
              <a:t>Our Mission</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0"/>
        <p:cNvGrpSpPr/>
        <p:nvPr/>
      </p:nvGrpSpPr>
      <p:grpSpPr>
        <a:xfrm>
          <a:off x="0" y="0"/>
          <a:ext cx="0" cy="0"/>
          <a:chOff x="0" y="0"/>
          <a:chExt cx="0" cy="0"/>
        </a:xfrm>
      </p:grpSpPr>
      <p:sp>
        <p:nvSpPr>
          <p:cNvPr id="91" name="Google Shape;91;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2" name="Google Shape;92;p21"/>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93" name="Google Shape;93;p21"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94" name="Google Shape;94;p21"/>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7" name="Google Shape;97;p22"/>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lt1"/>
                </a:solidFill>
                <a:latin typeface="Trebuchet MS"/>
                <a:ea typeface="Trebuchet MS"/>
                <a:cs typeface="Trebuchet MS"/>
                <a:sym typeface="Trebuchet MS"/>
              </a:rPr>
              <a:t>Plus </a:t>
            </a:r>
            <a:r>
              <a:rPr lang="en-US" sz="3600" dirty="0">
                <a:solidFill>
                  <a:schemeClr val="lt1"/>
                </a:solidFill>
                <a:latin typeface="Trebuchet MS"/>
                <a:ea typeface="Trebuchet MS"/>
                <a:cs typeface="Trebuchet MS"/>
                <a:sym typeface="Trebuchet MS"/>
              </a:rPr>
              <a:t>(CHP+) and other health care programs for Coloradans who qualify. </a:t>
            </a:r>
            <a:endParaRPr sz="3600" b="1" dirty="0">
              <a:solidFill>
                <a:schemeClr val="lt1"/>
              </a:solidFill>
              <a:latin typeface="Trebuchet MS"/>
              <a:ea typeface="Trebuchet MS"/>
              <a:cs typeface="Trebuchet MS"/>
              <a:sym typeface="Trebuchet MS"/>
            </a:endParaRPr>
          </a:p>
        </p:txBody>
      </p:sp>
      <p:sp>
        <p:nvSpPr>
          <p:cNvPr id="98" name="Google Shape;98;p22"/>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lt1"/>
                </a:solidFill>
                <a:latin typeface="Trebuchet MS"/>
                <a:ea typeface="Trebuchet MS"/>
                <a:cs typeface="Trebuchet MS"/>
                <a:sym typeface="Trebuchet MS"/>
              </a:rPr>
              <a:t>What We Do</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99"/>
        <p:cNvGrpSpPr/>
        <p:nvPr/>
      </p:nvGrpSpPr>
      <p:grpSpPr>
        <a:xfrm>
          <a:off x="0" y="0"/>
          <a:ext cx="0" cy="0"/>
          <a:chOff x="0" y="0"/>
          <a:chExt cx="0" cy="0"/>
        </a:xfrm>
      </p:grpSpPr>
      <p:sp>
        <p:nvSpPr>
          <p:cNvPr id="100" name="Google Shape;100;p23"/>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23"/>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2" name="Google Shape;102;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103" name="Google Shape;103;p23"/>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7"/>
        <p:cNvGrpSpPr/>
        <p:nvPr/>
      </p:nvGrpSpPr>
      <p:grpSpPr>
        <a:xfrm>
          <a:off x="0" y="0"/>
          <a:ext cx="0" cy="0"/>
          <a:chOff x="0" y="0"/>
          <a:chExt cx="0" cy="0"/>
        </a:xfrm>
      </p:grpSpPr>
      <p:sp>
        <p:nvSpPr>
          <p:cNvPr id="108" name="Google Shape;108;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09"/>
        <p:cNvGrpSpPr/>
        <p:nvPr/>
      </p:nvGrpSpPr>
      <p:grpSpPr>
        <a:xfrm>
          <a:off x="0" y="0"/>
          <a:ext cx="0" cy="0"/>
          <a:chOff x="0" y="0"/>
          <a:chExt cx="0" cy="0"/>
        </a:xfrm>
      </p:grpSpPr>
      <p:sp>
        <p:nvSpPr>
          <p:cNvPr id="110" name="Google Shape;110;p26"/>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112" name="Google Shape;112;p26"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
        <p:nvSpPr>
          <p:cNvPr id="120" name="Google Shape;120;p2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21"/>
        <p:cNvGrpSpPr/>
        <p:nvPr/>
      </p:nvGrpSpPr>
      <p:grpSpPr>
        <a:xfrm>
          <a:off x="0" y="0"/>
          <a:ext cx="0" cy="0"/>
          <a:chOff x="0" y="0"/>
          <a:chExt cx="0" cy="0"/>
        </a:xfrm>
      </p:grpSpPr>
      <p:sp>
        <p:nvSpPr>
          <p:cNvPr id="122" name="Google Shape;122;p2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3" name="Google Shape;123;p2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24" name="Google Shape;124;p2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5"/>
        <p:cNvGrpSpPr/>
        <p:nvPr/>
      </p:nvGrpSpPr>
      <p:grpSpPr>
        <a:xfrm>
          <a:off x="0" y="0"/>
          <a:ext cx="0" cy="0"/>
          <a:chOff x="0" y="0"/>
          <a:chExt cx="0" cy="0"/>
        </a:xfrm>
      </p:grpSpPr>
      <p:sp>
        <p:nvSpPr>
          <p:cNvPr id="126" name="Google Shape;126;p30"/>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7" name="Google Shape;127;p30"/>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a:buNone/>
              <a:defRPr sz="490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28" name="Google Shape;128;p30"/>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dirty="0"/>
          </a:p>
        </p:txBody>
      </p:sp>
      <p:sp>
        <p:nvSpPr>
          <p:cNvPr id="129" name="Google Shape;129;p3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30" name="Google Shape;130;p30"/>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31"/>
        <p:cNvGrpSpPr/>
        <p:nvPr/>
      </p:nvGrpSpPr>
      <p:grpSpPr>
        <a:xfrm>
          <a:off x="0" y="0"/>
          <a:ext cx="0" cy="0"/>
          <a:chOff x="0" y="0"/>
          <a:chExt cx="0" cy="0"/>
        </a:xfrm>
      </p:grpSpPr>
      <p:sp>
        <p:nvSpPr>
          <p:cNvPr id="132" name="Google Shape;132;p3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33" name="Google Shape;133;p31"/>
          <p:cNvSpPr/>
          <p:nvPr/>
        </p:nvSpPr>
        <p:spPr>
          <a:xfrm>
            <a:off x="838199" y="1873473"/>
            <a:ext cx="10433700" cy="23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500" dirty="0"/>
          </a:p>
        </p:txBody>
      </p:sp>
      <p:sp>
        <p:nvSpPr>
          <p:cNvPr id="134" name="Google Shape;134;p31"/>
          <p:cNvSpPr/>
          <p:nvPr/>
        </p:nvSpPr>
        <p:spPr>
          <a:xfrm>
            <a:off x="878391" y="417891"/>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dk2"/>
                </a:solidFill>
                <a:latin typeface="Trebuchet MS"/>
                <a:ea typeface="Trebuchet MS"/>
                <a:cs typeface="Trebuchet MS"/>
                <a:sym typeface="Trebuchet MS"/>
              </a:rPr>
              <a:t>Our Mission</a:t>
            </a:r>
            <a:endParaRPr sz="1900" dirty="0">
              <a:solidFill>
                <a:schemeClr val="dk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35"/>
        <p:cNvGrpSpPr/>
        <p:nvPr/>
      </p:nvGrpSpPr>
      <p:grpSpPr>
        <a:xfrm>
          <a:off x="0" y="0"/>
          <a:ext cx="0" cy="0"/>
          <a:chOff x="0" y="0"/>
          <a:chExt cx="0" cy="0"/>
        </a:xfrm>
      </p:grpSpPr>
      <p:sp>
        <p:nvSpPr>
          <p:cNvPr id="136" name="Google Shape;136;p3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37" name="Google Shape;137;p32"/>
          <p:cNvSpPr txBox="1"/>
          <p:nvPr/>
        </p:nvSpPr>
        <p:spPr>
          <a:xfrm>
            <a:off x="13628419" y="8737353"/>
            <a:ext cx="2172000" cy="3945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900" b="1">
                <a:solidFill>
                  <a:srgbClr val="000000"/>
                </a:solidFill>
                <a:latin typeface="Trebuchet MS"/>
                <a:ea typeface="Trebuchet MS"/>
                <a:cs typeface="Trebuchet MS"/>
                <a:sym typeface="Trebuchet MS"/>
              </a:rPr>
              <a:t>‹#›</a:t>
            </a:fld>
            <a:endParaRPr sz="1900" b="1" dirty="0">
              <a:solidFill>
                <a:srgbClr val="000000"/>
              </a:solidFill>
              <a:latin typeface="Trebuchet MS"/>
              <a:ea typeface="Trebuchet MS"/>
              <a:cs typeface="Trebuchet MS"/>
              <a:sym typeface="Trebuchet MS"/>
            </a:endParaRPr>
          </a:p>
        </p:txBody>
      </p:sp>
      <p:pic>
        <p:nvPicPr>
          <p:cNvPr id="138" name="Google Shape;138;p32"/>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39" name="Google Shape;139;p32"/>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a:buNone/>
            </a:pPr>
            <a:r>
              <a:rPr lang="en-US" sz="5500" b="1" i="0" u="none" strike="noStrike" cap="none" dirty="0">
                <a:solidFill>
                  <a:srgbClr val="FFFFFF"/>
                </a:solidFill>
                <a:latin typeface="Trebuchet MS"/>
                <a:ea typeface="Trebuchet MS"/>
                <a:cs typeface="Trebuchet MS"/>
                <a:sym typeface="Trebuchet MS"/>
              </a:rPr>
              <a:t>Our Mission: </a:t>
            </a:r>
            <a:endParaRPr sz="5500" b="0" i="0" u="none" strike="noStrike" cap="none" dirty="0">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40"/>
        <p:cNvGrpSpPr/>
        <p:nvPr/>
      </p:nvGrpSpPr>
      <p:grpSpPr>
        <a:xfrm>
          <a:off x="0" y="0"/>
          <a:ext cx="0" cy="0"/>
          <a:chOff x="0" y="0"/>
          <a:chExt cx="0" cy="0"/>
        </a:xfrm>
      </p:grpSpPr>
      <p:sp>
        <p:nvSpPr>
          <p:cNvPr id="141" name="Google Shape;141;p3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42" name="Google Shape;142;p33"/>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143" name="Google Shape;143;p33"/>
          <p:cNvSpPr/>
          <p:nvPr/>
        </p:nvSpPr>
        <p:spPr>
          <a:xfrm>
            <a:off x="838200" y="382212"/>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232C68"/>
                </a:solidFill>
                <a:latin typeface="Trebuchet MS"/>
                <a:ea typeface="Trebuchet MS"/>
                <a:cs typeface="Trebuchet MS"/>
                <a:sym typeface="Trebuchet MS"/>
              </a:rPr>
              <a:t>What We Do</a:t>
            </a:r>
            <a:endParaRPr sz="1900" dirty="0">
              <a:solidFill>
                <a:schemeClr val="dk1"/>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44"/>
        <p:cNvGrpSpPr/>
        <p:nvPr/>
      </p:nvGrpSpPr>
      <p:grpSpPr>
        <a:xfrm>
          <a:off x="0" y="0"/>
          <a:ext cx="0" cy="0"/>
          <a:chOff x="0" y="0"/>
          <a:chExt cx="0" cy="0"/>
        </a:xfrm>
      </p:grpSpPr>
      <p:sp>
        <p:nvSpPr>
          <p:cNvPr id="145" name="Google Shape;145;p3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6" name="Google Shape;146;p34"/>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47" name="Google Shape;147;p3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148" name="Google Shape;148;p34"/>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9"/>
        <p:cNvGrpSpPr/>
        <p:nvPr/>
      </p:nvGrpSpPr>
      <p:grpSpPr>
        <a:xfrm>
          <a:off x="0" y="0"/>
          <a:ext cx="0" cy="0"/>
          <a:chOff x="0" y="0"/>
          <a:chExt cx="0" cy="0"/>
        </a:xfrm>
      </p:grpSpPr>
      <p:sp>
        <p:nvSpPr>
          <p:cNvPr id="150" name="Google Shape;150;p35"/>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1" name="Google Shape;151;p3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52"/>
        <p:cNvGrpSpPr/>
        <p:nvPr/>
      </p:nvGrpSpPr>
      <p:grpSpPr>
        <a:xfrm>
          <a:off x="0" y="0"/>
          <a:ext cx="0" cy="0"/>
          <a:chOff x="0" y="0"/>
          <a:chExt cx="0" cy="0"/>
        </a:xfrm>
      </p:grpSpPr>
      <p:sp>
        <p:nvSpPr>
          <p:cNvPr id="153" name="Google Shape;153;p36"/>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4" name="Google Shape;154;p3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155" name="Google Shape;155;p36" descr="Questions"/>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56"/>
        <p:cNvGrpSpPr/>
        <p:nvPr/>
      </p:nvGrpSpPr>
      <p:grpSpPr>
        <a:xfrm>
          <a:off x="0" y="0"/>
          <a:ext cx="0" cy="0"/>
          <a:chOff x="0" y="0"/>
          <a:chExt cx="0" cy="0"/>
        </a:xfrm>
      </p:grpSpPr>
      <p:sp>
        <p:nvSpPr>
          <p:cNvPr id="157" name="Google Shape;157;p37"/>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8" name="Google Shape;158;p3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159" name="Google Shape;159;p37"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60"/>
        <p:cNvGrpSpPr/>
        <p:nvPr/>
      </p:nvGrpSpPr>
      <p:grpSpPr>
        <a:xfrm>
          <a:off x="0" y="0"/>
          <a:ext cx="0" cy="0"/>
          <a:chOff x="0" y="0"/>
          <a:chExt cx="0" cy="0"/>
        </a:xfrm>
      </p:grpSpPr>
      <p:sp>
        <p:nvSpPr>
          <p:cNvPr id="161" name="Google Shape;161;p3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62" name="Google Shape;162;p3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3" name="Google Shape;163;p38"/>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64"/>
        <p:cNvGrpSpPr/>
        <p:nvPr/>
      </p:nvGrpSpPr>
      <p:grpSpPr>
        <a:xfrm>
          <a:off x="0" y="0"/>
          <a:ext cx="0" cy="0"/>
          <a:chOff x="0" y="0"/>
          <a:chExt cx="0" cy="0"/>
        </a:xfrm>
      </p:grpSpPr>
      <p:sp>
        <p:nvSpPr>
          <p:cNvPr id="165" name="Google Shape;165;p39"/>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6" name="Google Shape;166;p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7"/>
        <p:cNvGrpSpPr/>
        <p:nvPr/>
      </p:nvGrpSpPr>
      <p:grpSpPr>
        <a:xfrm>
          <a:off x="0" y="0"/>
          <a:ext cx="0" cy="0"/>
          <a:chOff x="0" y="0"/>
          <a:chExt cx="0" cy="0"/>
        </a:xfrm>
      </p:grpSpPr>
      <p:sp>
        <p:nvSpPr>
          <p:cNvPr id="168" name="Google Shape;168;p4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3700"/>
              <a:buNone/>
              <a:defRPr sz="19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a:endParaRPr/>
          </a:p>
        </p:txBody>
      </p:sp>
      <p:sp>
        <p:nvSpPr>
          <p:cNvPr id="169" name="Google Shape;169;p4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sz="1900"/>
            </a:lvl1pPr>
            <a:lvl2pPr marL="914400" lvl="1" indent="-349250" algn="l">
              <a:lnSpc>
                <a:spcPct val="115000"/>
              </a:lnSpc>
              <a:spcBef>
                <a:spcPts val="2100"/>
              </a:spcBef>
              <a:spcAft>
                <a:spcPts val="0"/>
              </a:spcAft>
              <a:buSzPts val="1900"/>
              <a:buChar char="○"/>
              <a:defRPr sz="1900"/>
            </a:lvl2pPr>
            <a:lvl3pPr marL="1371600" lvl="2" indent="-349250" algn="l">
              <a:lnSpc>
                <a:spcPct val="115000"/>
              </a:lnSpc>
              <a:spcBef>
                <a:spcPts val="2100"/>
              </a:spcBef>
              <a:spcAft>
                <a:spcPts val="0"/>
              </a:spcAft>
              <a:buSzPts val="1900"/>
              <a:buChar char="■"/>
              <a:defRPr sz="1900"/>
            </a:lvl3pPr>
            <a:lvl4pPr marL="1828800" lvl="3" indent="-349250" algn="l">
              <a:lnSpc>
                <a:spcPct val="115000"/>
              </a:lnSpc>
              <a:spcBef>
                <a:spcPts val="2100"/>
              </a:spcBef>
              <a:spcAft>
                <a:spcPts val="0"/>
              </a:spcAft>
              <a:buSzPts val="1900"/>
              <a:buChar char="●"/>
              <a:defRPr sz="1900"/>
            </a:lvl4pPr>
            <a:lvl5pPr marL="2286000" lvl="4" indent="-349250" algn="l">
              <a:lnSpc>
                <a:spcPct val="115000"/>
              </a:lnSpc>
              <a:spcBef>
                <a:spcPts val="2100"/>
              </a:spcBef>
              <a:spcAft>
                <a:spcPts val="0"/>
              </a:spcAft>
              <a:buSzPts val="1900"/>
              <a:buChar char="○"/>
              <a:defRPr sz="1900"/>
            </a:lvl5pPr>
            <a:lvl6pPr marL="2743200" lvl="5" indent="-349250" algn="l">
              <a:lnSpc>
                <a:spcPct val="115000"/>
              </a:lnSpc>
              <a:spcBef>
                <a:spcPts val="2100"/>
              </a:spcBef>
              <a:spcAft>
                <a:spcPts val="0"/>
              </a:spcAft>
              <a:buSzPts val="1900"/>
              <a:buChar char="■"/>
              <a:defRPr sz="1900"/>
            </a:lvl6pPr>
            <a:lvl7pPr marL="3200400" lvl="6" indent="-349250" algn="l">
              <a:lnSpc>
                <a:spcPct val="115000"/>
              </a:lnSpc>
              <a:spcBef>
                <a:spcPts val="2100"/>
              </a:spcBef>
              <a:spcAft>
                <a:spcPts val="0"/>
              </a:spcAft>
              <a:buSzPts val="1900"/>
              <a:buChar char="●"/>
              <a:defRPr sz="1900"/>
            </a:lvl7pPr>
            <a:lvl8pPr marL="3657600" lvl="7" indent="-349250" algn="l">
              <a:lnSpc>
                <a:spcPct val="115000"/>
              </a:lnSpc>
              <a:spcBef>
                <a:spcPts val="2100"/>
              </a:spcBef>
              <a:spcAft>
                <a:spcPts val="0"/>
              </a:spcAft>
              <a:buSzPts val="1900"/>
              <a:buChar char="○"/>
              <a:defRPr sz="1900"/>
            </a:lvl8pPr>
            <a:lvl9pPr marL="4114800" lvl="8" indent="-349250" algn="l">
              <a:lnSpc>
                <a:spcPct val="115000"/>
              </a:lnSpc>
              <a:spcBef>
                <a:spcPts val="2100"/>
              </a:spcBef>
              <a:spcAft>
                <a:spcPts val="2100"/>
              </a:spcAft>
              <a:buSzPts val="1900"/>
              <a:buChar char="■"/>
              <a:defRPr sz="1900"/>
            </a:lvl9pPr>
          </a:lstStyle>
          <a:p>
            <a:endParaRPr/>
          </a:p>
        </p:txBody>
      </p:sp>
      <p:sp>
        <p:nvSpPr>
          <p:cNvPr id="170" name="Google Shape;170;p4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171"/>
        <p:cNvGrpSpPr/>
        <p:nvPr/>
      </p:nvGrpSpPr>
      <p:grpSpPr>
        <a:xfrm>
          <a:off x="0" y="0"/>
          <a:ext cx="0" cy="0"/>
          <a:chOff x="0" y="0"/>
          <a:chExt cx="0" cy="0"/>
        </a:xfrm>
      </p:grpSpPr>
      <p:sp>
        <p:nvSpPr>
          <p:cNvPr id="172" name="Google Shape;172;p4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173"/>
        <p:cNvGrpSpPr/>
        <p:nvPr/>
      </p:nvGrpSpPr>
      <p:grpSpPr>
        <a:xfrm>
          <a:off x="0" y="0"/>
          <a:ext cx="0" cy="0"/>
          <a:chOff x="0" y="0"/>
          <a:chExt cx="0" cy="0"/>
        </a:xfrm>
      </p:grpSpPr>
      <p:sp>
        <p:nvSpPr>
          <p:cNvPr id="174" name="Google Shape;174;p42"/>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dk1"/>
              </a:buClr>
              <a:buSzPts val="2300"/>
              <a:buFont typeface="Noto Sans"/>
              <a:buChar char="❖"/>
              <a:defRPr sz="23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175" name="Google Shape;175;p42"/>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76" name="Google Shape;176;p42"/>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dk2"/>
                </a:solidFill>
                <a:latin typeface="Trebuchet MS"/>
                <a:ea typeface="Trebuchet MS"/>
                <a:cs typeface="Trebuchet MS"/>
                <a:sym typeface="Trebuchet MS"/>
              </a:rPr>
              <a:t>Our Mission</a:t>
            </a:r>
            <a:endParaRPr sz="1800" dirty="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177"/>
        <p:cNvGrpSpPr/>
        <p:nvPr/>
      </p:nvGrpSpPr>
      <p:grpSpPr>
        <a:xfrm>
          <a:off x="0" y="0"/>
          <a:ext cx="0" cy="0"/>
          <a:chOff x="0" y="0"/>
          <a:chExt cx="0" cy="0"/>
        </a:xfrm>
      </p:grpSpPr>
      <p:sp>
        <p:nvSpPr>
          <p:cNvPr id="178" name="Google Shape;178;p43"/>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79" name="Google Shape;179;p43"/>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180" name="Google Shape;180;p43"/>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75757"/>
                </a:solidFill>
                <a:latin typeface="Arial"/>
                <a:ea typeface="Arial"/>
                <a:cs typeface="Arial"/>
                <a:sym typeface="Arial"/>
              </a:defRPr>
            </a:lvl1pPr>
            <a:lvl2pPr lvl="1">
              <a:buNone/>
              <a:defRPr sz="1300">
                <a:solidFill>
                  <a:srgbClr val="575757"/>
                </a:solidFill>
                <a:latin typeface="Arial"/>
                <a:ea typeface="Arial"/>
                <a:cs typeface="Arial"/>
                <a:sym typeface="Arial"/>
              </a:defRPr>
            </a:lvl2pPr>
            <a:lvl3pPr lvl="2">
              <a:buNone/>
              <a:defRPr sz="1300">
                <a:solidFill>
                  <a:srgbClr val="575757"/>
                </a:solidFill>
                <a:latin typeface="Arial"/>
                <a:ea typeface="Arial"/>
                <a:cs typeface="Arial"/>
                <a:sym typeface="Arial"/>
              </a:defRPr>
            </a:lvl3pPr>
            <a:lvl4pPr lvl="3">
              <a:buNone/>
              <a:defRPr sz="1300">
                <a:solidFill>
                  <a:srgbClr val="575757"/>
                </a:solidFill>
                <a:latin typeface="Arial"/>
                <a:ea typeface="Arial"/>
                <a:cs typeface="Arial"/>
                <a:sym typeface="Arial"/>
              </a:defRPr>
            </a:lvl4pPr>
            <a:lvl5pPr lvl="4">
              <a:buNone/>
              <a:defRPr sz="1300">
                <a:solidFill>
                  <a:srgbClr val="575757"/>
                </a:solidFill>
                <a:latin typeface="Arial"/>
                <a:ea typeface="Arial"/>
                <a:cs typeface="Arial"/>
                <a:sym typeface="Arial"/>
              </a:defRPr>
            </a:lvl5pPr>
            <a:lvl6pPr lvl="5">
              <a:buNone/>
              <a:defRPr sz="1300">
                <a:solidFill>
                  <a:srgbClr val="575757"/>
                </a:solidFill>
                <a:latin typeface="Arial"/>
                <a:ea typeface="Arial"/>
                <a:cs typeface="Arial"/>
                <a:sym typeface="Arial"/>
              </a:defRPr>
            </a:lvl6pPr>
            <a:lvl7pPr lvl="6">
              <a:buNone/>
              <a:defRPr sz="1300">
                <a:solidFill>
                  <a:srgbClr val="575757"/>
                </a:solidFill>
                <a:latin typeface="Arial"/>
                <a:ea typeface="Arial"/>
                <a:cs typeface="Arial"/>
                <a:sym typeface="Arial"/>
              </a:defRPr>
            </a:lvl7pPr>
            <a:lvl8pPr lvl="7">
              <a:buNone/>
              <a:defRPr sz="1300">
                <a:solidFill>
                  <a:srgbClr val="575757"/>
                </a:solidFill>
                <a:latin typeface="Arial"/>
                <a:ea typeface="Arial"/>
                <a:cs typeface="Arial"/>
                <a:sym typeface="Arial"/>
              </a:defRPr>
            </a:lvl8pPr>
            <a:lvl9pPr lvl="8">
              <a:buNone/>
              <a:defRPr sz="1300">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1"/>
        <p:cNvGrpSpPr/>
        <p:nvPr/>
      </p:nvGrpSpPr>
      <p:grpSpPr>
        <a:xfrm>
          <a:off x="0" y="0"/>
          <a:ext cx="0" cy="0"/>
          <a:chOff x="0" y="0"/>
          <a:chExt cx="0" cy="0"/>
        </a:xfrm>
      </p:grpSpPr>
      <p:sp>
        <p:nvSpPr>
          <p:cNvPr id="182" name="Google Shape;182;p44"/>
          <p:cNvSpPr txBox="1">
            <a:spLocks noGrp="1"/>
          </p:cNvSpPr>
          <p:nvPr>
            <p:ph type="ctrTitle"/>
          </p:nvPr>
        </p:nvSpPr>
        <p:spPr>
          <a:xfrm>
            <a:off x="415611" y="992767"/>
            <a:ext cx="11360700" cy="27369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83" name="Google Shape;183;p44"/>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marR="0" lvl="0"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9pPr>
          </a:lstStyle>
          <a:p>
            <a:endParaRPr/>
          </a:p>
        </p:txBody>
      </p:sp>
      <p:sp>
        <p:nvSpPr>
          <p:cNvPr id="184" name="Google Shape;184;p44"/>
          <p:cNvSpPr txBox="1">
            <a:spLocks noGrp="1"/>
          </p:cNvSpPr>
          <p:nvPr>
            <p:ph type="sldNum" idx="12"/>
          </p:nvPr>
        </p:nvSpPr>
        <p:spPr>
          <a:xfrm>
            <a:off x="11296610" y="6217622"/>
            <a:ext cx="731700" cy="5247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5"/>
        <p:cNvGrpSpPr/>
        <p:nvPr/>
      </p:nvGrpSpPr>
      <p:grpSpPr>
        <a:xfrm>
          <a:off x="0" y="0"/>
          <a:ext cx="0" cy="0"/>
          <a:chOff x="0" y="0"/>
          <a:chExt cx="0" cy="0"/>
        </a:xfrm>
      </p:grpSpPr>
      <p:sp>
        <p:nvSpPr>
          <p:cNvPr id="186" name="Google Shape;186;p4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87" name="Google Shape;187;p4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88" name="Google Shape;188;p4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89" name="Google Shape;189;p4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90"/>
        <p:cNvGrpSpPr/>
        <p:nvPr/>
      </p:nvGrpSpPr>
      <p:grpSpPr>
        <a:xfrm>
          <a:off x="0" y="0"/>
          <a:ext cx="0" cy="0"/>
          <a:chOff x="0" y="0"/>
          <a:chExt cx="0" cy="0"/>
        </a:xfrm>
      </p:grpSpPr>
      <p:sp>
        <p:nvSpPr>
          <p:cNvPr id="191" name="Google Shape;191;p46"/>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192" name="Google Shape;192;p46"/>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
        <p:nvSpPr>
          <p:cNvPr id="193" name="Google Shape;193;p46"/>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00"/>
        <p:cNvGrpSpPr/>
        <p:nvPr/>
      </p:nvGrpSpPr>
      <p:grpSpPr>
        <a:xfrm>
          <a:off x="0" y="0"/>
          <a:ext cx="0" cy="0"/>
          <a:chOff x="0" y="0"/>
          <a:chExt cx="0" cy="0"/>
        </a:xfrm>
      </p:grpSpPr>
      <p:sp>
        <p:nvSpPr>
          <p:cNvPr id="201" name="Google Shape;201;p48"/>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33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31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3pPr>
            <a:lvl4pPr marL="1828800" marR="0" lvl="3" indent="-374650" algn="l">
              <a:spcBef>
                <a:spcPts val="4000"/>
              </a:spcBef>
              <a:spcAft>
                <a:spcPts val="0"/>
              </a:spcAft>
              <a:buClr>
                <a:schemeClr val="dk1"/>
              </a:buClr>
              <a:buSzPts val="2300"/>
              <a:buFont typeface="Noto Sans Symbols"/>
              <a:buChar char="❖"/>
              <a:defRPr sz="23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02" name="Google Shape;202;p48"/>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1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03" name="Google Shape;203;p48"/>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04"/>
        <p:cNvGrpSpPr/>
        <p:nvPr/>
      </p:nvGrpSpPr>
      <p:grpSpPr>
        <a:xfrm>
          <a:off x="0" y="0"/>
          <a:ext cx="0" cy="0"/>
          <a:chOff x="0" y="0"/>
          <a:chExt cx="0" cy="0"/>
        </a:xfrm>
      </p:grpSpPr>
      <p:sp>
        <p:nvSpPr>
          <p:cNvPr id="205" name="Google Shape;205;p49"/>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06" name="Google Shape;206;p49"/>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207" name="Google Shape;207;p49"/>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08"/>
        <p:cNvGrpSpPr/>
        <p:nvPr/>
      </p:nvGrpSpPr>
      <p:grpSpPr>
        <a:xfrm>
          <a:off x="0" y="0"/>
          <a:ext cx="0" cy="0"/>
          <a:chOff x="0" y="0"/>
          <a:chExt cx="0" cy="0"/>
        </a:xfrm>
      </p:grpSpPr>
      <p:sp>
        <p:nvSpPr>
          <p:cNvPr id="209" name="Google Shape;209;p50"/>
          <p:cNvSpPr txBox="1">
            <a:spLocks noGrp="1"/>
          </p:cNvSpPr>
          <p:nvPr>
            <p:ph type="title"/>
          </p:nvPr>
        </p:nvSpPr>
        <p:spPr>
          <a:xfrm>
            <a:off x="487680" y="295683"/>
            <a:ext cx="11216700" cy="796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210" name="Google Shape;210;p50"/>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11"/>
        <p:cNvGrpSpPr/>
        <p:nvPr/>
      </p:nvGrpSpPr>
      <p:grpSpPr>
        <a:xfrm>
          <a:off x="0" y="0"/>
          <a:ext cx="0" cy="0"/>
          <a:chOff x="0" y="0"/>
          <a:chExt cx="0" cy="0"/>
        </a:xfrm>
      </p:grpSpPr>
      <p:sp>
        <p:nvSpPr>
          <p:cNvPr id="212" name="Google Shape;212;p51"/>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213" name="Google Shape;213;p51"/>
          <p:cNvSpPr txBox="1">
            <a:spLocks noGrp="1"/>
          </p:cNvSpPr>
          <p:nvPr>
            <p:ph type="body" idx="1"/>
          </p:nvPr>
        </p:nvSpPr>
        <p:spPr>
          <a:xfrm>
            <a:off x="838200" y="1852302"/>
            <a:ext cx="10515600" cy="42057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14" name="Google Shape;214;p51"/>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ite Title Slide">
  <p:cSld name="White Title Slide">
    <p:spTree>
      <p:nvGrpSpPr>
        <p:cNvPr id="1" name="Shape 215"/>
        <p:cNvGrpSpPr/>
        <p:nvPr/>
      </p:nvGrpSpPr>
      <p:grpSpPr>
        <a:xfrm>
          <a:off x="0" y="0"/>
          <a:ext cx="0" cy="0"/>
          <a:chOff x="0" y="0"/>
          <a:chExt cx="0" cy="0"/>
        </a:xfrm>
      </p:grpSpPr>
      <p:sp>
        <p:nvSpPr>
          <p:cNvPr id="216" name="Google Shape;216;p52"/>
          <p:cNvSpPr txBox="1">
            <a:spLocks noGrp="1"/>
          </p:cNvSpPr>
          <p:nvPr>
            <p:ph type="title"/>
          </p:nvPr>
        </p:nvSpPr>
        <p:spPr>
          <a:xfrm>
            <a:off x="595313" y="1121619"/>
            <a:ext cx="11001300" cy="12897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8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17" name="Google Shape;217;p52"/>
          <p:cNvSpPr txBox="1">
            <a:spLocks noGrp="1"/>
          </p:cNvSpPr>
          <p:nvPr>
            <p:ph type="body" idx="1"/>
          </p:nvPr>
        </p:nvSpPr>
        <p:spPr>
          <a:xfrm>
            <a:off x="1522573" y="2773204"/>
            <a:ext cx="9147300" cy="816900"/>
          </a:xfrm>
          <a:prstGeom prst="rect">
            <a:avLst/>
          </a:prstGeom>
          <a:noFill/>
          <a:ln>
            <a:noFill/>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4700" b="1" i="0" u="none" strike="noStrike" cap="none">
                <a:solidFill>
                  <a:srgbClr val="001254"/>
                </a:solidFill>
                <a:latin typeface="Trebuchet MS"/>
                <a:ea typeface="Trebuchet MS"/>
                <a:cs typeface="Trebuchet MS"/>
                <a:sym typeface="Trebuchet MS"/>
              </a:defRPr>
            </a:lvl1pPr>
            <a:lvl2pPr marL="914400" marR="0" lvl="1" indent="-228600" algn="r">
              <a:spcBef>
                <a:spcPts val="4000"/>
              </a:spcBef>
              <a:spcAft>
                <a:spcPts val="0"/>
              </a:spcAft>
              <a:buSzPts val="1500"/>
              <a:buNone/>
              <a:defRPr sz="2800" b="0" i="0" u="none" strike="noStrike" cap="none">
                <a:solidFill>
                  <a:schemeClr val="lt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18" name="Google Shape;218;p52"/>
          <p:cNvSpPr txBox="1">
            <a:spLocks noGrp="1"/>
          </p:cNvSpPr>
          <p:nvPr>
            <p:ph type="body" idx="2"/>
          </p:nvPr>
        </p:nvSpPr>
        <p:spPr>
          <a:xfrm>
            <a:off x="2916317" y="4179094"/>
            <a:ext cx="6359700" cy="411600"/>
          </a:xfrm>
          <a:prstGeom prst="rect">
            <a:avLst/>
          </a:prstGeom>
          <a:noFill/>
          <a:ln>
            <a:noFill/>
          </a:ln>
        </p:spPr>
        <p:txBody>
          <a:bodyPr spcFirstLastPara="1" wrap="square" lIns="91425" tIns="45700" rIns="91425" bIns="45700" anchor="ctr" anchorCtr="0">
            <a:noAutofit/>
          </a:bodyPr>
          <a:lstStyle>
            <a:lvl1pPr marL="457200" marR="0" lvl="0" indent="-228600" algn="ctr">
              <a:spcBef>
                <a:spcPts val="0"/>
              </a:spcBef>
              <a:spcAft>
                <a:spcPts val="0"/>
              </a:spcAft>
              <a:buSzPts val="15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19" name="Google Shape;219;p52"/>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900">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dirty="0"/>
          </a:p>
        </p:txBody>
      </p:sp>
      <p:sp>
        <p:nvSpPr>
          <p:cNvPr id="220" name="Google Shape;220;p52"/>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White Mission Slide">
  <p:cSld name="White Mission Slide">
    <p:spTree>
      <p:nvGrpSpPr>
        <p:cNvPr id="1" name="Shape 221"/>
        <p:cNvGrpSpPr/>
        <p:nvPr/>
      </p:nvGrpSpPr>
      <p:grpSpPr>
        <a:xfrm>
          <a:off x="0" y="0"/>
          <a:ext cx="0" cy="0"/>
          <a:chOff x="0" y="0"/>
          <a:chExt cx="0" cy="0"/>
        </a:xfrm>
      </p:grpSpPr>
      <p:sp>
        <p:nvSpPr>
          <p:cNvPr id="222" name="Google Shape;222;p53"/>
          <p:cNvSpPr txBox="1"/>
          <p:nvPr/>
        </p:nvSpPr>
        <p:spPr>
          <a:xfrm>
            <a:off x="220132" y="654981"/>
            <a:ext cx="10215600" cy="10314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6100" b="1" i="0" dirty="0">
                <a:solidFill>
                  <a:srgbClr val="001254"/>
                </a:solidFill>
                <a:latin typeface="Trebuchet MS"/>
                <a:ea typeface="Trebuchet MS"/>
                <a:cs typeface="Trebuchet MS"/>
                <a:sym typeface="Trebuchet MS"/>
              </a:rPr>
              <a:t>Our Mission</a:t>
            </a:r>
            <a:endParaRPr sz="1500" dirty="0"/>
          </a:p>
        </p:txBody>
      </p:sp>
      <p:sp>
        <p:nvSpPr>
          <p:cNvPr id="223" name="Google Shape;223;p53"/>
          <p:cNvSpPr txBox="1"/>
          <p:nvPr/>
        </p:nvSpPr>
        <p:spPr>
          <a:xfrm>
            <a:off x="844554" y="1674530"/>
            <a:ext cx="10503300" cy="4248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5600"/>
              <a:buFont typeface="Trebuchet MS"/>
              <a:buNone/>
            </a:pPr>
            <a:r>
              <a:rPr lang="en-US" sz="5600" b="1" dirty="0">
                <a:solidFill>
                  <a:schemeClr val="dk1"/>
                </a:solidFill>
                <a:latin typeface="Trebuchet MS"/>
                <a:ea typeface="Trebuchet MS"/>
                <a:cs typeface="Trebuchet MS"/>
                <a:sym typeface="Trebuchet MS"/>
              </a:rPr>
              <a:t>Improving</a:t>
            </a:r>
            <a:r>
              <a:rPr lang="en-US" sz="5600" b="0" dirty="0">
                <a:solidFill>
                  <a:schemeClr val="dk1"/>
                </a:solidFill>
                <a:latin typeface="Trebuchet MS"/>
                <a:ea typeface="Trebuchet MS"/>
                <a:cs typeface="Trebuchet MS"/>
                <a:sym typeface="Trebuchet MS"/>
              </a:rPr>
              <a:t> </a:t>
            </a:r>
            <a:r>
              <a:rPr lang="en-US" sz="5100" b="0" dirty="0">
                <a:solidFill>
                  <a:schemeClr val="dk1"/>
                </a:solidFill>
                <a:latin typeface="Trebuchet MS"/>
                <a:ea typeface="Trebuchet MS"/>
                <a:cs typeface="Trebuchet MS"/>
                <a:sym typeface="Trebuchet MS"/>
              </a:rPr>
              <a:t>health care access and outcomes for the </a:t>
            </a:r>
            <a:r>
              <a:rPr lang="en-US" sz="5600" b="1" dirty="0">
                <a:solidFill>
                  <a:schemeClr val="dk1"/>
                </a:solidFill>
                <a:latin typeface="Trebuchet MS"/>
                <a:ea typeface="Trebuchet MS"/>
                <a:cs typeface="Trebuchet MS"/>
                <a:sym typeface="Trebuchet MS"/>
              </a:rPr>
              <a:t>people</a:t>
            </a:r>
            <a:r>
              <a:rPr lang="en-US" sz="5600" b="0" dirty="0">
                <a:solidFill>
                  <a:schemeClr val="dk1"/>
                </a:solidFill>
                <a:latin typeface="Trebuchet MS"/>
                <a:ea typeface="Trebuchet MS"/>
                <a:cs typeface="Trebuchet MS"/>
                <a:sym typeface="Trebuchet MS"/>
              </a:rPr>
              <a:t> </a:t>
            </a:r>
            <a:r>
              <a:rPr lang="en-US" sz="5100" b="0" dirty="0">
                <a:solidFill>
                  <a:schemeClr val="dk1"/>
                </a:solidFill>
                <a:latin typeface="Trebuchet MS"/>
                <a:ea typeface="Trebuchet MS"/>
                <a:cs typeface="Trebuchet MS"/>
                <a:sym typeface="Trebuchet MS"/>
              </a:rPr>
              <a:t>we serve </a:t>
            </a:r>
            <a:br>
              <a:rPr lang="en-US" sz="5100" b="0" dirty="0">
                <a:solidFill>
                  <a:schemeClr val="dk1"/>
                </a:solidFill>
                <a:latin typeface="Trebuchet MS"/>
                <a:ea typeface="Trebuchet MS"/>
                <a:cs typeface="Trebuchet MS"/>
                <a:sym typeface="Trebuchet MS"/>
              </a:rPr>
            </a:br>
            <a:r>
              <a:rPr lang="en-US" sz="5100" b="0" dirty="0">
                <a:solidFill>
                  <a:schemeClr val="dk1"/>
                </a:solidFill>
                <a:latin typeface="Trebuchet MS"/>
                <a:ea typeface="Trebuchet MS"/>
                <a:cs typeface="Trebuchet MS"/>
                <a:sym typeface="Trebuchet MS"/>
              </a:rPr>
              <a:t>while demonstrating sound stewardship of financial </a:t>
            </a:r>
            <a:r>
              <a:rPr lang="en-US" sz="5600" b="1" dirty="0">
                <a:solidFill>
                  <a:schemeClr val="dk1"/>
                </a:solidFill>
                <a:latin typeface="Trebuchet MS"/>
                <a:ea typeface="Trebuchet MS"/>
                <a:cs typeface="Trebuchet MS"/>
                <a:sym typeface="Trebuchet MS"/>
              </a:rPr>
              <a:t>resources</a:t>
            </a:r>
            <a:endParaRPr sz="5100" b="1" dirty="0">
              <a:solidFill>
                <a:schemeClr val="dk1"/>
              </a:solidFill>
              <a:latin typeface="Trebuchet MS"/>
              <a:ea typeface="Trebuchet MS"/>
              <a:cs typeface="Trebuchet MS"/>
              <a:sym typeface="Trebuchet MS"/>
            </a:endParaRPr>
          </a:p>
        </p:txBody>
      </p:sp>
      <p:sp>
        <p:nvSpPr>
          <p:cNvPr id="224" name="Google Shape;224;p53"/>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25"/>
        <p:cNvGrpSpPr/>
        <p:nvPr/>
      </p:nvGrpSpPr>
      <p:grpSpPr>
        <a:xfrm>
          <a:off x="0" y="0"/>
          <a:ext cx="0" cy="0"/>
          <a:chOff x="0" y="0"/>
          <a:chExt cx="0" cy="0"/>
        </a:xfrm>
      </p:grpSpPr>
      <p:sp>
        <p:nvSpPr>
          <p:cNvPr id="226" name="Google Shape;226;p54"/>
          <p:cNvSpPr txBox="1">
            <a:spLocks noGrp="1"/>
          </p:cNvSpPr>
          <p:nvPr>
            <p:ph type="body" idx="1"/>
          </p:nvPr>
        </p:nvSpPr>
        <p:spPr>
          <a:xfrm>
            <a:off x="309739" y="1714500"/>
            <a:ext cx="5464800" cy="43401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28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300" b="0" i="0" u="none" strike="noStrike" cap="none">
                <a:solidFill>
                  <a:schemeClr val="dk1"/>
                </a:solidFill>
                <a:latin typeface="Trebuchet MS"/>
                <a:ea typeface="Trebuchet MS"/>
                <a:cs typeface="Trebuchet MS"/>
                <a:sym typeface="Trebuchet MS"/>
              </a:defRPr>
            </a:lvl3pPr>
            <a:lvl4pPr marL="1828800" marR="0" lvl="3" indent="-355600" algn="l">
              <a:spcBef>
                <a:spcPts val="40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27" name="Google Shape;227;p54"/>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1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28" name="Google Shape;228;p54"/>
          <p:cNvSpPr txBox="1">
            <a:spLocks noGrp="1"/>
          </p:cNvSpPr>
          <p:nvPr>
            <p:ph type="body" idx="2"/>
          </p:nvPr>
        </p:nvSpPr>
        <p:spPr>
          <a:xfrm>
            <a:off x="6417458" y="1714500"/>
            <a:ext cx="5464800" cy="4340100"/>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28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500" b="0" i="0" u="none" strike="noStrike" cap="none">
                <a:solidFill>
                  <a:schemeClr val="lt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300" b="0" i="0" u="none" strike="noStrike" cap="none">
                <a:solidFill>
                  <a:schemeClr val="lt1"/>
                </a:solidFill>
                <a:latin typeface="Trebuchet MS"/>
                <a:ea typeface="Trebuchet MS"/>
                <a:cs typeface="Trebuchet MS"/>
                <a:sym typeface="Trebuchet MS"/>
              </a:defRPr>
            </a:lvl3pPr>
            <a:lvl4pPr marL="1828800" marR="0" lvl="3" indent="-355600" algn="l">
              <a:spcBef>
                <a:spcPts val="4000"/>
              </a:spcBef>
              <a:spcAft>
                <a:spcPts val="0"/>
              </a:spcAft>
              <a:buClr>
                <a:schemeClr val="lt1"/>
              </a:buClr>
              <a:buSzPts val="2000"/>
              <a:buFont typeface="Noto Sans Symbols"/>
              <a:buChar char="❖"/>
              <a:defRPr sz="2000" b="0" i="0" u="none" strike="noStrike" cap="none">
                <a:solidFill>
                  <a:schemeClr val="lt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29" name="Google Shape;229;p54"/>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Examples Slide 2">
  <p:cSld name="4 Examples Slide 2">
    <p:spTree>
      <p:nvGrpSpPr>
        <p:cNvPr id="1" name="Shape 230"/>
        <p:cNvGrpSpPr/>
        <p:nvPr/>
      </p:nvGrpSpPr>
      <p:grpSpPr>
        <a:xfrm>
          <a:off x="0" y="0"/>
          <a:ext cx="0" cy="0"/>
          <a:chOff x="0" y="0"/>
          <a:chExt cx="0" cy="0"/>
        </a:xfrm>
      </p:grpSpPr>
      <p:sp>
        <p:nvSpPr>
          <p:cNvPr id="231" name="Google Shape;231;p55"/>
          <p:cNvSpPr txBox="1">
            <a:spLocks noGrp="1"/>
          </p:cNvSpPr>
          <p:nvPr>
            <p:ph type="body" idx="1"/>
          </p:nvPr>
        </p:nvSpPr>
        <p:spPr>
          <a:xfrm>
            <a:off x="309739" y="1526977"/>
            <a:ext cx="3839700" cy="45789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2" name="Google Shape;232;p55"/>
          <p:cNvSpPr txBox="1">
            <a:spLocks noGrp="1"/>
          </p:cNvSpPr>
          <p:nvPr>
            <p:ph type="body" idx="2"/>
          </p:nvPr>
        </p:nvSpPr>
        <p:spPr>
          <a:xfrm>
            <a:off x="7963852" y="1526977"/>
            <a:ext cx="3918300" cy="45789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3" name="Google Shape;233;p55"/>
          <p:cNvSpPr txBox="1">
            <a:spLocks noGrp="1"/>
          </p:cNvSpPr>
          <p:nvPr>
            <p:ph type="body" idx="3"/>
          </p:nvPr>
        </p:nvSpPr>
        <p:spPr>
          <a:xfrm>
            <a:off x="4368641" y="1526977"/>
            <a:ext cx="3454800" cy="20199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4" name="Google Shape;234;p55"/>
          <p:cNvSpPr txBox="1">
            <a:spLocks noGrp="1"/>
          </p:cNvSpPr>
          <p:nvPr>
            <p:ph type="body" idx="4"/>
          </p:nvPr>
        </p:nvSpPr>
        <p:spPr>
          <a:xfrm>
            <a:off x="4368641" y="3801905"/>
            <a:ext cx="3454800" cy="23040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5" name="Google Shape;235;p55"/>
          <p:cNvSpPr txBox="1">
            <a:spLocks noGrp="1"/>
          </p:cNvSpPr>
          <p:nvPr>
            <p:ph type="title"/>
          </p:nvPr>
        </p:nvSpPr>
        <p:spPr>
          <a:xfrm>
            <a:off x="309739" y="441485"/>
            <a:ext cx="11572500" cy="8169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36" name="Google Shape;236;p55"/>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White Main + Supporting Slide">
  <p:cSld name="White Main + Supporting Slide">
    <p:spTree>
      <p:nvGrpSpPr>
        <p:cNvPr id="1" name="Shape 237"/>
        <p:cNvGrpSpPr/>
        <p:nvPr/>
      </p:nvGrpSpPr>
      <p:grpSpPr>
        <a:xfrm>
          <a:off x="0" y="0"/>
          <a:ext cx="0" cy="0"/>
          <a:chOff x="0" y="0"/>
          <a:chExt cx="0" cy="0"/>
        </a:xfrm>
      </p:grpSpPr>
      <p:sp>
        <p:nvSpPr>
          <p:cNvPr id="238" name="Google Shape;238;p56"/>
          <p:cNvSpPr txBox="1">
            <a:spLocks noGrp="1"/>
          </p:cNvSpPr>
          <p:nvPr>
            <p:ph type="body" idx="1"/>
          </p:nvPr>
        </p:nvSpPr>
        <p:spPr>
          <a:xfrm>
            <a:off x="256163" y="2518647"/>
            <a:ext cx="4892400" cy="18207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Clr>
                <a:srgbClr val="001254"/>
              </a:buClr>
              <a:buSzPts val="6100"/>
              <a:buFont typeface="Trebuchet MS"/>
              <a:buNone/>
              <a:defRPr sz="6100" b="1" i="0" u="none" strike="noStrike" cap="none">
                <a:solidFill>
                  <a:srgbClr val="001254"/>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9" name="Google Shape;239;p56"/>
          <p:cNvSpPr txBox="1">
            <a:spLocks noGrp="1"/>
          </p:cNvSpPr>
          <p:nvPr>
            <p:ph type="body" idx="2"/>
          </p:nvPr>
        </p:nvSpPr>
        <p:spPr>
          <a:xfrm>
            <a:off x="6149576" y="1500188"/>
            <a:ext cx="5732700" cy="38577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37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31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chemeClr val="dk1"/>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chemeClr val="lt1"/>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pic>
        <p:nvPicPr>
          <p:cNvPr id="240" name="Google Shape;240;p56"/>
          <p:cNvPicPr preferRelativeResize="0"/>
          <p:nvPr/>
        </p:nvPicPr>
        <p:blipFill rotWithShape="1">
          <a:blip r:embed="rId2">
            <a:alphaModFix/>
          </a:blip>
          <a:srcRect/>
          <a:stretch/>
        </p:blipFill>
        <p:spPr>
          <a:xfrm>
            <a:off x="5238776" y="1875234"/>
            <a:ext cx="871704" cy="3000375"/>
          </a:xfrm>
          <a:prstGeom prst="rect">
            <a:avLst/>
          </a:prstGeom>
          <a:solidFill>
            <a:srgbClr val="FFFFFF"/>
          </a:solidFill>
          <a:ln>
            <a:noFill/>
          </a:ln>
        </p:spPr>
      </p:pic>
      <p:sp>
        <p:nvSpPr>
          <p:cNvPr id="241" name="Google Shape;241;p56"/>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242"/>
        <p:cNvGrpSpPr/>
        <p:nvPr/>
      </p:nvGrpSpPr>
      <p:grpSpPr>
        <a:xfrm>
          <a:off x="0" y="0"/>
          <a:ext cx="0" cy="0"/>
          <a:chOff x="0" y="0"/>
          <a:chExt cx="0" cy="0"/>
        </a:xfrm>
      </p:grpSpPr>
      <p:sp>
        <p:nvSpPr>
          <p:cNvPr id="243" name="Google Shape;243;p57" descr="&quot;&quot;"/>
          <p:cNvSpPr/>
          <p:nvPr/>
        </p:nvSpPr>
        <p:spPr>
          <a:xfrm>
            <a:off x="-1" y="2026899"/>
            <a:ext cx="12192000" cy="28041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dirty="0">
              <a:solidFill>
                <a:srgbClr val="001254"/>
              </a:solidFill>
              <a:latin typeface="Trebuchet MS"/>
              <a:ea typeface="Trebuchet MS"/>
              <a:cs typeface="Trebuchet MS"/>
              <a:sym typeface="Trebuchet MS"/>
            </a:endParaRPr>
          </a:p>
        </p:txBody>
      </p:sp>
      <p:sp>
        <p:nvSpPr>
          <p:cNvPr id="244" name="Google Shape;244;p57"/>
          <p:cNvSpPr txBox="1">
            <a:spLocks noGrp="1"/>
          </p:cNvSpPr>
          <p:nvPr>
            <p:ph type="body" idx="1"/>
          </p:nvPr>
        </p:nvSpPr>
        <p:spPr>
          <a:xfrm>
            <a:off x="5720964" y="535782"/>
            <a:ext cx="5840100" cy="5460900"/>
          </a:xfrm>
          <a:prstGeom prst="rect">
            <a:avLst/>
          </a:prstGeom>
          <a:solidFill>
            <a:schemeClr val="lt1"/>
          </a:solidFill>
          <a:ln w="762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400050" algn="l">
              <a:spcBef>
                <a:spcPts val="4000"/>
              </a:spcBef>
              <a:spcAft>
                <a:spcPts val="0"/>
              </a:spcAft>
              <a:buClr>
                <a:srgbClr val="7F7F7F"/>
              </a:buClr>
              <a:buSzPts val="2700"/>
              <a:buFont typeface="Arial"/>
              <a:buChar char="•"/>
              <a:defRPr sz="27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45" name="Google Shape;245;p57"/>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6100" b="1"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46" name="Google Shape;246;p57"/>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ite Images + Text Slide">
  <p:cSld name="White Images + Text Slide">
    <p:spTree>
      <p:nvGrpSpPr>
        <p:cNvPr id="1" name="Shape 247"/>
        <p:cNvGrpSpPr/>
        <p:nvPr/>
      </p:nvGrpSpPr>
      <p:grpSpPr>
        <a:xfrm>
          <a:off x="0" y="0"/>
          <a:ext cx="0" cy="0"/>
          <a:chOff x="0" y="0"/>
          <a:chExt cx="0" cy="0"/>
        </a:xfrm>
      </p:grpSpPr>
      <p:sp>
        <p:nvSpPr>
          <p:cNvPr id="248" name="Google Shape;248;p58" descr="&quot;&quot;"/>
          <p:cNvSpPr/>
          <p:nvPr/>
        </p:nvSpPr>
        <p:spPr>
          <a:xfrm>
            <a:off x="840105" y="1685254"/>
            <a:ext cx="11352000" cy="8052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dirty="0">
              <a:solidFill>
                <a:schemeClr val="lt1"/>
              </a:solidFill>
              <a:latin typeface="Trebuchet MS"/>
              <a:ea typeface="Trebuchet MS"/>
              <a:cs typeface="Trebuchet MS"/>
              <a:sym typeface="Trebuchet MS"/>
            </a:endParaRPr>
          </a:p>
        </p:txBody>
      </p:sp>
      <p:sp>
        <p:nvSpPr>
          <p:cNvPr id="249" name="Google Shape;249;p58" descr="&quot;&quot;"/>
          <p:cNvSpPr/>
          <p:nvPr/>
        </p:nvSpPr>
        <p:spPr>
          <a:xfrm>
            <a:off x="840105" y="3372965"/>
            <a:ext cx="11352000" cy="8052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dirty="0">
              <a:solidFill>
                <a:schemeClr val="lt1"/>
              </a:solidFill>
              <a:latin typeface="Trebuchet MS"/>
              <a:ea typeface="Trebuchet MS"/>
              <a:cs typeface="Trebuchet MS"/>
              <a:sym typeface="Trebuchet MS"/>
            </a:endParaRPr>
          </a:p>
        </p:txBody>
      </p:sp>
      <p:sp>
        <p:nvSpPr>
          <p:cNvPr id="250" name="Google Shape;250;p58" descr="&quot;&quot;"/>
          <p:cNvSpPr/>
          <p:nvPr/>
        </p:nvSpPr>
        <p:spPr>
          <a:xfrm>
            <a:off x="840105" y="5060676"/>
            <a:ext cx="11352000" cy="8052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dirty="0">
              <a:solidFill>
                <a:schemeClr val="lt1"/>
              </a:solidFill>
              <a:latin typeface="Trebuchet MS"/>
              <a:ea typeface="Trebuchet MS"/>
              <a:cs typeface="Trebuchet MS"/>
              <a:sym typeface="Trebuchet MS"/>
            </a:endParaRPr>
          </a:p>
        </p:txBody>
      </p:sp>
      <p:sp>
        <p:nvSpPr>
          <p:cNvPr id="251" name="Google Shape;251;p58"/>
          <p:cNvSpPr txBox="1">
            <a:spLocks noGrp="1"/>
          </p:cNvSpPr>
          <p:nvPr>
            <p:ph type="body" idx="1"/>
          </p:nvPr>
        </p:nvSpPr>
        <p:spPr>
          <a:xfrm>
            <a:off x="840105" y="42862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6100" b="1" i="0" u="none" strike="noStrike" cap="none">
                <a:solidFill>
                  <a:srgbClr val="001254"/>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2" name="Google Shape;252;p58"/>
          <p:cNvSpPr>
            <a:spLocks noGrp="1"/>
          </p:cNvSpPr>
          <p:nvPr>
            <p:ph type="body" idx="2"/>
          </p:nvPr>
        </p:nvSpPr>
        <p:spPr>
          <a:xfrm>
            <a:off x="310377" y="1336201"/>
            <a:ext cx="1575600" cy="1503300"/>
          </a:xfrm>
          <a:prstGeom prst="ellipse">
            <a:avLst/>
          </a:prstGeom>
          <a:solidFill>
            <a:schemeClr val="lt1"/>
          </a:solidFill>
          <a:ln w="7620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25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3" name="Google Shape;253;p58"/>
          <p:cNvSpPr txBox="1">
            <a:spLocks noGrp="1"/>
          </p:cNvSpPr>
          <p:nvPr>
            <p:ph type="body" idx="3"/>
          </p:nvPr>
        </p:nvSpPr>
        <p:spPr>
          <a:xfrm>
            <a:off x="2146044" y="166679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41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4" name="Google Shape;254;p58"/>
          <p:cNvSpPr>
            <a:spLocks noGrp="1"/>
          </p:cNvSpPr>
          <p:nvPr>
            <p:ph type="body" idx="4"/>
          </p:nvPr>
        </p:nvSpPr>
        <p:spPr>
          <a:xfrm>
            <a:off x="305613" y="3023911"/>
            <a:ext cx="1575600" cy="1503300"/>
          </a:xfrm>
          <a:prstGeom prst="ellipse">
            <a:avLst/>
          </a:prstGeom>
          <a:solidFill>
            <a:schemeClr val="lt1"/>
          </a:solidFill>
          <a:ln w="7620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25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5" name="Google Shape;255;p58"/>
          <p:cNvSpPr txBox="1">
            <a:spLocks noGrp="1"/>
          </p:cNvSpPr>
          <p:nvPr>
            <p:ph type="body" idx="5"/>
          </p:nvPr>
        </p:nvSpPr>
        <p:spPr>
          <a:xfrm>
            <a:off x="2131340" y="335450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41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6" name="Google Shape;256;p58"/>
          <p:cNvSpPr>
            <a:spLocks noGrp="1"/>
          </p:cNvSpPr>
          <p:nvPr>
            <p:ph type="body" idx="6"/>
          </p:nvPr>
        </p:nvSpPr>
        <p:spPr>
          <a:xfrm>
            <a:off x="305613" y="4711622"/>
            <a:ext cx="1575600" cy="1503300"/>
          </a:xfrm>
          <a:prstGeom prst="ellipse">
            <a:avLst/>
          </a:prstGeom>
          <a:solidFill>
            <a:schemeClr val="lt1"/>
          </a:solidFill>
          <a:ln w="7620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25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7" name="Google Shape;257;p58"/>
          <p:cNvSpPr txBox="1">
            <a:spLocks noGrp="1"/>
          </p:cNvSpPr>
          <p:nvPr>
            <p:ph type="body" idx="7"/>
          </p:nvPr>
        </p:nvSpPr>
        <p:spPr>
          <a:xfrm>
            <a:off x="2131340" y="5042218"/>
            <a:ext cx="9736500" cy="842100"/>
          </a:xfrm>
          <a:prstGeom prst="rect">
            <a:avLst/>
          </a:prstGeom>
          <a:noFill/>
          <a:ln>
            <a:noFill/>
          </a:ln>
        </p:spPr>
        <p:txBody>
          <a:bodyPr spcFirstLastPara="1" wrap="square" lIns="91425" tIns="45700" rIns="91425" bIns="45700" anchor="ctr" anchorCtr="0">
            <a:noAutofit/>
          </a:bodyPr>
          <a:lstStyle>
            <a:lvl1pPr marL="457200" marR="0" lvl="0" indent="-488950" algn="l">
              <a:spcBef>
                <a:spcPts val="4000"/>
              </a:spcBef>
              <a:spcAft>
                <a:spcPts val="0"/>
              </a:spcAft>
              <a:buClr>
                <a:schemeClr val="lt1"/>
              </a:buClr>
              <a:buSzPts val="4100"/>
              <a:buFont typeface="Calibri"/>
              <a:buChar char="→"/>
              <a:defRPr sz="41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8" name="Google Shape;258;p58"/>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259"/>
        <p:cNvGrpSpPr/>
        <p:nvPr/>
      </p:nvGrpSpPr>
      <p:grpSpPr>
        <a:xfrm>
          <a:off x="0" y="0"/>
          <a:ext cx="0" cy="0"/>
          <a:chOff x="0" y="0"/>
          <a:chExt cx="0" cy="0"/>
        </a:xfrm>
      </p:grpSpPr>
      <p:sp>
        <p:nvSpPr>
          <p:cNvPr id="260" name="Google Shape;260;p59"/>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6100" b="1" i="0" u="none" strike="noStrike" cap="none">
                <a:solidFill>
                  <a:srgbClr val="001254"/>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61" name="Google Shape;261;p59"/>
          <p:cNvSpPr txBox="1">
            <a:spLocks noGrp="1"/>
          </p:cNvSpPr>
          <p:nvPr>
            <p:ph type="body" idx="2"/>
          </p:nvPr>
        </p:nvSpPr>
        <p:spPr>
          <a:xfrm>
            <a:off x="309739" y="1467883"/>
            <a:ext cx="5813100" cy="4532700"/>
          </a:xfrm>
          <a:prstGeom prst="rect">
            <a:avLst/>
          </a:prstGeom>
          <a:solidFill>
            <a:schemeClr val="lt1"/>
          </a:solidFill>
          <a:ln w="762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Clr>
                <a:srgbClr val="7F7F7F"/>
              </a:buClr>
              <a:buSzPts val="23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62" name="Google Shape;262;p59"/>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37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31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chemeClr val="dk1"/>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63" name="Google Shape;263;p59"/>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White Questions Slide 1">
  <p:cSld name="White Questions Slide 1">
    <p:spTree>
      <p:nvGrpSpPr>
        <p:cNvPr id="1" name="Shape 264"/>
        <p:cNvGrpSpPr/>
        <p:nvPr/>
      </p:nvGrpSpPr>
      <p:grpSpPr>
        <a:xfrm>
          <a:off x="0" y="0"/>
          <a:ext cx="0" cy="0"/>
          <a:chOff x="0" y="0"/>
          <a:chExt cx="0" cy="0"/>
        </a:xfrm>
      </p:grpSpPr>
      <p:pic>
        <p:nvPicPr>
          <p:cNvPr id="265" name="Google Shape;265;p60"/>
          <p:cNvPicPr preferRelativeResize="0"/>
          <p:nvPr/>
        </p:nvPicPr>
        <p:blipFill rotWithShape="1">
          <a:blip r:embed="rId2">
            <a:alphaModFix/>
          </a:blip>
          <a:srcRect/>
          <a:stretch/>
        </p:blipFill>
        <p:spPr>
          <a:xfrm>
            <a:off x="308600" y="176806"/>
            <a:ext cx="6319884" cy="6198993"/>
          </a:xfrm>
          <a:prstGeom prst="rect">
            <a:avLst/>
          </a:prstGeom>
          <a:noFill/>
          <a:ln>
            <a:noFill/>
          </a:ln>
        </p:spPr>
      </p:pic>
      <p:sp>
        <p:nvSpPr>
          <p:cNvPr id="266" name="Google Shape;266;p60"/>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500"/>
              <a:buNone/>
              <a:defRPr sz="8100">
                <a:solidFill>
                  <a:schemeClr val="dk2"/>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67" name="Google Shape;267;p60"/>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White Questions Slide 2">
  <p:cSld name="White Questions Slide 2">
    <p:spTree>
      <p:nvGrpSpPr>
        <p:cNvPr id="1" name="Shape 268"/>
        <p:cNvGrpSpPr/>
        <p:nvPr/>
      </p:nvGrpSpPr>
      <p:grpSpPr>
        <a:xfrm>
          <a:off x="0" y="0"/>
          <a:ext cx="0" cy="0"/>
          <a:chOff x="0" y="0"/>
          <a:chExt cx="0" cy="0"/>
        </a:xfrm>
      </p:grpSpPr>
      <p:pic>
        <p:nvPicPr>
          <p:cNvPr id="269" name="Google Shape;269;p61" descr="Help"/>
          <p:cNvPicPr preferRelativeResize="0"/>
          <p:nvPr/>
        </p:nvPicPr>
        <p:blipFill rotWithShape="1">
          <a:blip r:embed="rId2">
            <a:alphaModFix/>
          </a:blip>
          <a:srcRect/>
          <a:stretch/>
        </p:blipFill>
        <p:spPr>
          <a:xfrm>
            <a:off x="416892" y="964406"/>
            <a:ext cx="4929038" cy="4929188"/>
          </a:xfrm>
          <a:prstGeom prst="rect">
            <a:avLst/>
          </a:prstGeom>
          <a:noFill/>
          <a:ln>
            <a:noFill/>
          </a:ln>
        </p:spPr>
      </p:pic>
      <p:sp>
        <p:nvSpPr>
          <p:cNvPr id="270" name="Google Shape;270;p61"/>
          <p:cNvSpPr txBox="1">
            <a:spLocks noGrp="1"/>
          </p:cNvSpPr>
          <p:nvPr>
            <p:ph type="body" idx="1"/>
          </p:nvPr>
        </p:nvSpPr>
        <p:spPr>
          <a:xfrm>
            <a:off x="5723344" y="2721579"/>
            <a:ext cx="5534400" cy="1414800"/>
          </a:xfrm>
          <a:prstGeom prst="rect">
            <a:avLst/>
          </a:prstGeom>
          <a:noFill/>
          <a:ln>
            <a:noFill/>
          </a:ln>
        </p:spPr>
        <p:txBody>
          <a:bodyPr spcFirstLastPara="1" wrap="square" lIns="0" tIns="0" rIns="0" bIns="0" anchor="ctr" anchorCtr="0">
            <a:noAutofit/>
          </a:bodyPr>
          <a:lstStyle>
            <a:lvl1pPr marL="457200" marR="0" lvl="0" indent="-228600" algn="l">
              <a:spcBef>
                <a:spcPts val="4000"/>
              </a:spcBef>
              <a:spcAft>
                <a:spcPts val="0"/>
              </a:spcAft>
              <a:buSzPts val="1500"/>
              <a:buNone/>
              <a:defRPr sz="8400" b="1" i="0" u="none" strike="noStrike" cap="none">
                <a:solidFill>
                  <a:schemeClr val="dk2"/>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71" name="Google Shape;271;p61"/>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White Chat Slide">
  <p:cSld name="White Chat Slide">
    <p:spTree>
      <p:nvGrpSpPr>
        <p:cNvPr id="1" name="Shape 272"/>
        <p:cNvGrpSpPr/>
        <p:nvPr/>
      </p:nvGrpSpPr>
      <p:grpSpPr>
        <a:xfrm>
          <a:off x="0" y="0"/>
          <a:ext cx="0" cy="0"/>
          <a:chOff x="0" y="0"/>
          <a:chExt cx="0" cy="0"/>
        </a:xfrm>
      </p:grpSpPr>
      <p:sp>
        <p:nvSpPr>
          <p:cNvPr id="273" name="Google Shape;273;p62"/>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500"/>
              <a:buNone/>
              <a:defRPr sz="8100">
                <a:solidFill>
                  <a:schemeClr val="dk2"/>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pic>
        <p:nvPicPr>
          <p:cNvPr id="274" name="Google Shape;274;p62"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
        <p:nvSpPr>
          <p:cNvPr id="275" name="Google Shape;275;p62"/>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White Contact Info Slide">
  <p:cSld name="White Contact Info Slide">
    <p:spTree>
      <p:nvGrpSpPr>
        <p:cNvPr id="1" name="Shape 276"/>
        <p:cNvGrpSpPr/>
        <p:nvPr/>
      </p:nvGrpSpPr>
      <p:grpSpPr>
        <a:xfrm>
          <a:off x="0" y="0"/>
          <a:ext cx="0" cy="0"/>
          <a:chOff x="0" y="0"/>
          <a:chExt cx="0" cy="0"/>
        </a:xfrm>
      </p:grpSpPr>
      <p:sp>
        <p:nvSpPr>
          <p:cNvPr id="277" name="Google Shape;277;p63"/>
          <p:cNvSpPr txBox="1">
            <a:spLocks noGrp="1"/>
          </p:cNvSpPr>
          <p:nvPr>
            <p:ph type="title"/>
          </p:nvPr>
        </p:nvSpPr>
        <p:spPr>
          <a:xfrm>
            <a:off x="595312" y="443627"/>
            <a:ext cx="11001300" cy="8169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78" name="Google Shape;278;p63"/>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spcBef>
                <a:spcPts val="0"/>
              </a:spcBef>
              <a:spcAft>
                <a:spcPts val="0"/>
              </a:spcAft>
              <a:buSzPts val="1500"/>
              <a:buNone/>
              <a:defRPr sz="33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79" name="Google Shape;279;p63"/>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232C68"/>
                </a:solidFill>
                <a:latin typeface="Trebuchet MS"/>
                <a:ea typeface="Trebuchet MS"/>
                <a:cs typeface="Trebuchet MS"/>
                <a:sym typeface="Trebuchet MS"/>
              </a:rPr>
              <a:t>What We Do</a:t>
            </a:r>
            <a:endParaRPr sz="1800" dirty="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White Thank You">
  <p:cSld name="White Thank You">
    <p:spTree>
      <p:nvGrpSpPr>
        <p:cNvPr id="1" name="Shape 280"/>
        <p:cNvGrpSpPr/>
        <p:nvPr/>
      </p:nvGrpSpPr>
      <p:grpSpPr>
        <a:xfrm>
          <a:off x="0" y="0"/>
          <a:ext cx="0" cy="0"/>
          <a:chOff x="0" y="0"/>
          <a:chExt cx="0" cy="0"/>
        </a:xfrm>
      </p:grpSpPr>
      <p:sp>
        <p:nvSpPr>
          <p:cNvPr id="281" name="Google Shape;281;p64"/>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800"/>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82" name="Google Shape;282;p64"/>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White Blank">
  <p:cSld name="White Blank">
    <p:spTree>
      <p:nvGrpSpPr>
        <p:cNvPr id="1" name="Shape 283"/>
        <p:cNvGrpSpPr/>
        <p:nvPr/>
      </p:nvGrpSpPr>
      <p:grpSpPr>
        <a:xfrm>
          <a:off x="0" y="0"/>
          <a:ext cx="0" cy="0"/>
          <a:chOff x="0" y="0"/>
          <a:chExt cx="0" cy="0"/>
        </a:xfrm>
      </p:grpSpPr>
      <p:sp>
        <p:nvSpPr>
          <p:cNvPr id="284" name="Google Shape;284;p65"/>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White Solid">
  <p:cSld name="White Solid">
    <p:spTree>
      <p:nvGrpSpPr>
        <p:cNvPr id="1" name="Shape 285"/>
        <p:cNvGrpSpPr/>
        <p:nvPr/>
      </p:nvGrpSpPr>
      <p:grpSpPr>
        <a:xfrm>
          <a:off x="0" y="0"/>
          <a:ext cx="0" cy="0"/>
          <a:chOff x="0" y="0"/>
          <a:chExt cx="0" cy="0"/>
        </a:xfrm>
      </p:grpSpPr>
      <p:sp>
        <p:nvSpPr>
          <p:cNvPr id="286" name="Google Shape;286;p66"/>
          <p:cNvSpPr/>
          <p:nvPr/>
        </p:nvSpPr>
        <p:spPr>
          <a:xfrm>
            <a:off x="0" y="6375797"/>
            <a:ext cx="12192000" cy="482100"/>
          </a:xfrm>
          <a:prstGeom prst="rect">
            <a:avLst/>
          </a:prstGeom>
          <a:solidFill>
            <a:schemeClr val="lt1"/>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dirty="0">
              <a:solidFill>
                <a:srgbClr val="5C6670"/>
              </a:solidFill>
              <a:latin typeface="Trebuchet MS"/>
              <a:ea typeface="Trebuchet MS"/>
              <a:cs typeface="Trebuchet MS"/>
              <a:sym typeface="Trebuchet MS"/>
            </a:endParaRPr>
          </a:p>
        </p:txBody>
      </p:sp>
      <p:pic>
        <p:nvPicPr>
          <p:cNvPr id="287" name="Google Shape;287;p66"/>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288" name="Google Shape;288;p66"/>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289"/>
        <p:cNvGrpSpPr/>
        <p:nvPr/>
      </p:nvGrpSpPr>
      <p:grpSpPr>
        <a:xfrm>
          <a:off x="0" y="0"/>
          <a:ext cx="0" cy="0"/>
          <a:chOff x="0" y="0"/>
          <a:chExt cx="0" cy="0"/>
        </a:xfrm>
      </p:grpSpPr>
      <p:sp>
        <p:nvSpPr>
          <p:cNvPr id="290" name="Google Shape;290;p67"/>
          <p:cNvSpPr txBox="1">
            <a:spLocks noGrp="1"/>
          </p:cNvSpPr>
          <p:nvPr>
            <p:ph type="title"/>
          </p:nvPr>
        </p:nvSpPr>
        <p:spPr>
          <a:xfrm>
            <a:off x="837903" y="642937"/>
            <a:ext cx="10516500" cy="8133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sz="4300">
                <a:solidFill>
                  <a:schemeClr val="dk1"/>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91" name="Google Shape;291;p67"/>
          <p:cNvSpPr txBox="1">
            <a:spLocks noGrp="1"/>
          </p:cNvSpPr>
          <p:nvPr>
            <p:ph type="body" idx="1"/>
          </p:nvPr>
        </p:nvSpPr>
        <p:spPr>
          <a:xfrm>
            <a:off x="837903" y="1714500"/>
            <a:ext cx="10516500" cy="4234800"/>
          </a:xfrm>
          <a:prstGeom prst="rect">
            <a:avLst/>
          </a:prstGeom>
          <a:noFill/>
          <a:ln>
            <a:noFill/>
          </a:ln>
        </p:spPr>
        <p:txBody>
          <a:bodyPr spcFirstLastPara="1" wrap="square" lIns="91425" tIns="45700" rIns="91425" bIns="45700" anchor="t" anchorCtr="0">
            <a:noAutofit/>
          </a:bodyPr>
          <a:lstStyle>
            <a:lvl1pPr marL="457200" marR="0" lvl="0" indent="-387350" algn="l">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1pPr>
            <a:lvl2pPr marL="914400" marR="0" lvl="1" indent="-336550" algn="l">
              <a:spcBef>
                <a:spcPts val="500"/>
              </a:spcBef>
              <a:spcAft>
                <a:spcPts val="0"/>
              </a:spcAft>
              <a:buClr>
                <a:schemeClr val="dk1"/>
              </a:buClr>
              <a:buSzPts val="1700"/>
              <a:buFont typeface="Noto Sans Symbols"/>
              <a:buChar char="⮚"/>
              <a:defRPr sz="2300" b="0" i="0" u="none" strike="noStrike" cap="none">
                <a:solidFill>
                  <a:schemeClr val="dk1"/>
                </a:solidFill>
                <a:latin typeface="Trebuchet MS"/>
                <a:ea typeface="Trebuchet MS"/>
                <a:cs typeface="Trebuchet MS"/>
                <a:sym typeface="Trebuchet MS"/>
              </a:defRPr>
            </a:lvl2pPr>
            <a:lvl3pPr marL="1371600" marR="0" lvl="2" indent="-323850" algn="l">
              <a:spcBef>
                <a:spcPts val="500"/>
              </a:spcBef>
              <a:spcAft>
                <a:spcPts val="0"/>
              </a:spcAft>
              <a:buClr>
                <a:schemeClr val="dk1"/>
              </a:buClr>
              <a:buSzPts val="15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36550" algn="l">
              <a:spcBef>
                <a:spcPts val="500"/>
              </a:spcBef>
              <a:spcAft>
                <a:spcPts val="0"/>
              </a:spcAft>
              <a:buClr>
                <a:schemeClr val="dk1"/>
              </a:buClr>
              <a:buSzPts val="1700"/>
              <a:buFont typeface="Arial"/>
              <a:buChar char="•"/>
              <a:defRPr sz="1700" b="0" i="0" u="none" strike="noStrike" cap="none">
                <a:solidFill>
                  <a:schemeClr val="dk1"/>
                </a:solidFill>
                <a:latin typeface="Trebuchet MS"/>
                <a:ea typeface="Trebuchet MS"/>
                <a:cs typeface="Trebuchet MS"/>
                <a:sym typeface="Trebuchet MS"/>
              </a:defRPr>
            </a:lvl4pPr>
            <a:lvl5pPr marL="2286000" marR="0" lvl="4" indent="-323850" algn="l">
              <a:spcBef>
                <a:spcPts val="500"/>
              </a:spcBef>
              <a:spcAft>
                <a:spcPts val="0"/>
              </a:spcAft>
              <a:buClr>
                <a:srgbClr val="5C6670"/>
              </a:buClr>
              <a:buSzPts val="1500"/>
              <a:buFont typeface="Arial"/>
              <a:buChar char="•"/>
              <a:defRPr sz="15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92" name="Google Shape;292;p67"/>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9"/>
        <p:cNvGrpSpPr/>
        <p:nvPr/>
      </p:nvGrpSpPr>
      <p:grpSpPr>
        <a:xfrm>
          <a:off x="0" y="0"/>
          <a:ext cx="0" cy="0"/>
          <a:chOff x="0" y="0"/>
          <a:chExt cx="0" cy="0"/>
        </a:xfrm>
      </p:grpSpPr>
      <p:sp>
        <p:nvSpPr>
          <p:cNvPr id="300" name="Google Shape;300;p6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01"/>
        <p:cNvGrpSpPr/>
        <p:nvPr/>
      </p:nvGrpSpPr>
      <p:grpSpPr>
        <a:xfrm>
          <a:off x="0" y="0"/>
          <a:ext cx="0" cy="0"/>
          <a:chOff x="0" y="0"/>
          <a:chExt cx="0" cy="0"/>
        </a:xfrm>
      </p:grpSpPr>
      <p:sp>
        <p:nvSpPr>
          <p:cNvPr id="302" name="Google Shape;302;p7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70"/>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04" name="Google Shape;304;p7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05"/>
        <p:cNvGrpSpPr/>
        <p:nvPr/>
      </p:nvGrpSpPr>
      <p:grpSpPr>
        <a:xfrm>
          <a:off x="0" y="0"/>
          <a:ext cx="0" cy="0"/>
          <a:chOff x="0" y="0"/>
          <a:chExt cx="0" cy="0"/>
        </a:xfrm>
      </p:grpSpPr>
      <p:sp>
        <p:nvSpPr>
          <p:cNvPr id="306" name="Google Shape;306;p71"/>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71"/>
          <p:cNvSpPr txBox="1">
            <a:spLocks noGrp="1"/>
          </p:cNvSpPr>
          <p:nvPr>
            <p:ph type="subTitle" idx="1"/>
          </p:nvPr>
        </p:nvSpPr>
        <p:spPr>
          <a:xfrm>
            <a:off x="1524000" y="2583430"/>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08" name="Google Shape;308;p71"/>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9" name="Google Shape;309;p7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10" name="Google Shape;310;p71"/>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11"/>
        <p:cNvGrpSpPr/>
        <p:nvPr/>
      </p:nvGrpSpPr>
      <p:grpSpPr>
        <a:xfrm>
          <a:off x="0" y="0"/>
          <a:ext cx="0" cy="0"/>
          <a:chOff x="0" y="0"/>
          <a:chExt cx="0" cy="0"/>
        </a:xfrm>
      </p:grpSpPr>
      <p:sp>
        <p:nvSpPr>
          <p:cNvPr id="312" name="Google Shape;312;p7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13" name="Google Shape;313;p72"/>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314" name="Google Shape;314;p72"/>
          <p:cNvSpPr/>
          <p:nvPr/>
        </p:nvSpPr>
        <p:spPr>
          <a:xfrm>
            <a:off x="878391" y="417891"/>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dk2"/>
                </a:solidFill>
                <a:latin typeface="Trebuchet MS"/>
                <a:ea typeface="Trebuchet MS"/>
                <a:cs typeface="Trebuchet MS"/>
                <a:sym typeface="Trebuchet MS"/>
              </a:rPr>
              <a:t>Our Mission</a:t>
            </a:r>
            <a:endParaRPr sz="1800" dirty="0">
              <a:solidFill>
                <a:schemeClr val="dk2"/>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15"/>
        <p:cNvGrpSpPr/>
        <p:nvPr/>
      </p:nvGrpSpPr>
      <p:grpSpPr>
        <a:xfrm>
          <a:off x="0" y="0"/>
          <a:ext cx="0" cy="0"/>
          <a:chOff x="0" y="0"/>
          <a:chExt cx="0" cy="0"/>
        </a:xfrm>
      </p:grpSpPr>
      <p:sp>
        <p:nvSpPr>
          <p:cNvPr id="316" name="Google Shape;316;p7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17" name="Google Shape;317;p73"/>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318" name="Google Shape;318;p73"/>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319" name="Google Shape;319;p73"/>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20"/>
        <p:cNvGrpSpPr/>
        <p:nvPr/>
      </p:nvGrpSpPr>
      <p:grpSpPr>
        <a:xfrm>
          <a:off x="0" y="0"/>
          <a:ext cx="0" cy="0"/>
          <a:chOff x="0" y="0"/>
          <a:chExt cx="0" cy="0"/>
        </a:xfrm>
      </p:grpSpPr>
      <p:sp>
        <p:nvSpPr>
          <p:cNvPr id="321" name="Google Shape;321;p7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22" name="Google Shape;322;p74"/>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323" name="Google Shape;323;p74"/>
          <p:cNvSpPr/>
          <p:nvPr/>
        </p:nvSpPr>
        <p:spPr>
          <a:xfrm>
            <a:off x="838200"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232C68"/>
                </a:solidFill>
                <a:latin typeface="Trebuchet MS"/>
                <a:ea typeface="Trebuchet MS"/>
                <a:cs typeface="Trebuchet MS"/>
                <a:sym typeface="Trebuchet MS"/>
              </a:rPr>
              <a:t>What We Do</a:t>
            </a:r>
            <a:endParaRPr sz="1800" dirty="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4"/>
        <p:cNvGrpSpPr/>
        <p:nvPr/>
      </p:nvGrpSpPr>
      <p:grpSpPr>
        <a:xfrm>
          <a:off x="0" y="0"/>
          <a:ext cx="0" cy="0"/>
          <a:chOff x="0" y="0"/>
          <a:chExt cx="0" cy="0"/>
        </a:xfrm>
      </p:grpSpPr>
      <p:sp>
        <p:nvSpPr>
          <p:cNvPr id="325" name="Google Shape;325;p75"/>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75"/>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7" name="Google Shape;327;p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328" name="Google Shape;328;p75"/>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9"/>
        <p:cNvGrpSpPr/>
        <p:nvPr/>
      </p:nvGrpSpPr>
      <p:grpSpPr>
        <a:xfrm>
          <a:off x="0" y="0"/>
          <a:ext cx="0" cy="0"/>
          <a:chOff x="0" y="0"/>
          <a:chExt cx="0" cy="0"/>
        </a:xfrm>
      </p:grpSpPr>
      <p:sp>
        <p:nvSpPr>
          <p:cNvPr id="330" name="Google Shape;330;p76"/>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32"/>
        <p:cNvGrpSpPr/>
        <p:nvPr/>
      </p:nvGrpSpPr>
      <p:grpSpPr>
        <a:xfrm>
          <a:off x="0" y="0"/>
          <a:ext cx="0" cy="0"/>
          <a:chOff x="0" y="0"/>
          <a:chExt cx="0" cy="0"/>
        </a:xfrm>
      </p:grpSpPr>
      <p:sp>
        <p:nvSpPr>
          <p:cNvPr id="333" name="Google Shape;333;p77"/>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4" name="Google Shape;334;p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335" name="Google Shape;335;p77" descr="Questions"/>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36"/>
        <p:cNvGrpSpPr/>
        <p:nvPr/>
      </p:nvGrpSpPr>
      <p:grpSpPr>
        <a:xfrm>
          <a:off x="0" y="0"/>
          <a:ext cx="0" cy="0"/>
          <a:chOff x="0" y="0"/>
          <a:chExt cx="0" cy="0"/>
        </a:xfrm>
      </p:grpSpPr>
      <p:sp>
        <p:nvSpPr>
          <p:cNvPr id="337" name="Google Shape;337;p78"/>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8" name="Google Shape;338;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339" name="Google Shape;339;p78" descr="Chat"/>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40"/>
        <p:cNvGrpSpPr/>
        <p:nvPr/>
      </p:nvGrpSpPr>
      <p:grpSpPr>
        <a:xfrm>
          <a:off x="0" y="0"/>
          <a:ext cx="0" cy="0"/>
          <a:chOff x="0" y="0"/>
          <a:chExt cx="0" cy="0"/>
        </a:xfrm>
      </p:grpSpPr>
      <p:sp>
        <p:nvSpPr>
          <p:cNvPr id="341" name="Google Shape;341;p7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42" name="Google Shape;342;p7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79"/>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44"/>
        <p:cNvGrpSpPr/>
        <p:nvPr/>
      </p:nvGrpSpPr>
      <p:grpSpPr>
        <a:xfrm>
          <a:off x="0" y="0"/>
          <a:ext cx="0" cy="0"/>
          <a:chOff x="0" y="0"/>
          <a:chExt cx="0" cy="0"/>
        </a:xfrm>
      </p:grpSpPr>
      <p:sp>
        <p:nvSpPr>
          <p:cNvPr id="345" name="Google Shape;345;p80"/>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347"/>
        <p:cNvGrpSpPr/>
        <p:nvPr/>
      </p:nvGrpSpPr>
      <p:grpSpPr>
        <a:xfrm>
          <a:off x="0" y="0"/>
          <a:ext cx="0" cy="0"/>
          <a:chOff x="0" y="0"/>
          <a:chExt cx="0" cy="0"/>
        </a:xfrm>
      </p:grpSpPr>
      <p:sp>
        <p:nvSpPr>
          <p:cNvPr id="348" name="Google Shape;348;p81"/>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9" name="Google Shape;349;p8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350"/>
        <p:cNvGrpSpPr/>
        <p:nvPr/>
      </p:nvGrpSpPr>
      <p:grpSpPr>
        <a:xfrm>
          <a:off x="0" y="0"/>
          <a:ext cx="0" cy="0"/>
          <a:chOff x="0" y="0"/>
          <a:chExt cx="0" cy="0"/>
        </a:xfrm>
      </p:grpSpPr>
      <p:sp>
        <p:nvSpPr>
          <p:cNvPr id="351" name="Google Shape;351;p82"/>
          <p:cNvSpPr txBox="1">
            <a:spLocks noGrp="1"/>
          </p:cNvSpPr>
          <p:nvPr>
            <p:ph type="body" idx="1"/>
          </p:nvPr>
        </p:nvSpPr>
        <p:spPr>
          <a:xfrm>
            <a:off x="309739" y="1714500"/>
            <a:ext cx="11572500" cy="4339800"/>
          </a:xfrm>
          <a:prstGeom prst="rect">
            <a:avLst/>
          </a:prstGeom>
          <a:noFill/>
          <a:ln>
            <a:noFill/>
          </a:ln>
        </p:spPr>
        <p:txBody>
          <a:bodyPr spcFirstLastPara="1" wrap="square" lIns="91425" tIns="45700" rIns="91425" bIns="45700" anchor="t" anchorCtr="0">
            <a:noAutofit/>
          </a:bodyPr>
          <a:lstStyle>
            <a:lvl1pPr marL="457200" marR="0" lvl="0" indent="-469709" algn="l">
              <a:lnSpc>
                <a:spcPct val="100000"/>
              </a:lnSpc>
              <a:spcBef>
                <a:spcPts val="2109"/>
              </a:spcBef>
              <a:spcAft>
                <a:spcPts val="0"/>
              </a:spcAft>
              <a:buClr>
                <a:schemeClr val="accent5"/>
              </a:buClr>
              <a:buSzPts val="3797"/>
              <a:buFont typeface="Arial"/>
              <a:buChar char="•"/>
              <a:defRPr sz="3797" b="0" i="0" u="none" strike="noStrike" cap="none">
                <a:solidFill>
                  <a:schemeClr val="accent5"/>
                </a:solidFill>
                <a:latin typeface="Trebuchet MS"/>
                <a:ea typeface="Trebuchet MS"/>
                <a:cs typeface="Trebuchet MS"/>
                <a:sym typeface="Trebuchet MS"/>
              </a:defRPr>
            </a:lvl1pPr>
            <a:lvl2pPr marL="914400" marR="0" lvl="1" indent="-405447" algn="l">
              <a:lnSpc>
                <a:spcPct val="100000"/>
              </a:lnSpc>
              <a:spcBef>
                <a:spcPts val="2109"/>
              </a:spcBef>
              <a:spcAft>
                <a:spcPts val="0"/>
              </a:spcAft>
              <a:buClr>
                <a:schemeClr val="accent5"/>
              </a:buClr>
              <a:buSzPts val="2785"/>
              <a:buFont typeface="Courier New"/>
              <a:buChar char="o"/>
              <a:defRPr sz="3094" b="0" i="0" u="none" strike="noStrike" cap="none">
                <a:solidFill>
                  <a:schemeClr val="accent5"/>
                </a:solidFill>
                <a:latin typeface="Trebuchet MS"/>
                <a:ea typeface="Trebuchet MS"/>
                <a:cs typeface="Trebuchet MS"/>
                <a:sym typeface="Trebuchet MS"/>
              </a:defRPr>
            </a:lvl2pPr>
            <a:lvl3pPr marL="1371600" marR="0" lvl="2" indent="-357187" algn="l">
              <a:lnSpc>
                <a:spcPct val="100000"/>
              </a:lnSpc>
              <a:spcBef>
                <a:spcPts val="2109"/>
              </a:spcBef>
              <a:spcAft>
                <a:spcPts val="0"/>
              </a:spcAft>
              <a:buClr>
                <a:schemeClr val="accent5"/>
              </a:buClr>
              <a:buSzPts val="2025"/>
              <a:buFont typeface="Noto Sans Symbols"/>
              <a:buChar char="⮚"/>
              <a:defRPr sz="2531" b="0" i="0" u="none" strike="noStrike" cap="none">
                <a:solidFill>
                  <a:schemeClr val="accent5"/>
                </a:solidFill>
                <a:latin typeface="Trebuchet MS"/>
                <a:ea typeface="Trebuchet MS"/>
                <a:cs typeface="Trebuchet MS"/>
                <a:sym typeface="Trebuchet MS"/>
              </a:defRPr>
            </a:lvl3pPr>
            <a:lvl4pPr marL="1828800" marR="0" lvl="3" indent="-431800" algn="l">
              <a:lnSpc>
                <a:spcPct val="100000"/>
              </a:lnSpc>
              <a:spcBef>
                <a:spcPts val="3937"/>
              </a:spcBef>
              <a:spcAft>
                <a:spcPts val="0"/>
              </a:spcAft>
              <a:buClr>
                <a:schemeClr val="lt1"/>
              </a:buClr>
              <a:buSzPts val="3200"/>
              <a:buFont typeface="Noto Sans Symbols"/>
              <a:buChar char="❖"/>
              <a:defRPr sz="225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52" name="Google Shape;352;p82"/>
          <p:cNvSpPr txBox="1">
            <a:spLocks noGrp="1"/>
          </p:cNvSpPr>
          <p:nvPr>
            <p:ph type="sldNum" idx="12"/>
          </p:nvPr>
        </p:nvSpPr>
        <p:spPr>
          <a:xfrm>
            <a:off x="9870563" y="6434399"/>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53" name="Google Shape;353;p82"/>
          <p:cNvSpPr txBox="1">
            <a:spLocks noGrp="1"/>
          </p:cNvSpPr>
          <p:nvPr>
            <p:ph type="title"/>
          </p:nvPr>
        </p:nvSpPr>
        <p:spPr>
          <a:xfrm>
            <a:off x="309739" y="439119"/>
            <a:ext cx="11572500" cy="816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accent5"/>
              </a:buClr>
              <a:buSzPts val="1400"/>
              <a:buFont typeface="Trebuchet MS"/>
              <a:buNone/>
              <a:defRPr sz="6187">
                <a:solidFill>
                  <a:schemeClr val="accent5"/>
                </a:solidFill>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354"/>
        <p:cNvGrpSpPr/>
        <p:nvPr/>
      </p:nvGrpSpPr>
      <p:grpSpPr>
        <a:xfrm>
          <a:off x="0" y="0"/>
          <a:ext cx="0" cy="0"/>
          <a:chOff x="0" y="0"/>
          <a:chExt cx="0" cy="0"/>
        </a:xfrm>
      </p:grpSpPr>
      <p:sp>
        <p:nvSpPr>
          <p:cNvPr id="355" name="Google Shape;355;p83"/>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a:buNone/>
              <a:defRPr sz="3466"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800"/>
              <a:buFont typeface="Arial"/>
              <a:buNone/>
              <a:defRPr sz="3067"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800"/>
              <a:buFont typeface="Arial"/>
              <a:buNone/>
              <a:defRPr sz="2533" b="0" i="0" u="none" strike="noStrike" cap="none">
                <a:solidFill>
                  <a:schemeClr val="dk1"/>
                </a:solidFill>
                <a:latin typeface="Arial"/>
                <a:ea typeface="Arial"/>
                <a:cs typeface="Arial"/>
                <a:sym typeface="Arial"/>
              </a:defRPr>
            </a:lvl3pPr>
            <a:lvl4pPr marL="1828800" marR="0" lvl="3" indent="-304800" algn="l">
              <a:lnSpc>
                <a:spcPct val="100000"/>
              </a:lnSpc>
              <a:spcBef>
                <a:spcPts val="0"/>
              </a:spcBef>
              <a:spcAft>
                <a:spcPts val="0"/>
              </a:spcAft>
              <a:buClr>
                <a:srgbClr val="000000"/>
              </a:buClr>
              <a:buSzPts val="1200"/>
              <a:buFont typeface="Noto Sans Symbols"/>
              <a:buChar char="❖"/>
              <a:defRPr sz="2267"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9pPr>
          </a:lstStyle>
          <a:p>
            <a:endParaRPr/>
          </a:p>
        </p:txBody>
      </p:sp>
      <p:sp>
        <p:nvSpPr>
          <p:cNvPr id="356" name="Google Shape;356;p83"/>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57" name="Google Shape;357;p83"/>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a:buNone/>
              <a:defRPr sz="6267">
                <a:solidFill>
                  <a:srgbClr val="001254"/>
                </a:solidFill>
              </a:defRPr>
            </a:lvl1pPr>
            <a:lvl2pPr lvl="1" algn="ctr">
              <a:lnSpc>
                <a:spcPct val="100000"/>
              </a:lnSpc>
              <a:spcBef>
                <a:spcPts val="0"/>
              </a:spcBef>
              <a:spcAft>
                <a:spcPts val="0"/>
              </a:spcAft>
              <a:buClr>
                <a:srgbClr val="FFFFFF"/>
              </a:buClr>
              <a:buSzPts val="800"/>
              <a:buFont typeface="Trebuchet MS"/>
              <a:buNone/>
              <a:defRPr sz="1067"/>
            </a:lvl2pPr>
            <a:lvl3pPr lvl="2" algn="ctr">
              <a:lnSpc>
                <a:spcPct val="100000"/>
              </a:lnSpc>
              <a:spcBef>
                <a:spcPts val="0"/>
              </a:spcBef>
              <a:spcAft>
                <a:spcPts val="0"/>
              </a:spcAft>
              <a:buClr>
                <a:srgbClr val="FFFFFF"/>
              </a:buClr>
              <a:buSzPts val="800"/>
              <a:buFont typeface="Trebuchet MS"/>
              <a:buNone/>
              <a:defRPr sz="1067"/>
            </a:lvl3pPr>
            <a:lvl4pPr lvl="3" algn="ctr">
              <a:lnSpc>
                <a:spcPct val="100000"/>
              </a:lnSpc>
              <a:spcBef>
                <a:spcPts val="0"/>
              </a:spcBef>
              <a:spcAft>
                <a:spcPts val="0"/>
              </a:spcAft>
              <a:buClr>
                <a:srgbClr val="FFFFFF"/>
              </a:buClr>
              <a:buSzPts val="800"/>
              <a:buFont typeface="Trebuchet MS"/>
              <a:buNone/>
              <a:defRPr sz="1067"/>
            </a:lvl4pPr>
            <a:lvl5pPr lvl="4" algn="ctr">
              <a:lnSpc>
                <a:spcPct val="100000"/>
              </a:lnSpc>
              <a:spcBef>
                <a:spcPts val="0"/>
              </a:spcBef>
              <a:spcAft>
                <a:spcPts val="0"/>
              </a:spcAft>
              <a:buClr>
                <a:srgbClr val="FFFFFF"/>
              </a:buClr>
              <a:buSzPts val="800"/>
              <a:buFont typeface="Trebuchet MS"/>
              <a:buNone/>
              <a:defRPr sz="1067"/>
            </a:lvl5pPr>
            <a:lvl6pPr lvl="5" algn="ctr">
              <a:lnSpc>
                <a:spcPct val="100000"/>
              </a:lnSpc>
              <a:spcBef>
                <a:spcPts val="0"/>
              </a:spcBef>
              <a:spcAft>
                <a:spcPts val="0"/>
              </a:spcAft>
              <a:buClr>
                <a:srgbClr val="FFFFFF"/>
              </a:buClr>
              <a:buSzPts val="800"/>
              <a:buFont typeface="Trebuchet MS"/>
              <a:buNone/>
              <a:defRPr sz="1067"/>
            </a:lvl6pPr>
            <a:lvl7pPr lvl="6" algn="ctr">
              <a:lnSpc>
                <a:spcPct val="100000"/>
              </a:lnSpc>
              <a:spcBef>
                <a:spcPts val="0"/>
              </a:spcBef>
              <a:spcAft>
                <a:spcPts val="0"/>
              </a:spcAft>
              <a:buClr>
                <a:srgbClr val="FFFFFF"/>
              </a:buClr>
              <a:buSzPts val="800"/>
              <a:buFont typeface="Trebuchet MS"/>
              <a:buNone/>
              <a:defRPr sz="1067"/>
            </a:lvl7pPr>
            <a:lvl8pPr lvl="7" algn="ctr">
              <a:lnSpc>
                <a:spcPct val="100000"/>
              </a:lnSpc>
              <a:spcBef>
                <a:spcPts val="0"/>
              </a:spcBef>
              <a:spcAft>
                <a:spcPts val="0"/>
              </a:spcAft>
              <a:buClr>
                <a:srgbClr val="FFFFFF"/>
              </a:buClr>
              <a:buSzPts val="800"/>
              <a:buFont typeface="Trebuchet MS"/>
              <a:buNone/>
              <a:defRPr sz="1067"/>
            </a:lvl8pPr>
            <a:lvl9pPr lvl="8" algn="ctr">
              <a:lnSpc>
                <a:spcPct val="100000"/>
              </a:lnSpc>
              <a:spcBef>
                <a:spcPts val="0"/>
              </a:spcBef>
              <a:spcAft>
                <a:spcPts val="0"/>
              </a:spcAft>
              <a:buClr>
                <a:srgbClr val="FFFFFF"/>
              </a:buClr>
              <a:buSzPts val="800"/>
              <a:buFont typeface="Trebuchet MS"/>
              <a:buNone/>
              <a:defRPr sz="1067"/>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8"/>
        <p:cNvGrpSpPr/>
        <p:nvPr/>
      </p:nvGrpSpPr>
      <p:grpSpPr>
        <a:xfrm>
          <a:off x="0" y="0"/>
          <a:ext cx="0" cy="0"/>
          <a:chOff x="0" y="0"/>
          <a:chExt cx="0" cy="0"/>
        </a:xfrm>
      </p:grpSpPr>
      <p:sp>
        <p:nvSpPr>
          <p:cNvPr id="359" name="Google Shape;359;p84"/>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0" name="Google Shape;360;p8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1pPr>
            <a:lvl2pPr marL="914400" marR="0" lvl="1"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2pPr>
            <a:lvl3pPr marL="1371600" marR="0" lvl="2"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3pPr>
            <a:lvl4pPr marL="1828800" marR="0" lvl="3"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4pPr>
            <a:lvl5pPr marL="2286000" marR="0" lvl="4"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5pPr>
            <a:lvl6pPr marL="2743200" marR="0" lvl="5"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6pPr>
            <a:lvl7pPr marL="3200400" marR="0" lvl="6"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7pPr>
            <a:lvl8pPr marL="3657600" marR="0" lvl="7"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8pPr>
            <a:lvl9pPr marL="4114800" marR="0" lvl="8"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9pPr>
          </a:lstStyle>
          <a:p>
            <a:endParaRPr/>
          </a:p>
        </p:txBody>
      </p:sp>
      <p:sp>
        <p:nvSpPr>
          <p:cNvPr id="361" name="Google Shape;361;p8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362"/>
        <p:cNvGrpSpPr/>
        <p:nvPr/>
      </p:nvGrpSpPr>
      <p:grpSpPr>
        <a:xfrm>
          <a:off x="0" y="0"/>
          <a:ext cx="0" cy="0"/>
          <a:chOff x="0" y="0"/>
          <a:chExt cx="0" cy="0"/>
        </a:xfrm>
      </p:grpSpPr>
      <p:sp>
        <p:nvSpPr>
          <p:cNvPr id="363" name="Google Shape;363;p85"/>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None/>
              <a:defRPr>
                <a:solidFill>
                  <a:schemeClr val="lt1"/>
                </a:solidFill>
              </a:defRPr>
            </a:lvl1pPr>
            <a:lvl2pPr lvl="1" algn="l">
              <a:lnSpc>
                <a:spcPct val="100000"/>
              </a:lnSpc>
              <a:spcBef>
                <a:spcPts val="0"/>
              </a:spcBef>
              <a:spcAft>
                <a:spcPts val="0"/>
              </a:spcAft>
              <a:buClr>
                <a:schemeClr val="lt1"/>
              </a:buClr>
              <a:buSzPts val="1400"/>
              <a:buNone/>
              <a:defRPr>
                <a:solidFill>
                  <a:schemeClr val="lt1"/>
                </a:solidFill>
              </a:defRPr>
            </a:lvl2pPr>
            <a:lvl3pPr lvl="2" algn="l">
              <a:lnSpc>
                <a:spcPct val="100000"/>
              </a:lnSpc>
              <a:spcBef>
                <a:spcPts val="0"/>
              </a:spcBef>
              <a:spcAft>
                <a:spcPts val="0"/>
              </a:spcAft>
              <a:buClr>
                <a:schemeClr val="lt1"/>
              </a:buClr>
              <a:buSzPts val="1400"/>
              <a:buNone/>
              <a:defRPr>
                <a:solidFill>
                  <a:schemeClr val="lt1"/>
                </a:solidFill>
              </a:defRPr>
            </a:lvl3pPr>
            <a:lvl4pPr lvl="3" algn="l">
              <a:lnSpc>
                <a:spcPct val="100000"/>
              </a:lnSpc>
              <a:spcBef>
                <a:spcPts val="0"/>
              </a:spcBef>
              <a:spcAft>
                <a:spcPts val="0"/>
              </a:spcAft>
              <a:buClr>
                <a:schemeClr val="lt1"/>
              </a:buClr>
              <a:buSzPts val="1400"/>
              <a:buNone/>
              <a:defRPr>
                <a:solidFill>
                  <a:schemeClr val="lt1"/>
                </a:solidFill>
              </a:defRPr>
            </a:lvl4pPr>
            <a:lvl5pPr lvl="4" algn="l">
              <a:lnSpc>
                <a:spcPct val="100000"/>
              </a:lnSpc>
              <a:spcBef>
                <a:spcPts val="0"/>
              </a:spcBef>
              <a:spcAft>
                <a:spcPts val="0"/>
              </a:spcAft>
              <a:buClr>
                <a:schemeClr val="lt1"/>
              </a:buClr>
              <a:buSzPts val="1400"/>
              <a:buNone/>
              <a:defRPr>
                <a:solidFill>
                  <a:schemeClr val="lt1"/>
                </a:solidFill>
              </a:defRPr>
            </a:lvl5pPr>
            <a:lvl6pPr lvl="5" algn="l">
              <a:lnSpc>
                <a:spcPct val="100000"/>
              </a:lnSpc>
              <a:spcBef>
                <a:spcPts val="0"/>
              </a:spcBef>
              <a:spcAft>
                <a:spcPts val="0"/>
              </a:spcAft>
              <a:buClr>
                <a:schemeClr val="lt1"/>
              </a:buClr>
              <a:buSzPts val="1400"/>
              <a:buNone/>
              <a:defRPr>
                <a:solidFill>
                  <a:schemeClr val="lt1"/>
                </a:solidFill>
              </a:defRPr>
            </a:lvl6pPr>
            <a:lvl7pPr lvl="6" algn="l">
              <a:lnSpc>
                <a:spcPct val="100000"/>
              </a:lnSpc>
              <a:spcBef>
                <a:spcPts val="0"/>
              </a:spcBef>
              <a:spcAft>
                <a:spcPts val="0"/>
              </a:spcAft>
              <a:buClr>
                <a:schemeClr val="lt1"/>
              </a:buClr>
              <a:buSzPts val="1400"/>
              <a:buNone/>
              <a:defRPr>
                <a:solidFill>
                  <a:schemeClr val="lt1"/>
                </a:solidFill>
              </a:defRPr>
            </a:lvl7pPr>
            <a:lvl8pPr lvl="7" algn="l">
              <a:lnSpc>
                <a:spcPct val="100000"/>
              </a:lnSpc>
              <a:spcBef>
                <a:spcPts val="0"/>
              </a:spcBef>
              <a:spcAft>
                <a:spcPts val="0"/>
              </a:spcAft>
              <a:buClr>
                <a:schemeClr val="lt1"/>
              </a:buClr>
              <a:buSzPts val="1400"/>
              <a:buNone/>
              <a:defRPr>
                <a:solidFill>
                  <a:schemeClr val="lt1"/>
                </a:solidFill>
              </a:defRPr>
            </a:lvl8pPr>
            <a:lvl9pPr lvl="8" algn="l">
              <a:lnSpc>
                <a:spcPct val="100000"/>
              </a:lnSpc>
              <a:spcBef>
                <a:spcPts val="0"/>
              </a:spcBef>
              <a:spcAft>
                <a:spcPts val="0"/>
              </a:spcAft>
              <a:buClr>
                <a:schemeClr val="lt1"/>
              </a:buClr>
              <a:buSzPts val="1400"/>
              <a:buNone/>
              <a:defRPr>
                <a:solidFill>
                  <a:schemeClr val="lt1"/>
                </a:solidFill>
              </a:defRPr>
            </a:lvl9pPr>
          </a:lstStyle>
          <a:p>
            <a:endParaRPr/>
          </a:p>
        </p:txBody>
      </p:sp>
      <p:sp>
        <p:nvSpPr>
          <p:cNvPr id="364" name="Google Shape;364;p8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1pPr>
            <a:lvl2pPr marL="914400" marR="0" lvl="1"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2pPr>
            <a:lvl3pPr marL="1371600" marR="0" lvl="2"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3pPr>
            <a:lvl4pPr marL="1828800" marR="0" lvl="3"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4pPr>
            <a:lvl5pPr marL="2286000" marR="0" lvl="4"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5pPr>
            <a:lvl6pPr marL="2743200" marR="0" lvl="5"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6pPr>
            <a:lvl7pPr marL="3200400" marR="0" lvl="6"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7pPr>
            <a:lvl8pPr marL="3657600" marR="0" lvl="7"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8pPr>
            <a:lvl9pPr marL="4114800" marR="0" lvl="8"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9pPr>
          </a:lstStyle>
          <a:p>
            <a:endParaRPr/>
          </a:p>
        </p:txBody>
      </p:sp>
      <p:sp>
        <p:nvSpPr>
          <p:cNvPr id="365" name="Google Shape;365;p85"/>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ntent Slide 2 1">
  <p:cSld name="Content Slide 2 2">
    <p:spTree>
      <p:nvGrpSpPr>
        <p:cNvPr id="1" name="Shape 366"/>
        <p:cNvGrpSpPr/>
        <p:nvPr/>
      </p:nvGrpSpPr>
      <p:grpSpPr>
        <a:xfrm>
          <a:off x="0" y="0"/>
          <a:ext cx="0" cy="0"/>
          <a:chOff x="0" y="0"/>
          <a:chExt cx="0" cy="0"/>
        </a:xfrm>
      </p:grpSpPr>
      <p:sp>
        <p:nvSpPr>
          <p:cNvPr id="367" name="Google Shape;367;p86"/>
          <p:cNvSpPr txBox="1">
            <a:spLocks noGrp="1"/>
          </p:cNvSpPr>
          <p:nvPr>
            <p:ph type="body" idx="1"/>
          </p:nvPr>
        </p:nvSpPr>
        <p:spPr>
          <a:xfrm>
            <a:off x="309741" y="1714500"/>
            <a:ext cx="11572500" cy="43398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368" name="Google Shape;368;p86"/>
          <p:cNvSpPr txBox="1">
            <a:spLocks noGrp="1"/>
          </p:cNvSpPr>
          <p:nvPr>
            <p:ph type="sldNum" idx="12"/>
          </p:nvPr>
        </p:nvSpPr>
        <p:spPr>
          <a:xfrm>
            <a:off x="9846356" y="6425136"/>
            <a:ext cx="20118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
        <p:nvSpPr>
          <p:cNvPr id="369" name="Google Shape;369;p86"/>
          <p:cNvSpPr txBox="1">
            <a:spLocks noGrp="1"/>
          </p:cNvSpPr>
          <p:nvPr>
            <p:ph type="title"/>
          </p:nvPr>
        </p:nvSpPr>
        <p:spPr>
          <a:xfrm>
            <a:off x="309741" y="439118"/>
            <a:ext cx="11572500" cy="816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370"/>
        <p:cNvGrpSpPr/>
        <p:nvPr/>
      </p:nvGrpSpPr>
      <p:grpSpPr>
        <a:xfrm>
          <a:off x="0" y="0"/>
          <a:ext cx="0" cy="0"/>
          <a:chOff x="0" y="0"/>
          <a:chExt cx="0" cy="0"/>
        </a:xfrm>
      </p:grpSpPr>
      <p:sp>
        <p:nvSpPr>
          <p:cNvPr id="371" name="Google Shape;371;p87"/>
          <p:cNvSpPr txBox="1">
            <a:spLocks noGrp="1"/>
          </p:cNvSpPr>
          <p:nvPr>
            <p:ph type="title"/>
          </p:nvPr>
        </p:nvSpPr>
        <p:spPr>
          <a:xfrm>
            <a:off x="837903" y="642938"/>
            <a:ext cx="10516200" cy="813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200">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2" name="Google Shape;372;p87"/>
          <p:cNvSpPr txBox="1">
            <a:spLocks noGrp="1"/>
          </p:cNvSpPr>
          <p:nvPr>
            <p:ph type="body" idx="1"/>
          </p:nvPr>
        </p:nvSpPr>
        <p:spPr>
          <a:xfrm>
            <a:off x="837903" y="1714500"/>
            <a:ext cx="10516200" cy="4234800"/>
          </a:xfrm>
          <a:prstGeom prst="rect">
            <a:avLst/>
          </a:prstGeom>
          <a:noFill/>
          <a:ln>
            <a:noFill/>
          </a:ln>
        </p:spPr>
        <p:txBody>
          <a:bodyPr spcFirstLastPara="1" wrap="square" lIns="78575" tIns="39275" rIns="78575" bIns="39275" anchor="t" anchorCtr="0">
            <a:noAutofit/>
          </a:bodyPr>
          <a:lstStyle>
            <a:lvl1pPr marL="457200" marR="0" lvl="0" indent="-425450" algn="l">
              <a:spcBef>
                <a:spcPts val="7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1pPr>
            <a:lvl2pPr marL="914400" marR="0" lvl="1" indent="-361950" algn="l">
              <a:spcBef>
                <a:spcPts val="700"/>
              </a:spcBef>
              <a:spcAft>
                <a:spcPts val="0"/>
              </a:spcAft>
              <a:buClr>
                <a:schemeClr val="dk1"/>
              </a:buClr>
              <a:buSzPts val="2100"/>
              <a:buFont typeface="Noto Sans Symbols"/>
              <a:buChar char="⮚"/>
              <a:defRPr sz="2800" b="0" i="0" u="none" strike="noStrike" cap="none">
                <a:solidFill>
                  <a:schemeClr val="dk1"/>
                </a:solidFill>
                <a:latin typeface="Trebuchet MS"/>
                <a:ea typeface="Trebuchet MS"/>
                <a:cs typeface="Trebuchet MS"/>
                <a:sym typeface="Trebuchet MS"/>
              </a:defRPr>
            </a:lvl2pPr>
            <a:lvl3pPr marL="1371600" marR="0" lvl="2" indent="-342900" algn="l">
              <a:spcBef>
                <a:spcPts val="700"/>
              </a:spcBef>
              <a:spcAft>
                <a:spcPts val="0"/>
              </a:spcAft>
              <a:buClr>
                <a:schemeClr val="dk1"/>
              </a:buClr>
              <a:buSzPts val="1800"/>
              <a:buFont typeface="Noto Sans Symbols"/>
              <a:buChar char="▪"/>
              <a:defRPr sz="2400" b="0" i="0" u="none" strike="noStrike" cap="none">
                <a:solidFill>
                  <a:schemeClr val="dk1"/>
                </a:solidFill>
                <a:latin typeface="Trebuchet MS"/>
                <a:ea typeface="Trebuchet MS"/>
                <a:cs typeface="Trebuchet MS"/>
                <a:sym typeface="Trebuchet MS"/>
              </a:defRPr>
            </a:lvl3pPr>
            <a:lvl4pPr marL="1828800" marR="0" lvl="3" indent="-361950" algn="l">
              <a:spcBef>
                <a:spcPts val="700"/>
              </a:spcBef>
              <a:spcAft>
                <a:spcPts val="0"/>
              </a:spcAft>
              <a:buClr>
                <a:schemeClr val="dk1"/>
              </a:buClr>
              <a:buSzPts val="2100"/>
              <a:buFont typeface="Arial"/>
              <a:buChar char="•"/>
              <a:defRPr sz="2100" b="0" i="0" u="none" strike="noStrike" cap="none">
                <a:solidFill>
                  <a:schemeClr val="dk1"/>
                </a:solidFill>
                <a:latin typeface="Trebuchet MS"/>
                <a:ea typeface="Trebuchet MS"/>
                <a:cs typeface="Trebuchet MS"/>
                <a:sym typeface="Trebuchet MS"/>
              </a:defRPr>
            </a:lvl4pPr>
            <a:lvl5pPr marL="2286000" marR="0" lvl="4" indent="-336550" algn="l">
              <a:spcBef>
                <a:spcPts val="700"/>
              </a:spcBef>
              <a:spcAft>
                <a:spcPts val="0"/>
              </a:spcAft>
              <a:buClr>
                <a:srgbClr val="5C6670"/>
              </a:buClr>
              <a:buSzPts val="1700"/>
              <a:buFont typeface="Arial"/>
              <a:buChar char="•"/>
              <a:defRPr sz="1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373" name="Google Shape;373;p87"/>
          <p:cNvSpPr txBox="1">
            <a:spLocks noGrp="1"/>
          </p:cNvSpPr>
          <p:nvPr>
            <p:ph type="sldNum" idx="12"/>
          </p:nvPr>
        </p:nvSpPr>
        <p:spPr>
          <a:xfrm>
            <a:off x="8611195" y="6356822"/>
            <a:ext cx="27429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374"/>
        <p:cNvGrpSpPr/>
        <p:nvPr/>
      </p:nvGrpSpPr>
      <p:grpSpPr>
        <a:xfrm>
          <a:off x="0" y="0"/>
          <a:ext cx="0" cy="0"/>
          <a:chOff x="0" y="0"/>
          <a:chExt cx="0" cy="0"/>
        </a:xfrm>
      </p:grpSpPr>
      <p:sp>
        <p:nvSpPr>
          <p:cNvPr id="375" name="Google Shape;375;p88"/>
          <p:cNvSpPr txBox="1">
            <a:spLocks noGrp="1"/>
          </p:cNvSpPr>
          <p:nvPr>
            <p:ph type="body" idx="1"/>
          </p:nvPr>
        </p:nvSpPr>
        <p:spPr>
          <a:xfrm>
            <a:off x="309741" y="1714500"/>
            <a:ext cx="11572500" cy="43398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376" name="Google Shape;376;p88"/>
          <p:cNvSpPr txBox="1">
            <a:spLocks noGrp="1"/>
          </p:cNvSpPr>
          <p:nvPr>
            <p:ph type="sldNum" idx="12"/>
          </p:nvPr>
        </p:nvSpPr>
        <p:spPr>
          <a:xfrm>
            <a:off x="9846356" y="6425136"/>
            <a:ext cx="20118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
        <p:nvSpPr>
          <p:cNvPr id="377" name="Google Shape;377;p88"/>
          <p:cNvSpPr txBox="1">
            <a:spLocks noGrp="1"/>
          </p:cNvSpPr>
          <p:nvPr>
            <p:ph type="title"/>
          </p:nvPr>
        </p:nvSpPr>
        <p:spPr>
          <a:xfrm>
            <a:off x="309741" y="439118"/>
            <a:ext cx="11572500" cy="816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378"/>
        <p:cNvGrpSpPr/>
        <p:nvPr/>
      </p:nvGrpSpPr>
      <p:grpSpPr>
        <a:xfrm>
          <a:off x="0" y="0"/>
          <a:ext cx="0" cy="0"/>
          <a:chOff x="0" y="0"/>
          <a:chExt cx="0" cy="0"/>
        </a:xfrm>
      </p:grpSpPr>
      <p:sp>
        <p:nvSpPr>
          <p:cNvPr id="379" name="Google Shape;379;p8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380"/>
        <p:cNvGrpSpPr/>
        <p:nvPr/>
      </p:nvGrpSpPr>
      <p:grpSpPr>
        <a:xfrm>
          <a:off x="0" y="0"/>
          <a:ext cx="0" cy="0"/>
          <a:chOff x="0" y="0"/>
          <a:chExt cx="0" cy="0"/>
        </a:xfrm>
      </p:grpSpPr>
      <p:sp>
        <p:nvSpPr>
          <p:cNvPr id="381" name="Google Shape;381;p90"/>
          <p:cNvSpPr txBox="1">
            <a:spLocks noGrp="1"/>
          </p:cNvSpPr>
          <p:nvPr>
            <p:ph type="title"/>
          </p:nvPr>
        </p:nvSpPr>
        <p:spPr>
          <a:xfrm>
            <a:off x="595312" y="443627"/>
            <a:ext cx="11001300" cy="816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82" name="Google Shape;382;p90"/>
          <p:cNvSpPr txBox="1">
            <a:spLocks noGrp="1"/>
          </p:cNvSpPr>
          <p:nvPr>
            <p:ph type="sldNum" idx="12"/>
          </p:nvPr>
        </p:nvSpPr>
        <p:spPr>
          <a:xfrm>
            <a:off x="9846354" y="6425136"/>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83" name="Google Shape;383;p90"/>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400"/>
              <a:buFont typeface="Arial"/>
              <a:buNone/>
              <a:defRPr sz="3375"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84"/>
        <p:cNvGrpSpPr/>
        <p:nvPr/>
      </p:nvGrpSpPr>
      <p:grpSpPr>
        <a:xfrm>
          <a:off x="0" y="0"/>
          <a:ext cx="0" cy="0"/>
          <a:chOff x="0" y="0"/>
          <a:chExt cx="0" cy="0"/>
        </a:xfrm>
      </p:grpSpPr>
      <p:sp>
        <p:nvSpPr>
          <p:cNvPr id="385" name="Google Shape;385;p9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6" name="Google Shape;386;p9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7" name="Google Shape;387;p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8" name="Google Shape;388;p9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9" name="Google Shape;389;p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390"/>
        <p:cNvGrpSpPr/>
        <p:nvPr/>
      </p:nvGrpSpPr>
      <p:grpSpPr>
        <a:xfrm>
          <a:off x="0" y="0"/>
          <a:ext cx="0" cy="0"/>
          <a:chOff x="0" y="0"/>
          <a:chExt cx="0" cy="0"/>
        </a:xfrm>
      </p:grpSpPr>
      <p:sp>
        <p:nvSpPr>
          <p:cNvPr id="391" name="Google Shape;391;p92"/>
          <p:cNvSpPr txBox="1">
            <a:spLocks noGrp="1"/>
          </p:cNvSpPr>
          <p:nvPr>
            <p:ph type="body" idx="1"/>
          </p:nvPr>
        </p:nvSpPr>
        <p:spPr>
          <a:xfrm>
            <a:off x="309739" y="1714500"/>
            <a:ext cx="5464800" cy="43398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3937"/>
              </a:spcBef>
              <a:spcAft>
                <a:spcPts val="0"/>
              </a:spcAft>
              <a:buClr>
                <a:srgbClr val="000000"/>
              </a:buClr>
              <a:buSzPts val="1400"/>
              <a:buFont typeface="Arial"/>
              <a:buNone/>
              <a:defRPr sz="2812"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937"/>
              </a:spcBef>
              <a:spcAft>
                <a:spcPts val="0"/>
              </a:spcAft>
              <a:buClr>
                <a:srgbClr val="000000"/>
              </a:buClr>
              <a:buSzPts val="1400"/>
              <a:buFont typeface="Arial"/>
              <a:buNone/>
              <a:defRPr sz="2250" b="0" i="0" u="none" strike="noStrike" cap="none">
                <a:solidFill>
                  <a:schemeClr val="dk1"/>
                </a:solidFill>
                <a:latin typeface="Trebuchet MS"/>
                <a:ea typeface="Trebuchet MS"/>
                <a:cs typeface="Trebuchet MS"/>
                <a:sym typeface="Trebuchet MS"/>
              </a:defRPr>
            </a:lvl3pPr>
            <a:lvl4pPr marL="1828800" marR="0" lvl="3" indent="-353631" algn="l">
              <a:lnSpc>
                <a:spcPct val="100000"/>
              </a:lnSpc>
              <a:spcBef>
                <a:spcPts val="3937"/>
              </a:spcBef>
              <a:spcAft>
                <a:spcPts val="0"/>
              </a:spcAft>
              <a:buClr>
                <a:schemeClr val="dk1"/>
              </a:buClr>
              <a:buSzPts val="1969"/>
              <a:buFont typeface="Noto Sans Symbols"/>
              <a:buChar char="❖"/>
              <a:defRPr sz="1969"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92" name="Google Shape;392;p92"/>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93" name="Google Shape;393;p92"/>
          <p:cNvSpPr txBox="1">
            <a:spLocks noGrp="1"/>
          </p:cNvSpPr>
          <p:nvPr>
            <p:ph type="title"/>
          </p:nvPr>
        </p:nvSpPr>
        <p:spPr>
          <a:xfrm>
            <a:off x="309739" y="439119"/>
            <a:ext cx="11572500" cy="81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94" name="Google Shape;394;p92"/>
          <p:cNvSpPr txBox="1">
            <a:spLocks noGrp="1"/>
          </p:cNvSpPr>
          <p:nvPr>
            <p:ph type="body" idx="2"/>
          </p:nvPr>
        </p:nvSpPr>
        <p:spPr>
          <a:xfrm>
            <a:off x="6417458" y="1714500"/>
            <a:ext cx="5464800" cy="4339800"/>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937"/>
              </a:spcBef>
              <a:spcAft>
                <a:spcPts val="0"/>
              </a:spcAft>
              <a:buClr>
                <a:srgbClr val="000000"/>
              </a:buClr>
              <a:buSzPts val="1400"/>
              <a:buFont typeface="Arial"/>
              <a:buNone/>
              <a:defRPr sz="2531"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937"/>
              </a:spcBef>
              <a:spcAft>
                <a:spcPts val="0"/>
              </a:spcAft>
              <a:buClr>
                <a:srgbClr val="000000"/>
              </a:buClr>
              <a:buSzPts val="1400"/>
              <a:buFont typeface="Arial"/>
              <a:buNone/>
              <a:defRPr sz="2250" b="0" i="0" u="none" strike="noStrike" cap="none">
                <a:solidFill>
                  <a:schemeClr val="lt1"/>
                </a:solidFill>
                <a:latin typeface="Trebuchet MS"/>
                <a:ea typeface="Trebuchet MS"/>
                <a:cs typeface="Trebuchet MS"/>
                <a:sym typeface="Trebuchet MS"/>
              </a:defRPr>
            </a:lvl3pPr>
            <a:lvl4pPr marL="1828800" marR="0" lvl="3" indent="-353631" algn="l">
              <a:lnSpc>
                <a:spcPct val="100000"/>
              </a:lnSpc>
              <a:spcBef>
                <a:spcPts val="3937"/>
              </a:spcBef>
              <a:spcAft>
                <a:spcPts val="0"/>
              </a:spcAft>
              <a:buClr>
                <a:schemeClr val="lt1"/>
              </a:buClr>
              <a:buSzPts val="1969"/>
              <a:buFont typeface="Noto Sans Symbols"/>
              <a:buChar char="❖"/>
              <a:defRPr sz="1969"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5"/>
        <p:cNvGrpSpPr/>
        <p:nvPr/>
      </p:nvGrpSpPr>
      <p:grpSpPr>
        <a:xfrm>
          <a:off x="0" y="0"/>
          <a:ext cx="0" cy="0"/>
          <a:chOff x="0" y="0"/>
          <a:chExt cx="0" cy="0"/>
        </a:xfrm>
      </p:grpSpPr>
      <p:sp>
        <p:nvSpPr>
          <p:cNvPr id="396" name="Google Shape;396;p93"/>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7" name="Google Shape;397;p93"/>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8" name="Google Shape;398;p93"/>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399" name="Google Shape;399;p93"/>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00" name="Google Shape;400;p9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01" name="Google Shape;401;p9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402"/>
        <p:cNvGrpSpPr/>
        <p:nvPr/>
      </p:nvGrpSpPr>
      <p:grpSpPr>
        <a:xfrm>
          <a:off x="0" y="0"/>
          <a:ext cx="0" cy="0"/>
          <a:chOff x="0" y="0"/>
          <a:chExt cx="0" cy="0"/>
        </a:xfrm>
      </p:grpSpPr>
      <p:sp>
        <p:nvSpPr>
          <p:cNvPr id="403" name="Google Shape;403;p94"/>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4" name="Google Shape;404;p94"/>
          <p:cNvSpPr txBox="1">
            <a:spLocks noGrp="1"/>
          </p:cNvSpPr>
          <p:nvPr>
            <p:ph type="body" idx="1"/>
          </p:nvPr>
        </p:nvSpPr>
        <p:spPr>
          <a:xfrm>
            <a:off x="838200" y="1852301"/>
            <a:ext cx="10515600" cy="42057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1067"/>
              </a:spcBef>
              <a:spcAft>
                <a:spcPts val="0"/>
              </a:spcAft>
              <a:buClr>
                <a:schemeClr val="dk1"/>
              </a:buClr>
              <a:buSzPts val="27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533"/>
              </a:spcBef>
              <a:spcAft>
                <a:spcPts val="0"/>
              </a:spcAft>
              <a:buClr>
                <a:schemeClr val="dk1"/>
              </a:buClr>
              <a:buSzPts val="1700"/>
              <a:buFont typeface="Noto Sans Symbols"/>
              <a:buChar char="⮚"/>
              <a:defRPr sz="3333"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533"/>
              </a:spcBef>
              <a:spcAft>
                <a:spcPts val="0"/>
              </a:spcAft>
              <a:buClr>
                <a:schemeClr val="dk1"/>
              </a:buClr>
              <a:buSzPts val="2000"/>
              <a:buFont typeface="Noto Sans Symbols"/>
              <a:buChar char="▪"/>
              <a:defRPr sz="2667" b="0" i="0" u="none" strike="noStrike" cap="none">
                <a:solidFill>
                  <a:schemeClr val="dk1"/>
                </a:solidFill>
                <a:latin typeface="Calibri"/>
                <a:ea typeface="Calibri"/>
                <a:cs typeface="Calibri"/>
                <a:sym typeface="Calibri"/>
              </a:defRPr>
            </a:lvl3pPr>
            <a:lvl4pPr marL="1828800" marR="0" lvl="3" indent="-342900" algn="l">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05" name="Google Shape;405;p94"/>
          <p:cNvSpPr txBox="1">
            <a:spLocks noGrp="1"/>
          </p:cNvSpPr>
          <p:nvPr>
            <p:ph type="sldNum" idx="12"/>
          </p:nvPr>
        </p:nvSpPr>
        <p:spPr>
          <a:xfrm>
            <a:off x="9174125" y="6373685"/>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406"/>
        <p:cNvGrpSpPr/>
        <p:nvPr/>
      </p:nvGrpSpPr>
      <p:grpSpPr>
        <a:xfrm>
          <a:off x="0" y="0"/>
          <a:ext cx="0" cy="0"/>
          <a:chOff x="0" y="0"/>
          <a:chExt cx="0" cy="0"/>
        </a:xfrm>
      </p:grpSpPr>
      <p:sp>
        <p:nvSpPr>
          <p:cNvPr id="407" name="Google Shape;407;p95"/>
          <p:cNvSpPr txBox="1">
            <a:spLocks noGrp="1"/>
          </p:cNvSpPr>
          <p:nvPr>
            <p:ph type="title"/>
          </p:nvPr>
        </p:nvSpPr>
        <p:spPr>
          <a:xfrm>
            <a:off x="556438" y="365125"/>
            <a:ext cx="11079000" cy="13257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60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408" name="Google Shape;408;p95"/>
          <p:cNvSpPr txBox="1">
            <a:spLocks noGrp="1"/>
          </p:cNvSpPr>
          <p:nvPr>
            <p:ph type="sldNum" idx="12"/>
          </p:nvPr>
        </p:nvSpPr>
        <p:spPr>
          <a:xfrm>
            <a:off x="9174125" y="6373687"/>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409"/>
        <p:cNvGrpSpPr/>
        <p:nvPr/>
      </p:nvGrpSpPr>
      <p:grpSpPr>
        <a:xfrm>
          <a:off x="0" y="0"/>
          <a:ext cx="0" cy="0"/>
          <a:chOff x="0" y="0"/>
          <a:chExt cx="0" cy="0"/>
        </a:xfrm>
      </p:grpSpPr>
      <p:sp>
        <p:nvSpPr>
          <p:cNvPr id="410" name="Google Shape;410;p96"/>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Trebuchet MS"/>
              <a:buNone/>
              <a:defRPr sz="2000" i="0" u="none" strike="noStrike" cap="none">
                <a:solidFill>
                  <a:srgbClr val="575757"/>
                </a:solidFill>
                <a:latin typeface="Trebuchet MS"/>
                <a:ea typeface="Trebuchet MS"/>
                <a:cs typeface="Trebuchet MS"/>
                <a:sym typeface="Trebuchet MS"/>
              </a:defRPr>
            </a:lvl1pPr>
            <a:lvl2pPr marL="914400" marR="0" lvl="1" indent="-349250" algn="l">
              <a:lnSpc>
                <a:spcPct val="100000"/>
              </a:lnSpc>
              <a:spcBef>
                <a:spcPts val="700"/>
              </a:spcBef>
              <a:spcAft>
                <a:spcPts val="0"/>
              </a:spcAft>
              <a:buClr>
                <a:schemeClr val="dk2"/>
              </a:buClr>
              <a:buSzPts val="1900"/>
              <a:buFont typeface="Trebuchet MS"/>
              <a:buChar char="•"/>
              <a:defRPr sz="1900" i="0" u="none" strike="noStrike" cap="none">
                <a:solidFill>
                  <a:schemeClr val="dk2"/>
                </a:solidFill>
                <a:latin typeface="Trebuchet MS"/>
                <a:ea typeface="Trebuchet MS"/>
                <a:cs typeface="Trebuchet MS"/>
                <a:sym typeface="Trebuchet MS"/>
              </a:defRPr>
            </a:lvl2pPr>
            <a:lvl3pPr marL="1371600" marR="0" lvl="2" indent="-349250" algn="l">
              <a:lnSpc>
                <a:spcPct val="100000"/>
              </a:lnSpc>
              <a:spcBef>
                <a:spcPts val="700"/>
              </a:spcBef>
              <a:spcAft>
                <a:spcPts val="0"/>
              </a:spcAft>
              <a:buClr>
                <a:schemeClr val="dk2"/>
              </a:buClr>
              <a:buSzPts val="1900"/>
              <a:buFont typeface="Trebuchet MS"/>
              <a:buChar char="−"/>
              <a:defRPr sz="1900" i="0" u="none" strike="noStrike" cap="none">
                <a:solidFill>
                  <a:schemeClr val="dk2"/>
                </a:solidFill>
                <a:latin typeface="Trebuchet MS"/>
                <a:ea typeface="Trebuchet MS"/>
                <a:cs typeface="Trebuchet MS"/>
                <a:sym typeface="Trebuchet MS"/>
              </a:defRPr>
            </a:lvl3pPr>
            <a:lvl4pPr marL="1828800" marR="0" lvl="3" indent="-330200" algn="l">
              <a:lnSpc>
                <a:spcPct val="100000"/>
              </a:lnSpc>
              <a:spcBef>
                <a:spcPts val="700"/>
              </a:spcBef>
              <a:spcAft>
                <a:spcPts val="0"/>
              </a:spcAft>
              <a:buClr>
                <a:schemeClr val="dk2"/>
              </a:buClr>
              <a:buSzPts val="1600"/>
              <a:buFont typeface="Trebuchet MS"/>
              <a:buChar char="◦"/>
              <a:defRPr sz="1600" i="0" u="none" strike="noStrike" cap="none">
                <a:solidFill>
                  <a:schemeClr val="dk2"/>
                </a:solidFill>
                <a:latin typeface="Trebuchet MS"/>
                <a:ea typeface="Trebuchet MS"/>
                <a:cs typeface="Trebuchet MS"/>
                <a:sym typeface="Trebuchet MS"/>
              </a:defRPr>
            </a:lvl4pPr>
            <a:lvl5pPr marL="2286000" marR="0" lvl="4" indent="-330200" algn="l">
              <a:lnSpc>
                <a:spcPct val="100000"/>
              </a:lnSpc>
              <a:spcBef>
                <a:spcPts val="700"/>
              </a:spcBef>
              <a:spcAft>
                <a:spcPts val="0"/>
              </a:spcAft>
              <a:buClr>
                <a:schemeClr val="dk2"/>
              </a:buClr>
              <a:buSzPts val="1600"/>
              <a:buFont typeface="Trebuchet MS"/>
              <a:buChar char="−"/>
              <a:defRPr sz="1600" i="0" u="none" strike="noStrike" cap="none">
                <a:solidFill>
                  <a:schemeClr val="dk2"/>
                </a:solidFill>
                <a:latin typeface="Trebuchet MS"/>
                <a:ea typeface="Trebuchet MS"/>
                <a:cs typeface="Trebuchet MS"/>
                <a:sym typeface="Trebuchet MS"/>
              </a:defRPr>
            </a:lvl5pPr>
            <a:lvl6pPr marL="2743200" marR="0" lvl="5"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6pPr>
            <a:lvl7pPr marL="3200400" marR="0" lvl="6"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7pPr>
            <a:lvl8pPr marL="3657600" marR="0" lvl="7"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8pPr>
            <a:lvl9pPr marL="4114800" marR="0" lvl="8"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9pPr>
          </a:lstStyle>
          <a:p>
            <a:endParaRPr/>
          </a:p>
        </p:txBody>
      </p:sp>
      <p:sp>
        <p:nvSpPr>
          <p:cNvPr id="411" name="Google Shape;411;p96"/>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None/>
              <a:defRPr sz="2800" b="0" i="0" u="none" strike="noStrike" cap="none">
                <a:solidFill>
                  <a:schemeClr val="accent2"/>
                </a:solidFill>
              </a:defRPr>
            </a:lvl1pPr>
            <a:lvl2pPr lvl="1"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9pPr>
          </a:lstStyle>
          <a:p>
            <a:endParaRPr/>
          </a:p>
        </p:txBody>
      </p:sp>
      <p:sp>
        <p:nvSpPr>
          <p:cNvPr id="412" name="Google Shape;412;p9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75757"/>
                </a:solidFill>
              </a:defRPr>
            </a:lvl1pPr>
            <a:lvl2pPr lvl="1">
              <a:buNone/>
              <a:defRPr sz="1300">
                <a:solidFill>
                  <a:srgbClr val="575757"/>
                </a:solidFill>
              </a:defRPr>
            </a:lvl2pPr>
            <a:lvl3pPr lvl="2">
              <a:buNone/>
              <a:defRPr sz="1300">
                <a:solidFill>
                  <a:srgbClr val="575757"/>
                </a:solidFill>
              </a:defRPr>
            </a:lvl3pPr>
            <a:lvl4pPr lvl="3">
              <a:buNone/>
              <a:defRPr sz="1300">
                <a:solidFill>
                  <a:srgbClr val="575757"/>
                </a:solidFill>
              </a:defRPr>
            </a:lvl4pPr>
            <a:lvl5pPr lvl="4">
              <a:buNone/>
              <a:defRPr sz="1300">
                <a:solidFill>
                  <a:srgbClr val="575757"/>
                </a:solidFill>
              </a:defRPr>
            </a:lvl5pPr>
            <a:lvl6pPr lvl="5">
              <a:buNone/>
              <a:defRPr sz="1300">
                <a:solidFill>
                  <a:srgbClr val="575757"/>
                </a:solidFill>
              </a:defRPr>
            </a:lvl6pPr>
            <a:lvl7pPr lvl="6">
              <a:buNone/>
              <a:defRPr sz="1300">
                <a:solidFill>
                  <a:srgbClr val="575757"/>
                </a:solidFill>
              </a:defRPr>
            </a:lvl7pPr>
            <a:lvl8pPr lvl="7">
              <a:buNone/>
              <a:defRPr sz="1300">
                <a:solidFill>
                  <a:srgbClr val="575757"/>
                </a:solidFill>
              </a:defRPr>
            </a:lvl8pPr>
            <a:lvl9pPr lvl="8">
              <a:buNone/>
              <a:defRPr sz="1300">
                <a:solidFill>
                  <a:srgbClr val="575757"/>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413"/>
        <p:cNvGrpSpPr/>
        <p:nvPr/>
      </p:nvGrpSpPr>
      <p:grpSpPr>
        <a:xfrm>
          <a:off x="0" y="0"/>
          <a:ext cx="0" cy="0"/>
          <a:chOff x="0" y="0"/>
          <a:chExt cx="0" cy="0"/>
        </a:xfrm>
      </p:grpSpPr>
      <p:sp>
        <p:nvSpPr>
          <p:cNvPr id="414" name="Google Shape;414;p97"/>
          <p:cNvSpPr txBox="1">
            <a:spLocks noGrp="1"/>
          </p:cNvSpPr>
          <p:nvPr>
            <p:ph type="title"/>
          </p:nvPr>
        </p:nvSpPr>
        <p:spPr>
          <a:xfrm>
            <a:off x="556437" y="365125"/>
            <a:ext cx="110793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accent5"/>
              </a:buClr>
              <a:buSzPts val="6000"/>
              <a:buFont typeface="Trebuchet MS"/>
              <a:buNone/>
              <a:defRPr sz="60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15" name="Google Shape;415;p9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416"/>
        <p:cNvGrpSpPr/>
        <p:nvPr/>
      </p:nvGrpSpPr>
      <p:grpSpPr>
        <a:xfrm>
          <a:off x="0" y="0"/>
          <a:ext cx="0" cy="0"/>
          <a:chOff x="0" y="0"/>
          <a:chExt cx="0" cy="0"/>
        </a:xfrm>
      </p:grpSpPr>
      <p:sp>
        <p:nvSpPr>
          <p:cNvPr id="417" name="Google Shape;417;p9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8" name="Google Shape;418;p9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19" name="Google Shape;419;p9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420"/>
        <p:cNvGrpSpPr/>
        <p:nvPr/>
      </p:nvGrpSpPr>
      <p:grpSpPr>
        <a:xfrm>
          <a:off x="0" y="0"/>
          <a:ext cx="0" cy="0"/>
          <a:chOff x="0" y="0"/>
          <a:chExt cx="0" cy="0"/>
        </a:xfrm>
      </p:grpSpPr>
      <p:sp>
        <p:nvSpPr>
          <p:cNvPr id="421" name="Google Shape;421;p99"/>
          <p:cNvSpPr txBox="1">
            <a:spLocks noGrp="1"/>
          </p:cNvSpPr>
          <p:nvPr>
            <p:ph type="body" idx="1"/>
          </p:nvPr>
        </p:nvSpPr>
        <p:spPr>
          <a:xfrm>
            <a:off x="309739" y="1714500"/>
            <a:ext cx="11572500" cy="4340100"/>
          </a:xfrm>
          <a:prstGeom prst="rect">
            <a:avLst/>
          </a:prstGeom>
          <a:noFill/>
          <a:ln>
            <a:noFill/>
          </a:ln>
        </p:spPr>
        <p:txBody>
          <a:bodyPr spcFirstLastPara="1" wrap="square" lIns="64275" tIns="32125" rIns="64275" bIns="32125" anchor="t" anchorCtr="0">
            <a:noAutofit/>
          </a:bodyPr>
          <a:lstStyle>
            <a:lvl1pPr marL="457200" marR="0" lvl="0" indent="-228600" algn="l">
              <a:lnSpc>
                <a:spcPct val="100000"/>
              </a:lnSpc>
              <a:spcBef>
                <a:spcPts val="4000"/>
              </a:spcBef>
              <a:spcAft>
                <a:spcPts val="0"/>
              </a:spcAft>
              <a:buClr>
                <a:srgbClr val="000000"/>
              </a:buClr>
              <a:buSzPts val="9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9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9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dk1"/>
              </a:buClr>
              <a:buSzPts val="2300"/>
              <a:buFont typeface="Noto Sans Symbols"/>
              <a:buChar char="❖"/>
              <a:defRPr sz="23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22" name="Google Shape;422;p99"/>
          <p:cNvSpPr txBox="1">
            <a:spLocks noGrp="1"/>
          </p:cNvSpPr>
          <p:nvPr>
            <p:ph type="sldNum" idx="12"/>
          </p:nvPr>
        </p:nvSpPr>
        <p:spPr>
          <a:xfrm>
            <a:off x="9846361" y="6425136"/>
            <a:ext cx="2011500" cy="3648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423" name="Google Shape;423;p99"/>
          <p:cNvSpPr txBox="1">
            <a:spLocks noGrp="1"/>
          </p:cNvSpPr>
          <p:nvPr>
            <p:ph type="title"/>
          </p:nvPr>
        </p:nvSpPr>
        <p:spPr>
          <a:xfrm>
            <a:off x="309739" y="439118"/>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900"/>
              <a:buNone/>
              <a:defRPr sz="6100">
                <a:solidFill>
                  <a:srgbClr val="001254"/>
                </a:solidFill>
              </a:defRPr>
            </a:lvl1pPr>
            <a:lvl2pPr lvl="1" algn="ctr">
              <a:lnSpc>
                <a:spcPct val="100000"/>
              </a:lnSpc>
              <a:spcBef>
                <a:spcPts val="0"/>
              </a:spcBef>
              <a:spcAft>
                <a:spcPts val="0"/>
              </a:spcAft>
              <a:buSzPts val="900"/>
              <a:buNone/>
              <a:defRPr/>
            </a:lvl2pPr>
            <a:lvl3pPr lvl="2" algn="ctr">
              <a:lnSpc>
                <a:spcPct val="100000"/>
              </a:lnSpc>
              <a:spcBef>
                <a:spcPts val="0"/>
              </a:spcBef>
              <a:spcAft>
                <a:spcPts val="0"/>
              </a:spcAft>
              <a:buSzPts val="900"/>
              <a:buNone/>
              <a:defRPr/>
            </a:lvl3pPr>
            <a:lvl4pPr lvl="3" algn="ctr">
              <a:lnSpc>
                <a:spcPct val="100000"/>
              </a:lnSpc>
              <a:spcBef>
                <a:spcPts val="0"/>
              </a:spcBef>
              <a:spcAft>
                <a:spcPts val="0"/>
              </a:spcAft>
              <a:buSzPts val="900"/>
              <a:buNone/>
              <a:defRPr/>
            </a:lvl4pPr>
            <a:lvl5pPr lvl="4" algn="ctr">
              <a:lnSpc>
                <a:spcPct val="100000"/>
              </a:lnSpc>
              <a:spcBef>
                <a:spcPts val="0"/>
              </a:spcBef>
              <a:spcAft>
                <a:spcPts val="0"/>
              </a:spcAft>
              <a:buSzPts val="900"/>
              <a:buNone/>
              <a:defRPr/>
            </a:lvl5pPr>
            <a:lvl6pPr lvl="5" algn="ctr">
              <a:lnSpc>
                <a:spcPct val="100000"/>
              </a:lnSpc>
              <a:spcBef>
                <a:spcPts val="0"/>
              </a:spcBef>
              <a:spcAft>
                <a:spcPts val="0"/>
              </a:spcAft>
              <a:buSzPts val="900"/>
              <a:buNone/>
              <a:defRPr/>
            </a:lvl6pPr>
            <a:lvl7pPr lvl="6" algn="ctr">
              <a:lnSpc>
                <a:spcPct val="100000"/>
              </a:lnSpc>
              <a:spcBef>
                <a:spcPts val="0"/>
              </a:spcBef>
              <a:spcAft>
                <a:spcPts val="0"/>
              </a:spcAft>
              <a:buSzPts val="900"/>
              <a:buNone/>
              <a:defRPr/>
            </a:lvl7pPr>
            <a:lvl8pPr lvl="7" algn="ctr">
              <a:lnSpc>
                <a:spcPct val="100000"/>
              </a:lnSpc>
              <a:spcBef>
                <a:spcPts val="0"/>
              </a:spcBef>
              <a:spcAft>
                <a:spcPts val="0"/>
              </a:spcAft>
              <a:buSzPts val="900"/>
              <a:buNone/>
              <a:defRPr/>
            </a:lvl8pPr>
            <a:lvl9pPr lvl="8" algn="ctr">
              <a:lnSpc>
                <a:spcPct val="100000"/>
              </a:lnSpc>
              <a:spcBef>
                <a:spcPts val="0"/>
              </a:spcBef>
              <a:spcAft>
                <a:spcPts val="0"/>
              </a:spcAft>
              <a:buSzPts val="9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424"/>
        <p:cNvGrpSpPr/>
        <p:nvPr/>
      </p:nvGrpSpPr>
      <p:grpSpPr>
        <a:xfrm>
          <a:off x="0" y="0"/>
          <a:ext cx="0" cy="0"/>
          <a:chOff x="0" y="0"/>
          <a:chExt cx="0" cy="0"/>
        </a:xfrm>
      </p:grpSpPr>
      <p:sp>
        <p:nvSpPr>
          <p:cNvPr id="425" name="Google Shape;425;p100"/>
          <p:cNvSpPr txBox="1">
            <a:spLocks noGrp="1"/>
          </p:cNvSpPr>
          <p:nvPr>
            <p:ph type="sldNum" idx="12"/>
          </p:nvPr>
        </p:nvSpPr>
        <p:spPr>
          <a:xfrm>
            <a:off x="11409045" y="6333134"/>
            <a:ext cx="731700" cy="5247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426"/>
        <p:cNvGrpSpPr/>
        <p:nvPr/>
      </p:nvGrpSpPr>
      <p:grpSpPr>
        <a:xfrm>
          <a:off x="0" y="0"/>
          <a:ext cx="0" cy="0"/>
          <a:chOff x="0" y="0"/>
          <a:chExt cx="0" cy="0"/>
        </a:xfrm>
      </p:grpSpPr>
      <p:sp>
        <p:nvSpPr>
          <p:cNvPr id="427" name="Google Shape;427;p101"/>
          <p:cNvSpPr txBox="1">
            <a:spLocks noGrp="1"/>
          </p:cNvSpPr>
          <p:nvPr>
            <p:ph type="title"/>
          </p:nvPr>
        </p:nvSpPr>
        <p:spPr>
          <a:xfrm>
            <a:off x="595312" y="375047"/>
            <a:ext cx="10286700" cy="878700"/>
          </a:xfrm>
          <a:prstGeom prst="rect">
            <a:avLst/>
          </a:prstGeom>
          <a:noFill/>
          <a:ln>
            <a:noFill/>
          </a:ln>
        </p:spPr>
        <p:txBody>
          <a:bodyPr spcFirstLastPara="1" wrap="square" lIns="121900" tIns="60925" rIns="121900" bIns="60925" anchor="t" anchorCtr="0">
            <a:noAutofit/>
          </a:bodyPr>
          <a:lstStyle>
            <a:lvl1pPr marR="0" lvl="0" algn="l">
              <a:lnSpc>
                <a:spcPct val="100000"/>
              </a:lnSpc>
              <a:spcBef>
                <a:spcPts val="0"/>
              </a:spcBef>
              <a:spcAft>
                <a:spcPts val="0"/>
              </a:spcAft>
              <a:buClr>
                <a:srgbClr val="000000"/>
              </a:buClr>
              <a:buSzPts val="1900"/>
              <a:buNone/>
              <a:defRPr sz="4200" b="0" i="0" u="none" strike="noStrike" cap="none">
                <a:solidFill>
                  <a:srgbClr val="53585F"/>
                </a:solidFill>
              </a:defRPr>
            </a:lvl1pPr>
            <a:lvl2pPr marR="0" lvl="1"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428" name="Google Shape;428;p101"/>
          <p:cNvSpPr txBox="1">
            <a:spLocks noGrp="1"/>
          </p:cNvSpPr>
          <p:nvPr>
            <p:ph type="body" idx="1"/>
          </p:nvPr>
        </p:nvSpPr>
        <p:spPr>
          <a:xfrm>
            <a:off x="610196" y="1339453"/>
            <a:ext cx="10286700" cy="4607700"/>
          </a:xfrm>
          <a:prstGeom prst="rect">
            <a:avLst/>
          </a:prstGeom>
          <a:noFill/>
          <a:ln>
            <a:noFill/>
          </a:ln>
        </p:spPr>
        <p:txBody>
          <a:bodyPr spcFirstLastPara="1" wrap="square" lIns="121900" tIns="60925" rIns="121900" bIns="60925" anchor="t" anchorCtr="0">
            <a:noAutofit/>
          </a:bodyPr>
          <a:lstStyle>
            <a:lvl1pPr marL="457200" marR="0" lvl="0"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1pPr>
            <a:lvl2pPr marL="914400" marR="0" lvl="1"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2pPr>
            <a:lvl3pPr marL="1371600" marR="0" lvl="2"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3pPr>
            <a:lvl4pPr marL="1828800" marR="0" lvl="3"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4pPr>
            <a:lvl5pPr marL="2286000" marR="0" lvl="4"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5pPr>
            <a:lvl6pPr marL="2743200" marR="0" lvl="5"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6pPr>
            <a:lvl7pPr marL="3200400" marR="0" lvl="6"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7pPr>
            <a:lvl8pPr marL="3657600" marR="0" lvl="7"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8pPr>
            <a:lvl9pPr marL="4114800" marR="0" lvl="8"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9pPr>
          </a:lstStyle>
          <a:p>
            <a:endParaRPr/>
          </a:p>
        </p:txBody>
      </p:sp>
      <p:sp>
        <p:nvSpPr>
          <p:cNvPr id="429" name="Google Shape;429;p10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3585F"/>
                </a:solidFill>
                <a:latin typeface="Arial"/>
                <a:ea typeface="Arial"/>
                <a:cs typeface="Arial"/>
                <a:sym typeface="Arial"/>
              </a:defRPr>
            </a:lvl1pPr>
            <a:lvl2pPr lvl="1">
              <a:buNone/>
              <a:defRPr sz="1300">
                <a:solidFill>
                  <a:srgbClr val="53585F"/>
                </a:solidFill>
                <a:latin typeface="Arial"/>
                <a:ea typeface="Arial"/>
                <a:cs typeface="Arial"/>
                <a:sym typeface="Arial"/>
              </a:defRPr>
            </a:lvl2pPr>
            <a:lvl3pPr lvl="2">
              <a:buNone/>
              <a:defRPr sz="1300">
                <a:solidFill>
                  <a:srgbClr val="53585F"/>
                </a:solidFill>
                <a:latin typeface="Arial"/>
                <a:ea typeface="Arial"/>
                <a:cs typeface="Arial"/>
                <a:sym typeface="Arial"/>
              </a:defRPr>
            </a:lvl3pPr>
            <a:lvl4pPr lvl="3">
              <a:buNone/>
              <a:defRPr sz="1300">
                <a:solidFill>
                  <a:srgbClr val="53585F"/>
                </a:solidFill>
                <a:latin typeface="Arial"/>
                <a:ea typeface="Arial"/>
                <a:cs typeface="Arial"/>
                <a:sym typeface="Arial"/>
              </a:defRPr>
            </a:lvl4pPr>
            <a:lvl5pPr lvl="4">
              <a:buNone/>
              <a:defRPr sz="1300">
                <a:solidFill>
                  <a:srgbClr val="53585F"/>
                </a:solidFill>
                <a:latin typeface="Arial"/>
                <a:ea typeface="Arial"/>
                <a:cs typeface="Arial"/>
                <a:sym typeface="Arial"/>
              </a:defRPr>
            </a:lvl5pPr>
            <a:lvl6pPr lvl="5">
              <a:buNone/>
              <a:defRPr sz="1300">
                <a:solidFill>
                  <a:srgbClr val="53585F"/>
                </a:solidFill>
                <a:latin typeface="Arial"/>
                <a:ea typeface="Arial"/>
                <a:cs typeface="Arial"/>
                <a:sym typeface="Arial"/>
              </a:defRPr>
            </a:lvl6pPr>
            <a:lvl7pPr lvl="6">
              <a:buNone/>
              <a:defRPr sz="1300">
                <a:solidFill>
                  <a:srgbClr val="53585F"/>
                </a:solidFill>
                <a:latin typeface="Arial"/>
                <a:ea typeface="Arial"/>
                <a:cs typeface="Arial"/>
                <a:sym typeface="Arial"/>
              </a:defRPr>
            </a:lvl7pPr>
            <a:lvl8pPr lvl="7">
              <a:buNone/>
              <a:defRPr sz="1300">
                <a:solidFill>
                  <a:srgbClr val="53585F"/>
                </a:solidFill>
                <a:latin typeface="Arial"/>
                <a:ea typeface="Arial"/>
                <a:cs typeface="Arial"/>
                <a:sym typeface="Arial"/>
              </a:defRPr>
            </a:lvl8pPr>
            <a:lvl9pPr lvl="8">
              <a:buNone/>
              <a:defRPr sz="1300">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0"/>
        <p:cNvGrpSpPr/>
        <p:nvPr/>
      </p:nvGrpSpPr>
      <p:grpSpPr>
        <a:xfrm>
          <a:off x="0" y="0"/>
          <a:ext cx="0" cy="0"/>
          <a:chOff x="0" y="0"/>
          <a:chExt cx="0" cy="0"/>
        </a:xfrm>
      </p:grpSpPr>
      <p:sp>
        <p:nvSpPr>
          <p:cNvPr id="431" name="Google Shape;431;p102"/>
          <p:cNvSpPr txBox="1">
            <a:spLocks noGrp="1"/>
          </p:cNvSpPr>
          <p:nvPr>
            <p:ph type="title"/>
          </p:nvPr>
        </p:nvSpPr>
        <p:spPr>
          <a:xfrm>
            <a:off x="837903" y="365001"/>
            <a:ext cx="10516200" cy="13263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60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32" name="Google Shape;432;p102"/>
          <p:cNvSpPr txBox="1">
            <a:spLocks noGrp="1"/>
          </p:cNvSpPr>
          <p:nvPr>
            <p:ph type="body" idx="1"/>
          </p:nvPr>
        </p:nvSpPr>
        <p:spPr>
          <a:xfrm>
            <a:off x="838200" y="1825625"/>
            <a:ext cx="10515600" cy="43515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3pPr>
            <a:lvl4pPr marL="1828800" marR="0" lvl="3"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433" name="Google Shape;433;p102"/>
          <p:cNvSpPr txBox="1">
            <a:spLocks noGrp="1"/>
          </p:cNvSpPr>
          <p:nvPr>
            <p:ph type="dt" idx="10"/>
          </p:nvPr>
        </p:nvSpPr>
        <p:spPr>
          <a:xfrm>
            <a:off x="8611196" y="5593556"/>
            <a:ext cx="2742900" cy="364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4" name="Google Shape;434;p102"/>
          <p:cNvSpPr txBox="1">
            <a:spLocks noGrp="1"/>
          </p:cNvSpPr>
          <p:nvPr>
            <p:ph type="ftr" idx="11"/>
          </p:nvPr>
        </p:nvSpPr>
        <p:spPr>
          <a:xfrm>
            <a:off x="4038600" y="6356351"/>
            <a:ext cx="4114800" cy="365100"/>
          </a:xfrm>
          <a:prstGeom prst="rect">
            <a:avLst/>
          </a:prstGeom>
          <a:noFill/>
          <a:ln>
            <a:noFill/>
          </a:ln>
        </p:spPr>
        <p:txBody>
          <a:bodyPr spcFirstLastPara="1" wrap="square" lIns="78575" tIns="39275" rIns="78575" bIns="39275" anchor="t" anchorCtr="0">
            <a:noAutofit/>
          </a:bodyPr>
          <a:lstStyle>
            <a:lvl1pPr marR="0" lvl="0" algn="l">
              <a:spcBef>
                <a:spcPts val="0"/>
              </a:spcBef>
              <a:spcAft>
                <a:spcPts val="0"/>
              </a:spcAft>
              <a:buSzPts val="1200"/>
              <a:buNone/>
              <a:defRPr sz="1500">
                <a:solidFill>
                  <a:srgbClr val="5C6670"/>
                </a:solidFill>
                <a:latin typeface="Trebuchet MS"/>
                <a:ea typeface="Trebuchet MS"/>
                <a:cs typeface="Trebuchet MS"/>
                <a:sym typeface="Trebuchet MS"/>
              </a:defRPr>
            </a:lvl1pPr>
            <a:lvl2pPr marR="0" lvl="1"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2pPr>
            <a:lvl3pPr marR="0" lvl="2"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3pPr>
            <a:lvl4pPr marR="0" lvl="3"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4pPr>
            <a:lvl5pPr marR="0" lvl="4"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5pPr>
            <a:lvl6pPr marR="0" lvl="5"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6pPr>
            <a:lvl7pPr marR="0" lvl="6"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7pPr>
            <a:lvl8pPr marR="0" lvl="7"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8pPr>
            <a:lvl9pPr marR="0" lvl="8"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9pPr>
          </a:lstStyle>
          <a:p>
            <a:endParaRPr dirty="0"/>
          </a:p>
        </p:txBody>
      </p:sp>
      <p:sp>
        <p:nvSpPr>
          <p:cNvPr id="435" name="Google Shape;435;p102"/>
          <p:cNvSpPr txBox="1">
            <a:spLocks noGrp="1"/>
          </p:cNvSpPr>
          <p:nvPr>
            <p:ph type="sldNum" idx="12"/>
          </p:nvPr>
        </p:nvSpPr>
        <p:spPr>
          <a:xfrm>
            <a:off x="8611195" y="6356822"/>
            <a:ext cx="27429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436"/>
        <p:cNvGrpSpPr/>
        <p:nvPr/>
      </p:nvGrpSpPr>
      <p:grpSpPr>
        <a:xfrm>
          <a:off x="0" y="0"/>
          <a:ext cx="0" cy="0"/>
          <a:chOff x="0" y="0"/>
          <a:chExt cx="0" cy="0"/>
        </a:xfrm>
      </p:grpSpPr>
      <p:sp>
        <p:nvSpPr>
          <p:cNvPr id="437" name="Google Shape;437;p103"/>
          <p:cNvSpPr txBox="1">
            <a:spLocks noGrp="1"/>
          </p:cNvSpPr>
          <p:nvPr>
            <p:ph type="sldNum" idx="12"/>
          </p:nvPr>
        </p:nvSpPr>
        <p:spPr>
          <a:xfrm>
            <a:off x="9846356" y="6425136"/>
            <a:ext cx="2011500" cy="3651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sz="1200" b="1">
                <a:solidFill>
                  <a:schemeClr val="lt1"/>
                </a:solidFill>
                <a:latin typeface="Trebuchet MS"/>
                <a:ea typeface="Trebuchet MS"/>
                <a:cs typeface="Trebuchet MS"/>
                <a:sym typeface="Trebuchet MS"/>
              </a:defRPr>
            </a:lvl1pPr>
            <a:lvl2pPr marL="0" lvl="1" indent="0" algn="r">
              <a:spcBef>
                <a:spcPts val="0"/>
              </a:spcBef>
              <a:spcAft>
                <a:spcPts val="0"/>
              </a:spcAft>
              <a:buNone/>
              <a:defRPr sz="1200" b="1">
                <a:solidFill>
                  <a:schemeClr val="lt1"/>
                </a:solidFill>
                <a:latin typeface="Trebuchet MS"/>
                <a:ea typeface="Trebuchet MS"/>
                <a:cs typeface="Trebuchet MS"/>
                <a:sym typeface="Trebuchet MS"/>
              </a:defRPr>
            </a:lvl2pPr>
            <a:lvl3pPr marL="0" lvl="2" indent="0" algn="r">
              <a:spcBef>
                <a:spcPts val="0"/>
              </a:spcBef>
              <a:spcAft>
                <a:spcPts val="0"/>
              </a:spcAft>
              <a:buNone/>
              <a:defRPr sz="1200" b="1">
                <a:solidFill>
                  <a:schemeClr val="lt1"/>
                </a:solidFill>
                <a:latin typeface="Trebuchet MS"/>
                <a:ea typeface="Trebuchet MS"/>
                <a:cs typeface="Trebuchet MS"/>
                <a:sym typeface="Trebuchet MS"/>
              </a:defRPr>
            </a:lvl3pPr>
            <a:lvl4pPr marL="0" lvl="3" indent="0" algn="r">
              <a:spcBef>
                <a:spcPts val="0"/>
              </a:spcBef>
              <a:spcAft>
                <a:spcPts val="0"/>
              </a:spcAft>
              <a:buNone/>
              <a:defRPr sz="1200" b="1">
                <a:solidFill>
                  <a:schemeClr val="lt1"/>
                </a:solidFill>
                <a:latin typeface="Trebuchet MS"/>
                <a:ea typeface="Trebuchet MS"/>
                <a:cs typeface="Trebuchet MS"/>
                <a:sym typeface="Trebuchet MS"/>
              </a:defRPr>
            </a:lvl4pPr>
            <a:lvl5pPr marL="0" lvl="4" indent="0" algn="r">
              <a:spcBef>
                <a:spcPts val="0"/>
              </a:spcBef>
              <a:spcAft>
                <a:spcPts val="0"/>
              </a:spcAft>
              <a:buNone/>
              <a:defRPr sz="1200" b="1">
                <a:solidFill>
                  <a:schemeClr val="lt1"/>
                </a:solidFill>
                <a:latin typeface="Trebuchet MS"/>
                <a:ea typeface="Trebuchet MS"/>
                <a:cs typeface="Trebuchet MS"/>
                <a:sym typeface="Trebuchet MS"/>
              </a:defRPr>
            </a:lvl5pPr>
            <a:lvl6pPr marL="0" lvl="5" indent="0" algn="r">
              <a:spcBef>
                <a:spcPts val="0"/>
              </a:spcBef>
              <a:spcAft>
                <a:spcPts val="0"/>
              </a:spcAft>
              <a:buNone/>
              <a:defRPr sz="1200" b="1">
                <a:solidFill>
                  <a:schemeClr val="lt1"/>
                </a:solidFill>
                <a:latin typeface="Trebuchet MS"/>
                <a:ea typeface="Trebuchet MS"/>
                <a:cs typeface="Trebuchet MS"/>
                <a:sym typeface="Trebuchet MS"/>
              </a:defRPr>
            </a:lvl6pPr>
            <a:lvl7pPr marL="0" lvl="6" indent="0" algn="r">
              <a:spcBef>
                <a:spcPts val="0"/>
              </a:spcBef>
              <a:spcAft>
                <a:spcPts val="0"/>
              </a:spcAft>
              <a:buNone/>
              <a:defRPr sz="1200" b="1">
                <a:solidFill>
                  <a:schemeClr val="lt1"/>
                </a:solidFill>
                <a:latin typeface="Trebuchet MS"/>
                <a:ea typeface="Trebuchet MS"/>
                <a:cs typeface="Trebuchet MS"/>
                <a:sym typeface="Trebuchet MS"/>
              </a:defRPr>
            </a:lvl7pPr>
            <a:lvl8pPr marL="0" lvl="7" indent="0" algn="r">
              <a:spcBef>
                <a:spcPts val="0"/>
              </a:spcBef>
              <a:spcAft>
                <a:spcPts val="0"/>
              </a:spcAft>
              <a:buNone/>
              <a:defRPr sz="1200" b="1">
                <a:solidFill>
                  <a:schemeClr val="lt1"/>
                </a:solidFill>
                <a:latin typeface="Trebuchet MS"/>
                <a:ea typeface="Trebuchet MS"/>
                <a:cs typeface="Trebuchet MS"/>
                <a:sym typeface="Trebuchet MS"/>
              </a:defRPr>
            </a:lvl8pPr>
            <a:lvl9pPr marL="0" lvl="8" indent="0" algn="r">
              <a:spcBef>
                <a:spcPts val="0"/>
              </a:spcBef>
              <a:spcAft>
                <a:spcPts val="0"/>
              </a:spcAft>
              <a:buNone/>
              <a:defRPr sz="1200" b="1">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38"/>
        <p:cNvGrpSpPr/>
        <p:nvPr/>
      </p:nvGrpSpPr>
      <p:grpSpPr>
        <a:xfrm>
          <a:off x="0" y="0"/>
          <a:ext cx="0" cy="0"/>
          <a:chOff x="0" y="0"/>
          <a:chExt cx="0" cy="0"/>
        </a:xfrm>
      </p:grpSpPr>
      <p:sp>
        <p:nvSpPr>
          <p:cNvPr id="439" name="Google Shape;439;p104"/>
          <p:cNvSpPr txBox="1">
            <a:spLocks noGrp="1"/>
          </p:cNvSpPr>
          <p:nvPr>
            <p:ph type="body" idx="1"/>
          </p:nvPr>
        </p:nvSpPr>
        <p:spPr>
          <a:xfrm>
            <a:off x="836771" y="441485"/>
            <a:ext cx="10518600" cy="8166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3937"/>
              </a:spcBef>
              <a:spcAft>
                <a:spcPts val="0"/>
              </a:spcAft>
              <a:buClr>
                <a:srgbClr val="001970"/>
              </a:buClr>
              <a:buSzPts val="1400"/>
              <a:buFont typeface="Arial"/>
              <a:buNone/>
              <a:defRPr sz="6187"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440" name="Google Shape;440;p104"/>
          <p:cNvSpPr txBox="1">
            <a:spLocks noGrp="1"/>
          </p:cNvSpPr>
          <p:nvPr>
            <p:ph type="body" idx="2"/>
          </p:nvPr>
        </p:nvSpPr>
        <p:spPr>
          <a:xfrm>
            <a:off x="309739" y="1467883"/>
            <a:ext cx="5813100" cy="45330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3937"/>
              </a:spcBef>
              <a:spcAft>
                <a:spcPts val="0"/>
              </a:spcAft>
              <a:buClr>
                <a:srgbClr val="7F7F7F"/>
              </a:buClr>
              <a:buSzPts val="3200"/>
              <a:buFont typeface="Trebuchet MS"/>
              <a:buNone/>
              <a:defRPr sz="225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441" name="Google Shape;441;p104"/>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3937"/>
              </a:spcBef>
              <a:spcAft>
                <a:spcPts val="0"/>
              </a:spcAft>
              <a:buClr>
                <a:schemeClr val="dk1"/>
              </a:buClr>
              <a:buSzPts val="1400"/>
              <a:buFont typeface="Arial"/>
              <a:buNone/>
              <a:defRPr sz="3797"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chemeClr val="dk1"/>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chemeClr val="dk1"/>
              </a:buClr>
              <a:buSzPts val="1400"/>
              <a:buFont typeface="Arial"/>
              <a:buNone/>
              <a:defRPr sz="2812"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chemeClr val="dk1"/>
              </a:buClr>
              <a:buSzPts val="1400"/>
              <a:buFont typeface="Arial"/>
              <a:buNone/>
              <a:defRPr sz="2531"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442" name="Google Shape;442;p10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image" Target="../media/image1.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21" Type="http://schemas.openxmlformats.org/officeDocument/2006/relationships/theme" Target="../theme/theme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image" Target="../media/image1.png"/><Relationship Id="rId21" Type="http://schemas.openxmlformats.org/officeDocument/2006/relationships/slideLayout" Target="../slideLayouts/slideLayout84.xml"/><Relationship Id="rId34" Type="http://schemas.openxmlformats.org/officeDocument/2006/relationships/slideLayout" Target="../slideLayouts/slideLayout97.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theme" Target="../theme/theme5.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29" Type="http://schemas.openxmlformats.org/officeDocument/2006/relationships/slideLayout" Target="../slideLayouts/slideLayout92.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slideLayout" Target="../slideLayouts/slideLayout100.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slideLayout" Target="../slideLayouts/slideLayout99.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31" Type="http://schemas.openxmlformats.org/officeDocument/2006/relationships/slideLayout" Target="../slideLayouts/slideLayout94.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slideLayout" Target="../slideLayouts/slideLayout98.xml"/><Relationship Id="rId8" Type="http://schemas.openxmlformats.org/officeDocument/2006/relationships/slideLayout" Target="../slideLayouts/slideLayout71.xml"/><Relationship Id="rId3"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21" Type="http://schemas.openxmlformats.org/officeDocument/2006/relationships/theme" Target="../theme/theme6.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 Id="rId22"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theme" Target="../theme/theme7.xml"/><Relationship Id="rId3" Type="http://schemas.openxmlformats.org/officeDocument/2006/relationships/slideLayout" Target="../slideLayouts/slideLayout123.xml"/><Relationship Id="rId21" Type="http://schemas.openxmlformats.org/officeDocument/2006/relationships/slideLayout" Target="../slideLayouts/slideLayout141.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image" Target="../media/image1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1" name="Google Shape;11;p1" descr="Colorado Department of Health Care Policy &amp; Financing"/>
          <p:cNvPicPr preferRelativeResize="0"/>
          <p:nvPr/>
        </p:nvPicPr>
        <p:blipFill rotWithShape="1">
          <a:blip r:embed="rId14">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14"/>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dirty="0"/>
          </a:p>
        </p:txBody>
      </p:sp>
      <p:sp>
        <p:nvSpPr>
          <p:cNvPr id="63" name="Google Shape;63;p14"/>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4" name="Google Shape;64;p1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65" name="Google Shape;65;p14" descr="Colorado Department of Health Care Policy and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sp>
        <p:nvSpPr>
          <p:cNvPr id="114" name="Google Shape;114;p27"/>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115" name="Google Shape;115;p27"/>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20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dirty="0"/>
          </a:p>
        </p:txBody>
      </p:sp>
      <p:sp>
        <p:nvSpPr>
          <p:cNvPr id="116" name="Google Shape;116;p27"/>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dirty="0">
              <a:solidFill>
                <a:schemeClr val="lt1"/>
              </a:solidFill>
              <a:latin typeface="Calibri"/>
              <a:ea typeface="Calibri"/>
              <a:cs typeface="Calibri"/>
              <a:sym typeface="Calibri"/>
            </a:endParaRPr>
          </a:p>
        </p:txBody>
      </p:sp>
      <p:sp>
        <p:nvSpPr>
          <p:cNvPr id="117" name="Google Shape;117;p2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18" name="Google Shape;118;p27"/>
          <p:cNvPicPr preferRelativeResize="0"/>
          <p:nvPr/>
        </p:nvPicPr>
        <p:blipFill rotWithShape="1">
          <a:blip r:embed="rId21">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4"/>
        <p:cNvGrpSpPr/>
        <p:nvPr/>
      </p:nvGrpSpPr>
      <p:grpSpPr>
        <a:xfrm>
          <a:off x="0" y="0"/>
          <a:ext cx="0" cy="0"/>
          <a:chOff x="0" y="0"/>
          <a:chExt cx="0" cy="0"/>
        </a:xfrm>
      </p:grpSpPr>
      <p:sp>
        <p:nvSpPr>
          <p:cNvPr id="195" name="Google Shape;195;p47" descr="&quot;&quot;"/>
          <p:cNvSpPr/>
          <p:nvPr/>
        </p:nvSpPr>
        <p:spPr>
          <a:xfrm>
            <a:off x="0" y="6375797"/>
            <a:ext cx="12192066" cy="482274"/>
          </a:xfrm>
          <a:custGeom>
            <a:avLst/>
            <a:gdLst/>
            <a:ahLst/>
            <a:cxnLst/>
            <a:rect l="l" t="t" r="r" b="b"/>
            <a:pathLst>
              <a:path w="21600" h="21600" extrusionOk="0">
                <a:moveTo>
                  <a:pt x="0" y="0"/>
                </a:moveTo>
                <a:lnTo>
                  <a:pt x="21600" y="0"/>
                </a:lnTo>
                <a:lnTo>
                  <a:pt x="21600" y="21600"/>
                </a:lnTo>
                <a:lnTo>
                  <a:pt x="0" y="21600"/>
                </a:lnTo>
                <a:close/>
              </a:path>
            </a:pathLst>
          </a:custGeom>
          <a:solidFill>
            <a:schemeClr val="dk2"/>
          </a:solidFill>
          <a:ln>
            <a:noFill/>
          </a:ln>
        </p:spPr>
        <p:txBody>
          <a:bodyPr spcFirstLastPara="1" wrap="square" lIns="47625" tIns="47625" rIns="47625" bIns="47625" anchor="ctr" anchorCtr="0">
            <a:noAutofit/>
          </a:bodyPr>
          <a:lstStyle/>
          <a:p>
            <a:pPr marL="0" marR="0" lvl="0" indent="0" algn="l" rtl="0">
              <a:spcBef>
                <a:spcPts val="0"/>
              </a:spcBef>
              <a:spcAft>
                <a:spcPts val="0"/>
              </a:spcAft>
              <a:buNone/>
            </a:pPr>
            <a:endParaRPr sz="1500" b="0" i="0" u="none" strike="noStrike" cap="none" dirty="0">
              <a:solidFill>
                <a:srgbClr val="53C1DD"/>
              </a:solidFill>
              <a:latin typeface="Trebuchet MS"/>
              <a:ea typeface="Trebuchet MS"/>
              <a:cs typeface="Trebuchet MS"/>
              <a:sym typeface="Trebuchet MS"/>
            </a:endParaRPr>
          </a:p>
        </p:txBody>
      </p:sp>
      <p:pic>
        <p:nvPicPr>
          <p:cNvPr id="196" name="Google Shape;196;p47"/>
          <p:cNvPicPr preferRelativeResize="0"/>
          <p:nvPr/>
        </p:nvPicPr>
        <p:blipFill rotWithShape="1">
          <a:blip r:embed="rId22">
            <a:alphaModFix/>
          </a:blip>
          <a:srcRect/>
          <a:stretch/>
        </p:blipFill>
        <p:spPr>
          <a:xfrm>
            <a:off x="309739" y="6466489"/>
            <a:ext cx="1776486" cy="300819"/>
          </a:xfrm>
          <a:prstGeom prst="rect">
            <a:avLst/>
          </a:prstGeom>
          <a:noFill/>
          <a:ln>
            <a:noFill/>
          </a:ln>
        </p:spPr>
      </p:pic>
      <p:sp>
        <p:nvSpPr>
          <p:cNvPr id="197" name="Google Shape;197;p47"/>
          <p:cNvSpPr txBox="1">
            <a:spLocks noGrp="1"/>
          </p:cNvSpPr>
          <p:nvPr>
            <p:ph type="title"/>
          </p:nvPr>
        </p:nvSpPr>
        <p:spPr>
          <a:xfrm>
            <a:off x="309739" y="880043"/>
            <a:ext cx="11572500" cy="620100"/>
          </a:xfrm>
          <a:prstGeom prst="rect">
            <a:avLst/>
          </a:prstGeom>
          <a:noFill/>
          <a:ln>
            <a:noFill/>
          </a:ln>
        </p:spPr>
        <p:txBody>
          <a:bodyPr spcFirstLastPara="1" wrap="square" lIns="0" tIns="0" rIns="0" bIns="0" anchor="ctr" anchorCtr="0">
            <a:normAutofit/>
          </a:bodyPr>
          <a:lstStyle>
            <a:lvl1pPr marR="0" lvl="0" algn="l">
              <a:spcBef>
                <a:spcPts val="0"/>
              </a:spcBef>
              <a:spcAft>
                <a:spcPts val="0"/>
              </a:spcAft>
              <a:buSzPts val="1500"/>
              <a:buNone/>
              <a:defRPr sz="6100" b="1" i="0" u="none" strike="noStrike" cap="none">
                <a:solidFill>
                  <a:srgbClr val="001254"/>
                </a:solidFill>
                <a:latin typeface="Trebuchet MS"/>
                <a:ea typeface="Trebuchet MS"/>
                <a:cs typeface="Trebuchet MS"/>
                <a:sym typeface="Trebuchet MS"/>
              </a:defRPr>
            </a:lvl1pPr>
            <a:lvl2pPr marR="0" lvl="1"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2pPr>
            <a:lvl3pPr marR="0" lvl="2"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3pPr>
            <a:lvl4pPr marR="0" lvl="3"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4pPr>
            <a:lvl5pPr marR="0" lvl="4"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5pPr>
            <a:lvl6pPr marR="0" lvl="5"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6pPr>
            <a:lvl7pPr marR="0" lvl="6"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7pPr>
            <a:lvl8pPr marR="0" lvl="7"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8pPr>
            <a:lvl9pPr marR="0" lvl="8"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9pPr>
          </a:lstStyle>
          <a:p>
            <a:endParaRPr/>
          </a:p>
        </p:txBody>
      </p:sp>
      <p:sp>
        <p:nvSpPr>
          <p:cNvPr id="198" name="Google Shape;198;p47"/>
          <p:cNvSpPr txBox="1">
            <a:spLocks noGrp="1"/>
          </p:cNvSpPr>
          <p:nvPr>
            <p:ph type="dt" idx="10"/>
          </p:nvPr>
        </p:nvSpPr>
        <p:spPr>
          <a:xfrm>
            <a:off x="4724549" y="5098494"/>
            <a:ext cx="27429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2pPr>
            <a:lvl3pPr marR="0" lvl="2"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3pPr>
            <a:lvl4pPr marR="0" lvl="3"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4pPr>
            <a:lvl5pPr marR="0" lvl="4"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5pPr>
            <a:lvl6pPr marR="0" lvl="5"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6pPr>
            <a:lvl7pPr marR="0" lvl="6"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7pPr>
            <a:lvl8pPr marR="0" lvl="7"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8pPr>
            <a:lvl9pPr marR="0" lvl="8"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9pPr>
          </a:lstStyle>
          <a:p>
            <a:endParaRPr dirty="0"/>
          </a:p>
        </p:txBody>
      </p:sp>
      <p:sp>
        <p:nvSpPr>
          <p:cNvPr id="199" name="Google Shape;199;p47"/>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3"/>
        <p:cNvGrpSpPr/>
        <p:nvPr/>
      </p:nvGrpSpPr>
      <p:grpSpPr>
        <a:xfrm>
          <a:off x="0" y="0"/>
          <a:ext cx="0" cy="0"/>
          <a:chOff x="0" y="0"/>
          <a:chExt cx="0" cy="0"/>
        </a:xfrm>
      </p:grpSpPr>
      <p:sp>
        <p:nvSpPr>
          <p:cNvPr id="294" name="Google Shape;294;p68"/>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Font typeface="Trebuchet MS"/>
              <a:buNone/>
              <a:defRPr sz="1800">
                <a:latin typeface="Trebuchet MS"/>
                <a:ea typeface="Trebuchet MS"/>
                <a:cs typeface="Trebuchet MS"/>
                <a:sym typeface="Trebuchet MS"/>
              </a:defRPr>
            </a:lvl2pPr>
            <a:lvl3pPr lvl="2">
              <a:spcBef>
                <a:spcPts val="0"/>
              </a:spcBef>
              <a:spcAft>
                <a:spcPts val="0"/>
              </a:spcAft>
              <a:buSzPts val="1400"/>
              <a:buFont typeface="Trebuchet MS"/>
              <a:buNone/>
              <a:defRPr sz="1800">
                <a:latin typeface="Trebuchet MS"/>
                <a:ea typeface="Trebuchet MS"/>
                <a:cs typeface="Trebuchet MS"/>
                <a:sym typeface="Trebuchet MS"/>
              </a:defRPr>
            </a:lvl3pPr>
            <a:lvl4pPr lvl="3">
              <a:spcBef>
                <a:spcPts val="0"/>
              </a:spcBef>
              <a:spcAft>
                <a:spcPts val="0"/>
              </a:spcAft>
              <a:buSzPts val="1400"/>
              <a:buFont typeface="Trebuchet MS"/>
              <a:buNone/>
              <a:defRPr sz="1800">
                <a:latin typeface="Trebuchet MS"/>
                <a:ea typeface="Trebuchet MS"/>
                <a:cs typeface="Trebuchet MS"/>
                <a:sym typeface="Trebuchet MS"/>
              </a:defRPr>
            </a:lvl4pPr>
            <a:lvl5pPr lvl="4">
              <a:spcBef>
                <a:spcPts val="0"/>
              </a:spcBef>
              <a:spcAft>
                <a:spcPts val="0"/>
              </a:spcAft>
              <a:buSzPts val="1400"/>
              <a:buFont typeface="Trebuchet MS"/>
              <a:buNone/>
              <a:defRPr sz="1800">
                <a:latin typeface="Trebuchet MS"/>
                <a:ea typeface="Trebuchet MS"/>
                <a:cs typeface="Trebuchet MS"/>
                <a:sym typeface="Trebuchet MS"/>
              </a:defRPr>
            </a:lvl5pPr>
            <a:lvl6pPr lvl="5">
              <a:spcBef>
                <a:spcPts val="0"/>
              </a:spcBef>
              <a:spcAft>
                <a:spcPts val="0"/>
              </a:spcAft>
              <a:buSzPts val="1400"/>
              <a:buFont typeface="Trebuchet MS"/>
              <a:buNone/>
              <a:defRPr sz="1800">
                <a:latin typeface="Trebuchet MS"/>
                <a:ea typeface="Trebuchet MS"/>
                <a:cs typeface="Trebuchet MS"/>
                <a:sym typeface="Trebuchet MS"/>
              </a:defRPr>
            </a:lvl6pPr>
            <a:lvl7pPr lvl="6">
              <a:spcBef>
                <a:spcPts val="0"/>
              </a:spcBef>
              <a:spcAft>
                <a:spcPts val="0"/>
              </a:spcAft>
              <a:buSzPts val="1400"/>
              <a:buFont typeface="Trebuchet MS"/>
              <a:buNone/>
              <a:defRPr sz="1800">
                <a:latin typeface="Trebuchet MS"/>
                <a:ea typeface="Trebuchet MS"/>
                <a:cs typeface="Trebuchet MS"/>
                <a:sym typeface="Trebuchet MS"/>
              </a:defRPr>
            </a:lvl7pPr>
            <a:lvl8pPr lvl="7">
              <a:spcBef>
                <a:spcPts val="0"/>
              </a:spcBef>
              <a:spcAft>
                <a:spcPts val="0"/>
              </a:spcAft>
              <a:buSzPts val="1400"/>
              <a:buFont typeface="Trebuchet MS"/>
              <a:buNone/>
              <a:defRPr sz="1800">
                <a:latin typeface="Trebuchet MS"/>
                <a:ea typeface="Trebuchet MS"/>
                <a:cs typeface="Trebuchet MS"/>
                <a:sym typeface="Trebuchet MS"/>
              </a:defRPr>
            </a:lvl8pPr>
            <a:lvl9pPr lvl="8">
              <a:spcBef>
                <a:spcPts val="0"/>
              </a:spcBef>
              <a:spcAft>
                <a:spcPts val="0"/>
              </a:spcAft>
              <a:buSzPts val="1400"/>
              <a:buFont typeface="Trebuchet MS"/>
              <a:buNone/>
              <a:defRPr sz="1800">
                <a:latin typeface="Trebuchet MS"/>
                <a:ea typeface="Trebuchet MS"/>
                <a:cs typeface="Trebuchet MS"/>
                <a:sym typeface="Trebuchet MS"/>
              </a:defRPr>
            </a:lvl9pPr>
          </a:lstStyle>
          <a:p>
            <a:endParaRPr/>
          </a:p>
        </p:txBody>
      </p:sp>
      <p:sp>
        <p:nvSpPr>
          <p:cNvPr id="295" name="Google Shape;295;p68"/>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96" name="Google Shape;296;p68"/>
          <p:cNvSpPr/>
          <p:nvPr/>
        </p:nvSpPr>
        <p:spPr>
          <a:xfrm>
            <a:off x="0" y="62484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97" name="Google Shape;297;p68"/>
          <p:cNvSpPr txBox="1">
            <a:spLocks noGrp="1"/>
          </p:cNvSpPr>
          <p:nvPr>
            <p:ph type="sldNum" idx="12"/>
          </p:nvPr>
        </p:nvSpPr>
        <p:spPr>
          <a:xfrm>
            <a:off x="9174126" y="63654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298" name="Google Shape;298;p68"/>
          <p:cNvPicPr preferRelativeResize="0"/>
          <p:nvPr/>
        </p:nvPicPr>
        <p:blipFill rotWithShape="1">
          <a:blip r:embed="rId39">
            <a:alphaModFix/>
          </a:blip>
          <a:srcRect/>
          <a:stretch/>
        </p:blipFill>
        <p:spPr>
          <a:xfrm>
            <a:off x="274320" y="63560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8"/>
        <p:cNvGrpSpPr/>
        <p:nvPr/>
      </p:nvGrpSpPr>
      <p:grpSpPr>
        <a:xfrm>
          <a:off x="0" y="0"/>
          <a:ext cx="0" cy="0"/>
          <a:chOff x="0" y="0"/>
          <a:chExt cx="0" cy="0"/>
        </a:xfrm>
      </p:grpSpPr>
      <p:sp>
        <p:nvSpPr>
          <p:cNvPr id="449" name="Google Shape;449;p106"/>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450" name="Google Shape;450;p106"/>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20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dirty="0"/>
          </a:p>
        </p:txBody>
      </p:sp>
      <p:sp>
        <p:nvSpPr>
          <p:cNvPr id="451" name="Google Shape;451;p106"/>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dirty="0">
              <a:solidFill>
                <a:schemeClr val="lt1"/>
              </a:solidFill>
              <a:latin typeface="Calibri"/>
              <a:ea typeface="Calibri"/>
              <a:cs typeface="Calibri"/>
              <a:sym typeface="Calibri"/>
            </a:endParaRPr>
          </a:p>
        </p:txBody>
      </p:sp>
      <p:sp>
        <p:nvSpPr>
          <p:cNvPr id="452" name="Google Shape;452;p10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453" name="Google Shape;453;p106"/>
          <p:cNvPicPr preferRelativeResize="0"/>
          <p:nvPr/>
        </p:nvPicPr>
        <p:blipFill rotWithShape="1">
          <a:blip r:embed="rId22">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4"/>
        <p:cNvGrpSpPr/>
        <p:nvPr/>
      </p:nvGrpSpPr>
      <p:grpSpPr>
        <a:xfrm>
          <a:off x="0" y="0"/>
          <a:ext cx="0" cy="0"/>
          <a:chOff x="0" y="0"/>
          <a:chExt cx="0" cy="0"/>
        </a:xfrm>
      </p:grpSpPr>
      <p:sp>
        <p:nvSpPr>
          <p:cNvPr id="535" name="Google Shape;535;p127" descr="&quot;&quot;"/>
          <p:cNvSpPr/>
          <p:nvPr/>
        </p:nvSpPr>
        <p:spPr>
          <a:xfrm>
            <a:off x="0" y="6375797"/>
            <a:ext cx="12215826" cy="482274"/>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dk1"/>
              </a:solidFill>
              <a:latin typeface="Trebuchet MS"/>
              <a:ea typeface="Trebuchet MS"/>
              <a:cs typeface="Trebuchet MS"/>
              <a:sym typeface="Trebuchet MS"/>
            </a:endParaRPr>
          </a:p>
        </p:txBody>
      </p:sp>
      <p:pic>
        <p:nvPicPr>
          <p:cNvPr id="536" name="Google Shape;536;p127"/>
          <p:cNvPicPr preferRelativeResize="0"/>
          <p:nvPr/>
        </p:nvPicPr>
        <p:blipFill rotWithShape="1">
          <a:blip r:embed="rId27">
            <a:alphaModFix/>
          </a:blip>
          <a:srcRect/>
          <a:stretch/>
        </p:blipFill>
        <p:spPr>
          <a:xfrm>
            <a:off x="309739" y="6467430"/>
            <a:ext cx="1776483" cy="298936"/>
          </a:xfrm>
          <a:prstGeom prst="rect">
            <a:avLst/>
          </a:prstGeom>
          <a:noFill/>
          <a:ln>
            <a:noFill/>
          </a:ln>
        </p:spPr>
      </p:pic>
      <p:sp>
        <p:nvSpPr>
          <p:cNvPr id="537" name="Google Shape;537;p127"/>
          <p:cNvSpPr txBox="1">
            <a:spLocks noGrp="1"/>
          </p:cNvSpPr>
          <p:nvPr>
            <p:ph type="title"/>
          </p:nvPr>
        </p:nvSpPr>
        <p:spPr>
          <a:xfrm>
            <a:off x="309739" y="803672"/>
            <a:ext cx="11572500" cy="736800"/>
          </a:xfrm>
          <a:prstGeom prst="rect">
            <a:avLst/>
          </a:prstGeom>
          <a:noFill/>
          <a:ln>
            <a:noFill/>
          </a:ln>
        </p:spPr>
        <p:txBody>
          <a:bodyPr spcFirstLastPara="1" wrap="square" lIns="91425" tIns="45700" rIns="91425" bIns="45700" anchor="ctr" anchorCtr="0">
            <a:normAutofit/>
          </a:bodyPr>
          <a:lstStyle>
            <a:lvl1pPr marR="0" lvl="0" algn="ctr">
              <a:lnSpc>
                <a:spcPct val="100000"/>
              </a:lnSpc>
              <a:spcBef>
                <a:spcPts val="0"/>
              </a:spcBef>
              <a:spcAft>
                <a:spcPts val="0"/>
              </a:spcAft>
              <a:buClr>
                <a:srgbClr val="000000"/>
              </a:buClr>
              <a:buSzPts val="1500"/>
              <a:buFont typeface="Arial"/>
              <a:buNone/>
              <a:defRPr sz="6100" b="1" i="0" u="none" strike="noStrike" cap="none">
                <a:solidFill>
                  <a:schemeClr val="lt1"/>
                </a:solidFill>
                <a:latin typeface="Trebuchet MS"/>
                <a:ea typeface="Trebuchet MS"/>
                <a:cs typeface="Trebuchet MS"/>
                <a:sym typeface="Trebuchet MS"/>
              </a:defRPr>
            </a:lvl1pPr>
            <a:lvl2pPr marR="0" lvl="1"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2pPr>
            <a:lvl3pPr marR="0" lvl="2"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3pPr>
            <a:lvl4pPr marR="0" lvl="3"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4pPr>
            <a:lvl5pPr marR="0" lvl="4"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5pPr>
            <a:lvl6pPr marR="0" lvl="5"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6pPr>
            <a:lvl7pPr marR="0" lvl="6"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7pPr>
            <a:lvl8pPr marR="0" lvl="7"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8pPr>
            <a:lvl9pPr marR="0" lvl="8"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9pPr>
          </a:lstStyle>
          <a:p>
            <a:endParaRPr/>
          </a:p>
        </p:txBody>
      </p:sp>
      <p:sp>
        <p:nvSpPr>
          <p:cNvPr id="538" name="Google Shape;538;p127"/>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a:buNone/>
              <a:defRPr sz="19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2pPr>
            <a:lvl3pPr marR="0" lvl="2"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3pPr>
            <a:lvl4pPr marR="0" lvl="3"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4pPr>
            <a:lvl5pPr marR="0" lvl="4"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5pPr>
            <a:lvl6pPr marR="0" lvl="5"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6pPr>
            <a:lvl7pPr marR="0" lvl="6"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7pPr>
            <a:lvl8pPr marR="0" lvl="7"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8pPr>
            <a:lvl9pPr marR="0" lvl="8"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9pPr>
          </a:lstStyle>
          <a:p>
            <a:endParaRPr dirty="0"/>
          </a:p>
        </p:txBody>
      </p:sp>
      <p:sp>
        <p:nvSpPr>
          <p:cNvPr id="539" name="Google Shape;539;p12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hyperlink" Target="https://www.medicaid.gov/federal-policy-guidance/downloads/cib12082025.pdf" TargetMode="External"/><Relationship Id="rId2" Type="http://schemas.openxmlformats.org/officeDocument/2006/relationships/notesSlide" Target="../notesSlides/notesSlide11.xml"/><Relationship Id="rId1" Type="http://schemas.openxmlformats.org/officeDocument/2006/relationships/slideLayout" Target="../slideLayouts/slideLayout14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1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4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3" Type="http://schemas.openxmlformats.org/officeDocument/2006/relationships/hyperlink" Target="https://hcpf.colorado.gov/impact" TargetMode="External"/><Relationship Id="rId2" Type="http://schemas.openxmlformats.org/officeDocument/2006/relationships/notesSlide" Target="../notesSlides/notesSlide2.xml"/><Relationship Id="rId1" Type="http://schemas.openxmlformats.org/officeDocument/2006/relationships/slideLayout" Target="../slideLayouts/slideLayout65.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2.xml"/></Relationships>
</file>

<file path=ppt/slides/_rels/slide30.xml.rels><?xml version="1.0" encoding="UTF-8" standalone="yes"?>
<Relationships xmlns="http://schemas.openxmlformats.org/package/2006/relationships"><Relationship Id="rId3" Type="http://schemas.openxmlformats.org/officeDocument/2006/relationships/hyperlink" Target="http://colorado.gov/hcpf/county-resource-center" TargetMode="External"/><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hyperlink" Target="http://colorado.gov/hcpf/county-resource-center" TargetMode="External"/><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34.xml"/><Relationship Id="rId1" Type="http://schemas.openxmlformats.org/officeDocument/2006/relationships/slideLayout" Target="../slideLayouts/slideLayout26.xml"/><Relationship Id="rId6" Type="http://schemas.openxmlformats.org/officeDocument/2006/relationships/hyperlink" Target="mailto:hcpf_hr1@state.co.us" TargetMode="External"/><Relationship Id="rId5" Type="http://schemas.openxmlformats.org/officeDocument/2006/relationships/hyperlink" Target="https://lp.constantcontactpages.com/sl/P5xXjrw" TargetMode="External"/><Relationship Id="rId4" Type="http://schemas.openxmlformats.org/officeDocument/2006/relationships/hyperlink" Target="https://docs.google.com/forms/d/e/1FAIpQLSfKmG1KBDHGbuKz6Ynkka_FHkaCfCxkKFXQHORuM0qw-T-CbA/viewform?usp=publish-editor"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healthfirstcolorado.org/work-requirements-screener/" TargetMode="External"/><Relationship Id="rId2" Type="http://schemas.openxmlformats.org/officeDocument/2006/relationships/notesSlide" Target="../notesSlides/notesSlide35.xml"/><Relationship Id="rId1" Type="http://schemas.openxmlformats.org/officeDocument/2006/relationships/slideLayout" Target="../slideLayouts/slideLayout26.xml"/><Relationship Id="rId5" Type="http://schemas.openxmlformats.org/officeDocument/2006/relationships/image" Target="../media/image21.png"/><Relationship Id="rId4" Type="http://schemas.openxmlformats.org/officeDocument/2006/relationships/hyperlink" Target="https://www.healthfirstcolorado.org/changes-are-coming-to-health-first-colorado/"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shorts/pcRaBbOQPj4" TargetMode="External"/><Relationship Id="rId2" Type="http://schemas.openxmlformats.org/officeDocument/2006/relationships/notesSlide" Target="../notesSlides/notesSlide38.xml"/><Relationship Id="rId1" Type="http://schemas.openxmlformats.org/officeDocument/2006/relationships/slideLayout" Target="../slideLayouts/slideLayout26.xml"/><Relationship Id="rId5" Type="http://schemas.openxmlformats.org/officeDocument/2006/relationships/hyperlink" Target="mailto:hcpf_HR1@state.co.us" TargetMode="External"/><Relationship Id="rId4" Type="http://schemas.openxmlformats.org/officeDocument/2006/relationships/hyperlink" Target="http://colorado.gov/hcpf/impacts"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hyperlink" Target="http://colorado.gov/hcpf/impacts" TargetMode="External"/><Relationship Id="rId2" Type="http://schemas.openxmlformats.org/officeDocument/2006/relationships/notesSlide" Target="../notesSlides/notesSlide7.xml"/><Relationship Id="rId1" Type="http://schemas.openxmlformats.org/officeDocument/2006/relationships/slideLayout" Target="../slideLayouts/slideLayout1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153"/>
          <p:cNvSpPr txBox="1">
            <a:spLocks noGrp="1"/>
          </p:cNvSpPr>
          <p:nvPr>
            <p:ph type="ctrTitle"/>
          </p:nvPr>
        </p:nvSpPr>
        <p:spPr>
          <a:xfrm>
            <a:off x="-174170" y="914578"/>
            <a:ext cx="12091496" cy="2419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s-419" noProof="0" dirty="0"/>
              <a:t>H.R. 1 Seminario web: Actualizaciones sobre cobertura, elegibilidad e implementación de Medicaid</a:t>
            </a:r>
          </a:p>
        </p:txBody>
      </p:sp>
      <p:sp>
        <p:nvSpPr>
          <p:cNvPr id="666" name="Google Shape;666;p153"/>
          <p:cNvSpPr txBox="1">
            <a:spLocks noGrp="1"/>
          </p:cNvSpPr>
          <p:nvPr>
            <p:ph type="body" idx="1"/>
          </p:nvPr>
        </p:nvSpPr>
        <p:spPr>
          <a:xfrm>
            <a:off x="1913861" y="3920050"/>
            <a:ext cx="8364279" cy="167173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s-419" noProof="0" dirty="0"/>
              <a:t>Presentado por el Departamento de Política Sanitaria y Financiación (HCPF)
</a:t>
            </a:r>
          </a:p>
          <a:p>
            <a:pPr marL="0" lvl="0" indent="0" algn="ctr" rtl="0">
              <a:lnSpc>
                <a:spcPct val="90000"/>
              </a:lnSpc>
              <a:spcBef>
                <a:spcPts val="0"/>
              </a:spcBef>
              <a:spcAft>
                <a:spcPts val="0"/>
              </a:spcAft>
              <a:buClr>
                <a:schemeClr val="lt1"/>
              </a:buClr>
              <a:buSzPts val="3300"/>
              <a:buNone/>
            </a:pPr>
            <a:r>
              <a:rPr lang="es-419" noProof="0" dirty="0"/>
              <a:t>24 de febrero de 2026</a:t>
            </a:r>
          </a:p>
        </p:txBody>
      </p:sp>
      <p:sp>
        <p:nvSpPr>
          <p:cNvPr id="667" name="Google Shape;667;p153"/>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a:t>
            </a:fld>
            <a:endParaRPr lang="es-419"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62"/>
          <p:cNvSpPr/>
          <p:nvPr/>
        </p:nvSpPr>
        <p:spPr>
          <a:xfrm>
            <a:off x="460075" y="5267871"/>
            <a:ext cx="11064900" cy="7245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824" name="Google Shape;824;p162"/>
          <p:cNvSpPr txBox="1">
            <a:spLocks noGrp="1"/>
          </p:cNvSpPr>
          <p:nvPr>
            <p:ph type="title"/>
          </p:nvPr>
        </p:nvSpPr>
        <p:spPr>
          <a:xfrm>
            <a:off x="838200" y="1515963"/>
            <a:ext cx="10515600" cy="41577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s-419" sz="7200" noProof="0" dirty="0"/>
              <a:t>Actualizaciones de implementación</a:t>
            </a:r>
          </a:p>
          <a:p>
            <a:pPr marL="0" lvl="0" indent="0" algn="l" rtl="0">
              <a:spcBef>
                <a:spcPts val="1000"/>
              </a:spcBef>
              <a:spcAft>
                <a:spcPts val="0"/>
              </a:spcAft>
              <a:buNone/>
            </a:pPr>
            <a:r>
              <a:rPr lang="es-419" sz="3300" i="1" noProof="0" dirty="0">
                <a:solidFill>
                  <a:srgbClr val="6071AA"/>
                </a:solidFill>
              </a:rPr>
              <a:t>Marivel Klueckman, Directora de la División de Elegibilidad</a:t>
            </a:r>
            <a:endParaRPr lang="es-419" sz="7200" noProof="0" dirty="0"/>
          </a:p>
          <a:p>
            <a:pPr marL="0" lvl="0" indent="0" algn="l" rtl="0">
              <a:lnSpc>
                <a:spcPct val="100000"/>
              </a:lnSpc>
              <a:spcBef>
                <a:spcPts val="0"/>
              </a:spcBef>
              <a:spcAft>
                <a:spcPts val="0"/>
              </a:spcAft>
              <a:buNone/>
            </a:pPr>
            <a:endParaRPr lang="es-419" sz="4000" noProof="0" dirty="0"/>
          </a:p>
          <a:p>
            <a:pPr marL="0" lvl="0" indent="0" algn="l" rtl="0">
              <a:lnSpc>
                <a:spcPct val="100000"/>
              </a:lnSpc>
              <a:spcBef>
                <a:spcPts val="1000"/>
              </a:spcBef>
              <a:spcAft>
                <a:spcPts val="0"/>
              </a:spcAft>
              <a:buNone/>
            </a:pPr>
            <a:r>
              <a:rPr lang="es-419" sz="2600" i="1" noProof="0" dirty="0">
                <a:solidFill>
                  <a:schemeClr val="lt1"/>
                </a:solidFill>
              </a:rPr>
              <a:t>Qué esperar en los próximos 6–12 meses y más allá</a:t>
            </a:r>
          </a:p>
        </p:txBody>
      </p:sp>
      <p:sp>
        <p:nvSpPr>
          <p:cNvPr id="825" name="Google Shape;825;p16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10</a:t>
            </a:fld>
            <a:endParaRPr lang="es-419"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163"/>
          <p:cNvSpPr txBox="1">
            <a:spLocks noGrp="1"/>
          </p:cNvSpPr>
          <p:nvPr>
            <p:ph type="body" idx="1"/>
          </p:nvPr>
        </p:nvSpPr>
        <p:spPr>
          <a:xfrm>
            <a:off x="481275" y="1354650"/>
            <a:ext cx="11527200" cy="4778400"/>
          </a:xfrm>
          <a:prstGeom prst="rect">
            <a:avLst/>
          </a:prstGeom>
        </p:spPr>
        <p:txBody>
          <a:bodyPr spcFirstLastPara="1" wrap="square" lIns="68550" tIns="34250" rIns="68550" bIns="34250" anchor="t" anchorCtr="0">
            <a:noAutofit/>
          </a:bodyPr>
          <a:lstStyle/>
          <a:p>
            <a:pPr marL="609600" lvl="0" indent="-450850" algn="l" rtl="0">
              <a:lnSpc>
                <a:spcPct val="90000"/>
              </a:lnSpc>
              <a:spcBef>
                <a:spcPts val="0"/>
              </a:spcBef>
              <a:spcAft>
                <a:spcPts val="0"/>
              </a:spcAft>
              <a:buSzPts val="2300"/>
              <a:buChar char="●"/>
            </a:pPr>
            <a:r>
              <a:rPr lang="es-419" sz="2100" noProof="0" dirty="0"/>
              <a:t>Orientación preliminar recibida del gobierno federal, CMS*, a mediados de noviembre mediante PowerPoint, con un </a:t>
            </a:r>
            <a:r>
              <a:rPr lang="es-419" sz="2100" noProof="0" dirty="0">
                <a:hlinkClick r:id="rId3"/>
              </a:rPr>
              <a:t>boletín informativo CMCS</a:t>
            </a:r>
            <a:r>
              <a:rPr lang="es-419" sz="2100" noProof="0" dirty="0"/>
              <a:t> el 8 de dic.</a:t>
            </a:r>
          </a:p>
          <a:p>
            <a:pPr marL="609600" lvl="0" indent="-450850" algn="l" rtl="0">
              <a:lnSpc>
                <a:spcPct val="90000"/>
              </a:lnSpc>
              <a:spcBef>
                <a:spcPts val="800"/>
              </a:spcBef>
              <a:spcAft>
                <a:spcPts val="0"/>
              </a:spcAft>
              <a:buSzPts val="2300"/>
              <a:buChar char="●"/>
            </a:pPr>
            <a:r>
              <a:rPr lang="es-419" sz="2100" b="1" noProof="0" dirty="0"/>
              <a:t>Los estados tendrán </a:t>
            </a:r>
            <a:r>
              <a:rPr lang="es-419" sz="2100" b="1" i="1" noProof="0" dirty="0"/>
              <a:t>menos flexibilidad </a:t>
            </a:r>
            <a:r>
              <a:rPr lang="es-419" sz="2100" b="1" noProof="0" dirty="0"/>
              <a:t>de la prevista en la ley.</a:t>
            </a:r>
          </a:p>
          <a:p>
            <a:pPr marL="1219200" lvl="1" indent="-450850" algn="l" rtl="0">
              <a:lnSpc>
                <a:spcPct val="90000"/>
              </a:lnSpc>
              <a:spcBef>
                <a:spcPts val="800"/>
              </a:spcBef>
              <a:spcAft>
                <a:spcPts val="0"/>
              </a:spcAft>
              <a:buSzPts val="2300"/>
              <a:buChar char="○"/>
            </a:pPr>
            <a:r>
              <a:rPr lang="es-419" sz="2100" noProof="0" dirty="0"/>
              <a:t>Capacidad limitada para usar autodeclaración o "autoafirmación".</a:t>
            </a:r>
          </a:p>
          <a:p>
            <a:pPr marL="1219200" lvl="1" indent="-450850" algn="l" rtl="0">
              <a:lnSpc>
                <a:spcPct val="90000"/>
              </a:lnSpc>
              <a:spcBef>
                <a:spcPts val="800"/>
              </a:spcBef>
              <a:spcAft>
                <a:spcPts val="0"/>
              </a:spcAft>
              <a:buSzPts val="2300"/>
              <a:buChar char="○"/>
            </a:pPr>
            <a:r>
              <a:rPr lang="es-419" sz="2100" noProof="0" dirty="0"/>
              <a:t>CMS proporcionará orientación sobre la definición de “fragilidad médica”.</a:t>
            </a:r>
          </a:p>
          <a:p>
            <a:pPr marL="1219200" lvl="1" indent="-450850" algn="l" rtl="0">
              <a:lnSpc>
                <a:spcPct val="90000"/>
              </a:lnSpc>
              <a:spcBef>
                <a:spcPts val="800"/>
              </a:spcBef>
              <a:spcAft>
                <a:spcPts val="0"/>
              </a:spcAft>
              <a:buSzPts val="2300"/>
              <a:buChar char="○"/>
            </a:pPr>
            <a:r>
              <a:rPr lang="es-419" sz="2100" noProof="0" dirty="0"/>
              <a:t>Fuerte énfasis en que todo sea auditable.</a:t>
            </a:r>
          </a:p>
          <a:p>
            <a:pPr marL="609600" lvl="0" indent="-450850" algn="l" rtl="0">
              <a:lnSpc>
                <a:spcPct val="90000"/>
              </a:lnSpc>
              <a:spcBef>
                <a:spcPts val="800"/>
              </a:spcBef>
              <a:spcAft>
                <a:spcPts val="0"/>
              </a:spcAft>
              <a:buSzPts val="2300"/>
              <a:buChar char="●"/>
            </a:pPr>
            <a:r>
              <a:rPr lang="es-419" sz="2100" b="1" noProof="0" dirty="0"/>
              <a:t>CMS ha advertido a Colorado que no espere exenciones para retrasar la implementación.</a:t>
            </a:r>
            <a:endParaRPr lang="es-419" sz="2100" noProof="0" dirty="0"/>
          </a:p>
          <a:p>
            <a:pPr marL="609600" lvl="0" indent="-450850" algn="l" rtl="0">
              <a:lnSpc>
                <a:spcPct val="90000"/>
              </a:lnSpc>
              <a:spcBef>
                <a:spcPts val="800"/>
              </a:spcBef>
              <a:spcAft>
                <a:spcPts val="0"/>
              </a:spcAft>
              <a:buSzPts val="2300"/>
              <a:buChar char="●"/>
            </a:pPr>
            <a:r>
              <a:rPr lang="es-419" sz="2100" noProof="0" dirty="0"/>
              <a:t>CMS fomenta </a:t>
            </a:r>
            <a:r>
              <a:rPr lang="es-419" sz="2100" b="1" noProof="0" dirty="0"/>
              <a:t>lanzar un Producto Mínimo Viable (MVP). </a:t>
            </a:r>
          </a:p>
          <a:p>
            <a:pPr marL="1219200" lvl="1" indent="-450850" algn="l" rtl="0">
              <a:lnSpc>
                <a:spcPct val="90000"/>
              </a:lnSpc>
              <a:spcBef>
                <a:spcPts val="800"/>
              </a:spcBef>
              <a:spcAft>
                <a:spcPts val="0"/>
              </a:spcAft>
              <a:buSzPts val="2300"/>
              <a:buChar char="○"/>
            </a:pPr>
            <a:r>
              <a:rPr lang="es-419" sz="2100" noProof="0" dirty="0"/>
              <a:t>Debe estar operativo en todos los estados antes del </a:t>
            </a:r>
            <a:r>
              <a:rPr lang="es-419" sz="2100" b="1" noProof="0" dirty="0"/>
              <a:t>1 de enero de 2027. </a:t>
            </a:r>
          </a:p>
          <a:p>
            <a:pPr marL="1219200" lvl="1" indent="-450850" algn="l" rtl="0">
              <a:lnSpc>
                <a:spcPct val="90000"/>
              </a:lnSpc>
              <a:spcBef>
                <a:spcPts val="800"/>
              </a:spcBef>
              <a:spcAft>
                <a:spcPts val="0"/>
              </a:spcAft>
              <a:buSzPts val="2300"/>
              <a:buChar char="○"/>
            </a:pPr>
            <a:r>
              <a:rPr lang="es-419" sz="2100" noProof="0" dirty="0"/>
              <a:t>Colorado está diseñando su modelo MVP actualmente.</a:t>
            </a:r>
          </a:p>
          <a:p>
            <a:pPr marL="609600" lvl="0" indent="-450850" algn="l" rtl="0">
              <a:spcBef>
                <a:spcPts val="800"/>
              </a:spcBef>
              <a:spcAft>
                <a:spcPts val="1000"/>
              </a:spcAft>
              <a:buSzPts val="2300"/>
              <a:buChar char="●"/>
            </a:pPr>
            <a:r>
              <a:rPr lang="es-419" sz="2100" noProof="0" dirty="0"/>
              <a:t>Reglas finales sobre requisitos laborales (participación comunitaria) previstas para </a:t>
            </a:r>
            <a:r>
              <a:rPr lang="es-419" sz="2100" b="1" noProof="0" dirty="0"/>
              <a:t>junio de 2026. </a:t>
            </a:r>
          </a:p>
        </p:txBody>
      </p:sp>
      <p:sp>
        <p:nvSpPr>
          <p:cNvPr id="831" name="Google Shape;831;p163"/>
          <p:cNvSpPr txBox="1"/>
          <p:nvPr/>
        </p:nvSpPr>
        <p:spPr>
          <a:xfrm>
            <a:off x="-975" y="183004"/>
            <a:ext cx="12192000" cy="11760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s-419" sz="4400" b="1" noProof="0" dirty="0">
                <a:solidFill>
                  <a:srgbClr val="001970"/>
                </a:solidFill>
                <a:latin typeface="Trebuchet MS"/>
                <a:ea typeface="Trebuchet MS"/>
                <a:cs typeface="Trebuchet MS"/>
                <a:sym typeface="Trebuchet MS"/>
              </a:rPr>
              <a:t>Orientación federal: Lo que sabemos</a:t>
            </a:r>
          </a:p>
        </p:txBody>
      </p:sp>
      <p:sp>
        <p:nvSpPr>
          <p:cNvPr id="832" name="Google Shape;832;p163"/>
          <p:cNvSpPr txBox="1"/>
          <p:nvPr/>
        </p:nvSpPr>
        <p:spPr>
          <a:xfrm>
            <a:off x="2415700" y="6278000"/>
            <a:ext cx="8510100" cy="30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600" noProof="0" dirty="0">
                <a:latin typeface="Trebuchet MS"/>
                <a:ea typeface="Trebuchet MS"/>
                <a:cs typeface="Trebuchet MS"/>
                <a:sym typeface="Trebuchet MS"/>
              </a:rPr>
              <a:t>*CMS = Centros para los Servicios de Medicaid y Medicare Federales</a:t>
            </a:r>
          </a:p>
        </p:txBody>
      </p:sp>
      <p:sp>
        <p:nvSpPr>
          <p:cNvPr id="833" name="Google Shape;833;p16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solidFill>
                  <a:schemeClr val="dk1"/>
                </a:solidFill>
              </a:rPr>
              <a:t>11</a:t>
            </a:fld>
            <a:endParaRPr lang="es-419" noProof="0" dirty="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164"/>
          <p:cNvSpPr/>
          <p:nvPr/>
        </p:nvSpPr>
        <p:spPr>
          <a:xfrm>
            <a:off x="2780175" y="2289000"/>
            <a:ext cx="1506900" cy="16728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840" name="Google Shape;840;p164"/>
          <p:cNvSpPr/>
          <p:nvPr/>
        </p:nvSpPr>
        <p:spPr>
          <a:xfrm>
            <a:off x="1157814" y="2277476"/>
            <a:ext cx="1627500" cy="36003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841" name="Google Shape;841;p164"/>
          <p:cNvSpPr/>
          <p:nvPr/>
        </p:nvSpPr>
        <p:spPr>
          <a:xfrm>
            <a:off x="598393" y="2118172"/>
            <a:ext cx="2892000" cy="159000"/>
          </a:xfrm>
          <a:prstGeom prst="parallelogram">
            <a:avLst>
              <a:gd name="adj" fmla="val 96952"/>
            </a:avLst>
          </a:prstGeom>
          <a:solidFill>
            <a:srgbClr val="6071AA"/>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sp>
        <p:nvSpPr>
          <p:cNvPr id="842" name="Google Shape;842;p164"/>
          <p:cNvSpPr txBox="1"/>
          <p:nvPr/>
        </p:nvSpPr>
        <p:spPr>
          <a:xfrm>
            <a:off x="1941800" y="1246706"/>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s-419" sz="2200" b="1" noProof="0" dirty="0">
                <a:solidFill>
                  <a:srgbClr val="0C57D3"/>
                </a:solidFill>
                <a:latin typeface="Trebuchet MS"/>
                <a:ea typeface="Trebuchet MS"/>
                <a:cs typeface="Trebuchet MS"/>
                <a:sym typeface="Trebuchet MS"/>
              </a:rPr>
              <a:t>2026</a:t>
            </a:r>
            <a:endParaRPr lang="es-419" sz="2200" noProof="0" dirty="0">
              <a:solidFill>
                <a:srgbClr val="0C57D3"/>
              </a:solidFill>
              <a:latin typeface="Trebuchet MS"/>
              <a:ea typeface="Trebuchet MS"/>
              <a:cs typeface="Trebuchet MS"/>
              <a:sym typeface="Trebuchet MS"/>
            </a:endParaRPr>
          </a:p>
        </p:txBody>
      </p:sp>
      <p:sp>
        <p:nvSpPr>
          <p:cNvPr id="843" name="Google Shape;843;p164"/>
          <p:cNvSpPr/>
          <p:nvPr/>
        </p:nvSpPr>
        <p:spPr>
          <a:xfrm flipH="1">
            <a:off x="598350" y="1947850"/>
            <a:ext cx="7038900" cy="159000"/>
          </a:xfrm>
          <a:prstGeom prst="parallelogram">
            <a:avLst>
              <a:gd name="adj" fmla="val 96952"/>
            </a:avLst>
          </a:prstGeom>
          <a:solidFill>
            <a:srgbClr val="6071AA"/>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s-419" sz="2032" noProof="0" dirty="0">
                <a:solidFill>
                  <a:srgbClr val="6071AA"/>
                </a:solidFill>
              </a:rPr>
              <a:t>  </a:t>
            </a:r>
          </a:p>
        </p:txBody>
      </p:sp>
      <p:sp>
        <p:nvSpPr>
          <p:cNvPr id="844" name="Google Shape;844;p164"/>
          <p:cNvSpPr/>
          <p:nvPr/>
        </p:nvSpPr>
        <p:spPr>
          <a:xfrm>
            <a:off x="7519496" y="2118421"/>
            <a:ext cx="28923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sp>
        <p:nvSpPr>
          <p:cNvPr id="845" name="Google Shape;845;p164"/>
          <p:cNvSpPr txBox="1"/>
          <p:nvPr/>
        </p:nvSpPr>
        <p:spPr>
          <a:xfrm>
            <a:off x="8387350" y="1267547"/>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s-419" sz="2200" b="1" noProof="0" dirty="0">
                <a:solidFill>
                  <a:srgbClr val="0C57D3"/>
                </a:solidFill>
                <a:latin typeface="Roboto"/>
                <a:ea typeface="Roboto"/>
                <a:cs typeface="Roboto"/>
                <a:sym typeface="Roboto"/>
              </a:rPr>
              <a:t>2027</a:t>
            </a:r>
            <a:endParaRPr lang="es-419" sz="2200" noProof="0" dirty="0">
              <a:solidFill>
                <a:srgbClr val="858585"/>
              </a:solidFill>
              <a:latin typeface="Roboto"/>
              <a:ea typeface="Roboto"/>
              <a:cs typeface="Roboto"/>
              <a:sym typeface="Roboto"/>
            </a:endParaRPr>
          </a:p>
        </p:txBody>
      </p:sp>
      <p:sp>
        <p:nvSpPr>
          <p:cNvPr id="846" name="Google Shape;846;p164"/>
          <p:cNvSpPr/>
          <p:nvPr/>
        </p:nvSpPr>
        <p:spPr>
          <a:xfrm>
            <a:off x="3329225" y="2117910"/>
            <a:ext cx="4308900" cy="159000"/>
          </a:xfrm>
          <a:prstGeom prst="parallelogram">
            <a:avLst>
              <a:gd name="adj" fmla="val 96952"/>
            </a:avLst>
          </a:prstGeom>
          <a:solidFill>
            <a:srgbClr val="6071AA"/>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cxnSp>
        <p:nvCxnSpPr>
          <p:cNvPr id="847" name="Google Shape;847;p164"/>
          <p:cNvCxnSpPr/>
          <p:nvPr/>
        </p:nvCxnSpPr>
        <p:spPr>
          <a:xfrm rot="10800000">
            <a:off x="7776345" y="2123464"/>
            <a:ext cx="0" cy="454800"/>
          </a:xfrm>
          <a:prstGeom prst="straightConnector1">
            <a:avLst/>
          </a:prstGeom>
          <a:noFill/>
          <a:ln w="81500" cap="flat" cmpd="sng">
            <a:solidFill>
              <a:schemeClr val="accent6"/>
            </a:solidFill>
            <a:prstDash val="solid"/>
            <a:round/>
            <a:headEnd type="none" w="sm" len="sm"/>
            <a:tailEnd type="none" w="sm" len="sm"/>
          </a:ln>
        </p:spPr>
      </p:cxnSp>
      <p:sp>
        <p:nvSpPr>
          <p:cNvPr id="848" name="Google Shape;848;p164"/>
          <p:cNvSpPr txBox="1"/>
          <p:nvPr/>
        </p:nvSpPr>
        <p:spPr>
          <a:xfrm>
            <a:off x="76400" y="23663"/>
            <a:ext cx="12192000" cy="11874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s-419" sz="4100" b="1" noProof="0" dirty="0">
                <a:solidFill>
                  <a:srgbClr val="001970"/>
                </a:solidFill>
                <a:latin typeface="Trebuchet MS"/>
                <a:ea typeface="Trebuchet MS"/>
                <a:cs typeface="Trebuchet MS"/>
                <a:sym typeface="Trebuchet MS"/>
              </a:rPr>
              <a:t>Visión general de Cronograma de trabajo</a:t>
            </a:r>
          </a:p>
        </p:txBody>
      </p:sp>
      <p:cxnSp>
        <p:nvCxnSpPr>
          <p:cNvPr id="849" name="Google Shape;849;p164"/>
          <p:cNvCxnSpPr/>
          <p:nvPr/>
        </p:nvCxnSpPr>
        <p:spPr>
          <a:xfrm rot="10800000">
            <a:off x="4435576" y="2124290"/>
            <a:ext cx="0" cy="454800"/>
          </a:xfrm>
          <a:prstGeom prst="straightConnector1">
            <a:avLst/>
          </a:prstGeom>
          <a:noFill/>
          <a:ln w="81500" cap="flat" cmpd="sng">
            <a:solidFill>
              <a:schemeClr val="accent6"/>
            </a:solidFill>
            <a:prstDash val="solid"/>
            <a:round/>
            <a:headEnd type="none" w="sm" len="sm"/>
            <a:tailEnd type="none" w="sm" len="sm"/>
          </a:ln>
        </p:spPr>
      </p:cxnSp>
      <p:grpSp>
        <p:nvGrpSpPr>
          <p:cNvPr id="850" name="Google Shape;850;p164"/>
          <p:cNvGrpSpPr/>
          <p:nvPr/>
        </p:nvGrpSpPr>
        <p:grpSpPr>
          <a:xfrm>
            <a:off x="7952711" y="4606353"/>
            <a:ext cx="974714" cy="186677"/>
            <a:chOff x="1242400" y="5456950"/>
            <a:chExt cx="1906346" cy="365102"/>
          </a:xfrm>
        </p:grpSpPr>
        <p:pic>
          <p:nvPicPr>
            <p:cNvPr id="851" name="Google Shape;8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52" name="Google Shape;8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53" name="Google Shape;8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54" name="Google Shape;85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55" name="Google Shape;8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56" name="Google Shape;8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57" name="Google Shape;8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58" name="Google Shape;858;p164"/>
          <p:cNvGrpSpPr/>
          <p:nvPr/>
        </p:nvGrpSpPr>
        <p:grpSpPr>
          <a:xfrm>
            <a:off x="7952711" y="4779319"/>
            <a:ext cx="974714" cy="186677"/>
            <a:chOff x="1242400" y="5456950"/>
            <a:chExt cx="1906346" cy="365102"/>
          </a:xfrm>
        </p:grpSpPr>
        <p:pic>
          <p:nvPicPr>
            <p:cNvPr id="859" name="Google Shape;8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60" name="Google Shape;8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61" name="Google Shape;8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62" name="Google Shape;86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63" name="Google Shape;8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64" name="Google Shape;8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65" name="Google Shape;8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66" name="Google Shape;866;p164"/>
          <p:cNvGrpSpPr/>
          <p:nvPr/>
        </p:nvGrpSpPr>
        <p:grpSpPr>
          <a:xfrm>
            <a:off x="7954416" y="4954417"/>
            <a:ext cx="974714" cy="186677"/>
            <a:chOff x="1242400" y="5456950"/>
            <a:chExt cx="1906346" cy="365102"/>
          </a:xfrm>
        </p:grpSpPr>
        <p:pic>
          <p:nvPicPr>
            <p:cNvPr id="867" name="Google Shape;8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68" name="Google Shape;8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69" name="Google Shape;8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70" name="Google Shape;87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71" name="Google Shape;8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72" name="Google Shape;8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73" name="Google Shape;8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74" name="Google Shape;874;p164"/>
          <p:cNvGrpSpPr/>
          <p:nvPr/>
        </p:nvGrpSpPr>
        <p:grpSpPr>
          <a:xfrm>
            <a:off x="7949413" y="4067261"/>
            <a:ext cx="974714" cy="186677"/>
            <a:chOff x="1242400" y="5456950"/>
            <a:chExt cx="1906346" cy="365102"/>
          </a:xfrm>
        </p:grpSpPr>
        <p:pic>
          <p:nvPicPr>
            <p:cNvPr id="875" name="Google Shape;8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76" name="Google Shape;8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77" name="Google Shape;8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79"/>
            <a:stretch/>
          </p:blipFill>
          <p:spPr>
            <a:xfrm>
              <a:off x="1769185" y="5456950"/>
              <a:ext cx="365102" cy="365102"/>
            </a:xfrm>
            <a:prstGeom prst="rect">
              <a:avLst/>
            </a:prstGeom>
            <a:noFill/>
            <a:ln>
              <a:noFill/>
            </a:ln>
          </p:spPr>
        </p:pic>
        <p:pic>
          <p:nvPicPr>
            <p:cNvPr id="878" name="Google Shape;87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79" name="Google Shape;8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80" name="Google Shape;8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81" name="Google Shape;8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82" name="Google Shape;882;p164"/>
          <p:cNvGrpSpPr/>
          <p:nvPr/>
        </p:nvGrpSpPr>
        <p:grpSpPr>
          <a:xfrm>
            <a:off x="7949413" y="4240227"/>
            <a:ext cx="974714" cy="186677"/>
            <a:chOff x="1242400" y="5456950"/>
            <a:chExt cx="1906346" cy="365102"/>
          </a:xfrm>
        </p:grpSpPr>
        <p:pic>
          <p:nvPicPr>
            <p:cNvPr id="883" name="Google Shape;8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84" name="Google Shape;8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85" name="Google Shape;8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86" name="Google Shape;88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87" name="Google Shape;8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88" name="Google Shape;8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89" name="Google Shape;8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90" name="Google Shape;890;p164"/>
          <p:cNvGrpSpPr/>
          <p:nvPr/>
        </p:nvGrpSpPr>
        <p:grpSpPr>
          <a:xfrm>
            <a:off x="7951118" y="4415325"/>
            <a:ext cx="974714" cy="186677"/>
            <a:chOff x="1242400" y="5456950"/>
            <a:chExt cx="1906346" cy="365102"/>
          </a:xfrm>
        </p:grpSpPr>
        <p:pic>
          <p:nvPicPr>
            <p:cNvPr id="891" name="Google Shape;8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92" name="Google Shape;8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93" name="Google Shape;8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94" name="Google Shape;89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95" name="Google Shape;8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96" name="Google Shape;8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97" name="Google Shape;8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98" name="Google Shape;898;p164"/>
          <p:cNvGrpSpPr/>
          <p:nvPr/>
        </p:nvGrpSpPr>
        <p:grpSpPr>
          <a:xfrm>
            <a:off x="8879336" y="4606353"/>
            <a:ext cx="974714" cy="186677"/>
            <a:chOff x="1242400" y="5456950"/>
            <a:chExt cx="1906346" cy="365102"/>
          </a:xfrm>
        </p:grpSpPr>
        <p:pic>
          <p:nvPicPr>
            <p:cNvPr id="899" name="Google Shape;8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00" name="Google Shape;9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01" name="Google Shape;9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02" name="Google Shape;90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03" name="Google Shape;9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04" name="Google Shape;9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05" name="Google Shape;9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06" name="Google Shape;906;p164"/>
          <p:cNvGrpSpPr/>
          <p:nvPr/>
        </p:nvGrpSpPr>
        <p:grpSpPr>
          <a:xfrm>
            <a:off x="8879336" y="4779319"/>
            <a:ext cx="974714" cy="186677"/>
            <a:chOff x="1242400" y="5456950"/>
            <a:chExt cx="1906346" cy="365102"/>
          </a:xfrm>
        </p:grpSpPr>
        <p:pic>
          <p:nvPicPr>
            <p:cNvPr id="907" name="Google Shape;9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08" name="Google Shape;9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09" name="Google Shape;9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10" name="Google Shape;91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11" name="Google Shape;9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12" name="Google Shape;9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13" name="Google Shape;9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14" name="Google Shape;914;p164"/>
          <p:cNvGrpSpPr/>
          <p:nvPr/>
        </p:nvGrpSpPr>
        <p:grpSpPr>
          <a:xfrm>
            <a:off x="8881042" y="4954417"/>
            <a:ext cx="974714" cy="186677"/>
            <a:chOff x="1242400" y="5456950"/>
            <a:chExt cx="1906346" cy="365102"/>
          </a:xfrm>
        </p:grpSpPr>
        <p:pic>
          <p:nvPicPr>
            <p:cNvPr id="915" name="Google Shape;9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16" name="Google Shape;9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17" name="Google Shape;9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18" name="Google Shape;91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19" name="Google Shape;9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20" name="Google Shape;9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21" name="Google Shape;9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22" name="Google Shape;922;p164"/>
          <p:cNvGrpSpPr/>
          <p:nvPr/>
        </p:nvGrpSpPr>
        <p:grpSpPr>
          <a:xfrm>
            <a:off x="8876039" y="4067261"/>
            <a:ext cx="974714" cy="186677"/>
            <a:chOff x="1242400" y="5456950"/>
            <a:chExt cx="1906346" cy="365102"/>
          </a:xfrm>
        </p:grpSpPr>
        <p:pic>
          <p:nvPicPr>
            <p:cNvPr id="923" name="Google Shape;9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24" name="Google Shape;9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25" name="Google Shape;9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79"/>
            <a:stretch/>
          </p:blipFill>
          <p:spPr>
            <a:xfrm>
              <a:off x="1769185" y="5456950"/>
              <a:ext cx="365102" cy="365102"/>
            </a:xfrm>
            <a:prstGeom prst="rect">
              <a:avLst/>
            </a:prstGeom>
            <a:noFill/>
            <a:ln>
              <a:noFill/>
            </a:ln>
          </p:spPr>
        </p:pic>
        <p:pic>
          <p:nvPicPr>
            <p:cNvPr id="926" name="Google Shape;92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27" name="Google Shape;9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28" name="Google Shape;9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29" name="Google Shape;9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30" name="Google Shape;930;p164"/>
          <p:cNvGrpSpPr/>
          <p:nvPr/>
        </p:nvGrpSpPr>
        <p:grpSpPr>
          <a:xfrm>
            <a:off x="8876039" y="4240227"/>
            <a:ext cx="974714" cy="186677"/>
            <a:chOff x="1242400" y="5456950"/>
            <a:chExt cx="1906346" cy="365102"/>
          </a:xfrm>
        </p:grpSpPr>
        <p:pic>
          <p:nvPicPr>
            <p:cNvPr id="931" name="Google Shape;9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32" name="Google Shape;9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33" name="Google Shape;9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34" name="Google Shape;93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35" name="Google Shape;9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36" name="Google Shape;9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37" name="Google Shape;9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38" name="Google Shape;938;p164"/>
          <p:cNvGrpSpPr/>
          <p:nvPr/>
        </p:nvGrpSpPr>
        <p:grpSpPr>
          <a:xfrm>
            <a:off x="8877744" y="4415325"/>
            <a:ext cx="974714" cy="186677"/>
            <a:chOff x="1242400" y="5456950"/>
            <a:chExt cx="1906346" cy="365102"/>
          </a:xfrm>
        </p:grpSpPr>
        <p:pic>
          <p:nvPicPr>
            <p:cNvPr id="939" name="Google Shape;9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40" name="Google Shape;9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41" name="Google Shape;9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42" name="Google Shape;94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43" name="Google Shape;9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44" name="Google Shape;9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45" name="Google Shape;9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46" name="Google Shape;946;p164"/>
          <p:cNvGrpSpPr/>
          <p:nvPr/>
        </p:nvGrpSpPr>
        <p:grpSpPr>
          <a:xfrm>
            <a:off x="7962675" y="5689153"/>
            <a:ext cx="974714" cy="186677"/>
            <a:chOff x="1242400" y="5456950"/>
            <a:chExt cx="1906346" cy="365102"/>
          </a:xfrm>
        </p:grpSpPr>
        <p:pic>
          <p:nvPicPr>
            <p:cNvPr id="947" name="Google Shape;9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48" name="Google Shape;9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49" name="Google Shape;9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50" name="Google Shape;95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51" name="Google Shape;9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52" name="Google Shape;9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53" name="Google Shape;9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54" name="Google Shape;954;p164"/>
          <p:cNvGrpSpPr/>
          <p:nvPr/>
        </p:nvGrpSpPr>
        <p:grpSpPr>
          <a:xfrm>
            <a:off x="7962675" y="5862119"/>
            <a:ext cx="974714" cy="186677"/>
            <a:chOff x="1242400" y="5456950"/>
            <a:chExt cx="1906346" cy="365102"/>
          </a:xfrm>
        </p:grpSpPr>
        <p:pic>
          <p:nvPicPr>
            <p:cNvPr id="955" name="Google Shape;9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56" name="Google Shape;9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57" name="Google Shape;9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58" name="Google Shape;95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59" name="Google Shape;9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60" name="Google Shape;9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61" name="Google Shape;9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62" name="Google Shape;962;p164"/>
          <p:cNvGrpSpPr/>
          <p:nvPr/>
        </p:nvGrpSpPr>
        <p:grpSpPr>
          <a:xfrm>
            <a:off x="7964380" y="6037217"/>
            <a:ext cx="974714" cy="186677"/>
            <a:chOff x="1242400" y="5456950"/>
            <a:chExt cx="1906346" cy="365102"/>
          </a:xfrm>
        </p:grpSpPr>
        <p:pic>
          <p:nvPicPr>
            <p:cNvPr id="963" name="Google Shape;9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64" name="Google Shape;9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65" name="Google Shape;9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66" name="Google Shape;96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67" name="Google Shape;9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68" name="Google Shape;9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69" name="Google Shape;9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70" name="Google Shape;970;p164"/>
          <p:cNvGrpSpPr/>
          <p:nvPr/>
        </p:nvGrpSpPr>
        <p:grpSpPr>
          <a:xfrm>
            <a:off x="7959377" y="5150061"/>
            <a:ext cx="974714" cy="186677"/>
            <a:chOff x="1242400" y="5456950"/>
            <a:chExt cx="1906346" cy="365102"/>
          </a:xfrm>
        </p:grpSpPr>
        <p:pic>
          <p:nvPicPr>
            <p:cNvPr id="971" name="Google Shape;9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72" name="Google Shape;9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73" name="Google Shape;9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74" name="Google Shape;97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75" name="Google Shape;9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76" name="Google Shape;9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77" name="Google Shape;9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78" name="Google Shape;978;p164"/>
          <p:cNvGrpSpPr/>
          <p:nvPr/>
        </p:nvGrpSpPr>
        <p:grpSpPr>
          <a:xfrm>
            <a:off x="7959377" y="5323027"/>
            <a:ext cx="974714" cy="186677"/>
            <a:chOff x="1242400" y="5456950"/>
            <a:chExt cx="1906346" cy="365102"/>
          </a:xfrm>
        </p:grpSpPr>
        <p:pic>
          <p:nvPicPr>
            <p:cNvPr id="979" name="Google Shape;9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80" name="Google Shape;9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81" name="Google Shape;9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82" name="Google Shape;98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83" name="Google Shape;9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84" name="Google Shape;9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85" name="Google Shape;9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86" name="Google Shape;986;p164"/>
          <p:cNvGrpSpPr/>
          <p:nvPr/>
        </p:nvGrpSpPr>
        <p:grpSpPr>
          <a:xfrm>
            <a:off x="7961082" y="5498125"/>
            <a:ext cx="974714" cy="186677"/>
            <a:chOff x="1242400" y="5456950"/>
            <a:chExt cx="1906346" cy="365102"/>
          </a:xfrm>
        </p:grpSpPr>
        <p:pic>
          <p:nvPicPr>
            <p:cNvPr id="987" name="Google Shape;9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88" name="Google Shape;9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89" name="Google Shape;9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39378" y="5456950"/>
              <a:ext cx="365102" cy="365102"/>
            </a:xfrm>
            <a:prstGeom prst="rect">
              <a:avLst/>
            </a:prstGeom>
            <a:noFill/>
            <a:ln>
              <a:noFill/>
            </a:ln>
          </p:spPr>
        </p:pic>
        <p:pic>
          <p:nvPicPr>
            <p:cNvPr id="990" name="Google Shape;99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91" name="Google Shape;9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92" name="Google Shape;9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93" name="Google Shape;9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94" name="Google Shape;994;p164"/>
          <p:cNvGrpSpPr/>
          <p:nvPr/>
        </p:nvGrpSpPr>
        <p:grpSpPr>
          <a:xfrm>
            <a:off x="8889301" y="5692793"/>
            <a:ext cx="974714" cy="186677"/>
            <a:chOff x="1242400" y="5456950"/>
            <a:chExt cx="1906346" cy="365102"/>
          </a:xfrm>
        </p:grpSpPr>
        <p:pic>
          <p:nvPicPr>
            <p:cNvPr id="995" name="Google Shape;9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96" name="Google Shape;9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97" name="Google Shape;9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98" name="Google Shape;99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99" name="Google Shape;9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00" name="Google Shape;10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01" name="Google Shape;10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02" name="Google Shape;1002;p164"/>
          <p:cNvGrpSpPr/>
          <p:nvPr/>
        </p:nvGrpSpPr>
        <p:grpSpPr>
          <a:xfrm>
            <a:off x="8889301" y="5862119"/>
            <a:ext cx="974714" cy="186677"/>
            <a:chOff x="1242400" y="5456950"/>
            <a:chExt cx="1906346" cy="365102"/>
          </a:xfrm>
        </p:grpSpPr>
        <p:pic>
          <p:nvPicPr>
            <p:cNvPr id="1003" name="Google Shape;10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04" name="Google Shape;10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05" name="Google Shape;10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06" name="Google Shape;100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07" name="Google Shape;10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08" name="Google Shape;10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09" name="Google Shape;10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10" name="Google Shape;1010;p164"/>
          <p:cNvGrpSpPr/>
          <p:nvPr/>
        </p:nvGrpSpPr>
        <p:grpSpPr>
          <a:xfrm>
            <a:off x="8891006" y="6037217"/>
            <a:ext cx="974714" cy="186677"/>
            <a:chOff x="1242400" y="5456950"/>
            <a:chExt cx="1906346" cy="365102"/>
          </a:xfrm>
        </p:grpSpPr>
        <p:pic>
          <p:nvPicPr>
            <p:cNvPr id="1011" name="Google Shape;10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12" name="Google Shape;10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13" name="Google Shape;10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14" name="Google Shape;101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15" name="Google Shape;10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16" name="Google Shape;10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17" name="Google Shape;10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18" name="Google Shape;1018;p164"/>
          <p:cNvGrpSpPr/>
          <p:nvPr/>
        </p:nvGrpSpPr>
        <p:grpSpPr>
          <a:xfrm>
            <a:off x="8886003" y="5150061"/>
            <a:ext cx="974714" cy="186677"/>
            <a:chOff x="1242400" y="5456950"/>
            <a:chExt cx="1906346" cy="365102"/>
          </a:xfrm>
        </p:grpSpPr>
        <p:pic>
          <p:nvPicPr>
            <p:cNvPr id="1019" name="Google Shape;10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20" name="Google Shape;10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21" name="Google Shape;10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22" name="Google Shape;102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23" name="Google Shape;10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24" name="Google Shape;10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25" name="Google Shape;10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26" name="Google Shape;1026;p164"/>
          <p:cNvGrpSpPr/>
          <p:nvPr/>
        </p:nvGrpSpPr>
        <p:grpSpPr>
          <a:xfrm>
            <a:off x="8886003" y="5323027"/>
            <a:ext cx="974714" cy="186677"/>
            <a:chOff x="1242400" y="5456950"/>
            <a:chExt cx="1906346" cy="365102"/>
          </a:xfrm>
        </p:grpSpPr>
        <p:pic>
          <p:nvPicPr>
            <p:cNvPr id="1027" name="Google Shape;10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28" name="Google Shape;10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29" name="Google Shape;10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30" name="Google Shape;103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31" name="Google Shape;10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32" name="Google Shape;10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33" name="Google Shape;10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34" name="Google Shape;1034;p164"/>
          <p:cNvGrpSpPr/>
          <p:nvPr/>
        </p:nvGrpSpPr>
        <p:grpSpPr>
          <a:xfrm>
            <a:off x="8887708" y="5498125"/>
            <a:ext cx="974714" cy="186677"/>
            <a:chOff x="1242400" y="5456950"/>
            <a:chExt cx="1906346" cy="365102"/>
          </a:xfrm>
        </p:grpSpPr>
        <p:pic>
          <p:nvPicPr>
            <p:cNvPr id="1035" name="Google Shape;10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36" name="Google Shape;10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37" name="Google Shape;10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38" name="Google Shape;103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39" name="Google Shape;10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40" name="Google Shape;10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41" name="Google Shape;10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42" name="Google Shape;1042;p164"/>
          <p:cNvGrpSpPr/>
          <p:nvPr/>
        </p:nvGrpSpPr>
        <p:grpSpPr>
          <a:xfrm>
            <a:off x="7957754" y="6206182"/>
            <a:ext cx="974714" cy="186677"/>
            <a:chOff x="1242400" y="5456950"/>
            <a:chExt cx="1906346" cy="365102"/>
          </a:xfrm>
        </p:grpSpPr>
        <p:pic>
          <p:nvPicPr>
            <p:cNvPr id="1043" name="Google Shape;10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44" name="Google Shape;10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45" name="Google Shape;10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1046" name="Google Shape;104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47" name="Google Shape;10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48" name="Google Shape;10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49" name="Google Shape;10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50" name="Google Shape;1050;p164"/>
          <p:cNvGrpSpPr/>
          <p:nvPr/>
        </p:nvGrpSpPr>
        <p:grpSpPr>
          <a:xfrm>
            <a:off x="8884380" y="6206182"/>
            <a:ext cx="974714" cy="186677"/>
            <a:chOff x="1242400" y="5456950"/>
            <a:chExt cx="1906346" cy="365102"/>
          </a:xfrm>
        </p:grpSpPr>
        <p:pic>
          <p:nvPicPr>
            <p:cNvPr id="1051" name="Google Shape;10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52" name="Google Shape;10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53" name="Google Shape;10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54" name="Google Shape;105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55" name="Google Shape;10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56" name="Google Shape;10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57" name="Google Shape;10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58" name="Google Shape;1058;p164"/>
          <p:cNvGrpSpPr/>
          <p:nvPr/>
        </p:nvGrpSpPr>
        <p:grpSpPr>
          <a:xfrm>
            <a:off x="9812691" y="4608168"/>
            <a:ext cx="974714" cy="186677"/>
            <a:chOff x="1242400" y="5456950"/>
            <a:chExt cx="1906346" cy="365102"/>
          </a:xfrm>
        </p:grpSpPr>
        <p:pic>
          <p:nvPicPr>
            <p:cNvPr id="1059" name="Google Shape;10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60" name="Google Shape;10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61" name="Google Shape;10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62" name="Google Shape;106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63" name="Google Shape;10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64" name="Google Shape;10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65" name="Google Shape;10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66" name="Google Shape;1066;p164"/>
          <p:cNvGrpSpPr/>
          <p:nvPr/>
        </p:nvGrpSpPr>
        <p:grpSpPr>
          <a:xfrm>
            <a:off x="9812691" y="4781134"/>
            <a:ext cx="974714" cy="186677"/>
            <a:chOff x="1242400" y="5456950"/>
            <a:chExt cx="1906346" cy="365102"/>
          </a:xfrm>
        </p:grpSpPr>
        <p:pic>
          <p:nvPicPr>
            <p:cNvPr id="1067" name="Google Shape;10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68" name="Google Shape;10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69" name="Google Shape;10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70" name="Google Shape;107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71" name="Google Shape;10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72" name="Google Shape;10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73" name="Google Shape;10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74" name="Google Shape;1074;p164"/>
          <p:cNvGrpSpPr/>
          <p:nvPr/>
        </p:nvGrpSpPr>
        <p:grpSpPr>
          <a:xfrm>
            <a:off x="9814396" y="4956232"/>
            <a:ext cx="974714" cy="186677"/>
            <a:chOff x="1242400" y="5456950"/>
            <a:chExt cx="1906346" cy="365102"/>
          </a:xfrm>
        </p:grpSpPr>
        <p:pic>
          <p:nvPicPr>
            <p:cNvPr id="1075" name="Google Shape;10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76" name="Google Shape;10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77" name="Google Shape;10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78" name="Google Shape;107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79" name="Google Shape;10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80" name="Google Shape;10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81" name="Google Shape;10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82" name="Google Shape;1082;p164"/>
          <p:cNvGrpSpPr/>
          <p:nvPr/>
        </p:nvGrpSpPr>
        <p:grpSpPr>
          <a:xfrm>
            <a:off x="9809393" y="4069076"/>
            <a:ext cx="974714" cy="186677"/>
            <a:chOff x="1242400" y="5456950"/>
            <a:chExt cx="1906346" cy="365102"/>
          </a:xfrm>
        </p:grpSpPr>
        <p:pic>
          <p:nvPicPr>
            <p:cNvPr id="1083" name="Google Shape;10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84" name="Google Shape;10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85" name="Google Shape;10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86" name="Google Shape;108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87" name="Google Shape;10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88" name="Google Shape;10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89" name="Google Shape;10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90" name="Google Shape;1090;p164"/>
          <p:cNvGrpSpPr/>
          <p:nvPr/>
        </p:nvGrpSpPr>
        <p:grpSpPr>
          <a:xfrm>
            <a:off x="9809393" y="4242042"/>
            <a:ext cx="974714" cy="186677"/>
            <a:chOff x="1242400" y="5456950"/>
            <a:chExt cx="1906346" cy="365102"/>
          </a:xfrm>
        </p:grpSpPr>
        <p:pic>
          <p:nvPicPr>
            <p:cNvPr id="1091" name="Google Shape;10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92" name="Google Shape;10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93" name="Google Shape;10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94" name="Google Shape;109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95" name="Google Shape;10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96" name="Google Shape;10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97" name="Google Shape;10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98" name="Google Shape;1098;p164"/>
          <p:cNvGrpSpPr/>
          <p:nvPr/>
        </p:nvGrpSpPr>
        <p:grpSpPr>
          <a:xfrm>
            <a:off x="9811098" y="4417140"/>
            <a:ext cx="974714" cy="186677"/>
            <a:chOff x="1242400" y="5456950"/>
            <a:chExt cx="1906346" cy="365102"/>
          </a:xfrm>
        </p:grpSpPr>
        <p:pic>
          <p:nvPicPr>
            <p:cNvPr id="1099" name="Google Shape;10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00" name="Google Shape;11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01" name="Google Shape;11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02" name="Google Shape;110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03" name="Google Shape;11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04" name="Google Shape;11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05" name="Google Shape;11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06" name="Google Shape;1106;p164"/>
          <p:cNvGrpSpPr/>
          <p:nvPr/>
        </p:nvGrpSpPr>
        <p:grpSpPr>
          <a:xfrm>
            <a:off x="10739316" y="4608168"/>
            <a:ext cx="974714" cy="186677"/>
            <a:chOff x="1242400" y="5456950"/>
            <a:chExt cx="1906346" cy="365102"/>
          </a:xfrm>
        </p:grpSpPr>
        <p:pic>
          <p:nvPicPr>
            <p:cNvPr id="1107" name="Google Shape;11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08" name="Google Shape;11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09" name="Google Shape;11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10" name="Google Shape;111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11" name="Google Shape;11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12" name="Google Shape;11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13" name="Google Shape;11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14" name="Google Shape;1114;p164"/>
          <p:cNvGrpSpPr/>
          <p:nvPr/>
        </p:nvGrpSpPr>
        <p:grpSpPr>
          <a:xfrm>
            <a:off x="10739316" y="4781134"/>
            <a:ext cx="974714" cy="186677"/>
            <a:chOff x="1242400" y="5456950"/>
            <a:chExt cx="1906346" cy="365102"/>
          </a:xfrm>
        </p:grpSpPr>
        <p:pic>
          <p:nvPicPr>
            <p:cNvPr id="1115" name="Google Shape;11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16" name="Google Shape;11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17" name="Google Shape;11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18" name="Google Shape;111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19" name="Google Shape;11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20" name="Google Shape;11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21" name="Google Shape;11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22" name="Google Shape;1122;p164"/>
          <p:cNvGrpSpPr/>
          <p:nvPr/>
        </p:nvGrpSpPr>
        <p:grpSpPr>
          <a:xfrm>
            <a:off x="10741021" y="4956232"/>
            <a:ext cx="974714" cy="186677"/>
            <a:chOff x="1242400" y="5456950"/>
            <a:chExt cx="1906346" cy="365102"/>
          </a:xfrm>
        </p:grpSpPr>
        <p:pic>
          <p:nvPicPr>
            <p:cNvPr id="1123" name="Google Shape;11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24" name="Google Shape;11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25" name="Google Shape;11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26" name="Google Shape;112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27" name="Google Shape;11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28" name="Google Shape;11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29" name="Google Shape;11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30" name="Google Shape;1130;p164"/>
          <p:cNvGrpSpPr/>
          <p:nvPr/>
        </p:nvGrpSpPr>
        <p:grpSpPr>
          <a:xfrm>
            <a:off x="10736018" y="4069076"/>
            <a:ext cx="974714" cy="186677"/>
            <a:chOff x="1242400" y="5456950"/>
            <a:chExt cx="1906346" cy="365102"/>
          </a:xfrm>
        </p:grpSpPr>
        <p:pic>
          <p:nvPicPr>
            <p:cNvPr id="1131" name="Google Shape;11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32" name="Google Shape;11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33" name="Google Shape;11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34" name="Google Shape;113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35" name="Google Shape;11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36" name="Google Shape;11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37" name="Google Shape;11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38" name="Google Shape;1138;p164"/>
          <p:cNvGrpSpPr/>
          <p:nvPr/>
        </p:nvGrpSpPr>
        <p:grpSpPr>
          <a:xfrm>
            <a:off x="10736018" y="4242042"/>
            <a:ext cx="974714" cy="186677"/>
            <a:chOff x="1242400" y="5456950"/>
            <a:chExt cx="1906346" cy="365102"/>
          </a:xfrm>
        </p:grpSpPr>
        <p:pic>
          <p:nvPicPr>
            <p:cNvPr id="1139" name="Google Shape;11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40" name="Google Shape;11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41" name="Google Shape;11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42" name="Google Shape;114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43" name="Google Shape;11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44" name="Google Shape;11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45" name="Google Shape;11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46" name="Google Shape;1146;p164"/>
          <p:cNvGrpSpPr/>
          <p:nvPr/>
        </p:nvGrpSpPr>
        <p:grpSpPr>
          <a:xfrm>
            <a:off x="10737723" y="4417140"/>
            <a:ext cx="974714" cy="186677"/>
            <a:chOff x="1242400" y="5456950"/>
            <a:chExt cx="1906346" cy="365102"/>
          </a:xfrm>
        </p:grpSpPr>
        <p:pic>
          <p:nvPicPr>
            <p:cNvPr id="1147" name="Google Shape;11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48" name="Google Shape;11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49" name="Google Shape;11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50" name="Google Shape;115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51" name="Google Shape;11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52" name="Google Shape;11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53" name="Google Shape;11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54" name="Google Shape;1154;p164"/>
          <p:cNvGrpSpPr/>
          <p:nvPr/>
        </p:nvGrpSpPr>
        <p:grpSpPr>
          <a:xfrm>
            <a:off x="9822655" y="5690968"/>
            <a:ext cx="974714" cy="186677"/>
            <a:chOff x="1242400" y="5456950"/>
            <a:chExt cx="1906346" cy="365102"/>
          </a:xfrm>
        </p:grpSpPr>
        <p:pic>
          <p:nvPicPr>
            <p:cNvPr id="1155" name="Google Shape;11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56" name="Google Shape;11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57" name="Google Shape;11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58" name="Google Shape;115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59" name="Google Shape;11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60" name="Google Shape;11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61" name="Google Shape;11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62" name="Google Shape;1162;p164"/>
          <p:cNvGrpSpPr/>
          <p:nvPr/>
        </p:nvGrpSpPr>
        <p:grpSpPr>
          <a:xfrm>
            <a:off x="9822655" y="5863934"/>
            <a:ext cx="974714" cy="186677"/>
            <a:chOff x="1242400" y="5456950"/>
            <a:chExt cx="1906346" cy="365102"/>
          </a:xfrm>
        </p:grpSpPr>
        <p:pic>
          <p:nvPicPr>
            <p:cNvPr id="1163" name="Google Shape;11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64" name="Google Shape;11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65" name="Google Shape;11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66" name="Google Shape;116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67" name="Google Shape;11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68" name="Google Shape;11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69" name="Google Shape;11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70" name="Google Shape;1170;p164"/>
          <p:cNvGrpSpPr/>
          <p:nvPr/>
        </p:nvGrpSpPr>
        <p:grpSpPr>
          <a:xfrm>
            <a:off x="9824360" y="6039032"/>
            <a:ext cx="974714" cy="186677"/>
            <a:chOff x="1242400" y="5456950"/>
            <a:chExt cx="1906346" cy="365102"/>
          </a:xfrm>
        </p:grpSpPr>
        <p:pic>
          <p:nvPicPr>
            <p:cNvPr id="1171" name="Google Shape;11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72" name="Google Shape;11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73" name="Google Shape;11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74" name="Google Shape;117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75" name="Google Shape;11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76" name="Google Shape;11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77" name="Google Shape;11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78" name="Google Shape;1178;p164"/>
          <p:cNvGrpSpPr/>
          <p:nvPr/>
        </p:nvGrpSpPr>
        <p:grpSpPr>
          <a:xfrm>
            <a:off x="9819357" y="5151876"/>
            <a:ext cx="974714" cy="186677"/>
            <a:chOff x="1242400" y="5456950"/>
            <a:chExt cx="1906346" cy="365102"/>
          </a:xfrm>
        </p:grpSpPr>
        <p:pic>
          <p:nvPicPr>
            <p:cNvPr id="1179" name="Google Shape;11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80" name="Google Shape;11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81" name="Google Shape;11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82" name="Google Shape;118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83" name="Google Shape;11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84" name="Google Shape;11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85" name="Google Shape;11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86" name="Google Shape;1186;p164"/>
          <p:cNvGrpSpPr/>
          <p:nvPr/>
        </p:nvGrpSpPr>
        <p:grpSpPr>
          <a:xfrm>
            <a:off x="9819357" y="5324842"/>
            <a:ext cx="974714" cy="186677"/>
            <a:chOff x="1242400" y="5456950"/>
            <a:chExt cx="1906346" cy="365102"/>
          </a:xfrm>
        </p:grpSpPr>
        <p:pic>
          <p:nvPicPr>
            <p:cNvPr id="1187" name="Google Shape;11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88" name="Google Shape;11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89" name="Google Shape;11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90" name="Google Shape;119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91" name="Google Shape;11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92" name="Google Shape;11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93" name="Google Shape;11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94" name="Google Shape;1194;p164"/>
          <p:cNvGrpSpPr/>
          <p:nvPr/>
        </p:nvGrpSpPr>
        <p:grpSpPr>
          <a:xfrm>
            <a:off x="9821062" y="5499940"/>
            <a:ext cx="974714" cy="186677"/>
            <a:chOff x="1242400" y="5456950"/>
            <a:chExt cx="1906346" cy="365102"/>
          </a:xfrm>
        </p:grpSpPr>
        <p:pic>
          <p:nvPicPr>
            <p:cNvPr id="1195" name="Google Shape;11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96" name="Google Shape;11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97" name="Google Shape;11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98" name="Google Shape;119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99" name="Google Shape;11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00" name="Google Shape;12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01" name="Google Shape;12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02" name="Google Shape;1202;p164"/>
          <p:cNvGrpSpPr/>
          <p:nvPr/>
        </p:nvGrpSpPr>
        <p:grpSpPr>
          <a:xfrm>
            <a:off x="10749280" y="5690968"/>
            <a:ext cx="974714" cy="186677"/>
            <a:chOff x="1242400" y="5456950"/>
            <a:chExt cx="1906346" cy="365102"/>
          </a:xfrm>
        </p:grpSpPr>
        <p:pic>
          <p:nvPicPr>
            <p:cNvPr id="1203" name="Google Shape;12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04" name="Google Shape;12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05" name="Google Shape;12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06" name="Google Shape;120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07" name="Google Shape;12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08" name="Google Shape;12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09" name="Google Shape;12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10" name="Google Shape;1210;p164"/>
          <p:cNvGrpSpPr/>
          <p:nvPr/>
        </p:nvGrpSpPr>
        <p:grpSpPr>
          <a:xfrm>
            <a:off x="10749280" y="5863934"/>
            <a:ext cx="974714" cy="186677"/>
            <a:chOff x="1242400" y="5456950"/>
            <a:chExt cx="1906346" cy="365102"/>
          </a:xfrm>
        </p:grpSpPr>
        <p:pic>
          <p:nvPicPr>
            <p:cNvPr id="1211" name="Google Shape;12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12" name="Google Shape;12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13" name="Google Shape;12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14" name="Google Shape;121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15" name="Google Shape;12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16" name="Google Shape;12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17" name="Google Shape;12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18" name="Google Shape;1218;p164"/>
          <p:cNvGrpSpPr/>
          <p:nvPr/>
        </p:nvGrpSpPr>
        <p:grpSpPr>
          <a:xfrm>
            <a:off x="10750985" y="6039032"/>
            <a:ext cx="974714" cy="186677"/>
            <a:chOff x="1242400" y="5456950"/>
            <a:chExt cx="1906346" cy="365102"/>
          </a:xfrm>
        </p:grpSpPr>
        <p:pic>
          <p:nvPicPr>
            <p:cNvPr id="1219" name="Google Shape;12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20" name="Google Shape;12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21" name="Google Shape;12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22" name="Google Shape;122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23" name="Google Shape;12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24" name="Google Shape;12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25" name="Google Shape;12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26" name="Google Shape;1226;p164"/>
          <p:cNvGrpSpPr/>
          <p:nvPr/>
        </p:nvGrpSpPr>
        <p:grpSpPr>
          <a:xfrm>
            <a:off x="10745982" y="5151876"/>
            <a:ext cx="974714" cy="186677"/>
            <a:chOff x="1242400" y="5456950"/>
            <a:chExt cx="1906346" cy="365102"/>
          </a:xfrm>
        </p:grpSpPr>
        <p:pic>
          <p:nvPicPr>
            <p:cNvPr id="1227" name="Google Shape;12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28" name="Google Shape;12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29" name="Google Shape;12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30" name="Google Shape;123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31" name="Google Shape;12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32" name="Google Shape;12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33" name="Google Shape;12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34" name="Google Shape;1234;p164"/>
          <p:cNvGrpSpPr/>
          <p:nvPr/>
        </p:nvGrpSpPr>
        <p:grpSpPr>
          <a:xfrm>
            <a:off x="10745982" y="5324842"/>
            <a:ext cx="974714" cy="186677"/>
            <a:chOff x="1242400" y="5456950"/>
            <a:chExt cx="1906346" cy="365102"/>
          </a:xfrm>
        </p:grpSpPr>
        <p:pic>
          <p:nvPicPr>
            <p:cNvPr id="1235" name="Google Shape;12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36" name="Google Shape;12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37" name="Google Shape;12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38" name="Google Shape;123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39" name="Google Shape;12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40" name="Google Shape;12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41" name="Google Shape;12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42" name="Google Shape;1242;p164"/>
          <p:cNvGrpSpPr/>
          <p:nvPr/>
        </p:nvGrpSpPr>
        <p:grpSpPr>
          <a:xfrm>
            <a:off x="10747687" y="5499940"/>
            <a:ext cx="974714" cy="186677"/>
            <a:chOff x="1242400" y="5456950"/>
            <a:chExt cx="1906346" cy="365102"/>
          </a:xfrm>
        </p:grpSpPr>
        <p:pic>
          <p:nvPicPr>
            <p:cNvPr id="1243" name="Google Shape;12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44" name="Google Shape;12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45" name="Google Shape;12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46" name="Google Shape;124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47" name="Google Shape;12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48" name="Google Shape;12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49" name="Google Shape;12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50" name="Google Shape;1250;p164"/>
          <p:cNvGrpSpPr/>
          <p:nvPr/>
        </p:nvGrpSpPr>
        <p:grpSpPr>
          <a:xfrm>
            <a:off x="9817734" y="6207997"/>
            <a:ext cx="974714" cy="186677"/>
            <a:chOff x="1242400" y="5456950"/>
            <a:chExt cx="1906346" cy="365102"/>
          </a:xfrm>
        </p:grpSpPr>
        <p:pic>
          <p:nvPicPr>
            <p:cNvPr id="1251" name="Google Shape;12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52" name="Google Shape;12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53" name="Google Shape;12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54" name="Google Shape;125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55" name="Google Shape;12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56" name="Google Shape;12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57" name="Google Shape;12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58" name="Google Shape;1258;p164"/>
          <p:cNvGrpSpPr/>
          <p:nvPr/>
        </p:nvGrpSpPr>
        <p:grpSpPr>
          <a:xfrm>
            <a:off x="10744359" y="6207997"/>
            <a:ext cx="974714" cy="186677"/>
            <a:chOff x="1242400" y="5456950"/>
            <a:chExt cx="1906346" cy="365102"/>
          </a:xfrm>
        </p:grpSpPr>
        <p:pic>
          <p:nvPicPr>
            <p:cNvPr id="1259" name="Google Shape;12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60" name="Google Shape;12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61" name="Google Shape;12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62" name="Google Shape;126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63" name="Google Shape;12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64" name="Google Shape;12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65" name="Google Shape;12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66" name="Google Shape;1266;p164"/>
          <p:cNvGrpSpPr/>
          <p:nvPr/>
        </p:nvGrpSpPr>
        <p:grpSpPr>
          <a:xfrm>
            <a:off x="4516462" y="4099584"/>
            <a:ext cx="1145657" cy="730202"/>
            <a:chOff x="6017179" y="5190456"/>
            <a:chExt cx="1145657" cy="730202"/>
          </a:xfrm>
        </p:grpSpPr>
        <p:pic>
          <p:nvPicPr>
            <p:cNvPr id="1267" name="Google Shape;12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017179" y="5190456"/>
              <a:ext cx="365102" cy="365102"/>
            </a:xfrm>
            <a:prstGeom prst="rect">
              <a:avLst/>
            </a:prstGeom>
            <a:noFill/>
            <a:ln>
              <a:noFill/>
            </a:ln>
          </p:spPr>
        </p:pic>
        <p:pic>
          <p:nvPicPr>
            <p:cNvPr id="1268" name="Google Shape;12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271629" y="5190456"/>
              <a:ext cx="365102" cy="365102"/>
            </a:xfrm>
            <a:prstGeom prst="rect">
              <a:avLst/>
            </a:prstGeom>
            <a:noFill/>
            <a:ln>
              <a:noFill/>
            </a:ln>
          </p:spPr>
        </p:pic>
        <p:pic>
          <p:nvPicPr>
            <p:cNvPr id="1269" name="Google Shape;12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2090" r="-2090"/>
            <a:stretch/>
          </p:blipFill>
          <p:spPr>
            <a:xfrm>
              <a:off x="6543964" y="5190456"/>
              <a:ext cx="365102" cy="365102"/>
            </a:xfrm>
            <a:prstGeom prst="rect">
              <a:avLst/>
            </a:prstGeom>
            <a:noFill/>
            <a:ln>
              <a:noFill/>
            </a:ln>
          </p:spPr>
        </p:pic>
        <p:pic>
          <p:nvPicPr>
            <p:cNvPr id="1270" name="Google Shape;127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797734" y="5190456"/>
              <a:ext cx="365102" cy="365102"/>
            </a:xfrm>
            <a:prstGeom prst="rect">
              <a:avLst/>
            </a:prstGeom>
            <a:noFill/>
            <a:ln>
              <a:noFill/>
            </a:ln>
          </p:spPr>
        </p:pic>
        <p:pic>
          <p:nvPicPr>
            <p:cNvPr id="1271" name="Google Shape;12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020158" y="5555556"/>
              <a:ext cx="365102" cy="365102"/>
            </a:xfrm>
            <a:prstGeom prst="rect">
              <a:avLst/>
            </a:prstGeom>
            <a:noFill/>
            <a:ln>
              <a:noFill/>
            </a:ln>
          </p:spPr>
        </p:pic>
        <p:pic>
          <p:nvPicPr>
            <p:cNvPr id="1272" name="Google Shape;12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180" r="-4180"/>
            <a:stretch/>
          </p:blipFill>
          <p:spPr>
            <a:xfrm>
              <a:off x="6292493" y="5555556"/>
              <a:ext cx="365102" cy="365102"/>
            </a:xfrm>
            <a:prstGeom prst="rect">
              <a:avLst/>
            </a:prstGeom>
            <a:noFill/>
            <a:ln>
              <a:noFill/>
            </a:ln>
          </p:spPr>
        </p:pic>
        <p:pic>
          <p:nvPicPr>
            <p:cNvPr id="1273" name="Google Shape;12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541636" y="5555556"/>
              <a:ext cx="365102" cy="365102"/>
            </a:xfrm>
            <a:prstGeom prst="rect">
              <a:avLst/>
            </a:prstGeom>
            <a:noFill/>
            <a:ln>
              <a:noFill/>
            </a:ln>
          </p:spPr>
        </p:pic>
      </p:grpSp>
      <p:sp>
        <p:nvSpPr>
          <p:cNvPr id="1274" name="Google Shape;1274;p164"/>
          <p:cNvSpPr/>
          <p:nvPr/>
        </p:nvSpPr>
        <p:spPr>
          <a:xfrm flipH="1">
            <a:off x="7510850" y="1946800"/>
            <a:ext cx="40713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s-419" sz="2032" noProof="0" dirty="0"/>
              <a:t>  </a:t>
            </a:r>
          </a:p>
        </p:txBody>
      </p:sp>
      <p:sp>
        <p:nvSpPr>
          <p:cNvPr id="1275" name="Google Shape;1275;p164"/>
          <p:cNvSpPr/>
          <p:nvPr/>
        </p:nvSpPr>
        <p:spPr>
          <a:xfrm>
            <a:off x="8690584" y="2117371"/>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grpSp>
        <p:nvGrpSpPr>
          <p:cNvPr id="1276" name="Google Shape;1276;p164"/>
          <p:cNvGrpSpPr/>
          <p:nvPr/>
        </p:nvGrpSpPr>
        <p:grpSpPr>
          <a:xfrm>
            <a:off x="7965977" y="6385252"/>
            <a:ext cx="974714" cy="186677"/>
            <a:chOff x="1242400" y="5456950"/>
            <a:chExt cx="1906346" cy="365102"/>
          </a:xfrm>
        </p:grpSpPr>
        <p:pic>
          <p:nvPicPr>
            <p:cNvPr id="1277" name="Google Shape;12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78" name="Google Shape;127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79" name="Google Shape;12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1280" name="Google Shape;12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81" name="Google Shape;12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82" name="Google Shape;128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83" name="Google Shape;12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79"/>
            <a:stretch/>
          </p:blipFill>
          <p:spPr>
            <a:xfrm>
              <a:off x="2783643" y="5456950"/>
              <a:ext cx="365102" cy="365102"/>
            </a:xfrm>
            <a:prstGeom prst="rect">
              <a:avLst/>
            </a:prstGeom>
            <a:noFill/>
            <a:ln>
              <a:noFill/>
            </a:ln>
          </p:spPr>
        </p:pic>
      </p:grpSp>
      <p:pic>
        <p:nvPicPr>
          <p:cNvPr id="1284" name="Google Shape;12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8880360" y="6367389"/>
            <a:ext cx="186675" cy="204605"/>
          </a:xfrm>
          <a:prstGeom prst="rect">
            <a:avLst/>
          </a:prstGeom>
          <a:noFill/>
          <a:ln>
            <a:noFill/>
          </a:ln>
        </p:spPr>
      </p:pic>
      <p:pic>
        <p:nvPicPr>
          <p:cNvPr id="1285" name="Google Shape;12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010460" y="6367389"/>
            <a:ext cx="186675" cy="204605"/>
          </a:xfrm>
          <a:prstGeom prst="rect">
            <a:avLst/>
          </a:prstGeom>
          <a:noFill/>
          <a:ln>
            <a:noFill/>
          </a:ln>
        </p:spPr>
      </p:pic>
      <p:pic>
        <p:nvPicPr>
          <p:cNvPr id="1286" name="Google Shape;128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149705" y="6367389"/>
            <a:ext cx="186675" cy="204605"/>
          </a:xfrm>
          <a:prstGeom prst="rect">
            <a:avLst/>
          </a:prstGeom>
          <a:noFill/>
          <a:ln>
            <a:noFill/>
          </a:ln>
        </p:spPr>
      </p:pic>
      <p:pic>
        <p:nvPicPr>
          <p:cNvPr id="1287" name="Google Shape;12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271665" y="6367389"/>
            <a:ext cx="186675" cy="204605"/>
          </a:xfrm>
          <a:prstGeom prst="rect">
            <a:avLst/>
          </a:prstGeom>
          <a:noFill/>
          <a:ln>
            <a:noFill/>
          </a:ln>
        </p:spPr>
      </p:pic>
      <p:pic>
        <p:nvPicPr>
          <p:cNvPr id="1288" name="Google Shape;12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401766" y="6367389"/>
            <a:ext cx="186675" cy="204605"/>
          </a:xfrm>
          <a:prstGeom prst="rect">
            <a:avLst/>
          </a:prstGeom>
          <a:noFill/>
          <a:ln>
            <a:noFill/>
          </a:ln>
        </p:spPr>
      </p:pic>
      <p:pic>
        <p:nvPicPr>
          <p:cNvPr id="1289" name="Google Shape;12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541011" y="6367389"/>
            <a:ext cx="186675" cy="204605"/>
          </a:xfrm>
          <a:prstGeom prst="rect">
            <a:avLst/>
          </a:prstGeom>
          <a:noFill/>
          <a:ln>
            <a:noFill/>
          </a:ln>
        </p:spPr>
      </p:pic>
      <p:pic>
        <p:nvPicPr>
          <p:cNvPr id="1290" name="Google Shape;129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668398" y="6367389"/>
            <a:ext cx="186675" cy="204605"/>
          </a:xfrm>
          <a:prstGeom prst="rect">
            <a:avLst/>
          </a:prstGeom>
          <a:noFill/>
          <a:ln>
            <a:noFill/>
          </a:ln>
        </p:spPr>
      </p:pic>
      <p:sp>
        <p:nvSpPr>
          <p:cNvPr id="1291" name="Google Shape;1291;p164"/>
          <p:cNvSpPr/>
          <p:nvPr/>
        </p:nvSpPr>
        <p:spPr>
          <a:xfrm>
            <a:off x="348297" y="1314312"/>
            <a:ext cx="646800" cy="6201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pic>
        <p:nvPicPr>
          <p:cNvPr id="1292" name="Google Shape;12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5627812" y="6050602"/>
            <a:ext cx="585001" cy="585001"/>
          </a:xfrm>
          <a:prstGeom prst="rect">
            <a:avLst/>
          </a:prstGeom>
          <a:noFill/>
          <a:ln>
            <a:noFill/>
          </a:ln>
        </p:spPr>
      </p:pic>
      <p:sp>
        <p:nvSpPr>
          <p:cNvPr id="1293" name="Google Shape;1293;p164"/>
          <p:cNvSpPr txBox="1"/>
          <p:nvPr/>
        </p:nvSpPr>
        <p:spPr>
          <a:xfrm>
            <a:off x="6083875" y="6126871"/>
            <a:ext cx="1673100" cy="43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noProof="0" dirty="0">
                <a:latin typeface="Trebuchet MS"/>
                <a:ea typeface="Trebuchet MS"/>
                <a:cs typeface="Trebuchet MS"/>
                <a:sym typeface="Trebuchet MS"/>
              </a:rPr>
              <a:t>= 1,000 PERSONAS</a:t>
            </a:r>
          </a:p>
        </p:txBody>
      </p:sp>
      <p:sp>
        <p:nvSpPr>
          <p:cNvPr id="1294" name="Google Shape;1294;p164"/>
          <p:cNvSpPr txBox="1"/>
          <p:nvPr/>
        </p:nvSpPr>
        <p:spPr>
          <a:xfrm>
            <a:off x="4383008" y="2404450"/>
            <a:ext cx="1741200" cy="1695000"/>
          </a:xfrm>
          <a:prstGeom prst="rect">
            <a:avLst/>
          </a:prstGeom>
          <a:noFill/>
          <a:ln>
            <a:noFill/>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s-419" sz="1690" b="1" noProof="0" dirty="0">
                <a:solidFill>
                  <a:srgbClr val="0C57D3"/>
                </a:solidFill>
                <a:latin typeface="Open Sans"/>
                <a:ea typeface="Open Sans"/>
                <a:cs typeface="Open Sans"/>
                <a:sym typeface="Open Sans"/>
              </a:rPr>
              <a:t>Octubre 2026</a:t>
            </a:r>
          </a:p>
          <a:p>
            <a:pPr marL="171450" lvl="0" indent="-139700" algn="l" rtl="0">
              <a:lnSpc>
                <a:spcPct val="115000"/>
              </a:lnSpc>
              <a:spcBef>
                <a:spcPts val="0"/>
              </a:spcBef>
              <a:spcAft>
                <a:spcPts val="0"/>
              </a:spcAft>
              <a:buClr>
                <a:srgbClr val="2F2F2F"/>
              </a:buClr>
              <a:buSzPts val="1300"/>
              <a:buFont typeface="Open Sans"/>
              <a:buChar char="-"/>
            </a:pPr>
            <a:r>
              <a:rPr lang="es-419" sz="1300" b="1" noProof="0" dirty="0">
                <a:solidFill>
                  <a:srgbClr val="2F2F2F"/>
                </a:solidFill>
                <a:latin typeface="Open Sans"/>
                <a:ea typeface="Open Sans"/>
                <a:cs typeface="Open Sans"/>
                <a:sym typeface="Open Sans"/>
              </a:rPr>
              <a:t>Cambios para inmigrantes calificados</a:t>
            </a:r>
          </a:p>
          <a:p>
            <a:pPr marL="0" lvl="0" indent="0" algn="l" rtl="0">
              <a:lnSpc>
                <a:spcPct val="115000"/>
              </a:lnSpc>
              <a:spcBef>
                <a:spcPts val="2246"/>
              </a:spcBef>
              <a:spcAft>
                <a:spcPts val="2246"/>
              </a:spcAft>
              <a:buNone/>
            </a:pPr>
            <a:r>
              <a:rPr lang="es-419" sz="1300" b="1" noProof="0" dirty="0">
                <a:solidFill>
                  <a:schemeClr val="accent6"/>
                </a:solidFill>
                <a:latin typeface="Open Sans"/>
                <a:ea typeface="Open Sans"/>
                <a:cs typeface="Open Sans"/>
                <a:sym typeface="Open Sans"/>
              </a:rPr>
              <a:t>7,000 impactados</a:t>
            </a:r>
            <a:endParaRPr lang="es-419" sz="1300" b="1" noProof="0" dirty="0">
              <a:solidFill>
                <a:srgbClr val="0C57D3"/>
              </a:solidFill>
              <a:latin typeface="Open Sans"/>
              <a:ea typeface="Open Sans"/>
              <a:cs typeface="Open Sans"/>
              <a:sym typeface="Open Sans"/>
            </a:endParaRPr>
          </a:p>
        </p:txBody>
      </p:sp>
      <p:sp>
        <p:nvSpPr>
          <p:cNvPr id="1295" name="Google Shape;1295;p164"/>
          <p:cNvSpPr txBox="1"/>
          <p:nvPr/>
        </p:nvSpPr>
        <p:spPr>
          <a:xfrm>
            <a:off x="7780855" y="2353474"/>
            <a:ext cx="2430900" cy="1569000"/>
          </a:xfrm>
          <a:prstGeom prst="rect">
            <a:avLst/>
          </a:prstGeom>
          <a:noFill/>
          <a:ln>
            <a:noFill/>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s-419" sz="1690" b="1" noProof="0" dirty="0">
                <a:solidFill>
                  <a:srgbClr val="0C57D3"/>
                </a:solidFill>
                <a:latin typeface="Open Sans"/>
                <a:ea typeface="Open Sans"/>
                <a:cs typeface="Open Sans"/>
                <a:sym typeface="Open Sans"/>
              </a:rPr>
              <a:t>Enero 2027</a:t>
            </a:r>
          </a:p>
          <a:p>
            <a:pPr marL="0" lvl="0" indent="0" algn="l" rtl="0">
              <a:lnSpc>
                <a:spcPct val="115000"/>
              </a:lnSpc>
              <a:spcBef>
                <a:spcPts val="0"/>
              </a:spcBef>
              <a:spcAft>
                <a:spcPts val="0"/>
              </a:spcAft>
              <a:buNone/>
            </a:pPr>
            <a:r>
              <a:rPr lang="es-419" sz="1100" b="1" noProof="0" dirty="0">
                <a:solidFill>
                  <a:srgbClr val="2F2F2F"/>
                </a:solidFill>
                <a:latin typeface="Open Sans"/>
                <a:ea typeface="Open Sans"/>
                <a:cs typeface="Open Sans"/>
                <a:sym typeface="Open Sans"/>
              </a:rPr>
              <a:t>- Renovaciones cada 6 meses</a:t>
            </a:r>
          </a:p>
          <a:p>
            <a:pPr marL="0" lvl="0" indent="0" algn="l" rtl="0">
              <a:lnSpc>
                <a:spcPct val="115000"/>
              </a:lnSpc>
              <a:spcBef>
                <a:spcPts val="0"/>
              </a:spcBef>
              <a:spcAft>
                <a:spcPts val="0"/>
              </a:spcAft>
              <a:buNone/>
            </a:pPr>
            <a:r>
              <a:rPr lang="es-419" sz="1100" b="1" noProof="0" dirty="0">
                <a:solidFill>
                  <a:srgbClr val="2F2F2F"/>
                </a:solidFill>
                <a:latin typeface="Open Sans"/>
                <a:ea typeface="Open Sans"/>
                <a:cs typeface="Open Sans"/>
                <a:sym typeface="Open Sans"/>
              </a:rPr>
              <a:t>- Requisitos laborales</a:t>
            </a:r>
          </a:p>
          <a:p>
            <a:pPr marL="0" lvl="0" indent="0" algn="l" rtl="0">
              <a:lnSpc>
                <a:spcPct val="115000"/>
              </a:lnSpc>
              <a:spcBef>
                <a:spcPts val="0"/>
              </a:spcBef>
              <a:spcAft>
                <a:spcPts val="0"/>
              </a:spcAft>
              <a:buNone/>
            </a:pPr>
            <a:r>
              <a:rPr lang="es-419" sz="1100" b="1" noProof="0" dirty="0">
                <a:solidFill>
                  <a:srgbClr val="2F2F2F"/>
                </a:solidFill>
                <a:latin typeface="Open Sans"/>
                <a:ea typeface="Open Sans"/>
                <a:cs typeface="Open Sans"/>
                <a:sym typeface="Open Sans"/>
              </a:rPr>
              <a:t>- Eliminación de cobertura retroactiva</a:t>
            </a:r>
            <a:endParaRPr lang="es-419" sz="1100" b="1" noProof="0" dirty="0">
              <a:solidFill>
                <a:schemeClr val="accent6"/>
              </a:solidFill>
              <a:latin typeface="Open Sans"/>
              <a:ea typeface="Open Sans"/>
              <a:cs typeface="Open Sans"/>
              <a:sym typeface="Open Sans"/>
            </a:endParaRPr>
          </a:p>
          <a:p>
            <a:pPr marL="0" lvl="0" indent="0" algn="l" rtl="0">
              <a:lnSpc>
                <a:spcPct val="115000"/>
              </a:lnSpc>
              <a:spcBef>
                <a:spcPts val="1000"/>
              </a:spcBef>
              <a:spcAft>
                <a:spcPts val="2246"/>
              </a:spcAft>
              <a:buNone/>
            </a:pPr>
            <a:r>
              <a:rPr lang="es-419" sz="1300" b="1" noProof="0" dirty="0">
                <a:solidFill>
                  <a:schemeClr val="accent6"/>
                </a:solidFill>
                <a:latin typeface="Open Sans"/>
                <a:ea typeface="Open Sans"/>
                <a:cs typeface="Open Sans"/>
                <a:sym typeface="Open Sans"/>
              </a:rPr>
              <a:t>378,000 impactados</a:t>
            </a:r>
            <a:endParaRPr lang="es-419" sz="1300" b="1" noProof="0" dirty="0">
              <a:solidFill>
                <a:srgbClr val="0C57D3"/>
              </a:solidFill>
              <a:latin typeface="Open Sans"/>
              <a:ea typeface="Open Sans"/>
              <a:cs typeface="Open Sans"/>
              <a:sym typeface="Open Sans"/>
            </a:endParaRPr>
          </a:p>
        </p:txBody>
      </p:sp>
      <p:sp>
        <p:nvSpPr>
          <p:cNvPr id="1296" name="Google Shape;1296;p164"/>
          <p:cNvSpPr txBox="1"/>
          <p:nvPr/>
        </p:nvSpPr>
        <p:spPr>
          <a:xfrm>
            <a:off x="10259987" y="2323937"/>
            <a:ext cx="1977900" cy="1964400"/>
          </a:xfrm>
          <a:prstGeom prst="rect">
            <a:avLst/>
          </a:prstGeom>
          <a:noFill/>
          <a:ln>
            <a:noFill/>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s-419" sz="1690" b="1" noProof="0" dirty="0">
                <a:solidFill>
                  <a:srgbClr val="0C57D3"/>
                </a:solidFill>
                <a:latin typeface="Open Sans"/>
                <a:ea typeface="Open Sans"/>
                <a:cs typeface="Open Sans"/>
                <a:sym typeface="Open Sans"/>
              </a:rPr>
              <a:t>Octubre 2027</a:t>
            </a:r>
          </a:p>
          <a:p>
            <a:pPr marL="0" lvl="0" indent="0" algn="l" rtl="0">
              <a:lnSpc>
                <a:spcPct val="115000"/>
              </a:lnSpc>
              <a:spcBef>
                <a:spcPts val="0"/>
              </a:spcBef>
              <a:spcAft>
                <a:spcPts val="0"/>
              </a:spcAft>
              <a:buNone/>
            </a:pPr>
            <a:r>
              <a:rPr lang="es-419" sz="1200" b="1" noProof="0" dirty="0">
                <a:solidFill>
                  <a:srgbClr val="2F2F2F"/>
                </a:solidFill>
                <a:latin typeface="Open Sans"/>
                <a:ea typeface="Open Sans"/>
                <a:cs typeface="Open Sans"/>
                <a:sym typeface="Open Sans"/>
              </a:rPr>
              <a:t>Reducciones en tarifas a proveedores</a:t>
            </a:r>
          </a:p>
          <a:p>
            <a:pPr marL="0" lvl="0" indent="0" algn="l" rtl="0">
              <a:lnSpc>
                <a:spcPct val="115000"/>
              </a:lnSpc>
              <a:spcBef>
                <a:spcPts val="2246"/>
              </a:spcBef>
              <a:spcAft>
                <a:spcPts val="2246"/>
              </a:spcAft>
              <a:buNone/>
            </a:pPr>
            <a:r>
              <a:rPr lang="es-419" sz="1300" b="1" noProof="0" dirty="0">
                <a:solidFill>
                  <a:schemeClr val="accent6"/>
                </a:solidFill>
                <a:latin typeface="Open Sans"/>
                <a:ea typeface="Open Sans"/>
                <a:cs typeface="Open Sans"/>
                <a:sym typeface="Open Sans"/>
              </a:rPr>
              <a:t>Financia cobertura para más de 420,000</a:t>
            </a:r>
            <a:endParaRPr lang="es-419" sz="1300" b="1" noProof="0" dirty="0">
              <a:solidFill>
                <a:srgbClr val="0C57D3"/>
              </a:solidFill>
              <a:latin typeface="Open Sans"/>
              <a:ea typeface="Open Sans"/>
              <a:cs typeface="Open Sans"/>
              <a:sym typeface="Open Sans"/>
            </a:endParaRPr>
          </a:p>
        </p:txBody>
      </p:sp>
      <p:cxnSp>
        <p:nvCxnSpPr>
          <p:cNvPr id="1297" name="Google Shape;1297;p164"/>
          <p:cNvCxnSpPr/>
          <p:nvPr/>
        </p:nvCxnSpPr>
        <p:spPr>
          <a:xfrm rot="10800000">
            <a:off x="10257667" y="2124296"/>
            <a:ext cx="0" cy="454800"/>
          </a:xfrm>
          <a:prstGeom prst="straightConnector1">
            <a:avLst/>
          </a:prstGeom>
          <a:noFill/>
          <a:ln w="81500" cap="flat" cmpd="sng">
            <a:solidFill>
              <a:schemeClr val="accent6"/>
            </a:solidFill>
            <a:prstDash val="solid"/>
            <a:round/>
            <a:headEnd type="none" w="sm" len="sm"/>
            <a:tailEnd type="none" w="sm" len="sm"/>
          </a:ln>
        </p:spPr>
      </p:cxnSp>
      <p:cxnSp>
        <p:nvCxnSpPr>
          <p:cNvPr id="1298" name="Google Shape;1298;p164"/>
          <p:cNvCxnSpPr/>
          <p:nvPr/>
        </p:nvCxnSpPr>
        <p:spPr>
          <a:xfrm rot="10800000">
            <a:off x="1951740" y="2109062"/>
            <a:ext cx="0" cy="454800"/>
          </a:xfrm>
          <a:prstGeom prst="straightConnector1">
            <a:avLst/>
          </a:prstGeom>
          <a:noFill/>
          <a:ln w="19050" cap="flat" cmpd="sng">
            <a:solidFill>
              <a:schemeClr val="accent4"/>
            </a:solidFill>
            <a:prstDash val="solid"/>
            <a:round/>
            <a:headEnd type="none" w="sm" len="sm"/>
            <a:tailEnd type="none" w="sm" len="sm"/>
          </a:ln>
        </p:spPr>
      </p:cxnSp>
      <p:sp>
        <p:nvSpPr>
          <p:cNvPr id="1299" name="Google Shape;1299;p164"/>
          <p:cNvSpPr txBox="1"/>
          <p:nvPr/>
        </p:nvSpPr>
        <p:spPr>
          <a:xfrm>
            <a:off x="1387369" y="2666448"/>
            <a:ext cx="1240500" cy="1187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Julio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Avisos enviados a miembros inmigrantes afectados</a:t>
            </a:r>
          </a:p>
        </p:txBody>
      </p:sp>
      <p:sp>
        <p:nvSpPr>
          <p:cNvPr id="1300" name="Google Shape;1300;p164"/>
          <p:cNvSpPr txBox="1"/>
          <p:nvPr/>
        </p:nvSpPr>
        <p:spPr>
          <a:xfrm>
            <a:off x="1351302" y="3956439"/>
            <a:ext cx="1240500" cy="1672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Julio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Información sobre próximos cambios enviada a todos los miembros</a:t>
            </a:r>
          </a:p>
        </p:txBody>
      </p:sp>
      <p:sp>
        <p:nvSpPr>
          <p:cNvPr id="1301" name="Google Shape;1301;p164"/>
          <p:cNvSpPr txBox="1"/>
          <p:nvPr/>
        </p:nvSpPr>
        <p:spPr>
          <a:xfrm>
            <a:off x="2831397" y="2268971"/>
            <a:ext cx="1434000" cy="15690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Agosto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Avisos a miembros sujetos a requisitos laborales</a:t>
            </a:r>
          </a:p>
        </p:txBody>
      </p:sp>
      <p:sp>
        <p:nvSpPr>
          <p:cNvPr id="1302" name="Google Shape;1302;p164"/>
          <p:cNvSpPr/>
          <p:nvPr/>
        </p:nvSpPr>
        <p:spPr>
          <a:xfrm>
            <a:off x="6118333" y="2289000"/>
            <a:ext cx="15069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1303" name="Google Shape;1303;p164"/>
          <p:cNvSpPr txBox="1"/>
          <p:nvPr/>
        </p:nvSpPr>
        <p:spPr>
          <a:xfrm>
            <a:off x="6131225" y="2479201"/>
            <a:ext cx="1506900" cy="1553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Noviembre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Avisos para renovaciones de enero (inicio renovaciones cada 6 meses)</a:t>
            </a:r>
          </a:p>
        </p:txBody>
      </p:sp>
      <p:cxnSp>
        <p:nvCxnSpPr>
          <p:cNvPr id="1304" name="Google Shape;1304;p164"/>
          <p:cNvCxnSpPr/>
          <p:nvPr/>
        </p:nvCxnSpPr>
        <p:spPr>
          <a:xfrm rot="10800000">
            <a:off x="3436440" y="2109062"/>
            <a:ext cx="0" cy="454800"/>
          </a:xfrm>
          <a:prstGeom prst="straightConnector1">
            <a:avLst/>
          </a:prstGeom>
          <a:noFill/>
          <a:ln w="19050" cap="flat" cmpd="sng">
            <a:solidFill>
              <a:schemeClr val="accent4"/>
            </a:solidFill>
            <a:prstDash val="solid"/>
            <a:round/>
            <a:headEnd type="none" w="sm" len="sm"/>
            <a:tailEnd type="none" w="sm" len="sm"/>
          </a:ln>
        </p:spPr>
      </p:cxnSp>
      <p:cxnSp>
        <p:nvCxnSpPr>
          <p:cNvPr id="1305" name="Google Shape;1305;p164"/>
          <p:cNvCxnSpPr/>
          <p:nvPr/>
        </p:nvCxnSpPr>
        <p:spPr>
          <a:xfrm rot="10800000">
            <a:off x="6763215" y="2108237"/>
            <a:ext cx="0" cy="454800"/>
          </a:xfrm>
          <a:prstGeom prst="straightConnector1">
            <a:avLst/>
          </a:prstGeom>
          <a:noFill/>
          <a:ln w="19050" cap="flat" cmpd="sng">
            <a:solidFill>
              <a:schemeClr val="accent4"/>
            </a:solidFill>
            <a:prstDash val="solid"/>
            <a:round/>
            <a:headEnd type="none" w="sm" len="sm"/>
            <a:tailEnd type="none" w="sm" len="sm"/>
          </a:ln>
        </p:spPr>
      </p:cxnSp>
      <p:sp>
        <p:nvSpPr>
          <p:cNvPr id="1306" name="Google Shape;1306;p164"/>
          <p:cNvSpPr txBox="1"/>
          <p:nvPr/>
        </p:nvSpPr>
        <p:spPr>
          <a:xfrm>
            <a:off x="1951738" y="833757"/>
            <a:ext cx="8533271" cy="389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500" b="1" i="1" noProof="0" dirty="0">
                <a:solidFill>
                  <a:srgbClr val="858585"/>
                </a:solidFill>
                <a:latin typeface="Trebuchet MS"/>
                <a:ea typeface="Trebuchet MS"/>
                <a:cs typeface="Trebuchet MS"/>
                <a:sym typeface="Trebuchet MS"/>
              </a:rPr>
              <a:t>El calendario está sujeto a cambios conforme se finalice la orientación.</a:t>
            </a:r>
          </a:p>
        </p:txBody>
      </p:sp>
      <p:sp>
        <p:nvSpPr>
          <p:cNvPr id="1307" name="Google Shape;1307;p16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12</a:t>
            </a:fld>
            <a:endParaRPr lang="es-419"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165"/>
          <p:cNvSpPr txBox="1">
            <a:spLocks noGrp="1"/>
          </p:cNvSpPr>
          <p:nvPr>
            <p:ph type="body" idx="1"/>
          </p:nvPr>
        </p:nvSpPr>
        <p:spPr>
          <a:xfrm>
            <a:off x="928700" y="524553"/>
            <a:ext cx="9762600" cy="815700"/>
          </a:xfrm>
          <a:prstGeom prst="rect">
            <a:avLst/>
          </a:prstGeom>
          <a:noFill/>
          <a:ln>
            <a:noFill/>
          </a:ln>
        </p:spPr>
        <p:txBody>
          <a:bodyPr spcFirstLastPara="1" wrap="square" lIns="78575" tIns="39275" rIns="78575" bIns="39275" anchor="ctr" anchorCtr="0">
            <a:noAutofit/>
          </a:bodyPr>
          <a:lstStyle/>
          <a:p>
            <a:pPr marL="393700" lvl="0" indent="-203200" algn="ctr" rtl="0">
              <a:lnSpc>
                <a:spcPct val="100000"/>
              </a:lnSpc>
              <a:spcBef>
                <a:spcPts val="0"/>
              </a:spcBef>
              <a:spcAft>
                <a:spcPts val="0"/>
              </a:spcAft>
              <a:buSzPts val="1200"/>
              <a:buNone/>
            </a:pPr>
            <a:endParaRPr lang="es-419" sz="3100" noProof="0" dirty="0"/>
          </a:p>
          <a:p>
            <a:pPr marL="393700" lvl="0" indent="-203200" algn="ctr" rtl="0">
              <a:lnSpc>
                <a:spcPct val="100000"/>
              </a:lnSpc>
              <a:spcBef>
                <a:spcPts val="0"/>
              </a:spcBef>
              <a:spcAft>
                <a:spcPts val="0"/>
              </a:spcAft>
              <a:buSzPts val="1200"/>
              <a:buNone/>
            </a:pPr>
            <a:r>
              <a:rPr lang="es-419" sz="3600" noProof="0" dirty="0"/>
              <a:t>Panorama de H.R. 1 Requisitos laborales</a:t>
            </a:r>
          </a:p>
          <a:p>
            <a:pPr marL="393700" lvl="0" indent="-203200" algn="ctr" rtl="0">
              <a:lnSpc>
                <a:spcPct val="100000"/>
              </a:lnSpc>
              <a:spcBef>
                <a:spcPts val="3600"/>
              </a:spcBef>
              <a:spcAft>
                <a:spcPts val="0"/>
              </a:spcAft>
              <a:buSzPts val="1200"/>
              <a:buNone/>
            </a:pPr>
            <a:endParaRPr lang="es-419" sz="2600" noProof="0" dirty="0"/>
          </a:p>
        </p:txBody>
      </p:sp>
      <p:sp>
        <p:nvSpPr>
          <p:cNvPr id="1313" name="Google Shape;1313;p165"/>
          <p:cNvSpPr txBox="1">
            <a:spLocks noGrp="1"/>
          </p:cNvSpPr>
          <p:nvPr>
            <p:ph type="body" idx="3"/>
          </p:nvPr>
        </p:nvSpPr>
        <p:spPr>
          <a:xfrm>
            <a:off x="373900" y="1409325"/>
            <a:ext cx="11363100" cy="4996500"/>
          </a:xfrm>
          <a:prstGeom prst="rect">
            <a:avLst/>
          </a:prstGeom>
          <a:noFill/>
          <a:ln>
            <a:noFill/>
          </a:ln>
        </p:spPr>
        <p:txBody>
          <a:bodyPr spcFirstLastPara="1" wrap="square" lIns="78575" tIns="39275" rIns="78575" bIns="39275" anchor="t" anchorCtr="0">
            <a:normAutofit fontScale="92500" lnSpcReduction="20000"/>
          </a:bodyPr>
          <a:lstStyle/>
          <a:p>
            <a:pPr marL="393700" lvl="0" indent="-344410" algn="l" rtl="0">
              <a:lnSpc>
                <a:spcPct val="115000"/>
              </a:lnSpc>
              <a:spcBef>
                <a:spcPts val="0"/>
              </a:spcBef>
              <a:spcAft>
                <a:spcPts val="0"/>
              </a:spcAft>
              <a:buSzPct val="100000"/>
              <a:buChar char="●"/>
            </a:pPr>
            <a:r>
              <a:rPr lang="es-419" sz="2616" noProof="0" dirty="0"/>
              <a:t>La sección 71119 de H.R. 1 exige que adultos de expansión de Medicaid de bajos ingresos (19–64 años) cumplan requisitos laborales mensuales a partir del 1 de enero de 2027. </a:t>
            </a:r>
          </a:p>
          <a:p>
            <a:pPr marL="787400" lvl="1" indent="-321944" algn="l" rtl="0">
              <a:lnSpc>
                <a:spcPct val="115000"/>
              </a:lnSpc>
              <a:spcBef>
                <a:spcPts val="0"/>
              </a:spcBef>
              <a:spcAft>
                <a:spcPts val="0"/>
              </a:spcAft>
              <a:buSzPct val="100000"/>
              <a:buChar char="○"/>
            </a:pPr>
            <a:r>
              <a:rPr lang="es-419" sz="2200" noProof="0" dirty="0"/>
              <a:t>Los avisos de divulgación deben enviarse en agosto o septiembre de 2026 (al menos 3 meses antes del mes de solicitud sujeto a requisitos laborales).</a:t>
            </a:r>
          </a:p>
          <a:p>
            <a:pPr marL="317500" lvl="0" indent="-306310" algn="l" rtl="0">
              <a:lnSpc>
                <a:spcPct val="115000"/>
              </a:lnSpc>
              <a:spcBef>
                <a:spcPts val="1000"/>
              </a:spcBef>
              <a:spcAft>
                <a:spcPts val="0"/>
              </a:spcAft>
              <a:buSzPct val="100000"/>
              <a:buChar char="●"/>
            </a:pPr>
            <a:r>
              <a:rPr lang="es-419" sz="2616" noProof="0" dirty="0"/>
              <a:t>Aplica a nuevas solicitudes </a:t>
            </a:r>
            <a:r>
              <a:rPr lang="es-419" sz="2616" b="1" i="1" noProof="0" dirty="0"/>
              <a:t>recibidas</a:t>
            </a:r>
            <a:r>
              <a:rPr lang="es-419" sz="2616" noProof="0" dirty="0"/>
              <a:t> desde el 1 de enero de 2027.</a:t>
            </a:r>
          </a:p>
          <a:p>
            <a:pPr marL="647700" lvl="1" indent="-296545" algn="l" rtl="0">
              <a:lnSpc>
                <a:spcPct val="115000"/>
              </a:lnSpc>
              <a:spcBef>
                <a:spcPts val="0"/>
              </a:spcBef>
              <a:spcAft>
                <a:spcPts val="0"/>
              </a:spcAft>
              <a:buSzPct val="100000"/>
              <a:buChar char="○"/>
            </a:pPr>
            <a:r>
              <a:rPr lang="es-419" sz="2200" noProof="0" dirty="0"/>
              <a:t>Colorado revisará un mes (el mes previo a la solicitud) para verificar requisitos laborales. </a:t>
            </a:r>
          </a:p>
          <a:p>
            <a:pPr marL="317500" lvl="0" indent="-306310" algn="l" rtl="0">
              <a:lnSpc>
                <a:spcPct val="115000"/>
              </a:lnSpc>
              <a:spcBef>
                <a:spcPts val="1000"/>
              </a:spcBef>
              <a:spcAft>
                <a:spcPts val="0"/>
              </a:spcAft>
              <a:buSzPct val="100000"/>
              <a:buChar char="●"/>
            </a:pPr>
            <a:r>
              <a:rPr lang="es-419" sz="2616" noProof="0" dirty="0"/>
              <a:t>La fecha efectiva puede aplicarse a renovaciones desde enero de 2027.
Se confirmará una vez CMS publique orientación definitiva. </a:t>
            </a:r>
          </a:p>
          <a:p>
            <a:pPr marL="647700" lvl="1" indent="-296545" algn="l" rtl="0">
              <a:lnSpc>
                <a:spcPct val="115000"/>
              </a:lnSpc>
              <a:spcBef>
                <a:spcPts val="0"/>
              </a:spcBef>
              <a:spcAft>
                <a:spcPts val="0"/>
              </a:spcAft>
              <a:buSzPct val="100000"/>
              <a:buChar char="○"/>
            </a:pPr>
            <a:r>
              <a:rPr lang="es-419" sz="2200" noProof="0" dirty="0"/>
              <a:t>Colorado revisará uno de los seis meses previos a la renovación para requisitos laborales.</a:t>
            </a:r>
            <a:endParaRPr lang="es-419" sz="2400" noProof="0" dirty="0"/>
          </a:p>
          <a:p>
            <a:pPr marL="393700" lvl="0" indent="-344410" algn="l" rtl="0">
              <a:lnSpc>
                <a:spcPct val="115000"/>
              </a:lnSpc>
              <a:spcBef>
                <a:spcPts val="1000"/>
              </a:spcBef>
              <a:spcAft>
                <a:spcPts val="0"/>
              </a:spcAft>
              <a:buSzPct val="100000"/>
              <a:buChar char="●"/>
            </a:pPr>
            <a:r>
              <a:rPr lang="es-419" sz="2616" noProof="0" dirty="0"/>
              <a:t>Los estados deben confirmar cumplimiento o exención durante solicitud o renovación usando datos confiables o documentación del miembro cuando sea necesario.</a:t>
            </a:r>
          </a:p>
        </p:txBody>
      </p:sp>
      <p:sp>
        <p:nvSpPr>
          <p:cNvPr id="1314" name="Google Shape;1314;p16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13</a:t>
            </a:fld>
            <a:endParaRPr lang="es-419"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166"/>
          <p:cNvSpPr txBox="1">
            <a:spLocks noGrp="1"/>
          </p:cNvSpPr>
          <p:nvPr>
            <p:ph type="body" idx="1"/>
          </p:nvPr>
        </p:nvSpPr>
        <p:spPr>
          <a:xfrm>
            <a:off x="836771" y="441485"/>
            <a:ext cx="10518900" cy="816900"/>
          </a:xfrm>
          <a:prstGeom prst="rect">
            <a:avLst/>
          </a:prstGeom>
        </p:spPr>
        <p:txBody>
          <a:bodyPr spcFirstLastPara="1" wrap="square" lIns="91425" tIns="45700" rIns="91425" bIns="45700" anchor="ctr" anchorCtr="0">
            <a:noAutofit/>
          </a:bodyPr>
          <a:lstStyle/>
          <a:p>
            <a:pPr marL="0" lvl="0" indent="0" algn="ctr" rtl="0">
              <a:spcBef>
                <a:spcPts val="4000"/>
              </a:spcBef>
              <a:spcAft>
                <a:spcPts val="0"/>
              </a:spcAft>
              <a:buNone/>
            </a:pPr>
            <a:r>
              <a:rPr lang="es-419" sz="3900" noProof="0" dirty="0"/>
              <a:t>Lista de requisitos MVP de CMS para requisitos laborales</a:t>
            </a:r>
            <a:br>
              <a:rPr lang="es-419" sz="3900" noProof="0" dirty="0"/>
            </a:br>
            <a:r>
              <a:rPr lang="es-419" sz="3900" noProof="0" dirty="0"/>
              <a:t> </a:t>
            </a:r>
          </a:p>
        </p:txBody>
      </p:sp>
      <p:sp>
        <p:nvSpPr>
          <p:cNvPr id="1321" name="Google Shape;1321;p16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14</a:t>
            </a:fld>
            <a:endParaRPr lang="es-419" noProof="0" dirty="0"/>
          </a:p>
        </p:txBody>
      </p:sp>
      <p:sp>
        <p:nvSpPr>
          <p:cNvPr id="1322" name="Google Shape;1322;p166"/>
          <p:cNvSpPr txBox="1"/>
          <p:nvPr/>
        </p:nvSpPr>
        <p:spPr>
          <a:xfrm>
            <a:off x="6390425" y="1570675"/>
            <a:ext cx="5526900" cy="44907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s-419" sz="2100" noProof="0" dirty="0">
                <a:solidFill>
                  <a:schemeClr val="dk1"/>
                </a:solidFill>
                <a:latin typeface="Trebuchet MS"/>
                <a:ea typeface="Trebuchet MS"/>
                <a:cs typeface="Trebuchet MS"/>
                <a:sym typeface="Trebuchet MS"/>
              </a:rPr>
              <a:t>Hay tres categorías principales: </a:t>
            </a:r>
          </a:p>
          <a:p>
            <a:pPr marL="317500" lvl="0" indent="-298450" algn="l" rtl="0">
              <a:lnSpc>
                <a:spcPct val="115000"/>
              </a:lnSpc>
              <a:spcBef>
                <a:spcPts val="1000"/>
              </a:spcBef>
              <a:spcAft>
                <a:spcPts val="0"/>
              </a:spcAft>
              <a:buClr>
                <a:schemeClr val="dk1"/>
              </a:buClr>
              <a:buSzPts val="2100"/>
              <a:buFont typeface="Trebuchet MS"/>
              <a:buChar char="❏"/>
            </a:pPr>
            <a:r>
              <a:rPr lang="es-419" sz="2100" noProof="0" dirty="0">
                <a:solidFill>
                  <a:schemeClr val="dk1"/>
                </a:solidFill>
                <a:latin typeface="Trebuchet MS"/>
                <a:ea typeface="Trebuchet MS"/>
                <a:cs typeface="Trebuchet MS"/>
                <a:sym typeface="Trebuchet MS"/>
              </a:rPr>
              <a:t>Actualizaciones del sistema</a:t>
            </a:r>
          </a:p>
          <a:p>
            <a:pPr marL="317500" lvl="0" indent="-298450" algn="l" rtl="0">
              <a:lnSpc>
                <a:spcPct val="115000"/>
              </a:lnSpc>
              <a:spcBef>
                <a:spcPts val="0"/>
              </a:spcBef>
              <a:spcAft>
                <a:spcPts val="0"/>
              </a:spcAft>
              <a:buClr>
                <a:schemeClr val="dk1"/>
              </a:buClr>
              <a:buSzPts val="2100"/>
              <a:buFont typeface="Trebuchet MS"/>
              <a:buChar char="❏"/>
            </a:pPr>
            <a:r>
              <a:rPr lang="es-419" sz="2100" noProof="0" dirty="0">
                <a:solidFill>
                  <a:schemeClr val="dk1"/>
                </a:solidFill>
                <a:latin typeface="Trebuchet MS"/>
                <a:ea typeface="Trebuchet MS"/>
                <a:cs typeface="Trebuchet MS"/>
                <a:sym typeface="Trebuchet MS"/>
              </a:rPr>
              <a:t>Supervisión/cumplimiento</a:t>
            </a:r>
          </a:p>
          <a:p>
            <a:pPr marL="317500" lvl="0" indent="-298450" algn="l" rtl="0">
              <a:lnSpc>
                <a:spcPct val="115000"/>
              </a:lnSpc>
              <a:spcBef>
                <a:spcPts val="0"/>
              </a:spcBef>
              <a:spcAft>
                <a:spcPts val="0"/>
              </a:spcAft>
              <a:buClr>
                <a:schemeClr val="dk1"/>
              </a:buClr>
              <a:buSzPts val="2100"/>
              <a:buFont typeface="Trebuchet MS"/>
              <a:buChar char="❏"/>
            </a:pPr>
            <a:r>
              <a:rPr lang="es-419" sz="2100" noProof="0" dirty="0">
                <a:solidFill>
                  <a:schemeClr val="dk1"/>
                </a:solidFill>
                <a:latin typeface="Trebuchet MS"/>
                <a:ea typeface="Trebuchet MS"/>
                <a:cs typeface="Trebuchet MS"/>
                <a:sym typeface="Trebuchet MS"/>
              </a:rPr>
              <a:t>Comunicaciones y notificaciones</a:t>
            </a:r>
          </a:p>
          <a:p>
            <a:pPr marL="0" lvl="0" indent="0" algn="l" rtl="0">
              <a:spcBef>
                <a:spcPts val="900"/>
              </a:spcBef>
              <a:spcAft>
                <a:spcPts val="0"/>
              </a:spcAft>
              <a:buNone/>
            </a:pPr>
            <a:endParaRPr lang="es-419" sz="2100" noProof="0" dirty="0">
              <a:solidFill>
                <a:schemeClr val="dk1"/>
              </a:solidFill>
              <a:latin typeface="Trebuchet MS"/>
              <a:ea typeface="Trebuchet MS"/>
              <a:cs typeface="Trebuchet MS"/>
              <a:sym typeface="Trebuchet MS"/>
            </a:endParaRPr>
          </a:p>
          <a:p>
            <a:pPr marL="0" lvl="0" indent="0" algn="l" rtl="0">
              <a:spcBef>
                <a:spcPts val="900"/>
              </a:spcBef>
              <a:spcAft>
                <a:spcPts val="0"/>
              </a:spcAft>
              <a:buNone/>
            </a:pPr>
            <a:r>
              <a:rPr lang="es-419" sz="2100" noProof="0" dirty="0">
                <a:solidFill>
                  <a:schemeClr val="dk1"/>
                </a:solidFill>
                <a:latin typeface="Trebuchet MS"/>
                <a:ea typeface="Trebuchet MS"/>
                <a:cs typeface="Trebuchet MS"/>
                <a:sym typeface="Trebuchet MS"/>
              </a:rPr>
              <a:t>CMS exige maximizar el uso de fuentes de datos e información </a:t>
            </a:r>
            <a:r>
              <a:rPr lang="es-419" sz="2100" b="1" i="1" noProof="0" dirty="0">
                <a:solidFill>
                  <a:schemeClr val="dk1"/>
                </a:solidFill>
                <a:latin typeface="Trebuchet MS"/>
                <a:ea typeface="Trebuchet MS"/>
                <a:cs typeface="Trebuchet MS"/>
                <a:sym typeface="Trebuchet MS"/>
              </a:rPr>
              <a:t>auditable</a:t>
            </a:r>
            <a:r>
              <a:rPr lang="es-419" sz="2100" noProof="0" dirty="0">
                <a:solidFill>
                  <a:schemeClr val="dk1"/>
                </a:solidFill>
                <a:latin typeface="Trebuchet MS"/>
                <a:ea typeface="Trebuchet MS"/>
                <a:cs typeface="Trebuchet MS"/>
                <a:sym typeface="Trebuchet MS"/>
              </a:rPr>
              <a:t> para verificar exenciones y limitar la autodeclaración.</a:t>
            </a:r>
          </a:p>
          <a:p>
            <a:pPr marL="393700" lvl="0" indent="-203200" algn="l" rtl="0">
              <a:spcBef>
                <a:spcPts val="500"/>
              </a:spcBef>
              <a:spcAft>
                <a:spcPts val="0"/>
              </a:spcAft>
              <a:buClr>
                <a:schemeClr val="dk1"/>
              </a:buClr>
              <a:buSzPts val="1200"/>
              <a:buFont typeface="Arial"/>
              <a:buNone/>
            </a:pPr>
            <a:endParaRPr lang="es-419" sz="1300" noProof="0" dirty="0">
              <a:solidFill>
                <a:schemeClr val="dk1"/>
              </a:solidFill>
              <a:latin typeface="Trebuchet MS"/>
              <a:ea typeface="Trebuchet MS"/>
              <a:cs typeface="Trebuchet MS"/>
              <a:sym typeface="Trebuchet MS"/>
            </a:endParaRPr>
          </a:p>
          <a:p>
            <a:pPr marL="0" lvl="0" indent="0" algn="l" rtl="0">
              <a:spcBef>
                <a:spcPts val="500"/>
              </a:spcBef>
              <a:spcAft>
                <a:spcPts val="0"/>
              </a:spcAft>
              <a:buNone/>
            </a:pPr>
            <a:endParaRPr lang="es-419" noProof="0" dirty="0"/>
          </a:p>
        </p:txBody>
      </p:sp>
      <p:sp>
        <p:nvSpPr>
          <p:cNvPr id="1323" name="Google Shape;1323;p166"/>
          <p:cNvSpPr txBox="1"/>
          <p:nvPr/>
        </p:nvSpPr>
        <p:spPr>
          <a:xfrm>
            <a:off x="703575" y="1429075"/>
            <a:ext cx="5238000" cy="4490700"/>
          </a:xfrm>
          <a:prstGeom prst="rect">
            <a:avLst/>
          </a:prstGeom>
          <a:noFill/>
          <a:ln>
            <a:noFill/>
          </a:ln>
        </p:spPr>
        <p:txBody>
          <a:bodyPr spcFirstLastPara="1" wrap="square" lIns="91425" tIns="91425" rIns="91425" bIns="91425" anchor="t" anchorCtr="0">
            <a:noAutofit/>
          </a:bodyPr>
          <a:lstStyle/>
          <a:p>
            <a:pPr marL="0" lvl="0" indent="0" algn="l" rtl="0">
              <a:spcBef>
                <a:spcPts val="900"/>
              </a:spcBef>
              <a:spcAft>
                <a:spcPts val="0"/>
              </a:spcAft>
              <a:buNone/>
            </a:pPr>
            <a:r>
              <a:rPr lang="es-419" sz="2100" noProof="0" dirty="0">
                <a:solidFill>
                  <a:schemeClr val="dk1"/>
                </a:solidFill>
                <a:latin typeface="Trebuchet MS"/>
                <a:ea typeface="Trebuchet MS"/>
                <a:cs typeface="Trebuchet MS"/>
                <a:sym typeface="Trebuchet MS"/>
              </a:rPr>
              <a:t>CMS indica que los estados pueden lanzar un MVP de requisitos laborales de expansión Medicaid en lugar de completar toda la conectividad TI exigida por H.R. 1 antes del 1 de enero de 2027. </a:t>
            </a:r>
          </a:p>
          <a:p>
            <a:pPr marL="787400" lvl="1" indent="-336550" algn="l" rtl="0">
              <a:spcBef>
                <a:spcPts val="900"/>
              </a:spcBef>
              <a:spcAft>
                <a:spcPts val="0"/>
              </a:spcAft>
              <a:buClr>
                <a:schemeClr val="dk1"/>
              </a:buClr>
              <a:buSzPts val="2100"/>
              <a:buChar char="○"/>
            </a:pPr>
            <a:r>
              <a:rPr lang="es-419" sz="2100" noProof="0" dirty="0">
                <a:solidFill>
                  <a:schemeClr val="dk1"/>
                </a:solidFill>
                <a:latin typeface="Trebuchet MS"/>
                <a:ea typeface="Trebuchet MS"/>
                <a:cs typeface="Trebuchet MS"/>
                <a:sym typeface="Trebuchet MS"/>
              </a:rPr>
              <a:t>Se está construyendo el MVP para el 1 de enero y, en paralelo, los requisitos de H.R.  1 de largo plazo (Track 2). </a:t>
            </a:r>
          </a:p>
          <a:p>
            <a:pPr marL="787400" lvl="1" indent="-336550" algn="l" rtl="0">
              <a:spcBef>
                <a:spcPts val="900"/>
              </a:spcBef>
              <a:spcAft>
                <a:spcPts val="0"/>
              </a:spcAft>
              <a:buClr>
                <a:schemeClr val="dk1"/>
              </a:buClr>
              <a:buSzPts val="2100"/>
              <a:buFont typeface="Trebuchet MS"/>
              <a:buChar char="○"/>
            </a:pPr>
            <a:r>
              <a:rPr lang="es-419" sz="2100" noProof="0" dirty="0">
                <a:solidFill>
                  <a:schemeClr val="dk1"/>
                </a:solidFill>
                <a:latin typeface="Trebuchet MS"/>
                <a:ea typeface="Trebuchet MS"/>
                <a:cs typeface="Trebuchet MS"/>
                <a:sym typeface="Trebuchet MS"/>
              </a:rPr>
              <a:t>Los estados deben completar la lista MVP con monitoreo regular de CMS.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16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15</a:t>
            </a:fld>
            <a:endParaRPr lang="es-419" noProof="0" dirty="0"/>
          </a:p>
        </p:txBody>
      </p:sp>
      <p:grpSp>
        <p:nvGrpSpPr>
          <p:cNvPr id="1330" name="Google Shape;1330;p167"/>
          <p:cNvGrpSpPr/>
          <p:nvPr/>
        </p:nvGrpSpPr>
        <p:grpSpPr>
          <a:xfrm>
            <a:off x="6264529" y="129210"/>
            <a:ext cx="5927468" cy="5926364"/>
            <a:chOff x="2961500" y="961400"/>
            <a:chExt cx="3221100" cy="3220500"/>
          </a:xfrm>
        </p:grpSpPr>
        <p:sp>
          <p:nvSpPr>
            <p:cNvPr id="1331" name="Google Shape;1331;p167"/>
            <p:cNvSpPr/>
            <p:nvPr/>
          </p:nvSpPr>
          <p:spPr>
            <a:xfrm>
              <a:off x="2961500" y="961400"/>
              <a:ext cx="3221100" cy="3220500"/>
            </a:xfrm>
            <a:prstGeom prst="ellipse">
              <a:avLst/>
            </a:prstGeom>
            <a:solidFill>
              <a:srgbClr val="0B5394"/>
            </a:solidFill>
            <a:ln>
              <a:noFill/>
            </a:ln>
          </p:spPr>
          <p:txBody>
            <a:bodyPr spcFirstLastPara="1" wrap="square" lIns="168275" tIns="168275" rIns="168275" bIns="168275" anchor="ctr" anchorCtr="0">
              <a:noAutofit/>
            </a:bodyPr>
            <a:lstStyle/>
            <a:p>
              <a:pPr marL="0" lvl="0" indent="0" algn="l" rtl="0">
                <a:spcBef>
                  <a:spcPts val="0"/>
                </a:spcBef>
                <a:spcAft>
                  <a:spcPts val="0"/>
                </a:spcAft>
                <a:buNone/>
              </a:pPr>
              <a:endParaRPr lang="es-419" sz="1932" noProof="0" dirty="0">
                <a:latin typeface="Trebuchet MS"/>
                <a:ea typeface="Trebuchet MS"/>
                <a:cs typeface="Trebuchet MS"/>
                <a:sym typeface="Trebuchet MS"/>
              </a:endParaRPr>
            </a:p>
          </p:txBody>
        </p:sp>
        <p:sp>
          <p:nvSpPr>
            <p:cNvPr id="1332" name="Google Shape;1332;p167"/>
            <p:cNvSpPr txBox="1"/>
            <p:nvPr/>
          </p:nvSpPr>
          <p:spPr>
            <a:xfrm>
              <a:off x="3260342" y="1586363"/>
              <a:ext cx="2772998" cy="802800"/>
            </a:xfrm>
            <a:prstGeom prst="rect">
              <a:avLst/>
            </a:prstGeom>
            <a:noFill/>
            <a:ln>
              <a:noFill/>
            </a:ln>
          </p:spPr>
          <p:txBody>
            <a:bodyPr spcFirstLastPara="1" wrap="square" lIns="168275" tIns="168275" rIns="168275" bIns="168275" anchor="ctr" anchorCtr="0">
              <a:noAutofit/>
            </a:bodyPr>
            <a:lstStyle/>
            <a:p>
              <a:pPr marL="0" lvl="0" indent="0" algn="ctr" rtl="0">
                <a:spcBef>
                  <a:spcPts val="0"/>
                </a:spcBef>
                <a:spcAft>
                  <a:spcPts val="0"/>
                </a:spcAft>
                <a:buNone/>
              </a:pPr>
              <a:r>
                <a:rPr lang="es-419" sz="2094" b="1" noProof="0" dirty="0">
                  <a:solidFill>
                    <a:srgbClr val="FFFFFF"/>
                  </a:solidFill>
                  <a:latin typeface="Trebuchet MS"/>
                  <a:ea typeface="Trebuchet MS"/>
                  <a:cs typeface="Trebuchet MS"/>
                  <a:sym typeface="Trebuchet MS"/>
                </a:rPr>
                <a:t>Inscripción total Medicaid Colorado</a:t>
              </a:r>
            </a:p>
            <a:p>
              <a:pPr marL="0" lvl="0" indent="0" algn="ctr" rtl="0">
                <a:spcBef>
                  <a:spcPts val="0"/>
                </a:spcBef>
                <a:spcAft>
                  <a:spcPts val="0"/>
                </a:spcAft>
                <a:buNone/>
              </a:pPr>
              <a:r>
                <a:rPr lang="es-419" sz="2194" b="1" noProof="0" dirty="0">
                  <a:solidFill>
                    <a:srgbClr val="FFFFFF"/>
                  </a:solidFill>
                  <a:latin typeface="Trebuchet MS"/>
                  <a:ea typeface="Trebuchet MS"/>
                  <a:cs typeface="Trebuchet MS"/>
                  <a:sym typeface="Trebuchet MS"/>
                </a:rPr>
                <a:t>1,200,000</a:t>
              </a:r>
            </a:p>
          </p:txBody>
        </p:sp>
      </p:grpSp>
      <p:sp>
        <p:nvSpPr>
          <p:cNvPr id="1333" name="Google Shape;1333;p167"/>
          <p:cNvSpPr/>
          <p:nvPr/>
        </p:nvSpPr>
        <p:spPr>
          <a:xfrm>
            <a:off x="7519360" y="2675074"/>
            <a:ext cx="3380700" cy="3380700"/>
          </a:xfrm>
          <a:prstGeom prst="ellipse">
            <a:avLst/>
          </a:prstGeom>
          <a:solidFill>
            <a:srgbClr val="3D85C6"/>
          </a:solidFill>
          <a:ln>
            <a:noFill/>
          </a:ln>
        </p:spPr>
        <p:txBody>
          <a:bodyPr spcFirstLastPara="1" wrap="square" lIns="132075" tIns="132075" rIns="132075" bIns="132075" anchor="ctr" anchorCtr="0">
            <a:noAutofit/>
          </a:bodyPr>
          <a:lstStyle/>
          <a:p>
            <a:pPr marL="0" lvl="0" indent="0" algn="l" rtl="0">
              <a:spcBef>
                <a:spcPts val="0"/>
              </a:spcBef>
              <a:spcAft>
                <a:spcPts val="0"/>
              </a:spcAft>
              <a:buNone/>
            </a:pPr>
            <a:endParaRPr lang="es-419" sz="1516" noProof="0" dirty="0">
              <a:latin typeface="Trebuchet MS"/>
              <a:ea typeface="Trebuchet MS"/>
              <a:cs typeface="Trebuchet MS"/>
              <a:sym typeface="Trebuchet MS"/>
            </a:endParaRPr>
          </a:p>
        </p:txBody>
      </p:sp>
      <p:sp>
        <p:nvSpPr>
          <p:cNvPr id="1334" name="Google Shape;1334;p167"/>
          <p:cNvSpPr txBox="1"/>
          <p:nvPr/>
        </p:nvSpPr>
        <p:spPr>
          <a:xfrm>
            <a:off x="7935250" y="3155449"/>
            <a:ext cx="2558579" cy="822600"/>
          </a:xfrm>
          <a:prstGeom prst="rect">
            <a:avLst/>
          </a:prstGeom>
          <a:noFill/>
          <a:ln>
            <a:noFill/>
          </a:ln>
        </p:spPr>
        <p:txBody>
          <a:bodyPr spcFirstLastPara="1" wrap="square" lIns="132075" tIns="132075" rIns="132075" bIns="132075" anchor="ctr" anchorCtr="0">
            <a:noAutofit/>
          </a:bodyPr>
          <a:lstStyle/>
          <a:p>
            <a:pPr marL="0" lvl="0" indent="0" algn="ctr" rtl="0">
              <a:spcBef>
                <a:spcPts val="0"/>
              </a:spcBef>
              <a:spcAft>
                <a:spcPts val="0"/>
              </a:spcAft>
              <a:buNone/>
            </a:pPr>
            <a:r>
              <a:rPr lang="es-419" sz="1508" b="1" noProof="0" dirty="0">
                <a:solidFill>
                  <a:srgbClr val="FFFFFF"/>
                </a:solidFill>
                <a:latin typeface="Trebuchet MS"/>
                <a:ea typeface="Trebuchet MS"/>
                <a:cs typeface="Trebuchet MS"/>
                <a:sym typeface="Trebuchet MS"/>
              </a:rPr>
              <a:t>potencialmente afectados por requisitos laborales y renovaciones semestrales</a:t>
            </a:r>
          </a:p>
          <a:p>
            <a:pPr marL="0" lvl="0" indent="0" algn="ctr" rtl="0">
              <a:spcBef>
                <a:spcPts val="0"/>
              </a:spcBef>
              <a:spcAft>
                <a:spcPts val="0"/>
              </a:spcAft>
              <a:buNone/>
            </a:pPr>
            <a:r>
              <a:rPr lang="es-419" sz="1608" b="1" noProof="0" dirty="0">
                <a:solidFill>
                  <a:srgbClr val="FFFFFF"/>
                </a:solidFill>
                <a:latin typeface="Trebuchet MS"/>
                <a:ea typeface="Trebuchet MS"/>
                <a:cs typeface="Trebuchet MS"/>
                <a:sym typeface="Trebuchet MS"/>
              </a:rPr>
              <a:t>378,000</a:t>
            </a:r>
          </a:p>
        </p:txBody>
      </p:sp>
      <p:grpSp>
        <p:nvGrpSpPr>
          <p:cNvPr id="1335" name="Google Shape;1335;p167"/>
          <p:cNvGrpSpPr/>
          <p:nvPr/>
        </p:nvGrpSpPr>
        <p:grpSpPr>
          <a:xfrm>
            <a:off x="8238549" y="4112255"/>
            <a:ext cx="1978211" cy="1943700"/>
            <a:chOff x="3833620" y="2704915"/>
            <a:chExt cx="1503428" cy="1477200"/>
          </a:xfrm>
        </p:grpSpPr>
        <p:sp>
          <p:nvSpPr>
            <p:cNvPr id="1336" name="Google Shape;1336;p167"/>
            <p:cNvSpPr/>
            <p:nvPr/>
          </p:nvSpPr>
          <p:spPr>
            <a:xfrm>
              <a:off x="3833620" y="2704915"/>
              <a:ext cx="1476900" cy="1477200"/>
            </a:xfrm>
            <a:prstGeom prst="ellipse">
              <a:avLst/>
            </a:prstGeom>
            <a:solidFill>
              <a:srgbClr val="6FA8DC"/>
            </a:solidFill>
            <a:ln>
              <a:noFill/>
            </a:ln>
          </p:spPr>
          <p:txBody>
            <a:bodyPr spcFirstLastPara="1" wrap="square" lIns="120300" tIns="120300" rIns="120300" bIns="120300" anchor="ctr" anchorCtr="0">
              <a:noAutofit/>
            </a:bodyPr>
            <a:lstStyle/>
            <a:p>
              <a:pPr marL="0" lvl="0" indent="0" algn="l" rtl="0">
                <a:spcBef>
                  <a:spcPts val="0"/>
                </a:spcBef>
                <a:spcAft>
                  <a:spcPts val="0"/>
                </a:spcAft>
                <a:buNone/>
              </a:pPr>
              <a:endParaRPr lang="es-419" sz="1381" noProof="0" dirty="0">
                <a:latin typeface="Trebuchet MS"/>
                <a:ea typeface="Trebuchet MS"/>
                <a:cs typeface="Trebuchet MS"/>
                <a:sym typeface="Trebuchet MS"/>
              </a:endParaRPr>
            </a:p>
          </p:txBody>
        </p:sp>
        <p:sp>
          <p:nvSpPr>
            <p:cNvPr id="1337" name="Google Shape;1337;p167"/>
            <p:cNvSpPr txBox="1"/>
            <p:nvPr/>
          </p:nvSpPr>
          <p:spPr>
            <a:xfrm>
              <a:off x="3860148" y="3205675"/>
              <a:ext cx="1476900" cy="649200"/>
            </a:xfrm>
            <a:prstGeom prst="rect">
              <a:avLst/>
            </a:prstGeom>
            <a:noFill/>
            <a:ln>
              <a:noFill/>
            </a:ln>
          </p:spPr>
          <p:txBody>
            <a:bodyPr spcFirstLastPara="1" wrap="square" lIns="120300" tIns="120300" rIns="120300" bIns="120300" anchor="ctr" anchorCtr="0">
              <a:noAutofit/>
            </a:bodyPr>
            <a:lstStyle/>
            <a:p>
              <a:pPr marL="0" lvl="0" indent="0" algn="ctr" rtl="0">
                <a:spcBef>
                  <a:spcPts val="0"/>
                </a:spcBef>
                <a:spcAft>
                  <a:spcPts val="0"/>
                </a:spcAft>
                <a:buNone/>
              </a:pPr>
              <a:r>
                <a:rPr lang="es-419" sz="1382" b="1" noProof="0" dirty="0">
                  <a:solidFill>
                    <a:srgbClr val="FFFFFF"/>
                  </a:solidFill>
                  <a:latin typeface="Trebuchet MS"/>
                  <a:ea typeface="Trebuchet MS"/>
                  <a:cs typeface="Trebuchet MS"/>
                  <a:sym typeface="Trebuchet MS"/>
                </a:rPr>
                <a:t>población que deberá demostrar cumplimiento o exención</a:t>
              </a:r>
            </a:p>
            <a:p>
              <a:pPr marL="0" lvl="0" indent="0" algn="ctr" rtl="0">
                <a:spcBef>
                  <a:spcPts val="0"/>
                </a:spcBef>
                <a:spcAft>
                  <a:spcPts val="0"/>
                </a:spcAft>
                <a:buNone/>
              </a:pPr>
              <a:r>
                <a:rPr lang="es-419" sz="1600" b="1" noProof="0" dirty="0">
                  <a:solidFill>
                    <a:schemeClr val="dk1"/>
                  </a:solidFill>
                  <a:highlight>
                    <a:schemeClr val="lt2"/>
                  </a:highlight>
                  <a:latin typeface="Trebuchet MS"/>
                  <a:ea typeface="Trebuchet MS"/>
                  <a:cs typeface="Trebuchet MS"/>
                  <a:sym typeface="Trebuchet MS"/>
                </a:rPr>
                <a:t>155,000</a:t>
              </a:r>
            </a:p>
          </p:txBody>
        </p:sp>
      </p:grpSp>
      <p:sp>
        <p:nvSpPr>
          <p:cNvPr id="1338" name="Google Shape;1338;p167"/>
          <p:cNvSpPr txBox="1"/>
          <p:nvPr/>
        </p:nvSpPr>
        <p:spPr>
          <a:xfrm>
            <a:off x="128125" y="170064"/>
            <a:ext cx="7444800" cy="82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000"/>
              </a:spcAft>
              <a:buClr>
                <a:schemeClr val="dk1"/>
              </a:buClr>
              <a:buSzPts val="1475"/>
              <a:buFont typeface="Arial"/>
              <a:buNone/>
            </a:pPr>
            <a:r>
              <a:rPr lang="es-419" sz="3200" b="1" noProof="0" dirty="0">
                <a:solidFill>
                  <a:schemeClr val="dk2"/>
                </a:solidFill>
                <a:latin typeface="Trebuchet MS"/>
                <a:ea typeface="Trebuchet MS"/>
                <a:cs typeface="Trebuchet MS"/>
                <a:sym typeface="Trebuchet MS"/>
              </a:rPr>
              <a:t>Impacto en población de expansión</a:t>
            </a:r>
            <a:endParaRPr lang="es-419" sz="700" noProof="0" dirty="0"/>
          </a:p>
        </p:txBody>
      </p:sp>
      <p:sp>
        <p:nvSpPr>
          <p:cNvPr id="1339" name="Google Shape;1339;p167"/>
          <p:cNvSpPr txBox="1"/>
          <p:nvPr/>
        </p:nvSpPr>
        <p:spPr>
          <a:xfrm>
            <a:off x="128125" y="985650"/>
            <a:ext cx="6136500" cy="4213500"/>
          </a:xfrm>
          <a:prstGeom prst="rect">
            <a:avLst/>
          </a:prstGeom>
          <a:noFill/>
          <a:ln>
            <a:noFill/>
          </a:ln>
        </p:spPr>
        <p:txBody>
          <a:bodyPr spcFirstLastPara="1" wrap="square" lIns="91425" tIns="91425" rIns="91425" bIns="91425" anchor="t" anchorCtr="0">
            <a:noAutofit/>
          </a:bodyPr>
          <a:lstStyle/>
          <a:p>
            <a:pPr marL="0" lvl="0" indent="0" algn="l" rtl="0">
              <a:spcBef>
                <a:spcPts val="900"/>
              </a:spcBef>
              <a:spcAft>
                <a:spcPts val="0"/>
              </a:spcAft>
              <a:buNone/>
            </a:pPr>
            <a:r>
              <a:rPr lang="es-419" sz="2100" noProof="0" dirty="0">
                <a:solidFill>
                  <a:schemeClr val="dk1"/>
                </a:solidFill>
                <a:latin typeface="Trebuchet MS"/>
                <a:ea typeface="Trebuchet MS"/>
                <a:cs typeface="Trebuchet MS"/>
                <a:sym typeface="Trebuchet MS"/>
              </a:rPr>
              <a:t>Los requisitos laborales y renovaciones semestrales no aplican a toda la población Medicaid.</a:t>
            </a:r>
          </a:p>
          <a:p>
            <a:pPr marL="457200" lvl="0" indent="-371475" algn="l" rtl="0">
              <a:spcBef>
                <a:spcPts val="900"/>
              </a:spcBef>
              <a:spcAft>
                <a:spcPts val="0"/>
              </a:spcAft>
              <a:buClr>
                <a:schemeClr val="dk1"/>
              </a:buClr>
              <a:buSzPts val="2250"/>
              <a:buFont typeface="Trebuchet MS"/>
              <a:buChar char="●"/>
            </a:pPr>
            <a:r>
              <a:rPr lang="es-419" sz="2100" noProof="0" dirty="0">
                <a:solidFill>
                  <a:schemeClr val="dk1"/>
                </a:solidFill>
                <a:latin typeface="Trebuchet MS"/>
                <a:ea typeface="Trebuchet MS"/>
                <a:cs typeface="Trebuchet MS"/>
                <a:sym typeface="Trebuchet MS"/>
              </a:rPr>
              <a:t>La población de expansión incluye adultos de 19–64 años con ingresos hasta 133% FPL.
También padres/cuidadores con ingresos entre 69–133% FPL.</a:t>
            </a:r>
          </a:p>
          <a:p>
            <a:pPr marL="0" lvl="0" indent="0" algn="l" rtl="0">
              <a:spcBef>
                <a:spcPts val="900"/>
              </a:spcBef>
              <a:spcAft>
                <a:spcPts val="0"/>
              </a:spcAft>
              <a:buNone/>
            </a:pPr>
            <a:r>
              <a:rPr lang="es-419" sz="2100" noProof="0" dirty="0">
                <a:solidFill>
                  <a:schemeClr val="dk1"/>
                </a:solidFill>
                <a:latin typeface="Trebuchet MS"/>
                <a:ea typeface="Trebuchet MS"/>
                <a:cs typeface="Trebuchet MS"/>
                <a:sym typeface="Trebuchet MS"/>
              </a:rPr>
              <a:t>Población de expansión: ~378,000. </a:t>
            </a:r>
          </a:p>
          <a:p>
            <a:pPr marL="457200" lvl="0" indent="-371475" algn="l" rtl="0">
              <a:spcBef>
                <a:spcPts val="900"/>
              </a:spcBef>
              <a:spcAft>
                <a:spcPts val="0"/>
              </a:spcAft>
              <a:buClr>
                <a:schemeClr val="dk1"/>
              </a:buClr>
              <a:buSzPts val="2250"/>
              <a:buFont typeface="Trebuchet MS"/>
              <a:buChar char="●"/>
            </a:pPr>
            <a:r>
              <a:rPr lang="es-419" sz="2100" noProof="0" dirty="0">
                <a:solidFill>
                  <a:schemeClr val="dk1"/>
                </a:solidFill>
                <a:latin typeface="Trebuchet MS"/>
                <a:ea typeface="Trebuchet MS"/>
                <a:cs typeface="Trebuchet MS"/>
                <a:sym typeface="Trebuchet MS"/>
              </a:rPr>
              <a:t>Actualmente existen datos para determinar cumplimiento o exención para más de la mitad.</a:t>
            </a:r>
          </a:p>
          <a:p>
            <a:pPr marL="457200" lvl="0" indent="-371475" algn="l" rtl="0">
              <a:spcBef>
                <a:spcPts val="0"/>
              </a:spcBef>
              <a:spcAft>
                <a:spcPts val="0"/>
              </a:spcAft>
              <a:buClr>
                <a:schemeClr val="dk1"/>
              </a:buClr>
              <a:buSzPts val="2250"/>
              <a:buFont typeface="Trebuchet MS"/>
              <a:buChar char="●"/>
            </a:pPr>
            <a:r>
              <a:rPr lang="es-419" sz="2100" noProof="0" dirty="0">
                <a:solidFill>
                  <a:schemeClr val="dk1"/>
                </a:solidFill>
                <a:latin typeface="Trebuchet MS"/>
                <a:ea typeface="Trebuchet MS"/>
                <a:cs typeface="Trebuchet MS"/>
                <a:sym typeface="Trebuchet MS"/>
              </a:rPr>
              <a:t>El enfoque es apoyar y mitigar pérdida de cobertura para 155,000 miembros.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p168"/>
          <p:cNvSpPr txBox="1">
            <a:spLocks noGrp="1"/>
          </p:cNvSpPr>
          <p:nvPr>
            <p:ph type="body" idx="1"/>
          </p:nvPr>
        </p:nvSpPr>
        <p:spPr>
          <a:xfrm>
            <a:off x="229274" y="190409"/>
            <a:ext cx="11458643" cy="816900"/>
          </a:xfrm>
          <a:prstGeom prst="rect">
            <a:avLst/>
          </a:prstGeom>
        </p:spPr>
        <p:txBody>
          <a:bodyPr spcFirstLastPara="1" wrap="square" lIns="91425" tIns="45700" rIns="91425" bIns="45700" anchor="ctr" anchorCtr="0">
            <a:noAutofit/>
          </a:bodyPr>
          <a:lstStyle/>
          <a:p>
            <a:pPr marL="0" lvl="0" indent="0" algn="ctr" rtl="0">
              <a:spcBef>
                <a:spcPts val="4000"/>
              </a:spcBef>
              <a:spcAft>
                <a:spcPts val="0"/>
              </a:spcAft>
              <a:buNone/>
            </a:pPr>
            <a:r>
              <a:rPr lang="es-419" sz="3600" noProof="0" dirty="0"/>
              <a:t>Herramienta de evaluación de requisitos laborales</a:t>
            </a:r>
          </a:p>
        </p:txBody>
      </p:sp>
      <p:sp>
        <p:nvSpPr>
          <p:cNvPr id="1346" name="Google Shape;1346;p168"/>
          <p:cNvSpPr txBox="1">
            <a:spLocks noGrp="1"/>
          </p:cNvSpPr>
          <p:nvPr>
            <p:ph type="body" idx="2"/>
          </p:nvPr>
        </p:nvSpPr>
        <p:spPr>
          <a:xfrm>
            <a:off x="229275" y="1203025"/>
            <a:ext cx="5904300" cy="4532700"/>
          </a:xfrm>
          <a:prstGeom prst="rect">
            <a:avLst/>
          </a:prstGeom>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4000"/>
              </a:spcBef>
              <a:spcAft>
                <a:spcPts val="0"/>
              </a:spcAft>
              <a:buNone/>
            </a:pPr>
            <a:r>
              <a:rPr lang="es-419" i="0" noProof="0" dirty="0">
                <a:solidFill>
                  <a:schemeClr val="dk1"/>
                </a:solidFill>
              </a:rPr>
              <a:t>Herramienta rápida para identificar si una persona debe cumplir o está exenta. </a:t>
            </a:r>
          </a:p>
          <a:p>
            <a:pPr marL="457200" lvl="0" indent="-374650" algn="l" rtl="0">
              <a:spcBef>
                <a:spcPts val="1000"/>
              </a:spcBef>
              <a:spcAft>
                <a:spcPts val="0"/>
              </a:spcAft>
              <a:buClr>
                <a:schemeClr val="dk1"/>
              </a:buClr>
              <a:buSzPts val="2300"/>
              <a:buChar char="●"/>
            </a:pPr>
            <a:r>
              <a:rPr lang="es-419" i="0" noProof="0" dirty="0">
                <a:solidFill>
                  <a:schemeClr val="dk1"/>
                </a:solidFill>
              </a:rPr>
              <a:t>No utiliza información personal identificable.</a:t>
            </a:r>
          </a:p>
          <a:p>
            <a:pPr marL="457200" lvl="0" indent="-374650" algn="l" rtl="0">
              <a:spcBef>
                <a:spcPts val="0"/>
              </a:spcBef>
              <a:spcAft>
                <a:spcPts val="0"/>
              </a:spcAft>
              <a:buClr>
                <a:schemeClr val="dk1"/>
              </a:buClr>
              <a:buSzPts val="2300"/>
              <a:buChar char="●"/>
            </a:pPr>
            <a:r>
              <a:rPr lang="es-419" i="0" noProof="0" dirty="0">
                <a:solidFill>
                  <a:schemeClr val="dk1"/>
                </a:solidFill>
              </a:rPr>
              <a:t>Incluye preguntas sobre las circunstanciás de los individuos para identificar si debe cumplir o está exenta:</a:t>
            </a:r>
          </a:p>
          <a:p>
            <a:pPr marL="914400" lvl="1" indent="-374650" algn="l" rtl="0">
              <a:spcBef>
                <a:spcPts val="0"/>
              </a:spcBef>
              <a:spcAft>
                <a:spcPts val="0"/>
              </a:spcAft>
              <a:buClr>
                <a:schemeClr val="dk1"/>
              </a:buClr>
              <a:buSzPts val="2300"/>
              <a:buChar char="○"/>
            </a:pPr>
            <a:r>
              <a:rPr lang="es-419" sz="2300" i="0" noProof="0" dirty="0">
                <a:solidFill>
                  <a:schemeClr val="dk1"/>
                </a:solidFill>
              </a:rPr>
              <a:t>Por ejemplo, preguntas sobre edad, seguro social, embarazo, Medicare, padre de menor de 14 o con discapacidad, etc.</a:t>
            </a:r>
          </a:p>
          <a:p>
            <a:pPr marL="457200" lvl="0" indent="-374650" algn="l" rtl="0">
              <a:spcBef>
                <a:spcPts val="0"/>
              </a:spcBef>
              <a:spcAft>
                <a:spcPts val="0"/>
              </a:spcAft>
              <a:buClr>
                <a:schemeClr val="dk1"/>
              </a:buClr>
              <a:buSzPts val="2300"/>
              <a:buChar char="●"/>
            </a:pPr>
            <a:r>
              <a:rPr lang="es-419" i="0" noProof="0" dirty="0">
                <a:solidFill>
                  <a:schemeClr val="dk1"/>
                </a:solidFill>
              </a:rPr>
              <a:t>Pregunta de ingresos: $580/mes (mínimo para cumplir).</a:t>
            </a:r>
          </a:p>
        </p:txBody>
      </p:sp>
      <p:sp>
        <p:nvSpPr>
          <p:cNvPr id="1347" name="Google Shape;1347;p16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16</a:t>
            </a:fld>
            <a:endParaRPr lang="es-419" noProof="0" dirty="0"/>
          </a:p>
        </p:txBody>
      </p:sp>
      <p:pic>
        <p:nvPicPr>
          <p:cNvPr id="1348" name="Google Shape;1348;p168"/>
          <p:cNvPicPr preferRelativeResize="0"/>
          <p:nvPr/>
        </p:nvPicPr>
        <p:blipFill>
          <a:blip r:embed="rId3">
            <a:alphaModFix/>
          </a:blip>
          <a:stretch>
            <a:fillRect/>
          </a:stretch>
        </p:blipFill>
        <p:spPr>
          <a:xfrm>
            <a:off x="6275239" y="1203017"/>
            <a:ext cx="5412679" cy="4810502"/>
          </a:xfrm>
          <a:prstGeom prst="rect">
            <a:avLst/>
          </a:prstGeom>
          <a:noFill/>
          <a:ln w="19050" cap="flat" cmpd="sng">
            <a:solidFill>
              <a:schemeClr val="dk2"/>
            </a:solidFill>
            <a:prstDash val="solid"/>
            <a:round/>
            <a:headEnd type="none" w="sm" len="sm"/>
            <a:tailEnd type="none" w="sm" len="sm"/>
          </a:ln>
        </p:spPr>
      </p:pic>
      <p:sp>
        <p:nvSpPr>
          <p:cNvPr id="3" name="CuadroTexto 9">
            <a:extLst>
              <a:ext uri="{FF2B5EF4-FFF2-40B4-BE49-F238E27FC236}">
                <a16:creationId xmlns:a16="http://schemas.microsoft.com/office/drawing/2014/main" id="{E94DF967-9836-5044-A164-803C43FF9B32}"/>
              </a:ext>
            </a:extLst>
          </p:cNvPr>
          <p:cNvSpPr txBox="1"/>
          <p:nvPr/>
        </p:nvSpPr>
        <p:spPr>
          <a:xfrm>
            <a:off x="7127077" y="3325483"/>
            <a:ext cx="3492039" cy="430887"/>
          </a:xfrm>
          <a:prstGeom prst="rect">
            <a:avLst/>
          </a:prstGeom>
          <a:solidFill>
            <a:schemeClr val="bg1"/>
          </a:solidFill>
        </p:spPr>
        <p:txBody>
          <a:bodyPr wrap="square" lIns="0" tIns="0" rIns="0" bIns="0" rtlCol="0">
            <a:spAutoFit/>
          </a:bodyPr>
          <a:lstStyle/>
          <a:p>
            <a:pPr algn="ctr"/>
            <a:r>
              <a:rPr lang="es-419" b="1" noProof="0" dirty="0"/>
              <a:t>Descubra si podría verse afectado por los requisitos laborales de Medicaid</a:t>
            </a:r>
            <a:endParaRPr lang="es-419" noProof="0" dirty="0"/>
          </a:p>
        </p:txBody>
      </p:sp>
      <p:sp>
        <p:nvSpPr>
          <p:cNvPr id="4" name="CuadroTexto 10">
            <a:extLst>
              <a:ext uri="{FF2B5EF4-FFF2-40B4-BE49-F238E27FC236}">
                <a16:creationId xmlns:a16="http://schemas.microsoft.com/office/drawing/2014/main" id="{0D94E6F3-88B6-A0A5-30CE-32E51F503BFA}"/>
              </a:ext>
            </a:extLst>
          </p:cNvPr>
          <p:cNvSpPr txBox="1"/>
          <p:nvPr/>
        </p:nvSpPr>
        <p:spPr>
          <a:xfrm>
            <a:off x="6863252" y="3885704"/>
            <a:ext cx="4394219" cy="461665"/>
          </a:xfrm>
          <a:prstGeom prst="rect">
            <a:avLst/>
          </a:prstGeom>
          <a:solidFill>
            <a:schemeClr val="bg1"/>
          </a:solidFill>
        </p:spPr>
        <p:txBody>
          <a:bodyPr wrap="square" lIns="0" tIns="0" rIns="0" bIns="0" rtlCol="0">
            <a:spAutoFit/>
          </a:bodyPr>
          <a:lstStyle/>
          <a:p>
            <a:r>
              <a:rPr lang="es-419" sz="1000" noProof="0" dirty="0"/>
              <a:t>Una nueva ley federal exige que los miembros de Medicaid cumplan requisitos laborales, también conocidos como requisitos de participación comunitaria, para recibir o mantener su cobertura, a partir de enero de 2027.</a:t>
            </a:r>
          </a:p>
        </p:txBody>
      </p:sp>
      <p:sp>
        <p:nvSpPr>
          <p:cNvPr id="5" name="CuadroTexto 11">
            <a:extLst>
              <a:ext uri="{FF2B5EF4-FFF2-40B4-BE49-F238E27FC236}">
                <a16:creationId xmlns:a16="http://schemas.microsoft.com/office/drawing/2014/main" id="{9CFC2F85-45E4-0560-6EB7-4665CB964B64}"/>
              </a:ext>
            </a:extLst>
          </p:cNvPr>
          <p:cNvSpPr txBox="1"/>
          <p:nvPr/>
        </p:nvSpPr>
        <p:spPr>
          <a:xfrm>
            <a:off x="6863251" y="4466334"/>
            <a:ext cx="4299329" cy="307777"/>
          </a:xfrm>
          <a:prstGeom prst="rect">
            <a:avLst/>
          </a:prstGeom>
          <a:solidFill>
            <a:schemeClr val="bg1"/>
          </a:solidFill>
        </p:spPr>
        <p:txBody>
          <a:bodyPr wrap="square" lIns="0" tIns="0" rIns="0" bIns="0" rtlCol="0">
            <a:spAutoFit/>
          </a:bodyPr>
          <a:lstStyle/>
          <a:p>
            <a:r>
              <a:rPr lang="es-419" sz="1000" noProof="0" dirty="0"/>
              <a:t>Responda algunas preguntas breves para saber si estos requisitos podrían aplicarse a usted.</a:t>
            </a:r>
          </a:p>
        </p:txBody>
      </p:sp>
      <p:sp>
        <p:nvSpPr>
          <p:cNvPr id="6" name="CuadroTexto 12">
            <a:extLst>
              <a:ext uri="{FF2B5EF4-FFF2-40B4-BE49-F238E27FC236}">
                <a16:creationId xmlns:a16="http://schemas.microsoft.com/office/drawing/2014/main" id="{B352FCB6-BE8B-69FD-5D46-E814139E87D4}"/>
              </a:ext>
            </a:extLst>
          </p:cNvPr>
          <p:cNvSpPr txBox="1"/>
          <p:nvPr/>
        </p:nvSpPr>
        <p:spPr>
          <a:xfrm>
            <a:off x="6863250" y="4862299"/>
            <a:ext cx="4394219" cy="461665"/>
          </a:xfrm>
          <a:prstGeom prst="rect">
            <a:avLst/>
          </a:prstGeom>
          <a:solidFill>
            <a:schemeClr val="bg1"/>
          </a:solidFill>
        </p:spPr>
        <p:txBody>
          <a:bodyPr wrap="square" lIns="0" tIns="0" rIns="0" bIns="0" rtlCol="0">
            <a:spAutoFit/>
          </a:bodyPr>
          <a:lstStyle/>
          <a:p>
            <a:r>
              <a:rPr lang="es-419" sz="1000" noProof="0" dirty="0"/>
              <a:t>⚠️ </a:t>
            </a:r>
            <a:r>
              <a:rPr lang="es-419" sz="1000" noProof="0" dirty="0">
                <a:solidFill>
                  <a:srgbClr val="9D6C2E"/>
                </a:solidFill>
              </a:rPr>
              <a:t>Esto es solo una estimación. No es una solicitud oficial ni una decisión de elegibilidad. La información ingresada en la herramienta no se conserva ni se utiliza de ninguna otra manera.</a:t>
            </a:r>
          </a:p>
        </p:txBody>
      </p:sp>
      <p:sp>
        <p:nvSpPr>
          <p:cNvPr id="7" name="CuadroTexto 13">
            <a:extLst>
              <a:ext uri="{FF2B5EF4-FFF2-40B4-BE49-F238E27FC236}">
                <a16:creationId xmlns:a16="http://schemas.microsoft.com/office/drawing/2014/main" id="{8079FB17-3EB1-C90F-65F0-C19F0DA86E87}"/>
              </a:ext>
            </a:extLst>
          </p:cNvPr>
          <p:cNvSpPr txBox="1"/>
          <p:nvPr/>
        </p:nvSpPr>
        <p:spPr>
          <a:xfrm>
            <a:off x="8251454" y="5519671"/>
            <a:ext cx="1349746" cy="184666"/>
          </a:xfrm>
          <a:prstGeom prst="rect">
            <a:avLst/>
          </a:prstGeom>
          <a:solidFill>
            <a:srgbClr val="2B65A5"/>
          </a:solidFill>
        </p:spPr>
        <p:txBody>
          <a:bodyPr wrap="square" lIns="0" tIns="0" rIns="0" bIns="0" rtlCol="0">
            <a:spAutoFit/>
          </a:bodyPr>
          <a:lstStyle/>
          <a:p>
            <a:pPr algn="ctr"/>
            <a:r>
              <a:rPr lang="es-419" sz="1200" noProof="0" dirty="0">
                <a:solidFill>
                  <a:schemeClr val="bg1"/>
                </a:solidFill>
              </a:rPr>
              <a:t>¡Comencemos!</a:t>
            </a:r>
          </a:p>
        </p:txBody>
      </p:sp>
      <p:sp>
        <p:nvSpPr>
          <p:cNvPr id="8" name="CuadroTexto 1">
            <a:extLst>
              <a:ext uri="{FF2B5EF4-FFF2-40B4-BE49-F238E27FC236}">
                <a16:creationId xmlns:a16="http://schemas.microsoft.com/office/drawing/2014/main" id="{31E358B5-3E3B-DF92-7530-60D3FB16ABBE}"/>
              </a:ext>
            </a:extLst>
          </p:cNvPr>
          <p:cNvSpPr txBox="1"/>
          <p:nvPr/>
        </p:nvSpPr>
        <p:spPr>
          <a:xfrm>
            <a:off x="6753697" y="1275142"/>
            <a:ext cx="373380" cy="153888"/>
          </a:xfrm>
          <a:prstGeom prst="rect">
            <a:avLst/>
          </a:prstGeom>
          <a:solidFill>
            <a:schemeClr val="bg1"/>
          </a:solidFill>
        </p:spPr>
        <p:txBody>
          <a:bodyPr wrap="square" lIns="0" tIns="0" rIns="0" bIns="0" rtlCol="0">
            <a:spAutoFit/>
          </a:bodyPr>
          <a:lstStyle/>
          <a:p>
            <a:r>
              <a:rPr lang="es-419" sz="1000" noProof="0" dirty="0"/>
              <a:t>Inicio</a:t>
            </a:r>
          </a:p>
        </p:txBody>
      </p:sp>
      <p:sp>
        <p:nvSpPr>
          <p:cNvPr id="9" name="CuadroTexto 6">
            <a:extLst>
              <a:ext uri="{FF2B5EF4-FFF2-40B4-BE49-F238E27FC236}">
                <a16:creationId xmlns:a16="http://schemas.microsoft.com/office/drawing/2014/main" id="{AAB82D0A-9EB0-3C17-E3FB-AED78E9806F5}"/>
              </a:ext>
            </a:extLst>
          </p:cNvPr>
          <p:cNvSpPr txBox="1"/>
          <p:nvPr/>
        </p:nvSpPr>
        <p:spPr>
          <a:xfrm>
            <a:off x="8125364" y="1275142"/>
            <a:ext cx="441960" cy="153888"/>
          </a:xfrm>
          <a:prstGeom prst="rect">
            <a:avLst/>
          </a:prstGeom>
          <a:solidFill>
            <a:schemeClr val="bg1"/>
          </a:solidFill>
        </p:spPr>
        <p:txBody>
          <a:bodyPr wrap="square" lIns="0" tIns="0" rIns="0" bIns="0" rtlCol="0">
            <a:spAutoFit/>
          </a:bodyPr>
          <a:lstStyle/>
          <a:p>
            <a:r>
              <a:rPr lang="es-419" sz="1000" noProof="0" dirty="0">
                <a:solidFill>
                  <a:schemeClr val="bg1">
                    <a:lumMod val="75000"/>
                  </a:schemeClr>
                </a:solidFill>
              </a:rPr>
              <a:t>Paso 1</a:t>
            </a:r>
          </a:p>
        </p:txBody>
      </p:sp>
      <p:sp>
        <p:nvSpPr>
          <p:cNvPr id="10" name="CuadroTexto 7">
            <a:extLst>
              <a:ext uri="{FF2B5EF4-FFF2-40B4-BE49-F238E27FC236}">
                <a16:creationId xmlns:a16="http://schemas.microsoft.com/office/drawing/2014/main" id="{8F40474C-12E7-3FEE-07D4-91D0CA0E30A8}"/>
              </a:ext>
            </a:extLst>
          </p:cNvPr>
          <p:cNvSpPr txBox="1"/>
          <p:nvPr/>
        </p:nvSpPr>
        <p:spPr>
          <a:xfrm>
            <a:off x="9500846" y="1290532"/>
            <a:ext cx="525426" cy="153888"/>
          </a:xfrm>
          <a:prstGeom prst="rect">
            <a:avLst/>
          </a:prstGeom>
          <a:solidFill>
            <a:schemeClr val="bg1"/>
          </a:solidFill>
        </p:spPr>
        <p:txBody>
          <a:bodyPr wrap="square" lIns="0" tIns="0" rIns="0" bIns="0" rtlCol="0">
            <a:spAutoFit/>
          </a:bodyPr>
          <a:lstStyle/>
          <a:p>
            <a:r>
              <a:rPr lang="es-419" sz="1000" noProof="0" dirty="0">
                <a:solidFill>
                  <a:schemeClr val="bg1">
                    <a:lumMod val="75000"/>
                  </a:schemeClr>
                </a:solidFill>
              </a:rPr>
              <a:t>Detalles</a:t>
            </a:r>
          </a:p>
        </p:txBody>
      </p:sp>
      <p:sp>
        <p:nvSpPr>
          <p:cNvPr id="11" name="CuadroTexto 8">
            <a:extLst>
              <a:ext uri="{FF2B5EF4-FFF2-40B4-BE49-F238E27FC236}">
                <a16:creationId xmlns:a16="http://schemas.microsoft.com/office/drawing/2014/main" id="{B61861BB-DEEE-871B-56E6-E1E0C82DEA29}"/>
              </a:ext>
            </a:extLst>
          </p:cNvPr>
          <p:cNvSpPr txBox="1"/>
          <p:nvPr/>
        </p:nvSpPr>
        <p:spPr>
          <a:xfrm>
            <a:off x="10912544" y="1290532"/>
            <a:ext cx="689850" cy="153888"/>
          </a:xfrm>
          <a:prstGeom prst="rect">
            <a:avLst/>
          </a:prstGeom>
          <a:solidFill>
            <a:schemeClr val="bg1"/>
          </a:solidFill>
        </p:spPr>
        <p:txBody>
          <a:bodyPr wrap="square" lIns="0" tIns="0" rIns="0" bIns="0" rtlCol="0">
            <a:spAutoFit/>
          </a:bodyPr>
          <a:lstStyle/>
          <a:p>
            <a:r>
              <a:rPr lang="es-419" sz="1000" noProof="0" dirty="0">
                <a:solidFill>
                  <a:schemeClr val="bg1">
                    <a:lumMod val="75000"/>
                  </a:schemeClr>
                </a:solidFill>
              </a:rPr>
              <a:t>Resultados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p169"/>
          <p:cNvSpPr txBox="1">
            <a:spLocks noGrp="1"/>
          </p:cNvSpPr>
          <p:nvPr>
            <p:ph type="body" idx="1"/>
          </p:nvPr>
        </p:nvSpPr>
        <p:spPr>
          <a:xfrm>
            <a:off x="836775" y="154978"/>
            <a:ext cx="10518600" cy="768900"/>
          </a:xfrm>
          <a:prstGeom prst="rect">
            <a:avLst/>
          </a:prstGeom>
          <a:noFill/>
          <a:ln>
            <a:noFill/>
          </a:ln>
        </p:spPr>
        <p:txBody>
          <a:bodyPr spcFirstLastPara="1" wrap="square" lIns="78575" tIns="39275" rIns="78575" bIns="39275" anchor="ctr" anchorCtr="0">
            <a:noAutofit/>
          </a:bodyPr>
          <a:lstStyle/>
          <a:p>
            <a:pPr marL="393700" lvl="0" indent="-203200" algn="ctr" rtl="0">
              <a:lnSpc>
                <a:spcPct val="100000"/>
              </a:lnSpc>
              <a:spcBef>
                <a:spcPts val="0"/>
              </a:spcBef>
              <a:spcAft>
                <a:spcPts val="0"/>
              </a:spcAft>
              <a:buSzPts val="1200"/>
              <a:buNone/>
            </a:pPr>
            <a:endParaRPr lang="es-419" sz="3900" noProof="0" dirty="0">
              <a:solidFill>
                <a:schemeClr val="dk2"/>
              </a:solidFill>
            </a:endParaRPr>
          </a:p>
          <a:p>
            <a:pPr marL="393700" lvl="0" indent="-203200" algn="ctr" rtl="0">
              <a:lnSpc>
                <a:spcPct val="100000"/>
              </a:lnSpc>
              <a:spcBef>
                <a:spcPts val="0"/>
              </a:spcBef>
              <a:spcAft>
                <a:spcPts val="0"/>
              </a:spcAft>
              <a:buSzPts val="1200"/>
              <a:buNone/>
            </a:pPr>
            <a:endParaRPr lang="es-419" sz="3900" noProof="0" dirty="0">
              <a:solidFill>
                <a:schemeClr val="dk2"/>
              </a:solidFill>
            </a:endParaRPr>
          </a:p>
          <a:p>
            <a:pPr marL="393700" lvl="0" indent="-203200" algn="ctr" rtl="0">
              <a:lnSpc>
                <a:spcPct val="100000"/>
              </a:lnSpc>
              <a:spcBef>
                <a:spcPts val="0"/>
              </a:spcBef>
              <a:spcAft>
                <a:spcPts val="0"/>
              </a:spcAft>
              <a:buSzPts val="1200"/>
              <a:buNone/>
            </a:pPr>
            <a:r>
              <a:rPr lang="es-419" sz="3900" noProof="0" dirty="0">
                <a:solidFill>
                  <a:schemeClr val="dk2"/>
                </a:solidFill>
              </a:rPr>
              <a:t>Nuevo formulario de requisitos laborales </a:t>
            </a:r>
          </a:p>
          <a:p>
            <a:pPr marL="393700" marR="0" lvl="0" indent="-203200" algn="l" rtl="0">
              <a:lnSpc>
                <a:spcPct val="100000"/>
              </a:lnSpc>
              <a:spcBef>
                <a:spcPts val="3600"/>
              </a:spcBef>
              <a:spcAft>
                <a:spcPts val="0"/>
              </a:spcAft>
              <a:buSzPts val="1200"/>
              <a:buNone/>
            </a:pPr>
            <a:endParaRPr lang="es-419" sz="3900" noProof="0" dirty="0">
              <a:solidFill>
                <a:schemeClr val="dk2"/>
              </a:solidFill>
            </a:endParaRPr>
          </a:p>
        </p:txBody>
      </p:sp>
      <p:sp>
        <p:nvSpPr>
          <p:cNvPr id="1354" name="Google Shape;1354;p169"/>
          <p:cNvSpPr txBox="1">
            <a:spLocks noGrp="1"/>
          </p:cNvSpPr>
          <p:nvPr>
            <p:ph type="body" idx="3"/>
          </p:nvPr>
        </p:nvSpPr>
        <p:spPr>
          <a:xfrm>
            <a:off x="310200" y="923875"/>
            <a:ext cx="11551200" cy="5418000"/>
          </a:xfrm>
          <a:prstGeom prst="rect">
            <a:avLst/>
          </a:prstGeom>
          <a:noFill/>
          <a:ln>
            <a:noFill/>
          </a:ln>
        </p:spPr>
        <p:txBody>
          <a:bodyPr spcFirstLastPara="1" wrap="square" lIns="78575" tIns="39275" rIns="78575" bIns="39275" anchor="t" anchorCtr="0">
            <a:noAutofit/>
          </a:bodyPr>
          <a:lstStyle/>
          <a:p>
            <a:pPr marL="393700" lvl="0" indent="-342900" algn="l" rtl="0">
              <a:lnSpc>
                <a:spcPct val="90000"/>
              </a:lnSpc>
              <a:spcBef>
                <a:spcPts val="900"/>
              </a:spcBef>
              <a:spcAft>
                <a:spcPts val="0"/>
              </a:spcAft>
              <a:buSzPts val="2200"/>
              <a:buChar char="●"/>
            </a:pPr>
            <a:r>
              <a:rPr lang="es-419" sz="2200" noProof="0" dirty="0"/>
              <a:t>Nuevo formulario con casillas para que miembros indiquen exención o cumplimiento.</a:t>
            </a:r>
          </a:p>
          <a:p>
            <a:pPr marL="787400" lvl="1" indent="-342900" algn="l" rtl="0">
              <a:lnSpc>
                <a:spcPct val="90000"/>
              </a:lnSpc>
              <a:spcBef>
                <a:spcPts val="900"/>
              </a:spcBef>
              <a:spcAft>
                <a:spcPts val="0"/>
              </a:spcAft>
              <a:buSzPts val="2200"/>
              <a:buChar char="○"/>
            </a:pPr>
            <a:r>
              <a:rPr lang="es-419" sz="2200" noProof="0" dirty="0"/>
              <a:t>Solicitantes nuevos y miembros actuales podrán completarlo en determinación de elegibilidad, renovación o verificación. </a:t>
            </a:r>
          </a:p>
          <a:p>
            <a:pPr marL="787400" lvl="1" indent="-342900" algn="l" rtl="0">
              <a:lnSpc>
                <a:spcPct val="90000"/>
              </a:lnSpc>
              <a:spcBef>
                <a:spcPts val="900"/>
              </a:spcBef>
              <a:spcAft>
                <a:spcPts val="0"/>
              </a:spcAft>
              <a:buSzPts val="2200"/>
              <a:buChar char="○"/>
            </a:pPr>
            <a:r>
              <a:rPr lang="es-419" sz="2200" noProof="0" dirty="0"/>
              <a:t>Puede completarse por solicitud, teléfono, PEAK o en persona.</a:t>
            </a:r>
          </a:p>
          <a:p>
            <a:pPr marL="787400" lvl="1" indent="-342900" algn="l" rtl="0">
              <a:lnSpc>
                <a:spcPct val="90000"/>
              </a:lnSpc>
              <a:spcBef>
                <a:spcPts val="900"/>
              </a:spcBef>
              <a:spcAft>
                <a:spcPts val="0"/>
              </a:spcAft>
              <a:buSzPts val="2200"/>
              <a:buChar char="○"/>
            </a:pPr>
            <a:r>
              <a:rPr lang="es-419" sz="2200" noProof="0" dirty="0"/>
              <a:t>Podrían solicitarse documentos para verificar elegibilidad.</a:t>
            </a:r>
          </a:p>
          <a:p>
            <a:pPr marL="393700" lvl="0" indent="0" algn="l" rtl="0">
              <a:lnSpc>
                <a:spcPct val="90000"/>
              </a:lnSpc>
              <a:spcBef>
                <a:spcPts val="900"/>
              </a:spcBef>
              <a:spcAft>
                <a:spcPts val="0"/>
              </a:spcAft>
              <a:buSzPts val="605"/>
              <a:buNone/>
            </a:pPr>
            <a:endParaRPr lang="es-419" sz="2200" noProof="0" dirty="0"/>
          </a:p>
          <a:p>
            <a:pPr marL="393700" lvl="0" indent="-342900" algn="l" rtl="0">
              <a:lnSpc>
                <a:spcPct val="90000"/>
              </a:lnSpc>
              <a:spcBef>
                <a:spcPts val="900"/>
              </a:spcBef>
              <a:spcAft>
                <a:spcPts val="0"/>
              </a:spcAft>
              <a:buSzPts val="2200"/>
              <a:buChar char="●"/>
            </a:pPr>
            <a:r>
              <a:rPr lang="es-419" sz="2200" noProof="0" dirty="0"/>
              <a:t>Automatización del formulario:</a:t>
            </a:r>
          </a:p>
          <a:p>
            <a:pPr marL="787400" lvl="1" indent="-342900" algn="l" rtl="0">
              <a:lnSpc>
                <a:spcPct val="90000"/>
              </a:lnSpc>
              <a:spcBef>
                <a:spcPts val="900"/>
              </a:spcBef>
              <a:spcAft>
                <a:spcPts val="0"/>
              </a:spcAft>
              <a:buSzPts val="2200"/>
              <a:buChar char="○"/>
            </a:pPr>
            <a:r>
              <a:rPr lang="es-419" sz="2200" noProof="0" dirty="0"/>
              <a:t>Se aprovecharán procesos de escaneo documental y repositorio de imágenes (servicio compartido).</a:t>
            </a:r>
          </a:p>
          <a:p>
            <a:pPr marL="787400" lvl="1" indent="-342900" algn="l" rtl="0">
              <a:lnSpc>
                <a:spcPct val="90000"/>
              </a:lnSpc>
              <a:spcBef>
                <a:spcPts val="900"/>
              </a:spcBef>
              <a:spcAft>
                <a:spcPts val="0"/>
              </a:spcAft>
              <a:buSzPts val="2200"/>
              <a:buChar char="○"/>
            </a:pPr>
            <a:r>
              <a:rPr lang="es-419" sz="2200" noProof="0" dirty="0"/>
              <a:t>Uso de Reconocimiento Inteligente de Caracteres (ICR) para capturar datos del formulario e integrarlos al sistema de elegibilidad.</a:t>
            </a:r>
          </a:p>
          <a:p>
            <a:pPr marL="787400" lvl="1" indent="-342900" algn="l" rtl="0">
              <a:lnSpc>
                <a:spcPct val="90000"/>
              </a:lnSpc>
              <a:spcBef>
                <a:spcPts val="900"/>
              </a:spcBef>
              <a:spcAft>
                <a:spcPts val="0"/>
              </a:spcAft>
              <a:buSzPts val="2200"/>
              <a:buChar char="○"/>
            </a:pPr>
            <a:r>
              <a:rPr lang="es-419" sz="2200" noProof="0" dirty="0"/>
              <a:t>Objetivos: mitigar pérdida de cobertura y errores, reducir carga operativa y controlar costos administrativos.</a:t>
            </a:r>
          </a:p>
          <a:p>
            <a:pPr marL="0" lvl="0" indent="0" algn="l" rtl="0">
              <a:lnSpc>
                <a:spcPct val="90000"/>
              </a:lnSpc>
              <a:spcBef>
                <a:spcPts val="900"/>
              </a:spcBef>
              <a:spcAft>
                <a:spcPts val="500"/>
              </a:spcAft>
              <a:buSzPts val="880"/>
              <a:buNone/>
            </a:pPr>
            <a:endParaRPr lang="es-419" sz="1430" noProof="0" dirty="0"/>
          </a:p>
        </p:txBody>
      </p:sp>
      <p:sp>
        <p:nvSpPr>
          <p:cNvPr id="1355" name="Google Shape;1355;p169"/>
          <p:cNvSpPr txBox="1">
            <a:spLocks noGrp="1"/>
          </p:cNvSpPr>
          <p:nvPr>
            <p:ph type="sldNum" idx="12"/>
          </p:nvPr>
        </p:nvSpPr>
        <p:spPr>
          <a:xfrm>
            <a:off x="9498818" y="6473573"/>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17</a:t>
            </a:fld>
            <a:endParaRPr lang="es-419"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59"/>
        <p:cNvGrpSpPr/>
        <p:nvPr/>
      </p:nvGrpSpPr>
      <p:grpSpPr>
        <a:xfrm>
          <a:off x="0" y="0"/>
          <a:ext cx="0" cy="0"/>
          <a:chOff x="0" y="0"/>
          <a:chExt cx="0" cy="0"/>
        </a:xfrm>
      </p:grpSpPr>
      <p:sp>
        <p:nvSpPr>
          <p:cNvPr id="1360" name="Google Shape;1360;p170"/>
          <p:cNvSpPr txBox="1">
            <a:spLocks noGrp="1"/>
          </p:cNvSpPr>
          <p:nvPr>
            <p:ph type="body" idx="1"/>
          </p:nvPr>
        </p:nvSpPr>
        <p:spPr>
          <a:xfrm>
            <a:off x="840100" y="94301"/>
            <a:ext cx="10518600" cy="1164300"/>
          </a:xfrm>
          <a:prstGeom prst="rect">
            <a:avLst/>
          </a:prstGeom>
          <a:noFill/>
          <a:ln>
            <a:noFill/>
          </a:ln>
        </p:spPr>
        <p:txBody>
          <a:bodyPr spcFirstLastPara="1" wrap="square" lIns="78575" tIns="39275" rIns="78575" bIns="39275" anchor="ctr" anchorCtr="0">
            <a:noAutofit/>
          </a:bodyPr>
          <a:lstStyle/>
          <a:p>
            <a:pPr marL="393700" lvl="0" indent="-203200" algn="ctr" rtl="0">
              <a:lnSpc>
                <a:spcPct val="100000"/>
              </a:lnSpc>
              <a:spcBef>
                <a:spcPts val="3600"/>
              </a:spcBef>
              <a:spcAft>
                <a:spcPts val="0"/>
              </a:spcAft>
              <a:buSzPts val="1200"/>
              <a:buNone/>
            </a:pPr>
            <a:r>
              <a:rPr lang="es-419" sz="3100" noProof="0" dirty="0">
                <a:solidFill>
                  <a:schemeClr val="dk2"/>
                </a:solidFill>
              </a:rPr>
              <a:t>Estrategia de Colorado para la implementación de requisitos laborales</a:t>
            </a:r>
            <a:endParaRPr lang="es-419" sz="2800" noProof="0" dirty="0">
              <a:solidFill>
                <a:schemeClr val="dk2"/>
              </a:solidFill>
            </a:endParaRPr>
          </a:p>
        </p:txBody>
      </p:sp>
      <p:sp>
        <p:nvSpPr>
          <p:cNvPr id="1361" name="Google Shape;1361;p170"/>
          <p:cNvSpPr txBox="1">
            <a:spLocks noGrp="1"/>
          </p:cNvSpPr>
          <p:nvPr>
            <p:ph type="body" idx="3"/>
          </p:nvPr>
        </p:nvSpPr>
        <p:spPr>
          <a:xfrm>
            <a:off x="304800" y="1471075"/>
            <a:ext cx="11330950" cy="4596000"/>
          </a:xfrm>
          <a:prstGeom prst="rect">
            <a:avLst/>
          </a:prstGeom>
          <a:noFill/>
          <a:ln>
            <a:noFill/>
          </a:ln>
        </p:spPr>
        <p:txBody>
          <a:bodyPr spcFirstLastPara="1" wrap="square" lIns="78575" tIns="39275" rIns="78575" bIns="39275" anchor="t" anchorCtr="0">
            <a:noAutofit/>
          </a:bodyPr>
          <a:lstStyle/>
          <a:p>
            <a:pPr marL="393700" lvl="0" indent="-355600" algn="l" rtl="0">
              <a:lnSpc>
                <a:spcPct val="100000"/>
              </a:lnSpc>
              <a:spcBef>
                <a:spcPts val="0"/>
              </a:spcBef>
              <a:spcAft>
                <a:spcPts val="0"/>
              </a:spcAft>
              <a:buSzPts val="2400"/>
              <a:buChar char="●"/>
            </a:pPr>
            <a:r>
              <a:rPr lang="es-419" sz="2400" b="1" noProof="0" dirty="0"/>
              <a:t>Actualizaciones y mejoras continuas del sistema después del 1 ene.2027</a:t>
            </a:r>
          </a:p>
          <a:p>
            <a:pPr marL="628650" lvl="1" indent="-323850" algn="l" rtl="0">
              <a:lnSpc>
                <a:spcPct val="100000"/>
              </a:lnSpc>
              <a:spcBef>
                <a:spcPts val="0"/>
              </a:spcBef>
              <a:spcAft>
                <a:spcPts val="0"/>
              </a:spcAft>
              <a:buSzPts val="2400"/>
              <a:buChar char="○"/>
            </a:pPr>
            <a:r>
              <a:rPr lang="es-419" sz="2400" noProof="0" dirty="0"/>
              <a:t>Enfoque por fases, denominado Track 2.</a:t>
            </a:r>
          </a:p>
          <a:p>
            <a:pPr marL="628650" lvl="1" indent="-323850" algn="l" rtl="0">
              <a:lnSpc>
                <a:spcPct val="100000"/>
              </a:lnSpc>
              <a:spcBef>
                <a:spcPts val="0"/>
              </a:spcBef>
              <a:spcAft>
                <a:spcPts val="0"/>
              </a:spcAft>
              <a:buSzPts val="2400"/>
              <a:buChar char="○"/>
            </a:pPr>
            <a:r>
              <a:rPr lang="es-419" sz="2400" noProof="0" dirty="0"/>
              <a:t>Implementación de políticas u orientación de CMS recibidas demasiado tarde para el MVP.</a:t>
            </a:r>
          </a:p>
          <a:p>
            <a:pPr marL="647700" lvl="1" indent="-330200" algn="l" rtl="0">
              <a:lnSpc>
                <a:spcPct val="100000"/>
              </a:lnSpc>
              <a:spcBef>
                <a:spcPts val="0"/>
              </a:spcBef>
              <a:spcAft>
                <a:spcPts val="0"/>
              </a:spcAft>
              <a:buSzPts val="2400"/>
              <a:buChar char="○"/>
            </a:pPr>
            <a:r>
              <a:rPr lang="es-419" sz="2400" noProof="0" dirty="0"/>
              <a:t>Calendario trimestral de desarrollo de sistemas para múltiples conexiones con fuentes de datos de terceros durante los próximos 2–3 años.</a:t>
            </a:r>
          </a:p>
          <a:p>
            <a:pPr marL="965200" lvl="2" indent="-317500" algn="l" rtl="0">
              <a:lnSpc>
                <a:spcPct val="100000"/>
              </a:lnSpc>
              <a:spcBef>
                <a:spcPts val="0"/>
              </a:spcBef>
              <a:spcAft>
                <a:spcPts val="0"/>
              </a:spcAft>
              <a:buSzPts val="2400"/>
              <a:buChar char="■"/>
            </a:pPr>
            <a:r>
              <a:rPr lang="es-419" sz="2400" noProof="0" dirty="0"/>
              <a:t>Enfoque en nuevas interfaces para asegurar datos, así como en aumentar opciones de verificación automatizada y ex parte.</a:t>
            </a:r>
            <a:br>
              <a:rPr lang="es-419" sz="2400" noProof="0" dirty="0"/>
            </a:br>
            <a:endParaRPr lang="es-419" sz="2400" noProof="0" dirty="0"/>
          </a:p>
          <a:p>
            <a:pPr marL="393700" lvl="0" indent="-355600" algn="l" rtl="0">
              <a:lnSpc>
                <a:spcPct val="100000"/>
              </a:lnSpc>
              <a:spcBef>
                <a:spcPts val="0"/>
              </a:spcBef>
              <a:spcAft>
                <a:spcPts val="0"/>
              </a:spcAft>
              <a:buSzPts val="2400"/>
              <a:buChar char="●"/>
            </a:pPr>
            <a:r>
              <a:rPr lang="es-419" sz="2400" noProof="0" dirty="0"/>
              <a:t>Colorado sigue la orientación verbal inicial de CMS de aplicar “principios que evolucionan con el tiempo”, utilizando información e interfaces existentes y posponiendo verificaciones más amplias hasta que exista orientación federal formal y nuevas capacidades de interfaz.</a:t>
            </a:r>
          </a:p>
        </p:txBody>
      </p:sp>
      <p:sp>
        <p:nvSpPr>
          <p:cNvPr id="1362" name="Google Shape;1362;p170"/>
          <p:cNvSpPr txBox="1">
            <a:spLocks noGrp="1"/>
          </p:cNvSpPr>
          <p:nvPr>
            <p:ph type="sldNum" idx="12"/>
          </p:nvPr>
        </p:nvSpPr>
        <p:spPr>
          <a:xfrm>
            <a:off x="9417168" y="6393848"/>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18</a:t>
            </a:fld>
            <a:endParaRPr lang="es-419"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171"/>
          <p:cNvSpPr txBox="1"/>
          <p:nvPr/>
        </p:nvSpPr>
        <p:spPr>
          <a:xfrm>
            <a:off x="0" y="127525"/>
            <a:ext cx="12192000" cy="8571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s-419" sz="4000" b="1" noProof="0" dirty="0">
                <a:solidFill>
                  <a:schemeClr val="dk2"/>
                </a:solidFill>
                <a:latin typeface="Trebuchet MS"/>
                <a:ea typeface="Trebuchet MS"/>
                <a:cs typeface="Trebuchet MS"/>
                <a:sym typeface="Trebuchet MS"/>
              </a:rPr>
              <a:t>Renovaciones cada 6 meses</a:t>
            </a:r>
          </a:p>
        </p:txBody>
      </p:sp>
      <p:sp>
        <p:nvSpPr>
          <p:cNvPr id="1369" name="Google Shape;1369;p171"/>
          <p:cNvSpPr txBox="1"/>
          <p:nvPr/>
        </p:nvSpPr>
        <p:spPr>
          <a:xfrm>
            <a:off x="209050" y="762000"/>
            <a:ext cx="4945200" cy="5365541"/>
          </a:xfrm>
          <a:prstGeom prst="rect">
            <a:avLst/>
          </a:prstGeom>
          <a:noFill/>
          <a:ln>
            <a:noFill/>
          </a:ln>
        </p:spPr>
        <p:txBody>
          <a:bodyPr spcFirstLastPara="1" wrap="square" lIns="91425" tIns="91425" rIns="91425" bIns="91425" anchor="t" anchorCtr="0">
            <a:spAutoFit/>
          </a:bodyPr>
          <a:lstStyle/>
          <a:p>
            <a:pPr marL="457200" lvl="0" indent="-374650" algn="l" rtl="0">
              <a:spcBef>
                <a:spcPts val="0"/>
              </a:spcBef>
              <a:spcAft>
                <a:spcPts val="0"/>
              </a:spcAft>
              <a:buClr>
                <a:schemeClr val="dk1"/>
              </a:buClr>
              <a:buSzPts val="2300"/>
              <a:buFont typeface="Trebuchet MS"/>
              <a:buChar char="●"/>
            </a:pPr>
            <a:r>
              <a:rPr lang="es-419" sz="2000" noProof="0" dirty="0">
                <a:solidFill>
                  <a:schemeClr val="dk1"/>
                </a:solidFill>
                <a:latin typeface="Trebuchet MS"/>
                <a:ea typeface="Trebuchet MS"/>
                <a:cs typeface="Trebuchet MS"/>
                <a:sym typeface="Trebuchet MS"/>
              </a:rPr>
              <a:t>Toda la población de expansión (~378,000 miembros) deberá renovar semestralmente en lugar de una vez al año.*</a:t>
            </a:r>
          </a:p>
          <a:p>
            <a:pPr marL="457200" lvl="0" indent="-374650" algn="l" rtl="0">
              <a:spcBef>
                <a:spcPts val="1000"/>
              </a:spcBef>
              <a:spcAft>
                <a:spcPts val="0"/>
              </a:spcAft>
              <a:buClr>
                <a:schemeClr val="dk1"/>
              </a:buClr>
              <a:buSzPts val="2300"/>
              <a:buFont typeface="Trebuchet MS"/>
              <a:buChar char="●"/>
            </a:pPr>
            <a:r>
              <a:rPr lang="es-419" sz="2000" noProof="0" dirty="0">
                <a:solidFill>
                  <a:schemeClr val="dk1"/>
                </a:solidFill>
                <a:latin typeface="Trebuchet MS"/>
                <a:ea typeface="Trebuchet MS"/>
                <a:cs typeface="Trebuchet MS"/>
                <a:sym typeface="Trebuchet MS"/>
              </a:rPr>
              <a:t>Transición a renovaciones individuales en enero de 2027: </a:t>
            </a:r>
          </a:p>
          <a:p>
            <a:pPr marL="914400" lvl="1" indent="-374650" algn="l" rtl="0">
              <a:spcBef>
                <a:spcPts val="0"/>
              </a:spcBef>
              <a:spcAft>
                <a:spcPts val="0"/>
              </a:spcAft>
              <a:buClr>
                <a:schemeClr val="dk1"/>
              </a:buClr>
              <a:buSzPts val="2300"/>
              <a:buFont typeface="Trebuchet MS"/>
              <a:buChar char="○"/>
            </a:pPr>
            <a:r>
              <a:rPr lang="es-419" sz="2000" noProof="0" dirty="0">
                <a:solidFill>
                  <a:schemeClr val="dk1"/>
                </a:solidFill>
                <a:latin typeface="Trebuchet MS"/>
                <a:ea typeface="Trebuchet MS"/>
                <a:cs typeface="Trebuchet MS"/>
                <a:sym typeface="Trebuchet MS"/>
              </a:rPr>
              <a:t>Cambio significativo en el proceso de renovación para TODOS los miembros del hogar.</a:t>
            </a:r>
          </a:p>
          <a:p>
            <a:pPr marL="457200" lvl="0" indent="-374650" algn="l" rtl="0">
              <a:spcBef>
                <a:spcPts val="1000"/>
              </a:spcBef>
              <a:spcAft>
                <a:spcPts val="0"/>
              </a:spcAft>
              <a:buClr>
                <a:schemeClr val="dk1"/>
              </a:buClr>
              <a:buSzPts val="2300"/>
              <a:buFont typeface="Trebuchet MS"/>
              <a:buChar char="●"/>
            </a:pPr>
            <a:r>
              <a:rPr lang="es-419" sz="2000" noProof="0" dirty="0">
                <a:solidFill>
                  <a:schemeClr val="dk1"/>
                </a:solidFill>
                <a:latin typeface="Trebuchet MS"/>
                <a:ea typeface="Trebuchet MS"/>
                <a:cs typeface="Trebuchet MS"/>
                <a:sym typeface="Trebuchet MS"/>
              </a:rPr>
              <a:t>Mejoras futuras previstas:</a:t>
            </a:r>
          </a:p>
          <a:p>
            <a:pPr marL="914400" lvl="1" indent="-374650" algn="l" rtl="0">
              <a:spcBef>
                <a:spcPts val="0"/>
              </a:spcBef>
              <a:spcAft>
                <a:spcPts val="0"/>
              </a:spcAft>
              <a:buClr>
                <a:schemeClr val="dk1"/>
              </a:buClr>
              <a:buSzPts val="2300"/>
              <a:buFont typeface="Trebuchet MS"/>
              <a:buChar char="○"/>
            </a:pPr>
            <a:r>
              <a:rPr lang="es-419" sz="2000" noProof="0" dirty="0">
                <a:solidFill>
                  <a:schemeClr val="dk1"/>
                </a:solidFill>
                <a:latin typeface="Trebuchet MS"/>
                <a:ea typeface="Trebuchet MS"/>
                <a:cs typeface="Trebuchet MS"/>
                <a:sym typeface="Trebuchet MS"/>
              </a:rPr>
              <a:t>Reducción de la longitud de los paquetes y campos innecesarios en 2026. </a:t>
            </a:r>
          </a:p>
          <a:p>
            <a:pPr marL="914400" lvl="1" indent="-374650" algn="l" rtl="0">
              <a:spcBef>
                <a:spcPts val="0"/>
              </a:spcBef>
              <a:spcAft>
                <a:spcPts val="0"/>
              </a:spcAft>
              <a:buClr>
                <a:schemeClr val="dk1"/>
              </a:buClr>
              <a:buSzPts val="2300"/>
              <a:buFont typeface="Trebuchet MS"/>
              <a:buChar char="○"/>
            </a:pPr>
            <a:r>
              <a:rPr lang="es-419" sz="2000" noProof="0" dirty="0">
                <a:solidFill>
                  <a:schemeClr val="dk1"/>
                </a:solidFill>
                <a:latin typeface="Trebuchet MS"/>
                <a:ea typeface="Trebuchet MS"/>
                <a:cs typeface="Trebuchet MS"/>
                <a:sym typeface="Trebuchet MS"/>
              </a:rPr>
              <a:t>Rediseño completo en 2027 en colaboración con miembros y partes interesadas. </a:t>
            </a:r>
          </a:p>
        </p:txBody>
      </p:sp>
      <p:sp>
        <p:nvSpPr>
          <p:cNvPr id="1370" name="Google Shape;1370;p171"/>
          <p:cNvSpPr txBox="1">
            <a:spLocks noGrp="1"/>
          </p:cNvSpPr>
          <p:nvPr>
            <p:ph type="sldNum" idx="12"/>
          </p:nvPr>
        </p:nvSpPr>
        <p:spPr>
          <a:xfrm>
            <a:off x="9417168" y="6393848"/>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19</a:t>
            </a:fld>
            <a:endParaRPr lang="es-419" noProof="0" dirty="0"/>
          </a:p>
        </p:txBody>
      </p:sp>
      <p:pic>
        <p:nvPicPr>
          <p:cNvPr id="1371" name="Google Shape;1371;p171"/>
          <p:cNvPicPr preferRelativeResize="0"/>
          <p:nvPr/>
        </p:nvPicPr>
        <p:blipFill>
          <a:blip r:embed="rId3">
            <a:alphaModFix/>
          </a:blip>
          <a:stretch>
            <a:fillRect/>
          </a:stretch>
        </p:blipFill>
        <p:spPr>
          <a:xfrm>
            <a:off x="5291856" y="1428500"/>
            <a:ext cx="6748749" cy="4172975"/>
          </a:xfrm>
          <a:prstGeom prst="rect">
            <a:avLst/>
          </a:prstGeom>
          <a:noFill/>
          <a:ln w="19050" cap="flat" cmpd="sng">
            <a:solidFill>
              <a:schemeClr val="dk2"/>
            </a:solidFill>
            <a:prstDash val="solid"/>
            <a:round/>
            <a:headEnd type="none" w="sm" len="sm"/>
            <a:tailEnd type="none" w="sm" len="sm"/>
          </a:ln>
        </p:spPr>
      </p:pic>
      <p:sp>
        <p:nvSpPr>
          <p:cNvPr id="1372" name="Google Shape;1372;p171"/>
          <p:cNvSpPr txBox="1"/>
          <p:nvPr/>
        </p:nvSpPr>
        <p:spPr>
          <a:xfrm>
            <a:off x="2577175" y="6442925"/>
            <a:ext cx="6301200" cy="2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noProof="0" dirty="0"/>
              <a:t>*Única exención: miembros Alaska Native y American Indian.</a:t>
            </a:r>
          </a:p>
        </p:txBody>
      </p:sp>
      <p:sp>
        <p:nvSpPr>
          <p:cNvPr id="2" name="CuadroTexto 1">
            <a:extLst>
              <a:ext uri="{FF2B5EF4-FFF2-40B4-BE49-F238E27FC236}">
                <a16:creationId xmlns:a16="http://schemas.microsoft.com/office/drawing/2014/main" id="{D2A4A621-CB72-4C60-B386-556CF0F4A35F}"/>
              </a:ext>
            </a:extLst>
          </p:cNvPr>
          <p:cNvSpPr txBox="1"/>
          <p:nvPr/>
        </p:nvSpPr>
        <p:spPr>
          <a:xfrm>
            <a:off x="5924550" y="1564465"/>
            <a:ext cx="5419725" cy="307777"/>
          </a:xfrm>
          <a:prstGeom prst="rect">
            <a:avLst/>
          </a:prstGeom>
          <a:solidFill>
            <a:schemeClr val="bg1"/>
          </a:solidFill>
        </p:spPr>
        <p:txBody>
          <a:bodyPr wrap="square" rtlCol="0">
            <a:spAutoFit/>
          </a:bodyPr>
          <a:lstStyle/>
          <a:p>
            <a:r>
              <a:rPr lang="es-419" b="1" noProof="0" dirty="0"/>
              <a:t>Distribución estimada de renovaciones MAGI cada 6 meses</a:t>
            </a:r>
            <a:endParaRPr lang="es-419" noProof="0" dirty="0"/>
          </a:p>
        </p:txBody>
      </p:sp>
      <p:sp>
        <p:nvSpPr>
          <p:cNvPr id="8" name="CuadroTexto 7">
            <a:extLst>
              <a:ext uri="{FF2B5EF4-FFF2-40B4-BE49-F238E27FC236}">
                <a16:creationId xmlns:a16="http://schemas.microsoft.com/office/drawing/2014/main" id="{246BD277-BEFE-4611-B467-390A7D32005A}"/>
              </a:ext>
            </a:extLst>
          </p:cNvPr>
          <p:cNvSpPr txBox="1"/>
          <p:nvPr/>
        </p:nvSpPr>
        <p:spPr>
          <a:xfrm>
            <a:off x="5648326" y="1900552"/>
            <a:ext cx="1866900" cy="246221"/>
          </a:xfrm>
          <a:prstGeom prst="rect">
            <a:avLst/>
          </a:prstGeom>
          <a:solidFill>
            <a:schemeClr val="bg1"/>
          </a:solidFill>
        </p:spPr>
        <p:txBody>
          <a:bodyPr wrap="square" rtlCol="0">
            <a:spAutoFit/>
          </a:bodyPr>
          <a:lstStyle/>
          <a:p>
            <a:pPr algn="ctr"/>
            <a:r>
              <a:rPr lang="es-419" sz="1000" noProof="0" dirty="0"/>
              <a:t>% de renovaciones anuales</a:t>
            </a:r>
          </a:p>
        </p:txBody>
      </p:sp>
      <p:sp>
        <p:nvSpPr>
          <p:cNvPr id="9" name="CuadroTexto 8">
            <a:extLst>
              <a:ext uri="{FF2B5EF4-FFF2-40B4-BE49-F238E27FC236}">
                <a16:creationId xmlns:a16="http://schemas.microsoft.com/office/drawing/2014/main" id="{38377341-39AC-4E9E-9B77-FD765B132B51}"/>
              </a:ext>
            </a:extLst>
          </p:cNvPr>
          <p:cNvSpPr txBox="1"/>
          <p:nvPr/>
        </p:nvSpPr>
        <p:spPr>
          <a:xfrm>
            <a:off x="7773205" y="1886579"/>
            <a:ext cx="1722413" cy="369332"/>
          </a:xfrm>
          <a:prstGeom prst="rect">
            <a:avLst/>
          </a:prstGeom>
          <a:solidFill>
            <a:schemeClr val="bg1"/>
          </a:solidFill>
        </p:spPr>
        <p:txBody>
          <a:bodyPr wrap="square" rtlCol="0">
            <a:spAutoFit/>
          </a:bodyPr>
          <a:lstStyle/>
          <a:p>
            <a:r>
              <a:rPr lang="es-419" sz="900" noProof="0" dirty="0"/>
              <a:t>Renovaciones manuales estimadas</a:t>
            </a:r>
          </a:p>
        </p:txBody>
      </p:sp>
      <p:sp>
        <p:nvSpPr>
          <p:cNvPr id="10" name="CuadroTexto 9">
            <a:extLst>
              <a:ext uri="{FF2B5EF4-FFF2-40B4-BE49-F238E27FC236}">
                <a16:creationId xmlns:a16="http://schemas.microsoft.com/office/drawing/2014/main" id="{19F8D5A6-A724-4D30-8F32-2537ADB4C1B3}"/>
              </a:ext>
            </a:extLst>
          </p:cNvPr>
          <p:cNvSpPr txBox="1"/>
          <p:nvPr/>
        </p:nvSpPr>
        <p:spPr>
          <a:xfrm>
            <a:off x="9753597" y="1923635"/>
            <a:ext cx="1722413" cy="369332"/>
          </a:xfrm>
          <a:prstGeom prst="rect">
            <a:avLst/>
          </a:prstGeom>
          <a:solidFill>
            <a:schemeClr val="bg1"/>
          </a:solidFill>
        </p:spPr>
        <p:txBody>
          <a:bodyPr wrap="square" rtlCol="0">
            <a:spAutoFit/>
          </a:bodyPr>
          <a:lstStyle/>
          <a:p>
            <a:r>
              <a:rPr lang="es-419" sz="900" noProof="0" dirty="0"/>
              <a:t>Renovaciones ex parte estimadas</a:t>
            </a:r>
          </a:p>
        </p:txBody>
      </p:sp>
      <p:sp>
        <p:nvSpPr>
          <p:cNvPr id="11" name="CuadroTexto 10">
            <a:extLst>
              <a:ext uri="{FF2B5EF4-FFF2-40B4-BE49-F238E27FC236}">
                <a16:creationId xmlns:a16="http://schemas.microsoft.com/office/drawing/2014/main" id="{7261E51A-BCB8-481E-B277-A49B81E3CDF8}"/>
              </a:ext>
            </a:extLst>
          </p:cNvPr>
          <p:cNvSpPr txBox="1"/>
          <p:nvPr/>
        </p:nvSpPr>
        <p:spPr>
          <a:xfrm rot="18858791">
            <a:off x="5647826" y="5036467"/>
            <a:ext cx="551283" cy="230832"/>
          </a:xfrm>
          <a:prstGeom prst="rect">
            <a:avLst/>
          </a:prstGeom>
          <a:solidFill>
            <a:schemeClr val="bg1"/>
          </a:solidFill>
        </p:spPr>
        <p:txBody>
          <a:bodyPr wrap="square" rtlCol="0">
            <a:spAutoFit/>
          </a:bodyPr>
          <a:lstStyle/>
          <a:p>
            <a:pPr algn="r"/>
            <a:r>
              <a:rPr lang="es-419" sz="900" noProof="0" dirty="0"/>
              <a:t>Enero</a:t>
            </a:r>
          </a:p>
        </p:txBody>
      </p:sp>
      <p:sp>
        <p:nvSpPr>
          <p:cNvPr id="12" name="CuadroTexto 11">
            <a:extLst>
              <a:ext uri="{FF2B5EF4-FFF2-40B4-BE49-F238E27FC236}">
                <a16:creationId xmlns:a16="http://schemas.microsoft.com/office/drawing/2014/main" id="{EADE633E-4A26-41E2-B673-841F4A10E823}"/>
              </a:ext>
            </a:extLst>
          </p:cNvPr>
          <p:cNvSpPr txBox="1"/>
          <p:nvPr/>
        </p:nvSpPr>
        <p:spPr>
          <a:xfrm rot="18858791">
            <a:off x="6084886" y="5104399"/>
            <a:ext cx="621716" cy="230832"/>
          </a:xfrm>
          <a:prstGeom prst="rect">
            <a:avLst/>
          </a:prstGeom>
          <a:solidFill>
            <a:schemeClr val="bg1"/>
          </a:solidFill>
        </p:spPr>
        <p:txBody>
          <a:bodyPr wrap="square" rtlCol="0">
            <a:spAutoFit/>
          </a:bodyPr>
          <a:lstStyle/>
          <a:p>
            <a:pPr algn="r"/>
            <a:r>
              <a:rPr lang="es-419" sz="900" noProof="0" dirty="0"/>
              <a:t>Febrero</a:t>
            </a:r>
          </a:p>
        </p:txBody>
      </p:sp>
      <p:sp>
        <p:nvSpPr>
          <p:cNvPr id="13" name="CuadroTexto 12">
            <a:extLst>
              <a:ext uri="{FF2B5EF4-FFF2-40B4-BE49-F238E27FC236}">
                <a16:creationId xmlns:a16="http://schemas.microsoft.com/office/drawing/2014/main" id="{25E9CB5E-8FB7-4A08-8020-0A8D2BBEF30D}"/>
              </a:ext>
            </a:extLst>
          </p:cNvPr>
          <p:cNvSpPr txBox="1"/>
          <p:nvPr/>
        </p:nvSpPr>
        <p:spPr>
          <a:xfrm rot="18858791">
            <a:off x="6543964" y="5061665"/>
            <a:ext cx="621716" cy="230832"/>
          </a:xfrm>
          <a:prstGeom prst="rect">
            <a:avLst/>
          </a:prstGeom>
          <a:solidFill>
            <a:schemeClr val="bg1"/>
          </a:solidFill>
        </p:spPr>
        <p:txBody>
          <a:bodyPr wrap="square" rtlCol="0">
            <a:spAutoFit/>
          </a:bodyPr>
          <a:lstStyle/>
          <a:p>
            <a:pPr algn="r"/>
            <a:r>
              <a:rPr lang="es-419" sz="900" noProof="0" dirty="0"/>
              <a:t>Marzo</a:t>
            </a:r>
          </a:p>
        </p:txBody>
      </p:sp>
      <p:sp>
        <p:nvSpPr>
          <p:cNvPr id="14" name="CuadroTexto 13">
            <a:extLst>
              <a:ext uri="{FF2B5EF4-FFF2-40B4-BE49-F238E27FC236}">
                <a16:creationId xmlns:a16="http://schemas.microsoft.com/office/drawing/2014/main" id="{E624ABCC-F9B4-433C-BA14-A2BF4A26B0CE}"/>
              </a:ext>
            </a:extLst>
          </p:cNvPr>
          <p:cNvSpPr txBox="1"/>
          <p:nvPr/>
        </p:nvSpPr>
        <p:spPr>
          <a:xfrm rot="18858791">
            <a:off x="7003043" y="5061666"/>
            <a:ext cx="621716" cy="230832"/>
          </a:xfrm>
          <a:prstGeom prst="rect">
            <a:avLst/>
          </a:prstGeom>
          <a:solidFill>
            <a:schemeClr val="bg1"/>
          </a:solidFill>
        </p:spPr>
        <p:txBody>
          <a:bodyPr wrap="square" rtlCol="0">
            <a:spAutoFit/>
          </a:bodyPr>
          <a:lstStyle/>
          <a:p>
            <a:pPr algn="r"/>
            <a:r>
              <a:rPr lang="es-419" sz="900" noProof="0" dirty="0"/>
              <a:t>Abril</a:t>
            </a:r>
          </a:p>
        </p:txBody>
      </p:sp>
      <p:sp>
        <p:nvSpPr>
          <p:cNvPr id="15" name="CuadroTexto 14">
            <a:extLst>
              <a:ext uri="{FF2B5EF4-FFF2-40B4-BE49-F238E27FC236}">
                <a16:creationId xmlns:a16="http://schemas.microsoft.com/office/drawing/2014/main" id="{2990DA35-46B8-41FF-ADF2-E6CBFB64DA2A}"/>
              </a:ext>
            </a:extLst>
          </p:cNvPr>
          <p:cNvSpPr txBox="1"/>
          <p:nvPr/>
        </p:nvSpPr>
        <p:spPr>
          <a:xfrm rot="18858791">
            <a:off x="7490394" y="5061714"/>
            <a:ext cx="621716" cy="230832"/>
          </a:xfrm>
          <a:prstGeom prst="rect">
            <a:avLst/>
          </a:prstGeom>
          <a:solidFill>
            <a:schemeClr val="bg1"/>
          </a:solidFill>
        </p:spPr>
        <p:txBody>
          <a:bodyPr wrap="square" rtlCol="0">
            <a:spAutoFit/>
          </a:bodyPr>
          <a:lstStyle/>
          <a:p>
            <a:pPr algn="r"/>
            <a:r>
              <a:rPr lang="es-419" sz="900" noProof="0" dirty="0"/>
              <a:t>Mayo</a:t>
            </a:r>
          </a:p>
        </p:txBody>
      </p:sp>
      <p:sp>
        <p:nvSpPr>
          <p:cNvPr id="16" name="CuadroTexto 15">
            <a:extLst>
              <a:ext uri="{FF2B5EF4-FFF2-40B4-BE49-F238E27FC236}">
                <a16:creationId xmlns:a16="http://schemas.microsoft.com/office/drawing/2014/main" id="{DDF8E61B-BB2D-46F1-B63F-18E8F6C3E589}"/>
              </a:ext>
            </a:extLst>
          </p:cNvPr>
          <p:cNvSpPr txBox="1"/>
          <p:nvPr/>
        </p:nvSpPr>
        <p:spPr>
          <a:xfrm rot="18858791">
            <a:off x="7965266" y="5061666"/>
            <a:ext cx="621716" cy="230832"/>
          </a:xfrm>
          <a:prstGeom prst="rect">
            <a:avLst/>
          </a:prstGeom>
          <a:solidFill>
            <a:schemeClr val="bg1"/>
          </a:solidFill>
        </p:spPr>
        <p:txBody>
          <a:bodyPr wrap="square" rtlCol="0">
            <a:spAutoFit/>
          </a:bodyPr>
          <a:lstStyle/>
          <a:p>
            <a:pPr algn="r"/>
            <a:r>
              <a:rPr lang="es-419" sz="900" noProof="0" dirty="0"/>
              <a:t>Junio</a:t>
            </a:r>
          </a:p>
        </p:txBody>
      </p:sp>
      <p:sp>
        <p:nvSpPr>
          <p:cNvPr id="17" name="CuadroTexto 16">
            <a:extLst>
              <a:ext uri="{FF2B5EF4-FFF2-40B4-BE49-F238E27FC236}">
                <a16:creationId xmlns:a16="http://schemas.microsoft.com/office/drawing/2014/main" id="{2E9483E6-68B1-4320-9BEF-32FE5BF1848A}"/>
              </a:ext>
            </a:extLst>
          </p:cNvPr>
          <p:cNvSpPr txBox="1"/>
          <p:nvPr/>
        </p:nvSpPr>
        <p:spPr>
          <a:xfrm rot="18858791">
            <a:off x="8402616" y="5061667"/>
            <a:ext cx="621716" cy="230832"/>
          </a:xfrm>
          <a:prstGeom prst="rect">
            <a:avLst/>
          </a:prstGeom>
          <a:solidFill>
            <a:schemeClr val="bg1"/>
          </a:solidFill>
        </p:spPr>
        <p:txBody>
          <a:bodyPr wrap="square" rtlCol="0">
            <a:spAutoFit/>
          </a:bodyPr>
          <a:lstStyle/>
          <a:p>
            <a:pPr algn="r"/>
            <a:r>
              <a:rPr lang="es-419" sz="900" noProof="0" dirty="0"/>
              <a:t>Julio</a:t>
            </a:r>
          </a:p>
        </p:txBody>
      </p:sp>
      <p:sp>
        <p:nvSpPr>
          <p:cNvPr id="18" name="CuadroTexto 17">
            <a:extLst>
              <a:ext uri="{FF2B5EF4-FFF2-40B4-BE49-F238E27FC236}">
                <a16:creationId xmlns:a16="http://schemas.microsoft.com/office/drawing/2014/main" id="{1E219352-C062-493B-926D-88568E6AE2F3}"/>
              </a:ext>
            </a:extLst>
          </p:cNvPr>
          <p:cNvSpPr txBox="1"/>
          <p:nvPr/>
        </p:nvSpPr>
        <p:spPr>
          <a:xfrm rot="18858791">
            <a:off x="8839967" y="5061828"/>
            <a:ext cx="621716" cy="230832"/>
          </a:xfrm>
          <a:prstGeom prst="rect">
            <a:avLst/>
          </a:prstGeom>
          <a:solidFill>
            <a:schemeClr val="bg1"/>
          </a:solidFill>
        </p:spPr>
        <p:txBody>
          <a:bodyPr wrap="square" rtlCol="0">
            <a:spAutoFit/>
          </a:bodyPr>
          <a:lstStyle/>
          <a:p>
            <a:pPr algn="r"/>
            <a:r>
              <a:rPr lang="es-419" sz="900" noProof="0" dirty="0"/>
              <a:t>Agosto</a:t>
            </a:r>
          </a:p>
        </p:txBody>
      </p:sp>
      <p:sp>
        <p:nvSpPr>
          <p:cNvPr id="19" name="CuadroTexto 18">
            <a:extLst>
              <a:ext uri="{FF2B5EF4-FFF2-40B4-BE49-F238E27FC236}">
                <a16:creationId xmlns:a16="http://schemas.microsoft.com/office/drawing/2014/main" id="{990EBC7E-D7DB-48F7-94AF-BD561795A6E6}"/>
              </a:ext>
            </a:extLst>
          </p:cNvPr>
          <p:cNvSpPr txBox="1"/>
          <p:nvPr/>
        </p:nvSpPr>
        <p:spPr>
          <a:xfrm rot="18858791">
            <a:off x="9169414" y="5142504"/>
            <a:ext cx="847670" cy="230832"/>
          </a:xfrm>
          <a:prstGeom prst="rect">
            <a:avLst/>
          </a:prstGeom>
          <a:solidFill>
            <a:schemeClr val="bg1"/>
          </a:solidFill>
        </p:spPr>
        <p:txBody>
          <a:bodyPr wrap="square" rtlCol="0">
            <a:spAutoFit/>
          </a:bodyPr>
          <a:lstStyle/>
          <a:p>
            <a:pPr algn="r"/>
            <a:r>
              <a:rPr lang="es-419" sz="900" noProof="0" dirty="0"/>
              <a:t>Septiembre</a:t>
            </a:r>
          </a:p>
        </p:txBody>
      </p:sp>
      <p:sp>
        <p:nvSpPr>
          <p:cNvPr id="20" name="CuadroTexto 19">
            <a:extLst>
              <a:ext uri="{FF2B5EF4-FFF2-40B4-BE49-F238E27FC236}">
                <a16:creationId xmlns:a16="http://schemas.microsoft.com/office/drawing/2014/main" id="{A98FC76F-1F28-4BE1-BC97-49A96C4494F3}"/>
              </a:ext>
            </a:extLst>
          </p:cNvPr>
          <p:cNvSpPr txBox="1"/>
          <p:nvPr/>
        </p:nvSpPr>
        <p:spPr>
          <a:xfrm rot="18858791">
            <a:off x="9857673" y="5067917"/>
            <a:ext cx="639190" cy="230832"/>
          </a:xfrm>
          <a:prstGeom prst="rect">
            <a:avLst/>
          </a:prstGeom>
          <a:solidFill>
            <a:schemeClr val="bg1"/>
          </a:solidFill>
        </p:spPr>
        <p:txBody>
          <a:bodyPr wrap="square" rtlCol="0">
            <a:spAutoFit/>
          </a:bodyPr>
          <a:lstStyle/>
          <a:p>
            <a:pPr algn="r"/>
            <a:r>
              <a:rPr lang="es-419" sz="900" noProof="0" dirty="0"/>
              <a:t>Octubre</a:t>
            </a:r>
          </a:p>
        </p:txBody>
      </p:sp>
      <p:sp>
        <p:nvSpPr>
          <p:cNvPr id="21" name="CuadroTexto 20">
            <a:extLst>
              <a:ext uri="{FF2B5EF4-FFF2-40B4-BE49-F238E27FC236}">
                <a16:creationId xmlns:a16="http://schemas.microsoft.com/office/drawing/2014/main" id="{1E37008A-2CC2-4D48-9896-396CF5909650}"/>
              </a:ext>
            </a:extLst>
          </p:cNvPr>
          <p:cNvSpPr txBox="1"/>
          <p:nvPr/>
        </p:nvSpPr>
        <p:spPr>
          <a:xfrm rot="18858791">
            <a:off x="10126198" y="5129902"/>
            <a:ext cx="809703" cy="230832"/>
          </a:xfrm>
          <a:prstGeom prst="rect">
            <a:avLst/>
          </a:prstGeom>
          <a:solidFill>
            <a:schemeClr val="bg1"/>
          </a:solidFill>
        </p:spPr>
        <p:txBody>
          <a:bodyPr wrap="square" rtlCol="0">
            <a:spAutoFit/>
          </a:bodyPr>
          <a:lstStyle/>
          <a:p>
            <a:pPr algn="r"/>
            <a:r>
              <a:rPr lang="es-419" sz="900" noProof="0" dirty="0"/>
              <a:t>Noviembre</a:t>
            </a:r>
          </a:p>
        </p:txBody>
      </p:sp>
      <p:sp>
        <p:nvSpPr>
          <p:cNvPr id="22" name="CuadroTexto 21">
            <a:extLst>
              <a:ext uri="{FF2B5EF4-FFF2-40B4-BE49-F238E27FC236}">
                <a16:creationId xmlns:a16="http://schemas.microsoft.com/office/drawing/2014/main" id="{93D39C25-3CBC-496F-A751-14770EA4C57C}"/>
              </a:ext>
            </a:extLst>
          </p:cNvPr>
          <p:cNvSpPr txBox="1"/>
          <p:nvPr/>
        </p:nvSpPr>
        <p:spPr>
          <a:xfrm rot="18858791">
            <a:off x="10637396" y="5129902"/>
            <a:ext cx="809703" cy="230832"/>
          </a:xfrm>
          <a:prstGeom prst="rect">
            <a:avLst/>
          </a:prstGeom>
          <a:solidFill>
            <a:schemeClr val="bg1"/>
          </a:solidFill>
        </p:spPr>
        <p:txBody>
          <a:bodyPr wrap="square" rtlCol="0">
            <a:spAutoFit/>
          </a:bodyPr>
          <a:lstStyle/>
          <a:p>
            <a:pPr algn="r"/>
            <a:r>
              <a:rPr lang="es-419" sz="900" noProof="0" dirty="0"/>
              <a:t>Diciembre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154"/>
          <p:cNvSpPr txBox="1">
            <a:spLocks noGrp="1"/>
          </p:cNvSpPr>
          <p:nvPr>
            <p:ph type="title"/>
          </p:nvPr>
        </p:nvSpPr>
        <p:spPr>
          <a:xfrm>
            <a:off x="2307771" y="-13425"/>
            <a:ext cx="7924799"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419" sz="4500" noProof="0" dirty="0"/>
              <a:t>Logística del seminario </a:t>
            </a:r>
          </a:p>
        </p:txBody>
      </p:sp>
      <p:sp>
        <p:nvSpPr>
          <p:cNvPr id="674" name="Google Shape;674;p154"/>
          <p:cNvSpPr txBox="1">
            <a:spLocks noGrp="1"/>
          </p:cNvSpPr>
          <p:nvPr>
            <p:ph type="body" idx="1"/>
          </p:nvPr>
        </p:nvSpPr>
        <p:spPr>
          <a:xfrm>
            <a:off x="190050" y="867500"/>
            <a:ext cx="11811900" cy="5323800"/>
          </a:xfrm>
          <a:prstGeom prst="rect">
            <a:avLst/>
          </a:prstGeom>
          <a:ln>
            <a:noFill/>
          </a:ln>
        </p:spPr>
        <p:txBody>
          <a:bodyPr spcFirstLastPara="1" wrap="square" lIns="91425" tIns="45700" rIns="91425" bIns="45700" anchor="t" anchorCtr="0">
            <a:noAutofit/>
          </a:bodyPr>
          <a:lstStyle/>
          <a:p>
            <a:pPr marL="609600" lvl="0" indent="-457200" algn="l" rtl="0">
              <a:lnSpc>
                <a:spcPct val="100000"/>
              </a:lnSpc>
              <a:spcBef>
                <a:spcPts val="0"/>
              </a:spcBef>
              <a:spcAft>
                <a:spcPts val="0"/>
              </a:spcAft>
              <a:buSzPts val="2400"/>
              <a:buFont typeface="Trebuchet MS"/>
              <a:buChar char="➔"/>
            </a:pPr>
            <a:r>
              <a:rPr lang="es-419" sz="2200" noProof="0" dirty="0"/>
              <a:t>Accesibilidad: lengua de señas estadounidense, audio únicamente, interpretación al español y subtítulos están disponibles. Puede acceder a estas opciones desde la barra de herramientas de Zoom haciendo clic en Interpretación en la parte inferior de su pantalla y seleccionando ver lengua de señas estadounidense o escuchar en español.</a:t>
            </a:r>
            <a:endParaRPr lang="es-419" sz="2200" noProof="0" dirty="0">
              <a:highlight>
                <a:srgbClr val="FFFF00"/>
              </a:highlight>
            </a:endParaRPr>
          </a:p>
          <a:p>
            <a:pPr marL="609600" lvl="0" indent="-457200" algn="l" rtl="0">
              <a:lnSpc>
                <a:spcPct val="100000"/>
              </a:lnSpc>
              <a:spcBef>
                <a:spcPts val="1000"/>
              </a:spcBef>
              <a:spcAft>
                <a:spcPts val="0"/>
              </a:spcAft>
              <a:buSzPts val="2400"/>
              <a:buFont typeface="Trebuchet MS"/>
              <a:buChar char="➔"/>
            </a:pPr>
            <a:r>
              <a:rPr lang="es-419" sz="2200" noProof="0" dirty="0"/>
              <a:t>Preguntas de asistentes para los ponentes: utilice la función Q&amp;A en la barra                de herramientas. Es posible que no podamos responder todas las preguntas.</a:t>
            </a:r>
          </a:p>
          <a:p>
            <a:pPr marL="609600" lvl="0" indent="-457200" algn="l" rtl="0">
              <a:lnSpc>
                <a:spcPct val="100000"/>
              </a:lnSpc>
              <a:spcBef>
                <a:spcPts val="1000"/>
              </a:spcBef>
              <a:spcAft>
                <a:spcPts val="0"/>
              </a:spcAft>
              <a:buSzPts val="2400"/>
              <a:buFont typeface="Trebuchet MS"/>
              <a:buChar char="➔"/>
            </a:pPr>
            <a:r>
              <a:rPr lang="es-419" sz="2200" noProof="0" dirty="0">
                <a:highlight>
                  <a:schemeClr val="lt1"/>
                </a:highlight>
              </a:rPr>
              <a:t>Las grabaciones y las diapositivas también se publicarán en la                                  </a:t>
            </a:r>
            <a:r>
              <a:rPr lang="es-419" sz="2200" noProof="0" dirty="0">
                <a:highlight>
                  <a:schemeClr val="lt1"/>
                </a:highlight>
                <a:hlinkClick r:id="rId3"/>
              </a:rPr>
              <a:t>página web de H.R. 1</a:t>
            </a:r>
            <a:endParaRPr lang="es-419" sz="2200" noProof="0" dirty="0">
              <a:highlight>
                <a:schemeClr val="lt1"/>
              </a:highlight>
            </a:endParaRPr>
          </a:p>
          <a:p>
            <a:pPr marL="609600" lvl="0" indent="-457200" algn="l" rtl="0">
              <a:lnSpc>
                <a:spcPct val="100000"/>
              </a:lnSpc>
              <a:spcBef>
                <a:spcPts val="1000"/>
              </a:spcBef>
              <a:spcAft>
                <a:spcPts val="0"/>
              </a:spcAft>
              <a:buSzPts val="2400"/>
              <a:buFont typeface="Trebuchet MS"/>
              <a:buChar char="➔"/>
            </a:pPr>
            <a:r>
              <a:rPr lang="es-419" sz="2200" noProof="0" dirty="0"/>
              <a:t>Las presentaciones, enlaces y otros materiales se compartirán en el Chat. Fuera de ello, el Chat está cerrado y se utiliza para comunicaciones entre presentadores. </a:t>
            </a:r>
          </a:p>
          <a:p>
            <a:pPr marL="609600" lvl="0" indent="-457200" algn="l" rtl="0">
              <a:lnSpc>
                <a:spcPct val="100000"/>
              </a:lnSpc>
              <a:spcBef>
                <a:spcPts val="1000"/>
              </a:spcBef>
              <a:spcAft>
                <a:spcPts val="1000"/>
              </a:spcAft>
              <a:buSzPts val="2400"/>
              <a:buFont typeface="Trebuchet MS"/>
              <a:buChar char="➔"/>
            </a:pPr>
            <a:r>
              <a:rPr lang="es-419" sz="2200" noProof="0" dirty="0"/>
              <a:t>Utilice las encuestas emergentes del evento para ayudarnos a recopilar                  perspectivas agregadas.</a:t>
            </a:r>
            <a:endParaRPr lang="es-419" sz="2200" noProof="0" dirty="0">
              <a:highlight>
                <a:srgbClr val="FFFF00"/>
              </a:highlight>
            </a:endParaRPr>
          </a:p>
        </p:txBody>
      </p:sp>
      <p:pic>
        <p:nvPicPr>
          <p:cNvPr id="675" name="Google Shape;675;p154" descr="Two speech bubbles with a caption reading &quot;Q&amp;A&quot;"/>
          <p:cNvPicPr preferRelativeResize="0"/>
          <p:nvPr/>
        </p:nvPicPr>
        <p:blipFill rotWithShape="1">
          <a:blip r:embed="rId4">
            <a:alphaModFix/>
          </a:blip>
          <a:srcRect l="52441" r="15469"/>
          <a:stretch/>
        </p:blipFill>
        <p:spPr>
          <a:xfrm>
            <a:off x="10668050" y="2289775"/>
            <a:ext cx="1152734" cy="1070467"/>
          </a:xfrm>
          <a:prstGeom prst="rect">
            <a:avLst/>
          </a:prstGeom>
          <a:noFill/>
          <a:ln>
            <a:noFill/>
          </a:ln>
        </p:spPr>
      </p:pic>
      <p:pic>
        <p:nvPicPr>
          <p:cNvPr id="676" name="Google Shape;676;p154" descr="Single chat bubble with a caption reading &quot;Chat.&quot;"/>
          <p:cNvPicPr preferRelativeResize="0"/>
          <p:nvPr/>
        </p:nvPicPr>
        <p:blipFill rotWithShape="1">
          <a:blip r:embed="rId4">
            <a:alphaModFix/>
          </a:blip>
          <a:srcRect l="12205" r="55708"/>
          <a:stretch/>
        </p:blipFill>
        <p:spPr>
          <a:xfrm>
            <a:off x="10668050" y="4676787"/>
            <a:ext cx="1152733" cy="1070467"/>
          </a:xfrm>
          <a:prstGeom prst="rect">
            <a:avLst/>
          </a:prstGeom>
          <a:noFill/>
          <a:ln>
            <a:noFill/>
          </a:ln>
        </p:spPr>
      </p:pic>
      <p:sp>
        <p:nvSpPr>
          <p:cNvPr id="677" name="Google Shape;677;p15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s-419" sz="1200" noProof="0" smtClean="0">
                <a:solidFill>
                  <a:schemeClr val="lt1"/>
                </a:solidFill>
              </a:rPr>
              <a:t>2</a:t>
            </a:fld>
            <a:endParaRPr lang="es-419" sz="1200" noProof="0" dirty="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77"/>
        <p:cNvGrpSpPr/>
        <p:nvPr/>
      </p:nvGrpSpPr>
      <p:grpSpPr>
        <a:xfrm>
          <a:off x="0" y="0"/>
          <a:ext cx="0" cy="0"/>
          <a:chOff x="0" y="0"/>
          <a:chExt cx="0" cy="0"/>
        </a:xfrm>
      </p:grpSpPr>
      <p:sp>
        <p:nvSpPr>
          <p:cNvPr id="1378" name="Google Shape;1378;p172"/>
          <p:cNvSpPr txBox="1"/>
          <p:nvPr/>
        </p:nvSpPr>
        <p:spPr>
          <a:xfrm>
            <a:off x="-975" y="6150"/>
            <a:ext cx="12192000" cy="11760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s-419" sz="4400" b="1" noProof="0" dirty="0">
                <a:solidFill>
                  <a:srgbClr val="001970"/>
                </a:solidFill>
                <a:latin typeface="Trebuchet MS"/>
                <a:ea typeface="Trebuchet MS"/>
                <a:cs typeface="Trebuchet MS"/>
                <a:sym typeface="Trebuchet MS"/>
              </a:rPr>
              <a:t>Otras actualizaciones de implementación</a:t>
            </a:r>
          </a:p>
        </p:txBody>
      </p:sp>
      <p:sp>
        <p:nvSpPr>
          <p:cNvPr id="1379" name="Google Shape;1379;p172"/>
          <p:cNvSpPr txBox="1"/>
          <p:nvPr/>
        </p:nvSpPr>
        <p:spPr>
          <a:xfrm>
            <a:off x="731200" y="1115175"/>
            <a:ext cx="10910400" cy="5006468"/>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Cambios en quién califica según estatus migratorio:</a:t>
            </a:r>
          </a:p>
          <a:p>
            <a:pPr marL="914400" lvl="1" indent="-3746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En espera de mayor aclaración de políticas por parte de CMS.</a:t>
            </a:r>
          </a:p>
          <a:p>
            <a:pPr marL="914400" lvl="1" indent="-3746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Notificación a miembros afectados en julio de 2026.</a:t>
            </a:r>
          </a:p>
          <a:p>
            <a:pPr marL="914400" lvl="1" indent="-3746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La cobertura podría finalizar el 1 de octubre de 2026 si no califican en otra categoría de Medicaid.</a:t>
            </a:r>
          </a:p>
          <a:p>
            <a:pPr marL="914400" lvl="1" indent="-3746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Se informará a los miembros sobre otras opciones de cobertura, incluida posible cobertura de Medicaid de emergencia.</a:t>
            </a:r>
          </a:p>
          <a:p>
            <a:pPr marL="457200" lvl="0" indent="-387350" algn="l" rtl="0">
              <a:spcBef>
                <a:spcPts val="100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Limitaciones de cobertura retroactiva:</a:t>
            </a:r>
          </a:p>
          <a:p>
            <a:pPr marL="914400" lvl="1" indent="-3746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Desde enero de 2027 para nuevos solicitantes y renovaciones.</a:t>
            </a:r>
          </a:p>
          <a:p>
            <a:pPr marL="914400" lvl="1" indent="-3746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Cobertura retroactiva para miembros de expansión pasa de tres meses a un mes.
Para otros miembros pasa de tres meses a dos meses.</a:t>
            </a:r>
          </a:p>
          <a:p>
            <a:pPr marL="457200" lvl="0" indent="0" algn="l" rtl="0">
              <a:spcBef>
                <a:spcPts val="0"/>
              </a:spcBef>
              <a:spcAft>
                <a:spcPts val="0"/>
              </a:spcAft>
              <a:buNone/>
            </a:pPr>
            <a:endParaRPr lang="es-419" sz="2500" noProof="0" dirty="0">
              <a:solidFill>
                <a:schemeClr val="dk1"/>
              </a:solidFill>
              <a:latin typeface="Trebuchet MS"/>
              <a:ea typeface="Trebuchet MS"/>
              <a:cs typeface="Trebuchet MS"/>
              <a:sym typeface="Trebuchet MS"/>
            </a:endParaRPr>
          </a:p>
        </p:txBody>
      </p:sp>
      <p:sp>
        <p:nvSpPr>
          <p:cNvPr id="1380" name="Google Shape;1380;p172"/>
          <p:cNvSpPr txBox="1">
            <a:spLocks noGrp="1"/>
          </p:cNvSpPr>
          <p:nvPr>
            <p:ph type="sldNum" idx="12"/>
          </p:nvPr>
        </p:nvSpPr>
        <p:spPr>
          <a:xfrm>
            <a:off x="9417168" y="6393848"/>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20</a:t>
            </a:fld>
            <a:endParaRPr lang="es-419"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85"/>
        <p:cNvGrpSpPr/>
        <p:nvPr/>
      </p:nvGrpSpPr>
      <p:grpSpPr>
        <a:xfrm>
          <a:off x="0" y="0"/>
          <a:ext cx="0" cy="0"/>
          <a:chOff x="0" y="0"/>
          <a:chExt cx="0" cy="0"/>
        </a:xfrm>
      </p:grpSpPr>
      <p:sp>
        <p:nvSpPr>
          <p:cNvPr id="1386" name="Google Shape;1386;p173"/>
          <p:cNvSpPr txBox="1">
            <a:spLocks noGrp="1"/>
          </p:cNvSpPr>
          <p:nvPr>
            <p:ph type="title"/>
          </p:nvPr>
        </p:nvSpPr>
        <p:spPr>
          <a:xfrm>
            <a:off x="838200" y="2898475"/>
            <a:ext cx="10515600" cy="2047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s-419" sz="7200" noProof="0" dirty="0"/>
              <a:t>Preguntas y respuestas</a:t>
            </a:r>
          </a:p>
          <a:p>
            <a:pPr marL="0" lvl="0" indent="0" algn="l" rtl="0">
              <a:spcBef>
                <a:spcPts val="1000"/>
              </a:spcBef>
              <a:spcAft>
                <a:spcPts val="0"/>
              </a:spcAft>
              <a:buClr>
                <a:schemeClr val="dk1"/>
              </a:buClr>
              <a:buSzPts val="1100"/>
              <a:buFont typeface="Arial"/>
              <a:buNone/>
            </a:pPr>
            <a:r>
              <a:rPr lang="es-419" sz="3300" i="1" noProof="0" dirty="0">
                <a:solidFill>
                  <a:srgbClr val="6071AA"/>
                </a:solidFill>
              </a:rPr>
              <a:t>Adela Flores-Brennan, Directora de Medicaid</a:t>
            </a:r>
          </a:p>
          <a:p>
            <a:pPr marL="0" lvl="0" indent="0" algn="l" rtl="0">
              <a:spcBef>
                <a:spcPts val="0"/>
              </a:spcBef>
              <a:spcAft>
                <a:spcPts val="0"/>
              </a:spcAft>
              <a:buNone/>
            </a:pPr>
            <a:endParaRPr lang="es-419" sz="3300" i="1" noProof="0" dirty="0">
              <a:solidFill>
                <a:srgbClr val="6071AA"/>
              </a:solidFill>
            </a:endParaRPr>
          </a:p>
          <a:p>
            <a:pPr marL="0" lvl="0" indent="0" algn="l" rtl="0">
              <a:spcBef>
                <a:spcPts val="0"/>
              </a:spcBef>
              <a:spcAft>
                <a:spcPts val="0"/>
              </a:spcAft>
              <a:buNone/>
            </a:pPr>
            <a:endParaRPr lang="es-419" sz="3300" i="1" noProof="0" dirty="0">
              <a:solidFill>
                <a:srgbClr val="6071AA"/>
              </a:solidFill>
            </a:endParaRPr>
          </a:p>
          <a:p>
            <a:pPr marL="0" lvl="0" indent="0" algn="l" rtl="0">
              <a:spcBef>
                <a:spcPts val="0"/>
              </a:spcBef>
              <a:spcAft>
                <a:spcPts val="0"/>
              </a:spcAft>
              <a:buNone/>
            </a:pPr>
            <a:endParaRPr lang="es-419" sz="3300" i="1" noProof="0" dirty="0">
              <a:solidFill>
                <a:srgbClr val="6071AA"/>
              </a:solidFill>
            </a:endParaRPr>
          </a:p>
        </p:txBody>
      </p:sp>
      <p:sp>
        <p:nvSpPr>
          <p:cNvPr id="1387" name="Google Shape;1387;p17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21</a:t>
            </a:fld>
            <a:endParaRPr lang="es-419" noProof="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174"/>
          <p:cNvSpPr/>
          <p:nvPr/>
        </p:nvSpPr>
        <p:spPr>
          <a:xfrm>
            <a:off x="460075" y="4476753"/>
            <a:ext cx="11064900" cy="12774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1394" name="Google Shape;1394;p174"/>
          <p:cNvSpPr txBox="1">
            <a:spLocks noGrp="1"/>
          </p:cNvSpPr>
          <p:nvPr>
            <p:ph type="title"/>
          </p:nvPr>
        </p:nvSpPr>
        <p:spPr>
          <a:xfrm>
            <a:off x="838200" y="2387600"/>
            <a:ext cx="10515600" cy="3264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s-419" sz="7200" noProof="0" dirty="0"/>
              <a:t>Impactos a nivel estatal</a:t>
            </a:r>
          </a:p>
          <a:p>
            <a:pPr marL="0" lvl="0" indent="0" algn="l" rtl="0">
              <a:spcBef>
                <a:spcPts val="1000"/>
              </a:spcBef>
              <a:spcAft>
                <a:spcPts val="0"/>
              </a:spcAft>
              <a:buNone/>
            </a:pPr>
            <a:r>
              <a:rPr lang="es-419" sz="3300" i="1" noProof="0" dirty="0">
                <a:solidFill>
                  <a:srgbClr val="6071AA"/>
                </a:solidFill>
              </a:rPr>
              <a:t>Adela Flores-Brennan, Directora de Medicaid</a:t>
            </a:r>
          </a:p>
          <a:p>
            <a:pPr marL="0" lvl="0" indent="0" algn="l" rtl="0">
              <a:spcBef>
                <a:spcPts val="0"/>
              </a:spcBef>
              <a:spcAft>
                <a:spcPts val="0"/>
              </a:spcAft>
              <a:buNone/>
            </a:pPr>
            <a:endParaRPr lang="es-419" sz="4000" noProof="0" dirty="0"/>
          </a:p>
          <a:p>
            <a:pPr marL="0" lvl="0" indent="0" algn="l" rtl="0">
              <a:lnSpc>
                <a:spcPct val="100000"/>
              </a:lnSpc>
              <a:spcBef>
                <a:spcPts val="0"/>
              </a:spcBef>
              <a:spcAft>
                <a:spcPts val="0"/>
              </a:spcAft>
              <a:buNone/>
            </a:pPr>
            <a:r>
              <a:rPr lang="es-419" sz="2600" i="1" noProof="0" dirty="0">
                <a:solidFill>
                  <a:schemeClr val="lt1"/>
                </a:solidFill>
              </a:rPr>
              <a:t>Cómo estamos gestionando los impactos de H.R. 1 en la cobertura y el presupuesto estatal y haciendo que Medicaid sea sostenible a futuro.</a:t>
            </a:r>
            <a:endParaRPr lang="es-419" sz="7200" noProof="0" dirty="0">
              <a:solidFill>
                <a:schemeClr val="lt1"/>
              </a:solidFill>
            </a:endParaRPr>
          </a:p>
        </p:txBody>
      </p:sp>
      <p:sp>
        <p:nvSpPr>
          <p:cNvPr id="1395" name="Google Shape;1395;p17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22</a:t>
            </a:fld>
            <a:endParaRPr lang="es-419"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175"/>
          <p:cNvSpPr txBox="1">
            <a:spLocks noGrp="1"/>
          </p:cNvSpPr>
          <p:nvPr>
            <p:ph type="title"/>
          </p:nvPr>
        </p:nvSpPr>
        <p:spPr>
          <a:xfrm>
            <a:off x="271833" y="123040"/>
            <a:ext cx="116484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419" sz="4400" noProof="0" dirty="0"/>
              <a:t>H.R. 1 Resultados de la encuesta</a:t>
            </a:r>
          </a:p>
        </p:txBody>
      </p:sp>
      <p:sp>
        <p:nvSpPr>
          <p:cNvPr id="1401" name="Google Shape;1401;p1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23</a:t>
            </a:fld>
            <a:endParaRPr lang="es-419" noProof="0" dirty="0"/>
          </a:p>
        </p:txBody>
      </p:sp>
      <p:sp>
        <p:nvSpPr>
          <p:cNvPr id="1402" name="Google Shape;1402;p175"/>
          <p:cNvSpPr txBox="1"/>
          <p:nvPr/>
        </p:nvSpPr>
        <p:spPr>
          <a:xfrm>
            <a:off x="648575" y="1284775"/>
            <a:ext cx="6252000" cy="4082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100"/>
              </a:spcBef>
              <a:spcAft>
                <a:spcPts val="0"/>
              </a:spcAft>
              <a:buNone/>
            </a:pPr>
            <a:r>
              <a:rPr lang="es-419" sz="2900" noProof="0" dirty="0">
                <a:solidFill>
                  <a:schemeClr val="dk1"/>
                </a:solidFill>
                <a:latin typeface="Trebuchet MS"/>
                <a:ea typeface="Trebuchet MS"/>
                <a:cs typeface="Trebuchet MS"/>
                <a:sym typeface="Trebuchet MS"/>
              </a:rPr>
              <a:t>Este otoño se envió una encuesta a miembros de Health First Colorado y otras partes interesadas para comprender sus preocupaciones sobre los cambios de H.R. 1. </a:t>
            </a:r>
          </a:p>
          <a:p>
            <a:pPr marL="0" lvl="0" indent="0" algn="l" rtl="0">
              <a:lnSpc>
                <a:spcPct val="90000"/>
              </a:lnSpc>
              <a:spcBef>
                <a:spcPts val="1100"/>
              </a:spcBef>
              <a:spcAft>
                <a:spcPts val="0"/>
              </a:spcAft>
              <a:buNone/>
            </a:pPr>
            <a:endParaRPr lang="es-419" sz="2900" noProof="0" dirty="0">
              <a:solidFill>
                <a:schemeClr val="dk1"/>
              </a:solidFill>
              <a:latin typeface="Trebuchet MS"/>
              <a:ea typeface="Trebuchet MS"/>
              <a:cs typeface="Trebuchet MS"/>
              <a:sym typeface="Trebuchet MS"/>
            </a:endParaRPr>
          </a:p>
          <a:p>
            <a:pPr marL="0" lvl="0" indent="0" algn="l" rtl="0">
              <a:lnSpc>
                <a:spcPct val="90000"/>
              </a:lnSpc>
              <a:spcBef>
                <a:spcPts val="1100"/>
              </a:spcBef>
              <a:spcAft>
                <a:spcPts val="0"/>
              </a:spcAft>
              <a:buNone/>
            </a:pPr>
            <a:r>
              <a:rPr lang="es-419" sz="2900" noProof="0" dirty="0">
                <a:solidFill>
                  <a:schemeClr val="dk1"/>
                </a:solidFill>
                <a:latin typeface="Trebuchet MS"/>
                <a:ea typeface="Trebuchet MS"/>
                <a:cs typeface="Trebuchet MS"/>
                <a:sym typeface="Trebuchet MS"/>
              </a:rPr>
              <a:t>Más de 740 respuestas, 65% de miembros; cobertura estatal completa.</a:t>
            </a:r>
            <a:endParaRPr lang="es-419" noProof="0" dirty="0">
              <a:latin typeface="Trebuchet MS"/>
              <a:ea typeface="Trebuchet MS"/>
              <a:cs typeface="Trebuchet MS"/>
              <a:sym typeface="Trebuchet MS"/>
            </a:endParaRPr>
          </a:p>
        </p:txBody>
      </p:sp>
      <p:graphicFrame>
        <p:nvGraphicFramePr>
          <p:cNvPr id="1403" name="Google Shape;1403;p175"/>
          <p:cNvGraphicFramePr/>
          <p:nvPr>
            <p:extLst>
              <p:ext uri="{D42A27DB-BD31-4B8C-83A1-F6EECF244321}">
                <p14:modId xmlns:p14="http://schemas.microsoft.com/office/powerpoint/2010/main" val="491705253"/>
              </p:ext>
            </p:extLst>
          </p:nvPr>
        </p:nvGraphicFramePr>
        <p:xfrm>
          <a:off x="7729942" y="1284775"/>
          <a:ext cx="3725475" cy="4623705"/>
        </p:xfrm>
        <a:graphic>
          <a:graphicData uri="http://schemas.openxmlformats.org/drawingml/2006/table">
            <a:tbl>
              <a:tblPr>
                <a:noFill/>
                <a:tableStyleId>{B97D611F-79A5-4673-BF58-06734A49517B}</a:tableStyleId>
              </a:tblPr>
              <a:tblGrid>
                <a:gridCol w="3725475">
                  <a:extLst>
                    <a:ext uri="{9D8B030D-6E8A-4147-A177-3AD203B41FA5}">
                      <a16:colId xmlns:a16="http://schemas.microsoft.com/office/drawing/2014/main" val="20000"/>
                    </a:ext>
                  </a:extLst>
                </a:gridCol>
              </a:tblGrid>
              <a:tr h="757875">
                <a:tc>
                  <a:txBody>
                    <a:bodyPr/>
                    <a:lstStyle/>
                    <a:p>
                      <a:pPr marL="0" lvl="0" indent="0" algn="ctr" rtl="0">
                        <a:spcBef>
                          <a:spcPts val="0"/>
                        </a:spcBef>
                        <a:spcAft>
                          <a:spcPts val="0"/>
                        </a:spcAft>
                        <a:buNone/>
                      </a:pPr>
                      <a:r>
                        <a:rPr lang="es-419" sz="2600" b="1" noProof="0" dirty="0">
                          <a:solidFill>
                            <a:schemeClr val="lt1"/>
                          </a:solidFill>
                          <a:latin typeface="Trebuchet MS"/>
                          <a:ea typeface="Trebuchet MS"/>
                          <a:cs typeface="Trebuchet MS"/>
                          <a:sym typeface="Trebuchet MS"/>
                        </a:rPr>
                        <a:t>Prioridades</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616700">
                <a:tc>
                  <a:txBody>
                    <a:bodyPr/>
                    <a:lstStyle/>
                    <a:p>
                      <a:pPr marL="0" lvl="0" indent="0" algn="ctr" rtl="0">
                        <a:spcBef>
                          <a:spcPts val="0"/>
                        </a:spcBef>
                        <a:spcAft>
                          <a:spcPts val="0"/>
                        </a:spcAft>
                        <a:buNone/>
                      </a:pPr>
                      <a:r>
                        <a:rPr lang="es-419" sz="2300" b="1" noProof="0" dirty="0">
                          <a:latin typeface="Trebuchet MS"/>
                          <a:ea typeface="Trebuchet MS"/>
                          <a:cs typeface="Trebuchet MS"/>
                          <a:sym typeface="Trebuchet MS"/>
                        </a:rPr>
                        <a:t>Servicios cubiertos por Medicaid (amenazas a la cobertura)</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616700">
                <a:tc>
                  <a:txBody>
                    <a:bodyPr/>
                    <a:lstStyle/>
                    <a:p>
                      <a:pPr marL="0" lvl="0" indent="0" algn="ctr" rtl="0">
                        <a:spcBef>
                          <a:spcPts val="0"/>
                        </a:spcBef>
                        <a:spcAft>
                          <a:spcPts val="0"/>
                        </a:spcAft>
                        <a:buNone/>
                      </a:pPr>
                      <a:r>
                        <a:rPr lang="es-419" sz="2300" b="1" noProof="0" dirty="0">
                          <a:latin typeface="Trebuchet MS"/>
                          <a:ea typeface="Trebuchet MS"/>
                          <a:cs typeface="Trebuchet MS"/>
                          <a:sym typeface="Trebuchet MS"/>
                        </a:rPr>
                        <a:t>Desafíos del presupuesto estatal y sostenibilidad de Medicaid</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616700">
                <a:tc>
                  <a:txBody>
                    <a:bodyPr/>
                    <a:lstStyle/>
                    <a:p>
                      <a:pPr marL="0" lvl="0" indent="0" algn="ctr" rtl="0">
                        <a:spcBef>
                          <a:spcPts val="0"/>
                        </a:spcBef>
                        <a:spcAft>
                          <a:spcPts val="0"/>
                        </a:spcAft>
                        <a:buNone/>
                      </a:pPr>
                      <a:r>
                        <a:rPr lang="es-419" sz="2300" b="1" noProof="0" dirty="0">
                          <a:latin typeface="Trebuchet MS"/>
                          <a:ea typeface="Trebuchet MS"/>
                          <a:cs typeface="Trebuchet MS"/>
                          <a:sym typeface="Trebuchet MS"/>
                        </a:rPr>
                        <a:t>Tarifas, pagos y disposiciones fiscales para proveedores</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176"/>
          <p:cNvSpPr txBox="1">
            <a:spLocks noGrp="1"/>
          </p:cNvSpPr>
          <p:nvPr>
            <p:ph type="sldNum" idx="12"/>
          </p:nvPr>
        </p:nvSpPr>
        <p:spPr>
          <a:xfrm>
            <a:off x="13128481" y="8566848"/>
            <a:ext cx="2682900" cy="486900"/>
          </a:xfrm>
          <a:prstGeom prst="rect">
            <a:avLst/>
          </a:prstGeom>
          <a:noFill/>
          <a:ln>
            <a:noFill/>
          </a:ln>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419" noProof="0" smtClean="0"/>
              <a:t>24</a:t>
            </a:fld>
            <a:endParaRPr lang="es-419" noProof="0" dirty="0"/>
          </a:p>
        </p:txBody>
      </p:sp>
      <p:sp>
        <p:nvSpPr>
          <p:cNvPr id="1410" name="Google Shape;1410;p176"/>
          <p:cNvSpPr txBox="1">
            <a:spLocks noGrp="1"/>
          </p:cNvSpPr>
          <p:nvPr>
            <p:ph type="title"/>
          </p:nvPr>
        </p:nvSpPr>
        <p:spPr>
          <a:xfrm>
            <a:off x="258625" y="194200"/>
            <a:ext cx="11572500" cy="7251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800"/>
              <a:buNone/>
            </a:pPr>
            <a:r>
              <a:rPr lang="es-419" sz="4300" noProof="0" dirty="0">
                <a:solidFill>
                  <a:schemeClr val="dk2"/>
                </a:solidFill>
              </a:rPr>
              <a:t>Amenazas a la cobertura de Medicaid H.R. 1</a:t>
            </a:r>
          </a:p>
        </p:txBody>
      </p:sp>
      <p:sp>
        <p:nvSpPr>
          <p:cNvPr id="1411" name="Google Shape;1411;p17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419" sz="1200" b="0" noProof="0" smtClean="0"/>
              <a:t>24</a:t>
            </a:fld>
            <a:endParaRPr lang="es-419" sz="1200" b="0" noProof="0" dirty="0"/>
          </a:p>
        </p:txBody>
      </p:sp>
      <p:sp>
        <p:nvSpPr>
          <p:cNvPr id="1412" name="Google Shape;1412;p176"/>
          <p:cNvSpPr txBox="1"/>
          <p:nvPr/>
        </p:nvSpPr>
        <p:spPr>
          <a:xfrm>
            <a:off x="258625" y="1117675"/>
            <a:ext cx="11572500" cy="5124449"/>
          </a:xfrm>
          <a:prstGeom prst="rect">
            <a:avLst/>
          </a:prstGeom>
          <a:noFill/>
          <a:ln>
            <a:noFill/>
          </a:ln>
        </p:spPr>
        <p:txBody>
          <a:bodyPr spcFirstLastPara="1" wrap="square" lIns="91425" tIns="91425" rIns="91425" bIns="91425" anchor="t" anchorCtr="0">
            <a:spAutoFit/>
          </a:bodyPr>
          <a:lstStyle/>
          <a:p>
            <a:pPr marL="457200" lvl="0" indent="-393700" algn="l" rtl="0">
              <a:lnSpc>
                <a:spcPct val="100000"/>
              </a:lnSpc>
              <a:spcBef>
                <a:spcPts val="0"/>
              </a:spcBef>
              <a:spcAft>
                <a:spcPts val="0"/>
              </a:spcAft>
              <a:buClr>
                <a:schemeClr val="dk1"/>
              </a:buClr>
              <a:buSzPts val="2800"/>
              <a:buFont typeface="Trebuchet MS"/>
              <a:buChar char="●"/>
            </a:pPr>
            <a:r>
              <a:rPr lang="es-419" sz="2800" b="1" noProof="0" dirty="0">
                <a:solidFill>
                  <a:schemeClr val="dk1"/>
                </a:solidFill>
                <a:latin typeface="Trebuchet MS"/>
                <a:ea typeface="Trebuchet MS"/>
                <a:cs typeface="Trebuchet MS"/>
                <a:sym typeface="Trebuchet MS"/>
              </a:rPr>
              <a:t>Pérdida de elegibilidad para algunos inmigrantes </a:t>
            </a:r>
            <a:r>
              <a:rPr lang="es-419" sz="2800" noProof="0" dirty="0">
                <a:solidFill>
                  <a:schemeClr val="dk1"/>
                </a:solidFill>
                <a:latin typeface="Trebuchet MS"/>
                <a:ea typeface="Trebuchet MS"/>
                <a:cs typeface="Trebuchet MS"/>
                <a:sym typeface="Trebuchet MS"/>
              </a:rPr>
              <a:t>en oct. de 2026.</a:t>
            </a:r>
          </a:p>
          <a:p>
            <a:pPr marL="457200" lvl="0" indent="-393700" algn="l" rtl="0">
              <a:spcBef>
                <a:spcPts val="1000"/>
              </a:spcBef>
              <a:spcAft>
                <a:spcPts val="0"/>
              </a:spcAft>
              <a:buClr>
                <a:schemeClr val="dk1"/>
              </a:buClr>
              <a:buSzPts val="2800"/>
              <a:buFont typeface="Trebuchet MS"/>
              <a:buChar char="●"/>
            </a:pPr>
            <a:r>
              <a:rPr lang="es-419" sz="2800" b="1" noProof="0" dirty="0">
                <a:solidFill>
                  <a:schemeClr val="dk1"/>
                </a:solidFill>
                <a:latin typeface="Trebuchet MS"/>
                <a:ea typeface="Trebuchet MS"/>
                <a:cs typeface="Trebuchet MS"/>
                <a:sym typeface="Trebuchet MS"/>
              </a:rPr>
              <a:t>Cargas administrativas que provocan pérdida de </a:t>
            </a:r>
            <a:r>
              <a:rPr lang="es-419" sz="2800" noProof="0" dirty="0">
                <a:solidFill>
                  <a:schemeClr val="dk1"/>
                </a:solidFill>
                <a:latin typeface="Trebuchet MS"/>
                <a:ea typeface="Trebuchet MS"/>
                <a:cs typeface="Trebuchet MS"/>
                <a:sym typeface="Trebuchet MS"/>
              </a:rPr>
              <a:t>cobertura por no cumplir requisitos o complicaciones administrativas.</a:t>
            </a:r>
          </a:p>
          <a:p>
            <a:pPr marL="914400" lvl="1" indent="-374650" algn="l" rtl="0">
              <a:spcBef>
                <a:spcPts val="1000"/>
              </a:spcBef>
              <a:spcAft>
                <a:spcPts val="0"/>
              </a:spcAft>
              <a:buClr>
                <a:schemeClr val="dk1"/>
              </a:buClr>
              <a:buSzPts val="2500"/>
              <a:buFont typeface="Trebuchet MS"/>
              <a:buChar char="○"/>
            </a:pPr>
            <a:r>
              <a:rPr lang="es-419" sz="2500" b="1" noProof="0" dirty="0">
                <a:solidFill>
                  <a:schemeClr val="dk1"/>
                </a:solidFill>
                <a:latin typeface="Trebuchet MS"/>
                <a:ea typeface="Trebuchet MS"/>
                <a:cs typeface="Trebuchet MS"/>
                <a:sym typeface="Trebuchet MS"/>
              </a:rPr>
              <a:t>Aumento de redeterminaciones de elegibilidad: de 12 a 6 meses </a:t>
            </a:r>
            <a:r>
              <a:rPr lang="es-419" sz="2500" noProof="0" dirty="0">
                <a:solidFill>
                  <a:schemeClr val="dk1"/>
                </a:solidFill>
                <a:latin typeface="Trebuchet MS"/>
                <a:ea typeface="Trebuchet MS"/>
                <a:cs typeface="Trebuchet MS"/>
                <a:sym typeface="Trebuchet MS"/>
              </a:rPr>
              <a:t>desde el 1 de enero de 2027.</a:t>
            </a:r>
          </a:p>
          <a:p>
            <a:pPr marL="914400" lvl="1" indent="-374650" algn="l" rtl="0">
              <a:lnSpc>
                <a:spcPct val="100000"/>
              </a:lnSpc>
              <a:spcBef>
                <a:spcPts val="1000"/>
              </a:spcBef>
              <a:spcAft>
                <a:spcPts val="0"/>
              </a:spcAft>
              <a:buClr>
                <a:schemeClr val="dk1"/>
              </a:buClr>
              <a:buSzPts val="2500"/>
              <a:buFont typeface="Noto Sans Symbols"/>
              <a:buChar char="○"/>
            </a:pPr>
            <a:r>
              <a:rPr lang="es-419" sz="2500" b="1" noProof="0" dirty="0">
                <a:solidFill>
                  <a:schemeClr val="dk1"/>
                </a:solidFill>
                <a:latin typeface="Trebuchet MS"/>
                <a:ea typeface="Trebuchet MS"/>
                <a:cs typeface="Trebuchet MS"/>
                <a:sym typeface="Trebuchet MS"/>
              </a:rPr>
              <a:t>Requisitos laborales </a:t>
            </a:r>
            <a:r>
              <a:rPr lang="es-419" sz="2500" noProof="0" dirty="0">
                <a:solidFill>
                  <a:schemeClr val="dk1"/>
                </a:solidFill>
                <a:latin typeface="Trebuchet MS"/>
                <a:ea typeface="Trebuchet MS"/>
                <a:cs typeface="Trebuchet MS"/>
                <a:sym typeface="Trebuchet MS"/>
              </a:rPr>
              <a:t>desde el 1 de enero de 2027.</a:t>
            </a:r>
          </a:p>
          <a:p>
            <a:pPr marL="457200" lvl="0" indent="-393700" algn="l" rtl="0">
              <a:spcBef>
                <a:spcPts val="1000"/>
              </a:spcBef>
              <a:spcAft>
                <a:spcPts val="0"/>
              </a:spcAft>
              <a:buClr>
                <a:schemeClr val="dk1"/>
              </a:buClr>
              <a:buSzPts val="2800"/>
              <a:buFont typeface="Trebuchet MS"/>
              <a:buChar char="●"/>
            </a:pPr>
            <a:r>
              <a:rPr lang="es-419" sz="2800" b="1" noProof="0" dirty="0">
                <a:solidFill>
                  <a:schemeClr val="dk1"/>
                </a:solidFill>
                <a:latin typeface="Trebuchet MS"/>
                <a:ea typeface="Trebuchet MS"/>
                <a:cs typeface="Trebuchet MS"/>
                <a:sym typeface="Trebuchet MS"/>
              </a:rPr>
              <a:t>Reducción de financiamiento federal </a:t>
            </a:r>
            <a:r>
              <a:rPr lang="es-419" sz="2800" noProof="0" dirty="0">
                <a:solidFill>
                  <a:schemeClr val="dk1"/>
                </a:solidFill>
                <a:latin typeface="Trebuchet MS"/>
                <a:ea typeface="Trebuchet MS"/>
                <a:cs typeface="Trebuchet MS"/>
                <a:sym typeface="Trebuchet MS"/>
              </a:rPr>
              <a:t>para 425,000 miembros por disminución de tarifas a proveedores a partir de 2027 (cobertura mediante financiamiento CHASE).</a:t>
            </a:r>
          </a:p>
          <a:p>
            <a:pPr marL="457200" lvl="0" indent="-393700" algn="l" rtl="0">
              <a:lnSpc>
                <a:spcPct val="100000"/>
              </a:lnSpc>
              <a:spcBef>
                <a:spcPts val="1000"/>
              </a:spcBef>
              <a:spcAft>
                <a:spcPts val="1000"/>
              </a:spcAft>
              <a:buClr>
                <a:schemeClr val="dk1"/>
              </a:buClr>
              <a:buSzPts val="2800"/>
              <a:buFont typeface="Trebuchet MS"/>
              <a:buChar char="●"/>
            </a:pPr>
            <a:r>
              <a:rPr lang="es-419" sz="2800" noProof="0" dirty="0">
                <a:solidFill>
                  <a:schemeClr val="dk1"/>
                </a:solidFill>
                <a:latin typeface="Trebuchet MS"/>
                <a:ea typeface="Trebuchet MS"/>
                <a:cs typeface="Trebuchet MS"/>
                <a:sym typeface="Trebuchet MS"/>
              </a:rPr>
              <a:t>Investigación de poblaciones con mayor riesgo de perder cobertura.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sp>
        <p:nvSpPr>
          <p:cNvPr id="1417" name="Google Shape;1417;p177"/>
          <p:cNvSpPr txBox="1">
            <a:spLocks noGrp="1"/>
          </p:cNvSpPr>
          <p:nvPr>
            <p:ph type="title"/>
          </p:nvPr>
        </p:nvSpPr>
        <p:spPr>
          <a:xfrm>
            <a:off x="271833" y="207275"/>
            <a:ext cx="116484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419" sz="4400" noProof="0" dirty="0"/>
              <a:t>Impactos en ciertos inmigrantes</a:t>
            </a:r>
          </a:p>
        </p:txBody>
      </p:sp>
      <p:sp>
        <p:nvSpPr>
          <p:cNvPr id="1418" name="Google Shape;1418;p177"/>
          <p:cNvSpPr txBox="1">
            <a:spLocks noGrp="1"/>
          </p:cNvSpPr>
          <p:nvPr>
            <p:ph type="body" idx="1"/>
          </p:nvPr>
        </p:nvSpPr>
        <p:spPr>
          <a:xfrm>
            <a:off x="271825" y="1368727"/>
            <a:ext cx="11682300" cy="41982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0"/>
              </a:spcBef>
              <a:spcAft>
                <a:spcPts val="0"/>
              </a:spcAft>
              <a:buSzPts val="2500"/>
              <a:buChar char="●"/>
            </a:pPr>
            <a:r>
              <a:rPr lang="es-419" sz="2500" noProof="0" dirty="0"/>
              <a:t>Desde el </a:t>
            </a:r>
            <a:r>
              <a:rPr lang="es-419" sz="2500" b="1" noProof="0" dirty="0"/>
              <a:t>1 de oct. de 2026</a:t>
            </a:r>
            <a:r>
              <a:rPr lang="es-419" sz="2500" noProof="0" dirty="0"/>
              <a:t>, elegibilidad restringida a:</a:t>
            </a:r>
          </a:p>
          <a:p>
            <a:pPr marL="914400" lvl="1" indent="-387350" algn="l" rtl="0">
              <a:lnSpc>
                <a:spcPct val="100000"/>
              </a:lnSpc>
              <a:spcBef>
                <a:spcPts val="0"/>
              </a:spcBef>
              <a:spcAft>
                <a:spcPts val="0"/>
              </a:spcAft>
              <a:buSzPts val="2500"/>
              <a:buChar char="○"/>
            </a:pPr>
            <a:r>
              <a:rPr lang="es-419" sz="2500" noProof="0" dirty="0"/>
              <a:t>Residentes permanentes legales (“green card”).</a:t>
            </a:r>
          </a:p>
          <a:p>
            <a:pPr marL="914400" lvl="1" indent="-387350" algn="l" rtl="0">
              <a:lnSpc>
                <a:spcPct val="100000"/>
              </a:lnSpc>
              <a:spcBef>
                <a:spcPts val="0"/>
              </a:spcBef>
              <a:spcAft>
                <a:spcPts val="0"/>
              </a:spcAft>
              <a:buSzPts val="2500"/>
              <a:buChar char="○"/>
            </a:pPr>
            <a:r>
              <a:rPr lang="es-419" sz="2500" noProof="0" dirty="0"/>
              <a:t>Ciertos inmigrantes cubanos y haitianos, ciudadanos de los Estados de Libre Asociación (migrantes COFA) que residan legalmente en EE. UU.</a:t>
            </a:r>
          </a:p>
          <a:p>
            <a:pPr marL="914400" lvl="1" indent="-387350" algn="l" rtl="0">
              <a:lnSpc>
                <a:spcPct val="100000"/>
              </a:lnSpc>
              <a:spcBef>
                <a:spcPts val="0"/>
              </a:spcBef>
              <a:spcAft>
                <a:spcPts val="0"/>
              </a:spcAft>
              <a:buSzPts val="2500"/>
              <a:buChar char="○"/>
            </a:pPr>
            <a:r>
              <a:rPr lang="es-419" sz="2500" noProof="0" dirty="0"/>
              <a:t>Niños y adultos embarazados con residencia legal en estados que los cubren bajo la opción ICHIA.</a:t>
            </a:r>
          </a:p>
          <a:p>
            <a:pPr marL="914400" lvl="0" indent="0" algn="l" rtl="0">
              <a:lnSpc>
                <a:spcPct val="100000"/>
              </a:lnSpc>
              <a:spcBef>
                <a:spcPts val="0"/>
              </a:spcBef>
              <a:spcAft>
                <a:spcPts val="0"/>
              </a:spcAft>
              <a:buNone/>
            </a:pPr>
            <a:endParaRPr lang="es-419" sz="2500" noProof="0" dirty="0"/>
          </a:p>
          <a:p>
            <a:pPr marL="457200" lvl="0" indent="-387350" algn="l" rtl="0">
              <a:lnSpc>
                <a:spcPct val="100000"/>
              </a:lnSpc>
              <a:spcBef>
                <a:spcPts val="600"/>
              </a:spcBef>
              <a:spcAft>
                <a:spcPts val="0"/>
              </a:spcAft>
              <a:buSzPts val="2500"/>
              <a:buChar char="●"/>
            </a:pPr>
            <a:r>
              <a:rPr lang="es-419" sz="2500" b="1" noProof="0" dirty="0"/>
              <a:t>Por qué importa: </a:t>
            </a:r>
          </a:p>
          <a:p>
            <a:pPr marL="914400" lvl="1" indent="-387350" algn="l" rtl="0">
              <a:lnSpc>
                <a:spcPct val="100000"/>
              </a:lnSpc>
              <a:spcBef>
                <a:spcPts val="0"/>
              </a:spcBef>
              <a:spcAft>
                <a:spcPts val="0"/>
              </a:spcAft>
              <a:buSzPts val="2500"/>
              <a:buChar char="○"/>
            </a:pPr>
            <a:r>
              <a:rPr lang="es-419" sz="2500" b="1" noProof="0" dirty="0"/>
              <a:t>~7,000 inmigrantes con presencia legal </a:t>
            </a:r>
            <a:r>
              <a:rPr lang="es-419" sz="2500" noProof="0" dirty="0"/>
              <a:t>perderán cobertura Medicaid por redefinición de “inmigrante calificado” para elegibilidad Medicaid/CHP+. </a:t>
            </a:r>
          </a:p>
        </p:txBody>
      </p:sp>
      <p:sp>
        <p:nvSpPr>
          <p:cNvPr id="1419" name="Google Shape;1419;p1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25</a:t>
            </a:fld>
            <a:endParaRPr lang="es-419"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5" name="Google Shape;1425;p178"/>
          <p:cNvSpPr txBox="1">
            <a:spLocks noGrp="1"/>
          </p:cNvSpPr>
          <p:nvPr>
            <p:ph type="title"/>
          </p:nvPr>
        </p:nvSpPr>
        <p:spPr>
          <a:xfrm>
            <a:off x="348343" y="248610"/>
            <a:ext cx="11625957" cy="96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4000" noProof="0" dirty="0"/>
              <a:t>Impacto H.R. 1 en tarifas a proveedores CHASE</a:t>
            </a:r>
          </a:p>
        </p:txBody>
      </p:sp>
      <p:sp>
        <p:nvSpPr>
          <p:cNvPr id="1426" name="Google Shape;1426;p178"/>
          <p:cNvSpPr txBox="1">
            <a:spLocks noGrp="1"/>
          </p:cNvSpPr>
          <p:nvPr>
            <p:ph type="body" idx="1"/>
          </p:nvPr>
        </p:nvSpPr>
        <p:spPr>
          <a:xfrm>
            <a:off x="105450" y="1208600"/>
            <a:ext cx="11981100" cy="4836600"/>
          </a:xfrm>
          <a:prstGeom prst="rect">
            <a:avLst/>
          </a:prstGeom>
        </p:spPr>
        <p:txBody>
          <a:bodyPr spcFirstLastPara="1" wrap="square" lIns="68575" tIns="34275" rIns="68575" bIns="34275" anchor="t" anchorCtr="0">
            <a:noAutofit/>
          </a:bodyPr>
          <a:lstStyle/>
          <a:p>
            <a:pPr marL="457200" lvl="0" indent="-374650" algn="l" rtl="0">
              <a:lnSpc>
                <a:spcPct val="100000"/>
              </a:lnSpc>
              <a:spcBef>
                <a:spcPts val="1000"/>
              </a:spcBef>
              <a:spcAft>
                <a:spcPts val="0"/>
              </a:spcAft>
              <a:buSzPts val="2500"/>
              <a:buFont typeface="Trebuchet MS"/>
              <a:buChar char="●"/>
            </a:pPr>
            <a:r>
              <a:rPr lang="es-419" sz="2600" b="1" noProof="0" dirty="0"/>
              <a:t>Reducciones de financiamiento federal </a:t>
            </a:r>
            <a:r>
              <a:rPr lang="es-419" sz="2600" noProof="0" dirty="0"/>
              <a:t>debido a disposiciones de “impuesto a proveedores”.</a:t>
            </a:r>
            <a:r>
              <a:rPr lang="es-419" sz="2700" noProof="0" dirty="0"/>
              <a:t> </a:t>
            </a:r>
          </a:p>
          <a:p>
            <a:pPr marL="914400" lvl="1" indent="-387350" algn="l" rtl="0">
              <a:lnSpc>
                <a:spcPct val="100000"/>
              </a:lnSpc>
              <a:spcBef>
                <a:spcPts val="1000"/>
              </a:spcBef>
              <a:spcAft>
                <a:spcPts val="0"/>
              </a:spcAft>
              <a:buSzPts val="2700"/>
              <a:buFont typeface="Trebuchet MS"/>
              <a:buChar char="○"/>
            </a:pPr>
            <a:r>
              <a:rPr lang="es-419" sz="2700" noProof="0" dirty="0"/>
              <a:t>Disminución gradual de la tarifa 0.5% anual desde oct. 2027 </a:t>
            </a:r>
          </a:p>
          <a:p>
            <a:pPr marL="457200" lvl="0" indent="-387350" algn="l" rtl="0">
              <a:lnSpc>
                <a:spcPct val="100000"/>
              </a:lnSpc>
              <a:spcBef>
                <a:spcPts val="1000"/>
              </a:spcBef>
              <a:spcAft>
                <a:spcPts val="0"/>
              </a:spcAft>
              <a:buSzPts val="2700"/>
              <a:buChar char="●"/>
            </a:pPr>
            <a:r>
              <a:rPr lang="es-419" noProof="0" dirty="0"/>
              <a:t>Impacto en cobertura de salud.</a:t>
            </a:r>
            <a:endParaRPr lang="es-419" sz="2700" noProof="0" dirty="0"/>
          </a:p>
          <a:p>
            <a:pPr marL="914400" lvl="1" indent="-387350" algn="l" rtl="0">
              <a:lnSpc>
                <a:spcPct val="100000"/>
              </a:lnSpc>
              <a:spcBef>
                <a:spcPts val="1000"/>
              </a:spcBef>
              <a:spcAft>
                <a:spcPts val="0"/>
              </a:spcAft>
              <a:buSzPts val="2700"/>
              <a:buChar char="○"/>
            </a:pPr>
            <a:r>
              <a:rPr lang="es-419" sz="2700" noProof="0" dirty="0"/>
              <a:t>Para el FFY 2032: déficit de $853M en la porción no federal y reducción de ingresos federales de $3.9B anuales.</a:t>
            </a:r>
          </a:p>
          <a:p>
            <a:pPr marL="914400" lvl="1" indent="-387350" algn="l" rtl="0">
              <a:lnSpc>
                <a:spcPct val="100000"/>
              </a:lnSpc>
              <a:spcBef>
                <a:spcPts val="1000"/>
              </a:spcBef>
              <a:spcAft>
                <a:spcPts val="0"/>
              </a:spcAft>
              <a:buSzPts val="2700"/>
              <a:buChar char="○"/>
            </a:pPr>
            <a:r>
              <a:rPr lang="es-419" sz="2700" noProof="0" dirty="0"/>
              <a:t>Jerarquía actual: hospitales se financian antes que cobertura.</a:t>
            </a:r>
          </a:p>
          <a:p>
            <a:pPr marL="914400" lvl="1" indent="-381000" algn="l" rtl="0">
              <a:lnSpc>
                <a:spcPct val="100000"/>
              </a:lnSpc>
              <a:spcBef>
                <a:spcPts val="600"/>
              </a:spcBef>
              <a:spcAft>
                <a:spcPts val="0"/>
              </a:spcAft>
              <a:buSzPts val="2600"/>
              <a:buChar char="○"/>
            </a:pPr>
            <a:r>
              <a:rPr lang="es-419" sz="2700" b="1" noProof="0" dirty="0"/>
              <a:t>425,000 personas cubiertas</a:t>
            </a:r>
            <a:r>
              <a:rPr lang="es-419" sz="2700" noProof="0" dirty="0"/>
              <a:t>, incluyendo población de expansión ACA, niños y embarazadas en CHP+, y adultos trabajadores y niños con discapacidad en Medicaid Buy-In. </a:t>
            </a:r>
            <a:endParaRPr lang="es-419" sz="2800" noProof="0" dirty="0"/>
          </a:p>
          <a:p>
            <a:pPr marL="0" lvl="0" indent="0" algn="l" rtl="0">
              <a:lnSpc>
                <a:spcPct val="100000"/>
              </a:lnSpc>
              <a:spcBef>
                <a:spcPts val="1000"/>
              </a:spcBef>
              <a:spcAft>
                <a:spcPts val="0"/>
              </a:spcAft>
              <a:buNone/>
            </a:pPr>
            <a:endParaRPr lang="es-419" sz="2700" noProof="0" dirty="0"/>
          </a:p>
          <a:p>
            <a:pPr marL="0" lvl="0" indent="0" algn="l" rtl="0">
              <a:spcBef>
                <a:spcPts val="800"/>
              </a:spcBef>
              <a:spcAft>
                <a:spcPts val="0"/>
              </a:spcAft>
              <a:buNone/>
            </a:pPr>
            <a:endParaRPr lang="es-419" noProof="0" dirty="0"/>
          </a:p>
        </p:txBody>
      </p:sp>
      <p:sp>
        <p:nvSpPr>
          <p:cNvPr id="1427" name="Google Shape;1427;p178"/>
          <p:cNvSpPr txBox="1">
            <a:spLocks noGrp="1"/>
          </p:cNvSpPr>
          <p:nvPr>
            <p:ph type="sldNum" idx="12"/>
          </p:nvPr>
        </p:nvSpPr>
        <p:spPr>
          <a:xfrm>
            <a:off x="9231100" y="6434338"/>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26</a:t>
            </a:fld>
            <a:endParaRPr lang="es-419"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179"/>
          <p:cNvSpPr txBox="1">
            <a:spLocks noGrp="1"/>
          </p:cNvSpPr>
          <p:nvPr>
            <p:ph type="title"/>
          </p:nvPr>
        </p:nvSpPr>
        <p:spPr>
          <a:xfrm>
            <a:off x="461250" y="-48166"/>
            <a:ext cx="11269500" cy="11013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noProof="0" dirty="0">
                <a:solidFill>
                  <a:schemeClr val="dk2"/>
                </a:solidFill>
              </a:rPr>
              <a:t>Sostenibilidad de Medicaid</a:t>
            </a:r>
          </a:p>
        </p:txBody>
      </p:sp>
      <p:sp>
        <p:nvSpPr>
          <p:cNvPr id="1433" name="Google Shape;1433;p179"/>
          <p:cNvSpPr txBox="1">
            <a:spLocks noGrp="1"/>
          </p:cNvSpPr>
          <p:nvPr>
            <p:ph type="body" idx="1"/>
          </p:nvPr>
        </p:nvSpPr>
        <p:spPr>
          <a:xfrm>
            <a:off x="461250" y="1301975"/>
            <a:ext cx="11269500" cy="39126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s-419" sz="2800" noProof="0" dirty="0"/>
              <a:t>El Marco de Sostenibilidad de Medicaid ayuda a orientar la gestión de tendencias de manera razonable para evitar recortes drásticos. </a:t>
            </a:r>
          </a:p>
          <a:p>
            <a:pPr marL="914400" lvl="0" indent="-393700" algn="l" rtl="0">
              <a:lnSpc>
                <a:spcPct val="100000"/>
              </a:lnSpc>
              <a:spcBef>
                <a:spcPts val="800"/>
              </a:spcBef>
              <a:spcAft>
                <a:spcPts val="0"/>
              </a:spcAft>
              <a:buSzPts val="2600"/>
              <a:buFont typeface="Trebuchet MS"/>
              <a:buAutoNum type="arabicPeriod"/>
            </a:pPr>
            <a:r>
              <a:rPr lang="es-419" sz="2600" noProof="0" dirty="0"/>
              <a:t>Abordar impulsores de tendencias</a:t>
            </a:r>
          </a:p>
          <a:p>
            <a:pPr marL="914400" lvl="0" indent="-393700" algn="l" rtl="0">
              <a:lnSpc>
                <a:spcPct val="100000"/>
              </a:lnSpc>
              <a:spcBef>
                <a:spcPts val="0"/>
              </a:spcBef>
              <a:spcAft>
                <a:spcPts val="0"/>
              </a:spcAft>
              <a:buSzPts val="2600"/>
              <a:buFont typeface="Trebuchet MS"/>
              <a:buAutoNum type="arabicPeriod"/>
            </a:pPr>
            <a:r>
              <a:rPr lang="es-419" sz="2600" noProof="0" dirty="0"/>
              <a:t>Maximizar financiamiento federal</a:t>
            </a:r>
          </a:p>
          <a:p>
            <a:pPr marL="914400" lvl="0" indent="-393700" algn="l" rtl="0">
              <a:lnSpc>
                <a:spcPct val="100000"/>
              </a:lnSpc>
              <a:spcBef>
                <a:spcPts val="0"/>
              </a:spcBef>
              <a:spcAft>
                <a:spcPts val="0"/>
              </a:spcAft>
              <a:buSzPts val="2600"/>
              <a:buFont typeface="Trebuchet MS"/>
              <a:buAutoNum type="arabicPeriod"/>
            </a:pPr>
            <a:r>
              <a:rPr lang="es-419" sz="2600" noProof="0" dirty="0"/>
              <a:t>Invertir en habitantes de Colorado</a:t>
            </a:r>
          </a:p>
          <a:p>
            <a:pPr marL="914400" lvl="0" indent="-393700" algn="l" rtl="0">
              <a:lnSpc>
                <a:spcPct val="100000"/>
              </a:lnSpc>
              <a:spcBef>
                <a:spcPts val="0"/>
              </a:spcBef>
              <a:spcAft>
                <a:spcPts val="0"/>
              </a:spcAft>
              <a:buSzPts val="2600"/>
              <a:buFont typeface="Trebuchet MS"/>
              <a:buAutoNum type="arabicPeriod"/>
            </a:pPr>
            <a:r>
              <a:rPr lang="es-419" sz="2600" noProof="0" dirty="0"/>
              <a:t>Realizar ajustes razonables en Medicaid</a:t>
            </a:r>
          </a:p>
          <a:p>
            <a:pPr marL="914400" lvl="0" indent="-393700" algn="l" rtl="0">
              <a:lnSpc>
                <a:spcPct val="100000"/>
              </a:lnSpc>
              <a:spcBef>
                <a:spcPts val="0"/>
              </a:spcBef>
              <a:spcAft>
                <a:spcPts val="0"/>
              </a:spcAft>
              <a:buSzPts val="2600"/>
              <a:buFont typeface="Trebuchet MS"/>
              <a:buAutoNum type="arabicPeriod"/>
            </a:pPr>
            <a:r>
              <a:rPr lang="es-419" sz="2600" noProof="0" dirty="0"/>
              <a:t>Revaluar nuevas políticas</a:t>
            </a:r>
          </a:p>
          <a:p>
            <a:pPr marL="914400" lvl="0" indent="-393700" algn="l" rtl="0">
              <a:lnSpc>
                <a:spcPct val="100000"/>
              </a:lnSpc>
              <a:spcBef>
                <a:spcPts val="0"/>
              </a:spcBef>
              <a:spcAft>
                <a:spcPts val="0"/>
              </a:spcAft>
              <a:buSzPts val="2600"/>
              <a:buFont typeface="Trebuchet MS"/>
              <a:buAutoNum type="arabicPeriod"/>
            </a:pPr>
            <a:r>
              <a:rPr lang="es-419" sz="2600" noProof="0" dirty="0"/>
              <a:t>Actuar con cautela al ampliar el programa </a:t>
            </a:r>
          </a:p>
        </p:txBody>
      </p:sp>
      <p:sp>
        <p:nvSpPr>
          <p:cNvPr id="1434" name="Google Shape;1434;p179"/>
          <p:cNvSpPr txBox="1">
            <a:spLocks noGrp="1"/>
          </p:cNvSpPr>
          <p:nvPr>
            <p:ph type="sldNum" idx="12"/>
          </p:nvPr>
        </p:nvSpPr>
        <p:spPr>
          <a:xfrm>
            <a:off x="9231100" y="6434338"/>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27</a:t>
            </a:fld>
            <a:endParaRPr lang="es-419" noProof="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180"/>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400" noProof="0" dirty="0"/>
              <a:t>Encuesta #3</a:t>
            </a:r>
          </a:p>
        </p:txBody>
      </p:sp>
      <p:sp>
        <p:nvSpPr>
          <p:cNvPr id="1441" name="Google Shape;1441;p180"/>
          <p:cNvSpPr txBox="1">
            <a:spLocks noGrp="1"/>
          </p:cNvSpPr>
          <p:nvPr>
            <p:ph type="body" idx="1"/>
          </p:nvPr>
        </p:nvSpPr>
        <p:spPr>
          <a:xfrm>
            <a:off x="0" y="1161700"/>
            <a:ext cx="12192000" cy="2020200"/>
          </a:xfrm>
          <a:prstGeom prst="rect">
            <a:avLst/>
          </a:prstGeom>
        </p:spPr>
        <p:txBody>
          <a:bodyPr spcFirstLastPara="1" wrap="square" lIns="91425" tIns="45700" rIns="91425" bIns="45700" anchor="ctr" anchorCtr="0">
            <a:noAutofit/>
          </a:bodyPr>
          <a:lstStyle/>
          <a:p>
            <a:pPr marL="0" lvl="0" indent="0" algn="l" rtl="0">
              <a:lnSpc>
                <a:spcPct val="100000"/>
              </a:lnSpc>
              <a:spcBef>
                <a:spcPts val="1100"/>
              </a:spcBef>
              <a:spcAft>
                <a:spcPts val="0"/>
              </a:spcAft>
              <a:buNone/>
            </a:pPr>
            <a:endParaRPr lang="es-419" sz="3400" b="1" noProof="0" dirty="0"/>
          </a:p>
          <a:p>
            <a:pPr marL="457200" lvl="0" indent="0" algn="ctr" rtl="0">
              <a:lnSpc>
                <a:spcPct val="100000"/>
              </a:lnSpc>
              <a:spcBef>
                <a:spcPts val="0"/>
              </a:spcBef>
              <a:spcAft>
                <a:spcPts val="0"/>
              </a:spcAft>
              <a:buNone/>
            </a:pPr>
            <a:r>
              <a:rPr lang="es-419" sz="3400" noProof="0" dirty="0"/>
              <a:t>¿Qué asistencia técnica relacionada con H.R. 1 le ayudaría más a apoyar a su comunidad? (Seleccione hasta 3)</a:t>
            </a:r>
          </a:p>
          <a:p>
            <a:pPr marL="457200" lvl="0" indent="0" algn="l" rtl="0">
              <a:lnSpc>
                <a:spcPct val="100000"/>
              </a:lnSpc>
              <a:spcBef>
                <a:spcPts val="1100"/>
              </a:spcBef>
              <a:spcAft>
                <a:spcPts val="1000"/>
              </a:spcAft>
              <a:buNone/>
            </a:pPr>
            <a:endParaRPr lang="es-419" sz="3400" noProof="0" dirty="0"/>
          </a:p>
        </p:txBody>
      </p:sp>
      <p:sp>
        <p:nvSpPr>
          <p:cNvPr id="1442" name="Google Shape;1442;p18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28</a:t>
            </a:fld>
            <a:endParaRPr lang="es-419" noProof="0" dirty="0"/>
          </a:p>
        </p:txBody>
      </p:sp>
      <p:sp>
        <p:nvSpPr>
          <p:cNvPr id="1443" name="Google Shape;1443;p180"/>
          <p:cNvSpPr txBox="1"/>
          <p:nvPr/>
        </p:nvSpPr>
        <p:spPr>
          <a:xfrm>
            <a:off x="1748400" y="2826200"/>
            <a:ext cx="9605400" cy="3224700"/>
          </a:xfrm>
          <a:prstGeom prst="rect">
            <a:avLst/>
          </a:prstGeom>
          <a:noFill/>
          <a:ln>
            <a:noFill/>
          </a:ln>
        </p:spPr>
        <p:txBody>
          <a:bodyPr spcFirstLastPara="1" wrap="square" lIns="91425" tIns="91425" rIns="91425" bIns="91425" anchor="t" anchorCtr="0">
            <a:spAutoFit/>
          </a:bodyPr>
          <a:lstStyle/>
          <a:p>
            <a:pPr marL="914400" lvl="0" indent="-387350" algn="l" rtl="0">
              <a:lnSpc>
                <a:spcPct val="115000"/>
              </a:lnSpc>
              <a:spcBef>
                <a:spcPts val="140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Resúmenes de políticas en lenguaje claro</a:t>
            </a:r>
          </a:p>
          <a:p>
            <a:pPr marL="914400" lvl="0" indent="-387350" algn="l" rtl="0">
              <a:lnSpc>
                <a:spcPct val="115000"/>
              </a:lnSpc>
              <a:spcBef>
                <a:spcPts val="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Cronogramas y orientación de implementación</a:t>
            </a:r>
          </a:p>
          <a:p>
            <a:pPr marL="914400" lvl="0" indent="-387350" algn="l" rtl="0">
              <a:lnSpc>
                <a:spcPct val="115000"/>
              </a:lnSpc>
              <a:spcBef>
                <a:spcPts val="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Seminarios o talleres de capacitación</a:t>
            </a:r>
          </a:p>
          <a:p>
            <a:pPr marL="914400" lvl="0" indent="-387350" algn="l" rtl="0">
              <a:lnSpc>
                <a:spcPct val="115000"/>
              </a:lnSpc>
              <a:spcBef>
                <a:spcPts val="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Kits de comunicación (plantillas, folletos, mensajes clave)</a:t>
            </a:r>
          </a:p>
          <a:p>
            <a:pPr marL="914400" lvl="0" indent="-387350" algn="l" rtl="0">
              <a:lnSpc>
                <a:spcPct val="115000"/>
              </a:lnSpc>
              <a:spcBef>
                <a:spcPts val="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Acceso a expertos (Q&amp;A u horarios de consulta)</a:t>
            </a:r>
          </a:p>
          <a:p>
            <a:pPr marL="914400" lvl="0" indent="-387350" algn="l" rtl="0">
              <a:lnSpc>
                <a:spcPct val="115000"/>
              </a:lnSpc>
              <a:spcBef>
                <a:spcPts val="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Datos sobre poblaciones impactadas</a:t>
            </a:r>
          </a:p>
          <a:p>
            <a:pPr marL="914400" lvl="0" indent="-387350" algn="l" rtl="0">
              <a:lnSpc>
                <a:spcPct val="115000"/>
              </a:lnSpc>
              <a:spcBef>
                <a:spcPts val="0"/>
              </a:spcBef>
              <a:spcAft>
                <a:spcPts val="0"/>
              </a:spcAft>
              <a:buClr>
                <a:schemeClr val="dk1"/>
              </a:buClr>
              <a:buSzPts val="2500"/>
              <a:buFont typeface="Trebuchet MS"/>
              <a:buChar char="●"/>
            </a:pPr>
            <a:r>
              <a:rPr lang="es-419" sz="2500" noProof="0" dirty="0">
                <a:solidFill>
                  <a:schemeClr val="dk1"/>
                </a:solidFill>
                <a:latin typeface="Trebuchet MS"/>
                <a:ea typeface="Trebuchet MS"/>
                <a:cs typeface="Trebuchet MS"/>
                <a:sym typeface="Trebuchet MS"/>
              </a:rPr>
              <a:t>Impactos en sistemas del condado</a:t>
            </a:r>
            <a:endParaRPr lang="es-419" sz="2500" noProof="0" dirty="0">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p181"/>
          <p:cNvSpPr/>
          <p:nvPr/>
        </p:nvSpPr>
        <p:spPr>
          <a:xfrm>
            <a:off x="460075" y="4476753"/>
            <a:ext cx="11064900" cy="12774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1450" name="Google Shape;1450;p181"/>
          <p:cNvSpPr txBox="1">
            <a:spLocks noGrp="1"/>
          </p:cNvSpPr>
          <p:nvPr>
            <p:ph type="title"/>
          </p:nvPr>
        </p:nvSpPr>
        <p:spPr>
          <a:xfrm>
            <a:off x="838200" y="1020163"/>
            <a:ext cx="10515600" cy="473399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s-ES" sz="6600" noProof="0" dirty="0"/>
              <a:t>Impactos del sistema del condado</a:t>
            </a:r>
            <a:br>
              <a:rPr lang="es-ES" sz="7200" noProof="0" dirty="0"/>
            </a:br>
            <a:r>
              <a:rPr lang="es-419" sz="3300" i="1" noProof="0" dirty="0">
                <a:solidFill>
                  <a:srgbClr val="6071AA"/>
                </a:solidFill>
              </a:rPr>
              <a:t>Rachel Reiter, Directora de Oficina - Política, Comunicaciones y Administración</a:t>
            </a:r>
          </a:p>
          <a:p>
            <a:pPr marL="0" lvl="0" indent="0" algn="l" rtl="0">
              <a:spcBef>
                <a:spcPts val="0"/>
              </a:spcBef>
              <a:spcAft>
                <a:spcPts val="0"/>
              </a:spcAft>
              <a:buNone/>
            </a:pPr>
            <a:endParaRPr lang="es-419" sz="4000" noProof="0" dirty="0"/>
          </a:p>
          <a:p>
            <a:pPr marL="0" lvl="0" indent="0" algn="l" rtl="0">
              <a:lnSpc>
                <a:spcPct val="100000"/>
              </a:lnSpc>
              <a:spcBef>
                <a:spcPts val="0"/>
              </a:spcBef>
              <a:spcAft>
                <a:spcPts val="0"/>
              </a:spcAft>
              <a:buNone/>
            </a:pPr>
            <a:r>
              <a:rPr lang="es-419" sz="2600" i="1" noProof="0" dirty="0">
                <a:solidFill>
                  <a:schemeClr val="lt1"/>
                </a:solidFill>
              </a:rPr>
              <a:t>Cómo colaboramos con los condados para reducir carga administrativa y mejorar eficiencia.</a:t>
            </a:r>
            <a:endParaRPr lang="es-419" sz="7200" noProof="0" dirty="0">
              <a:solidFill>
                <a:schemeClr val="lt1"/>
              </a:solidFill>
            </a:endParaRPr>
          </a:p>
        </p:txBody>
      </p:sp>
      <p:sp>
        <p:nvSpPr>
          <p:cNvPr id="1451" name="Google Shape;1451;p18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29</a:t>
            </a:fld>
            <a:endParaRPr lang="es-419"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155"/>
          <p:cNvSpPr txBox="1">
            <a:spLocks noGrp="1"/>
          </p:cNvSpPr>
          <p:nvPr>
            <p:ph type="title"/>
          </p:nvPr>
        </p:nvSpPr>
        <p:spPr>
          <a:xfrm>
            <a:off x="271808" y="307065"/>
            <a:ext cx="116484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419" sz="4700" noProof="0" dirty="0"/>
              <a:t>Agenda</a:t>
            </a:r>
          </a:p>
        </p:txBody>
      </p:sp>
      <p:sp>
        <p:nvSpPr>
          <p:cNvPr id="683" name="Google Shape;683;p155"/>
          <p:cNvSpPr txBox="1">
            <a:spLocks noGrp="1"/>
          </p:cNvSpPr>
          <p:nvPr>
            <p:ph type="body" idx="1"/>
          </p:nvPr>
        </p:nvSpPr>
        <p:spPr>
          <a:xfrm>
            <a:off x="-691415" y="1267065"/>
            <a:ext cx="13057585" cy="4557900"/>
          </a:xfrm>
          <a:prstGeom prst="rect">
            <a:avLst/>
          </a:prstGeom>
        </p:spPr>
        <p:txBody>
          <a:bodyPr spcFirstLastPara="1" wrap="square" lIns="91425" tIns="45700" rIns="91425" bIns="45700" anchor="t" anchorCtr="0">
            <a:noAutofit/>
          </a:bodyPr>
          <a:lstStyle/>
          <a:p>
            <a:pPr marL="1219200" marR="0" lvl="0" indent="0" algn="l" rtl="0">
              <a:lnSpc>
                <a:spcPct val="150000"/>
              </a:lnSpc>
              <a:spcBef>
                <a:spcPts val="0"/>
              </a:spcBef>
              <a:spcAft>
                <a:spcPts val="0"/>
              </a:spcAft>
              <a:buNone/>
            </a:pPr>
            <a:r>
              <a:rPr lang="es-419" sz="3200" b="1" noProof="0" dirty="0"/>
              <a:t>Introducción | </a:t>
            </a:r>
            <a:r>
              <a:rPr lang="es-419" sz="3200" i="1" noProof="0" dirty="0"/>
              <a:t>Kim Bimestefer</a:t>
            </a:r>
          </a:p>
          <a:p>
            <a:pPr marL="1219200" marR="0" lvl="0" indent="0" algn="l" rtl="0">
              <a:lnSpc>
                <a:spcPct val="150000"/>
              </a:lnSpc>
              <a:spcBef>
                <a:spcPts val="0"/>
              </a:spcBef>
              <a:spcAft>
                <a:spcPts val="0"/>
              </a:spcAft>
              <a:buNone/>
            </a:pPr>
            <a:r>
              <a:rPr lang="es-419" sz="3200" b="1" noProof="0" dirty="0"/>
              <a:t>Actualizaciones de implementación | </a:t>
            </a:r>
            <a:r>
              <a:rPr lang="es-419" sz="3200" i="1" noProof="0" dirty="0"/>
              <a:t>Marivel Klueckman</a:t>
            </a:r>
          </a:p>
          <a:p>
            <a:pPr marL="1219200" lvl="0" indent="0" algn="l" rtl="0">
              <a:lnSpc>
                <a:spcPct val="150000"/>
              </a:lnSpc>
              <a:spcBef>
                <a:spcPts val="0"/>
              </a:spcBef>
              <a:spcAft>
                <a:spcPts val="0"/>
              </a:spcAft>
              <a:buClr>
                <a:schemeClr val="dk1"/>
              </a:buClr>
              <a:buSzPts val="1100"/>
              <a:buFont typeface="Arial"/>
              <a:buNone/>
            </a:pPr>
            <a:r>
              <a:rPr lang="es-419" sz="3200" b="1" noProof="0" dirty="0"/>
              <a:t>Preguntas y respuestas | </a:t>
            </a:r>
            <a:r>
              <a:rPr lang="es-419" sz="3200" i="1" noProof="0" dirty="0"/>
              <a:t>Adela Flores-Brennan </a:t>
            </a:r>
          </a:p>
          <a:p>
            <a:pPr marL="1219200" marR="0" lvl="0" indent="0" algn="l" rtl="0">
              <a:lnSpc>
                <a:spcPct val="150000"/>
              </a:lnSpc>
              <a:spcBef>
                <a:spcPts val="0"/>
              </a:spcBef>
              <a:spcAft>
                <a:spcPts val="0"/>
              </a:spcAft>
              <a:buNone/>
            </a:pPr>
            <a:r>
              <a:rPr lang="es-419" sz="3200" b="1" noProof="0" dirty="0"/>
              <a:t>Impactos| </a:t>
            </a:r>
            <a:r>
              <a:rPr lang="es-419" sz="3200" i="1" noProof="0" dirty="0"/>
              <a:t>Adela Flores-Brennan, Rachel Reiter</a:t>
            </a:r>
          </a:p>
          <a:p>
            <a:pPr marL="1219200" marR="0" lvl="0" indent="0" algn="l" rtl="0">
              <a:lnSpc>
                <a:spcPct val="150000"/>
              </a:lnSpc>
              <a:spcBef>
                <a:spcPts val="0"/>
              </a:spcBef>
              <a:spcAft>
                <a:spcPts val="0"/>
              </a:spcAft>
              <a:buNone/>
            </a:pPr>
            <a:r>
              <a:rPr lang="es-419" sz="3200" b="1" noProof="0" dirty="0"/>
              <a:t>Qué sigue y cómo participar | </a:t>
            </a:r>
            <a:r>
              <a:rPr lang="es-419" sz="3200" i="1" noProof="0" dirty="0"/>
              <a:t>Adela Flores-Brennan</a:t>
            </a:r>
          </a:p>
          <a:p>
            <a:pPr marL="1219200" marR="0" lvl="0" indent="0" algn="l" rtl="0">
              <a:lnSpc>
                <a:spcPct val="150000"/>
              </a:lnSpc>
              <a:spcBef>
                <a:spcPts val="0"/>
              </a:spcBef>
              <a:spcAft>
                <a:spcPts val="0"/>
              </a:spcAft>
              <a:buNone/>
            </a:pPr>
            <a:r>
              <a:rPr lang="es-419" sz="3200" b="1" noProof="0" dirty="0"/>
              <a:t>Preguntas y respuestas | </a:t>
            </a:r>
            <a:r>
              <a:rPr lang="es-419" sz="3200" i="1" noProof="0" dirty="0"/>
              <a:t>Adela Flores-Brennan</a:t>
            </a:r>
          </a:p>
        </p:txBody>
      </p:sp>
      <p:sp>
        <p:nvSpPr>
          <p:cNvPr id="684" name="Google Shape;684;p15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a:t>
            </a:fld>
            <a:endParaRPr lang="es-419" noProof="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p182"/>
          <p:cNvSpPr txBox="1">
            <a:spLocks noGrp="1"/>
          </p:cNvSpPr>
          <p:nvPr>
            <p:ph type="title"/>
          </p:nvPr>
        </p:nvSpPr>
        <p:spPr>
          <a:xfrm>
            <a:off x="296400" y="105475"/>
            <a:ext cx="113604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s-419" sz="3200" noProof="0" dirty="0"/>
              <a:t>H.R. 1 y eficiencia en la administración de los condados</a:t>
            </a:r>
            <a:endParaRPr lang="es-419" sz="3200" noProof="0" dirty="0">
              <a:solidFill>
                <a:schemeClr val="dk2"/>
              </a:solidFill>
            </a:endParaRPr>
          </a:p>
        </p:txBody>
      </p:sp>
      <p:sp>
        <p:nvSpPr>
          <p:cNvPr id="1457" name="Google Shape;1457;p182"/>
          <p:cNvSpPr txBox="1">
            <a:spLocks noGrp="1"/>
          </p:cNvSpPr>
          <p:nvPr>
            <p:ph type="sldNum" idx="12"/>
          </p:nvPr>
        </p:nvSpPr>
        <p:spPr>
          <a:xfrm>
            <a:off x="11290800" y="6375997"/>
            <a:ext cx="731700" cy="3945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solidFill>
                  <a:schemeClr val="lt1"/>
                </a:solidFill>
              </a:rPr>
              <a:t>30</a:t>
            </a:fld>
            <a:endParaRPr lang="es-419" noProof="0" dirty="0">
              <a:solidFill>
                <a:schemeClr val="lt1"/>
              </a:solidFill>
            </a:endParaRPr>
          </a:p>
        </p:txBody>
      </p:sp>
      <p:sp>
        <p:nvSpPr>
          <p:cNvPr id="1458" name="Google Shape;1458;p182"/>
          <p:cNvSpPr txBox="1"/>
          <p:nvPr/>
        </p:nvSpPr>
        <p:spPr>
          <a:xfrm>
            <a:off x="86900" y="836083"/>
            <a:ext cx="11935500" cy="5293200"/>
          </a:xfrm>
          <a:prstGeom prst="rect">
            <a:avLst/>
          </a:prstGeom>
          <a:noFill/>
          <a:ln>
            <a:noFill/>
          </a:ln>
        </p:spPr>
        <p:txBody>
          <a:bodyPr spcFirstLastPara="1" wrap="square" lIns="121900" tIns="121900" rIns="121900" bIns="121900" anchor="t" anchorCtr="0">
            <a:noAutofit/>
          </a:bodyPr>
          <a:lstStyle/>
          <a:p>
            <a:pPr marL="609600" lvl="0"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Colorado es uno de los pocos estados con modelo supervisión estatal y administración a nivel de condado para Medicaid, SNAP, TANF y otros programas</a:t>
            </a:r>
          </a:p>
          <a:p>
            <a:pPr marL="609600" lvl="0" indent="-457200">
              <a:buSzPts val="2400"/>
              <a:buFont typeface="Trebuchet MS"/>
              <a:buChar char="●"/>
            </a:pPr>
            <a:r>
              <a:rPr lang="es-ES" sz="2000" dirty="0">
                <a:latin typeface="Trebuchet MS"/>
                <a:ea typeface="Trebuchet MS"/>
                <a:cs typeface="Trebuchet MS"/>
                <a:sym typeface="Trebuchet MS"/>
              </a:rPr>
              <a:t>Lecciones aprendidas de la emergencia de salud pública y del proceso de transición “</a:t>
            </a:r>
            <a:r>
              <a:rPr lang="es-419" sz="2000" dirty="0">
                <a:latin typeface="Trebuchet MS"/>
                <a:ea typeface="Trebuchet MS"/>
                <a:cs typeface="Trebuchet MS"/>
                <a:sym typeface="Trebuchet MS"/>
              </a:rPr>
              <a:t>Unwind”</a:t>
            </a:r>
            <a:r>
              <a:rPr lang="es-ES" sz="2000" dirty="0">
                <a:latin typeface="Trebuchet MS"/>
                <a:ea typeface="Trebuchet MS"/>
                <a:cs typeface="Trebuchet MS"/>
                <a:sym typeface="Trebuchet MS"/>
              </a:rPr>
              <a:t> que informan el enfoque de la H.R. 1.</a:t>
            </a:r>
            <a:r>
              <a:rPr lang="es-419" sz="2000" noProof="0" dirty="0">
                <a:latin typeface="Trebuchet MS"/>
                <a:ea typeface="Trebuchet MS"/>
                <a:cs typeface="Trebuchet MS"/>
                <a:sym typeface="Trebuchet MS"/>
              </a:rPr>
              <a:t> </a:t>
            </a:r>
          </a:p>
          <a:p>
            <a:pPr marL="609600" lvl="0" indent="-457200">
              <a:buSzPts val="2400"/>
              <a:buFont typeface="Trebuchet MS"/>
              <a:buChar char="●"/>
            </a:pPr>
            <a:r>
              <a:rPr lang="es-419" sz="2000" noProof="0" dirty="0">
                <a:latin typeface="Trebuchet MS"/>
                <a:ea typeface="Trebuchet MS"/>
                <a:cs typeface="Trebuchet MS"/>
                <a:sym typeface="Trebuchet MS"/>
              </a:rPr>
              <a:t>Colorado se está preparando para los cambios de H.R. 1 mediante:</a:t>
            </a:r>
          </a:p>
          <a:p>
            <a:pPr marL="1219200" lvl="1" indent="-457200" algn="l" rtl="0">
              <a:spcBef>
                <a:spcPts val="0"/>
              </a:spcBef>
              <a:spcAft>
                <a:spcPts val="0"/>
              </a:spcAft>
              <a:buSzPts val="2400"/>
              <a:buChar char="○"/>
            </a:pPr>
            <a:r>
              <a:rPr lang="es-419" sz="2000" b="1" noProof="0" dirty="0">
                <a:latin typeface="Trebuchet MS"/>
                <a:ea typeface="Trebuchet MS"/>
                <a:cs typeface="Trebuchet MS"/>
                <a:sym typeface="Trebuchet MS"/>
              </a:rPr>
              <a:t>Enfoque en automatización donde sea posible</a:t>
            </a:r>
          </a:p>
          <a:p>
            <a:pPr marL="1219200" lvl="1" indent="-457200" algn="l" rtl="0">
              <a:spcBef>
                <a:spcPts val="0"/>
              </a:spcBef>
              <a:spcAft>
                <a:spcPts val="0"/>
              </a:spcAft>
              <a:buSzPts val="2400"/>
              <a:buChar char="○"/>
            </a:pPr>
            <a:r>
              <a:rPr lang="es-419" sz="2000" b="1" noProof="0" dirty="0">
                <a:latin typeface="Trebuchet MS"/>
                <a:ea typeface="Trebuchet MS"/>
                <a:cs typeface="Trebuchet MS"/>
                <a:sym typeface="Trebuchet MS"/>
              </a:rPr>
              <a:t>Implementación de tecnología base </a:t>
            </a:r>
            <a:r>
              <a:rPr lang="es-419" sz="2000" noProof="0" dirty="0">
                <a:latin typeface="Trebuchet MS"/>
                <a:ea typeface="Trebuchet MS"/>
                <a:cs typeface="Trebuchet MS"/>
                <a:sym typeface="Trebuchet MS"/>
              </a:rPr>
              <a:t>para promover el “trabajo compartido” entre condados (ICR/OCR, gestión de trabajo compartida)</a:t>
            </a:r>
          </a:p>
          <a:p>
            <a:pPr marL="1219200" lvl="1" indent="-457200" algn="l" rtl="0">
              <a:spcBef>
                <a:spcPts val="0"/>
              </a:spcBef>
              <a:spcAft>
                <a:spcPts val="0"/>
              </a:spcAft>
              <a:buSzPts val="2400"/>
              <a:buFont typeface="Trebuchet MS"/>
              <a:buChar char="○"/>
            </a:pPr>
            <a:r>
              <a:rPr lang="es-419" sz="2000" b="1" noProof="0" dirty="0">
                <a:latin typeface="Trebuchet MS"/>
                <a:ea typeface="Trebuchet MS"/>
                <a:cs typeface="Trebuchet MS"/>
                <a:sym typeface="Trebuchet MS"/>
              </a:rPr>
              <a:t>Mejora de tecnología actual mientras se planifica el futuro</a:t>
            </a:r>
          </a:p>
          <a:p>
            <a:pPr marL="1219200" lvl="1" indent="-457200" algn="l" rtl="0">
              <a:spcBef>
                <a:spcPts val="0"/>
              </a:spcBef>
              <a:spcAft>
                <a:spcPts val="0"/>
              </a:spcAft>
              <a:buSzPts val="2400"/>
              <a:buChar char="○"/>
            </a:pPr>
            <a:r>
              <a:rPr lang="es-419" sz="2000" b="1" noProof="0" dirty="0">
                <a:latin typeface="Trebuchet MS"/>
                <a:ea typeface="Trebuchet MS"/>
                <a:cs typeface="Trebuchet MS"/>
                <a:sym typeface="Trebuchet MS"/>
              </a:rPr>
              <a:t>Propuesta de Distritos </a:t>
            </a:r>
            <a:r>
              <a:rPr lang="es-419" sz="2000" noProof="0" dirty="0">
                <a:latin typeface="Trebuchet MS"/>
                <a:ea typeface="Trebuchet MS"/>
                <a:cs typeface="Trebuchet MS"/>
                <a:sym typeface="Trebuchet MS"/>
              </a:rPr>
              <a:t>(compartir trabajo entre condados) </a:t>
            </a:r>
            <a:r>
              <a:rPr lang="es-419" sz="2000" b="1" noProof="0" dirty="0">
                <a:latin typeface="Trebuchet MS"/>
                <a:ea typeface="Trebuchet MS"/>
                <a:cs typeface="Trebuchet MS"/>
                <a:sym typeface="Trebuchet MS"/>
              </a:rPr>
              <a:t>y Servicios Compartidos </a:t>
            </a:r>
            <a:r>
              <a:rPr lang="es-419" sz="2000" noProof="0" dirty="0">
                <a:latin typeface="Trebuchet MS"/>
                <a:ea typeface="Trebuchet MS"/>
                <a:cs typeface="Trebuchet MS"/>
                <a:sym typeface="Trebuchet MS"/>
              </a:rPr>
              <a:t>(p. ej., centro de llamadas conjunto y escaneo documental) para impulsar:</a:t>
            </a:r>
          </a:p>
          <a:p>
            <a:pPr marL="1828800" lvl="2"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Experiencia consistente del miembro</a:t>
            </a:r>
          </a:p>
          <a:p>
            <a:pPr marL="1828800" lvl="2"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Contención de costos administrativos</a:t>
            </a:r>
          </a:p>
          <a:p>
            <a:pPr marL="1828800" lvl="2"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Calidad y mitigación de sanciones federales </a:t>
            </a:r>
          </a:p>
          <a:p>
            <a:pPr marL="0" lvl="0" indent="0" algn="ctr" rtl="0">
              <a:spcBef>
                <a:spcPts val="1000"/>
              </a:spcBef>
              <a:spcAft>
                <a:spcPts val="0"/>
              </a:spcAft>
              <a:buNone/>
            </a:pPr>
            <a:r>
              <a:rPr lang="es-419" sz="2000" b="1" noProof="0" dirty="0">
                <a:solidFill>
                  <a:schemeClr val="dk1"/>
                </a:solidFill>
                <a:latin typeface="Trebuchet MS"/>
                <a:ea typeface="Trebuchet MS"/>
                <a:cs typeface="Trebuchet MS"/>
                <a:sym typeface="Trebuchet MS"/>
              </a:rPr>
              <a:t>Visite el centro de recursos: </a:t>
            </a:r>
            <a:r>
              <a:rPr lang="es-419" sz="2000" b="1" noProof="0" dirty="0">
                <a:solidFill>
                  <a:schemeClr val="dk1"/>
                </a:solidFill>
                <a:latin typeface="Trebuchet MS"/>
                <a:ea typeface="Trebuchet MS"/>
                <a:cs typeface="Trebuchet MS"/>
                <a:sym typeface="Trebuchet MS"/>
                <a:hlinkClick r:id="rId3"/>
              </a:rPr>
              <a:t>Colorado.gov/hcpf/county-resource-center </a:t>
            </a:r>
            <a:endParaRPr lang="es-419" sz="2000" b="1" noProof="0" dirty="0">
              <a:solidFill>
                <a:schemeClr val="dk1"/>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183"/>
          <p:cNvSpPr txBox="1">
            <a:spLocks noGrp="1"/>
          </p:cNvSpPr>
          <p:nvPr>
            <p:ph type="title"/>
          </p:nvPr>
        </p:nvSpPr>
        <p:spPr>
          <a:xfrm>
            <a:off x="415800" y="144833"/>
            <a:ext cx="113604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s-419" sz="2400" noProof="0" dirty="0"/>
              <a:t>Objetivos para impulsar eficiencias en la administración de los condados</a:t>
            </a:r>
            <a:endParaRPr lang="es-419" sz="2400" noProof="0" dirty="0">
              <a:solidFill>
                <a:schemeClr val="dk2"/>
              </a:solidFill>
            </a:endParaRPr>
          </a:p>
        </p:txBody>
      </p:sp>
      <p:sp>
        <p:nvSpPr>
          <p:cNvPr id="1464" name="Google Shape;1464;p183"/>
          <p:cNvSpPr txBox="1"/>
          <p:nvPr/>
        </p:nvSpPr>
        <p:spPr>
          <a:xfrm>
            <a:off x="3217967" y="6230167"/>
            <a:ext cx="8072700" cy="627900"/>
          </a:xfrm>
          <a:prstGeom prst="rect">
            <a:avLst/>
          </a:prstGeom>
          <a:noFill/>
          <a:ln>
            <a:noFill/>
          </a:ln>
        </p:spPr>
        <p:txBody>
          <a:bodyPr spcFirstLastPara="1" wrap="square" lIns="124825" tIns="124825" rIns="124825" bIns="124825" anchor="ctr" anchorCtr="0">
            <a:noAutofit/>
          </a:bodyPr>
          <a:lstStyle/>
          <a:p>
            <a:pPr marL="0" lvl="0" indent="0" algn="l" rtl="0">
              <a:lnSpc>
                <a:spcPct val="115000"/>
              </a:lnSpc>
              <a:spcBef>
                <a:spcPts val="0"/>
              </a:spcBef>
              <a:spcAft>
                <a:spcPts val="0"/>
              </a:spcAft>
              <a:buNone/>
            </a:pPr>
            <a:r>
              <a:rPr lang="es-419" sz="1900" noProof="0" dirty="0">
                <a:solidFill>
                  <a:schemeClr val="lt1"/>
                </a:solidFill>
                <a:latin typeface="Trebuchet MS"/>
                <a:ea typeface="Trebuchet MS"/>
                <a:cs typeface="Trebuchet MS"/>
                <a:sym typeface="Trebuchet MS"/>
              </a:rPr>
              <a:t>Visite el centro de recursos: </a:t>
            </a:r>
            <a:r>
              <a:rPr lang="es-419" sz="1900" noProof="0" dirty="0">
                <a:solidFill>
                  <a:schemeClr val="lt1"/>
                </a:solidFill>
                <a:latin typeface="Trebuchet MS"/>
                <a:ea typeface="Trebuchet MS"/>
                <a:cs typeface="Trebuchet MS"/>
                <a:sym typeface="Trebuchet MS"/>
                <a:hlinkClick r:id="rId3"/>
              </a:rPr>
              <a:t>Colorado.gov/hcpf/county-resource-center</a:t>
            </a:r>
            <a:r>
              <a:rPr lang="es-419" sz="1900" noProof="0" dirty="0">
                <a:solidFill>
                  <a:schemeClr val="lt1"/>
                </a:solidFill>
                <a:latin typeface="Trebuchet MS"/>
                <a:ea typeface="Trebuchet MS"/>
                <a:cs typeface="Trebuchet MS"/>
                <a:sym typeface="Trebuchet MS"/>
              </a:rPr>
              <a:t> </a:t>
            </a:r>
          </a:p>
        </p:txBody>
      </p:sp>
      <p:sp>
        <p:nvSpPr>
          <p:cNvPr id="1465" name="Google Shape;1465;p183"/>
          <p:cNvSpPr txBox="1">
            <a:spLocks noGrp="1"/>
          </p:cNvSpPr>
          <p:nvPr>
            <p:ph type="sldNum" idx="12"/>
          </p:nvPr>
        </p:nvSpPr>
        <p:spPr>
          <a:xfrm>
            <a:off x="11290800" y="6375997"/>
            <a:ext cx="731700" cy="3945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solidFill>
                  <a:schemeClr val="lt1"/>
                </a:solidFill>
              </a:rPr>
              <a:t>31</a:t>
            </a:fld>
            <a:endParaRPr lang="es-419" noProof="0" dirty="0">
              <a:solidFill>
                <a:schemeClr val="lt1"/>
              </a:solidFill>
            </a:endParaRPr>
          </a:p>
        </p:txBody>
      </p:sp>
      <p:graphicFrame>
        <p:nvGraphicFramePr>
          <p:cNvPr id="1466" name="Google Shape;1466;p183"/>
          <p:cNvGraphicFramePr/>
          <p:nvPr>
            <p:extLst>
              <p:ext uri="{D42A27DB-BD31-4B8C-83A1-F6EECF244321}">
                <p14:modId xmlns:p14="http://schemas.microsoft.com/office/powerpoint/2010/main" val="1487107501"/>
              </p:ext>
            </p:extLst>
          </p:nvPr>
        </p:nvGraphicFramePr>
        <p:xfrm>
          <a:off x="180277" y="1048169"/>
          <a:ext cx="11831450" cy="5327825"/>
        </p:xfrm>
        <a:graphic>
          <a:graphicData uri="http://schemas.openxmlformats.org/drawingml/2006/table">
            <a:tbl>
              <a:tblPr>
                <a:noFill/>
                <a:tableStyleId>{10164528-CB53-4C51-9A6B-D5A20BEB949E}</a:tableStyleId>
              </a:tblPr>
              <a:tblGrid>
                <a:gridCol w="3834100">
                  <a:extLst>
                    <a:ext uri="{9D8B030D-6E8A-4147-A177-3AD203B41FA5}">
                      <a16:colId xmlns:a16="http://schemas.microsoft.com/office/drawing/2014/main" val="20000"/>
                    </a:ext>
                  </a:extLst>
                </a:gridCol>
                <a:gridCol w="4097425">
                  <a:extLst>
                    <a:ext uri="{9D8B030D-6E8A-4147-A177-3AD203B41FA5}">
                      <a16:colId xmlns:a16="http://schemas.microsoft.com/office/drawing/2014/main" val="20001"/>
                    </a:ext>
                  </a:extLst>
                </a:gridCol>
                <a:gridCol w="3899925">
                  <a:extLst>
                    <a:ext uri="{9D8B030D-6E8A-4147-A177-3AD203B41FA5}">
                      <a16:colId xmlns:a16="http://schemas.microsoft.com/office/drawing/2014/main" val="20002"/>
                    </a:ext>
                  </a:extLst>
                </a:gridCol>
              </a:tblGrid>
              <a:tr h="1031925">
                <a:tc>
                  <a:txBody>
                    <a:bodyPr/>
                    <a:lstStyle/>
                    <a:p>
                      <a:pPr marL="0" lvl="0" indent="0" algn="ctr" rtl="0">
                        <a:lnSpc>
                          <a:spcPct val="115000"/>
                        </a:lnSpc>
                        <a:spcBef>
                          <a:spcPts val="0"/>
                        </a:spcBef>
                        <a:spcAft>
                          <a:spcPts val="0"/>
                        </a:spcAft>
                        <a:buClr>
                          <a:schemeClr val="dk1"/>
                        </a:buClr>
                        <a:buSzPts val="1500"/>
                        <a:buFont typeface="Arial"/>
                        <a:buNone/>
                      </a:pPr>
                      <a:r>
                        <a:rPr lang="es-419" sz="2100" b="1" noProof="0" dirty="0">
                          <a:solidFill>
                            <a:schemeClr val="lt1"/>
                          </a:solidFill>
                          <a:latin typeface="Trebuchet MS"/>
                          <a:ea typeface="Trebuchet MS"/>
                          <a:cs typeface="Trebuchet MS"/>
                          <a:sym typeface="Trebuchet MS"/>
                        </a:rPr>
                        <a:t>Experiencia consistente del miembro</a:t>
                      </a:r>
                      <a:endParaRPr lang="es-419" sz="1900" noProof="0" dirty="0">
                        <a:solidFill>
                          <a:schemeClr val="lt1"/>
                        </a:solidFill>
                      </a:endParaRPr>
                    </a:p>
                  </a:txBody>
                  <a:tcPr marL="121900" marR="121900" marT="121900" marB="121900">
                    <a:lnL w="12700" cap="flat" cmpd="sng">
                      <a:solidFill>
                        <a:srgbClr val="9E9E9E">
                          <a:alpha val="0"/>
                        </a:srgbClr>
                      </a:solidFill>
                      <a:prstDash val="solid"/>
                      <a:round/>
                      <a:headEnd type="none" w="sm" len="sm"/>
                      <a:tailEnd type="none" w="sm" len="sm"/>
                    </a:lnL>
                    <a:lnR w="12700" cap="flat" cmpd="sng">
                      <a:solidFill>
                        <a:srgbClr val="9E9E9E">
                          <a:alpha val="0"/>
                        </a:srgbClr>
                      </a:solidFill>
                      <a:prstDash val="solid"/>
                      <a:round/>
                      <a:headEnd type="none" w="sm" len="sm"/>
                      <a:tailEnd type="none" w="sm" len="sm"/>
                    </a:lnR>
                    <a:lnT w="12700" cap="flat" cmpd="sng">
                      <a:solidFill>
                        <a:srgbClr val="9E9E9E">
                          <a:alpha val="0"/>
                        </a:srgbClr>
                      </a:solidFill>
                      <a:prstDash val="solid"/>
                      <a:round/>
                      <a:headEnd type="none" w="sm" len="sm"/>
                      <a:tailEnd type="none" w="sm" len="sm"/>
                    </a:lnT>
                    <a:lnB w="12700" cap="flat" cmpd="sng">
                      <a:solidFill>
                        <a:srgbClr val="9E9E9E">
                          <a:alpha val="0"/>
                        </a:srgbClr>
                      </a:solidFill>
                      <a:prstDash val="solid"/>
                      <a:round/>
                      <a:headEnd type="none" w="sm" len="sm"/>
                      <a:tailEnd type="none" w="sm" len="sm"/>
                    </a:lnB>
                    <a:solidFill>
                      <a:srgbClr val="001970">
                        <a:alpha val="80000"/>
                      </a:srgbClr>
                    </a:solidFill>
                  </a:tcPr>
                </a:tc>
                <a:tc>
                  <a:txBody>
                    <a:bodyPr/>
                    <a:lstStyle/>
                    <a:p>
                      <a:pPr marL="0" lvl="0" indent="0" algn="ctr" rtl="0">
                        <a:lnSpc>
                          <a:spcPct val="115000"/>
                        </a:lnSpc>
                        <a:spcBef>
                          <a:spcPts val="0"/>
                        </a:spcBef>
                        <a:spcAft>
                          <a:spcPts val="0"/>
                        </a:spcAft>
                        <a:buNone/>
                      </a:pPr>
                      <a:r>
                        <a:rPr lang="es-419" sz="2100" b="1" noProof="0" dirty="0">
                          <a:solidFill>
                            <a:schemeClr val="lt1"/>
                          </a:solidFill>
                          <a:latin typeface="Trebuchet MS"/>
                          <a:ea typeface="Trebuchet MS"/>
                          <a:cs typeface="Trebuchet MS"/>
                          <a:sym typeface="Trebuchet MS"/>
                        </a:rPr>
                        <a:t>Contención de costos administrativos</a:t>
                      </a:r>
                      <a:endParaRPr lang="es-419" sz="1900" noProof="0" dirty="0">
                        <a:solidFill>
                          <a:schemeClr val="lt1"/>
                        </a:solidFill>
                      </a:endParaRPr>
                    </a:p>
                  </a:txBody>
                  <a:tcPr marL="121900" marR="121900" marT="121900" marB="121900">
                    <a:lnL w="12700" cap="flat" cmpd="sng">
                      <a:solidFill>
                        <a:srgbClr val="9E9E9E">
                          <a:alpha val="0"/>
                        </a:srgbClr>
                      </a:solidFill>
                      <a:prstDash val="solid"/>
                      <a:round/>
                      <a:headEnd type="none" w="sm" len="sm"/>
                      <a:tailEnd type="none" w="sm" len="sm"/>
                    </a:lnL>
                    <a:lnR w="12700" cap="flat" cmpd="sng">
                      <a:solidFill>
                        <a:srgbClr val="9E9E9E">
                          <a:alpha val="0"/>
                        </a:srgbClr>
                      </a:solidFill>
                      <a:prstDash val="solid"/>
                      <a:round/>
                      <a:headEnd type="none" w="sm" len="sm"/>
                      <a:tailEnd type="none" w="sm" len="sm"/>
                    </a:lnR>
                    <a:lnT w="12700" cap="flat" cmpd="sng">
                      <a:solidFill>
                        <a:srgbClr val="9E9E9E">
                          <a:alpha val="0"/>
                        </a:srgbClr>
                      </a:solidFill>
                      <a:prstDash val="solid"/>
                      <a:round/>
                      <a:headEnd type="none" w="sm" len="sm"/>
                      <a:tailEnd type="none" w="sm" len="sm"/>
                    </a:lnT>
                    <a:lnB w="12700" cap="flat" cmpd="sng">
                      <a:solidFill>
                        <a:srgbClr val="9E9E9E">
                          <a:alpha val="0"/>
                        </a:srgbClr>
                      </a:solidFill>
                      <a:prstDash val="solid"/>
                      <a:round/>
                      <a:headEnd type="none" w="sm" len="sm"/>
                      <a:tailEnd type="none" w="sm" len="sm"/>
                    </a:lnB>
                    <a:solidFill>
                      <a:srgbClr val="001970">
                        <a:alpha val="80000"/>
                      </a:srgbClr>
                    </a:solidFill>
                  </a:tcPr>
                </a:tc>
                <a:tc>
                  <a:txBody>
                    <a:bodyPr/>
                    <a:lstStyle/>
                    <a:p>
                      <a:pPr marL="0" lvl="0" indent="0" algn="ctr" rtl="0">
                        <a:lnSpc>
                          <a:spcPct val="115000"/>
                        </a:lnSpc>
                        <a:spcBef>
                          <a:spcPts val="0"/>
                        </a:spcBef>
                        <a:spcAft>
                          <a:spcPts val="0"/>
                        </a:spcAft>
                        <a:buNone/>
                      </a:pPr>
                      <a:r>
                        <a:rPr lang="es-419" sz="2100" b="1" noProof="0" dirty="0">
                          <a:solidFill>
                            <a:schemeClr val="lt1"/>
                          </a:solidFill>
                          <a:latin typeface="Trebuchet MS"/>
                          <a:ea typeface="Trebuchet MS"/>
                          <a:cs typeface="Trebuchet MS"/>
                          <a:sym typeface="Trebuchet MS"/>
                        </a:rPr>
                        <a:t>Calidad y mitigación de sanciones federales </a:t>
                      </a:r>
                      <a:endParaRPr lang="es-419" sz="1900" noProof="0" dirty="0">
                        <a:solidFill>
                          <a:schemeClr val="lt1"/>
                        </a:solidFill>
                      </a:endParaRPr>
                    </a:p>
                  </a:txBody>
                  <a:tcPr marL="121900" marR="121900" marT="121900" marB="121900">
                    <a:lnL w="12700" cap="flat" cmpd="sng">
                      <a:solidFill>
                        <a:srgbClr val="9E9E9E">
                          <a:alpha val="0"/>
                        </a:srgbClr>
                      </a:solidFill>
                      <a:prstDash val="solid"/>
                      <a:round/>
                      <a:headEnd type="none" w="sm" len="sm"/>
                      <a:tailEnd type="none" w="sm" len="sm"/>
                    </a:lnL>
                    <a:lnR w="12700" cap="flat" cmpd="sng">
                      <a:solidFill>
                        <a:srgbClr val="9E9E9E">
                          <a:alpha val="0"/>
                        </a:srgbClr>
                      </a:solidFill>
                      <a:prstDash val="solid"/>
                      <a:round/>
                      <a:headEnd type="none" w="sm" len="sm"/>
                      <a:tailEnd type="none" w="sm" len="sm"/>
                    </a:lnR>
                    <a:lnT w="12700" cap="flat" cmpd="sng">
                      <a:solidFill>
                        <a:srgbClr val="9E9E9E">
                          <a:alpha val="0"/>
                        </a:srgbClr>
                      </a:solidFill>
                      <a:prstDash val="solid"/>
                      <a:round/>
                      <a:headEnd type="none" w="sm" len="sm"/>
                      <a:tailEnd type="none" w="sm" len="sm"/>
                    </a:lnT>
                    <a:lnB w="12700" cap="flat" cmpd="sng">
                      <a:solidFill>
                        <a:srgbClr val="9E9E9E">
                          <a:alpha val="0"/>
                        </a:srgbClr>
                      </a:solidFill>
                      <a:prstDash val="solid"/>
                      <a:round/>
                      <a:headEnd type="none" w="sm" len="sm"/>
                      <a:tailEnd type="none" w="sm" len="sm"/>
                    </a:lnB>
                    <a:solidFill>
                      <a:srgbClr val="001970">
                        <a:alpha val="80000"/>
                      </a:srgbClr>
                    </a:solidFill>
                  </a:tcPr>
                </a:tc>
                <a:extLst>
                  <a:ext uri="{0D108BD9-81ED-4DB2-BD59-A6C34878D82A}">
                    <a16:rowId xmlns:a16="http://schemas.microsoft.com/office/drawing/2014/main" val="10000"/>
                  </a:ext>
                </a:extLst>
              </a:tr>
              <a:tr h="4295900">
                <a:tc>
                  <a:txBody>
                    <a:bodyPr/>
                    <a:lstStyle/>
                    <a:p>
                      <a:pPr marL="596900" lvl="0" indent="-412750" algn="l" rtl="0">
                        <a:lnSpc>
                          <a:spcPct val="115000"/>
                        </a:lnSpc>
                        <a:spcBef>
                          <a:spcPts val="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Lecciones de la emergencia de salud pública y del proceso de transición “Unwind” </a:t>
                      </a:r>
                    </a:p>
                    <a:p>
                      <a:pPr marL="596900" lvl="0" indent="-412750" algn="l" rtl="0">
                        <a:lnSpc>
                          <a:spcPct val="115000"/>
                        </a:lnSpc>
                        <a:spcBef>
                          <a:spcPts val="130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Acuerdos distritales con estándares de procesos (horarios de atención y acceso a soporte)</a:t>
                      </a:r>
                    </a:p>
                    <a:p>
                      <a:pPr marL="596900" lvl="0" indent="-412750" algn="l" rtl="0">
                        <a:lnSpc>
                          <a:spcPct val="115000"/>
                        </a:lnSpc>
                        <a:spcBef>
                          <a:spcPts val="130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Modelo de centro de llamadas Tier 1 como servicio compartido</a:t>
                      </a:r>
                      <a:endParaRPr lang="es-419" sz="1900" noProof="0" dirty="0">
                        <a:latin typeface="Trebuchet MS"/>
                        <a:ea typeface="Trebuchet MS"/>
                        <a:cs typeface="Trebuchet MS"/>
                        <a:sym typeface="Trebuchet MS"/>
                      </a:endParaRPr>
                    </a:p>
                  </a:txBody>
                  <a:tcPr marL="121900" marR="121900" marT="121900" marB="121900">
                    <a:lnT w="12700" cap="flat" cmpd="sng">
                      <a:solidFill>
                        <a:srgbClr val="9E9E9E">
                          <a:alpha val="0"/>
                        </a:srgbClr>
                      </a:solidFill>
                      <a:prstDash val="solid"/>
                      <a:round/>
                      <a:headEnd type="none" w="sm" len="sm"/>
                      <a:tailEnd type="none" w="sm" len="sm"/>
                    </a:lnT>
                  </a:tcPr>
                </a:tc>
                <a:tc>
                  <a:txBody>
                    <a:bodyPr/>
                    <a:lstStyle/>
                    <a:p>
                      <a:pPr marL="304800" lvl="0" indent="-273050" algn="l" rtl="0">
                        <a:lnSpc>
                          <a:spcPct val="115000"/>
                        </a:lnSpc>
                        <a:spcBef>
                          <a:spcPts val="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Aumentos de administración de condados ~14% anuales no sostenibles</a:t>
                      </a:r>
                    </a:p>
                    <a:p>
                      <a:pPr marL="304800" lvl="0" indent="-273050" algn="l" rtl="0">
                        <a:lnSpc>
                          <a:spcPct val="115000"/>
                        </a:lnSpc>
                        <a:spcBef>
                          <a:spcPts val="130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Crisis presupuestaria estatal, reducción de tarifas a proveedores y financiamiento federal</a:t>
                      </a:r>
                    </a:p>
                    <a:p>
                      <a:pPr marL="304800" lvl="0" indent="-273050" algn="l" rtl="0">
                        <a:lnSpc>
                          <a:spcPct val="115000"/>
                        </a:lnSpc>
                        <a:spcBef>
                          <a:spcPts val="130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Uso de tecnologías emergentes para compartir trabajo: ICR e interoperabilidad interagencial </a:t>
                      </a:r>
                      <a:endParaRPr lang="es-419" sz="1900" noProof="0" dirty="0">
                        <a:latin typeface="Trebuchet MS"/>
                        <a:ea typeface="Trebuchet MS"/>
                        <a:cs typeface="Trebuchet MS"/>
                        <a:sym typeface="Trebuchet MS"/>
                      </a:endParaRPr>
                    </a:p>
                  </a:txBody>
                  <a:tcPr marL="121900" marR="121900" marT="121900" marB="121900">
                    <a:lnT w="12700" cap="flat" cmpd="sng">
                      <a:solidFill>
                        <a:srgbClr val="9E9E9E">
                          <a:alpha val="0"/>
                        </a:srgbClr>
                      </a:solidFill>
                      <a:prstDash val="solid"/>
                      <a:round/>
                      <a:headEnd type="none" w="sm" len="sm"/>
                      <a:tailEnd type="none" w="sm" len="sm"/>
                    </a:lnT>
                  </a:tcPr>
                </a:tc>
                <a:tc>
                  <a:txBody>
                    <a:bodyPr/>
                    <a:lstStyle/>
                    <a:p>
                      <a:pPr marL="609600" lvl="0" indent="-425450" algn="l" rtl="0">
                        <a:lnSpc>
                          <a:spcPct val="115000"/>
                        </a:lnSpc>
                        <a:spcBef>
                          <a:spcPts val="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Contratos basados en desempeño</a:t>
                      </a:r>
                    </a:p>
                    <a:p>
                      <a:pPr marL="609600" lvl="0" indent="-425450" algn="l" rtl="0">
                        <a:lnSpc>
                          <a:spcPct val="115000"/>
                        </a:lnSpc>
                        <a:spcBef>
                          <a:spcPts val="130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Enfoque en precisión de medidas de error: PERM de HCPF y PER de CDHS</a:t>
                      </a:r>
                    </a:p>
                    <a:p>
                      <a:pPr marL="609600" lvl="0" indent="-425450" algn="l" rtl="0">
                        <a:lnSpc>
                          <a:spcPct val="115000"/>
                        </a:lnSpc>
                        <a:spcBef>
                          <a:spcPts val="1300"/>
                        </a:spcBef>
                        <a:spcAft>
                          <a:spcPts val="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Servicios compartidos de aseguramiento de calidad</a:t>
                      </a:r>
                    </a:p>
                    <a:p>
                      <a:pPr marL="609600" lvl="0" indent="-425450" algn="l" rtl="0">
                        <a:lnSpc>
                          <a:spcPct val="115000"/>
                        </a:lnSpc>
                        <a:spcBef>
                          <a:spcPts val="1300"/>
                        </a:spcBef>
                        <a:spcAft>
                          <a:spcPts val="1300"/>
                        </a:spcAft>
                        <a:buClr>
                          <a:schemeClr val="dk1"/>
                        </a:buClr>
                        <a:buSzPts val="1900"/>
                        <a:buFont typeface="Trebuchet MS"/>
                        <a:buChar char="●"/>
                      </a:pPr>
                      <a:r>
                        <a:rPr lang="es-419" sz="1900" b="1" noProof="0" dirty="0">
                          <a:solidFill>
                            <a:schemeClr val="dk1"/>
                          </a:solidFill>
                          <a:latin typeface="Trebuchet MS"/>
                          <a:ea typeface="Trebuchet MS"/>
                          <a:cs typeface="Trebuchet MS"/>
                          <a:sym typeface="Trebuchet MS"/>
                        </a:rPr>
                        <a:t>Servicios compartidos para reducir fraude, desperdicio y abuso</a:t>
                      </a:r>
                      <a:endParaRPr lang="es-419" sz="1900" noProof="0" dirty="0">
                        <a:latin typeface="Trebuchet MS"/>
                        <a:ea typeface="Trebuchet MS"/>
                        <a:cs typeface="Trebuchet MS"/>
                        <a:sym typeface="Trebuchet MS"/>
                      </a:endParaRPr>
                    </a:p>
                  </a:txBody>
                  <a:tcPr marL="121900" marR="121900" marT="121900" marB="121900">
                    <a:lnT w="12700" cap="flat" cmpd="sng">
                      <a:solidFill>
                        <a:srgbClr val="9E9E9E">
                          <a:alpha val="0"/>
                        </a:srgbClr>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184"/>
          <p:cNvSpPr/>
          <p:nvPr/>
        </p:nvSpPr>
        <p:spPr>
          <a:xfrm>
            <a:off x="460075" y="5152852"/>
            <a:ext cx="11064900" cy="7245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1473" name="Google Shape;1473;p184"/>
          <p:cNvSpPr txBox="1">
            <a:spLocks noGrp="1"/>
          </p:cNvSpPr>
          <p:nvPr>
            <p:ph type="title"/>
          </p:nvPr>
        </p:nvSpPr>
        <p:spPr>
          <a:xfrm>
            <a:off x="838200" y="3094006"/>
            <a:ext cx="10515600" cy="2783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s-419" sz="7200" noProof="0" dirty="0"/>
              <a:t>Qué sigue</a:t>
            </a:r>
          </a:p>
          <a:p>
            <a:pPr marL="0" lvl="0" indent="0" algn="l" rtl="0">
              <a:spcBef>
                <a:spcPts val="1000"/>
              </a:spcBef>
              <a:spcAft>
                <a:spcPts val="0"/>
              </a:spcAft>
              <a:buNone/>
            </a:pPr>
            <a:r>
              <a:rPr lang="es-419" sz="3300" i="1" noProof="0" dirty="0">
                <a:solidFill>
                  <a:srgbClr val="6071AA"/>
                </a:solidFill>
              </a:rPr>
              <a:t>Adela Flores-Brennan, Directora de Medicaid</a:t>
            </a:r>
          </a:p>
          <a:p>
            <a:pPr marL="0" lvl="0" indent="0" algn="l" rtl="0">
              <a:spcBef>
                <a:spcPts val="0"/>
              </a:spcBef>
              <a:spcAft>
                <a:spcPts val="0"/>
              </a:spcAft>
              <a:buNone/>
            </a:pPr>
            <a:endParaRPr lang="es-419" sz="3300" i="1" noProof="0" dirty="0">
              <a:solidFill>
                <a:srgbClr val="6071AA"/>
              </a:solidFill>
            </a:endParaRPr>
          </a:p>
          <a:p>
            <a:pPr marL="0" lvl="0" indent="0" algn="l" rtl="0">
              <a:spcBef>
                <a:spcPts val="0"/>
              </a:spcBef>
              <a:spcAft>
                <a:spcPts val="0"/>
              </a:spcAft>
              <a:buNone/>
            </a:pPr>
            <a:endParaRPr lang="es-419" sz="3300" i="1" noProof="0" dirty="0">
              <a:solidFill>
                <a:srgbClr val="6071AA"/>
              </a:solidFill>
            </a:endParaRPr>
          </a:p>
          <a:p>
            <a:pPr marL="0" lvl="0" indent="0" algn="l" rtl="0">
              <a:lnSpc>
                <a:spcPct val="100000"/>
              </a:lnSpc>
              <a:spcBef>
                <a:spcPts val="0"/>
              </a:spcBef>
              <a:spcAft>
                <a:spcPts val="0"/>
              </a:spcAft>
              <a:buNone/>
            </a:pPr>
            <a:r>
              <a:rPr lang="es-419" sz="2600" i="1" noProof="0" dirty="0">
                <a:solidFill>
                  <a:schemeClr val="lt1"/>
                </a:solidFill>
              </a:rPr>
              <a:t>Cómo puede asociarse con nosotros</a:t>
            </a:r>
          </a:p>
          <a:p>
            <a:pPr marL="0" lvl="0" indent="0" algn="l" rtl="0">
              <a:spcBef>
                <a:spcPts val="0"/>
              </a:spcBef>
              <a:spcAft>
                <a:spcPts val="0"/>
              </a:spcAft>
              <a:buClr>
                <a:schemeClr val="dk1"/>
              </a:buClr>
              <a:buSzPts val="1100"/>
              <a:buFont typeface="Arial"/>
              <a:buNone/>
            </a:pPr>
            <a:endParaRPr lang="es-419" sz="3300" i="1" noProof="0" dirty="0">
              <a:solidFill>
                <a:srgbClr val="6071AA"/>
              </a:solidFill>
            </a:endParaRPr>
          </a:p>
        </p:txBody>
      </p:sp>
      <p:sp>
        <p:nvSpPr>
          <p:cNvPr id="1474" name="Google Shape;1474;p18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32</a:t>
            </a:fld>
            <a:endParaRPr lang="es-419" noProof="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185"/>
          <p:cNvSpPr txBox="1">
            <a:spLocks noGrp="1"/>
          </p:cNvSpPr>
          <p:nvPr>
            <p:ph type="title"/>
          </p:nvPr>
        </p:nvSpPr>
        <p:spPr>
          <a:xfrm>
            <a:off x="838200" y="299749"/>
            <a:ext cx="10515600" cy="822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900" noProof="0" dirty="0"/>
              <a:t>Dónde puede generar impacto</a:t>
            </a:r>
          </a:p>
        </p:txBody>
      </p:sp>
      <p:sp>
        <p:nvSpPr>
          <p:cNvPr id="1481" name="Google Shape;1481;p185"/>
          <p:cNvSpPr txBox="1">
            <a:spLocks noGrp="1"/>
          </p:cNvSpPr>
          <p:nvPr>
            <p:ph type="body" idx="1"/>
          </p:nvPr>
        </p:nvSpPr>
        <p:spPr>
          <a:xfrm>
            <a:off x="577525" y="1499925"/>
            <a:ext cx="10990800" cy="4253400"/>
          </a:xfrm>
          <a:prstGeom prst="rect">
            <a:avLst/>
          </a:prstGeom>
        </p:spPr>
        <p:txBody>
          <a:bodyPr spcFirstLastPara="1" wrap="square" lIns="91425" tIns="45700" rIns="91425" bIns="45700" anchor="t" anchorCtr="0">
            <a:noAutofit/>
          </a:bodyPr>
          <a:lstStyle/>
          <a:p>
            <a:pPr marL="457200" lvl="0" indent="-425450" algn="l" rtl="0">
              <a:spcBef>
                <a:spcPts val="1100"/>
              </a:spcBef>
              <a:spcAft>
                <a:spcPts val="0"/>
              </a:spcAft>
              <a:buSzPts val="3100"/>
              <a:buChar char="●"/>
            </a:pPr>
            <a:r>
              <a:rPr lang="es-419" sz="3100" noProof="0" dirty="0"/>
              <a:t>Tenemos mandato federal para lograr mucho en poco tiempo.</a:t>
            </a:r>
          </a:p>
          <a:p>
            <a:pPr marL="914400" lvl="1" indent="-425450" algn="l" rtl="0">
              <a:spcBef>
                <a:spcPts val="1000"/>
              </a:spcBef>
              <a:spcAft>
                <a:spcPts val="0"/>
              </a:spcAft>
              <a:buSzPts val="3100"/>
              <a:buChar char="○"/>
            </a:pPr>
            <a:r>
              <a:rPr lang="es-419" sz="3100" noProof="0" dirty="0"/>
              <a:t>Reingeniería del sistema para implementar renovaciones semestrales y requisitos de participación comunitaria en enero de 2027.</a:t>
            </a:r>
            <a:endParaRPr lang="es-419" sz="3100" noProof="0" dirty="0">
              <a:highlight>
                <a:srgbClr val="FFFF00"/>
              </a:highlight>
            </a:endParaRPr>
          </a:p>
          <a:p>
            <a:pPr marL="457200" lvl="0" indent="-425450" algn="l" rtl="0">
              <a:spcBef>
                <a:spcPts val="1000"/>
              </a:spcBef>
              <a:spcAft>
                <a:spcPts val="0"/>
              </a:spcAft>
              <a:buSzPts val="3100"/>
              <a:buChar char="●"/>
            </a:pPr>
            <a:r>
              <a:rPr lang="es-419" sz="3100" noProof="0" dirty="0"/>
              <a:t>Gran parte de lo que exige H.R. 1 no es negociable.</a:t>
            </a:r>
          </a:p>
          <a:p>
            <a:pPr marL="457200" lvl="0" indent="-425450" algn="l" rtl="0">
              <a:spcBef>
                <a:spcPts val="1100"/>
              </a:spcBef>
              <a:spcAft>
                <a:spcPts val="1000"/>
              </a:spcAft>
              <a:buSzPts val="3100"/>
              <a:buChar char="●"/>
            </a:pPr>
            <a:r>
              <a:rPr lang="es-419" sz="3100" noProof="0" dirty="0"/>
              <a:t>¡Más fuertes juntos! Queremos su opinión y estamos identificando áreas donde las partes interesadas pueden influir decisiones.</a:t>
            </a:r>
          </a:p>
        </p:txBody>
      </p:sp>
      <p:sp>
        <p:nvSpPr>
          <p:cNvPr id="1482" name="Google Shape;1482;p18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33</a:t>
            </a:fld>
            <a:endParaRPr lang="es-419" noProof="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186"/>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400" noProof="0" dirty="0"/>
              <a:t>Cómo participar</a:t>
            </a:r>
          </a:p>
        </p:txBody>
      </p:sp>
      <p:sp>
        <p:nvSpPr>
          <p:cNvPr id="1489" name="Google Shape;1489;p186"/>
          <p:cNvSpPr txBox="1">
            <a:spLocks noGrp="1"/>
          </p:cNvSpPr>
          <p:nvPr>
            <p:ph type="body" idx="1"/>
          </p:nvPr>
        </p:nvSpPr>
        <p:spPr>
          <a:xfrm>
            <a:off x="838200" y="1294150"/>
            <a:ext cx="10515600" cy="4514400"/>
          </a:xfrm>
          <a:prstGeom prst="rect">
            <a:avLst/>
          </a:prstGeom>
        </p:spPr>
        <p:txBody>
          <a:bodyPr spcFirstLastPara="1" wrap="square" lIns="91425" tIns="45700" rIns="91425" bIns="45700" anchor="t" anchorCtr="0">
            <a:noAutofit/>
          </a:bodyPr>
          <a:lstStyle/>
          <a:p>
            <a:pPr marL="457200" lvl="0" indent="-412750" algn="l" rtl="0">
              <a:lnSpc>
                <a:spcPct val="100000"/>
              </a:lnSpc>
              <a:spcBef>
                <a:spcPts val="0"/>
              </a:spcBef>
              <a:spcAft>
                <a:spcPts val="0"/>
              </a:spcAft>
              <a:buSzPts val="2900"/>
              <a:buChar char="●"/>
            </a:pPr>
            <a:r>
              <a:rPr lang="es-419" sz="2900" noProof="0" dirty="0"/>
              <a:t>HCPF continúa organizando </a:t>
            </a:r>
            <a:r>
              <a:rPr lang="es-419" sz="2900" noProof="0" dirty="0">
                <a:hlinkClick r:id="rId3"/>
              </a:rPr>
              <a:t>reuniones</a:t>
            </a:r>
            <a:r>
              <a:rPr lang="es-419" sz="2900" noProof="0" dirty="0"/>
              <a:t> de mejora de correspondencia para miembros, que incluyen temas de H.R. 1.</a:t>
            </a:r>
          </a:p>
          <a:p>
            <a:pPr marL="457200" lvl="0" indent="-412750" algn="l" rtl="0">
              <a:lnSpc>
                <a:spcPct val="100000"/>
              </a:lnSpc>
              <a:spcBef>
                <a:spcPts val="1000"/>
              </a:spcBef>
              <a:spcAft>
                <a:spcPts val="0"/>
              </a:spcAft>
              <a:buSzPts val="2900"/>
              <a:buChar char="●"/>
            </a:pPr>
            <a:r>
              <a:rPr lang="es-419" sz="2900" noProof="0" dirty="0"/>
              <a:t>Para conocer oportunidades futuras e indicar interés, responda el </a:t>
            </a:r>
            <a:r>
              <a:rPr lang="es-419" sz="2900" noProof="0" dirty="0">
                <a:hlinkClick r:id="rId4"/>
              </a:rPr>
              <a:t>Formulario General de Interés de Participación H.R. 1.</a:t>
            </a:r>
            <a:endParaRPr lang="es-419" sz="2900" noProof="0" dirty="0"/>
          </a:p>
          <a:p>
            <a:pPr marL="457200" lvl="0" indent="-412750" algn="l" rtl="0">
              <a:lnSpc>
                <a:spcPct val="100000"/>
              </a:lnSpc>
              <a:spcBef>
                <a:spcPts val="1000"/>
              </a:spcBef>
              <a:spcAft>
                <a:spcPts val="0"/>
              </a:spcAft>
              <a:buSzPts val="2900"/>
              <a:buChar char="●"/>
            </a:pPr>
            <a:r>
              <a:rPr lang="es-419" sz="2900" noProof="0" dirty="0"/>
              <a:t>Todas las oportunidades se compartirán en el boletín </a:t>
            </a:r>
            <a:r>
              <a:rPr lang="es-419" sz="2900" noProof="0" dirty="0">
                <a:hlinkClick r:id="rId5"/>
              </a:rPr>
              <a:t>At a Glance </a:t>
            </a:r>
            <a:r>
              <a:rPr lang="es-419" sz="2900" noProof="0" dirty="0"/>
              <a:t>. Asegúrese de suscribirse. </a:t>
            </a:r>
          </a:p>
          <a:p>
            <a:pPr marL="457200" lvl="0" indent="-412750" algn="l" rtl="0">
              <a:lnSpc>
                <a:spcPct val="100000"/>
              </a:lnSpc>
              <a:spcBef>
                <a:spcPts val="1000"/>
              </a:spcBef>
              <a:spcAft>
                <a:spcPts val="1000"/>
              </a:spcAft>
              <a:buSzPts val="2900"/>
              <a:buChar char="●"/>
            </a:pPr>
            <a:r>
              <a:rPr lang="es-419" sz="2900" noProof="0" dirty="0"/>
              <a:t>Contacto del equipo H.R. 1: </a:t>
            </a:r>
            <a:r>
              <a:rPr lang="es-419" sz="2900" noProof="0" dirty="0">
                <a:hlinkClick r:id="rId6"/>
              </a:rPr>
              <a:t>hcpf_hr1@state.co.us</a:t>
            </a:r>
            <a:endParaRPr lang="es-419" sz="2900" noProof="0" dirty="0"/>
          </a:p>
        </p:txBody>
      </p:sp>
      <p:sp>
        <p:nvSpPr>
          <p:cNvPr id="1490" name="Google Shape;1490;p18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34</a:t>
            </a:fld>
            <a:endParaRPr lang="es-419" noProof="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95"/>
        <p:cNvGrpSpPr/>
        <p:nvPr/>
      </p:nvGrpSpPr>
      <p:grpSpPr>
        <a:xfrm>
          <a:off x="0" y="0"/>
          <a:ext cx="0" cy="0"/>
          <a:chOff x="0" y="0"/>
          <a:chExt cx="0" cy="0"/>
        </a:xfrm>
      </p:grpSpPr>
      <p:sp>
        <p:nvSpPr>
          <p:cNvPr id="1496" name="Google Shape;1496;p187"/>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400" noProof="0" dirty="0"/>
              <a:t>Cómo pueden prepararse los miembros</a:t>
            </a:r>
          </a:p>
        </p:txBody>
      </p:sp>
      <p:sp>
        <p:nvSpPr>
          <p:cNvPr id="1497" name="Google Shape;1497;p187"/>
          <p:cNvSpPr txBox="1">
            <a:spLocks noGrp="1"/>
          </p:cNvSpPr>
          <p:nvPr>
            <p:ph type="body" idx="1"/>
          </p:nvPr>
        </p:nvSpPr>
        <p:spPr>
          <a:xfrm>
            <a:off x="411350" y="1643450"/>
            <a:ext cx="6048900" cy="4414500"/>
          </a:xfrm>
          <a:prstGeom prst="rect">
            <a:avLst/>
          </a:prstGeom>
        </p:spPr>
        <p:txBody>
          <a:bodyPr spcFirstLastPara="1" wrap="square" lIns="91425" tIns="45700" rIns="91425" bIns="45700" anchor="t" anchorCtr="0">
            <a:noAutofit/>
          </a:bodyPr>
          <a:lstStyle/>
          <a:p>
            <a:pPr marL="457200" lvl="0" indent="-400050" algn="l" rtl="0">
              <a:spcBef>
                <a:spcPts val="1100"/>
              </a:spcBef>
              <a:spcAft>
                <a:spcPts val="0"/>
              </a:spcAft>
              <a:buSzPts val="2700"/>
              <a:buChar char="•"/>
            </a:pPr>
            <a:r>
              <a:rPr lang="es-419" sz="2600" noProof="0" dirty="0"/>
              <a:t>Verifique si estas disposiciones aplican usando </a:t>
            </a:r>
            <a:r>
              <a:rPr lang="es-419" sz="2600" noProof="0" dirty="0">
                <a:hlinkClick r:id="rId3"/>
              </a:rPr>
              <a:t>la nueva herramienta de evaluación en línea.</a:t>
            </a:r>
            <a:r>
              <a:rPr lang="es-419" sz="2600" u="sng" noProof="0" dirty="0">
                <a:solidFill>
                  <a:schemeClr val="hlink"/>
                </a:solidFill>
                <a:hlinkClick r:id="rId3"/>
              </a:rPr>
              <a:t> </a:t>
            </a:r>
            <a:endParaRPr lang="es-419" sz="2600" noProof="0" dirty="0"/>
          </a:p>
          <a:p>
            <a:pPr marL="457200" lvl="0" indent="-400050" algn="l" rtl="0">
              <a:spcBef>
                <a:spcPts val="1000"/>
              </a:spcBef>
              <a:spcAft>
                <a:spcPts val="0"/>
              </a:spcAft>
              <a:buSzPts val="2700"/>
              <a:buChar char="•"/>
            </a:pPr>
            <a:r>
              <a:rPr lang="es-419" sz="2600" noProof="0" dirty="0"/>
              <a:t>Obtenga más información sobre cambios en Medicaid </a:t>
            </a:r>
            <a:r>
              <a:rPr lang="es-419" sz="2600" noProof="0" dirty="0">
                <a:hlinkClick r:id="rId4"/>
              </a:rPr>
              <a:t>en la página H.R. 1</a:t>
            </a:r>
            <a:r>
              <a:rPr lang="es-419" sz="2600" noProof="0" dirty="0"/>
              <a:t> del sitio Health First Colorado.</a:t>
            </a:r>
          </a:p>
          <a:p>
            <a:pPr marL="457200" lvl="0" indent="-400050" algn="l" rtl="0">
              <a:spcBef>
                <a:spcPts val="1100"/>
              </a:spcBef>
              <a:spcAft>
                <a:spcPts val="1000"/>
              </a:spcAft>
              <a:buSzPts val="2700"/>
              <a:buChar char="•"/>
            </a:pPr>
            <a:r>
              <a:rPr lang="es-419" sz="2600" noProof="0" dirty="0"/>
              <a:t>Planifique cumplir requisitos de participación comunitaria/laborales antes del 1 de ene. de 2027.</a:t>
            </a:r>
          </a:p>
        </p:txBody>
      </p:sp>
      <p:sp>
        <p:nvSpPr>
          <p:cNvPr id="1498" name="Google Shape;1498;p18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35</a:t>
            </a:fld>
            <a:endParaRPr lang="es-419" noProof="0" dirty="0"/>
          </a:p>
        </p:txBody>
      </p:sp>
      <p:pic>
        <p:nvPicPr>
          <p:cNvPr id="1499" name="Google Shape;1499;p187"/>
          <p:cNvPicPr preferRelativeResize="0"/>
          <p:nvPr/>
        </p:nvPicPr>
        <p:blipFill>
          <a:blip r:embed="rId5">
            <a:alphaModFix/>
          </a:blip>
          <a:stretch>
            <a:fillRect/>
          </a:stretch>
        </p:blipFill>
        <p:spPr>
          <a:xfrm>
            <a:off x="6777074" y="1643461"/>
            <a:ext cx="4878650" cy="4484726"/>
          </a:xfrm>
          <a:prstGeom prst="rect">
            <a:avLst/>
          </a:prstGeom>
          <a:noFill/>
          <a:ln w="19050" cap="flat" cmpd="sng">
            <a:solidFill>
              <a:schemeClr val="dk2"/>
            </a:solidFill>
            <a:prstDash val="solid"/>
            <a:round/>
            <a:headEnd type="none" w="sm" len="sm"/>
            <a:tailEnd type="none" w="sm" len="sm"/>
          </a:ln>
        </p:spPr>
      </p:pic>
      <p:sp>
        <p:nvSpPr>
          <p:cNvPr id="2" name="CuadroTexto 1">
            <a:extLst>
              <a:ext uri="{FF2B5EF4-FFF2-40B4-BE49-F238E27FC236}">
                <a16:creationId xmlns:a16="http://schemas.microsoft.com/office/drawing/2014/main" id="{7D0E8B31-93C3-4D03-B9E4-181DF956AFF1}"/>
              </a:ext>
            </a:extLst>
          </p:cNvPr>
          <p:cNvSpPr txBox="1"/>
          <p:nvPr/>
        </p:nvSpPr>
        <p:spPr>
          <a:xfrm>
            <a:off x="7353300" y="1752600"/>
            <a:ext cx="373380" cy="153888"/>
          </a:xfrm>
          <a:prstGeom prst="rect">
            <a:avLst/>
          </a:prstGeom>
          <a:solidFill>
            <a:schemeClr val="bg1"/>
          </a:solidFill>
        </p:spPr>
        <p:txBody>
          <a:bodyPr wrap="square" lIns="0" tIns="0" rIns="0" bIns="0" rtlCol="0">
            <a:spAutoFit/>
          </a:bodyPr>
          <a:lstStyle/>
          <a:p>
            <a:r>
              <a:rPr lang="es-419" sz="1000" noProof="0" dirty="0"/>
              <a:t>Inicio</a:t>
            </a:r>
          </a:p>
        </p:txBody>
      </p:sp>
      <p:sp>
        <p:nvSpPr>
          <p:cNvPr id="7" name="CuadroTexto 6">
            <a:extLst>
              <a:ext uri="{FF2B5EF4-FFF2-40B4-BE49-F238E27FC236}">
                <a16:creationId xmlns:a16="http://schemas.microsoft.com/office/drawing/2014/main" id="{5AB86F04-B70F-4056-B954-252EC39A1372}"/>
              </a:ext>
            </a:extLst>
          </p:cNvPr>
          <p:cNvSpPr txBox="1"/>
          <p:nvPr/>
        </p:nvSpPr>
        <p:spPr>
          <a:xfrm>
            <a:off x="8496300" y="1752600"/>
            <a:ext cx="441960" cy="153888"/>
          </a:xfrm>
          <a:prstGeom prst="rect">
            <a:avLst/>
          </a:prstGeom>
          <a:solidFill>
            <a:schemeClr val="bg1"/>
          </a:solidFill>
        </p:spPr>
        <p:txBody>
          <a:bodyPr wrap="square" lIns="0" tIns="0" rIns="0" bIns="0" rtlCol="0">
            <a:spAutoFit/>
          </a:bodyPr>
          <a:lstStyle/>
          <a:p>
            <a:r>
              <a:rPr lang="es-419" sz="1000" noProof="0" dirty="0">
                <a:solidFill>
                  <a:schemeClr val="bg1">
                    <a:lumMod val="75000"/>
                  </a:schemeClr>
                </a:solidFill>
              </a:rPr>
              <a:t>Paso 1</a:t>
            </a:r>
          </a:p>
        </p:txBody>
      </p:sp>
      <p:sp>
        <p:nvSpPr>
          <p:cNvPr id="8" name="CuadroTexto 7">
            <a:extLst>
              <a:ext uri="{FF2B5EF4-FFF2-40B4-BE49-F238E27FC236}">
                <a16:creationId xmlns:a16="http://schemas.microsoft.com/office/drawing/2014/main" id="{1A366CE8-0999-4B50-956B-FF5787891BD9}"/>
              </a:ext>
            </a:extLst>
          </p:cNvPr>
          <p:cNvSpPr txBox="1"/>
          <p:nvPr/>
        </p:nvSpPr>
        <p:spPr>
          <a:xfrm>
            <a:off x="9707880" y="1752600"/>
            <a:ext cx="525426" cy="153888"/>
          </a:xfrm>
          <a:prstGeom prst="rect">
            <a:avLst/>
          </a:prstGeom>
          <a:solidFill>
            <a:schemeClr val="bg1"/>
          </a:solidFill>
        </p:spPr>
        <p:txBody>
          <a:bodyPr wrap="square" lIns="0" tIns="0" rIns="0" bIns="0" rtlCol="0">
            <a:spAutoFit/>
          </a:bodyPr>
          <a:lstStyle/>
          <a:p>
            <a:r>
              <a:rPr lang="es-419" sz="1000" noProof="0" dirty="0">
                <a:solidFill>
                  <a:schemeClr val="bg1">
                    <a:lumMod val="75000"/>
                  </a:schemeClr>
                </a:solidFill>
              </a:rPr>
              <a:t>Detalles</a:t>
            </a:r>
          </a:p>
        </p:txBody>
      </p:sp>
      <p:sp>
        <p:nvSpPr>
          <p:cNvPr id="9" name="CuadroTexto 8">
            <a:extLst>
              <a:ext uri="{FF2B5EF4-FFF2-40B4-BE49-F238E27FC236}">
                <a16:creationId xmlns:a16="http://schemas.microsoft.com/office/drawing/2014/main" id="{C856B6DC-D0BC-41D5-95A9-E42C0650A3E0}"/>
              </a:ext>
            </a:extLst>
          </p:cNvPr>
          <p:cNvSpPr txBox="1"/>
          <p:nvPr/>
        </p:nvSpPr>
        <p:spPr>
          <a:xfrm>
            <a:off x="10964472" y="1752600"/>
            <a:ext cx="689850" cy="153888"/>
          </a:xfrm>
          <a:prstGeom prst="rect">
            <a:avLst/>
          </a:prstGeom>
          <a:solidFill>
            <a:schemeClr val="bg1"/>
          </a:solidFill>
        </p:spPr>
        <p:txBody>
          <a:bodyPr wrap="square" lIns="0" tIns="0" rIns="0" bIns="0" rtlCol="0">
            <a:spAutoFit/>
          </a:bodyPr>
          <a:lstStyle/>
          <a:p>
            <a:r>
              <a:rPr lang="es-419" sz="1000" noProof="0" dirty="0">
                <a:solidFill>
                  <a:schemeClr val="bg1">
                    <a:lumMod val="75000"/>
                  </a:schemeClr>
                </a:solidFill>
              </a:rPr>
              <a:t>Resultados</a:t>
            </a:r>
          </a:p>
        </p:txBody>
      </p:sp>
      <p:sp>
        <p:nvSpPr>
          <p:cNvPr id="10" name="CuadroTexto 9">
            <a:extLst>
              <a:ext uri="{FF2B5EF4-FFF2-40B4-BE49-F238E27FC236}">
                <a16:creationId xmlns:a16="http://schemas.microsoft.com/office/drawing/2014/main" id="{03FD8B03-8000-417D-B4C8-9277FC5414FF}"/>
              </a:ext>
            </a:extLst>
          </p:cNvPr>
          <p:cNvSpPr txBox="1"/>
          <p:nvPr/>
        </p:nvSpPr>
        <p:spPr>
          <a:xfrm>
            <a:off x="7726680" y="3832671"/>
            <a:ext cx="2941320" cy="369332"/>
          </a:xfrm>
          <a:prstGeom prst="rect">
            <a:avLst/>
          </a:prstGeom>
          <a:solidFill>
            <a:schemeClr val="bg1"/>
          </a:solidFill>
        </p:spPr>
        <p:txBody>
          <a:bodyPr wrap="square" lIns="0" tIns="0" rIns="0" bIns="0" rtlCol="0">
            <a:spAutoFit/>
          </a:bodyPr>
          <a:lstStyle/>
          <a:p>
            <a:pPr algn="ctr"/>
            <a:r>
              <a:rPr lang="es-419" sz="1200" b="1" noProof="0" dirty="0"/>
              <a:t>Descubra si podría verse afectado por los requisitos laborales de Medicaid</a:t>
            </a:r>
            <a:endParaRPr lang="es-419" sz="1200" noProof="0" dirty="0"/>
          </a:p>
        </p:txBody>
      </p:sp>
      <p:sp>
        <p:nvSpPr>
          <p:cNvPr id="11" name="CuadroTexto 10">
            <a:extLst>
              <a:ext uri="{FF2B5EF4-FFF2-40B4-BE49-F238E27FC236}">
                <a16:creationId xmlns:a16="http://schemas.microsoft.com/office/drawing/2014/main" id="{48B7F8A6-03B2-4674-BBDE-4AA8C548BCD5}"/>
              </a:ext>
            </a:extLst>
          </p:cNvPr>
          <p:cNvSpPr txBox="1"/>
          <p:nvPr/>
        </p:nvSpPr>
        <p:spPr>
          <a:xfrm>
            <a:off x="7402839" y="4330602"/>
            <a:ext cx="3691881" cy="369332"/>
          </a:xfrm>
          <a:prstGeom prst="rect">
            <a:avLst/>
          </a:prstGeom>
          <a:solidFill>
            <a:schemeClr val="bg1"/>
          </a:solidFill>
        </p:spPr>
        <p:txBody>
          <a:bodyPr wrap="square" lIns="0" tIns="0" rIns="0" bIns="0" rtlCol="0">
            <a:spAutoFit/>
          </a:bodyPr>
          <a:lstStyle/>
          <a:p>
            <a:r>
              <a:rPr lang="es-419" sz="800" noProof="0" dirty="0"/>
              <a:t>Una nueva ley federal exige que los miembros de Medicaid cumplan requisitos laborales, también conocidos como requisitos de participación comunitaria, para recibir o mantener su cobertura, a partir de enero de 2027.</a:t>
            </a:r>
          </a:p>
        </p:txBody>
      </p:sp>
      <p:sp>
        <p:nvSpPr>
          <p:cNvPr id="12" name="CuadroTexto 11">
            <a:extLst>
              <a:ext uri="{FF2B5EF4-FFF2-40B4-BE49-F238E27FC236}">
                <a16:creationId xmlns:a16="http://schemas.microsoft.com/office/drawing/2014/main" id="{75B9ED60-B96D-4F9A-ADA9-695F86EB278D}"/>
              </a:ext>
            </a:extLst>
          </p:cNvPr>
          <p:cNvSpPr txBox="1"/>
          <p:nvPr/>
        </p:nvSpPr>
        <p:spPr>
          <a:xfrm>
            <a:off x="7425699" y="4828533"/>
            <a:ext cx="3627120" cy="246221"/>
          </a:xfrm>
          <a:prstGeom prst="rect">
            <a:avLst/>
          </a:prstGeom>
          <a:solidFill>
            <a:schemeClr val="bg1"/>
          </a:solidFill>
        </p:spPr>
        <p:txBody>
          <a:bodyPr wrap="square" lIns="0" tIns="0" rIns="0" bIns="0" rtlCol="0">
            <a:spAutoFit/>
          </a:bodyPr>
          <a:lstStyle/>
          <a:p>
            <a:r>
              <a:rPr lang="es-419" sz="800" noProof="0" dirty="0"/>
              <a:t>Responda algunas preguntas breves para saber si estos requisitos podrían aplicarse a usted.</a:t>
            </a:r>
          </a:p>
        </p:txBody>
      </p:sp>
      <p:sp>
        <p:nvSpPr>
          <p:cNvPr id="13" name="CuadroTexto 12">
            <a:extLst>
              <a:ext uri="{FF2B5EF4-FFF2-40B4-BE49-F238E27FC236}">
                <a16:creationId xmlns:a16="http://schemas.microsoft.com/office/drawing/2014/main" id="{837778B1-548C-43F0-B95C-8E3FC0B081E6}"/>
              </a:ext>
            </a:extLst>
          </p:cNvPr>
          <p:cNvSpPr txBox="1"/>
          <p:nvPr/>
        </p:nvSpPr>
        <p:spPr>
          <a:xfrm>
            <a:off x="7402839" y="5206919"/>
            <a:ext cx="3627120" cy="369332"/>
          </a:xfrm>
          <a:prstGeom prst="rect">
            <a:avLst/>
          </a:prstGeom>
          <a:solidFill>
            <a:schemeClr val="bg1"/>
          </a:solidFill>
        </p:spPr>
        <p:txBody>
          <a:bodyPr wrap="square" lIns="0" tIns="0" rIns="0" bIns="0" rtlCol="0">
            <a:spAutoFit/>
          </a:bodyPr>
          <a:lstStyle/>
          <a:p>
            <a:r>
              <a:rPr lang="es-419" sz="800" noProof="0" dirty="0"/>
              <a:t>⚠️ </a:t>
            </a:r>
            <a:r>
              <a:rPr lang="es-419" sz="800" noProof="0" dirty="0">
                <a:solidFill>
                  <a:srgbClr val="9D6C2E"/>
                </a:solidFill>
              </a:rPr>
              <a:t>Esto es solo una estimación. No es una solicitud oficial ni una decisión de elegibilidad. La información ingresada en la herramienta no se conserva ni se utiliza de ninguna otra manera.</a:t>
            </a:r>
          </a:p>
        </p:txBody>
      </p:sp>
      <p:sp>
        <p:nvSpPr>
          <p:cNvPr id="14" name="CuadroTexto 13">
            <a:extLst>
              <a:ext uri="{FF2B5EF4-FFF2-40B4-BE49-F238E27FC236}">
                <a16:creationId xmlns:a16="http://schemas.microsoft.com/office/drawing/2014/main" id="{1BC57D80-853B-48F4-BB16-A851A6DFADDD}"/>
              </a:ext>
            </a:extLst>
          </p:cNvPr>
          <p:cNvSpPr txBox="1"/>
          <p:nvPr/>
        </p:nvSpPr>
        <p:spPr>
          <a:xfrm>
            <a:off x="8717280" y="5729687"/>
            <a:ext cx="1066800" cy="169277"/>
          </a:xfrm>
          <a:prstGeom prst="rect">
            <a:avLst/>
          </a:prstGeom>
          <a:solidFill>
            <a:srgbClr val="2B65A5"/>
          </a:solidFill>
        </p:spPr>
        <p:txBody>
          <a:bodyPr wrap="square" lIns="0" tIns="0" rIns="0" bIns="0" rtlCol="0">
            <a:spAutoFit/>
          </a:bodyPr>
          <a:lstStyle/>
          <a:p>
            <a:pPr algn="ctr"/>
            <a:r>
              <a:rPr lang="es-419" sz="1100" noProof="0" dirty="0">
                <a:solidFill>
                  <a:schemeClr val="bg1"/>
                </a:solidFill>
              </a:rPr>
              <a:t>¡Comencemos!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03"/>
        <p:cNvGrpSpPr/>
        <p:nvPr/>
      </p:nvGrpSpPr>
      <p:grpSpPr>
        <a:xfrm>
          <a:off x="0" y="0"/>
          <a:ext cx="0" cy="0"/>
          <a:chOff x="0" y="0"/>
          <a:chExt cx="0" cy="0"/>
        </a:xfrm>
      </p:grpSpPr>
      <p:sp>
        <p:nvSpPr>
          <p:cNvPr id="1504" name="Google Shape;1504;p188"/>
          <p:cNvSpPr/>
          <p:nvPr/>
        </p:nvSpPr>
        <p:spPr>
          <a:xfrm>
            <a:off x="424400" y="4982175"/>
            <a:ext cx="11322300" cy="12057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1200"/>
              </a:spcAft>
              <a:buClr>
                <a:schemeClr val="dk1"/>
              </a:buClr>
              <a:buSzPts val="1100"/>
              <a:buFont typeface="Arial"/>
              <a:buNone/>
            </a:pPr>
            <a:r>
              <a:rPr lang="es-419" sz="2600" b="1" noProof="0" dirty="0">
                <a:solidFill>
                  <a:schemeClr val="lt1"/>
                </a:solidFill>
                <a:latin typeface="Trebuchet MS"/>
                <a:ea typeface="Trebuchet MS"/>
                <a:cs typeface="Trebuchet MS"/>
                <a:sym typeface="Trebuchet MS"/>
              </a:rPr>
              <a:t>Gracias por su colaboración y participación mientras implementamos H.R. y seguimos nuestra estrella guía.</a:t>
            </a:r>
            <a:endParaRPr lang="es-419" noProof="0" dirty="0"/>
          </a:p>
        </p:txBody>
      </p:sp>
      <p:sp>
        <p:nvSpPr>
          <p:cNvPr id="1505" name="Google Shape;1505;p188"/>
          <p:cNvSpPr txBox="1">
            <a:spLocks noGrp="1"/>
          </p:cNvSpPr>
          <p:nvPr>
            <p:ph type="title"/>
          </p:nvPr>
        </p:nvSpPr>
        <p:spPr>
          <a:xfrm>
            <a:off x="500550" y="125629"/>
            <a:ext cx="11190900" cy="737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SzPts val="1300"/>
              <a:buNone/>
            </a:pPr>
            <a:r>
              <a:rPr lang="es-419" sz="4000" noProof="0" dirty="0"/>
              <a:t>Miembros: Estén atentos a comunicaciones</a:t>
            </a:r>
            <a:endParaRPr lang="es-419" sz="4000" noProof="0" dirty="0">
              <a:solidFill>
                <a:schemeClr val="dk2"/>
              </a:solidFill>
            </a:endParaRPr>
          </a:p>
        </p:txBody>
      </p:sp>
      <p:sp>
        <p:nvSpPr>
          <p:cNvPr id="1506" name="Google Shape;1506;p188"/>
          <p:cNvSpPr txBox="1">
            <a:spLocks noGrp="1"/>
          </p:cNvSpPr>
          <p:nvPr>
            <p:ph type="body" idx="1"/>
          </p:nvPr>
        </p:nvSpPr>
        <p:spPr>
          <a:xfrm>
            <a:off x="264300" y="913650"/>
            <a:ext cx="11663400" cy="4017900"/>
          </a:xfrm>
          <a:prstGeom prst="rect">
            <a:avLst/>
          </a:prstGeom>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Char char="●"/>
            </a:pPr>
            <a:r>
              <a:rPr lang="es-419" sz="2400" noProof="0" dirty="0"/>
              <a:t>Se notificará a todos los miembros este verano sobre cambios en Medicaid.</a:t>
            </a:r>
          </a:p>
          <a:p>
            <a:pPr marL="457200" lvl="0" indent="-374650" algn="l" rtl="0">
              <a:lnSpc>
                <a:spcPct val="100000"/>
              </a:lnSpc>
              <a:spcBef>
                <a:spcPts val="0"/>
              </a:spcBef>
              <a:spcAft>
                <a:spcPts val="0"/>
              </a:spcAft>
              <a:buSzPts val="2300"/>
              <a:buChar char="●"/>
            </a:pPr>
            <a:r>
              <a:rPr lang="es-419" sz="2400" noProof="0" dirty="0"/>
              <a:t>Miembros afectados por cambios migratorios recibirán notificación en jul. de 2026.</a:t>
            </a:r>
          </a:p>
          <a:p>
            <a:pPr marL="457200" lvl="0" indent="-374650" algn="l" rtl="0">
              <a:lnSpc>
                <a:spcPct val="100000"/>
              </a:lnSpc>
              <a:spcBef>
                <a:spcPts val="0"/>
              </a:spcBef>
              <a:spcAft>
                <a:spcPts val="0"/>
              </a:spcAft>
              <a:buSzPts val="2300"/>
              <a:buChar char="●"/>
            </a:pPr>
            <a:r>
              <a:rPr lang="es-419" sz="2400" noProof="0" dirty="0"/>
              <a:t>Miembros sujetos a requisitos laborales recibirán cartas por correo, texto o email en </a:t>
            </a:r>
            <a:r>
              <a:rPr lang="es-419" sz="2400" b="1" noProof="0" dirty="0"/>
              <a:t>agosto o septiembre de 2026. </a:t>
            </a:r>
          </a:p>
          <a:p>
            <a:pPr marL="914400" lvl="1" indent="-374650" algn="l" rtl="0">
              <a:lnSpc>
                <a:spcPct val="100000"/>
              </a:lnSpc>
              <a:spcBef>
                <a:spcPts val="0"/>
              </a:spcBef>
              <a:spcAft>
                <a:spcPts val="0"/>
              </a:spcAft>
              <a:buSzPts val="2300"/>
              <a:buChar char="○"/>
            </a:pPr>
            <a:r>
              <a:rPr lang="es-419" sz="2400" b="1" noProof="0" dirty="0"/>
              <a:t>Mantenga su información de contacto actualizada.</a:t>
            </a:r>
          </a:p>
          <a:p>
            <a:pPr marL="457200" lvl="0" indent="-374650" algn="l" rtl="0">
              <a:lnSpc>
                <a:spcPct val="100000"/>
              </a:lnSpc>
              <a:spcBef>
                <a:spcPts val="0"/>
              </a:spcBef>
              <a:spcAft>
                <a:spcPts val="0"/>
              </a:spcAft>
              <a:buSzPts val="2300"/>
              <a:buChar char="●"/>
            </a:pPr>
            <a:r>
              <a:rPr lang="es-419" sz="2400" b="1" noProof="0" dirty="0"/>
              <a:t>Revise su correo y responda rápidamente </a:t>
            </a:r>
            <a:r>
              <a:rPr lang="es-419" sz="2400" noProof="0" dirty="0"/>
              <a:t>a paquetes de renovación o cartas del plan de salud.</a:t>
            </a:r>
          </a:p>
          <a:p>
            <a:pPr marL="457200" lvl="0" indent="-374650" algn="l" rtl="0">
              <a:lnSpc>
                <a:spcPct val="100000"/>
              </a:lnSpc>
              <a:spcBef>
                <a:spcPts val="0"/>
              </a:spcBef>
              <a:spcAft>
                <a:spcPts val="0"/>
              </a:spcAft>
              <a:buSzPts val="2300"/>
              <a:buChar char="●"/>
            </a:pPr>
            <a:r>
              <a:rPr lang="es-419" sz="2400" b="1" noProof="0" dirty="0"/>
              <a:t>Conozca su fecha de renovación </a:t>
            </a:r>
            <a:r>
              <a:rPr lang="es-419" sz="2400" noProof="0" dirty="0"/>
              <a:t>y renueve en línea o con su condado o sitio de elegibilidad si no recibe notificaciones.</a:t>
            </a:r>
            <a:endParaRPr lang="es-419" sz="2800" noProof="0" dirty="0"/>
          </a:p>
        </p:txBody>
      </p:sp>
      <p:sp>
        <p:nvSpPr>
          <p:cNvPr id="1507" name="Google Shape;1507;p188"/>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36</a:t>
            </a:fld>
            <a:endParaRPr lang="es-419" noProof="0" dirty="0"/>
          </a:p>
        </p:txBody>
      </p:sp>
      <p:sp>
        <p:nvSpPr>
          <p:cNvPr id="1508" name="Google Shape;1508;p188"/>
          <p:cNvSpPr txBox="1"/>
          <p:nvPr/>
        </p:nvSpPr>
        <p:spPr>
          <a:xfrm>
            <a:off x="2797200" y="6334550"/>
            <a:ext cx="9013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500" b="1" noProof="0" dirty="0">
                <a:solidFill>
                  <a:schemeClr val="lt1"/>
                </a:solidFill>
                <a:latin typeface="Trebuchet MS"/>
                <a:ea typeface="Trebuchet MS"/>
                <a:cs typeface="Trebuchet MS"/>
                <a:sym typeface="Trebuchet MS"/>
              </a:rPr>
              <a:t>Visite Colorado.gov/hcpf/publications (haga clic en Suscribirse a boletines y seleccione At a Glance)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sp>
        <p:nvSpPr>
          <p:cNvPr id="1514" name="Google Shape;1514;p189"/>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400" noProof="0" dirty="0"/>
              <a:t>Encuesta #4</a:t>
            </a:r>
          </a:p>
        </p:txBody>
      </p:sp>
      <p:sp>
        <p:nvSpPr>
          <p:cNvPr id="1515" name="Google Shape;1515;p189"/>
          <p:cNvSpPr txBox="1">
            <a:spLocks noGrp="1"/>
          </p:cNvSpPr>
          <p:nvPr>
            <p:ph type="body" idx="1"/>
          </p:nvPr>
        </p:nvSpPr>
        <p:spPr>
          <a:xfrm>
            <a:off x="838200" y="1332500"/>
            <a:ext cx="10515600" cy="1187700"/>
          </a:xfrm>
          <a:prstGeom prst="rect">
            <a:avLst/>
          </a:prstGeom>
        </p:spPr>
        <p:txBody>
          <a:bodyPr spcFirstLastPara="1" wrap="square" lIns="91425" tIns="45700" rIns="91425" bIns="45700" anchor="ctr" anchorCtr="0">
            <a:noAutofit/>
          </a:bodyPr>
          <a:lstStyle/>
          <a:p>
            <a:pPr marL="0" lvl="0" indent="0" algn="l" rtl="0">
              <a:lnSpc>
                <a:spcPct val="100000"/>
              </a:lnSpc>
              <a:spcBef>
                <a:spcPts val="1100"/>
              </a:spcBef>
              <a:spcAft>
                <a:spcPts val="0"/>
              </a:spcAft>
              <a:buNone/>
            </a:pPr>
            <a:endParaRPr lang="es-419" sz="2500" b="1" noProof="0" dirty="0"/>
          </a:p>
          <a:p>
            <a:pPr marL="457200" lvl="0" indent="0" algn="ctr" rtl="0">
              <a:lnSpc>
                <a:spcPct val="100000"/>
              </a:lnSpc>
              <a:spcBef>
                <a:spcPts val="0"/>
              </a:spcBef>
              <a:spcAft>
                <a:spcPts val="0"/>
              </a:spcAft>
              <a:buNone/>
            </a:pPr>
            <a:r>
              <a:rPr lang="es-419" sz="3000" noProof="0" dirty="0"/>
              <a:t>¿Hay grupos que podrían necesitar apoyo adicional para recibir, comprender o actuar ante cambios de Medicaid por H.R. 1? (Seleccione hasta 3)</a:t>
            </a:r>
          </a:p>
          <a:p>
            <a:pPr marL="457200" lvl="0" indent="0" algn="l" rtl="0">
              <a:lnSpc>
                <a:spcPct val="100000"/>
              </a:lnSpc>
              <a:spcBef>
                <a:spcPts val="1100"/>
              </a:spcBef>
              <a:spcAft>
                <a:spcPts val="1000"/>
              </a:spcAft>
              <a:buNone/>
            </a:pPr>
            <a:endParaRPr lang="es-419" sz="2500" noProof="0" dirty="0"/>
          </a:p>
        </p:txBody>
      </p:sp>
      <p:sp>
        <p:nvSpPr>
          <p:cNvPr id="1516" name="Google Shape;1516;p18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37</a:t>
            </a:fld>
            <a:endParaRPr lang="es-419" noProof="0" dirty="0"/>
          </a:p>
        </p:txBody>
      </p:sp>
      <p:sp>
        <p:nvSpPr>
          <p:cNvPr id="1517" name="Google Shape;1517;p189"/>
          <p:cNvSpPr txBox="1"/>
          <p:nvPr/>
        </p:nvSpPr>
        <p:spPr>
          <a:xfrm>
            <a:off x="6403425" y="2731800"/>
            <a:ext cx="5514000" cy="3103200"/>
          </a:xfrm>
          <a:prstGeom prst="rect">
            <a:avLst/>
          </a:prstGeom>
          <a:noFill/>
          <a:ln>
            <a:noFill/>
          </a:ln>
        </p:spPr>
        <p:txBody>
          <a:bodyPr spcFirstLastPara="1" wrap="square" lIns="91425" tIns="91425" rIns="91425" bIns="91425" anchor="t" anchorCtr="0">
            <a:spAutoFit/>
          </a:bodyPr>
          <a:lstStyle/>
          <a:p>
            <a:pPr marL="914400" lvl="0" indent="-381000" algn="l" rtl="0">
              <a:lnSpc>
                <a:spcPct val="115000"/>
              </a:lnSpc>
              <a:spcBef>
                <a:spcPts val="140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Personas con inseguridad habitacional</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Comunidades de color</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Personas sin acceso confiable a internet</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Comunidades inmigrantes</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Personas LGBTQ+</a:t>
            </a:r>
          </a:p>
        </p:txBody>
      </p:sp>
      <p:sp>
        <p:nvSpPr>
          <p:cNvPr id="1518" name="Google Shape;1518;p189"/>
          <p:cNvSpPr txBox="1"/>
          <p:nvPr/>
        </p:nvSpPr>
        <p:spPr>
          <a:xfrm>
            <a:off x="1120825" y="2731800"/>
            <a:ext cx="5138400" cy="2678100"/>
          </a:xfrm>
          <a:prstGeom prst="rect">
            <a:avLst/>
          </a:prstGeom>
          <a:noFill/>
          <a:ln>
            <a:noFill/>
          </a:ln>
        </p:spPr>
        <p:txBody>
          <a:bodyPr spcFirstLastPara="1" wrap="square" lIns="91425" tIns="91425" rIns="91425" bIns="91425" anchor="t" anchorCtr="0">
            <a:spAutoFit/>
          </a:bodyPr>
          <a:lstStyle/>
          <a:p>
            <a:pPr marL="914400" lvl="0" indent="-381000" algn="l" rtl="0">
              <a:lnSpc>
                <a:spcPct val="115000"/>
              </a:lnSpc>
              <a:spcBef>
                <a:spcPts val="140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Comunidades rurales</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Personas con dominio limitado del inglés</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Adultos mayores</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Personas con discapacidad</a:t>
            </a:r>
          </a:p>
          <a:p>
            <a:pPr marL="914400" lvl="0" indent="-381000" algn="l" rtl="0">
              <a:lnSpc>
                <a:spcPct val="115000"/>
              </a:lnSpc>
              <a:spcBef>
                <a:spcPts val="0"/>
              </a:spcBef>
              <a:spcAft>
                <a:spcPts val="0"/>
              </a:spcAft>
              <a:buClr>
                <a:schemeClr val="dk1"/>
              </a:buClr>
              <a:buSzPts val="2400"/>
              <a:buFont typeface="Trebuchet MS"/>
              <a:buChar char="●"/>
            </a:pPr>
            <a:r>
              <a:rPr lang="es-419" sz="2400" noProof="0" dirty="0">
                <a:solidFill>
                  <a:schemeClr val="dk1"/>
                </a:solidFill>
                <a:latin typeface="Trebuchet MS"/>
                <a:ea typeface="Trebuchet MS"/>
                <a:cs typeface="Trebuchet MS"/>
                <a:sym typeface="Trebuchet MS"/>
              </a:rPr>
              <a:t>Familias con niños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190"/>
          <p:cNvSpPr txBox="1">
            <a:spLocks noGrp="1"/>
          </p:cNvSpPr>
          <p:nvPr>
            <p:ph type="title"/>
          </p:nvPr>
        </p:nvSpPr>
        <p:spPr>
          <a:xfrm>
            <a:off x="500550" y="1"/>
            <a:ext cx="11190900" cy="9069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SzPts val="1300"/>
              <a:buNone/>
            </a:pPr>
            <a:r>
              <a:rPr lang="es-419" sz="4000" noProof="0" dirty="0"/>
              <a:t>Comparta recursos y colabore con nosotros </a:t>
            </a:r>
            <a:endParaRPr lang="es-419" sz="4000" noProof="0" dirty="0">
              <a:solidFill>
                <a:schemeClr val="dk2"/>
              </a:solidFill>
            </a:endParaRPr>
          </a:p>
        </p:txBody>
      </p:sp>
      <p:sp>
        <p:nvSpPr>
          <p:cNvPr id="1524" name="Google Shape;1524;p190"/>
          <p:cNvSpPr txBox="1">
            <a:spLocks noGrp="1"/>
          </p:cNvSpPr>
          <p:nvPr>
            <p:ph type="body" idx="1"/>
          </p:nvPr>
        </p:nvSpPr>
        <p:spPr>
          <a:xfrm>
            <a:off x="968375" y="1167903"/>
            <a:ext cx="10223400" cy="4675500"/>
          </a:xfrm>
          <a:prstGeom prst="rect">
            <a:avLst/>
          </a:prstGeom>
          <a:ln>
            <a:noFill/>
          </a:ln>
        </p:spPr>
        <p:txBody>
          <a:bodyPr spcFirstLastPara="1" wrap="square" lIns="91425" tIns="45700" rIns="91425" bIns="45700" anchor="t" anchorCtr="0">
            <a:noAutofit/>
          </a:bodyPr>
          <a:lstStyle/>
          <a:p>
            <a:pPr marL="457200" lvl="0" indent="-393700" algn="l" rtl="0">
              <a:lnSpc>
                <a:spcPct val="115000"/>
              </a:lnSpc>
              <a:spcBef>
                <a:spcPts val="0"/>
              </a:spcBef>
              <a:spcAft>
                <a:spcPts val="0"/>
              </a:spcAft>
              <a:buSzPts val="2600"/>
              <a:buChar char="●"/>
            </a:pPr>
            <a:r>
              <a:rPr lang="es-419" sz="2600" b="1" noProof="0" dirty="0"/>
              <a:t>Comparta </a:t>
            </a:r>
            <a:r>
              <a:rPr lang="es-419" sz="2600" b="1" noProof="0" dirty="0">
                <a:hlinkClick r:id="rId3"/>
              </a:rPr>
              <a:t>mensajes</a:t>
            </a:r>
            <a:r>
              <a:rPr lang="es-419" sz="2600" b="1" noProof="0" dirty="0"/>
              <a:t> actuales y futuros para miembros </a:t>
            </a:r>
            <a:r>
              <a:rPr lang="es-419" sz="2600" noProof="0" dirty="0"/>
              <a:t>del Director Ejecutivo de HCPF — resúmenes breves de H.R. 1 y cuándo verán cambios. </a:t>
            </a:r>
          </a:p>
          <a:p>
            <a:pPr marL="457200" lvl="0" indent="-393700" algn="l" rtl="0">
              <a:lnSpc>
                <a:spcPct val="115000"/>
              </a:lnSpc>
              <a:spcBef>
                <a:spcPts val="1000"/>
              </a:spcBef>
              <a:spcAft>
                <a:spcPts val="0"/>
              </a:spcAft>
              <a:buSzPts val="2600"/>
              <a:buChar char="●"/>
            </a:pPr>
            <a:r>
              <a:rPr lang="es-419" sz="2600" b="1" noProof="0" dirty="0"/>
              <a:t>Guarde el </a:t>
            </a:r>
            <a:r>
              <a:rPr lang="es-419" sz="2600" b="1" noProof="0" dirty="0">
                <a:hlinkClick r:id="rId4"/>
              </a:rPr>
              <a:t>centro de recursos </a:t>
            </a:r>
            <a:r>
              <a:rPr lang="es-419" sz="2600" noProof="0" dirty="0"/>
              <a:t>y suscríbase a boletines de HCPF para recibir actualizaciones clave y entender impactos de recortes federales.</a:t>
            </a:r>
          </a:p>
          <a:p>
            <a:pPr marL="457200" lvl="0" indent="-393700" algn="l" rtl="0">
              <a:lnSpc>
                <a:spcPct val="115000"/>
              </a:lnSpc>
              <a:spcBef>
                <a:spcPts val="1000"/>
              </a:spcBef>
              <a:spcAft>
                <a:spcPts val="0"/>
              </a:spcAft>
              <a:buSzPts val="2600"/>
              <a:buChar char="●"/>
            </a:pPr>
            <a:r>
              <a:rPr lang="es-419" sz="2600" b="1" noProof="0" dirty="0"/>
              <a:t>Envíe preguntas, </a:t>
            </a:r>
            <a:r>
              <a:rPr lang="es-419" sz="2600" noProof="0" dirty="0"/>
              <a:t>comentarios y retroalimentación a: </a:t>
            </a:r>
            <a:r>
              <a:rPr lang="es-419" sz="2600" noProof="0" dirty="0">
                <a:hlinkClick r:id="rId5"/>
              </a:rPr>
              <a:t>hcpf_HR1@state.co.us</a:t>
            </a:r>
            <a:endParaRPr lang="es-419" sz="2600" noProof="0" dirty="0"/>
          </a:p>
          <a:p>
            <a:pPr marL="457200" lvl="0" indent="-393700" algn="l" rtl="0">
              <a:lnSpc>
                <a:spcPct val="115000"/>
              </a:lnSpc>
              <a:spcBef>
                <a:spcPts val="0"/>
              </a:spcBef>
              <a:spcAft>
                <a:spcPts val="0"/>
              </a:spcAft>
              <a:buSzPts val="2600"/>
              <a:buChar char="●"/>
            </a:pPr>
            <a:r>
              <a:rPr lang="es-419" sz="2600" b="1" noProof="0" dirty="0"/>
              <a:t>Manténgase atento a futuros seminarios web.</a:t>
            </a:r>
          </a:p>
        </p:txBody>
      </p:sp>
      <p:sp>
        <p:nvSpPr>
          <p:cNvPr id="1525" name="Google Shape;1525;p190"/>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38</a:t>
            </a:fld>
            <a:endParaRPr lang="es-419" noProof="0" dirty="0"/>
          </a:p>
        </p:txBody>
      </p:sp>
      <p:sp>
        <p:nvSpPr>
          <p:cNvPr id="1526" name="Google Shape;1526;p190"/>
          <p:cNvSpPr txBox="1"/>
          <p:nvPr/>
        </p:nvSpPr>
        <p:spPr>
          <a:xfrm>
            <a:off x="2737566" y="6334550"/>
            <a:ext cx="9394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b="1" noProof="0" dirty="0">
                <a:solidFill>
                  <a:schemeClr val="lt1"/>
                </a:solidFill>
                <a:latin typeface="Trebuchet MS"/>
                <a:ea typeface="Trebuchet MS"/>
                <a:cs typeface="Trebuchet MS"/>
                <a:sym typeface="Trebuchet MS"/>
              </a:rPr>
              <a:t>Visite Colorado.gov/hcpf/publications (haga clic en Suscribirse a boletines y seleccione At a Glance)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191"/>
          <p:cNvSpPr txBox="1">
            <a:spLocks noGrp="1"/>
          </p:cNvSpPr>
          <p:nvPr>
            <p:ph type="title"/>
          </p:nvPr>
        </p:nvSpPr>
        <p:spPr>
          <a:xfrm>
            <a:off x="838200" y="2898475"/>
            <a:ext cx="10515600" cy="2047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s-419" sz="7200" noProof="0" dirty="0"/>
              <a:t>Preguntas y respuestas</a:t>
            </a:r>
          </a:p>
          <a:p>
            <a:pPr marL="0" lvl="0" indent="0" algn="l" rtl="0">
              <a:spcBef>
                <a:spcPts val="1000"/>
              </a:spcBef>
              <a:spcAft>
                <a:spcPts val="0"/>
              </a:spcAft>
              <a:buClr>
                <a:schemeClr val="dk1"/>
              </a:buClr>
              <a:buSzPts val="1100"/>
              <a:buFont typeface="Arial"/>
              <a:buNone/>
            </a:pPr>
            <a:r>
              <a:rPr lang="es-419" sz="3300" i="1" noProof="0" dirty="0">
                <a:solidFill>
                  <a:srgbClr val="6071AA"/>
                </a:solidFill>
              </a:rPr>
              <a:t>Adela Flores-Brennan, Directora de Medicaid</a:t>
            </a:r>
          </a:p>
          <a:p>
            <a:pPr marL="0" lvl="0" indent="0" algn="l" rtl="0">
              <a:spcBef>
                <a:spcPts val="0"/>
              </a:spcBef>
              <a:spcAft>
                <a:spcPts val="0"/>
              </a:spcAft>
              <a:buNone/>
            </a:pPr>
            <a:endParaRPr lang="es-419" sz="3300" i="1" noProof="0" dirty="0">
              <a:solidFill>
                <a:srgbClr val="6071AA"/>
              </a:solidFill>
            </a:endParaRPr>
          </a:p>
          <a:p>
            <a:pPr marL="0" lvl="0" indent="0" algn="l" rtl="0">
              <a:spcBef>
                <a:spcPts val="0"/>
              </a:spcBef>
              <a:spcAft>
                <a:spcPts val="0"/>
              </a:spcAft>
              <a:buNone/>
            </a:pPr>
            <a:endParaRPr lang="es-419" sz="3300" i="1" noProof="0" dirty="0">
              <a:solidFill>
                <a:srgbClr val="6071AA"/>
              </a:solidFill>
            </a:endParaRPr>
          </a:p>
          <a:p>
            <a:pPr marL="0" lvl="0" indent="0" algn="l" rtl="0">
              <a:spcBef>
                <a:spcPts val="0"/>
              </a:spcBef>
              <a:spcAft>
                <a:spcPts val="0"/>
              </a:spcAft>
              <a:buNone/>
            </a:pPr>
            <a:endParaRPr lang="es-419" sz="3300" i="1" noProof="0" dirty="0">
              <a:solidFill>
                <a:srgbClr val="6071AA"/>
              </a:solidFill>
            </a:endParaRPr>
          </a:p>
        </p:txBody>
      </p:sp>
      <p:sp>
        <p:nvSpPr>
          <p:cNvPr id="1533" name="Google Shape;1533;p1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39</a:t>
            </a:fld>
            <a:endParaRPr lang="es-419"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689"/>
        <p:cNvGrpSpPr/>
        <p:nvPr/>
      </p:nvGrpSpPr>
      <p:grpSpPr>
        <a:xfrm>
          <a:off x="0" y="0"/>
          <a:ext cx="0" cy="0"/>
          <a:chOff x="0" y="0"/>
          <a:chExt cx="0" cy="0"/>
        </a:xfrm>
      </p:grpSpPr>
      <p:sp>
        <p:nvSpPr>
          <p:cNvPr id="690" name="Google Shape;690;p156"/>
          <p:cNvSpPr txBox="1">
            <a:spLocks noGrp="1"/>
          </p:cNvSpPr>
          <p:nvPr>
            <p:ph type="title"/>
          </p:nvPr>
        </p:nvSpPr>
        <p:spPr>
          <a:xfrm>
            <a:off x="838200" y="2139275"/>
            <a:ext cx="10515600" cy="3498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s-419" sz="7200" noProof="0" dirty="0"/>
              <a:t>Introducción</a:t>
            </a:r>
          </a:p>
          <a:p>
            <a:pPr marL="0" lvl="0" indent="0" algn="l" rtl="0">
              <a:spcBef>
                <a:spcPts val="1000"/>
              </a:spcBef>
              <a:spcAft>
                <a:spcPts val="0"/>
              </a:spcAft>
              <a:buNone/>
            </a:pPr>
            <a:r>
              <a:rPr lang="es-419" sz="3300" i="1" noProof="0" dirty="0">
                <a:solidFill>
                  <a:srgbClr val="6071AA"/>
                </a:solidFill>
              </a:rPr>
              <a:t>Kim Bimestefer, Directora Ejecutiva de HCPF</a:t>
            </a:r>
          </a:p>
        </p:txBody>
      </p:sp>
      <p:sp>
        <p:nvSpPr>
          <p:cNvPr id="691" name="Google Shape;691;p15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4</a:t>
            </a:fld>
            <a:endParaRPr lang="es-419" noProof="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38"/>
        <p:cNvGrpSpPr/>
        <p:nvPr/>
      </p:nvGrpSpPr>
      <p:grpSpPr>
        <a:xfrm>
          <a:off x="0" y="0"/>
          <a:ext cx="0" cy="0"/>
          <a:chOff x="0" y="0"/>
          <a:chExt cx="0" cy="0"/>
        </a:xfrm>
      </p:grpSpPr>
      <p:sp>
        <p:nvSpPr>
          <p:cNvPr id="1539" name="Google Shape;1539;p192"/>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s-419" noProof="0" dirty="0"/>
              <a:t>¡Gracias!</a:t>
            </a:r>
          </a:p>
        </p:txBody>
      </p:sp>
      <p:sp>
        <p:nvSpPr>
          <p:cNvPr id="1540" name="Google Shape;1540;p19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40</a:t>
            </a:fld>
            <a:endParaRPr lang="es-419"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57"/>
          <p:cNvSpPr txBox="1"/>
          <p:nvPr/>
        </p:nvSpPr>
        <p:spPr>
          <a:xfrm>
            <a:off x="415600" y="1356875"/>
            <a:ext cx="11183100" cy="76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3400" noProof="0" dirty="0">
                <a:latin typeface="Trebuchet MS"/>
                <a:ea typeface="Trebuchet MS"/>
                <a:cs typeface="Trebuchet MS"/>
                <a:sym typeface="Trebuchet MS"/>
              </a:rPr>
              <a:t>¿Qué rol lo describe mejor? (Elija 1)</a:t>
            </a:r>
            <a:endParaRPr lang="es-419" sz="3400" noProof="0" dirty="0">
              <a:solidFill>
                <a:schemeClr val="dk1"/>
              </a:solidFill>
              <a:latin typeface="Trebuchet MS"/>
              <a:ea typeface="Trebuchet MS"/>
              <a:cs typeface="Trebuchet MS"/>
              <a:sym typeface="Trebuchet MS"/>
            </a:endParaRPr>
          </a:p>
        </p:txBody>
      </p:sp>
      <p:sp>
        <p:nvSpPr>
          <p:cNvPr id="698" name="Google Shape;698;p157"/>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5</a:t>
            </a:fld>
            <a:endParaRPr lang="es-419" noProof="0" dirty="0"/>
          </a:p>
        </p:txBody>
      </p:sp>
      <p:sp>
        <p:nvSpPr>
          <p:cNvPr id="699" name="Google Shape;699;p157"/>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419" sz="4400" noProof="0" dirty="0"/>
              <a:t>Encuesta #1</a:t>
            </a:r>
          </a:p>
        </p:txBody>
      </p:sp>
      <p:sp>
        <p:nvSpPr>
          <p:cNvPr id="700" name="Google Shape;700;p157"/>
          <p:cNvSpPr txBox="1">
            <a:spLocks noGrp="1"/>
          </p:cNvSpPr>
          <p:nvPr>
            <p:ph type="body" idx="1"/>
          </p:nvPr>
        </p:nvSpPr>
        <p:spPr>
          <a:xfrm>
            <a:off x="477113" y="2120375"/>
            <a:ext cx="5006400" cy="3971400"/>
          </a:xfrm>
          <a:prstGeom prst="rect">
            <a:avLst/>
          </a:prstGeom>
        </p:spPr>
        <p:txBody>
          <a:bodyPr spcFirstLastPara="1" wrap="square" lIns="121900" tIns="121900" rIns="121900" bIns="121900" anchor="t" anchorCtr="0">
            <a:noAutofit/>
          </a:bodyPr>
          <a:lstStyle/>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Miembro/paciente/familia de Health First Colorado (Medicaid)</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Proveedor de atención médica</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Otro proveedor de servicios (por ejemplo, transporte médico no urgente, coordinación de cuidados u otros)</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Organización sin fines de lucro/defensa</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Legislador</a:t>
            </a:r>
          </a:p>
          <a:p>
            <a:pPr marL="0" lvl="0" indent="0" algn="l" rtl="0">
              <a:spcBef>
                <a:spcPts val="0"/>
              </a:spcBef>
              <a:spcAft>
                <a:spcPts val="0"/>
              </a:spcAft>
              <a:buNone/>
            </a:pPr>
            <a:endParaRPr lang="es-419" sz="2300" noProof="0" dirty="0">
              <a:latin typeface="Trebuchet MS"/>
              <a:ea typeface="Trebuchet MS"/>
              <a:cs typeface="Trebuchet MS"/>
              <a:sym typeface="Trebuchet MS"/>
            </a:endParaRPr>
          </a:p>
        </p:txBody>
      </p:sp>
      <p:sp>
        <p:nvSpPr>
          <p:cNvPr id="701" name="Google Shape;701;p157"/>
          <p:cNvSpPr txBox="1">
            <a:spLocks noGrp="1"/>
          </p:cNvSpPr>
          <p:nvPr>
            <p:ph type="body" idx="2"/>
          </p:nvPr>
        </p:nvSpPr>
        <p:spPr>
          <a:xfrm>
            <a:off x="5998287" y="2120375"/>
            <a:ext cx="5716500" cy="3606000"/>
          </a:xfrm>
          <a:prstGeom prst="rect">
            <a:avLst/>
          </a:prstGeom>
        </p:spPr>
        <p:txBody>
          <a:bodyPr spcFirstLastPara="1" wrap="square" lIns="121900" tIns="121900" rIns="121900" bIns="121900" anchor="t" anchorCtr="0">
            <a:noAutofit/>
          </a:bodyPr>
          <a:lstStyle/>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Medios de comunicación
Representante del condado</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Gobierno local distinto del condado</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Gobierno estatal</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Gobierno federal</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Organización de atención administrada/plan de salud</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Socio proveedor</a:t>
            </a:r>
          </a:p>
          <a:p>
            <a:pPr marL="457200" lvl="0" indent="-374650" algn="l" rtl="0">
              <a:lnSpc>
                <a:spcPct val="90000"/>
              </a:lnSpc>
              <a:spcBef>
                <a:spcPts val="100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Otro</a:t>
            </a:r>
          </a:p>
          <a:p>
            <a:pPr marL="0" lvl="0" indent="0" algn="l" rtl="0">
              <a:spcBef>
                <a:spcPts val="0"/>
              </a:spcBef>
              <a:spcAft>
                <a:spcPts val="0"/>
              </a:spcAft>
              <a:buNone/>
            </a:pPr>
            <a:endParaRPr lang="es-419" sz="2300" noProof="0" dirty="0">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158"/>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400" noProof="0" dirty="0"/>
              <a:t>Encuesta #2</a:t>
            </a:r>
          </a:p>
        </p:txBody>
      </p:sp>
      <p:sp>
        <p:nvSpPr>
          <p:cNvPr id="708" name="Google Shape;708;p158"/>
          <p:cNvSpPr txBox="1">
            <a:spLocks noGrp="1"/>
          </p:cNvSpPr>
          <p:nvPr>
            <p:ph type="body" idx="1"/>
          </p:nvPr>
        </p:nvSpPr>
        <p:spPr>
          <a:xfrm>
            <a:off x="838200" y="1483975"/>
            <a:ext cx="10012200" cy="1203900"/>
          </a:xfrm>
          <a:prstGeom prst="rect">
            <a:avLst/>
          </a:prstGeom>
        </p:spPr>
        <p:txBody>
          <a:bodyPr spcFirstLastPara="1" wrap="square" lIns="91425" tIns="45700" rIns="91425" bIns="45700" anchor="ctr" anchorCtr="0">
            <a:noAutofit/>
          </a:bodyPr>
          <a:lstStyle/>
          <a:p>
            <a:pPr marL="0" lvl="0" indent="0" algn="l" rtl="0">
              <a:lnSpc>
                <a:spcPct val="100000"/>
              </a:lnSpc>
              <a:spcBef>
                <a:spcPts val="1100"/>
              </a:spcBef>
              <a:spcAft>
                <a:spcPts val="0"/>
              </a:spcAft>
              <a:buNone/>
            </a:pPr>
            <a:endParaRPr lang="es-419" sz="3400" b="1" noProof="0" dirty="0"/>
          </a:p>
          <a:p>
            <a:pPr marL="457200" lvl="0" indent="0" algn="ctr" rtl="0">
              <a:lnSpc>
                <a:spcPct val="100000"/>
              </a:lnSpc>
              <a:spcBef>
                <a:spcPts val="0"/>
              </a:spcBef>
              <a:spcAft>
                <a:spcPts val="0"/>
              </a:spcAft>
              <a:buNone/>
            </a:pPr>
            <a:r>
              <a:rPr lang="es-419" sz="3400" noProof="0" dirty="0"/>
              <a:t>¿Cuál es su nivel de conocimiento sobre H.R. 1 al inicio del seminario web de hoy? (Elija 1)</a:t>
            </a:r>
          </a:p>
          <a:p>
            <a:pPr marL="457200" lvl="0" indent="0" algn="l" rtl="0">
              <a:lnSpc>
                <a:spcPct val="100000"/>
              </a:lnSpc>
              <a:spcBef>
                <a:spcPts val="1100"/>
              </a:spcBef>
              <a:spcAft>
                <a:spcPts val="1000"/>
              </a:spcAft>
              <a:buNone/>
            </a:pPr>
            <a:endParaRPr lang="es-419" sz="3400" noProof="0" dirty="0"/>
          </a:p>
        </p:txBody>
      </p:sp>
      <p:sp>
        <p:nvSpPr>
          <p:cNvPr id="709" name="Google Shape;709;p15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6</a:t>
            </a:fld>
            <a:endParaRPr lang="es-419" noProof="0" dirty="0"/>
          </a:p>
        </p:txBody>
      </p:sp>
      <p:sp>
        <p:nvSpPr>
          <p:cNvPr id="710" name="Google Shape;710;p158"/>
          <p:cNvSpPr txBox="1"/>
          <p:nvPr/>
        </p:nvSpPr>
        <p:spPr>
          <a:xfrm>
            <a:off x="3162200" y="3018575"/>
            <a:ext cx="5613000" cy="1965600"/>
          </a:xfrm>
          <a:prstGeom prst="rect">
            <a:avLst/>
          </a:prstGeom>
          <a:noFill/>
          <a:ln>
            <a:noFill/>
          </a:ln>
        </p:spPr>
        <p:txBody>
          <a:bodyPr spcFirstLastPara="1" wrap="square" lIns="91425" tIns="91425" rIns="91425" bIns="91425" anchor="t" anchorCtr="0">
            <a:spAutoFit/>
          </a:bodyPr>
          <a:lstStyle/>
          <a:p>
            <a:pPr marL="914400" lvl="0" indent="-393700" algn="l" rtl="0">
              <a:lnSpc>
                <a:spcPct val="115000"/>
              </a:lnSpc>
              <a:spcBef>
                <a:spcPts val="1400"/>
              </a:spcBef>
              <a:spcAft>
                <a:spcPts val="0"/>
              </a:spcAft>
              <a:buClr>
                <a:schemeClr val="dk1"/>
              </a:buClr>
              <a:buSzPts val="2600"/>
              <a:buFont typeface="Trebuchet MS"/>
              <a:buChar char="●"/>
            </a:pPr>
            <a:r>
              <a:rPr lang="es-419" sz="2600" noProof="0" dirty="0">
                <a:solidFill>
                  <a:schemeClr val="dk1"/>
                </a:solidFill>
                <a:latin typeface="Trebuchet MS"/>
                <a:ea typeface="Trebuchet MS"/>
                <a:cs typeface="Trebuchet MS"/>
                <a:sym typeface="Trebuchet MS"/>
              </a:rPr>
              <a:t>Muy informado </a:t>
            </a:r>
          </a:p>
          <a:p>
            <a:pPr marL="914400" lvl="0" indent="-393700" algn="l" rtl="0">
              <a:lnSpc>
                <a:spcPct val="115000"/>
              </a:lnSpc>
              <a:spcBef>
                <a:spcPts val="0"/>
              </a:spcBef>
              <a:spcAft>
                <a:spcPts val="0"/>
              </a:spcAft>
              <a:buClr>
                <a:schemeClr val="dk1"/>
              </a:buClr>
              <a:buSzPts val="2600"/>
              <a:buFont typeface="Trebuchet MS"/>
              <a:buChar char="●"/>
            </a:pPr>
            <a:r>
              <a:rPr lang="es-419" sz="2600" noProof="0" dirty="0">
                <a:solidFill>
                  <a:schemeClr val="dk1"/>
                </a:solidFill>
                <a:latin typeface="Trebuchet MS"/>
                <a:ea typeface="Trebuchet MS"/>
                <a:cs typeface="Trebuchet MS"/>
                <a:sym typeface="Trebuchet MS"/>
              </a:rPr>
              <a:t>Informado</a:t>
            </a:r>
          </a:p>
          <a:p>
            <a:pPr marL="914400" lvl="0" indent="-393700" algn="l" rtl="0">
              <a:lnSpc>
                <a:spcPct val="115000"/>
              </a:lnSpc>
              <a:spcBef>
                <a:spcPts val="0"/>
              </a:spcBef>
              <a:spcAft>
                <a:spcPts val="0"/>
              </a:spcAft>
              <a:buClr>
                <a:schemeClr val="dk1"/>
              </a:buClr>
              <a:buSzPts val="2600"/>
              <a:buFont typeface="Trebuchet MS"/>
              <a:buChar char="●"/>
            </a:pPr>
            <a:r>
              <a:rPr lang="es-419" sz="2600" noProof="0" dirty="0">
                <a:solidFill>
                  <a:schemeClr val="dk1"/>
                </a:solidFill>
                <a:latin typeface="Trebuchet MS"/>
                <a:ea typeface="Trebuchet MS"/>
                <a:cs typeface="Trebuchet MS"/>
                <a:sym typeface="Trebuchet MS"/>
              </a:rPr>
              <a:t>Algo informado </a:t>
            </a:r>
          </a:p>
          <a:p>
            <a:pPr marL="914400" lvl="0" indent="-393700" algn="l" rtl="0">
              <a:lnSpc>
                <a:spcPct val="115000"/>
              </a:lnSpc>
              <a:spcBef>
                <a:spcPts val="0"/>
              </a:spcBef>
              <a:spcAft>
                <a:spcPts val="0"/>
              </a:spcAft>
              <a:buClr>
                <a:schemeClr val="dk1"/>
              </a:buClr>
              <a:buSzPts val="2600"/>
              <a:buFont typeface="Trebuchet MS"/>
              <a:buChar char="●"/>
            </a:pPr>
            <a:r>
              <a:rPr lang="es-419" sz="2600" noProof="0" dirty="0">
                <a:solidFill>
                  <a:schemeClr val="dk1"/>
                </a:solidFill>
                <a:latin typeface="Trebuchet MS"/>
                <a:ea typeface="Trebuchet MS"/>
                <a:cs typeface="Trebuchet MS"/>
                <a:sym typeface="Trebuchet MS"/>
              </a:rPr>
              <a:t>Poco o ningún conocimiento</a:t>
            </a:r>
            <a:endParaRPr lang="es-419" sz="2600" noProof="0" dirty="0">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59"/>
          <p:cNvSpPr/>
          <p:nvPr/>
        </p:nvSpPr>
        <p:spPr>
          <a:xfrm>
            <a:off x="1124700" y="5399414"/>
            <a:ext cx="11067000" cy="989700"/>
          </a:xfrm>
          <a:prstGeom prst="rect">
            <a:avLst/>
          </a:prstGeom>
          <a:solidFill>
            <a:srgbClr val="FFE599"/>
          </a:solidFill>
          <a:ln>
            <a:noFill/>
          </a:ln>
        </p:spPr>
        <p:txBody>
          <a:bodyPr spcFirstLastPara="1" wrap="square" lIns="114550" tIns="114550" rIns="114550" bIns="114550" anchor="ctr" anchorCtr="0">
            <a:noAutofit/>
          </a:bodyPr>
          <a:lstStyle/>
          <a:p>
            <a:pPr marL="0" lvl="0" indent="0" algn="ctr" rtl="0">
              <a:spcBef>
                <a:spcPts val="0"/>
              </a:spcBef>
              <a:spcAft>
                <a:spcPts val="0"/>
              </a:spcAft>
              <a:buClr>
                <a:schemeClr val="dk1"/>
              </a:buClr>
              <a:buSzPts val="1300"/>
              <a:buFont typeface="Arial"/>
              <a:buNone/>
            </a:pPr>
            <a:r>
              <a:rPr lang="es-419" sz="2400" b="1" noProof="0" dirty="0">
                <a:solidFill>
                  <a:schemeClr val="dk1"/>
                </a:solidFill>
                <a:latin typeface="Trebuchet MS"/>
                <a:ea typeface="Trebuchet MS"/>
                <a:cs typeface="Trebuchet MS"/>
                <a:sym typeface="Trebuchet MS"/>
              </a:rPr>
              <a:t>Estrella guía: </a:t>
            </a:r>
            <a:r>
              <a:rPr lang="es-419" sz="2400" noProof="0" dirty="0">
                <a:solidFill>
                  <a:schemeClr val="dk1"/>
                </a:solidFill>
                <a:latin typeface="Trebuchet MS"/>
                <a:ea typeface="Trebuchet MS"/>
                <a:cs typeface="Trebuchet MS"/>
                <a:sym typeface="Trebuchet MS"/>
              </a:rPr>
              <a:t>mitigar pérdidas de cobertura y sus consecuencias catastróficas para los habitantes de Colorado, los proveedores y la economía</a:t>
            </a:r>
            <a:endParaRPr lang="es-419" sz="2000" noProof="0" dirty="0">
              <a:solidFill>
                <a:schemeClr val="dk1"/>
              </a:solidFill>
              <a:latin typeface="Trebuchet MS"/>
              <a:ea typeface="Trebuchet MS"/>
              <a:cs typeface="Trebuchet MS"/>
              <a:sym typeface="Trebuchet MS"/>
            </a:endParaRPr>
          </a:p>
        </p:txBody>
      </p:sp>
      <p:sp>
        <p:nvSpPr>
          <p:cNvPr id="717" name="Google Shape;717;p159"/>
          <p:cNvSpPr txBox="1">
            <a:spLocks noGrp="1"/>
          </p:cNvSpPr>
          <p:nvPr>
            <p:ph type="sldNum" idx="12"/>
          </p:nvPr>
        </p:nvSpPr>
        <p:spPr>
          <a:xfrm>
            <a:off x="13128481" y="8566848"/>
            <a:ext cx="2682600" cy="486900"/>
          </a:xfrm>
          <a:prstGeom prst="rect">
            <a:avLst/>
          </a:prstGeom>
          <a:noFill/>
          <a:ln>
            <a:noFill/>
          </a:ln>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s-419" noProof="0" smtClean="0"/>
              <a:t>7</a:t>
            </a:fld>
            <a:endParaRPr lang="es-419" noProof="0" dirty="0"/>
          </a:p>
        </p:txBody>
      </p:sp>
      <p:sp>
        <p:nvSpPr>
          <p:cNvPr id="718" name="Google Shape;718;p159"/>
          <p:cNvSpPr txBox="1">
            <a:spLocks noGrp="1"/>
          </p:cNvSpPr>
          <p:nvPr>
            <p:ph type="title"/>
          </p:nvPr>
        </p:nvSpPr>
        <p:spPr>
          <a:xfrm>
            <a:off x="222100" y="113939"/>
            <a:ext cx="11572500" cy="7251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800"/>
              <a:buNone/>
            </a:pPr>
            <a:r>
              <a:rPr lang="es-419" sz="3600" noProof="0" dirty="0">
                <a:solidFill>
                  <a:srgbClr val="001970"/>
                </a:solidFill>
              </a:rPr>
              <a:t>Amenazas a la cobertura de Medicaid bajo H.R. 1</a:t>
            </a:r>
          </a:p>
        </p:txBody>
      </p:sp>
      <p:sp>
        <p:nvSpPr>
          <p:cNvPr id="719" name="Google Shape;719;p159" descr="star" title="star"/>
          <p:cNvSpPr/>
          <p:nvPr/>
        </p:nvSpPr>
        <p:spPr>
          <a:xfrm>
            <a:off x="0" y="5392618"/>
            <a:ext cx="1124700" cy="989700"/>
          </a:xfrm>
          <a:prstGeom prst="star5">
            <a:avLst>
              <a:gd name="adj" fmla="val 19098"/>
              <a:gd name="hf" fmla="val 105146"/>
              <a:gd name="vf" fmla="val 110557"/>
            </a:avLst>
          </a:prstGeom>
          <a:solidFill>
            <a:srgbClr val="F1C232"/>
          </a:solidFill>
          <a:ln>
            <a:noFill/>
          </a:ln>
        </p:spPr>
        <p:txBody>
          <a:bodyPr spcFirstLastPara="1" wrap="square" lIns="114550" tIns="114550" rIns="114550" bIns="114550" anchor="ctr" anchorCtr="0">
            <a:noAutofit/>
          </a:bodyPr>
          <a:lstStyle/>
          <a:p>
            <a:pPr marL="0" lvl="0" indent="0" algn="ctr" rtl="0">
              <a:spcBef>
                <a:spcPts val="0"/>
              </a:spcBef>
              <a:spcAft>
                <a:spcPts val="0"/>
              </a:spcAft>
              <a:buNone/>
            </a:pPr>
            <a:endParaRPr lang="es-419" sz="2400" b="1" noProof="0" dirty="0">
              <a:solidFill>
                <a:schemeClr val="lt1"/>
              </a:solidFill>
            </a:endParaRPr>
          </a:p>
        </p:txBody>
      </p:sp>
      <p:sp>
        <p:nvSpPr>
          <p:cNvPr id="720" name="Google Shape;720;p159"/>
          <p:cNvSpPr txBox="1">
            <a:spLocks noGrp="1"/>
          </p:cNvSpPr>
          <p:nvPr>
            <p:ph type="sldNum" idx="12"/>
          </p:nvPr>
        </p:nvSpPr>
        <p:spPr>
          <a:xfrm>
            <a:off x="9174126" y="6373686"/>
            <a:ext cx="27432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1200"/>
              <a:buFont typeface="Arial"/>
              <a:buNone/>
            </a:pPr>
            <a:r>
              <a:rPr lang="es-419" sz="1200" b="0" noProof="0" dirty="0"/>
              <a:t>28</a:t>
            </a:r>
          </a:p>
        </p:txBody>
      </p:sp>
      <p:sp>
        <p:nvSpPr>
          <p:cNvPr id="721" name="Google Shape;721;p159"/>
          <p:cNvSpPr txBox="1"/>
          <p:nvPr/>
        </p:nvSpPr>
        <p:spPr>
          <a:xfrm>
            <a:off x="0" y="1104472"/>
            <a:ext cx="12192000" cy="3801010"/>
          </a:xfrm>
          <a:prstGeom prst="rect">
            <a:avLst/>
          </a:prstGeom>
          <a:noFill/>
          <a:ln>
            <a:noFill/>
          </a:ln>
        </p:spPr>
        <p:txBody>
          <a:bodyPr spcFirstLastPara="1" wrap="square" lIns="91425" tIns="91425" rIns="91425" bIns="91425" anchor="t" anchorCtr="0">
            <a:spAutoFit/>
          </a:bodyPr>
          <a:lstStyle/>
          <a:p>
            <a:pPr marL="457200" lvl="0" indent="-374650" algn="l" rtl="0">
              <a:spcBef>
                <a:spcPts val="0"/>
              </a:spcBef>
              <a:spcAft>
                <a:spcPts val="0"/>
              </a:spcAft>
              <a:buClr>
                <a:schemeClr val="dk1"/>
              </a:buClr>
              <a:buSzPts val="2500"/>
              <a:buFont typeface="Trebuchet MS"/>
              <a:buChar char="●"/>
            </a:pPr>
            <a:r>
              <a:rPr lang="es-419" sz="2000" b="1" noProof="0" dirty="0">
                <a:solidFill>
                  <a:schemeClr val="dk1"/>
                </a:solidFill>
                <a:latin typeface="Trebuchet MS"/>
                <a:ea typeface="Trebuchet MS"/>
                <a:cs typeface="Trebuchet MS"/>
                <a:sym typeface="Trebuchet MS"/>
              </a:rPr>
              <a:t>Reducciones en el financiamiento federal </a:t>
            </a:r>
            <a:r>
              <a:rPr lang="es-419" sz="2000" noProof="0" dirty="0">
                <a:solidFill>
                  <a:schemeClr val="dk1"/>
                </a:solidFill>
                <a:latin typeface="Trebuchet MS"/>
                <a:ea typeface="Trebuchet MS"/>
                <a:cs typeface="Trebuchet MS"/>
                <a:sym typeface="Trebuchet MS"/>
              </a:rPr>
              <a:t>debido a disposiciones sobre impuestos a proveedores </a:t>
            </a:r>
          </a:p>
          <a:p>
            <a:pPr marL="914400" lvl="1" indent="-361950" algn="l" rtl="0">
              <a:spcBef>
                <a:spcPts val="0"/>
              </a:spcBef>
              <a:spcAft>
                <a:spcPts val="0"/>
              </a:spcAft>
              <a:buClr>
                <a:schemeClr val="dk1"/>
              </a:buClr>
              <a:buSzPts val="2300"/>
              <a:buFont typeface="Trebuchet MS"/>
              <a:buChar char="○"/>
            </a:pPr>
            <a:r>
              <a:rPr lang="es-419" sz="2000" noProof="0" dirty="0">
                <a:solidFill>
                  <a:schemeClr val="dk1"/>
                </a:solidFill>
                <a:latin typeface="Trebuchet MS"/>
                <a:ea typeface="Trebuchet MS"/>
                <a:cs typeface="Trebuchet MS"/>
                <a:sym typeface="Trebuchet MS"/>
              </a:rPr>
              <a:t>Impacto del financiamiento CHASE en hospitales y cobertura</a:t>
            </a:r>
          </a:p>
          <a:p>
            <a:pPr marL="457200" lvl="0" indent="-374650" algn="l" rtl="0">
              <a:lnSpc>
                <a:spcPct val="115000"/>
              </a:lnSpc>
              <a:spcBef>
                <a:spcPts val="0"/>
              </a:spcBef>
              <a:spcAft>
                <a:spcPts val="0"/>
              </a:spcAft>
              <a:buClr>
                <a:schemeClr val="dk1"/>
              </a:buClr>
              <a:buSzPts val="2500"/>
              <a:buChar char="●"/>
            </a:pPr>
            <a:r>
              <a:rPr lang="es-419" sz="2000" b="1" noProof="0" dirty="0">
                <a:solidFill>
                  <a:schemeClr val="dk1"/>
                </a:solidFill>
                <a:latin typeface="Trebuchet MS"/>
                <a:ea typeface="Trebuchet MS"/>
                <a:cs typeface="Trebuchet MS"/>
                <a:sym typeface="Trebuchet MS"/>
              </a:rPr>
              <a:t>Cancelaciones de inscripción </a:t>
            </a:r>
            <a:endParaRPr lang="es-419" sz="2000" noProof="0" dirty="0">
              <a:solidFill>
                <a:schemeClr val="dk1"/>
              </a:solidFill>
              <a:latin typeface="Trebuchet MS"/>
              <a:ea typeface="Trebuchet MS"/>
              <a:cs typeface="Trebuchet MS"/>
              <a:sym typeface="Trebuchet MS"/>
            </a:endParaRPr>
          </a:p>
          <a:p>
            <a:pPr marL="914400" lvl="1" indent="-361950" algn="l" rtl="0">
              <a:lnSpc>
                <a:spcPct val="115000"/>
              </a:lnSpc>
              <a:spcBef>
                <a:spcPts val="0"/>
              </a:spcBef>
              <a:spcAft>
                <a:spcPts val="0"/>
              </a:spcAft>
              <a:buClr>
                <a:schemeClr val="dk1"/>
              </a:buClr>
              <a:buSzPts val="2300"/>
              <a:buFont typeface="Noto Sans Symbols"/>
              <a:buChar char="○"/>
            </a:pPr>
            <a:r>
              <a:rPr lang="es-419" sz="2000" b="1" noProof="0" dirty="0">
                <a:solidFill>
                  <a:schemeClr val="dk1"/>
                </a:solidFill>
                <a:latin typeface="Trebuchet MS"/>
                <a:ea typeface="Trebuchet MS"/>
                <a:cs typeface="Trebuchet MS"/>
                <a:sym typeface="Trebuchet MS"/>
              </a:rPr>
              <a:t>Cambios en elegibilidad para inmigrantes entran en vigor el 1 de octubre de 2026
 Redeterminaciones de elegibilidad </a:t>
            </a:r>
            <a:r>
              <a:rPr lang="es-419" sz="2000" noProof="0" dirty="0">
                <a:solidFill>
                  <a:schemeClr val="dk1"/>
                </a:solidFill>
                <a:latin typeface="Trebuchet MS"/>
                <a:ea typeface="Trebuchet MS"/>
                <a:cs typeface="Trebuchet MS"/>
                <a:sym typeface="Trebuchet MS"/>
              </a:rPr>
              <a:t>cada 6 meses en lugar de 12 meses vigentes el 1 Ene 027 </a:t>
            </a:r>
          </a:p>
          <a:p>
            <a:pPr marL="914400" lvl="1" indent="-361950" algn="l" rtl="0">
              <a:lnSpc>
                <a:spcPct val="115000"/>
              </a:lnSpc>
              <a:spcBef>
                <a:spcPts val="0"/>
              </a:spcBef>
              <a:spcAft>
                <a:spcPts val="0"/>
              </a:spcAft>
              <a:buClr>
                <a:schemeClr val="dk1"/>
              </a:buClr>
              <a:buSzPts val="2300"/>
              <a:buFont typeface="Noto Sans Symbols"/>
              <a:buChar char="○"/>
            </a:pPr>
            <a:r>
              <a:rPr lang="es-419" sz="2000" b="1" noProof="0" dirty="0">
                <a:solidFill>
                  <a:schemeClr val="dk1"/>
                </a:solidFill>
                <a:latin typeface="Trebuchet MS"/>
                <a:ea typeface="Trebuchet MS"/>
                <a:cs typeface="Trebuchet MS"/>
                <a:sym typeface="Trebuchet MS"/>
              </a:rPr>
              <a:t>Requisitos </a:t>
            </a:r>
            <a:r>
              <a:rPr lang="es-419" sz="2000" noProof="0" dirty="0">
                <a:solidFill>
                  <a:schemeClr val="dk1"/>
                </a:solidFill>
                <a:latin typeface="Trebuchet MS"/>
                <a:ea typeface="Trebuchet MS"/>
                <a:cs typeface="Trebuchet MS"/>
                <a:sym typeface="Trebuchet MS"/>
              </a:rPr>
              <a:t>laborales para la mayoría de “adultos aptos”, vigentes el 1 de enero de 2027</a:t>
            </a:r>
          </a:p>
          <a:p>
            <a:pPr marL="1371600" lvl="2" indent="-361950" algn="l" rtl="0">
              <a:lnSpc>
                <a:spcPct val="115000"/>
              </a:lnSpc>
              <a:spcBef>
                <a:spcPts val="0"/>
              </a:spcBef>
              <a:spcAft>
                <a:spcPts val="0"/>
              </a:spcAft>
              <a:buClr>
                <a:schemeClr val="dk1"/>
              </a:buClr>
              <a:buSzPts val="2300"/>
              <a:buFont typeface="Noto Sans Symbols"/>
              <a:buChar char="■"/>
            </a:pPr>
            <a:r>
              <a:rPr lang="es-419" sz="2000" noProof="0" dirty="0">
                <a:solidFill>
                  <a:schemeClr val="dk1"/>
                </a:solidFill>
                <a:latin typeface="Trebuchet MS"/>
                <a:ea typeface="Trebuchet MS"/>
                <a:cs typeface="Trebuchet MS"/>
                <a:sym typeface="Trebuchet MS"/>
              </a:rPr>
              <a:t>Trabajo, programa laboral, escuela o voluntariado al menos 80 horas/mes para calificar</a:t>
            </a:r>
          </a:p>
          <a:p>
            <a:pPr marL="457200" lvl="0" indent="-387350" algn="l" rtl="0">
              <a:spcBef>
                <a:spcPts val="0"/>
              </a:spcBef>
              <a:spcAft>
                <a:spcPts val="0"/>
              </a:spcAft>
              <a:buClr>
                <a:schemeClr val="dk1"/>
              </a:buClr>
              <a:buSzPts val="2500"/>
              <a:buFont typeface="Trebuchet MS"/>
              <a:buChar char="●"/>
            </a:pPr>
            <a:r>
              <a:rPr lang="es-419" sz="2000" b="1" noProof="0" dirty="0">
                <a:solidFill>
                  <a:schemeClr val="dk1"/>
                </a:solidFill>
                <a:latin typeface="Trebuchet MS"/>
                <a:ea typeface="Trebuchet MS"/>
                <a:cs typeface="Trebuchet MS"/>
                <a:sym typeface="Trebuchet MS"/>
              </a:rPr>
              <a:t>Determinación de elegibilidad: </a:t>
            </a:r>
            <a:r>
              <a:rPr lang="es-419" sz="2000" noProof="0" dirty="0">
                <a:solidFill>
                  <a:schemeClr val="dk1"/>
                </a:solidFill>
                <a:latin typeface="Trebuchet MS"/>
                <a:ea typeface="Trebuchet MS"/>
                <a:cs typeface="Trebuchet MS"/>
                <a:sym typeface="Trebuchet MS"/>
              </a:rPr>
              <a:t>recuperaciones por errores superiores al 3 % (auditorías federales PERM)</a:t>
            </a:r>
          </a:p>
          <a:p>
            <a:pPr marL="457200" lvl="0" indent="-387350" algn="l" rtl="0">
              <a:spcBef>
                <a:spcPts val="0"/>
              </a:spcBef>
              <a:spcAft>
                <a:spcPts val="0"/>
              </a:spcAft>
              <a:buClr>
                <a:schemeClr val="dk1"/>
              </a:buClr>
              <a:buSzPts val="2500"/>
              <a:buFont typeface="Trebuchet MS"/>
              <a:buChar char="●"/>
            </a:pPr>
            <a:r>
              <a:rPr lang="es-419" sz="2000" noProof="0" dirty="0">
                <a:solidFill>
                  <a:schemeClr val="dk1"/>
                </a:solidFill>
                <a:latin typeface="Trebuchet MS"/>
                <a:ea typeface="Trebuchet MS"/>
                <a:cs typeface="Trebuchet MS"/>
                <a:sym typeface="Trebuchet MS"/>
              </a:rPr>
              <a:t>Para más información sobre H.R. 1, visite el centro de recursos en </a:t>
            </a:r>
            <a:r>
              <a:rPr lang="es-419" sz="2000" noProof="0" dirty="0">
                <a:solidFill>
                  <a:schemeClr val="dk1"/>
                </a:solidFill>
                <a:latin typeface="Trebuchet MS"/>
                <a:ea typeface="Trebuchet MS"/>
                <a:cs typeface="Trebuchet MS"/>
                <a:sym typeface="Trebuchet MS"/>
                <a:hlinkClick r:id="rId3"/>
              </a:rPr>
              <a:t>Colorado.gov/hcpf/impacts</a:t>
            </a:r>
            <a:endParaRPr lang="es-419" sz="2000" noProof="0" dirty="0">
              <a:solidFill>
                <a:schemeClr val="dk1"/>
              </a:solidFill>
              <a:latin typeface="Trebuchet MS"/>
              <a:ea typeface="Trebuchet MS"/>
              <a:cs typeface="Trebuchet MS"/>
              <a:sym typeface="Trebuchet MS"/>
            </a:endParaRPr>
          </a:p>
          <a:p>
            <a:pPr marL="457200" lvl="0" indent="-387350" algn="l" rtl="0">
              <a:spcBef>
                <a:spcPts val="0"/>
              </a:spcBef>
              <a:spcAft>
                <a:spcPts val="0"/>
              </a:spcAft>
              <a:buClr>
                <a:schemeClr val="dk1"/>
              </a:buClr>
              <a:buSzPts val="2500"/>
              <a:buFont typeface="Trebuchet MS"/>
              <a:buChar char="●"/>
            </a:pPr>
            <a:r>
              <a:rPr lang="es-419" sz="2000" b="1" noProof="0" dirty="0">
                <a:solidFill>
                  <a:schemeClr val="dk1"/>
                </a:solidFill>
                <a:latin typeface="Trebuchet MS"/>
                <a:ea typeface="Trebuchet MS"/>
                <a:cs typeface="Trebuchet MS"/>
                <a:sym typeface="Trebuchet MS"/>
              </a:rPr>
              <a:t>Reconocer otros impactos federales </a:t>
            </a:r>
            <a:r>
              <a:rPr lang="es-419" sz="2000" noProof="0" dirty="0">
                <a:solidFill>
                  <a:schemeClr val="dk1"/>
                </a:solidFill>
                <a:latin typeface="Trebuchet MS"/>
                <a:ea typeface="Trebuchet MS"/>
                <a:cs typeface="Trebuchet MS"/>
                <a:sym typeface="Trebuchet MS"/>
              </a:rPr>
              <a:t>fuera de H.R. 1</a:t>
            </a:r>
          </a:p>
        </p:txBody>
      </p:sp>
      <p:sp>
        <p:nvSpPr>
          <p:cNvPr id="722" name="Google Shape;722;p159"/>
          <p:cNvSpPr txBox="1">
            <a:spLocks noGrp="1"/>
          </p:cNvSpPr>
          <p:nvPr>
            <p:ph type="sldNum" idx="12"/>
          </p:nvPr>
        </p:nvSpPr>
        <p:spPr>
          <a:xfrm>
            <a:off x="9174126" y="6373686"/>
            <a:ext cx="27432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None/>
            </a:pPr>
            <a:fld id="{00000000-1234-1234-1234-123412341234}" type="slidenum">
              <a:rPr lang="es-419" noProof="0" smtClean="0">
                <a:solidFill>
                  <a:schemeClr val="dk1"/>
                </a:solidFill>
              </a:rPr>
              <a:t>7</a:t>
            </a:fld>
            <a:endParaRPr lang="es-419" noProof="0"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60"/>
          <p:cNvSpPr txBox="1">
            <a:spLocks noGrp="1"/>
          </p:cNvSpPr>
          <p:nvPr>
            <p:ph type="body" idx="1"/>
          </p:nvPr>
        </p:nvSpPr>
        <p:spPr>
          <a:xfrm>
            <a:off x="522174" y="1210375"/>
            <a:ext cx="6880111" cy="5053800"/>
          </a:xfrm>
          <a:prstGeom prst="rect">
            <a:avLst/>
          </a:prstGeom>
        </p:spPr>
        <p:txBody>
          <a:bodyPr spcFirstLastPara="1" wrap="square" lIns="48200" tIns="24100" rIns="48200" bIns="24100" anchor="t" anchorCtr="0">
            <a:noAutofit/>
          </a:bodyPr>
          <a:lstStyle/>
          <a:p>
            <a:pPr marL="457200" lvl="0" indent="-355600" algn="l" rtl="0">
              <a:lnSpc>
                <a:spcPct val="115000"/>
              </a:lnSpc>
              <a:spcBef>
                <a:spcPts val="0"/>
              </a:spcBef>
              <a:spcAft>
                <a:spcPts val="0"/>
              </a:spcAft>
              <a:buClr>
                <a:schemeClr val="dk1"/>
              </a:buClr>
              <a:buSzPts val="2200"/>
              <a:buFont typeface="Trebuchet MS"/>
              <a:buChar char="●"/>
            </a:pPr>
            <a:r>
              <a:rPr lang="es-419" sz="2000" b="1" noProof="0" dirty="0">
                <a:latin typeface="Trebuchet MS"/>
                <a:ea typeface="Trebuchet MS"/>
                <a:cs typeface="Trebuchet MS"/>
                <a:sym typeface="Trebuchet MS"/>
              </a:rPr>
              <a:t>Impacto negativo en la salud poblacional: </a:t>
            </a:r>
            <a:r>
              <a:rPr lang="es-419" sz="2000" noProof="0" dirty="0">
                <a:latin typeface="Trebuchet MS"/>
                <a:ea typeface="Trebuchet MS"/>
                <a:cs typeface="Trebuchet MS"/>
                <a:sym typeface="Trebuchet MS"/>
              </a:rPr>
              <a:t>retrasos en la atención, recetas no surtidas, pérdida de exámenes preventivos </a:t>
            </a:r>
          </a:p>
          <a:p>
            <a:pPr marL="457200" lvl="0" indent="-355600" algn="l" rtl="0">
              <a:lnSpc>
                <a:spcPct val="115000"/>
              </a:lnSpc>
              <a:spcBef>
                <a:spcPts val="1000"/>
              </a:spcBef>
              <a:spcAft>
                <a:spcPts val="0"/>
              </a:spcAft>
              <a:buClr>
                <a:schemeClr val="dk1"/>
              </a:buClr>
              <a:buSzPts val="2200"/>
              <a:buFont typeface="Trebuchet MS"/>
              <a:buChar char="●"/>
            </a:pPr>
            <a:r>
              <a:rPr lang="es-419" sz="2000" noProof="0" dirty="0">
                <a:latin typeface="Trebuchet MS"/>
                <a:ea typeface="Trebuchet MS"/>
                <a:cs typeface="Trebuchet MS"/>
                <a:sym typeface="Trebuchet MS"/>
              </a:rPr>
              <a:t>Cuando personas sin seguro buscan atención, </a:t>
            </a:r>
            <a:r>
              <a:rPr lang="es-419" sz="2000" b="1" noProof="0" dirty="0">
                <a:latin typeface="Trebuchet MS"/>
                <a:ea typeface="Trebuchet MS"/>
                <a:cs typeface="Trebuchet MS"/>
                <a:sym typeface="Trebuchet MS"/>
              </a:rPr>
              <a:t>aumenta la deuda médica y las quiebras </a:t>
            </a:r>
            <a:r>
              <a:rPr lang="es-419" sz="2000" noProof="0" dirty="0">
                <a:latin typeface="Trebuchet MS"/>
                <a:ea typeface="Trebuchet MS"/>
                <a:cs typeface="Trebuchet MS"/>
                <a:sym typeface="Trebuchet MS"/>
              </a:rPr>
              <a:t>Mayor uso de salas de emergencia de alto costo </a:t>
            </a:r>
          </a:p>
          <a:p>
            <a:pPr marL="457200" lvl="0" indent="-355600" algn="l" rtl="0">
              <a:lnSpc>
                <a:spcPct val="115000"/>
              </a:lnSpc>
              <a:spcBef>
                <a:spcPts val="1000"/>
              </a:spcBef>
              <a:spcAft>
                <a:spcPts val="0"/>
              </a:spcAft>
              <a:buClr>
                <a:schemeClr val="dk1"/>
              </a:buClr>
              <a:buSzPts val="2200"/>
              <a:buFont typeface="Trebuchet MS"/>
              <a:buChar char="●"/>
            </a:pPr>
            <a:r>
              <a:rPr lang="es-419" sz="2000" b="1" noProof="0" dirty="0">
                <a:latin typeface="Trebuchet MS"/>
                <a:ea typeface="Trebuchet MS"/>
                <a:cs typeface="Trebuchet MS"/>
                <a:sym typeface="Trebuchet MS"/>
              </a:rPr>
              <a:t>Aumento de la atención no compensada para proveedores —</a:t>
            </a:r>
            <a:r>
              <a:rPr lang="es-419" sz="2000" noProof="0" dirty="0">
                <a:latin typeface="Trebuchet MS"/>
                <a:ea typeface="Trebuchet MS"/>
                <a:cs typeface="Trebuchet MS"/>
                <a:sym typeface="Trebuchet MS"/>
              </a:rPr>
              <a:t>especialmente preocupante para proveedores con márgenes más bajos </a:t>
            </a:r>
          </a:p>
          <a:p>
            <a:pPr marL="457200" lvl="0" indent="-355600" algn="l" rtl="0">
              <a:lnSpc>
                <a:spcPct val="115000"/>
              </a:lnSpc>
              <a:spcBef>
                <a:spcPts val="1000"/>
              </a:spcBef>
              <a:spcAft>
                <a:spcPts val="0"/>
              </a:spcAft>
              <a:buClr>
                <a:schemeClr val="dk1"/>
              </a:buClr>
              <a:buSzPts val="2200"/>
              <a:buFont typeface="Trebuchet MS"/>
              <a:buChar char="●"/>
            </a:pPr>
            <a:r>
              <a:rPr lang="es-419" sz="2000" b="1" noProof="0" dirty="0">
                <a:latin typeface="Trebuchet MS"/>
                <a:ea typeface="Trebuchet MS"/>
                <a:cs typeface="Trebuchet MS"/>
                <a:sym typeface="Trebuchet MS"/>
              </a:rPr>
              <a:t>Decisiones difíciles sobre acceso a proveedores Despidos.</a:t>
            </a:r>
          </a:p>
          <a:p>
            <a:pPr marL="457200" lvl="0" indent="-355600" algn="l" rtl="0">
              <a:lnSpc>
                <a:spcPct val="115000"/>
              </a:lnSpc>
              <a:spcBef>
                <a:spcPts val="1000"/>
              </a:spcBef>
              <a:spcAft>
                <a:spcPts val="0"/>
              </a:spcAft>
              <a:buClr>
                <a:schemeClr val="dk1"/>
              </a:buClr>
              <a:buSzPts val="2200"/>
              <a:buFont typeface="Trebuchet MS"/>
              <a:buChar char="●"/>
            </a:pPr>
            <a:r>
              <a:rPr lang="es-419" sz="2000" b="1" noProof="0" dirty="0">
                <a:latin typeface="Trebuchet MS"/>
                <a:ea typeface="Trebuchet MS"/>
                <a:cs typeface="Trebuchet MS"/>
                <a:sym typeface="Trebuchet MS"/>
              </a:rPr>
              <a:t>Economía: </a:t>
            </a:r>
            <a:r>
              <a:rPr lang="es-419" sz="2000" noProof="0" dirty="0">
                <a:latin typeface="Trebuchet MS"/>
                <a:ea typeface="Trebuchet MS"/>
                <a:cs typeface="Trebuchet MS"/>
                <a:sym typeface="Trebuchet MS"/>
              </a:rPr>
              <a:t>la atención médica es el mayor componente de la economía de Colorado y de EE. UU. </a:t>
            </a:r>
          </a:p>
        </p:txBody>
      </p:sp>
      <p:sp>
        <p:nvSpPr>
          <p:cNvPr id="729" name="Google Shape;729;p160"/>
          <p:cNvSpPr txBox="1">
            <a:spLocks noGrp="1"/>
          </p:cNvSpPr>
          <p:nvPr>
            <p:ph type="sldNum" idx="12"/>
          </p:nvPr>
        </p:nvSpPr>
        <p:spPr>
          <a:xfrm>
            <a:off x="9846361" y="6425136"/>
            <a:ext cx="20121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s-419" noProof="0" smtClean="0"/>
              <a:t>8</a:t>
            </a:fld>
            <a:endParaRPr lang="es-419" noProof="0" dirty="0"/>
          </a:p>
        </p:txBody>
      </p:sp>
      <p:sp>
        <p:nvSpPr>
          <p:cNvPr id="730" name="Google Shape;730;p160"/>
          <p:cNvSpPr txBox="1">
            <a:spLocks noGrp="1"/>
          </p:cNvSpPr>
          <p:nvPr>
            <p:ph type="title"/>
          </p:nvPr>
        </p:nvSpPr>
        <p:spPr>
          <a:xfrm>
            <a:off x="309750" y="149481"/>
            <a:ext cx="11572500" cy="90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419" sz="2400" noProof="0" dirty="0"/>
              <a:t>     ¿Por qué este enfoque de estrella guía? Impacto de la pérdida de cobertura </a:t>
            </a:r>
          </a:p>
        </p:txBody>
      </p:sp>
      <p:sp>
        <p:nvSpPr>
          <p:cNvPr id="731" name="Google Shape;731;p160" descr="star" title="star"/>
          <p:cNvSpPr/>
          <p:nvPr/>
        </p:nvSpPr>
        <p:spPr>
          <a:xfrm>
            <a:off x="43025" y="93950"/>
            <a:ext cx="949500" cy="9069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lang="es-419" sz="2400" b="1" noProof="0" dirty="0">
              <a:solidFill>
                <a:schemeClr val="lt1"/>
              </a:solidFill>
            </a:endParaRPr>
          </a:p>
        </p:txBody>
      </p:sp>
      <p:graphicFrame>
        <p:nvGraphicFramePr>
          <p:cNvPr id="732" name="Google Shape;732;p160"/>
          <p:cNvGraphicFramePr/>
          <p:nvPr>
            <p:extLst>
              <p:ext uri="{D42A27DB-BD31-4B8C-83A1-F6EECF244321}">
                <p14:modId xmlns:p14="http://schemas.microsoft.com/office/powerpoint/2010/main" val="2679792533"/>
              </p:ext>
            </p:extLst>
          </p:nvPr>
        </p:nvGraphicFramePr>
        <p:xfrm>
          <a:off x="7718567" y="1210375"/>
          <a:ext cx="3835300" cy="4832500"/>
        </p:xfrm>
        <a:graphic>
          <a:graphicData uri="http://schemas.openxmlformats.org/drawingml/2006/table">
            <a:tbl>
              <a:tblPr>
                <a:noFill/>
                <a:tableStyleId>{B97D611F-79A5-4673-BF58-06734A49517B}</a:tableStyleId>
              </a:tblPr>
              <a:tblGrid>
                <a:gridCol w="1591350">
                  <a:extLst>
                    <a:ext uri="{9D8B030D-6E8A-4147-A177-3AD203B41FA5}">
                      <a16:colId xmlns:a16="http://schemas.microsoft.com/office/drawing/2014/main" val="20000"/>
                    </a:ext>
                  </a:extLst>
                </a:gridCol>
                <a:gridCol w="2243950">
                  <a:extLst>
                    <a:ext uri="{9D8B030D-6E8A-4147-A177-3AD203B41FA5}">
                      <a16:colId xmlns:a16="http://schemas.microsoft.com/office/drawing/2014/main" val="20001"/>
                    </a:ext>
                  </a:extLst>
                </a:gridCol>
              </a:tblGrid>
              <a:tr h="931375">
                <a:tc gridSpan="2">
                  <a:txBody>
                    <a:bodyPr/>
                    <a:lstStyle/>
                    <a:p>
                      <a:pPr marL="0" lvl="0" indent="0" algn="l" rtl="0">
                        <a:spcBef>
                          <a:spcPts val="0"/>
                        </a:spcBef>
                        <a:spcAft>
                          <a:spcPts val="0"/>
                        </a:spcAft>
                        <a:buNone/>
                      </a:pPr>
                      <a:r>
                        <a:rPr lang="es-419" sz="1700" b="1" noProof="0" dirty="0">
                          <a:solidFill>
                            <a:schemeClr val="lt1"/>
                          </a:solidFill>
                          <a:latin typeface="Trebuchet MS"/>
                          <a:ea typeface="Trebuchet MS"/>
                          <a:cs typeface="Trebuchet MS"/>
                          <a:sym typeface="Trebuchet MS"/>
                        </a:rPr>
                        <a:t>Rango de ingresos anuales por tamaño del hogar para la expansión de Medicaid (vigente abril de 2026)</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695250">
                <a:tc>
                  <a:txBody>
                    <a:bodyPr/>
                    <a:lstStyle/>
                    <a:p>
                      <a:pPr marL="0" lvl="0" indent="0" algn="ctr" rtl="0">
                        <a:spcBef>
                          <a:spcPts val="0"/>
                        </a:spcBef>
                        <a:spcAft>
                          <a:spcPts val="0"/>
                        </a:spcAft>
                        <a:buNone/>
                      </a:pPr>
                      <a:r>
                        <a:rPr lang="es-419" sz="1700" b="1" noProof="0" dirty="0">
                          <a:solidFill>
                            <a:schemeClr val="lt1"/>
                          </a:solidFill>
                          <a:latin typeface="Trebuchet MS"/>
                          <a:ea typeface="Trebuchet MS"/>
                          <a:cs typeface="Trebuchet MS"/>
                          <a:sym typeface="Trebuchet MS"/>
                        </a:rPr>
                        <a:t>Tamaño del hogar</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tc>
                  <a:txBody>
                    <a:bodyPr/>
                    <a:lstStyle/>
                    <a:p>
                      <a:pPr marL="0" lvl="0" indent="0" algn="l" rtl="0">
                        <a:spcBef>
                          <a:spcPts val="0"/>
                        </a:spcBef>
                        <a:spcAft>
                          <a:spcPts val="0"/>
                        </a:spcAft>
                        <a:buNone/>
                      </a:pPr>
                      <a:r>
                        <a:rPr lang="es-419" sz="1700" b="1" noProof="0" dirty="0">
                          <a:solidFill>
                            <a:schemeClr val="lt1"/>
                          </a:solidFill>
                          <a:latin typeface="Trebuchet MS"/>
                          <a:ea typeface="Trebuchet MS"/>
                          <a:cs typeface="Trebuchet MS"/>
                          <a:sym typeface="Trebuchet MS"/>
                        </a:rPr>
                        <a:t>Rango de ingresos </a:t>
                      </a:r>
                    </a:p>
                    <a:p>
                      <a:pPr marL="0" lvl="0" indent="0" algn="l" rtl="0">
                        <a:spcBef>
                          <a:spcPts val="0"/>
                        </a:spcBef>
                        <a:spcAft>
                          <a:spcPts val="0"/>
                        </a:spcAft>
                        <a:buNone/>
                      </a:pPr>
                      <a:r>
                        <a:rPr lang="es-419" sz="1700" b="1" noProof="0" dirty="0">
                          <a:solidFill>
                            <a:schemeClr val="lt1"/>
                          </a:solidFill>
                          <a:latin typeface="Trebuchet MS"/>
                          <a:ea typeface="Trebuchet MS"/>
                          <a:cs typeface="Trebuchet MS"/>
                          <a:sym typeface="Trebuchet MS"/>
                        </a:rPr>
                        <a:t>(0-133% FPL*)</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extLst>
                  <a:ext uri="{0D108BD9-81ED-4DB2-BD59-A6C34878D82A}">
                    <a16:rowId xmlns:a16="http://schemas.microsoft.com/office/drawing/2014/main" val="10001"/>
                  </a:ext>
                </a:extLst>
              </a:tr>
              <a:tr h="612600">
                <a:tc>
                  <a:txBody>
                    <a:bodyPr/>
                    <a:lstStyle/>
                    <a:p>
                      <a:pPr marL="0" lvl="0" indent="0" algn="ctr" rtl="0">
                        <a:spcBef>
                          <a:spcPts val="0"/>
                        </a:spcBef>
                        <a:spcAft>
                          <a:spcPts val="0"/>
                        </a:spcAft>
                        <a:buNone/>
                      </a:pPr>
                      <a:r>
                        <a:rPr lang="es-419" sz="1700" b="1" noProof="0" dirty="0"/>
                        <a:t>1</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s-419" sz="1700" b="1" noProof="0" dirty="0"/>
                        <a:t>hasta $21,227</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612600">
                <a:tc>
                  <a:txBody>
                    <a:bodyPr/>
                    <a:lstStyle/>
                    <a:p>
                      <a:pPr marL="0" lvl="0" indent="0" algn="ctr" rtl="0">
                        <a:spcBef>
                          <a:spcPts val="0"/>
                        </a:spcBef>
                        <a:spcAft>
                          <a:spcPts val="0"/>
                        </a:spcAft>
                        <a:buNone/>
                      </a:pPr>
                      <a:r>
                        <a:rPr lang="es-419" sz="1700" b="1" noProof="0" dirty="0"/>
                        <a:t>2</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s-419" sz="1700" b="1" noProof="0" dirty="0"/>
                        <a:t>$28,781</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612600">
                <a:tc>
                  <a:txBody>
                    <a:bodyPr/>
                    <a:lstStyle/>
                    <a:p>
                      <a:pPr marL="0" lvl="0" indent="0" algn="ctr" rtl="0">
                        <a:spcBef>
                          <a:spcPts val="0"/>
                        </a:spcBef>
                        <a:spcAft>
                          <a:spcPts val="0"/>
                        </a:spcAft>
                        <a:buNone/>
                      </a:pPr>
                      <a:r>
                        <a:rPr lang="es-419" sz="1700" b="1" noProof="0" dirty="0"/>
                        <a:t>3</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s-419" sz="1700" b="1" noProof="0" dirty="0"/>
                        <a:t>$36,336</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r h="612600">
                <a:tc>
                  <a:txBody>
                    <a:bodyPr/>
                    <a:lstStyle/>
                    <a:p>
                      <a:pPr marL="0" lvl="0" indent="0" algn="ctr" rtl="0">
                        <a:spcBef>
                          <a:spcPts val="0"/>
                        </a:spcBef>
                        <a:spcAft>
                          <a:spcPts val="0"/>
                        </a:spcAft>
                        <a:buNone/>
                      </a:pPr>
                      <a:r>
                        <a:rPr lang="es-419" sz="1700" b="1" noProof="0" dirty="0"/>
                        <a:t>4</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EFEFE"/>
                    </a:solidFill>
                  </a:tcPr>
                </a:tc>
                <a:tc>
                  <a:txBody>
                    <a:bodyPr/>
                    <a:lstStyle/>
                    <a:p>
                      <a:pPr marL="0" lvl="0" indent="0" algn="ctr" rtl="0">
                        <a:spcBef>
                          <a:spcPts val="0"/>
                        </a:spcBef>
                        <a:spcAft>
                          <a:spcPts val="0"/>
                        </a:spcAft>
                        <a:buNone/>
                      </a:pPr>
                      <a:r>
                        <a:rPr lang="es-419" sz="1700" b="1" noProof="0" dirty="0"/>
                        <a:t>$43,890</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EFEFE"/>
                    </a:solidFill>
                  </a:tcPr>
                </a:tc>
                <a:extLst>
                  <a:ext uri="{0D108BD9-81ED-4DB2-BD59-A6C34878D82A}">
                    <a16:rowId xmlns:a16="http://schemas.microsoft.com/office/drawing/2014/main" val="10005"/>
                  </a:ext>
                </a:extLst>
              </a:tr>
              <a:tr h="612600">
                <a:tc>
                  <a:txBody>
                    <a:bodyPr/>
                    <a:lstStyle/>
                    <a:p>
                      <a:pPr marL="0" lvl="0" indent="0" algn="ctr" rtl="0">
                        <a:spcBef>
                          <a:spcPts val="0"/>
                        </a:spcBef>
                        <a:spcAft>
                          <a:spcPts val="0"/>
                        </a:spcAft>
                        <a:buNone/>
                      </a:pPr>
                      <a:r>
                        <a:rPr lang="es-419" sz="1700" b="1" noProof="0" dirty="0"/>
                        <a:t>5</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s-419" sz="1700" b="1" noProof="0" dirty="0"/>
                        <a:t>$51,444</a:t>
                      </a: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6"/>
                  </a:ext>
                </a:extLst>
              </a:tr>
            </a:tbl>
          </a:graphicData>
        </a:graphic>
      </p:graphicFrame>
      <p:sp>
        <p:nvSpPr>
          <p:cNvPr id="733" name="Google Shape;733;p160"/>
          <p:cNvSpPr txBox="1">
            <a:spLocks noGrp="1"/>
          </p:cNvSpPr>
          <p:nvPr>
            <p:ph type="sldNum" idx="12"/>
          </p:nvPr>
        </p:nvSpPr>
        <p:spPr>
          <a:xfrm>
            <a:off x="9174126" y="6373686"/>
            <a:ext cx="27432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None/>
            </a:pPr>
            <a:fld id="{00000000-1234-1234-1234-123412341234}" type="slidenum">
              <a:rPr lang="es-419" noProof="0" smtClean="0">
                <a:solidFill>
                  <a:schemeClr val="dk1"/>
                </a:solidFill>
              </a:rPr>
              <a:t>8</a:t>
            </a:fld>
            <a:endParaRPr lang="es-419" noProof="0" dirty="0">
              <a:solidFill>
                <a:schemeClr val="dk1"/>
              </a:solidFill>
            </a:endParaRPr>
          </a:p>
        </p:txBody>
      </p:sp>
      <p:sp>
        <p:nvSpPr>
          <p:cNvPr id="734" name="Google Shape;734;p160"/>
          <p:cNvSpPr txBox="1"/>
          <p:nvPr/>
        </p:nvSpPr>
        <p:spPr>
          <a:xfrm>
            <a:off x="2415700" y="6375178"/>
            <a:ext cx="8510100" cy="30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600" noProof="0" dirty="0">
                <a:latin typeface="Trebuchet MS"/>
                <a:ea typeface="Trebuchet MS"/>
                <a:cs typeface="Trebuchet MS"/>
                <a:sym typeface="Trebuchet MS"/>
              </a:rPr>
              <a:t>*FPL = nivel federal de pobreza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161"/>
          <p:cNvSpPr txBox="1">
            <a:spLocks noGrp="1"/>
          </p:cNvSpPr>
          <p:nvPr>
            <p:ph type="sldNum" idx="12"/>
          </p:nvPr>
        </p:nvSpPr>
        <p:spPr>
          <a:xfrm>
            <a:off x="6880594" y="4904591"/>
            <a:ext cx="20577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419" noProof="0" smtClean="0"/>
              <a:t>9</a:t>
            </a:fld>
            <a:endParaRPr lang="es-419" noProof="0" dirty="0"/>
          </a:p>
        </p:txBody>
      </p:sp>
      <p:sp>
        <p:nvSpPr>
          <p:cNvPr id="741" name="Google Shape;741;p161"/>
          <p:cNvSpPr/>
          <p:nvPr/>
        </p:nvSpPr>
        <p:spPr>
          <a:xfrm>
            <a:off x="1989892" y="284777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a:p>
            <a:pPr marL="0" lvl="0" indent="0" algn="l" rtl="0">
              <a:spcBef>
                <a:spcPts val="0"/>
              </a:spcBef>
              <a:spcAft>
                <a:spcPts val="0"/>
              </a:spcAft>
              <a:buNone/>
            </a:pPr>
            <a:endParaRPr lang="es-419" sz="1900" noProof="0" dirty="0">
              <a:latin typeface="Trebuchet MS"/>
              <a:ea typeface="Trebuchet MS"/>
              <a:cs typeface="Trebuchet MS"/>
              <a:sym typeface="Trebuchet MS"/>
            </a:endParaRPr>
          </a:p>
          <a:p>
            <a:pPr marL="0" lvl="0" indent="0" algn="l" rtl="0">
              <a:spcBef>
                <a:spcPts val="0"/>
              </a:spcBef>
              <a:spcAft>
                <a:spcPts val="0"/>
              </a:spcAft>
              <a:buNone/>
            </a:pPr>
            <a:endParaRPr lang="es-419" sz="1900" noProof="0" dirty="0">
              <a:latin typeface="Trebuchet MS"/>
              <a:ea typeface="Trebuchet MS"/>
              <a:cs typeface="Trebuchet MS"/>
              <a:sym typeface="Trebuchet MS"/>
            </a:endParaRPr>
          </a:p>
          <a:p>
            <a:pPr marL="0" lvl="0" indent="0" algn="l" rtl="0">
              <a:spcBef>
                <a:spcPts val="0"/>
              </a:spcBef>
              <a:spcAft>
                <a:spcPts val="0"/>
              </a:spcAft>
              <a:buNone/>
            </a:pPr>
            <a:endParaRPr lang="es-419" sz="1900" noProof="0" dirty="0">
              <a:latin typeface="Trebuchet MS"/>
              <a:ea typeface="Trebuchet MS"/>
              <a:cs typeface="Trebuchet MS"/>
              <a:sym typeface="Trebuchet MS"/>
            </a:endParaRPr>
          </a:p>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42" name="Google Shape;742;p161"/>
          <p:cNvSpPr/>
          <p:nvPr/>
        </p:nvSpPr>
        <p:spPr>
          <a:xfrm>
            <a:off x="1988267"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43" name="Google Shape;743;p161"/>
          <p:cNvSpPr/>
          <p:nvPr/>
        </p:nvSpPr>
        <p:spPr>
          <a:xfrm>
            <a:off x="1988267" y="40809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noProof="0" dirty="0">
                <a:latin typeface="Trebuchet MS"/>
                <a:ea typeface="Trebuchet MS"/>
                <a:cs typeface="Trebuchet MS"/>
                <a:sym typeface="Trebuchet MS"/>
              </a:rPr>
              <a:t>   </a:t>
            </a:r>
          </a:p>
        </p:txBody>
      </p:sp>
      <p:sp>
        <p:nvSpPr>
          <p:cNvPr id="744" name="Google Shape;744;p161"/>
          <p:cNvSpPr/>
          <p:nvPr/>
        </p:nvSpPr>
        <p:spPr>
          <a:xfrm>
            <a:off x="1988267"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45" name="Google Shape;745;p161"/>
          <p:cNvSpPr/>
          <p:nvPr/>
        </p:nvSpPr>
        <p:spPr>
          <a:xfrm>
            <a:off x="4381414" y="284777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46" name="Google Shape;746;p161"/>
          <p:cNvSpPr/>
          <p:nvPr/>
        </p:nvSpPr>
        <p:spPr>
          <a:xfrm>
            <a:off x="4379789"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47" name="Google Shape;747;p161"/>
          <p:cNvSpPr/>
          <p:nvPr/>
        </p:nvSpPr>
        <p:spPr>
          <a:xfrm>
            <a:off x="4380905" y="407739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48" name="Google Shape;748;p161"/>
          <p:cNvSpPr/>
          <p:nvPr/>
        </p:nvSpPr>
        <p:spPr>
          <a:xfrm>
            <a:off x="4379789"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49" name="Google Shape;749;p161"/>
          <p:cNvSpPr/>
          <p:nvPr/>
        </p:nvSpPr>
        <p:spPr>
          <a:xfrm>
            <a:off x="1991257"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2000" b="1" noProof="0" dirty="0">
                <a:solidFill>
                  <a:srgbClr val="FFFFFF"/>
                </a:solidFill>
                <a:latin typeface="Trebuchet MS"/>
                <a:ea typeface="Trebuchet MS"/>
                <a:cs typeface="Trebuchet MS"/>
                <a:sym typeface="Trebuchet MS"/>
              </a:rPr>
              <a:t>2025</a:t>
            </a:r>
          </a:p>
        </p:txBody>
      </p:sp>
      <p:sp>
        <p:nvSpPr>
          <p:cNvPr id="750" name="Google Shape;750;p161"/>
          <p:cNvSpPr/>
          <p:nvPr/>
        </p:nvSpPr>
        <p:spPr>
          <a:xfrm>
            <a:off x="1991257"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Ene</a:t>
            </a:r>
          </a:p>
        </p:txBody>
      </p:sp>
      <p:sp>
        <p:nvSpPr>
          <p:cNvPr id="751" name="Google Shape;751;p161"/>
          <p:cNvSpPr/>
          <p:nvPr/>
        </p:nvSpPr>
        <p:spPr>
          <a:xfrm>
            <a:off x="2787909"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Jul</a:t>
            </a:r>
          </a:p>
        </p:txBody>
      </p:sp>
      <p:sp>
        <p:nvSpPr>
          <p:cNvPr id="752" name="Google Shape;752;p161"/>
          <p:cNvSpPr/>
          <p:nvPr/>
        </p:nvSpPr>
        <p:spPr>
          <a:xfrm>
            <a:off x="3584561"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Dic</a:t>
            </a:r>
          </a:p>
        </p:txBody>
      </p:sp>
      <p:sp>
        <p:nvSpPr>
          <p:cNvPr id="753" name="Google Shape;753;p161"/>
          <p:cNvSpPr/>
          <p:nvPr/>
        </p:nvSpPr>
        <p:spPr>
          <a:xfrm>
            <a:off x="4382783"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b="1" noProof="0" dirty="0">
                <a:solidFill>
                  <a:srgbClr val="FFFFFF"/>
                </a:solidFill>
                <a:latin typeface="Trebuchet MS"/>
                <a:ea typeface="Trebuchet MS"/>
                <a:cs typeface="Trebuchet MS"/>
                <a:sym typeface="Trebuchet MS"/>
              </a:rPr>
              <a:t>2026</a:t>
            </a:r>
          </a:p>
        </p:txBody>
      </p:sp>
      <p:sp>
        <p:nvSpPr>
          <p:cNvPr id="754" name="Google Shape;754;p161"/>
          <p:cNvSpPr/>
          <p:nvPr/>
        </p:nvSpPr>
        <p:spPr>
          <a:xfrm>
            <a:off x="4382783"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Ene</a:t>
            </a:r>
          </a:p>
        </p:txBody>
      </p:sp>
      <p:sp>
        <p:nvSpPr>
          <p:cNvPr id="755" name="Google Shape;755;p161"/>
          <p:cNvSpPr/>
          <p:nvPr/>
        </p:nvSpPr>
        <p:spPr>
          <a:xfrm>
            <a:off x="5179435"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Jul</a:t>
            </a:r>
          </a:p>
        </p:txBody>
      </p:sp>
      <p:sp>
        <p:nvSpPr>
          <p:cNvPr id="756" name="Google Shape;756;p161"/>
          <p:cNvSpPr/>
          <p:nvPr/>
        </p:nvSpPr>
        <p:spPr>
          <a:xfrm>
            <a:off x="5976087"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Dic</a:t>
            </a:r>
          </a:p>
        </p:txBody>
      </p:sp>
      <p:sp>
        <p:nvSpPr>
          <p:cNvPr id="757" name="Google Shape;757;p161"/>
          <p:cNvSpPr/>
          <p:nvPr/>
        </p:nvSpPr>
        <p:spPr>
          <a:xfrm>
            <a:off x="6773382" y="284777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58" name="Google Shape;758;p161"/>
          <p:cNvSpPr/>
          <p:nvPr/>
        </p:nvSpPr>
        <p:spPr>
          <a:xfrm>
            <a:off x="6773557"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59" name="Google Shape;759;p161"/>
          <p:cNvSpPr/>
          <p:nvPr/>
        </p:nvSpPr>
        <p:spPr>
          <a:xfrm>
            <a:off x="6773557" y="40809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60" name="Google Shape;760;p161"/>
          <p:cNvSpPr/>
          <p:nvPr/>
        </p:nvSpPr>
        <p:spPr>
          <a:xfrm>
            <a:off x="6773557"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61" name="Google Shape;761;p161"/>
          <p:cNvSpPr/>
          <p:nvPr/>
        </p:nvSpPr>
        <p:spPr>
          <a:xfrm>
            <a:off x="6774751"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b="1" noProof="0" dirty="0">
                <a:solidFill>
                  <a:srgbClr val="FFFFFF"/>
                </a:solidFill>
                <a:latin typeface="Trebuchet MS"/>
                <a:ea typeface="Trebuchet MS"/>
                <a:cs typeface="Trebuchet MS"/>
                <a:sym typeface="Trebuchet MS"/>
              </a:rPr>
              <a:t>2027</a:t>
            </a:r>
          </a:p>
        </p:txBody>
      </p:sp>
      <p:sp>
        <p:nvSpPr>
          <p:cNvPr id="762" name="Google Shape;762;p161"/>
          <p:cNvSpPr/>
          <p:nvPr/>
        </p:nvSpPr>
        <p:spPr>
          <a:xfrm>
            <a:off x="6774751"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Ene</a:t>
            </a:r>
          </a:p>
        </p:txBody>
      </p:sp>
      <p:sp>
        <p:nvSpPr>
          <p:cNvPr id="763" name="Google Shape;763;p161"/>
          <p:cNvSpPr/>
          <p:nvPr/>
        </p:nvSpPr>
        <p:spPr>
          <a:xfrm>
            <a:off x="7571403"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Jul</a:t>
            </a:r>
          </a:p>
        </p:txBody>
      </p:sp>
      <p:sp>
        <p:nvSpPr>
          <p:cNvPr id="764" name="Google Shape;764;p161"/>
          <p:cNvSpPr/>
          <p:nvPr/>
        </p:nvSpPr>
        <p:spPr>
          <a:xfrm>
            <a:off x="8368055"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Dic</a:t>
            </a:r>
          </a:p>
        </p:txBody>
      </p:sp>
      <p:sp>
        <p:nvSpPr>
          <p:cNvPr id="765" name="Google Shape;765;p161"/>
          <p:cNvSpPr/>
          <p:nvPr/>
        </p:nvSpPr>
        <p:spPr>
          <a:xfrm>
            <a:off x="9165333" y="2795793"/>
            <a:ext cx="2390100" cy="6759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66" name="Google Shape;766;p161"/>
          <p:cNvSpPr/>
          <p:nvPr/>
        </p:nvSpPr>
        <p:spPr>
          <a:xfrm>
            <a:off x="9164140"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67" name="Google Shape;767;p161"/>
          <p:cNvSpPr/>
          <p:nvPr/>
        </p:nvSpPr>
        <p:spPr>
          <a:xfrm>
            <a:off x="9163965" y="40809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68" name="Google Shape;768;p161"/>
          <p:cNvSpPr/>
          <p:nvPr/>
        </p:nvSpPr>
        <p:spPr>
          <a:xfrm>
            <a:off x="9163965"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69" name="Google Shape;769;p161"/>
          <p:cNvSpPr/>
          <p:nvPr/>
        </p:nvSpPr>
        <p:spPr>
          <a:xfrm>
            <a:off x="9165335"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b="1" noProof="0" dirty="0">
                <a:solidFill>
                  <a:srgbClr val="FFFFFF"/>
                </a:solidFill>
                <a:latin typeface="Trebuchet MS"/>
                <a:ea typeface="Trebuchet MS"/>
                <a:cs typeface="Trebuchet MS"/>
                <a:sym typeface="Trebuchet MS"/>
              </a:rPr>
              <a:t>2028</a:t>
            </a:r>
          </a:p>
        </p:txBody>
      </p:sp>
      <p:sp>
        <p:nvSpPr>
          <p:cNvPr id="770" name="Google Shape;770;p161"/>
          <p:cNvSpPr/>
          <p:nvPr/>
        </p:nvSpPr>
        <p:spPr>
          <a:xfrm>
            <a:off x="9165335"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Ene</a:t>
            </a:r>
          </a:p>
        </p:txBody>
      </p:sp>
      <p:sp>
        <p:nvSpPr>
          <p:cNvPr id="771" name="Google Shape;771;p161"/>
          <p:cNvSpPr/>
          <p:nvPr/>
        </p:nvSpPr>
        <p:spPr>
          <a:xfrm>
            <a:off x="9961987"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Jul</a:t>
            </a:r>
          </a:p>
        </p:txBody>
      </p:sp>
      <p:sp>
        <p:nvSpPr>
          <p:cNvPr id="772" name="Google Shape;772;p161"/>
          <p:cNvSpPr/>
          <p:nvPr/>
        </p:nvSpPr>
        <p:spPr>
          <a:xfrm>
            <a:off x="10758639"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600" noProof="0" dirty="0">
                <a:solidFill>
                  <a:srgbClr val="FFFFFF"/>
                </a:solidFill>
                <a:latin typeface="Trebuchet MS"/>
                <a:ea typeface="Trebuchet MS"/>
                <a:cs typeface="Trebuchet MS"/>
                <a:sym typeface="Trebuchet MS"/>
              </a:rPr>
              <a:t>Dic</a:t>
            </a:r>
          </a:p>
        </p:txBody>
      </p:sp>
      <p:sp>
        <p:nvSpPr>
          <p:cNvPr id="773" name="Google Shape;773;p161"/>
          <p:cNvSpPr/>
          <p:nvPr/>
        </p:nvSpPr>
        <p:spPr>
          <a:xfrm>
            <a:off x="195953" y="3464262"/>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200" b="1" noProof="0" dirty="0">
                <a:solidFill>
                  <a:schemeClr val="dk1"/>
                </a:solidFill>
                <a:latin typeface="Trebuchet MS"/>
                <a:ea typeface="Trebuchet MS"/>
                <a:cs typeface="Trebuchet MS"/>
                <a:sym typeface="Trebuchet MS"/>
              </a:rPr>
              <a:t>Verificaciones cada 6 meses</a:t>
            </a:r>
          </a:p>
        </p:txBody>
      </p:sp>
      <p:sp>
        <p:nvSpPr>
          <p:cNvPr id="774" name="Google Shape;774;p161"/>
          <p:cNvSpPr/>
          <p:nvPr/>
        </p:nvSpPr>
        <p:spPr>
          <a:xfrm>
            <a:off x="195953" y="4080957"/>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200" b="1" noProof="0" dirty="0">
                <a:solidFill>
                  <a:schemeClr val="dk1"/>
                </a:solidFill>
                <a:latin typeface="Trebuchet MS"/>
                <a:ea typeface="Trebuchet MS"/>
                <a:cs typeface="Trebuchet MS"/>
                <a:sym typeface="Trebuchet MS"/>
              </a:rPr>
              <a:t>NUEVOS requisitos laborales </a:t>
            </a:r>
          </a:p>
        </p:txBody>
      </p:sp>
      <p:sp>
        <p:nvSpPr>
          <p:cNvPr id="775" name="Google Shape;775;p161"/>
          <p:cNvSpPr/>
          <p:nvPr/>
        </p:nvSpPr>
        <p:spPr>
          <a:xfrm>
            <a:off x="195967" y="4697426"/>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200" b="1" noProof="0" dirty="0">
                <a:solidFill>
                  <a:schemeClr val="dk1"/>
                </a:solidFill>
                <a:latin typeface="Trebuchet MS"/>
                <a:ea typeface="Trebuchet MS"/>
                <a:cs typeface="Trebuchet MS"/>
                <a:sym typeface="Trebuchet MS"/>
              </a:rPr>
              <a:t>Eliminación de cobertura retroactiva</a:t>
            </a:r>
          </a:p>
        </p:txBody>
      </p:sp>
      <p:sp>
        <p:nvSpPr>
          <p:cNvPr id="776" name="Google Shape;776;p161"/>
          <p:cNvSpPr/>
          <p:nvPr/>
        </p:nvSpPr>
        <p:spPr>
          <a:xfrm>
            <a:off x="2769233" y="3125826"/>
            <a:ext cx="59700" cy="60300"/>
          </a:xfrm>
          <a:prstGeom prst="triangle">
            <a:avLst>
              <a:gd name="adj" fmla="val 50000"/>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77" name="Google Shape;777;p161"/>
          <p:cNvSpPr/>
          <p:nvPr/>
        </p:nvSpPr>
        <p:spPr>
          <a:xfrm>
            <a:off x="3936146" y="3125825"/>
            <a:ext cx="59700" cy="60300"/>
          </a:xfrm>
          <a:prstGeom prst="triangle">
            <a:avLst>
              <a:gd name="adj" fmla="val 50000"/>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78" name="Google Shape;778;p161"/>
          <p:cNvSpPr/>
          <p:nvPr/>
        </p:nvSpPr>
        <p:spPr>
          <a:xfrm rot="5400000" flipH="1">
            <a:off x="378291" y="1102634"/>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79" name="Google Shape;779;p161"/>
          <p:cNvSpPr txBox="1"/>
          <p:nvPr/>
        </p:nvSpPr>
        <p:spPr>
          <a:xfrm>
            <a:off x="635400" y="989734"/>
            <a:ext cx="106704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800" b="1" noProof="0" dirty="0">
                <a:latin typeface="Trebuchet MS"/>
                <a:ea typeface="Trebuchet MS"/>
                <a:cs typeface="Trebuchet MS"/>
                <a:sym typeface="Trebuchet MS"/>
              </a:rPr>
              <a:t>Orientación federal: preliminar diciembre de 2025, reglas finales junio de 2026</a:t>
            </a:r>
          </a:p>
        </p:txBody>
      </p:sp>
      <p:sp>
        <p:nvSpPr>
          <p:cNvPr id="780" name="Google Shape;780;p161"/>
          <p:cNvSpPr/>
          <p:nvPr/>
        </p:nvSpPr>
        <p:spPr>
          <a:xfrm rot="5400000" flipH="1">
            <a:off x="4020716" y="4429326"/>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81" name="Google Shape;781;p161"/>
          <p:cNvSpPr/>
          <p:nvPr/>
        </p:nvSpPr>
        <p:spPr>
          <a:xfrm rot="5400000" flipH="1">
            <a:off x="5722516" y="3083126"/>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82" name="Google Shape;782;p161"/>
          <p:cNvSpPr txBox="1"/>
          <p:nvPr/>
        </p:nvSpPr>
        <p:spPr>
          <a:xfrm>
            <a:off x="-975" y="318875"/>
            <a:ext cx="12192000" cy="7839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s-419" sz="3200" b="1" noProof="0" dirty="0">
                <a:solidFill>
                  <a:srgbClr val="001970"/>
                </a:solidFill>
                <a:latin typeface="Trebuchet MS"/>
                <a:ea typeface="Trebuchet MS"/>
                <a:cs typeface="Trebuchet MS"/>
                <a:sym typeface="Trebuchet MS"/>
              </a:rPr>
              <a:t>H.R. 1 cobertura, elegibilidad y financiamiento de Medicaid </a:t>
            </a:r>
          </a:p>
          <a:p>
            <a:pPr marL="0" lvl="0" indent="0" algn="ctr" rtl="0">
              <a:lnSpc>
                <a:spcPct val="90000"/>
              </a:lnSpc>
              <a:spcBef>
                <a:spcPts val="0"/>
              </a:spcBef>
              <a:spcAft>
                <a:spcPts val="0"/>
              </a:spcAft>
              <a:buNone/>
            </a:pPr>
            <a:r>
              <a:rPr lang="es-419" sz="2600" b="1" noProof="0" dirty="0">
                <a:solidFill>
                  <a:srgbClr val="001970"/>
                </a:solidFill>
                <a:latin typeface="Trebuchet MS"/>
                <a:ea typeface="Trebuchet MS"/>
                <a:cs typeface="Trebuchet MS"/>
                <a:sym typeface="Trebuchet MS"/>
              </a:rPr>
              <a:t>(no incluye todos los cambios)</a:t>
            </a:r>
          </a:p>
          <a:p>
            <a:pPr marL="0" lvl="0" indent="0" algn="ctr" rtl="0">
              <a:lnSpc>
                <a:spcPct val="90000"/>
              </a:lnSpc>
              <a:spcBef>
                <a:spcPts val="0"/>
              </a:spcBef>
              <a:spcAft>
                <a:spcPts val="0"/>
              </a:spcAft>
              <a:buNone/>
            </a:pPr>
            <a:endParaRPr lang="es-419" sz="3200" b="1" noProof="0" dirty="0">
              <a:solidFill>
                <a:srgbClr val="001970"/>
              </a:solidFill>
              <a:latin typeface="Trebuchet MS"/>
              <a:ea typeface="Trebuchet MS"/>
              <a:cs typeface="Trebuchet MS"/>
              <a:sym typeface="Trebuchet MS"/>
            </a:endParaRPr>
          </a:p>
        </p:txBody>
      </p:sp>
      <p:sp>
        <p:nvSpPr>
          <p:cNvPr id="783" name="Google Shape;783;p161"/>
          <p:cNvSpPr/>
          <p:nvPr/>
        </p:nvSpPr>
        <p:spPr>
          <a:xfrm>
            <a:off x="195953" y="2854662"/>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200" b="1" noProof="0" dirty="0">
                <a:solidFill>
                  <a:schemeClr val="dk1"/>
                </a:solidFill>
                <a:latin typeface="Trebuchet MS"/>
                <a:ea typeface="Trebuchet MS"/>
                <a:cs typeface="Trebuchet MS"/>
                <a:sym typeface="Trebuchet MS"/>
              </a:rPr>
              <a:t>Cambios para “inmigrantes calificados” </a:t>
            </a:r>
          </a:p>
        </p:txBody>
      </p:sp>
      <p:sp>
        <p:nvSpPr>
          <p:cNvPr id="784" name="Google Shape;784;p161"/>
          <p:cNvSpPr/>
          <p:nvPr/>
        </p:nvSpPr>
        <p:spPr>
          <a:xfrm>
            <a:off x="195967" y="5293060"/>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200" b="1" noProof="0" dirty="0">
                <a:solidFill>
                  <a:schemeClr val="dk1"/>
                </a:solidFill>
                <a:latin typeface="Trebuchet MS"/>
                <a:ea typeface="Trebuchet MS"/>
                <a:cs typeface="Trebuchet MS"/>
                <a:sym typeface="Trebuchet MS"/>
              </a:rPr>
              <a:t>Cambios en tarifas a proveedores</a:t>
            </a:r>
          </a:p>
        </p:txBody>
      </p:sp>
      <p:sp>
        <p:nvSpPr>
          <p:cNvPr id="785" name="Google Shape;785;p161"/>
          <p:cNvSpPr txBox="1"/>
          <p:nvPr/>
        </p:nvSpPr>
        <p:spPr>
          <a:xfrm>
            <a:off x="5956133" y="2915471"/>
            <a:ext cx="4022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419" sz="1800" noProof="0" dirty="0">
                <a:latin typeface="Trebuchet MS"/>
                <a:ea typeface="Trebuchet MS"/>
                <a:cs typeface="Trebuchet MS"/>
                <a:sym typeface="Trebuchet MS"/>
              </a:rPr>
              <a:t> Oct. 2026, 7,000 impactados</a:t>
            </a:r>
          </a:p>
        </p:txBody>
      </p:sp>
      <p:sp>
        <p:nvSpPr>
          <p:cNvPr id="786" name="Google Shape;786;p161"/>
          <p:cNvSpPr/>
          <p:nvPr/>
        </p:nvSpPr>
        <p:spPr>
          <a:xfrm rot="5400000" flipH="1">
            <a:off x="6941716" y="3692726"/>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87" name="Google Shape;787;p161"/>
          <p:cNvSpPr/>
          <p:nvPr/>
        </p:nvSpPr>
        <p:spPr>
          <a:xfrm>
            <a:off x="9163967" y="5307026"/>
            <a:ext cx="23901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88" name="Google Shape;788;p161"/>
          <p:cNvSpPr/>
          <p:nvPr/>
        </p:nvSpPr>
        <p:spPr>
          <a:xfrm>
            <a:off x="6725562" y="5307026"/>
            <a:ext cx="24552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89" name="Google Shape;789;p161"/>
          <p:cNvSpPr/>
          <p:nvPr/>
        </p:nvSpPr>
        <p:spPr>
          <a:xfrm>
            <a:off x="4388767" y="5307026"/>
            <a:ext cx="23901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90" name="Google Shape;790;p161"/>
          <p:cNvSpPr/>
          <p:nvPr/>
        </p:nvSpPr>
        <p:spPr>
          <a:xfrm>
            <a:off x="1986772" y="5307026"/>
            <a:ext cx="23901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91" name="Google Shape;791;p161"/>
          <p:cNvSpPr/>
          <p:nvPr/>
        </p:nvSpPr>
        <p:spPr>
          <a:xfrm rot="5400000" flipH="1">
            <a:off x="6941716" y="4302326"/>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92" name="Google Shape;792;p161"/>
          <p:cNvSpPr/>
          <p:nvPr/>
        </p:nvSpPr>
        <p:spPr>
          <a:xfrm rot="5400000" flipH="1">
            <a:off x="8686698" y="5514801"/>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793" name="Google Shape;793;p161"/>
          <p:cNvSpPr txBox="1"/>
          <p:nvPr/>
        </p:nvSpPr>
        <p:spPr>
          <a:xfrm>
            <a:off x="9036967" y="5267614"/>
            <a:ext cx="2743200" cy="9867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800" noProof="0" dirty="0">
                <a:latin typeface="Trebuchet MS"/>
                <a:ea typeface="Trebuchet MS"/>
                <a:cs typeface="Trebuchet MS"/>
                <a:sym typeface="Trebuchet MS"/>
              </a:rPr>
              <a:t>Inicio octubre 2027, financia cobertura para más de 420,000  </a:t>
            </a:r>
          </a:p>
        </p:txBody>
      </p:sp>
      <p:sp>
        <p:nvSpPr>
          <p:cNvPr id="794" name="Google Shape;794;p161"/>
          <p:cNvSpPr/>
          <p:nvPr/>
        </p:nvSpPr>
        <p:spPr>
          <a:xfrm>
            <a:off x="1988267" y="2252160"/>
            <a:ext cx="24003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noProof="0" dirty="0">
                <a:latin typeface="Trebuchet MS"/>
                <a:ea typeface="Trebuchet MS"/>
                <a:cs typeface="Trebuchet MS"/>
                <a:sym typeface="Trebuchet MS"/>
              </a:rPr>
              <a:t>   </a:t>
            </a:r>
          </a:p>
        </p:txBody>
      </p:sp>
      <p:sp>
        <p:nvSpPr>
          <p:cNvPr id="795" name="Google Shape;795;p161"/>
          <p:cNvSpPr/>
          <p:nvPr/>
        </p:nvSpPr>
        <p:spPr>
          <a:xfrm>
            <a:off x="9100267" y="2252160"/>
            <a:ext cx="24552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noProof="0" dirty="0">
                <a:latin typeface="Trebuchet MS"/>
                <a:ea typeface="Trebuchet MS"/>
                <a:cs typeface="Trebuchet MS"/>
                <a:sym typeface="Trebuchet MS"/>
              </a:rPr>
              <a:t>   </a:t>
            </a:r>
          </a:p>
        </p:txBody>
      </p:sp>
      <p:sp>
        <p:nvSpPr>
          <p:cNvPr id="796" name="Google Shape;796;p161"/>
          <p:cNvSpPr/>
          <p:nvPr/>
        </p:nvSpPr>
        <p:spPr>
          <a:xfrm>
            <a:off x="6763467" y="22521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noProof="0" dirty="0">
                <a:latin typeface="Trebuchet MS"/>
                <a:ea typeface="Trebuchet MS"/>
                <a:cs typeface="Trebuchet MS"/>
                <a:sym typeface="Trebuchet MS"/>
              </a:rPr>
              <a:t>   </a:t>
            </a:r>
          </a:p>
        </p:txBody>
      </p:sp>
      <p:sp>
        <p:nvSpPr>
          <p:cNvPr id="797" name="Google Shape;797;p161"/>
          <p:cNvSpPr/>
          <p:nvPr/>
        </p:nvSpPr>
        <p:spPr>
          <a:xfrm>
            <a:off x="4390267" y="225216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900" noProof="0" dirty="0">
                <a:latin typeface="Trebuchet MS"/>
                <a:ea typeface="Trebuchet MS"/>
                <a:cs typeface="Trebuchet MS"/>
                <a:sym typeface="Trebuchet MS"/>
              </a:rPr>
              <a:t>   </a:t>
            </a:r>
          </a:p>
        </p:txBody>
      </p:sp>
      <p:sp>
        <p:nvSpPr>
          <p:cNvPr id="798" name="Google Shape;798;p161"/>
          <p:cNvSpPr/>
          <p:nvPr/>
        </p:nvSpPr>
        <p:spPr>
          <a:xfrm>
            <a:off x="195953" y="2245062"/>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s-419" sz="1200" b="1" noProof="0" dirty="0">
                <a:solidFill>
                  <a:schemeClr val="dk1"/>
                </a:solidFill>
                <a:latin typeface="Trebuchet MS"/>
                <a:ea typeface="Trebuchet MS"/>
                <a:cs typeface="Trebuchet MS"/>
                <a:sym typeface="Trebuchet MS"/>
              </a:rPr>
              <a:t>Financiamiento a entidades prohibidas </a:t>
            </a:r>
          </a:p>
        </p:txBody>
      </p:sp>
      <p:sp>
        <p:nvSpPr>
          <p:cNvPr id="799" name="Google Shape;799;p161"/>
          <p:cNvSpPr/>
          <p:nvPr/>
        </p:nvSpPr>
        <p:spPr>
          <a:xfrm rot="5400000" flipH="1">
            <a:off x="4133917" y="1270143"/>
            <a:ext cx="245700" cy="2665200"/>
          </a:xfrm>
          <a:prstGeom prst="round2SameRect">
            <a:avLst>
              <a:gd name="adj1" fmla="val 12843"/>
              <a:gd name="adj2" fmla="val 45325"/>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800" name="Google Shape;800;p161"/>
          <p:cNvSpPr txBox="1"/>
          <p:nvPr/>
        </p:nvSpPr>
        <p:spPr>
          <a:xfrm>
            <a:off x="5734667" y="2334432"/>
            <a:ext cx="5024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419" sz="1800" noProof="0" dirty="0">
                <a:latin typeface="Trebuchet MS"/>
                <a:ea typeface="Trebuchet MS"/>
                <a:cs typeface="Trebuchet MS"/>
                <a:sym typeface="Trebuchet MS"/>
              </a:rPr>
              <a:t>Julio 2025, 14,000 impactados</a:t>
            </a:r>
          </a:p>
        </p:txBody>
      </p:sp>
      <p:sp>
        <p:nvSpPr>
          <p:cNvPr id="801" name="Google Shape;801;p161"/>
          <p:cNvSpPr/>
          <p:nvPr/>
        </p:nvSpPr>
        <p:spPr>
          <a:xfrm>
            <a:off x="1988267" y="28546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802" name="Google Shape;802;p161"/>
          <p:cNvSpPr/>
          <p:nvPr/>
        </p:nvSpPr>
        <p:spPr>
          <a:xfrm rot="5400000" flipH="1">
            <a:off x="9112309" y="2689826"/>
            <a:ext cx="239700" cy="45813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803" name="Google Shape;803;p161"/>
          <p:cNvSpPr txBox="1"/>
          <p:nvPr/>
        </p:nvSpPr>
        <p:spPr>
          <a:xfrm>
            <a:off x="7096498" y="4718630"/>
            <a:ext cx="4022100" cy="449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419" sz="1800" noProof="0" dirty="0">
                <a:solidFill>
                  <a:schemeClr val="lt1"/>
                </a:solidFill>
                <a:latin typeface="Trebuchet MS"/>
                <a:ea typeface="Trebuchet MS"/>
                <a:cs typeface="Trebuchet MS"/>
                <a:sym typeface="Trebuchet MS"/>
              </a:rPr>
              <a:t>Ene. 2027 nuevos inscritos impactados</a:t>
            </a:r>
          </a:p>
        </p:txBody>
      </p:sp>
      <p:sp>
        <p:nvSpPr>
          <p:cNvPr id="804" name="Google Shape;804;p161" descr="arrow pointing to the right with text overlay &quot;Complicated NEW System Builds/Launching programs usually takes 18+ months&quot;"/>
          <p:cNvSpPr/>
          <p:nvPr/>
        </p:nvSpPr>
        <p:spPr>
          <a:xfrm>
            <a:off x="2646033" y="3474726"/>
            <a:ext cx="4464300" cy="1176000"/>
          </a:xfrm>
          <a:prstGeom prst="rightArrow">
            <a:avLst>
              <a:gd name="adj1" fmla="val 50000"/>
              <a:gd name="adj2" fmla="val 50000"/>
            </a:avLst>
          </a:prstGeom>
          <a:solidFill>
            <a:srgbClr val="F3F3F3"/>
          </a:solid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s-419" sz="1300" b="1" noProof="0" dirty="0"/>
              <a:t>Desarrollos complejos de sistemas nuevos: normalmente tardan 18+ meses</a:t>
            </a:r>
          </a:p>
        </p:txBody>
      </p:sp>
      <p:sp>
        <p:nvSpPr>
          <p:cNvPr id="805" name="Google Shape;805;p161"/>
          <p:cNvSpPr/>
          <p:nvPr/>
        </p:nvSpPr>
        <p:spPr>
          <a:xfrm rot="5400000" flipH="1">
            <a:off x="5221449" y="4429343"/>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cxnSp>
        <p:nvCxnSpPr>
          <p:cNvPr id="806" name="Google Shape;806;p161"/>
          <p:cNvCxnSpPr/>
          <p:nvPr/>
        </p:nvCxnSpPr>
        <p:spPr>
          <a:xfrm rot="10800000">
            <a:off x="358567" y="4029093"/>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07" name="Google Shape;807;p161"/>
          <p:cNvCxnSpPr/>
          <p:nvPr/>
        </p:nvCxnSpPr>
        <p:spPr>
          <a:xfrm rot="10800000">
            <a:off x="358233" y="3471860"/>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08" name="Google Shape;808;p161"/>
          <p:cNvCxnSpPr/>
          <p:nvPr/>
        </p:nvCxnSpPr>
        <p:spPr>
          <a:xfrm rot="10800000">
            <a:off x="378300" y="2840726"/>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09" name="Google Shape;809;p161"/>
          <p:cNvCxnSpPr/>
          <p:nvPr/>
        </p:nvCxnSpPr>
        <p:spPr>
          <a:xfrm rot="10800000">
            <a:off x="358733" y="4650726"/>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10" name="Google Shape;810;p161"/>
          <p:cNvCxnSpPr/>
          <p:nvPr/>
        </p:nvCxnSpPr>
        <p:spPr>
          <a:xfrm rot="10800000">
            <a:off x="358733" y="5306060"/>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11" name="Google Shape;811;p161"/>
          <p:cNvCxnSpPr/>
          <p:nvPr/>
        </p:nvCxnSpPr>
        <p:spPr>
          <a:xfrm rot="10800000">
            <a:off x="376767" y="6434783"/>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12" name="Google Shape;812;p161"/>
          <p:cNvCxnSpPr/>
          <p:nvPr/>
        </p:nvCxnSpPr>
        <p:spPr>
          <a:xfrm rot="10800000">
            <a:off x="347767" y="6682000"/>
            <a:ext cx="1626900" cy="0"/>
          </a:xfrm>
          <a:prstGeom prst="straightConnector1">
            <a:avLst/>
          </a:prstGeom>
          <a:noFill/>
          <a:ln w="9525" cap="flat" cmpd="sng">
            <a:solidFill>
              <a:srgbClr val="D8D8D8"/>
            </a:solidFill>
            <a:prstDash val="solid"/>
            <a:round/>
            <a:headEnd type="none" w="med" len="med"/>
            <a:tailEnd type="none" w="med" len="med"/>
          </a:ln>
        </p:spPr>
      </p:cxnSp>
      <p:sp>
        <p:nvSpPr>
          <p:cNvPr id="813" name="Google Shape;813;p161"/>
          <p:cNvSpPr/>
          <p:nvPr/>
        </p:nvSpPr>
        <p:spPr>
          <a:xfrm rot="5400000" flipH="1">
            <a:off x="9159617" y="2106502"/>
            <a:ext cx="239700" cy="45813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814" name="Google Shape;814;p161"/>
          <p:cNvSpPr txBox="1"/>
          <p:nvPr/>
        </p:nvSpPr>
        <p:spPr>
          <a:xfrm>
            <a:off x="7222657" y="4135302"/>
            <a:ext cx="4331400" cy="245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419" sz="1800" noProof="0" dirty="0">
                <a:solidFill>
                  <a:schemeClr val="lt1"/>
                </a:solidFill>
                <a:latin typeface="Trebuchet MS"/>
                <a:ea typeface="Trebuchet MS"/>
                <a:cs typeface="Trebuchet MS"/>
                <a:sym typeface="Trebuchet MS"/>
              </a:rPr>
              <a:t>Ene. 2027 subconjunto de ~378,000 impactados</a:t>
            </a:r>
          </a:p>
        </p:txBody>
      </p:sp>
      <p:sp>
        <p:nvSpPr>
          <p:cNvPr id="815" name="Google Shape;815;p161"/>
          <p:cNvSpPr/>
          <p:nvPr/>
        </p:nvSpPr>
        <p:spPr>
          <a:xfrm rot="5400000" flipH="1">
            <a:off x="9154361" y="1523178"/>
            <a:ext cx="239700" cy="45813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lang="es-419" sz="1900" noProof="0" dirty="0">
              <a:latin typeface="Trebuchet MS"/>
              <a:ea typeface="Trebuchet MS"/>
              <a:cs typeface="Trebuchet MS"/>
              <a:sym typeface="Trebuchet MS"/>
            </a:endParaRPr>
          </a:p>
        </p:txBody>
      </p:sp>
      <p:sp>
        <p:nvSpPr>
          <p:cNvPr id="816" name="Google Shape;816;p161"/>
          <p:cNvSpPr txBox="1"/>
          <p:nvPr/>
        </p:nvSpPr>
        <p:spPr>
          <a:xfrm>
            <a:off x="7191114" y="3551982"/>
            <a:ext cx="4022100" cy="449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419" sz="1800" noProof="0" dirty="0">
                <a:solidFill>
                  <a:schemeClr val="lt1"/>
                </a:solidFill>
                <a:latin typeface="Trebuchet MS"/>
                <a:ea typeface="Trebuchet MS"/>
                <a:cs typeface="Trebuchet MS"/>
                <a:sym typeface="Trebuchet MS"/>
              </a:rPr>
              <a:t>Ene. 2027 ~ 378,000 impactados</a:t>
            </a:r>
          </a:p>
        </p:txBody>
      </p:sp>
      <p:sp>
        <p:nvSpPr>
          <p:cNvPr id="817" name="Google Shape;817;p16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9</a:t>
            </a:fld>
            <a:endParaRPr lang="es-419" noProof="0" dirty="0"/>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3725</Words>
  <Application>Microsoft Office PowerPoint</Application>
  <PresentationFormat>Widescreen</PresentationFormat>
  <Paragraphs>469</Paragraphs>
  <Slides>40</Slides>
  <Notes>40</Notes>
  <HiddenSlides>1</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40</vt:i4>
      </vt:variant>
    </vt:vector>
  </HeadingPairs>
  <TitlesOfParts>
    <vt:vector size="56" baseType="lpstr">
      <vt:lpstr>Calibri</vt:lpstr>
      <vt:lpstr>Noto Sans</vt:lpstr>
      <vt:lpstr>Courier New</vt:lpstr>
      <vt:lpstr>Trebuchet MS</vt:lpstr>
      <vt:lpstr>Open Sans SemiBold</vt:lpstr>
      <vt:lpstr>Roboto</vt:lpstr>
      <vt:lpstr>Arial</vt:lpstr>
      <vt:lpstr>Noto Sans Symbols</vt:lpstr>
      <vt:lpstr>Open Sans</vt:lpstr>
      <vt:lpstr>White Theme</vt:lpstr>
      <vt:lpstr>Blue Theme</vt:lpstr>
      <vt:lpstr>White Theme</vt:lpstr>
      <vt:lpstr>White</vt:lpstr>
      <vt:lpstr>White Theme</vt:lpstr>
      <vt:lpstr>White Theme</vt:lpstr>
      <vt:lpstr>Blue</vt:lpstr>
      <vt:lpstr>H.R. 1 Seminario web: Actualizaciones sobre cobertura, elegibilidad e implementación de Medicaid</vt:lpstr>
      <vt:lpstr>Logística del seminario </vt:lpstr>
      <vt:lpstr>Agenda</vt:lpstr>
      <vt:lpstr>Introducción Kim Bimestefer, Directora Ejecutiva de HCPF</vt:lpstr>
      <vt:lpstr>Encuesta #1</vt:lpstr>
      <vt:lpstr>Encuesta #2</vt:lpstr>
      <vt:lpstr>Amenazas a la cobertura de Medicaid bajo H.R. 1</vt:lpstr>
      <vt:lpstr>     ¿Por qué este enfoque de estrella guía? Impacto de la pérdida de cobertura </vt:lpstr>
      <vt:lpstr>PowerPoint Presentation</vt:lpstr>
      <vt:lpstr>Actualizaciones de implementación Marivel Klueckman, Directora de la División de Elegibilidad  Qué esperar en los próximos 6–12 meses y más allá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Preguntas y respuestas Adela Flores-Brennan, Directora de Medicaid   </vt:lpstr>
      <vt:lpstr>Impactos a nivel estatal Adela Flores-Brennan, Directora de Medicaid  Cómo estamos gestionando los impactos de H.R. 1 en la cobertura y el presupuesto estatal y haciendo que Medicaid sea sostenible a futuro.</vt:lpstr>
      <vt:lpstr>H.R. 1 Resultados de la encuesta</vt:lpstr>
      <vt:lpstr>Amenazas a la cobertura de Medicaid H.R. 1</vt:lpstr>
      <vt:lpstr>Impactos en ciertos inmigrantes</vt:lpstr>
      <vt:lpstr>Impacto H.R. 1 en tarifas a proveedores CHASE</vt:lpstr>
      <vt:lpstr>Sostenibilidad de Medicaid</vt:lpstr>
      <vt:lpstr>Encuesta #3</vt:lpstr>
      <vt:lpstr>Impactos del sistema del condado Rachel Reiter, Directora de Oficina - Política, Comunicaciones y Administración  Cómo colaboramos con los condados para reducir carga administrativa y mejorar eficiencia.</vt:lpstr>
      <vt:lpstr>H.R. 1 y eficiencia en la administración de los condados</vt:lpstr>
      <vt:lpstr>Objetivos para impulsar eficiencias en la administración de los condados</vt:lpstr>
      <vt:lpstr>Qué sigue Adela Flores-Brennan, Directora de Medicaid   Cómo puede asociarse con nosotros </vt:lpstr>
      <vt:lpstr>Dónde puede generar impacto</vt:lpstr>
      <vt:lpstr>Cómo participar</vt:lpstr>
      <vt:lpstr>Cómo pueden prepararse los miembros</vt:lpstr>
      <vt:lpstr>Miembros: Estén atentos a comunicaciones</vt:lpstr>
      <vt:lpstr>Encuesta #4</vt:lpstr>
      <vt:lpstr>Comparta recursos y colabore con nosotros </vt:lpstr>
      <vt:lpstr>Preguntas y respuestas Adela Flores-Brennan, Directora de Medicaid   </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 1 Seminario web: Actualizaciones sobre cobertura, elegibilidad e implementación de Medicaid</dc:title>
  <cp:lastModifiedBy>Sound Ventures Inc</cp:lastModifiedBy>
  <cp:revision>16</cp:revision>
  <dcterms:modified xsi:type="dcterms:W3CDTF">2026-02-26T15:08:49Z</dcterms:modified>
</cp:coreProperties>
</file>