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7AB"/>
    <a:srgbClr val="78256E"/>
    <a:srgbClr val="FFD100"/>
    <a:srgbClr val="0019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564"/>
    <p:restoredTop sz="94610"/>
  </p:normalViewPr>
  <p:slideViewPr>
    <p:cSldViewPr snapToGrid="0" snapToObjects="1">
      <p:cViewPr varScale="1">
        <p:scale>
          <a:sx n="146" d="100"/>
          <a:sy n="146" d="100"/>
        </p:scale>
        <p:origin x="88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0803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419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3"/>
          <p:cNvSpPr/>
          <p:nvPr/>
        </p:nvSpPr>
        <p:spPr>
          <a:xfrm>
            <a:off x="457199" y="1130662"/>
            <a:ext cx="8468797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MX" sz="1500" b="1" spc="-70" dirty="0">
                <a:solidFill>
                  <a:srgbClr val="78256E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No todo el mundo se verá afectado de la misma manera, pero usted necesita permanecer informado.</a:t>
            </a:r>
            <a:endParaRPr lang="en-US" sz="1500" b="1" spc="-70" dirty="0">
              <a:solidFill>
                <a:srgbClr val="78256E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888552" y="1491010"/>
            <a:ext cx="7534335" cy="5395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s-MX" sz="1200" b="1" dirty="0">
                <a:solidFill>
                  <a:srgbClr val="1A1A1A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Asegúrese de que su información de contacto y sus preferencias de comunicación estén actualizadas</a:t>
            </a:r>
            <a:endParaRPr lang="en-US" sz="1200" b="1" dirty="0"/>
          </a:p>
        </p:txBody>
      </p:sp>
      <p:sp>
        <p:nvSpPr>
          <p:cNvPr id="10" name="Text 8"/>
          <p:cNvSpPr/>
          <p:nvPr/>
        </p:nvSpPr>
        <p:spPr>
          <a:xfrm>
            <a:off x="1226763" y="1952171"/>
            <a:ext cx="655370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50000"/>
              </a:lnSpc>
              <a:spcAft>
                <a:spcPts val="400"/>
              </a:spcAft>
              <a:buSzPct val="100000"/>
              <a:buChar char="•"/>
            </a:pPr>
            <a:r>
              <a:rPr lang="es-MX" sz="1200" dirty="0">
                <a:latin typeface="Verdana" pitchFamily="34" charset="0"/>
                <a:ea typeface="Verdana" pitchFamily="34" charset="-122"/>
                <a:cs typeface="Verdana" pitchFamily="34" charset="-120"/>
              </a:rPr>
              <a:t>Llame o acuda en persona al departamento de servicios sociales de su condado</a:t>
            </a:r>
            <a:endParaRPr lang="en-US" sz="1200" dirty="0"/>
          </a:p>
          <a:p>
            <a:pPr marL="342900" indent="-342900">
              <a:lnSpc>
                <a:spcPct val="150000"/>
              </a:lnSpc>
              <a:spcAft>
                <a:spcPts val="400"/>
              </a:spcAft>
              <a:buSzPct val="100000"/>
              <a:buChar char="•"/>
            </a:pPr>
            <a:r>
              <a:rPr lang="es-MX" sz="1200" dirty="0">
                <a:latin typeface="Verdana" pitchFamily="34" charset="0"/>
                <a:ea typeface="Verdana" pitchFamily="34" charset="-122"/>
                <a:cs typeface="Verdana" pitchFamily="34" charset="-120"/>
              </a:rPr>
              <a:t>Actualice sus datos en línea en Colorado PEAK</a:t>
            </a:r>
            <a:r>
              <a:rPr lang="en-US" sz="1200" dirty="0">
                <a:latin typeface="Verdana" pitchFamily="34" charset="0"/>
                <a:ea typeface="Verdana" pitchFamily="34" charset="-122"/>
                <a:cs typeface="Verdana" pitchFamily="34" charset="-120"/>
              </a:rPr>
              <a:t>: co.gov/PEAK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57199" y="3084370"/>
            <a:ext cx="796568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MX" sz="1200" b="1" dirty="0">
                <a:solidFill>
                  <a:srgbClr val="1A1A1A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La mejor manera de evitar que se produzcan interrupciones en su cobertura es mantenerse conectado.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457199" y="3490760"/>
            <a:ext cx="7772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MX" sz="1200" dirty="0">
                <a:latin typeface="Verdana" pitchFamily="34" charset="0"/>
                <a:ea typeface="Verdana" pitchFamily="34" charset="-122"/>
                <a:cs typeface="Verdana" pitchFamily="34" charset="-120"/>
              </a:rPr>
              <a:t>Para las últimas actualizaciones y </a:t>
            </a:r>
            <a:r>
              <a:rPr lang="es-419" sz="1200" noProof="0" dirty="0">
                <a:latin typeface="Verdana" pitchFamily="34" charset="0"/>
                <a:ea typeface="Verdana" pitchFamily="34" charset="-122"/>
                <a:cs typeface="Verdana" pitchFamily="34" charset="-120"/>
              </a:rPr>
              <a:t>orientaciónes</a:t>
            </a:r>
            <a:r>
              <a:rPr lang="es-MX" sz="1200" dirty="0">
                <a:latin typeface="Verdana" pitchFamily="34" charset="0"/>
                <a:ea typeface="Verdana" pitchFamily="34" charset="-122"/>
                <a:cs typeface="Verdana" pitchFamily="34" charset="-120"/>
              </a:rPr>
              <a:t>, visite</a:t>
            </a:r>
            <a:r>
              <a:rPr lang="en-US" sz="1200" dirty="0">
                <a:latin typeface="Verdana" pitchFamily="34" charset="0"/>
                <a:ea typeface="Verdana" pitchFamily="34" charset="-122"/>
                <a:cs typeface="Verdana" pitchFamily="34" charset="-120"/>
              </a:rPr>
              <a:t>: </a:t>
            </a:r>
            <a:r>
              <a:rPr lang="en-US" sz="1200" b="1" dirty="0">
                <a:solidFill>
                  <a:srgbClr val="0067AB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HealthFirstColorado.com/Changes</a:t>
            </a:r>
            <a:endParaRPr lang="en-US" sz="1200" dirty="0">
              <a:solidFill>
                <a:srgbClr val="0067AB"/>
              </a:solidFill>
            </a:endParaRPr>
          </a:p>
        </p:txBody>
      </p:sp>
      <p:sp>
        <p:nvSpPr>
          <p:cNvPr id="18" name="Shape 16"/>
          <p:cNvSpPr/>
          <p:nvPr/>
        </p:nvSpPr>
        <p:spPr>
          <a:xfrm>
            <a:off x="0" y="4617720"/>
            <a:ext cx="9144000" cy="525780"/>
          </a:xfrm>
          <a:prstGeom prst="rect">
            <a:avLst/>
          </a:prstGeom>
          <a:solidFill>
            <a:srgbClr val="78256F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22" name="Text 8">
            <a:extLst>
              <a:ext uri="{FF2B5EF4-FFF2-40B4-BE49-F238E27FC236}">
                <a16:creationId xmlns:a16="http://schemas.microsoft.com/office/drawing/2014/main" id="{DC0D869F-B286-FA70-003F-1D5B958D5D8E}"/>
              </a:ext>
            </a:extLst>
          </p:cNvPr>
          <p:cNvSpPr/>
          <p:nvPr/>
        </p:nvSpPr>
        <p:spPr>
          <a:xfrm>
            <a:off x="457200" y="4711708"/>
            <a:ext cx="5943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¡IMPORTANTE! </a:t>
            </a:r>
            <a:r>
              <a:rPr lang="es-419" sz="900" b="1" noProof="0" dirty="0">
                <a:solidFill>
                  <a:srgbClr val="FFFFFF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Cambios</a:t>
            </a:r>
            <a:r>
              <a:rPr lang="en-US" sz="900" b="1" dirty="0">
                <a:solidFill>
                  <a:srgbClr val="FFFFFF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 federales en Health First Colorado</a:t>
            </a:r>
            <a:endParaRPr lang="en-US" sz="900" dirty="0"/>
          </a:p>
        </p:txBody>
      </p:sp>
      <p:sp>
        <p:nvSpPr>
          <p:cNvPr id="23" name="Text 9">
            <a:extLst>
              <a:ext uri="{FF2B5EF4-FFF2-40B4-BE49-F238E27FC236}">
                <a16:creationId xmlns:a16="http://schemas.microsoft.com/office/drawing/2014/main" id="{4D7A6C44-A15C-7FAF-1D7C-84EB9002CA63}"/>
              </a:ext>
            </a:extLst>
          </p:cNvPr>
          <p:cNvSpPr/>
          <p:nvPr/>
        </p:nvSpPr>
        <p:spPr>
          <a:xfrm>
            <a:off x="6618157" y="4711708"/>
            <a:ext cx="2068643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s-MX" sz="900" dirty="0">
                <a:solidFill>
                  <a:srgbClr val="FFFFFF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FASE UNO - MAYO DE 2026</a:t>
            </a:r>
            <a:endParaRPr lang="en-US" sz="90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39DF353-E27D-356A-E63B-BF6639A016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1435" y="140737"/>
            <a:ext cx="2452570" cy="842243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467FCFB2-AC2D-3589-E61A-50CC04046FC1}"/>
              </a:ext>
            </a:extLst>
          </p:cNvPr>
          <p:cNvGrpSpPr/>
          <p:nvPr/>
        </p:nvGrpSpPr>
        <p:grpSpPr>
          <a:xfrm>
            <a:off x="447512" y="1568431"/>
            <a:ext cx="354255" cy="354255"/>
            <a:chOff x="1777533" y="1544185"/>
            <a:chExt cx="512714" cy="512714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2C3EDA1C-0D8C-0DEA-C159-1179A6AACE3B}"/>
                </a:ext>
              </a:extLst>
            </p:cNvPr>
            <p:cNvSpPr/>
            <p:nvPr/>
          </p:nvSpPr>
          <p:spPr>
            <a:xfrm>
              <a:off x="1777533" y="1544185"/>
              <a:ext cx="512714" cy="512714"/>
            </a:xfrm>
            <a:prstGeom prst="ellipse">
              <a:avLst/>
            </a:prstGeom>
            <a:solidFill>
              <a:srgbClr val="FFD1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8" name="Graphic 27" descr="Checkmark with solid fill">
              <a:extLst>
                <a:ext uri="{FF2B5EF4-FFF2-40B4-BE49-F238E27FC236}">
                  <a16:creationId xmlns:a16="http://schemas.microsoft.com/office/drawing/2014/main" id="{5F693F0B-1C7C-9E53-642A-6DB781A8FC7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70698" y="1645920"/>
              <a:ext cx="326384" cy="326384"/>
            </a:xfrm>
            <a:prstGeom prst="rect">
              <a:avLst/>
            </a:prstGeom>
          </p:spPr>
        </p:pic>
      </p:grpSp>
      <p:sp>
        <p:nvSpPr>
          <p:cNvPr id="30" name="Text 6">
            <a:extLst>
              <a:ext uri="{FF2B5EF4-FFF2-40B4-BE49-F238E27FC236}">
                <a16:creationId xmlns:a16="http://schemas.microsoft.com/office/drawing/2014/main" id="{8113F80A-359F-BC37-A418-1FACB1BE35F8}"/>
              </a:ext>
            </a:extLst>
          </p:cNvPr>
          <p:cNvSpPr/>
          <p:nvPr/>
        </p:nvSpPr>
        <p:spPr>
          <a:xfrm>
            <a:off x="888552" y="2556937"/>
            <a:ext cx="7534335" cy="5395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s-MX" sz="1200" b="1" dirty="0">
                <a:latin typeface="Verdana" pitchFamily="34" charset="0"/>
                <a:ea typeface="Verdana" pitchFamily="34" charset="-122"/>
                <a:cs typeface="Verdana" pitchFamily="34" charset="-120"/>
              </a:rPr>
              <a:t>Actúe de inmediato si recibe una carta oficial sobre su cobertura sanitaria.</a:t>
            </a:r>
            <a:endParaRPr lang="en-US" sz="1200" b="1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8A9E168-DA58-F91F-7270-038DD3A9D23E}"/>
              </a:ext>
            </a:extLst>
          </p:cNvPr>
          <p:cNvGrpSpPr/>
          <p:nvPr/>
        </p:nvGrpSpPr>
        <p:grpSpPr>
          <a:xfrm>
            <a:off x="447512" y="2634358"/>
            <a:ext cx="354255" cy="354255"/>
            <a:chOff x="1777533" y="1544185"/>
            <a:chExt cx="512714" cy="512714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59AD42E1-A527-811B-26E2-3ED85579BE82}"/>
                </a:ext>
              </a:extLst>
            </p:cNvPr>
            <p:cNvSpPr/>
            <p:nvPr/>
          </p:nvSpPr>
          <p:spPr>
            <a:xfrm>
              <a:off x="1777533" y="1544185"/>
              <a:ext cx="512714" cy="512714"/>
            </a:xfrm>
            <a:prstGeom prst="ellipse">
              <a:avLst/>
            </a:prstGeom>
            <a:solidFill>
              <a:srgbClr val="FFD1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3" name="Graphic 32" descr="Checkmark with solid fill">
              <a:extLst>
                <a:ext uri="{FF2B5EF4-FFF2-40B4-BE49-F238E27FC236}">
                  <a16:creationId xmlns:a16="http://schemas.microsoft.com/office/drawing/2014/main" id="{BFDBDEAB-D6C5-A24A-531C-BF2AE18F4AE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70698" y="1645920"/>
              <a:ext cx="326384" cy="326384"/>
            </a:xfrm>
            <a:prstGeom prst="rect">
              <a:avLst/>
            </a:prstGeom>
          </p:spPr>
        </p:pic>
      </p:grpSp>
      <p:sp>
        <p:nvSpPr>
          <p:cNvPr id="34" name="Text 15">
            <a:extLst>
              <a:ext uri="{FF2B5EF4-FFF2-40B4-BE49-F238E27FC236}">
                <a16:creationId xmlns:a16="http://schemas.microsoft.com/office/drawing/2014/main" id="{F2FCBDEE-9C0F-229E-2BDC-43B66D624903}"/>
              </a:ext>
            </a:extLst>
          </p:cNvPr>
          <p:cNvSpPr/>
          <p:nvPr/>
        </p:nvSpPr>
        <p:spPr>
          <a:xfrm>
            <a:off x="457198" y="3963353"/>
            <a:ext cx="8468797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00" dirty="0">
                <a:latin typeface="Verdana" pitchFamily="34" charset="0"/>
                <a:ea typeface="Verdana" pitchFamily="34" charset="-122"/>
                <a:cs typeface="Verdana" pitchFamily="34" charset="-120"/>
              </a:rPr>
              <a:t>S</a:t>
            </a:r>
            <a:r>
              <a:rPr lang="es-MX" sz="1200" dirty="0">
                <a:latin typeface="Verdana" pitchFamily="34" charset="0"/>
                <a:ea typeface="Verdana" pitchFamily="34" charset="-122"/>
                <a:cs typeface="Verdana" pitchFamily="34" charset="-120"/>
              </a:rPr>
              <a:t>abemos que estos cambios pueden resultar confusos o estresantes. continuaremos compartiendo actualizaciones y recursos para ayudar a la gente a prepararse</a:t>
            </a:r>
            <a:r>
              <a:rPr lang="en-US" sz="1200" dirty="0">
                <a:latin typeface="Verdana" pitchFamily="34" charset="0"/>
                <a:ea typeface="Verdana" pitchFamily="34" charset="-122"/>
                <a:cs typeface="Verdana" pitchFamily="34" charset="-120"/>
              </a:rPr>
              <a:t>.</a:t>
            </a:r>
            <a:endParaRPr lang="en-US" sz="12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4944888-2578-44EB-BC05-0624164C09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98140" y="179682"/>
            <a:ext cx="2747720" cy="85384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142</Words>
  <Application>Microsoft Office PowerPoint</Application>
  <PresentationFormat>On-screen Show (16:9)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Verdana</vt:lpstr>
      <vt:lpstr>Office Theme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IMPORTANT! Phase One — Simple Actions</dc:title>
  <dc:subject>PptxGenJS Presentation</dc:subject>
  <dc:creator>Carman Creative</dc:creator>
  <cp:lastModifiedBy>Sound Ventures Inc</cp:lastModifiedBy>
  <cp:revision>9</cp:revision>
  <dcterms:created xsi:type="dcterms:W3CDTF">2026-05-14T20:36:08Z</dcterms:created>
  <dcterms:modified xsi:type="dcterms:W3CDTF">2026-05-18T14:57:53Z</dcterms:modified>
</cp:coreProperties>
</file>