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6.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comment2.xml" ContentType="application/vnd.openxmlformats-officedocument.presentationml.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comment3.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4.xml" ContentType="application/vnd.openxmlformats-officedocument.presentationml.comments+xml"/>
  <Override PartName="/ppt/notesSlides/notesSlide44.xml" ContentType="application/vnd.openxmlformats-officedocument.presentationml.notesSlide+xml"/>
  <Override PartName="/ppt/comments/comment5.xml" ContentType="application/vnd.openxmlformats-officedocument.presentationml.comments+xml"/>
  <Override PartName="/ppt/notesSlides/notesSlide45.xml" ContentType="application/vnd.openxmlformats-officedocument.presentationml.notesSlide+xml"/>
  <Override PartName="/ppt/comments/comment6.xml" ContentType="application/vnd.openxmlformats-officedocument.presentationml.comment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7.xml" ContentType="application/vnd.openxmlformats-officedocument.presentationml.comments+xml"/>
  <Override PartName="/ppt/notesSlides/notesSlide48.xml" ContentType="application/vnd.openxmlformats-officedocument.presentationml.notesSlide+xml"/>
  <Override PartName="/ppt/comments/comment8.xml" ContentType="application/vnd.openxmlformats-officedocument.presentationml.comments+xml"/>
  <Override PartName="/ppt/notesSlides/notesSlide49.xml" ContentType="application/vnd.openxmlformats-officedocument.presentationml.notesSlide+xml"/>
  <Override PartName="/ppt/comments/comment9.xml" ContentType="application/vnd.openxmlformats-officedocument.presentationml.comment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omments/comment10.xml" ContentType="application/vnd.openxmlformats-officedocument.presentationml.comments+xml"/>
  <Override PartName="/ppt/notesSlides/notesSlide52.xml" ContentType="application/vnd.openxmlformats-officedocument.presentationml.notesSlide+xml"/>
  <Override PartName="/ppt/comments/comment11.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omments/comment12.xml" ContentType="application/vnd.openxmlformats-officedocument.presentationml.comments+xml"/>
  <Override PartName="/ppt/notesSlides/notesSlide56.xml" ContentType="application/vnd.openxmlformats-officedocument.presentationml.notesSlide+xml"/>
  <Override PartName="/ppt/comments/comment13.xml" ContentType="application/vnd.openxmlformats-officedocument.presentationml.comment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comment14.xml" ContentType="application/vnd.openxmlformats-officedocument.presentationml.comments+xml"/>
  <Override PartName="/ppt/notesSlides/notesSlide59.xml" ContentType="application/vnd.openxmlformats-officedocument.presentationml.notesSlide+xml"/>
  <Override PartName="/ppt/comments/comment15.xml" ContentType="application/vnd.openxmlformats-officedocument.presentationml.comments+xml"/>
  <Override PartName="/ppt/notesSlides/notesSlide60.xml" ContentType="application/vnd.openxmlformats-officedocument.presentationml.notesSlide+xml"/>
  <Override PartName="/ppt/comments/comment16.xml" ContentType="application/vnd.openxmlformats-officedocument.presentationml.comments+xml"/>
  <Override PartName="/ppt/notesSlides/notesSlide61.xml" ContentType="application/vnd.openxmlformats-officedocument.presentationml.notesSlide+xml"/>
  <Override PartName="/ppt/comments/comment17.xml" ContentType="application/vnd.openxmlformats-officedocument.presentationml.comments+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98" r:id="rId3"/>
    <p:sldMasterId id="2147483719" r:id="rId4"/>
    <p:sldMasterId id="2147483739" r:id="rId5"/>
    <p:sldMasterId id="2147483763" r:id="rId6"/>
    <p:sldMasterId id="2147483777" r:id="rId7"/>
  </p:sldMasterIdLst>
  <p:notesMasterIdLst>
    <p:notesMasterId r:id="rId70"/>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Lst>
  <p:sldSz cx="9144000" cy="5143500" type="screen16x9"/>
  <p:notesSz cx="6858000" cy="9144000"/>
  <p:embeddedFontLst>
    <p:embeddedFont>
      <p:font typeface="Inter" panose="020B0604020202020204" charset="0"/>
      <p:regular r:id="rId71"/>
      <p:bold r:id="rId72"/>
      <p:italic r:id="rId73"/>
      <p:boldItalic r:id="rId74"/>
    </p:embeddedFont>
    <p:embeddedFont>
      <p:font typeface="Noto Sans" panose="020B0502040504020204" pitchFamily="34" charset="0"/>
      <p:regular r:id="rId75"/>
      <p:bold r:id="rId76"/>
      <p:italic r:id="rId77"/>
      <p:boldItalic r:id="rId78"/>
    </p:embeddedFont>
    <p:embeddedFont>
      <p:font typeface="Noto Sans Symbols" panose="020B0604020202020204" charset="0"/>
      <p:regular r:id="rId79"/>
      <p:bold r:id="rId80"/>
    </p:embeddedFont>
    <p:embeddedFont>
      <p:font typeface="Open Sans" panose="020B0606030504020204" pitchFamily="34" charset="0"/>
      <p:regular r:id="rId81"/>
      <p:bold r:id="rId82"/>
      <p:italic r:id="rId83"/>
      <p:boldItalic r:id="rId84"/>
    </p:embeddedFont>
    <p:embeddedFont>
      <p:font typeface="Open Sans SemiBold" panose="020B0706030804020204" pitchFamily="34" charset="0"/>
      <p:regular r:id="rId85"/>
      <p:bold r:id="rId86"/>
      <p:italic r:id="rId87"/>
      <p:boldItalic r:id="rId88"/>
    </p:embeddedFont>
    <p:embeddedFont>
      <p:font typeface="Roboto" panose="02000000000000000000" pitchFamily="2" charset="0"/>
      <p:regular r:id="rId89"/>
      <p:bold r:id="rId90"/>
      <p:italic r:id="rId91"/>
      <p:boldItalic r:id="rId92"/>
    </p:embeddedFont>
    <p:embeddedFont>
      <p:font typeface="Trebuchet MS" panose="020B0603020202020204" pitchFamily="34" charset="0"/>
      <p:regular r:id="rId93"/>
      <p:bold r:id="rId94"/>
      <p:italic r:id="rId95"/>
      <p:boldItalic r:id="rId96"/>
    </p:embeddedFont>
    <p:embeddedFont>
      <p:font typeface="Verdana" panose="020B0604030504040204" pitchFamily="34" charset="0"/>
      <p:regular r:id="rId97"/>
      <p:bold r:id="rId98"/>
      <p:italic r:id="rId99"/>
      <p:boldItalic r:id="rId10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2" userDrawn="1">
          <p15:clr>
            <a:srgbClr val="747775"/>
          </p15:clr>
        </p15:guide>
        <p15:guide id="2" pos="2900"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rick Potyondy - HCPF He Him" initials="" lastIdx="22" clrIdx="0"/>
  <p:cmAuthor id="1" name="Lucien Meadows - HCPF He Him" initials="" lastIdx="6" clrIdx="1"/>
  <p:cmAuthor id="2" name="Jan Cartwright - HCPF" initials="" lastIdx="37" clrIdx="2"/>
  <p:cmAuthor id="3" name="Yamairah Keller - HCPF" initials="" lastIdx="1" clrIdx="3"/>
  <p:cmAuthor id="4" name="Adela Flores-Brennan - HCPF" initials="" lastIdx="3" clrIdx="4"/>
  <p:cmAuthor id="5" name="Ann Clemens - HCPF" initials="" lastIdx="11" clrIdx="5"/>
  <p:cmAuthor id="6" name="Kacy Born - HCPF" initials="" lastIdx="2" clrIdx="6"/>
  <p:cmAuthor id="7" name="Rachel Reiter - HCPF" initials="" lastIdx="2" clrIdx="7"/>
  <p:cmAuthor id="8" name="Marivel Klueckman - HCPF" initials="" lastIdx="13" clrIdx="8"/>
  <p:cmAuthor id="9" name="Natalie Coulter - HCPF" initials="" lastIdx="11" clrIdx="9"/>
  <p:cmAuthor id="10" name="Ryn Orman - HCPF" initials="" lastIdx="14" clrIdx="10"/>
  <p:cmAuthor id="11" name="Ryan Lazo - HCPF He Him" initials="" lastIdx="1" clrIdx="11"/>
  <p:cmAuthor id="12" name="Sarah Davis - HCPF She Her" initials="" lastIdx="10" clrIdx="12"/>
  <p:cmAuthor id="13" name="Emily Holcomb - HCPF They Theirs" initials="" lastIdx="10" clrIdx="13"/>
  <p:cmAuthor id="14" name="Carrie Cortiglio - HCPF" initials="" lastIdx="6" clrIdx="14"/>
  <p:cmAuthor id="15" name="Kyra Acuna - HCPF She Her" initials="" lastIdx="6" clrIdx="15"/>
  <p:cmAuthor id="16" name="Megan Crabtree - HCPF" initials="" lastIdx="2" clrIdx="16"/>
  <p:cmAuthor id="17" name="Hadjer Dernouni" initials="HD" lastIdx="2" clrIdx="1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47" autoAdjust="0"/>
  </p:normalViewPr>
  <p:slideViewPr>
    <p:cSldViewPr snapToGrid="0" showGuides="1">
      <p:cViewPr varScale="1">
        <p:scale>
          <a:sx n="140" d="100"/>
          <a:sy n="140" d="100"/>
        </p:scale>
        <p:origin x="774" y="144"/>
      </p:cViewPr>
      <p:guideLst>
        <p:guide orient="horz" pos="1622"/>
        <p:guide pos="29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font" Target="fonts/font14.fntdata"/><Relationship Id="rId89" Type="http://schemas.openxmlformats.org/officeDocument/2006/relationships/font" Target="fonts/font19.fntdata"/><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font" Target="fonts/font4.fntdata"/><Relationship Id="rId79" Type="http://schemas.openxmlformats.org/officeDocument/2006/relationships/font" Target="fonts/font9.fntdata"/><Relationship Id="rId102"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font" Target="fonts/font20.fntdata"/><Relationship Id="rId95" Type="http://schemas.openxmlformats.org/officeDocument/2006/relationships/font" Target="fonts/font25.fntdata"/><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font" Target="fonts/font10.fntdata"/><Relationship Id="rId85" Type="http://schemas.openxmlformats.org/officeDocument/2006/relationships/font" Target="fonts/font15.fntdata"/><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font" Target="fonts/font13.fntdata"/><Relationship Id="rId88" Type="http://schemas.openxmlformats.org/officeDocument/2006/relationships/font" Target="fonts/font18.fntdata"/><Relationship Id="rId91" Type="http://schemas.openxmlformats.org/officeDocument/2006/relationships/font" Target="fonts/font21.fntdata"/><Relationship Id="rId96"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font" Target="fonts/font16.fntdata"/><Relationship Id="rId94" Type="http://schemas.openxmlformats.org/officeDocument/2006/relationships/font" Target="fonts/font24.fntdata"/><Relationship Id="rId99" Type="http://schemas.openxmlformats.org/officeDocument/2006/relationships/font" Target="fonts/font29.fntdata"/><Relationship Id="rId10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font" Target="fonts/font6.fntdata"/><Relationship Id="rId97" Type="http://schemas.openxmlformats.org/officeDocument/2006/relationships/font" Target="fonts/font27.fntdata"/><Relationship Id="rId104"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font" Target="fonts/font1.fntdata"/><Relationship Id="rId92" Type="http://schemas.openxmlformats.org/officeDocument/2006/relationships/font" Target="fonts/font22.fntdata"/><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font" Target="fonts/font17.fntdata"/><Relationship Id="rId61" Type="http://schemas.openxmlformats.org/officeDocument/2006/relationships/slide" Target="slides/slide54.xml"/><Relationship Id="rId82" Type="http://schemas.openxmlformats.org/officeDocument/2006/relationships/font" Target="fonts/font12.fntdata"/><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font" Target="fonts/font7.fntdata"/><Relationship Id="rId100" Type="http://schemas.openxmlformats.org/officeDocument/2006/relationships/font" Target="fonts/font30.fntdata"/><Relationship Id="rId105"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font" Target="fonts/font2.fntdata"/><Relationship Id="rId93" Type="http://schemas.openxmlformats.org/officeDocument/2006/relationships/font" Target="fonts/font23.fntdata"/><Relationship Id="rId98" Type="http://schemas.openxmlformats.org/officeDocument/2006/relationships/font" Target="fonts/font28.fntdata"/><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s>
</file>

<file path=ppt/comments/comment1.xml><?xml version="1.0" encoding="utf-8"?>
<p:cmLst xmlns:a="http://schemas.openxmlformats.org/drawingml/2006/main" xmlns:r="http://schemas.openxmlformats.org/officeDocument/2006/relationships" xmlns:p="http://schemas.openxmlformats.org/presentationml/2006/main">
  <p:cm authorId="17" dt="2026-05-28T12:20:29.979" idx="1">
    <p:pos x="5522" y="568"/>
    <p:text>Pic i couldn't translate</p:text>
  </p:cm>
</p:cmLst>
</file>

<file path=ppt/comments/comment10.xml><?xml version="1.0" encoding="utf-8"?>
<p:cmLst xmlns:a="http://schemas.openxmlformats.org/drawingml/2006/main" xmlns:r="http://schemas.openxmlformats.org/officeDocument/2006/relationships" xmlns:p="http://schemas.openxmlformats.org/presentationml/2006/main">
  <p:cm authorId="0" dt="2026-05-18T17:27:39.169" idx="18">
    <p:pos x="331" y="893"/>
    <p:text>Maybe we walk the line? Here's the thing: we're doing two June meetings, one specifically for providers and another specifically for advocates/nonprofits. Then, the July 14 is the general public one. So maybe a slide/speaker notes that walks the line of: HR1 does not give us much leeway, but we're meeting with providers and advocates/nonprofits to gather feedback on how we should define medical frailty, if we are able once we get federal (CMS) direction/rule in June. We will have a general public meeting on July 14... 
@kyra.acuna@state.co.us What do you think? And do we have a start time for the July 14 one? Is it 2:30 or 3?</p:text>
  </p:cm>
  <p:cm authorId="0" dt="2026-05-18T22:24:29.686" idx="19">
    <p:pos x="331" y="893"/>
    <p:text>SLowing down and rethinking... we won't  have announced the July 14 yet. Maybe mentioning MF engagements happens more generally at one of the later slides?</p:text>
  </p:cm>
  <p:cm authorId="2" dt="2026-05-19T19:49:47.268" idx="30">
    <p:pos x="331" y="893"/>
    <p:text>@patrick.potyondy@state.co.us I don't have any content for this slide. If you want to keep it, could you add the content your team would like? Or would you like to remove it?</p:text>
  </p:cm>
  <p:cm authorId="15" dt="2026-05-19T20:18:25.101" idx="4">
    <p:pos x="331" y="893"/>
    <p:text>@patrick.potyondy@state.co.us Here are my thoughts. Also, the July 14th meeting begins at 2:30. While this meeting won't quite be publicly announced on June 2, it would be announced shortly after. And I think no matter what, that meeting will need to occur to give stakeholders an update on MF specifically. I guess we can wait until our meeting tomorrow with Adela to confirm if this July 14th meeting is a go and if she wants to announce it during the June 2nd meeting or hold off and see</p:text>
  </p:cm>
  <p:cm authorId="15" dt="2026-05-19T20:21:04.594" idx="5">
    <p:pos x="331" y="893"/>
    <p:text>I could also be ok with moving this slide down more to the end of the deck and having it be titled upcoming SE. And previewing that there will be a deeper dive into both MF and WR sometime in July and keep it broad.
1 total reaction
Sarah Davis - HCPF She Her reacted with 👆 at 2026-05-20 19:50 PM</p:text>
  </p:cm>
  <p:cm authorId="0" dt="2026-05-20T17:15:13.630" idx="20">
    <p:pos x="331" y="893"/>
    <p:text>I'm good with noting the July 14 one then, @kyra.acuna@state.co.us Your call on if we move it down. Not sure we have enough content to make it a full slide here?</p:text>
  </p:cm>
  <p:cm authorId="15" dt="2026-05-20T17:27:21.497" idx="6">
    <p:pos x="331" y="893"/>
    <p:text>@patrick.potyondy@state.co.us my vote would be to delete this slide and move this content to the "what's next" and previewing both the July 14 MF SE meeting and July 21 WR SE meeting
1 total reaction
Sarah Davis - HCPF She Her reacted with ☝️ at 2026-05-20 19:50 PM</p:text>
  </p:cm>
  <p:cm authorId="12" dt="2026-05-20T19:51:10.874" idx="9">
    <p:pos x="331" y="893"/>
    <p:text>My preference is one slide at the end of the presentation with all known dates rather than a slide after each section. For meetings we don't yet have dates for, it can be a coming soon, check the website message.
1 total reaction
Natalie Coulter - HCPF reacted with 👍 at 2026-05-21 15:40 PM</p:text>
  </p:cm>
  <p:cm authorId="2" dt="2026-05-21T15:40:44.104" idx="31">
    <p:pos x="331" y="893"/>
    <p:text>@patrick.potyondy@state.co.us Has this session been planned/announced?</p:text>
  </p:cm>
  <p:cm authorId="9" dt="2026-05-21T15:40:44.104" idx="9">
    <p:pos x="331" y="893"/>
    <p:text>Agree with Sarah's rec</p:text>
  </p:cm>
</p:cmLst>
</file>

<file path=ppt/comments/comment11.xml><?xml version="1.0" encoding="utf-8"?>
<p:cmLst xmlns:a="http://schemas.openxmlformats.org/drawingml/2006/main" xmlns:r="http://schemas.openxmlformats.org/officeDocument/2006/relationships" xmlns:p="http://schemas.openxmlformats.org/presentationml/2006/main">
  <p:cm authorId="5" dt="2026-05-20T20:21:44.857" idx="9">
    <p:pos x="278" y="586"/>
    <p:text>Do you want to add parent/caretakers under 69% fpl?</p:text>
  </p:cm>
  <p:cm authorId="9" dt="2026-05-21T14:47:38.670" idx="10">
    <p:pos x="128" y="1"/>
    <p:text>Recommend combining slides 14-16 and making it higher level</p:text>
  </p:cm>
  <p:cm authorId="10" dt="2026-05-21T14:47:38.670" idx="14">
    <p:pos x="128" y="1"/>
    <p:text>@jan.cartwright@state.co.us  I agree with Natalie. 
My understanding today is:
The same statement of "All individuals not required to meet work requirements" applies to 12-month redetermination and 2 months retroactive coverage for new apps
The same statement of "some adults ages 19-64 who must meet work requirements" applies to 6-month redetermination and 1 month retroactive for new apps
Maybe save getting further in the weeds on what that means in the next webinar in the WR series?</p:text>
  </p:cm>
</p:cmLst>
</file>

<file path=ppt/comments/comment12.xml><?xml version="1.0" encoding="utf-8"?>
<p:cmLst xmlns:a="http://schemas.openxmlformats.org/drawingml/2006/main" xmlns:r="http://schemas.openxmlformats.org/officeDocument/2006/relationships" xmlns:p="http://schemas.openxmlformats.org/presentationml/2006/main">
  <p:cm authorId="2" dt="2026-05-20T18:20:45.412" idx="32">
    <p:pos x="2690" y="0"/>
    <p:text>@ann.clemens@state.co.us Can we identify someone to help explain the categories in the speaker's notes?</p:text>
  </p:cm>
  <p:cm authorId="5" dt="2026-05-20T20:24:01.636" idx="10">
    <p:pos x="2690" y="0"/>
    <p:text>@megan.crabtree@state.co.us Megan, are these definition something you can help with? If you don't have time, I can pull something together.</p:text>
  </p:cm>
  <p:cm authorId="16" dt="2026-05-21T14:40:42.303" idx="2">
    <p:pos x="2690" y="0"/>
    <p:text>@ann.clemens@state.co.us and @sarah.davis@state.co.us - Yes, I can and have added additional details below if needed. However, this becomes way more complicated and potentially out of scope. We, HCPF, and counties are not expected to make a determination of a person's immigration status. This would already have been completed by USCIS agencies. The users are just entering what is either declared or what is documented and verified.  Adding more details about how a person knows what immigration status they are really starts becoming out of scope.</p:text>
  </p:cm>
  <p:cm authorId="13" dt="2026-05-21T19:37:03.889" idx="8">
    <p:pos x="2690" y="0"/>
    <p:text>If we want to limit this topic to the critical info, I recommend we cut the talking points and refer people to the webpage for more detail and upcoming stakeholder engagement (to be announced). It would be better to share briefly what they SHOULD do right now
1 total reaction
Megan Crabtree - HCPF reacted with 👍 at 2026-05-21 19:45 PM</p:text>
  </p:cm>
  <p:cm authorId="2" dt="2026-05-21T19:39:05.246" idx="33">
    <p:pos x="2690" y="0"/>
    <p:text>I agree. This is a lot of info for one slide and could be a webinar all by itself.
1 total reaction
Megan Crabtree - HCPF reacted with 👍 at 2026-05-21 19:45 PM</p:text>
  </p:cm>
  <p:cm authorId="12" dt="2026-05-21T19:45:55.207" idx="10">
    <p:pos x="2690" y="0"/>
    <p:text>Will these be explained more in talking points? I'm not sure members will understand some of the language and terms to be able to identify whether they're affected (e.g. "withholding of removal")</p:text>
  </p:cm>
</p:cmLst>
</file>

<file path=ppt/comments/comment13.xml><?xml version="1.0" encoding="utf-8"?>
<p:cmLst xmlns:a="http://schemas.openxmlformats.org/drawingml/2006/main" xmlns:r="http://schemas.openxmlformats.org/officeDocument/2006/relationships" xmlns:p="http://schemas.openxmlformats.org/presentationml/2006/main">
  <p:cm authorId="13" dt="2026-05-21T19:16:57.755" idx="9">
    <p:pos x="0" y="360"/>
    <p:text>Is this accurate</p:text>
  </p:cm>
  <p:cm authorId="13" dt="2026-05-21T19:37:30.203" idx="10">
    <p:pos x="128" y="97"/>
    <p:text>Talking points about the categories are unchanged in this slide</p:text>
  </p:cm>
</p:cmLst>
</file>

<file path=ppt/comments/comment14.xml><?xml version="1.0" encoding="utf-8"?>
<p:cmLst xmlns:a="http://schemas.openxmlformats.org/drawingml/2006/main" xmlns:r="http://schemas.openxmlformats.org/officeDocument/2006/relationships" xmlns:p="http://schemas.openxmlformats.org/presentationml/2006/main">
  <p:cm authorId="1" dt="2026-05-21T13:53:19.566" idx="6">
    <p:pos x="6000" y="0"/>
    <p:text>This slide feels high-register and not plain language (or designed for members), thinking of undefined words/phrases like: ICD 10 diagnosis codes, volume of claims, diagnosis code, diagnosis defensible</p:text>
  </p:cm>
  <p:cm authorId="2" dt="2026-05-21T13:53:19.566" idx="34">
    <p:pos x="6000" y="0"/>
    <p:text>Who can help with this? Maybe the plain language team?</p:text>
  </p:cm>
</p:cmLst>
</file>

<file path=ppt/comments/comment15.xml><?xml version="1.0" encoding="utf-8"?>
<p:cmLst xmlns:a="http://schemas.openxmlformats.org/drawingml/2006/main" xmlns:r="http://schemas.openxmlformats.org/officeDocument/2006/relationships" xmlns:p="http://schemas.openxmlformats.org/presentationml/2006/main">
  <p:cm authorId="14" dt="2026-05-12T23:15:57.440" idx="5">
    <p:pos x="331" y="96"/>
    <p:text>Double check these questions for accuracy</p:text>
  </p:cm>
</p:cmLst>
</file>

<file path=ppt/comments/comment16.xml><?xml version="1.0" encoding="utf-8"?>
<p:cmLst xmlns:a="http://schemas.openxmlformats.org/drawingml/2006/main" xmlns:r="http://schemas.openxmlformats.org/officeDocument/2006/relationships" xmlns:p="http://schemas.openxmlformats.org/presentationml/2006/main">
  <p:cm authorId="14" dt="2026-05-12T23:16:13.892" idx="6">
    <p:pos x="331" y="114"/>
    <p:text>Double check these questions for accuracy</p:text>
  </p:cm>
</p:cmLst>
</file>

<file path=ppt/comments/comment17.xml><?xml version="1.0" encoding="utf-8"?>
<p:cmLst xmlns:a="http://schemas.openxmlformats.org/drawingml/2006/main" xmlns:r="http://schemas.openxmlformats.org/officeDocument/2006/relationships" xmlns:p="http://schemas.openxmlformats.org/presentationml/2006/main">
  <p:cm authorId="5" dt="2026-05-20T20:10:45.490" idx="11">
    <p:pos x="1610" y="834"/>
    <p:text>Do you want to say "for some members". The way it is written looks like everyone is going to 6 month renewals.</p:text>
  </p:cm>
  <p:cm authorId="0" dt="2026-05-21T00:25:20.324" idx="21">
    <p:pos x="104" y="95"/>
    <p:text>Does anyone have capacity to check against our Feb 24 webinar? If we cover things there that haven't changed, maybe it's just a bullet point here in this webinar and we point them to Feb 24 for more info? 
@jan.cartwright@state.co.us or @kyra.acuna@state.co.us ?</p:text>
  </p:cm>
  <p:cm authorId="2" dt="2026-05-21T14:01:33.380" idx="35">
    <p:pos x="104" y="95"/>
    <p:text>I will try to find time for this later today. The February webinar was also billed as "H.R. 1" overall and this one is billed as "Work Requirements." So I think the scope is a little different.</p:text>
  </p:cm>
  <p:cm authorId="2" dt="2026-05-21T22:45:41.005" idx="36">
    <p:pos x="4334" y="3011"/>
    <p:text>Does anyone know if we need to keep the page numbers?</p:text>
  </p:cm>
  <p:cm authorId="0" dt="2026-05-21T23:20:45.646" idx="22">
    <p:pos x="104" y="95"/>
    <p:text>Does this slide duplicate some stuff on Slide 15?</p:text>
  </p:cm>
  <p:cm authorId="9" dt="2026-05-22T02:08:08.911" idx="11">
    <p:pos x="104" y="95"/>
    <p:text>Given the number of slides and the focus of the webinar on WR, I recommend trimming this section down significantly so that there aren't separate slides for each provision. We've done this in larger webinars and seems to be overkill for this setting.</p:text>
  </p:cm>
  <p:cm authorId="2" dt="2026-05-22T02:08:08.911" idx="37">
    <p:pos x="104" y="95"/>
    <p:text>Yes, it does duplicate the list now. Maybe I can combine 10 with 11.</p:text>
  </p:cm>
</p:cmLst>
</file>

<file path=ppt/comments/comment2.xml><?xml version="1.0" encoding="utf-8"?>
<p:cmLst xmlns:a="http://schemas.openxmlformats.org/drawingml/2006/main" xmlns:r="http://schemas.openxmlformats.org/officeDocument/2006/relationships" xmlns:p="http://schemas.openxmlformats.org/presentationml/2006/main">
  <p:cm authorId="17" dt="2026-05-28T12:21:43.637" idx="2">
    <p:pos x="1835" y="464"/>
    <p:text>here also picture that i couldn't translate</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6-05-21T23:47:54.174" idx="16">
    <p:pos x="319" y="722"/>
    <p:text>Oh, good idea on the code, Jan. 
@kyra.acuna@state.co.us @ryan.lazo@state.co.us Have we done this before? Like this idea or is there a reason to not like it?</p:text>
  </p:cm>
  <p:cm authorId="0" dt="2026-05-21T23:48:25.891" idx="17">
    <p:pos x="319" y="722"/>
    <p:text>Oh and to the other part, we always share links in the chat as they come up and we'll send around via a follow-up email to everyone who registered.</p:text>
  </p:cm>
  <p:cm authorId="12" dt="2026-05-22T18:40:20.002" idx="6">
    <p:pos x="319" y="722"/>
    <p:text>I love the QR code idea and we could be doing that more often! Google form link coming 5/27 or 5/28</p:text>
  </p:cm>
  <p:cm authorId="13" dt="2026-05-22T21:17:50.429" idx="6">
    <p:pos x="319" y="622"/>
    <p:text>Is this the post webinar satisfaction survey or another one with more HR1 questions</p:text>
  </p:cm>
  <p:cm authorId="12" dt="2026-05-22T21:23:57.818" idx="7">
    <p:pos x="319" y="622"/>
    <p:text>The latter. Draft here: https://docs.google.com/document/d/1FVsJiBuxpPKQaoQFFxRqkGKg0FjBli9IRbH-B--_8rw/edit?tab=t.m00w4ierki5w</p:text>
  </p:cm>
  <p:cm authorId="12" dt="2026-05-22T21:50:31.207" idx="8">
    <p:pos x="319" y="622"/>
    <p:text>link</p:text>
  </p:cm>
  <p:cm authorId="13" dt="2026-05-22T21:50:31.207" idx="7">
    <p:pos x="319" y="622"/>
    <p:text>Ohh nice, thank you!</p:text>
  </p:cm>
  <p:cm authorId="2" dt="2026-05-26T23:30:43.895" idx="25">
    <p:pos x="319" y="722"/>
    <p:text>Iinclude a QR code and also put the link in the chat?</p:text>
  </p:cm>
  <p:cm authorId="2" dt="2026-05-26T23:30:43.895" idx="26">
    <p:pos x="319" y="722"/>
    <p:text>@patrick.potyondy@state.co.us @sarah.davis@state.co.us Do we have the Google form link? If we don't have it yet, can we still add an ENG and SPA QR code after this has gone for translation?</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26-05-20T22:04:11.028" idx="5">
    <p:pos x="6000" y="0"/>
    <p:text>Just noting this is a text-dense (and smaller-text) slide, and after translation it will be denser and smaller. Any opportunity to pare down this content a bit?</p:text>
  </p:cm>
  <p:cm authorId="9" dt="2026-05-21T00:21:36.750" idx="7">
    <p:pos x="236" y="59"/>
    <p:text>Recommend deleting. Slide #30 says basically the same</p:text>
  </p:cm>
</p:cmLst>
</file>

<file path=ppt/comments/comment5.xml><?xml version="1.0" encoding="utf-8"?>
<p:cmLst xmlns:a="http://schemas.openxmlformats.org/drawingml/2006/main" xmlns:r="http://schemas.openxmlformats.org/officeDocument/2006/relationships" xmlns:p="http://schemas.openxmlformats.org/presentationml/2006/main">
  <p:cm authorId="8" dt="2026-05-13T19:41:24.747" idx="13">
    <p:pos x="195" y="805"/>
    <p:text>Suggest starting off with $580/month first</p:text>
  </p:cm>
</p:cmLst>
</file>

<file path=ppt/comments/comment6.xml><?xml version="1.0" encoding="utf-8"?>
<p:cmLst xmlns:a="http://schemas.openxmlformats.org/drawingml/2006/main" xmlns:r="http://schemas.openxmlformats.org/officeDocument/2006/relationships" xmlns:p="http://schemas.openxmlformats.org/presentationml/2006/main">
  <p:cm authorId="14" dt="2026-05-12T19:23:18.373" idx="4">
    <p:pos x="117" y="28"/>
    <p:text>@jan.cartwright@state.co.us If we don't want to use the term "expansion" to describe these folks, what do we want to use?
_Assigned to Jan Cartwright - HCPF_</p:text>
  </p:cm>
</p:cmLst>
</file>

<file path=ppt/comments/comment7.xml><?xml version="1.0" encoding="utf-8"?>
<p:cmLst xmlns:a="http://schemas.openxmlformats.org/drawingml/2006/main" xmlns:r="http://schemas.openxmlformats.org/officeDocument/2006/relationships" xmlns:p="http://schemas.openxmlformats.org/presentationml/2006/main">
  <p:cm authorId="10" dt="2026-05-15T16:49:26.727" idx="10">
    <p:pos x="128" y="145"/>
    <p:text>Recommend framing the message: 
WR MIGHT apply to anyone between the ages of 19-64.
6-mo renewals APPLY to everyone 19-64
(should this term be 'renewal redetermination' rather than 'renewal' because renewal could be interpreted by some as automatic renewal?)
My understanding is even if a member is renewed behind the scenes through WR compliance validated by the ex parte process that member would still get a renewal approved NOA so I think telling them they will be redetermined every 6 months if they are 19-64 will prepare them to received the increase in notices sent.</p:text>
  </p:cm>
</p:cmLst>
</file>

<file path=ppt/comments/comment8.xml><?xml version="1.0" encoding="utf-8"?>
<p:cmLst xmlns:a="http://schemas.openxmlformats.org/drawingml/2006/main" xmlns:r="http://schemas.openxmlformats.org/officeDocument/2006/relationships" xmlns:p="http://schemas.openxmlformats.org/presentationml/2006/main">
  <p:cm authorId="2" dt="2026-05-13T20:47:44.506" idx="27">
    <p:pos x="128" y="145"/>
    <p:text>Personally I don't think we should include slides 11-14. I think there will be enough material just on WR.</p:text>
  </p:cm>
  <p:cm authorId="9" dt="2026-05-13T20:47:44.506" idx="8">
    <p:pos x="128" y="145"/>
    <p:text>Agree on this Jan- I would exclude everything except WR</p:text>
  </p:cm>
</p:cmLst>
</file>

<file path=ppt/comments/comment9.xml><?xml version="1.0" encoding="utf-8"?>
<p:cmLst xmlns:a="http://schemas.openxmlformats.org/drawingml/2006/main" xmlns:r="http://schemas.openxmlformats.org/officeDocument/2006/relationships" xmlns:p="http://schemas.openxmlformats.org/presentationml/2006/main">
  <p:cm authorId="2" dt="2026-05-20T16:31:39.524" idx="28">
    <p:pos x="160" y="-35"/>
    <p:text>How about "How to Report Work &amp; Community Engagement Activities"? Also, I moved this to the end of the section since it overs all of the areas.</p:text>
  </p:cm>
  <p:cm authorId="10" dt="2026-05-20T16:47:03.828" idx="11">
    <p:pos x="160" y="-35"/>
    <p:text>@jan.cartwright@state.co.us I think this title is better. 
The content of this slide may be confusing because IF an individual must meet WR/CE requirements, Worksheet J is not the documentation they will use to report they are meeting one of the 4 ways: paid work, unpaid volunteer work, education, work training program
I don't think getting in the weeds on the various forms related to each of the 4 WR/CE compliance paths is needed; just a high level understanding documentation will be required.
I agree moving this to the bottom of this section is good because it apples to all of the compliance paths.</p:text>
  </p:cm>
  <p:cm authorId="2" dt="2026-05-20T17:21:36.851" idx="29">
    <p:pos x="160" y="-35"/>
    <p:text>@ryn.orman@state.co.us I don't really understand. Can you help fix the language on the slide? Or is it too confusing and we should just remove this slide?</p:text>
  </p:cm>
  <p:cm authorId="10" dt="2026-05-20T17:28:32.411" idx="12">
    <p:pos x="160" y="-35"/>
    <p:text>Recommend changing to "How to Report WR Compliance"
Reporting will be required for the other ways to comply with WR, not just paid work.</p:text>
  </p:cm>
  <p:cm authorId="10" dt="2026-05-20T17:28:32.411" idx="13">
    <p:pos x="160" y="-35"/>
    <p:text>@jan.cartwright@state.co.us I added a DRAFT for potential language for documenting compliance with WR/CE (slide 48). This could replace Slide 47. Policy/operations should validate.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healthfirstcolorado.com/im-an-immigrant-can-i-keep-my-health-first-colorado-coverag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healthfirstcolorado.com/ufaq/"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mailto:hcpf_hr1@state.co.us" TargetMode="External"/><Relationship Id="rId5" Type="http://schemas.openxmlformats.org/officeDocument/2006/relationships/hyperlink" Target="https://lp.constantcontactpages.com/sl/P5xXjrw" TargetMode="External"/><Relationship Id="rId4" Type="http://schemas.openxmlformats.org/officeDocument/2006/relationships/hyperlink" Target="https://docs.google.com/forms/d/e/1FAIpQLSfKmG1KBDHGbuKz6Ynkka_FHkaCfCxkKFXQHORuM0qw-T-CbA/viewform?usp=publish-editor"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mailto:hcpf_HR1@state.co.us"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colorado.gov/hcpf/impac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3e306438d69_1_14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panose="020B0604020202020204"/>
              <a:buNone/>
            </a:pPr>
            <a:r>
              <a:rPr lang="en-US" dirty="0">
                <a:solidFill>
                  <a:schemeClr val="dk1"/>
                </a:solidFill>
              </a:rPr>
              <a:t>Speaker: Kyra</a:t>
            </a:r>
          </a:p>
          <a:p>
            <a:pPr marL="0" lvl="0" indent="0" algn="l" rtl="0">
              <a:spcBef>
                <a:spcPts val="0"/>
              </a:spcBef>
              <a:spcAft>
                <a:spcPts val="0"/>
              </a:spcAft>
              <a:buClr>
                <a:schemeClr val="dk1"/>
              </a:buClr>
              <a:buSzPts val="1100"/>
              <a:buFont typeface="Arial"/>
              <a:buNone/>
            </a:pPr>
            <a:r>
              <a:rPr lang="en-US" dirty="0">
                <a:solidFill>
                  <a:schemeClr val="dk1"/>
                </a:solidFill>
              </a:rPr>
              <a:t>Time: 2:30 // 1 min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Welcome to the Colorado Department of Health Care Policy &amp; Financing webinar on Medicaid work requirements. </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400"/>
              <a:buFont typeface="Arial"/>
              <a:buNone/>
            </a:pPr>
            <a:r>
              <a:rPr lang="en-US" sz="1100" dirty="0">
                <a:solidFill>
                  <a:schemeClr val="dk1"/>
                </a:solidFill>
                <a:latin typeface="Trebuchet MS"/>
                <a:ea typeface="Trebuchet MS"/>
                <a:cs typeface="Trebuchet MS"/>
                <a:sym typeface="Trebuchet MS"/>
              </a:rPr>
              <a:t>I’d like to let the Spanish interpreter introduce themselves right now. </a:t>
            </a:r>
          </a:p>
          <a:p>
            <a:pPr marL="0" lvl="0" indent="0" algn="l" rtl="0">
              <a:spcBef>
                <a:spcPts val="0"/>
              </a:spcBef>
              <a:spcAft>
                <a:spcPts val="0"/>
              </a:spcAft>
              <a:buClr>
                <a:schemeClr val="dk1"/>
              </a:buClr>
              <a:buSzPts val="1400"/>
              <a:buFont typeface="Arial"/>
              <a:buNone/>
            </a:pPr>
            <a:endParaRPr lang="en-US" sz="1100" b="1" dirty="0">
              <a:solidFill>
                <a:schemeClr val="dk1"/>
              </a:solidFill>
              <a:latin typeface="Trebuchet MS"/>
              <a:ea typeface="Trebuchet MS"/>
              <a:cs typeface="Trebuchet MS"/>
              <a:sym typeface="Trebuchet MS"/>
            </a:endParaRPr>
          </a:p>
          <a:p>
            <a:pPr marL="457200" lvl="0" indent="-304800" algn="l" rtl="0">
              <a:spcBef>
                <a:spcPts val="0"/>
              </a:spcBef>
              <a:spcAft>
                <a:spcPts val="0"/>
              </a:spcAft>
              <a:buClr>
                <a:srgbClr val="202124"/>
              </a:buClr>
              <a:buSzPts val="1200"/>
              <a:buFont typeface="Trebuchet MS"/>
              <a:buChar char="●"/>
            </a:pPr>
            <a:r>
              <a:rPr lang="en-US" sz="1100" dirty="0">
                <a:solidFill>
                  <a:srgbClr val="202124"/>
                </a:solidFill>
                <a:latin typeface="Trebuchet MS"/>
                <a:ea typeface="Trebuchet MS"/>
                <a:cs typeface="Trebuchet MS"/>
                <a:sym typeface="Trebuchet MS"/>
              </a:rPr>
              <a:t>SPANISH INTERPRETER COMES ON SCREEN and IS HIGHLIGHTED; Interpreter READS SCRIPT BELOW VERBATIM. </a:t>
            </a:r>
          </a:p>
          <a:p>
            <a:pPr marL="457200" lvl="0" indent="0" algn="l" rtl="0">
              <a:spcBef>
                <a:spcPts val="0"/>
              </a:spcBef>
              <a:spcAft>
                <a:spcPts val="0"/>
              </a:spcAft>
              <a:buClr>
                <a:schemeClr val="dk1"/>
              </a:buClr>
              <a:buSzPts val="1400"/>
              <a:buFont typeface="Arial"/>
              <a:buNone/>
            </a:pPr>
            <a:endParaRPr lang="en-US" sz="1100" dirty="0">
              <a:solidFill>
                <a:srgbClr val="202124"/>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r>
              <a:rPr lang="en-US" sz="1100" b="1" dirty="0">
                <a:solidFill>
                  <a:srgbClr val="202124"/>
                </a:solidFill>
                <a:latin typeface="Trebuchet MS"/>
                <a:ea typeface="Trebuchet MS"/>
                <a:cs typeface="Trebuchet MS"/>
                <a:sym typeface="Trebuchet MS"/>
              </a:rPr>
              <a:t>Interpreter reads (in Spanish, </a:t>
            </a:r>
            <a:r>
              <a:rPr lang="en-US" sz="1100" dirty="0">
                <a:solidFill>
                  <a:srgbClr val="202124"/>
                </a:solidFill>
                <a:latin typeface="Trebuchet MS"/>
                <a:ea typeface="Trebuchet MS"/>
                <a:cs typeface="Trebuchet MS"/>
                <a:sym typeface="Trebuchet MS"/>
              </a:rPr>
              <a:t>but this is what she is saying in English</a:t>
            </a:r>
            <a:r>
              <a:rPr lang="en-US" sz="1100" b="1" dirty="0">
                <a:solidFill>
                  <a:srgbClr val="202124"/>
                </a:solidFill>
                <a:latin typeface="Trebuchet MS"/>
                <a:ea typeface="Trebuchet MS"/>
                <a:cs typeface="Trebuchet MS"/>
                <a:sym typeface="Trebuchet MS"/>
              </a:rPr>
              <a:t>):  </a:t>
            </a:r>
          </a:p>
          <a:p>
            <a:pPr marL="457200" lvl="0" indent="0" algn="l" rtl="0">
              <a:spcBef>
                <a:spcPts val="0"/>
              </a:spcBef>
              <a:spcAft>
                <a:spcPts val="0"/>
              </a:spcAft>
              <a:buClr>
                <a:schemeClr val="dk1"/>
              </a:buClr>
              <a:buSzPts val="1400"/>
              <a:buFont typeface="Arial"/>
              <a:buNone/>
            </a:pPr>
            <a:r>
              <a:rPr lang="en-US" sz="1100" dirty="0">
                <a:solidFill>
                  <a:schemeClr val="dk1"/>
                </a:solidFill>
                <a:latin typeface="Trebuchet MS"/>
                <a:ea typeface="Trebuchet MS"/>
                <a:cs typeface="Trebuchet MS"/>
                <a:sym typeface="Trebuchet MS"/>
              </a:rPr>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p>
          <a:p>
            <a:pPr marL="0" lvl="0" indent="0" algn="l" rtl="0">
              <a:spcBef>
                <a:spcPts val="0"/>
              </a:spcBef>
              <a:spcAft>
                <a:spcPts val="0"/>
              </a:spcAft>
              <a:buClr>
                <a:schemeClr val="dk1"/>
              </a:buClr>
              <a:buSzPts val="1400"/>
              <a:buFont typeface="Arial"/>
              <a:buNone/>
            </a:pPr>
            <a:endParaRPr lang="en-US" sz="1100" b="1"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r>
              <a:rPr lang="en-US" sz="1100" b="1" dirty="0">
                <a:solidFill>
                  <a:srgbClr val="202124"/>
                </a:solidFill>
                <a:latin typeface="Trebuchet MS"/>
                <a:ea typeface="Trebuchet MS"/>
                <a:cs typeface="Trebuchet MS"/>
                <a:sym typeface="Trebuchet MS"/>
              </a:rPr>
              <a:t>Then [Webinar Leader] speaks once the interpreter is done: </a:t>
            </a:r>
          </a:p>
          <a:p>
            <a:pPr marL="457200" lvl="0" indent="0" algn="l" rtl="0">
              <a:spcBef>
                <a:spcPts val="0"/>
              </a:spcBef>
              <a:spcAft>
                <a:spcPts val="0"/>
              </a:spcAft>
              <a:buClr>
                <a:schemeClr val="dk1"/>
              </a:buClr>
              <a:buSzPts val="1400"/>
              <a:buFont typeface="Arial"/>
              <a:buNone/>
            </a:pPr>
            <a:r>
              <a:rPr lang="en-US" sz="1100" dirty="0">
                <a:solidFill>
                  <a:schemeClr val="dk1"/>
                </a:solidFill>
                <a:latin typeface="Trebuchet MS"/>
                <a:ea typeface="Trebuchet MS"/>
                <a:cs typeface="Trebuchet MS"/>
                <a:sym typeface="Trebuchet MS"/>
              </a:rPr>
              <a:t>Thank you, [</a:t>
            </a:r>
            <a:r>
              <a:rPr lang="en-US" sz="1100" b="1" dirty="0">
                <a:solidFill>
                  <a:schemeClr val="dk1"/>
                </a:solidFill>
                <a:latin typeface="Trebuchet MS"/>
                <a:ea typeface="Trebuchet MS"/>
                <a:cs typeface="Trebuchet MS"/>
                <a:sym typeface="Trebuchet MS"/>
              </a:rPr>
              <a:t>Interpreter Name</a:t>
            </a:r>
            <a:r>
              <a:rPr lang="en-US" sz="1100" dirty="0">
                <a:solidFill>
                  <a:schemeClr val="dk1"/>
                </a:solidFill>
                <a:latin typeface="Trebuchet MS"/>
                <a:ea typeface="Trebuchet MS"/>
                <a:cs typeface="Trebuchet MS"/>
                <a:sym typeface="Trebuchet MS"/>
              </a:rPr>
              <a:t>]. If you would like to listen to this webinar in Spanish, please select the “Interpretation” pod on your Zoom toolbar and select “Spanish”. We have also posted instructions for now to access language interpretation in the chat. </a:t>
            </a:r>
          </a:p>
          <a:p>
            <a:pPr marL="457200" lvl="0" indent="0" algn="l" rtl="0">
              <a:spcBef>
                <a:spcPts val="0"/>
              </a:spcBef>
              <a:spcAft>
                <a:spcPts val="0"/>
              </a:spcAft>
              <a:buClr>
                <a:schemeClr val="dk1"/>
              </a:buClr>
              <a:buSzPts val="1400"/>
              <a:buFont typeface="Arial"/>
              <a:buNone/>
            </a:pPr>
            <a:endParaRPr lang="en-US" sz="11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endParaRPr lang="en-US" sz="11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400"/>
              <a:buFont typeface="Arial"/>
              <a:buNone/>
            </a:pPr>
            <a:r>
              <a:rPr lang="en-US" sz="1100" b="1" u="sng" dirty="0">
                <a:solidFill>
                  <a:srgbClr val="444444"/>
                </a:solidFill>
                <a:latin typeface="Trebuchet MS"/>
                <a:ea typeface="Trebuchet MS"/>
                <a:cs typeface="Trebuchet MS"/>
                <a:sym typeface="Trebuchet MS"/>
              </a:rPr>
              <a:t>[Webinar Tech] </a:t>
            </a:r>
            <a:r>
              <a:rPr lang="en-US" sz="1100" u="sng" dirty="0">
                <a:solidFill>
                  <a:srgbClr val="444444"/>
                </a:solidFill>
                <a:latin typeface="Trebuchet MS"/>
                <a:ea typeface="Trebuchet MS"/>
                <a:cs typeface="Trebuchet MS"/>
                <a:sym typeface="Trebuchet MS"/>
              </a:rPr>
              <a:t>Post in Chat:​</a:t>
            </a:r>
            <a:endParaRPr lang="en-US" sz="11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lang="en-US" sz="11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100" dirty="0">
                <a:solidFill>
                  <a:schemeClr val="dk1"/>
                </a:solidFill>
                <a:latin typeface="Trebuchet MS"/>
                <a:ea typeface="Trebuchet MS"/>
                <a:cs typeface="Trebuchet MS"/>
                <a:sym typeface="Trebuchet MS"/>
              </a:rPr>
              <a:t>How to listen to Language Interpretation: </a:t>
            </a:r>
            <a:r>
              <a:rPr lang="en-US" sz="1100" u="sng" dirty="0">
                <a:solidFill>
                  <a:srgbClr val="0563C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https://support.zoom.com/hc/en/article?id=zm_kb&amp;sysparm_article=KB0064768#h_6802bbbc-2ec9-47cb-a04c-6aac35914d82</a:t>
            </a:r>
            <a:r>
              <a:rPr lang="en-US" sz="1100" dirty="0">
                <a:solidFill>
                  <a:schemeClr val="dk1"/>
                </a:solidFill>
                <a:latin typeface="Trebuchet MS"/>
                <a:ea typeface="Trebuchet MS"/>
                <a:cs typeface="Trebuchet MS"/>
                <a:sym typeface="Trebuchet MS"/>
              </a:rPr>
              <a:t> </a:t>
            </a:r>
          </a:p>
          <a:p>
            <a:pPr marL="0" lvl="0" indent="0" algn="l" rtl="0">
              <a:spcBef>
                <a:spcPts val="0"/>
              </a:spcBef>
              <a:spcAft>
                <a:spcPts val="0"/>
              </a:spcAft>
              <a:buClr>
                <a:schemeClr val="dk1"/>
              </a:buClr>
              <a:buSzPts val="1100"/>
              <a:buFont typeface="Arial"/>
              <a:buNone/>
            </a:pPr>
            <a:r>
              <a:rPr lang="en-US" sz="1100" dirty="0">
                <a:solidFill>
                  <a:schemeClr val="dk1"/>
                </a:solidFill>
                <a:latin typeface="Trebuchet MS"/>
                <a:ea typeface="Trebuchet MS"/>
                <a:cs typeface="Trebuchet MS"/>
                <a:sym typeface="Trebuchet MS"/>
              </a:rPr>
              <a:t> </a:t>
            </a:r>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Trebuchet MS"/>
                <a:ea typeface="Trebuchet MS"/>
                <a:cs typeface="Trebuchet MS"/>
                <a:sym typeface="Trebuchet MS"/>
              </a:rPr>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Trebuchet MS"/>
                <a:ea typeface="Trebuchet MS"/>
                <a:cs typeface="Trebuchet MS"/>
                <a:sym typeface="Trebuchet MS"/>
              </a:rPr>
              <a:t>Si </a:t>
            </a:r>
            <a:r>
              <a:rPr lang="fr-FR" noProof="0" dirty="0">
                <a:solidFill>
                  <a:schemeClr val="dk1"/>
                </a:solidFill>
                <a:latin typeface="Trebuchet MS"/>
                <a:ea typeface="Trebuchet MS"/>
                <a:cs typeface="Trebuchet MS"/>
                <a:sym typeface="Trebuchet MS"/>
              </a:rPr>
              <a:t>desea</a:t>
            </a:r>
            <a:r>
              <a:rPr lang="en-US" dirty="0">
                <a:solidFill>
                  <a:schemeClr val="dk1"/>
                </a:solidFill>
                <a:latin typeface="Trebuchet MS"/>
                <a:ea typeface="Trebuchet MS"/>
                <a:cs typeface="Trebuchet MS"/>
                <a:sym typeface="Trebuchet MS"/>
              </a:rPr>
              <a:t>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Trebuchet MS"/>
                <a:ea typeface="Trebuchet MS"/>
                <a:cs typeface="Trebuchet MS"/>
                <a:sym typeface="Trebuchet MS"/>
              </a:rPr>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Trebuchet MS"/>
                <a:ea typeface="Trebuchet MS"/>
                <a:cs typeface="Trebuchet MS"/>
                <a:sym typeface="Trebuchet MS"/>
              </a:rPr>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lang="en-US" sz="11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400"/>
              <a:buFont typeface="Arial"/>
              <a:buNone/>
            </a:pPr>
            <a:endParaRPr lang="en-US" sz="1100" b="1"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lang="en-US" dirty="0"/>
          </a:p>
        </p:txBody>
      </p:sp>
      <p:sp>
        <p:nvSpPr>
          <p:cNvPr id="695" name="Google Shape;695;g3e306438d69_1_1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ddd76e9aef_2_6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770" name="Google Shape;770;g3ddd76e9aef_2_66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Adela</a:t>
            </a:r>
          </a:p>
          <a:p>
            <a:pPr marL="0" lvl="0" indent="0" algn="l" rtl="0">
              <a:spcBef>
                <a:spcPts val="0"/>
              </a:spcBef>
              <a:spcAft>
                <a:spcPts val="0"/>
              </a:spcAft>
              <a:buNone/>
            </a:pPr>
            <a:r>
              <a:rPr lang="en-US" dirty="0">
                <a:solidFill>
                  <a:schemeClr val="dk1"/>
                </a:solidFill>
              </a:rPr>
              <a:t>Time: 2:40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b="0" dirty="0"/>
              <a:t>Here is our working timeline </a:t>
            </a:r>
            <a:r>
              <a:rPr lang="en-US" dirty="0"/>
              <a:t>of the H.R. 1 changes over the next 8 months </a:t>
            </a:r>
            <a:r>
              <a:rPr lang="en-US" b="0" dirty="0"/>
              <a:t>and the key thing here is that this is subject to change as we continue to receive guidance and </a:t>
            </a:r>
            <a:r>
              <a:rPr lang="en-US" dirty="0"/>
              <a:t>the interim </a:t>
            </a:r>
            <a:r>
              <a:rPr lang="en-US" b="0" dirty="0"/>
              <a:t>final rules from the federal government.</a:t>
            </a:r>
          </a:p>
          <a:p>
            <a:pPr marL="0" lvl="0" indent="0" algn="l" rtl="0">
              <a:spcBef>
                <a:spcPts val="0"/>
              </a:spcBef>
              <a:spcAft>
                <a:spcPts val="0"/>
              </a:spcAft>
              <a:buNone/>
            </a:pPr>
            <a:r>
              <a:rPr lang="en-US" b="0" dirty="0"/>
              <a:t> </a:t>
            </a:r>
          </a:p>
          <a:p>
            <a:pPr marL="457200" lvl="0" indent="-298450" algn="l" rtl="0">
              <a:spcBef>
                <a:spcPts val="0"/>
              </a:spcBef>
              <a:spcAft>
                <a:spcPts val="0"/>
              </a:spcAft>
              <a:buSzPts val="1100"/>
              <a:buChar char="●"/>
            </a:pPr>
            <a:r>
              <a:rPr lang="en-US" b="0" dirty="0"/>
              <a:t>First I will walk through the key policy changes</a:t>
            </a:r>
            <a:r>
              <a:rPr lang="en-US" dirty="0"/>
              <a:t> &amp; </a:t>
            </a:r>
            <a:r>
              <a:rPr lang="en-US" b="0" dirty="0"/>
              <a:t>the effective dates:</a:t>
            </a:r>
            <a:endParaRPr lang="en-US" dirty="0"/>
          </a:p>
          <a:p>
            <a:pPr marL="914400" lvl="1" indent="-298450" algn="l" rtl="0">
              <a:spcBef>
                <a:spcPts val="0"/>
              </a:spcBef>
              <a:spcAft>
                <a:spcPts val="0"/>
              </a:spcAft>
              <a:buSzPts val="1100"/>
              <a:buChar char="○"/>
            </a:pPr>
            <a:r>
              <a:rPr lang="en-US" dirty="0"/>
              <a:t>In</a:t>
            </a:r>
            <a:r>
              <a:rPr lang="en-US" b="0" dirty="0"/>
              <a:t> October 2026, </a:t>
            </a:r>
            <a:r>
              <a:rPr lang="en-US" dirty="0"/>
              <a:t>the policy change that impacts some immigrants such as asylees and refugees takes effect.</a:t>
            </a:r>
            <a:endParaRPr lang="en-US" b="0" dirty="0"/>
          </a:p>
          <a:p>
            <a:pPr marL="914400" lvl="1" indent="-298450" algn="l" rtl="0">
              <a:spcBef>
                <a:spcPts val="0"/>
              </a:spcBef>
              <a:spcAft>
                <a:spcPts val="0"/>
              </a:spcAft>
              <a:buSzPts val="1100"/>
              <a:buChar char="○"/>
            </a:pPr>
            <a:r>
              <a:rPr lang="en-US" dirty="0"/>
              <a:t>In </a:t>
            </a:r>
            <a:r>
              <a:rPr lang="en-US" b="0" dirty="0"/>
              <a:t>January 2027</a:t>
            </a:r>
            <a:r>
              <a:rPr lang="en-US" dirty="0"/>
              <a:t> are the major changes for moving some adult members from 12 month to 6 month renewals, implementing work requirements for certain Medicaid members, and changes to retroactive coverage for all Medicaid members.</a:t>
            </a:r>
          </a:p>
          <a:p>
            <a:pPr marL="0" lvl="0" indent="0" algn="l" rtl="0">
              <a:spcBef>
                <a:spcPts val="0"/>
              </a:spcBef>
              <a:spcAft>
                <a:spcPts val="0"/>
              </a:spcAft>
              <a:buNone/>
            </a:pPr>
            <a:r>
              <a:rPr lang="en-US" dirty="0"/>
              <a:t> </a:t>
            </a:r>
            <a:endParaRPr lang="en-US" b="0" dirty="0"/>
          </a:p>
          <a:p>
            <a:pPr marL="457200" lvl="0" indent="-304800" algn="l" rtl="0">
              <a:spcBef>
                <a:spcPts val="0"/>
              </a:spcBef>
              <a:spcAft>
                <a:spcPts val="0"/>
              </a:spcAft>
              <a:buSzPts val="1200"/>
              <a:buChar char="●"/>
            </a:pPr>
            <a:r>
              <a:rPr lang="en-US" b="0" dirty="0"/>
              <a:t>There has been a lot of focus on work requirements, which are also called </a:t>
            </a:r>
            <a:r>
              <a:rPr lang="en-US" dirty="0"/>
              <a:t>“community engagement requirements”,</a:t>
            </a:r>
            <a:r>
              <a:rPr lang="en-US" b="0" dirty="0"/>
              <a:t> but we are also being thoughtful and considerate of the other policies, especially as there is often  overlap among populations who are affected.</a:t>
            </a:r>
          </a:p>
          <a:p>
            <a:pPr marL="0" lvl="0" indent="0" algn="l" rtl="0">
              <a:spcBef>
                <a:spcPts val="0"/>
              </a:spcBef>
              <a:spcAft>
                <a:spcPts val="0"/>
              </a:spcAft>
              <a:buNone/>
            </a:pPr>
            <a:endParaRPr lang="en-US" dirty="0"/>
          </a:p>
          <a:p>
            <a:pPr marL="457200" lvl="0" indent="-304800" algn="l" rtl="0">
              <a:spcBef>
                <a:spcPts val="0"/>
              </a:spcBef>
              <a:spcAft>
                <a:spcPts val="0"/>
              </a:spcAft>
              <a:buSzPts val="1200"/>
              <a:buChar char="●"/>
            </a:pPr>
            <a:r>
              <a:rPr lang="en-US" b="0" dirty="0"/>
              <a:t>To prepare we have planned communications  </a:t>
            </a:r>
          </a:p>
          <a:p>
            <a:pPr marL="914400" lvl="1" indent="-304800" algn="l" rtl="0">
              <a:spcBef>
                <a:spcPts val="0"/>
              </a:spcBef>
              <a:spcAft>
                <a:spcPts val="0"/>
              </a:spcAft>
              <a:buSzPts val="1200"/>
              <a:buChar char="○"/>
            </a:pPr>
            <a:r>
              <a:rPr lang="en-US" dirty="0"/>
              <a:t>At the end of last month, May 2026, we sent notices to all impacted immigrant members.</a:t>
            </a:r>
          </a:p>
          <a:p>
            <a:pPr marL="914400" lvl="1" indent="-304800" algn="l" rtl="0">
              <a:spcBef>
                <a:spcPts val="0"/>
              </a:spcBef>
              <a:spcAft>
                <a:spcPts val="0"/>
              </a:spcAft>
              <a:buSzPts val="1200"/>
              <a:buChar char="○"/>
            </a:pPr>
            <a:r>
              <a:rPr lang="en-US" dirty="0"/>
              <a:t>In September and again in November we will send out a required targeted notice to affected members giving them a heads up of the upcoming work requirements and guidance on how to prepare. </a:t>
            </a:r>
            <a:endParaRPr lang="en-US" b="0" dirty="0"/>
          </a:p>
          <a:p>
            <a:pPr marL="914400" lvl="1" indent="-304800" algn="l" rtl="0">
              <a:spcBef>
                <a:spcPts val="0"/>
              </a:spcBef>
              <a:spcAft>
                <a:spcPts val="0"/>
              </a:spcAft>
              <a:buSzPts val="1200"/>
              <a:buChar char="○"/>
            </a:pPr>
            <a:r>
              <a:rPr lang="en-US" dirty="0"/>
              <a:t>We are planning for applying work requirements for those current members who are due to renew in March of 2027. This means we will initiate the renewals in January and any that are not approved through the ex parte process (meaning the automatic process) will receive a renewal packet with a form asking for work requirements along with any other information required for eligibility determination. </a:t>
            </a:r>
            <a:endParaRPr lang="en-US" b="0" dirty="0"/>
          </a:p>
          <a:p>
            <a:pPr marL="457200" lvl="0" indent="-304800" algn="l" rtl="0">
              <a:spcBef>
                <a:spcPts val="0"/>
              </a:spcBef>
              <a:spcAft>
                <a:spcPts val="0"/>
              </a:spcAft>
              <a:buSzPts val="1200"/>
              <a:buChar char="●"/>
            </a:pPr>
            <a:r>
              <a:rPr lang="en-US" b="0" dirty="0"/>
              <a:t>All of this is subject to change as we continue to gain clarity from CMS </a:t>
            </a:r>
          </a:p>
        </p:txBody>
      </p:sp>
      <p:sp>
        <p:nvSpPr>
          <p:cNvPr id="771" name="Google Shape;771;g3ddd76e9aef_2_665: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en-GB"/>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1"/>
        <p:cNvGrpSpPr/>
        <p:nvPr/>
      </p:nvGrpSpPr>
      <p:grpSpPr>
        <a:xfrm>
          <a:off x="0" y="0"/>
          <a:ext cx="0" cy="0"/>
          <a:chOff x="0" y="0"/>
          <a:chExt cx="0" cy="0"/>
        </a:xfrm>
      </p:grpSpPr>
      <p:sp>
        <p:nvSpPr>
          <p:cNvPr id="1242" name="Google Shape;1242;g3e1308fd7cb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
        <p:nvSpPr>
          <p:cNvPr id="1243" name="Google Shape;1243;g3e1308fd7cb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Adela</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2:43 // 3 min</a:t>
            </a:r>
          </a:p>
          <a:p>
            <a:pPr marL="0" lvl="0" indent="0" algn="l" rtl="0">
              <a:lnSpc>
                <a:spcPct val="115000"/>
              </a:lnSpc>
              <a:spcBef>
                <a:spcPts val="1200"/>
              </a:spcBef>
              <a:spcAft>
                <a:spcPts val="0"/>
              </a:spcAft>
              <a:buClr>
                <a:schemeClr val="dk1"/>
              </a:buClr>
              <a:buSzPts val="1100"/>
              <a:buFont typeface="Arial" panose="020B0604020202020204"/>
              <a:buNone/>
            </a:pPr>
            <a:r>
              <a:rPr lang="en-US" dirty="0">
                <a:solidFill>
                  <a:schemeClr val="dk1"/>
                </a:solidFill>
              </a:rPr>
              <a:t>The changes required by H.R. 1 are complex and the timeline is short. </a:t>
            </a:r>
          </a:p>
          <a:p>
            <a:pPr marL="0" lvl="0" indent="0" algn="l" rtl="0">
              <a:lnSpc>
                <a:spcPct val="115000"/>
              </a:lnSpc>
              <a:spcBef>
                <a:spcPts val="1200"/>
              </a:spcBef>
              <a:spcAft>
                <a:spcPts val="0"/>
              </a:spcAft>
              <a:buClr>
                <a:schemeClr val="dk1"/>
              </a:buClr>
              <a:buSzPts val="1100"/>
              <a:buFont typeface="Arial" panose="020B0604020202020204"/>
              <a:buNone/>
            </a:pPr>
            <a:r>
              <a:rPr lang="en-US" dirty="0">
                <a:solidFill>
                  <a:schemeClr val="dk1"/>
                </a:solidFill>
              </a:rPr>
              <a:t>With only 18 months between the passage of the law and the implementation deadline, there is limited</a:t>
            </a:r>
            <a:r>
              <a:rPr lang="en-US" b="0" dirty="0">
                <a:solidFill>
                  <a:schemeClr val="dk1"/>
                </a:solidFill>
              </a:rPr>
              <a:t> time available for planning, system updates, training, and communication. This creates pressure to move quickly while still </a:t>
            </a:r>
            <a:r>
              <a:rPr lang="en-US" dirty="0">
                <a:solidFill>
                  <a:schemeClr val="dk1"/>
                </a:solidFill>
              </a:rPr>
              <a:t>being </a:t>
            </a:r>
            <a:r>
              <a:rPr lang="en-US" b="0" dirty="0">
                <a:solidFill>
                  <a:schemeClr val="dk1"/>
                </a:solidFill>
              </a:rPr>
              <a:t>accura</a:t>
            </a:r>
            <a:r>
              <a:rPr lang="en-US" dirty="0">
                <a:solidFill>
                  <a:schemeClr val="dk1"/>
                </a:solidFill>
              </a:rPr>
              <a:t>te</a:t>
            </a:r>
            <a:r>
              <a:rPr lang="en-US" b="0" dirty="0">
                <a:solidFill>
                  <a:schemeClr val="dk1"/>
                </a:solidFill>
              </a:rPr>
              <a:t>. </a:t>
            </a:r>
            <a:endParaRPr lang="en-US" dirty="0">
              <a:solidFill>
                <a:schemeClr val="dk1"/>
              </a:solidFill>
            </a:endParaRPr>
          </a:p>
          <a:p>
            <a:pPr marL="0" lvl="0" indent="0" algn="l" rtl="0">
              <a:lnSpc>
                <a:spcPct val="115000"/>
              </a:lnSpc>
              <a:spcBef>
                <a:spcPts val="1200"/>
              </a:spcBef>
              <a:spcAft>
                <a:spcPts val="0"/>
              </a:spcAft>
              <a:buClr>
                <a:schemeClr val="dk1"/>
              </a:buClr>
              <a:buSzPts val="1100"/>
              <a:buFont typeface="Arial" panose="020B0604020202020204"/>
              <a:buNone/>
            </a:pPr>
            <a:r>
              <a:rPr lang="en-US" dirty="0">
                <a:solidFill>
                  <a:schemeClr val="dk1"/>
                </a:solidFill>
              </a:rPr>
              <a:t>We have just received the interim final rule from our federal partners, the Centers for Medicare and Medicaid Services, that we must plan to follow, which may change some of the policy decisions we’ve made. We’re reviewing and analyzing the rule as quickly as we can so we can keep moving forward.  </a:t>
            </a:r>
            <a:r>
              <a:rPr lang="en-US" b="0" dirty="0">
                <a:solidFill>
                  <a:schemeClr val="dk1"/>
                </a:solidFill>
              </a:rPr>
              <a:t> </a:t>
            </a:r>
          </a:p>
          <a:p>
            <a:pPr marL="0" lvl="0" indent="0" algn="l" rtl="0">
              <a:lnSpc>
                <a:spcPct val="115000"/>
              </a:lnSpc>
              <a:spcBef>
                <a:spcPts val="1200"/>
              </a:spcBef>
              <a:spcAft>
                <a:spcPts val="0"/>
              </a:spcAft>
              <a:buClr>
                <a:schemeClr val="dk1"/>
              </a:buClr>
              <a:buSzPts val="1100"/>
              <a:buFont typeface="Arial" panose="020B0604020202020204"/>
              <a:buNone/>
            </a:pPr>
            <a:r>
              <a:rPr lang="en-US" dirty="0">
                <a:solidFill>
                  <a:schemeClr val="dk1"/>
                </a:solidFill>
              </a:rPr>
              <a:t>Implementing H.R. 1 has meant substantial changes to technology systems, including CBMS, our eligibility system, and PEAK, our member portal. </a:t>
            </a:r>
            <a:r>
              <a:rPr lang="en-US" b="0" dirty="0">
                <a:solidFill>
                  <a:schemeClr val="dk1"/>
                </a:solidFill>
              </a:rPr>
              <a:t>These changes </a:t>
            </a:r>
            <a:r>
              <a:rPr lang="en-US" dirty="0">
                <a:solidFill>
                  <a:schemeClr val="dk1"/>
                </a:solidFill>
              </a:rPr>
              <a:t>are </a:t>
            </a:r>
            <a:r>
              <a:rPr lang="en-US" b="0" dirty="0">
                <a:solidFill>
                  <a:schemeClr val="dk1"/>
                </a:solidFill>
              </a:rPr>
              <a:t>complex and a challenge to implement on a very short timeline. </a:t>
            </a:r>
            <a:endParaRPr lang="en-US" dirty="0">
              <a:solidFill>
                <a:schemeClr val="dk1"/>
              </a:solidFill>
            </a:endParaRPr>
          </a:p>
          <a:p>
            <a:pPr marL="0" lvl="0" indent="0" algn="l" rtl="0">
              <a:lnSpc>
                <a:spcPct val="115000"/>
              </a:lnSpc>
              <a:spcBef>
                <a:spcPts val="1200"/>
              </a:spcBef>
              <a:spcAft>
                <a:spcPts val="0"/>
              </a:spcAft>
              <a:buClr>
                <a:schemeClr val="dk1"/>
              </a:buClr>
              <a:buSzPts val="1100"/>
              <a:buFont typeface="Arial" panose="020B0604020202020204"/>
              <a:buNone/>
            </a:pPr>
            <a:r>
              <a:rPr lang="en-US" dirty="0">
                <a:solidFill>
                  <a:schemeClr val="dk1"/>
                </a:solidFill>
              </a:rPr>
              <a:t>For our county partners and eligibility sites who do the all the work of eligibility—that is, determining if someone can get Medicaid—including processing applications, H.R. 1 is a large change. And of course, there were changes to SNAP, as well, so our county partners are definitely feeling the scope and scale of the changes across departments and program. </a:t>
            </a:r>
          </a:p>
          <a:p>
            <a:pPr marL="0" lvl="0" indent="0" algn="l" rtl="0">
              <a:lnSpc>
                <a:spcPct val="115000"/>
              </a:lnSpc>
              <a:spcBef>
                <a:spcPts val="1200"/>
              </a:spcBef>
              <a:spcAft>
                <a:spcPts val="0"/>
              </a:spcAft>
              <a:buClr>
                <a:schemeClr val="dk1"/>
              </a:buClr>
              <a:buSzPts val="1100"/>
              <a:buFont typeface="Arial" panose="020B0604020202020204"/>
              <a:buNone/>
            </a:pPr>
            <a:r>
              <a:rPr lang="en-US" dirty="0">
                <a:solidFill>
                  <a:schemeClr val="dk1"/>
                </a:solidFill>
              </a:rPr>
              <a:t>They are expecting increased workloads and are managing other changes to their processes and systems. HCPF staff, our community partners and our county partners and eligibility sites are all working hard to keep as many eligible folks enrolled as possible and also to reduce confusion during this time.</a:t>
            </a:r>
          </a:p>
          <a:p>
            <a:pPr marL="0" lvl="0" indent="0" algn="l" rtl="0">
              <a:spcBef>
                <a:spcPts val="1200"/>
              </a:spcBef>
              <a:spcAft>
                <a:spcPts val="0"/>
              </a:spcAft>
              <a:buClr>
                <a:schemeClr val="dk1"/>
              </a:buClr>
              <a:buSzPts val="1100"/>
              <a:buFont typeface="Arial" panose="020B0604020202020204"/>
              <a:buNone/>
            </a:pPr>
            <a:endParaRPr lang="en-US" b="0" dirty="0"/>
          </a:p>
        </p:txBody>
      </p:sp>
      <p:sp>
        <p:nvSpPr>
          <p:cNvPr id="1244" name="Google Shape;1244;g3e1308fd7cb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200"/>
              <a:buFont typeface="Trebuchet MS" panose="020B0603020202020204"/>
              <a:buNone/>
            </a:pPr>
            <a:fld id="{00000000-1234-1234-1234-123412341234}" type="slidenum">
              <a:rPr lang="en-GB"/>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g3e3c922a582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255" name="Google Shape;1255;g3e3c922a582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Adela</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2:58 // 3 min</a:t>
            </a: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457200" lvl="0" indent="-298450" algn="l" rtl="0">
              <a:lnSpc>
                <a:spcPct val="115000"/>
              </a:lnSpc>
              <a:spcBef>
                <a:spcPts val="0"/>
              </a:spcBef>
              <a:spcAft>
                <a:spcPts val="0"/>
              </a:spcAft>
              <a:buSzPts val="1100"/>
              <a:buFont typeface="Trebuchet MS" panose="020B0603020202020204"/>
              <a:buChar char="●"/>
            </a:pPr>
            <a:r>
              <a:rPr lang="en-US" dirty="0">
                <a:latin typeface="Trebuchet MS" panose="020B0603020202020204"/>
                <a:ea typeface="Trebuchet MS" panose="020B0603020202020204"/>
                <a:cs typeface="Trebuchet MS" panose="020B0603020202020204"/>
                <a:sym typeface="Trebuchet MS" panose="020B0603020202020204"/>
              </a:rPr>
              <a:t>One group to be disproportionately impacted are immigrants. HR1 has changed the definition for which immigrant can qualify, and restricted eligibility. Beginning this coming October, approximately 6,000 immigrants in Colorado will lose Medicaid coverage due to these changes. The resulting loss of care for vulnerable populations may lead to higher levels of emergency service use and uncompensated care. </a:t>
            </a:r>
          </a:p>
          <a:p>
            <a:pPr marL="457200" lvl="0" indent="-298450" algn="l" rtl="0">
              <a:lnSpc>
                <a:spcPct val="115000"/>
              </a:lnSpc>
              <a:spcBef>
                <a:spcPts val="0"/>
              </a:spcBef>
              <a:spcAft>
                <a:spcPts val="0"/>
              </a:spcAft>
              <a:buSzPts val="1100"/>
              <a:buFont typeface="Trebuchet MS" panose="020B0603020202020204"/>
              <a:buChar char="●"/>
            </a:pPr>
            <a:r>
              <a:rPr lang="en-US" dirty="0">
                <a:latin typeface="Trebuchet MS" panose="020B0603020202020204"/>
                <a:ea typeface="Trebuchet MS" panose="020B0603020202020204"/>
                <a:cs typeface="Trebuchet MS" panose="020B0603020202020204"/>
                <a:sym typeface="Trebuchet MS" panose="020B0603020202020204"/>
              </a:rPr>
              <a:t>On the Health First Colorado website, we have provided a full list of the groups of immigrants who will be affected by this change, primarily refugees, asylees, and other humanitarian groups, and who will not - primarily U.S. citizens, U.S. nationals, green card holders, children, lawfully present pregnant or postpartum individuals, and others. </a:t>
            </a:r>
          </a:p>
          <a:p>
            <a:pPr marL="914400" lvl="1" indent="-298450" algn="l" rtl="0">
              <a:lnSpc>
                <a:spcPct val="115000"/>
              </a:lnSpc>
              <a:spcBef>
                <a:spcPts val="0"/>
              </a:spcBef>
              <a:spcAft>
                <a:spcPts val="0"/>
              </a:spcAft>
              <a:buSzPts val="1100"/>
              <a:buFont typeface="Trebuchet MS" panose="020B0603020202020204"/>
              <a:buChar char="○"/>
            </a:pPr>
            <a:r>
              <a:rPr lang="en-US" dirty="0">
                <a:highlight>
                  <a:srgbClr val="FFFF00"/>
                </a:highlight>
                <a:latin typeface="Trebuchet MS" panose="020B0603020202020204"/>
                <a:ea typeface="Trebuchet MS" panose="020B0603020202020204"/>
                <a:cs typeface="Trebuchet MS" panose="020B0603020202020204"/>
                <a:sym typeface="Trebuchet MS" panose="020B0603020202020204"/>
              </a:rPr>
              <a:t>Staff will paste the information in the chat. </a:t>
            </a:r>
          </a:p>
          <a:p>
            <a:pPr marL="914400" lvl="1" indent="-298450" algn="l" rtl="0">
              <a:lnSpc>
                <a:spcPct val="115000"/>
              </a:lnSpc>
              <a:spcBef>
                <a:spcPts val="0"/>
              </a:spcBef>
              <a:spcAft>
                <a:spcPts val="0"/>
              </a:spcAft>
              <a:buSzPts val="1100"/>
              <a:buFont typeface="Trebuchet MS" panose="020B0603020202020204"/>
              <a:buChar char="○"/>
            </a:pPr>
            <a:r>
              <a:rPr lang="en-US" u="sng" dirty="0">
                <a:solidFill>
                  <a:schemeClr val="hlink"/>
                </a:solidFill>
                <a:highlight>
                  <a:srgbClr val="FFFF00"/>
                </a:highlight>
                <a:latin typeface="Trebuchet MS" panose="020B0603020202020204"/>
                <a:ea typeface="Trebuchet MS" panose="020B0603020202020204"/>
                <a:cs typeface="Trebuchet MS" panose="020B0603020202020204"/>
                <a:sym typeface="Trebuchet MS" panose="020B0603020202020204"/>
                <a:hlinkClick r:id="rId3"/>
              </a:rPr>
              <a:t>https://www.healthfirstcolorado.com/im-an-immigrant-can-i-keep-my-health-first-colorado-coverage/</a:t>
            </a:r>
            <a:r>
              <a:rPr lang="en-US" dirty="0">
                <a:highlight>
                  <a:srgbClr val="FFFF00"/>
                </a:highlight>
                <a:latin typeface="Trebuchet MS" panose="020B0603020202020204"/>
                <a:ea typeface="Trebuchet MS" panose="020B0603020202020204"/>
                <a:cs typeface="Trebuchet MS" panose="020B0603020202020204"/>
                <a:sym typeface="Trebuchet MS" panose="020B0603020202020204"/>
              </a:rPr>
              <a:t> </a:t>
            </a:r>
          </a:p>
          <a:p>
            <a:pPr marL="0" lvl="0" indent="0" algn="l" rtl="0">
              <a:lnSpc>
                <a:spcPct val="115000"/>
              </a:lnSpc>
              <a:spcBef>
                <a:spcPts val="0"/>
              </a:spcBef>
              <a:spcAft>
                <a:spcPts val="0"/>
              </a:spcAft>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457200" lvl="0" indent="-298450" algn="l" rtl="0">
              <a:lnSpc>
                <a:spcPct val="115000"/>
              </a:lnSpc>
              <a:spcBef>
                <a:spcPts val="0"/>
              </a:spcBef>
              <a:spcAft>
                <a:spcPts val="0"/>
              </a:spcAft>
              <a:buSzPts val="1100"/>
              <a:buFont typeface="Trebuchet MS" panose="020B0603020202020204"/>
              <a:buChar char="●"/>
            </a:pPr>
            <a:r>
              <a:rPr lang="en-US" dirty="0">
                <a:latin typeface="Trebuchet MS" panose="020B0603020202020204"/>
                <a:ea typeface="Trebuchet MS" panose="020B0603020202020204"/>
                <a:cs typeface="Trebuchet MS" panose="020B0603020202020204"/>
                <a:sym typeface="Trebuchet MS" panose="020B0603020202020204"/>
              </a:rPr>
              <a:t>The timeline for these changes is tight. Last week, members in the affected groups should have received a notice by mail. </a:t>
            </a: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 For those who received this notice, it is very important that they act quickly to update their immigration status and relevant member information if needed.</a:t>
            </a:r>
          </a:p>
          <a:p>
            <a:pPr marL="457200" lvl="0" indent="-298450" algn="l" rtl="0">
              <a:lnSpc>
                <a:spcPct val="115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Over the summer, our teams will ramp up engagement with our stakeholders and community partners to ensure that we reach as many affected individuals as possible to ensure they are aware of changes and actions they can take. </a:t>
            </a:r>
          </a:p>
          <a:p>
            <a:pPr marL="457200" lvl="0" indent="-298450" algn="l" rtl="0">
              <a:lnSpc>
                <a:spcPct val="115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In September, as I mentioned before, members who will lose coverage will receive a notification, and then the changes will take effect in October. </a:t>
            </a:r>
          </a:p>
          <a:p>
            <a:pPr marL="457200" lvl="0" indent="-298450" algn="l" rtl="0">
              <a:lnSpc>
                <a:spcPct val="115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Our team will continue to engage with our partners to ensure strong communication and updates are available. We will also continue to communicate with members so they know what other coverage options they have, including potential emergency Medicaid coverage. </a:t>
            </a:r>
          </a:p>
          <a:p>
            <a:pPr marL="0" lvl="0" indent="0" algn="l" rtl="0">
              <a:lnSpc>
                <a:spcPct val="115000"/>
              </a:lnSpc>
              <a:spcBef>
                <a:spcPts val="0"/>
              </a:spcBef>
              <a:spcAft>
                <a:spcPts val="0"/>
              </a:spcAft>
              <a:buClr>
                <a:schemeClr val="dk1"/>
              </a:buClr>
              <a:buSzPts val="1100"/>
              <a:buFont typeface="Arial" panose="020B0604020202020204"/>
              <a:buNone/>
            </a:pPr>
            <a:endParaRPr lang="en-US"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None/>
            </a:pPr>
            <a:endParaRPr lang="en-US"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3e3c922a582_1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262" name="Google Shape;1262;g3e3c922a582_1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Adela</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2:58 // 3 min</a:t>
            </a: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dirty="0">
                <a:latin typeface="Trebuchet MS" panose="020B0603020202020204"/>
                <a:ea typeface="Trebuchet MS" panose="020B0603020202020204"/>
                <a:cs typeface="Trebuchet MS" panose="020B0603020202020204"/>
                <a:sym typeface="Trebuchet MS" panose="020B0603020202020204"/>
              </a:rPr>
              <a:t>H.R. 1 is making changes to a number of other areas affecting Medicaid, starting January 1. </a:t>
            </a: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dirty="0">
                <a:latin typeface="Trebuchet MS" panose="020B0603020202020204"/>
                <a:ea typeface="Trebuchet MS" panose="020B0603020202020204"/>
                <a:cs typeface="Trebuchet MS" panose="020B0603020202020204"/>
                <a:sym typeface="Trebuchet MS" panose="020B0603020202020204"/>
              </a:rPr>
              <a:t>First, retroactive coverage will change for all new applicants. Retroactive coverage refers to amount of time that medical care prior to Medicaid enrollment is covered. This time period will go from 3 months to 1 month for some adults, those who must comply with work requirements, and from 3 months to 2 months for everyone else.</a:t>
            </a: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dirty="0">
                <a:latin typeface="Trebuchet MS" panose="020B0603020202020204"/>
                <a:ea typeface="Trebuchet MS" panose="020B0603020202020204"/>
                <a:cs typeface="Trebuchet MS" panose="020B0603020202020204"/>
                <a:sym typeface="Trebuchet MS" panose="020B0603020202020204"/>
              </a:rPr>
              <a:t>Another change that will affect everyone is the move to individualized renewals. This just means that every individual will receive a renewal packet, rather than every household, or case. So even within a single family, renewal dates will not all be the same. Some people might renew every 12 months while others might renew every 6 months. It’s important to know this is coming so that you do not get confused by the additional paperwork.</a:t>
            </a: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dirty="0">
                <a:latin typeface="Trebuchet MS" panose="020B0603020202020204"/>
                <a:ea typeface="Trebuchet MS" panose="020B0603020202020204"/>
                <a:cs typeface="Trebuchet MS" panose="020B0603020202020204"/>
                <a:sym typeface="Trebuchet MS" panose="020B0603020202020204"/>
              </a:rPr>
              <a:t>The reason this is happening is that some people in that adult group, age 19-64, will now have to renew every 6 months, unless they have a medical condition or other reason that qualifies them to renew every 12 months instead.</a:t>
            </a: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dirty="0">
                <a:latin typeface="Trebuchet MS" panose="020B0603020202020204"/>
                <a:ea typeface="Trebuchet MS" panose="020B0603020202020204"/>
                <a:cs typeface="Trebuchet MS" panose="020B0603020202020204"/>
                <a:sym typeface="Trebuchet MS" panose="020B0603020202020204"/>
              </a:rPr>
              <a:t>Members can learn more in the Health First Colorado FAQs </a:t>
            </a:r>
            <a:r>
              <a:rPr lang="en-US" u="sng" dirty="0">
                <a:solidFill>
                  <a:schemeClr val="hlink"/>
                </a:solidFill>
                <a:latin typeface="Trebuchet MS" panose="020B0603020202020204"/>
                <a:ea typeface="Trebuchet MS" panose="020B0603020202020204"/>
                <a:cs typeface="Trebuchet MS" panose="020B0603020202020204"/>
                <a:sym typeface="Trebuchet MS" panose="020B0603020202020204"/>
                <a:hlinkClick r:id="rId3"/>
              </a:rPr>
              <a:t>https://www.healthfirstcolorado.com/ufaq/</a:t>
            </a:r>
            <a:r>
              <a:rPr lang="en-US" dirty="0">
                <a:latin typeface="Trebuchet MS" panose="020B0603020202020204"/>
                <a:ea typeface="Trebuchet MS" panose="020B0603020202020204"/>
                <a:cs typeface="Trebuchet MS" panose="020B0603020202020204"/>
                <a:sym typeface="Trebuchet MS" panose="020B0603020202020204"/>
              </a:rPr>
              <a:t> </a:t>
            </a: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dirty="0">
                <a:latin typeface="Trebuchet MS" panose="020B0603020202020204"/>
                <a:ea typeface="Trebuchet MS" panose="020B0603020202020204"/>
                <a:cs typeface="Trebuchet MS" panose="020B0603020202020204"/>
                <a:sym typeface="Trebuchet MS" panose="020B0603020202020204"/>
              </a:rPr>
              <a:t>And what you can do now, is to make sure your contact information is up to date and always, always respond immediately to official notices from Health First Colorado.</a:t>
            </a:r>
          </a:p>
          <a:p>
            <a:pPr marL="0" lvl="0" indent="0" algn="l" rtl="0">
              <a:lnSpc>
                <a:spcPct val="115000"/>
              </a:lnSpc>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i="1" dirty="0">
                <a:solidFill>
                  <a:schemeClr val="dk1"/>
                </a:solidFill>
              </a:rPr>
              <a:t>Hand off to Marivel for discussion of Work Requirements.</a:t>
            </a: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None/>
            </a:pPr>
            <a:endParaRPr lang="en-US"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3e306438d69_1_19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i="1" dirty="0">
                <a:solidFill>
                  <a:schemeClr val="dk1"/>
                </a:solidFill>
              </a:rPr>
              <a:t>Hand off to Marivel for discussion of Work Requirements.</a:t>
            </a:r>
            <a:endParaRPr lang="en-US" dirty="0"/>
          </a:p>
        </p:txBody>
      </p:sp>
      <p:sp>
        <p:nvSpPr>
          <p:cNvPr id="1269" name="Google Shape;1269;g3e306438d69_1_19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3e306438d69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274" name="Google Shape;1274;g3e306438d69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3:04 // 3 min</a:t>
            </a:r>
          </a:p>
          <a:p>
            <a:pPr marL="0" lvl="0" indent="0" algn="l" rtl="0">
              <a:spcBef>
                <a:spcPts val="0"/>
              </a:spcBef>
              <a:spcAft>
                <a:spcPts val="0"/>
              </a:spcAft>
              <a:buNone/>
            </a:pPr>
            <a:endParaRPr lang="en-US" dirty="0">
              <a:solidFill>
                <a:schemeClr val="dk1"/>
              </a:solidFill>
            </a:endParaRPr>
          </a:p>
          <a:p>
            <a:pPr marL="317500" lvl="0" indent="-241300" algn="l" rtl="0">
              <a:lnSpc>
                <a:spcPct val="115000"/>
              </a:lnSpc>
              <a:spcBef>
                <a:spcPts val="0"/>
              </a:spcBef>
              <a:spcAft>
                <a:spcPts val="0"/>
              </a:spcAft>
              <a:buClr>
                <a:schemeClr val="dk1"/>
              </a:buClr>
              <a:buSzPts val="1200"/>
              <a:buChar char="●"/>
            </a:pPr>
            <a:r>
              <a:rPr lang="en-US" dirty="0">
                <a:solidFill>
                  <a:schemeClr val="dk1"/>
                </a:solidFill>
              </a:rPr>
              <a:t>H.R.1 Section 71119 mandates that low-income Medicaid adults (ages 19–64) must comply with monthly work requirements (also known as community engagement requirements) starting January 1, 2027. </a:t>
            </a:r>
          </a:p>
          <a:p>
            <a:pPr marL="317500" lvl="0" indent="-260350" algn="l" rtl="0">
              <a:lnSpc>
                <a:spcPct val="115000"/>
              </a:lnSpc>
              <a:spcBef>
                <a:spcPts val="0"/>
              </a:spcBef>
              <a:spcAft>
                <a:spcPts val="0"/>
              </a:spcAft>
              <a:buClr>
                <a:schemeClr val="dk1"/>
              </a:buClr>
              <a:buSzPts val="1500"/>
              <a:buChar char="●"/>
            </a:pPr>
            <a:r>
              <a:rPr lang="en-US" dirty="0">
                <a:solidFill>
                  <a:schemeClr val="dk1"/>
                </a:solidFill>
              </a:rPr>
              <a:t>We received initial guidance from the federal level last November and December, and we just received </a:t>
            </a:r>
            <a:r>
              <a:rPr lang="en-US" dirty="0">
                <a:solidFill>
                  <a:schemeClr val="dk1"/>
                </a:solidFill>
                <a:highlight>
                  <a:srgbClr val="FFFF00"/>
                </a:highlight>
              </a:rPr>
              <a:t>[UPDATE]</a:t>
            </a:r>
            <a:r>
              <a:rPr lang="en-US" dirty="0">
                <a:solidFill>
                  <a:schemeClr val="dk1"/>
                </a:solidFill>
              </a:rPr>
              <a:t> new guidance that our teams are now analyzing.</a:t>
            </a:r>
            <a:r>
              <a:rPr lang="en-US" dirty="0">
                <a:solidFill>
                  <a:schemeClr val="dk1"/>
                </a:solidFill>
                <a:highlight>
                  <a:srgbClr val="FFFF00"/>
                </a:highlight>
              </a:rPr>
              <a:t> [Per Adela’s comment: Add info about Good Faith Waiver?]</a:t>
            </a:r>
          </a:p>
          <a:p>
            <a:pPr marL="317500" lvl="0" indent="-260350" algn="l" rtl="0">
              <a:lnSpc>
                <a:spcPct val="115000"/>
              </a:lnSpc>
              <a:spcBef>
                <a:spcPts val="0"/>
              </a:spcBef>
              <a:spcAft>
                <a:spcPts val="0"/>
              </a:spcAft>
              <a:buClr>
                <a:schemeClr val="dk1"/>
              </a:buClr>
              <a:buSzPts val="1500"/>
              <a:buChar char="●"/>
            </a:pPr>
            <a:r>
              <a:rPr lang="en-US" dirty="0">
                <a:solidFill>
                  <a:schemeClr val="dk1"/>
                </a:solidFill>
              </a:rPr>
              <a:t>In general, we are finding that states have less flexibility than we would like and have to make sure that the decisions we make and processes we implement will pass review by our federal partners. We are balancing this with our goal of keeping as many eligible Coloradans enrolled as possible.</a:t>
            </a:r>
          </a:p>
          <a:p>
            <a:pPr marL="317500" lvl="0" indent="-241300" algn="l" rtl="0">
              <a:lnSpc>
                <a:spcPct val="115000"/>
              </a:lnSpc>
              <a:spcBef>
                <a:spcPts val="0"/>
              </a:spcBef>
              <a:spcAft>
                <a:spcPts val="0"/>
              </a:spcAft>
              <a:buClr>
                <a:schemeClr val="dk1"/>
              </a:buClr>
              <a:buSzPts val="1200"/>
              <a:buChar char="●"/>
            </a:pPr>
            <a:r>
              <a:rPr lang="en-US" dirty="0">
                <a:solidFill>
                  <a:schemeClr val="dk1"/>
                </a:solidFill>
              </a:rPr>
              <a:t>We are working hard to make sure the system is operational by January 1.</a:t>
            </a:r>
          </a:p>
          <a:p>
            <a:pPr marL="317500" lvl="0" indent="-260350" algn="l" rtl="0">
              <a:lnSpc>
                <a:spcPct val="115000"/>
              </a:lnSpc>
              <a:spcBef>
                <a:spcPts val="0"/>
              </a:spcBef>
              <a:spcAft>
                <a:spcPts val="0"/>
              </a:spcAft>
              <a:buClr>
                <a:schemeClr val="dk1"/>
              </a:buClr>
              <a:buSzPts val="1500"/>
              <a:buChar char="●"/>
            </a:pPr>
            <a:r>
              <a:rPr lang="en-US" dirty="0">
                <a:solidFill>
                  <a:schemeClr val="dk1"/>
                </a:solidFill>
              </a:rPr>
              <a:t>Let’s get into some details about what work requirements mean and who they will and won’t apply to.</a:t>
            </a:r>
          </a:p>
          <a:p>
            <a:pPr marL="0" lvl="0" indent="0" algn="l" rtl="0">
              <a:lnSpc>
                <a:spcPct val="115000"/>
              </a:lnSpc>
              <a:spcBef>
                <a:spcPts val="0"/>
              </a:spcBef>
              <a:spcAft>
                <a:spcPts val="0"/>
              </a:spcAft>
              <a:buNone/>
            </a:pPr>
            <a:endParaRPr lang="en-US"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3e306438d69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281" name="Google Shape;1281;g3e306438d69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  min</a:t>
            </a:r>
          </a:p>
          <a:p>
            <a:pPr marL="0" lvl="0" indent="0" algn="l" rtl="0">
              <a:spcBef>
                <a:spcPts val="0"/>
              </a:spcBef>
              <a:spcAft>
                <a:spcPts val="0"/>
              </a:spcAft>
              <a:buNone/>
            </a:pPr>
            <a:endParaRPr lang="en-US" dirty="0">
              <a:solidFill>
                <a:schemeClr val="dk1"/>
              </a:solidFill>
            </a:endParaRPr>
          </a:p>
          <a:p>
            <a:pPr marL="393700" lvl="0" indent="-279400" algn="l" rtl="0">
              <a:lnSpc>
                <a:spcPct val="115000"/>
              </a:lnSpc>
              <a:spcBef>
                <a:spcPts val="0"/>
              </a:spcBef>
              <a:spcAft>
                <a:spcPts val="0"/>
              </a:spcAft>
              <a:buClr>
                <a:schemeClr val="dk1"/>
              </a:buClr>
              <a:buSzPts val="1200"/>
              <a:buChar char="●"/>
            </a:pPr>
            <a:r>
              <a:rPr lang="en-US" dirty="0">
                <a:solidFill>
                  <a:schemeClr val="dk1"/>
                </a:solidFill>
              </a:rPr>
              <a:t>So what are work requirements?</a:t>
            </a:r>
          </a:p>
          <a:p>
            <a:pPr marL="393700" lvl="0" indent="-298450" algn="l" rtl="0">
              <a:lnSpc>
                <a:spcPct val="115000"/>
              </a:lnSpc>
              <a:spcBef>
                <a:spcPts val="0"/>
              </a:spcBef>
              <a:spcAft>
                <a:spcPts val="0"/>
              </a:spcAft>
              <a:buClr>
                <a:schemeClr val="dk1"/>
              </a:buClr>
              <a:buSzPts val="1500"/>
              <a:buChar char="●"/>
            </a:pPr>
            <a:r>
              <a:rPr lang="en-US" dirty="0">
                <a:solidFill>
                  <a:schemeClr val="dk1"/>
                </a:solidFill>
              </a:rPr>
              <a:t>Sometimes you will also see work requirements referred to as community engagement. In Colorado, we use the term work requirements because we have found that robust local and national feedback indicates that this term is the most recognizable among members and the public. </a:t>
            </a:r>
          </a:p>
          <a:p>
            <a:pPr marL="393700" lvl="0" indent="-298450" algn="l" rtl="0">
              <a:lnSpc>
                <a:spcPct val="115000"/>
              </a:lnSpc>
              <a:spcBef>
                <a:spcPts val="0"/>
              </a:spcBef>
              <a:spcAft>
                <a:spcPts val="0"/>
              </a:spcAft>
              <a:buClr>
                <a:schemeClr val="dk1"/>
              </a:buClr>
              <a:buSzPts val="1500"/>
              <a:buChar char="●"/>
            </a:pPr>
            <a:r>
              <a:rPr lang="en-US" dirty="0">
                <a:solidFill>
                  <a:schemeClr val="dk1"/>
                </a:solidFill>
              </a:rPr>
              <a:t>Work requirements will apply to new applications </a:t>
            </a:r>
            <a:r>
              <a:rPr lang="en-US" i="1" dirty="0">
                <a:solidFill>
                  <a:schemeClr val="dk1"/>
                </a:solidFill>
              </a:rPr>
              <a:t>received</a:t>
            </a:r>
            <a:r>
              <a:rPr lang="en-US" dirty="0">
                <a:solidFill>
                  <a:schemeClr val="dk1"/>
                </a:solidFill>
              </a:rPr>
              <a:t> as of January 1, 2027.</a:t>
            </a:r>
          </a:p>
          <a:p>
            <a:pPr marL="647700" lvl="1" indent="-254000" algn="l" rtl="0">
              <a:lnSpc>
                <a:spcPct val="115000"/>
              </a:lnSpc>
              <a:spcBef>
                <a:spcPts val="0"/>
              </a:spcBef>
              <a:spcAft>
                <a:spcPts val="0"/>
              </a:spcAft>
              <a:buClr>
                <a:schemeClr val="dk1"/>
              </a:buClr>
              <a:buSzPts val="1200"/>
              <a:buChar char="○"/>
            </a:pPr>
            <a:r>
              <a:rPr lang="en-US" dirty="0">
                <a:solidFill>
                  <a:schemeClr val="dk1"/>
                </a:solidFill>
              </a:rPr>
              <a:t>All states have the option to require applicants to comply with work requirements 1, 2, or 3 months consecutively prior to the application. Colorado has elected to require only one month (the month prior to the application) for work requirements. </a:t>
            </a:r>
          </a:p>
          <a:p>
            <a:pPr marL="317500" lvl="0" indent="-241300" algn="l" rtl="0">
              <a:lnSpc>
                <a:spcPct val="115000"/>
              </a:lnSpc>
              <a:spcBef>
                <a:spcPts val="0"/>
              </a:spcBef>
              <a:spcAft>
                <a:spcPts val="0"/>
              </a:spcAft>
              <a:buClr>
                <a:schemeClr val="dk1"/>
              </a:buClr>
              <a:buSzPts val="1200"/>
              <a:buChar char="●"/>
            </a:pPr>
            <a:r>
              <a:rPr lang="en-US" dirty="0">
                <a:solidFill>
                  <a:schemeClr val="dk1"/>
                </a:solidFill>
              </a:rPr>
              <a:t>The effective date for renewals is March, for renewals initiated in January.</a:t>
            </a:r>
            <a:r>
              <a:rPr lang="en-US" dirty="0">
                <a:solidFill>
                  <a:schemeClr val="dk1"/>
                </a:solidFill>
                <a:highlight>
                  <a:schemeClr val="accent4"/>
                </a:highlight>
              </a:rPr>
              <a:t> [CAN SOMEONE CONFIRM?]</a:t>
            </a:r>
          </a:p>
          <a:p>
            <a:pPr marL="317500" lvl="0" indent="-241300" algn="l" rtl="0">
              <a:lnSpc>
                <a:spcPct val="115000"/>
              </a:lnSpc>
              <a:spcBef>
                <a:spcPts val="0"/>
              </a:spcBef>
              <a:spcAft>
                <a:spcPts val="0"/>
              </a:spcAft>
              <a:buClr>
                <a:schemeClr val="dk1"/>
              </a:buClr>
              <a:buSzPts val="1200"/>
              <a:buChar char="●"/>
            </a:pPr>
            <a:r>
              <a:rPr lang="en-US" dirty="0">
                <a:solidFill>
                  <a:schemeClr val="dk1"/>
                </a:solidFill>
              </a:rPr>
              <a:t>States must check to see if someone can receive Medicaid benefits during the application and renewal using reliable data or member-submitted documentation when necessary.</a:t>
            </a:r>
          </a:p>
          <a:p>
            <a:pPr marL="317500" lvl="0" indent="-241300" algn="l" rtl="0">
              <a:lnSpc>
                <a:spcPct val="115000"/>
              </a:lnSpc>
              <a:spcBef>
                <a:spcPts val="0"/>
              </a:spcBef>
              <a:spcAft>
                <a:spcPts val="0"/>
              </a:spcAft>
              <a:buClr>
                <a:schemeClr val="dk1"/>
              </a:buClr>
              <a:buSzPts val="1200"/>
              <a:buChar char="●"/>
            </a:pPr>
            <a:r>
              <a:rPr lang="en-US" dirty="0">
                <a:solidFill>
                  <a:schemeClr val="dk1"/>
                </a:solidFill>
              </a:rPr>
              <a:t>There are many ways that applicants and members can comply with work requirements, and work is just one of these. We will get into the details of these later in the presentation, but in general, folks can comply with work requirements through work, volunteering, work training programs, education, or a combination of these.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g3ddd76e9ae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289" name="Google Shape;1289;g3ddd76e9ae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It’s important to recognize that many people will NOT be affected by the H.R. 1 federal changes to Medicaid, and specifically work requirements. We want to spend some time going through some of those groups who will NOT have to report work and community engagement activities, because we receive lots of questions about who is and is not subject to these requirements.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3e1308fd7cb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296" name="Google Shape;1296;g3e1308fd7c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First are people who are not required to report work and community engagement activities due to their age. Children ages 18 and younger and adults age 65 and older are not required to comply with and report work requirements. Also not required to comply with the requirements are youth ages 19 to 26 who have aged out of foster care.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g3e152d48c41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312" name="Google Shape;1312;g3e152d48c41_2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Next, we’ve received a number of questions about people with disabilities and whether they will be subject to work requirements. We want to be clear that</a:t>
            </a:r>
            <a:r>
              <a:rPr lang="en-US" dirty="0">
                <a:solidFill>
                  <a:schemeClr val="dk1"/>
                </a:solidFill>
              </a:rPr>
              <a:t> people receiving Long Term Care Services and Supports and </a:t>
            </a:r>
            <a:r>
              <a:rPr lang="en-US" dirty="0"/>
              <a:t>anyone who is in the Medicaid Buy In Program for Working Adults is NOT required to comply with work requirements. People enrolled in treatment or rehab for a mental health or substance use disorder are not required to comply with the requirements. Also people who qualify for or are enrolled in Medicare or who receive SSI or SSDI do not have to report work or community engagement activities.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e152d48c41_3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fr-FR" dirty="0"/>
          </a:p>
        </p:txBody>
      </p:sp>
      <p:sp>
        <p:nvSpPr>
          <p:cNvPr id="702" name="Google Shape;702;g3e152d48c41_3_33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 dirty="0">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Time: 2:30 // 1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b="0" dirty="0"/>
              <a:t>I’d like to let the Spanish interpreter introduce themselves right now. </a:t>
            </a:r>
            <a:endParaRPr b="0" dirty="0"/>
          </a:p>
          <a:p>
            <a:pPr marL="0" lvl="0" indent="0" algn="l" rtl="0">
              <a:lnSpc>
                <a:spcPct val="100000"/>
              </a:lnSpc>
              <a:spcBef>
                <a:spcPts val="0"/>
              </a:spcBef>
              <a:spcAft>
                <a:spcPts val="0"/>
              </a:spcAft>
              <a:buClr>
                <a:schemeClr val="dk1"/>
              </a:buClr>
              <a:buSzPts val="1400"/>
              <a:buFont typeface="Arial"/>
              <a:buNone/>
            </a:pPr>
            <a:endParaRPr dirty="0"/>
          </a:p>
          <a:p>
            <a:pPr marL="457200" lvl="0" indent="-304800" algn="l" rtl="0">
              <a:lnSpc>
                <a:spcPct val="100000"/>
              </a:lnSpc>
              <a:spcBef>
                <a:spcPts val="0"/>
              </a:spcBef>
              <a:spcAft>
                <a:spcPts val="0"/>
              </a:spcAft>
              <a:buClr>
                <a:srgbClr val="202124"/>
              </a:buClr>
              <a:buSzPts val="1200"/>
              <a:buFont typeface="Trebuchet MS"/>
              <a:buChar char="●"/>
            </a:pPr>
            <a:r>
              <a:rPr lang="en" b="0" dirty="0">
                <a:solidFill>
                  <a:srgbClr val="202124"/>
                </a:solidFill>
              </a:rPr>
              <a:t>SPANISH INTERPRETER COMES ON SCREEN and IS HIGHLIGHTED; Interpreter READS SCRIPT BELOW VERBATIM. </a:t>
            </a: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 dirty="0">
                <a:solidFill>
                  <a:srgbClr val="202124"/>
                </a:solidFill>
              </a:rPr>
              <a:t>Interpreter reads (in Spanish, </a:t>
            </a:r>
            <a:r>
              <a:rPr lang="en" b="0" dirty="0">
                <a:solidFill>
                  <a:srgbClr val="202124"/>
                </a:solidFill>
              </a:rPr>
              <a:t>but this is what she is saying in English</a:t>
            </a:r>
            <a:r>
              <a:rPr lang="en" dirty="0">
                <a:solidFill>
                  <a:srgbClr val="202124"/>
                </a:solidFill>
              </a:rPr>
              <a:t>):  </a:t>
            </a:r>
            <a:endParaRPr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 b="0" dirty="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 dirty="0">
                <a:solidFill>
                  <a:srgbClr val="202124"/>
                </a:solidFill>
              </a:rPr>
              <a:t>Then [Webinar Leader] speaks once the interpreter is done: </a:t>
            </a:r>
            <a:endParaRPr dirty="0">
              <a:solidFill>
                <a:srgbClr val="202124"/>
              </a:solidFill>
            </a:endParaRPr>
          </a:p>
          <a:p>
            <a:pPr marL="457200" lvl="0" indent="0" algn="l" rtl="0">
              <a:lnSpc>
                <a:spcPct val="100000"/>
              </a:lnSpc>
              <a:spcBef>
                <a:spcPts val="0"/>
              </a:spcBef>
              <a:spcAft>
                <a:spcPts val="0"/>
              </a:spcAft>
              <a:buSzPts val="1400"/>
              <a:buNone/>
            </a:pPr>
            <a:r>
              <a:rPr lang="en" b="0" dirty="0"/>
              <a:t>Thank you, [</a:t>
            </a:r>
            <a:r>
              <a:rPr lang="en" dirty="0"/>
              <a:t>Interpreter Name</a:t>
            </a:r>
            <a:r>
              <a:rPr lang="en" b="0" dirty="0"/>
              <a:t>]. If you would like to listen to this webinar in Spanish, please select the “Interpretation” pod on your Zoom toolbar and select “Spanish”. We have also posted instructions for now to access language interpretation in the chat. </a:t>
            </a:r>
            <a:endParaRPr b="0" dirty="0"/>
          </a:p>
          <a:p>
            <a:pPr marL="457200" lvl="0" indent="0" algn="l" rtl="0">
              <a:lnSpc>
                <a:spcPct val="100000"/>
              </a:lnSpc>
              <a:spcBef>
                <a:spcPts val="0"/>
              </a:spcBef>
              <a:spcAft>
                <a:spcPts val="0"/>
              </a:spcAft>
              <a:buSzPts val="1400"/>
              <a:buNone/>
            </a:pPr>
            <a:endParaRPr b="0" dirty="0"/>
          </a:p>
          <a:p>
            <a:pPr marL="45720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15000"/>
              </a:lnSpc>
              <a:spcBef>
                <a:spcPts val="0"/>
              </a:spcBef>
              <a:spcAft>
                <a:spcPts val="0"/>
              </a:spcAft>
              <a:buSzPts val="1400"/>
              <a:buNone/>
            </a:pPr>
            <a:r>
              <a:rPr lang="en" u="sng" dirty="0">
                <a:solidFill>
                  <a:srgbClr val="444444"/>
                </a:solidFill>
              </a:rPr>
              <a:t>[Webinar Tech] </a:t>
            </a:r>
            <a:r>
              <a:rPr lang="en" b="0" u="sng" dirty="0">
                <a:solidFill>
                  <a:srgbClr val="444444"/>
                </a:solidFill>
              </a:rPr>
              <a:t>Post in Chat:​</a:t>
            </a:r>
            <a:endParaRPr b="0" dirty="0"/>
          </a:p>
          <a:p>
            <a:pPr marL="0" lvl="0" indent="0" algn="l" rtl="0">
              <a:lnSpc>
                <a:spcPct val="100000"/>
              </a:lnSpc>
              <a:spcBef>
                <a:spcPts val="0"/>
              </a:spcBef>
              <a:spcAft>
                <a:spcPts val="0"/>
              </a:spcAft>
              <a:buNone/>
            </a:pPr>
            <a:endParaRPr b="0" dirty="0"/>
          </a:p>
          <a:p>
            <a:pPr marL="0" lvl="0" indent="0" algn="l" rtl="0">
              <a:lnSpc>
                <a:spcPct val="100000"/>
              </a:lnSpc>
              <a:spcBef>
                <a:spcPts val="0"/>
              </a:spcBef>
              <a:spcAft>
                <a:spcPts val="0"/>
              </a:spcAft>
              <a:buNone/>
            </a:pPr>
            <a:r>
              <a:rPr lang="en" b="0" dirty="0"/>
              <a:t>How to listen to Language Interpretation: </a:t>
            </a:r>
            <a:r>
              <a:rPr lang="en" b="0" u="sng" dirty="0">
                <a:solidFill>
                  <a:schemeClr val="hlink"/>
                </a:solidFill>
                <a:hlinkClick r:id="rId3"/>
              </a:rPr>
              <a:t>https://support.zoom.com/hc/en/article?id=zm_kb&amp;sysparm_article=KB0064768#h_6802bbbc-2ec9-47cb-a04c-6aac35914d82</a:t>
            </a:r>
            <a:r>
              <a:rPr lang="en" b="0" dirty="0"/>
              <a:t> </a:t>
            </a:r>
            <a:endParaRPr b="0" dirty="0"/>
          </a:p>
          <a:p>
            <a:pPr marL="0" lvl="0" indent="0" algn="l" rtl="0">
              <a:lnSpc>
                <a:spcPct val="100000"/>
              </a:lnSpc>
              <a:spcBef>
                <a:spcPts val="0"/>
              </a:spcBef>
              <a:spcAft>
                <a:spcPts val="0"/>
              </a:spcAft>
              <a:buNone/>
            </a:pPr>
            <a:r>
              <a:rPr lang="en" b="0" dirty="0"/>
              <a:t> </a:t>
            </a:r>
            <a:endParaRPr b="0" dirty="0"/>
          </a:p>
          <a:p>
            <a:pPr marL="0" lvl="0" indent="0" algn="l" rtl="0">
              <a:lnSpc>
                <a:spcPct val="115000"/>
              </a:lnSpc>
              <a:spcBef>
                <a:spcPts val="0"/>
              </a:spcBef>
              <a:spcAft>
                <a:spcPts val="0"/>
              </a:spcAft>
              <a:buClr>
                <a:schemeClr val="dk1"/>
              </a:buClr>
              <a:buSzPts val="1100"/>
              <a:buFont typeface="Arial"/>
              <a:buNone/>
            </a:pPr>
            <a:r>
              <a:rPr lang="en" sz="1100" b="0" dirty="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dirty="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dirty="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dirty="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g3e243c03f6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334" name="Google Shape;1334;g3e243c03f6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3:19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latin typeface="Trebuchet MS" panose="020B0603020202020204"/>
                <a:ea typeface="Trebuchet MS" panose="020B0603020202020204"/>
                <a:cs typeface="Trebuchet MS" panose="020B0603020202020204"/>
                <a:sym typeface="Trebuchet MS" panose="020B0603020202020204"/>
              </a:rPr>
              <a:t>Medical frailty is an area where we at the state are still refining our understanding of the federal legislation. In general, the following people will not be subject to work requirements – people who are:</a:t>
            </a:r>
          </a:p>
          <a:p>
            <a:pPr marL="519430" lvl="0" indent="-329565" algn="l" rtl="0">
              <a:lnSpc>
                <a:spcPct val="90000"/>
              </a:lnSpc>
              <a:spcBef>
                <a:spcPts val="91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Blind or have a disability</a:t>
            </a:r>
          </a:p>
          <a:p>
            <a:pPr marL="519430" lvl="0" indent="-329565" algn="l" rtl="0">
              <a:lnSpc>
                <a:spcPct val="90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Have a substance use disorder</a:t>
            </a:r>
          </a:p>
          <a:p>
            <a:pPr marL="519430" lvl="0" indent="-329565" algn="l" rtl="0">
              <a:lnSpc>
                <a:spcPct val="90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Have a disabling mental health condition</a:t>
            </a:r>
          </a:p>
          <a:p>
            <a:pPr marL="519430" lvl="0" indent="-329565" algn="l" rtl="0">
              <a:lnSpc>
                <a:spcPct val="90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Have a physical, intellectual, or developmental disability that makes it hard to do daily activities</a:t>
            </a:r>
          </a:p>
          <a:p>
            <a:pPr marL="519430" lvl="0" indent="-329565" algn="l" rtl="0">
              <a:lnSpc>
                <a:spcPct val="90000"/>
              </a:lnSpc>
              <a:spcBef>
                <a:spcPts val="0"/>
              </a:spcBef>
              <a:spcAft>
                <a:spcPts val="0"/>
              </a:spcAft>
              <a:buClr>
                <a:schemeClr val="dk1"/>
              </a:buClr>
              <a:buSzPts val="110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Have a serious or complex medical condition</a:t>
            </a:r>
          </a:p>
          <a:p>
            <a:pPr marL="0" lvl="0" indent="0" algn="l" rtl="0">
              <a:spcBef>
                <a:spcPts val="0"/>
              </a:spcBef>
              <a:spcAft>
                <a:spcPts val="0"/>
              </a:spcAft>
              <a:buNone/>
            </a:pPr>
            <a:endParaRPr lang="en-US" dirty="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en-US" dirty="0">
                <a:latin typeface="Trebuchet MS" panose="020B0603020202020204"/>
                <a:ea typeface="Trebuchet MS" panose="020B0603020202020204"/>
                <a:cs typeface="Trebuchet MS" panose="020B0603020202020204"/>
                <a:sym typeface="Trebuchet MS" panose="020B0603020202020204"/>
              </a:rPr>
              <a:t>A series of questions will be built into our systems that will help determine if medical frailty applies in your situation. We should have more information about the details around medical frailty in the coming months, so check our website and FAQ </a:t>
            </a:r>
            <a:r>
              <a:rPr lang="en-US" dirty="0">
                <a:highlight>
                  <a:srgbClr val="FFFF00"/>
                </a:highlight>
                <a:latin typeface="Trebuchet MS" panose="020B0603020202020204"/>
                <a:ea typeface="Trebuchet MS" panose="020B0603020202020204"/>
                <a:cs typeface="Trebuchet MS" panose="020B0603020202020204"/>
                <a:sym typeface="Trebuchet MS" panose="020B0603020202020204"/>
              </a:rPr>
              <a:t>[SHARE LINKS IN CHAT] </a:t>
            </a:r>
            <a:r>
              <a:rPr lang="en-US" dirty="0">
                <a:latin typeface="Trebuchet MS" panose="020B0603020202020204"/>
                <a:ea typeface="Trebuchet MS" panose="020B0603020202020204"/>
                <a:cs typeface="Trebuchet MS" panose="020B0603020202020204"/>
                <a:sym typeface="Trebuchet MS" panose="020B0603020202020204"/>
              </a:rPr>
              <a:t> and plan to attend our July 14 webinar about medical frailty.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3e152d48c41_2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344" name="Google Shape;1344;g3e152d48c41_2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3:22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sz="1100" dirty="0">
                <a:latin typeface="Trebuchet MS" panose="020B0603020202020204"/>
                <a:ea typeface="Trebuchet MS" panose="020B0603020202020204"/>
                <a:cs typeface="Trebuchet MS" panose="020B0603020202020204"/>
                <a:sym typeface="Trebuchet MS" panose="020B0603020202020204"/>
              </a:rPr>
              <a:t>Caregivers are a group who will not have to report work and community engagement activities. Again, we are still learning how our federal partners are interpreting these categories, but our current understanding is that p</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arents, guardians, caretaker relatives or family caregivers responsible for a child aged 13 or younger are not required to comply with work requirements. </a:t>
            </a:r>
          </a:p>
          <a:p>
            <a:pPr marL="0" lvl="0" indent="0" algn="l" rtl="0">
              <a:spcBef>
                <a:spcPts val="0"/>
              </a:spcBef>
              <a:spcAft>
                <a:spcPts val="0"/>
              </a:spcAft>
              <a:buNone/>
            </a:pPr>
            <a:endPar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Also, parents, guardians, caretaker relatives or family caregivers responsible for caring for a person of any age, who has a disability will not have to conply with the requirements. </a:t>
            </a:r>
          </a:p>
          <a:p>
            <a:pPr marL="0" lvl="0" indent="0" algn="l" rtl="0">
              <a:spcBef>
                <a:spcPts val="0"/>
              </a:spcBef>
              <a:spcAft>
                <a:spcPts val="0"/>
              </a:spcAft>
              <a:buNone/>
            </a:pPr>
            <a:endPar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We know that everyone’s situation is different, and there are nuances here, so we hope to learn more in the newest round of CMS guidance and then we can share more.</a:t>
            </a:r>
          </a:p>
          <a:p>
            <a:pPr marL="0" lvl="0" indent="0" algn="l" rtl="0">
              <a:spcBef>
                <a:spcPts val="0"/>
              </a:spcBef>
              <a:spcAft>
                <a:spcPts val="0"/>
              </a:spcAft>
              <a:buNone/>
            </a:pPr>
            <a:endParaRPr lang="en-US" sz="110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3e152d48c41_2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357" name="Google Shape;1357;g3e152d48c41_2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3:25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sz="1100" dirty="0">
                <a:latin typeface="Trebuchet MS" panose="020B0603020202020204"/>
                <a:ea typeface="Trebuchet MS" panose="020B0603020202020204"/>
                <a:cs typeface="Trebuchet MS" panose="020B0603020202020204"/>
                <a:sym typeface="Trebuchet MS" panose="020B0603020202020204"/>
              </a:rPr>
              <a:t>Finally, we have other populations who are not required to report work and community engagement. These are: </a:t>
            </a:r>
            <a:endPar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04800" algn="l" rtl="0">
              <a:lnSpc>
                <a:spcPct val="115000"/>
              </a:lnSpc>
              <a:spcBef>
                <a:spcPts val="800"/>
              </a:spcBef>
              <a:spcAft>
                <a:spcPts val="0"/>
              </a:spcAft>
              <a:buClr>
                <a:schemeClr val="dk1"/>
              </a:buClr>
              <a:buSzPts val="1200"/>
              <a:buFont typeface="Trebuchet MS" panose="020B0603020202020204"/>
              <a:buChar char="●"/>
            </a:pP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Current Health First Colorado members who are </a:t>
            </a:r>
            <a:r>
              <a:rPr lang="en-US" sz="1100" b="1" dirty="0">
                <a:solidFill>
                  <a:schemeClr val="dk1"/>
                </a:solidFill>
                <a:latin typeface="Trebuchet MS" panose="020B0603020202020204"/>
                <a:ea typeface="Trebuchet MS" panose="020B0603020202020204"/>
                <a:cs typeface="Trebuchet MS" panose="020B0603020202020204"/>
                <a:sym typeface="Trebuchet MS" panose="020B0603020202020204"/>
              </a:rPr>
              <a:t>pregnant </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and some members who were pregnant within the last 12 months</a:t>
            </a:r>
          </a:p>
          <a:p>
            <a:pPr marL="457200" lvl="0" indent="-304800" algn="l" rtl="0">
              <a:lnSpc>
                <a:spcPct val="115000"/>
              </a:lnSpc>
              <a:spcBef>
                <a:spcPts val="0"/>
              </a:spcBef>
              <a:spcAft>
                <a:spcPts val="0"/>
              </a:spcAft>
              <a:buClr>
                <a:schemeClr val="dk1"/>
              </a:buClr>
              <a:buSzPts val="1200"/>
              <a:buFont typeface="Trebuchet MS" panose="020B0603020202020204"/>
              <a:buChar char="●"/>
            </a:pP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People living in a </a:t>
            </a:r>
            <a:r>
              <a:rPr lang="en-US" sz="1100" b="1" dirty="0">
                <a:solidFill>
                  <a:schemeClr val="dk1"/>
                </a:solidFill>
                <a:latin typeface="Trebuchet MS" panose="020B0603020202020204"/>
                <a:ea typeface="Trebuchet MS" panose="020B0603020202020204"/>
                <a:cs typeface="Trebuchet MS" panose="020B0603020202020204"/>
                <a:sym typeface="Trebuchet MS" panose="020B0603020202020204"/>
              </a:rPr>
              <a:t>jail, prison or some halfway houses</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 now or in the past 3 months</a:t>
            </a:r>
          </a:p>
          <a:p>
            <a:pPr marL="457200" lvl="0" indent="-304800" algn="l" rtl="0">
              <a:lnSpc>
                <a:spcPct val="90000"/>
              </a:lnSpc>
              <a:spcBef>
                <a:spcPts val="0"/>
              </a:spcBef>
              <a:spcAft>
                <a:spcPts val="0"/>
              </a:spcAft>
              <a:buClr>
                <a:schemeClr val="dk1"/>
              </a:buClr>
              <a:buSzPts val="1200"/>
              <a:buFont typeface="Trebuchet MS" panose="020B0603020202020204"/>
              <a:buChar char="●"/>
            </a:pPr>
            <a:r>
              <a:rPr lang="en-US" sz="1100" b="1" dirty="0">
                <a:solidFill>
                  <a:schemeClr val="dk1"/>
                </a:solidFill>
                <a:latin typeface="Trebuchet MS" panose="020B0603020202020204"/>
                <a:ea typeface="Trebuchet MS" panose="020B0603020202020204"/>
                <a:cs typeface="Trebuchet MS" panose="020B0603020202020204"/>
                <a:sym typeface="Trebuchet MS" panose="020B0603020202020204"/>
              </a:rPr>
              <a:t>Veterans </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with a service-connected disability that the U.S. Department of Veterans Affairs has determined to be total and permanent</a:t>
            </a:r>
          </a:p>
          <a:p>
            <a:pPr marL="457200" lvl="0" indent="-304800" algn="l" rtl="0">
              <a:lnSpc>
                <a:spcPct val="90000"/>
              </a:lnSpc>
              <a:spcBef>
                <a:spcPts val="0"/>
              </a:spcBef>
              <a:spcAft>
                <a:spcPts val="0"/>
              </a:spcAft>
              <a:buClr>
                <a:schemeClr val="dk1"/>
              </a:buClr>
              <a:buSzPts val="1200"/>
              <a:buFont typeface="Trebuchet MS" panose="020B0603020202020204"/>
              <a:buChar char="●"/>
            </a:pPr>
            <a:r>
              <a:rPr lang="en-US" sz="1100" b="1" dirty="0">
                <a:solidFill>
                  <a:schemeClr val="dk1"/>
                </a:solidFill>
                <a:latin typeface="Trebuchet MS" panose="020B0603020202020204"/>
                <a:ea typeface="Trebuchet MS" panose="020B0603020202020204"/>
                <a:cs typeface="Trebuchet MS" panose="020B0603020202020204"/>
                <a:sym typeface="Trebuchet MS" panose="020B0603020202020204"/>
              </a:rPr>
              <a:t>American Indians and Alaska Natives</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 (AI/AN) who qualify for Indian Health Services (IHS)</a:t>
            </a:r>
          </a:p>
          <a:p>
            <a:pPr marL="0" lvl="0" indent="0" algn="l" rtl="0">
              <a:lnSpc>
                <a:spcPct val="90000"/>
              </a:lnSpc>
              <a:spcBef>
                <a:spcPts val="800"/>
              </a:spcBef>
              <a:spcAft>
                <a:spcPts val="0"/>
              </a:spcAft>
              <a:buClr>
                <a:schemeClr val="dk1"/>
              </a:buClr>
              <a:buSzPts val="1100"/>
              <a:buFont typeface="Arial" panose="020B0604020202020204"/>
              <a:buNone/>
            </a:pPr>
            <a:endPar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en-US" sz="110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4"/>
        <p:cNvGrpSpPr/>
        <p:nvPr/>
      </p:nvGrpSpPr>
      <p:grpSpPr>
        <a:xfrm>
          <a:off x="0" y="0"/>
          <a:ext cx="0" cy="0"/>
          <a:chOff x="0" y="0"/>
          <a:chExt cx="0" cy="0"/>
        </a:xfrm>
      </p:grpSpPr>
      <p:sp>
        <p:nvSpPr>
          <p:cNvPr id="1375" name="Google Shape;1375;g3e152d48c41_2_1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376" name="Google Shape;1376;g3e152d48c41_2_1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3:28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H.R. 1 created some circumstances under which people can be exempt from work requirements for a short period of time. As we understand it right now, some of those reasons may be a high unemployment rate in your county, living in a declared disaster zone, acute medical care or inpatient care, and the need to travel for medical care.</a:t>
            </a:r>
            <a:br>
              <a:rPr lang="en-US" dirty="0"/>
            </a:br>
            <a:br>
              <a:rPr lang="en-US" dirty="0"/>
            </a:br>
            <a:r>
              <a:rPr lang="en-US" dirty="0"/>
              <a:t>MK TP: Adela opinion is that we put some language on here that says we are awaiting the interim final rule and will explore what we are able to accomplish before Go Live.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3e38a7461f8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399" name="Google Shape;1399;g3e38a7461f8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3:28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To help people get a quick idea of whether work requirements may apply to them, the Department created an online screener tool. The tool does not use or store any personal information. It includes questions about age, income, and special situations that can give you a picture of whether or not you may need to report work and community engagement activities.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Click the link in the chat to open the screener tool and try it after the webinar.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It’s important to recognize that situations can change and the tool is only an estimate.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g3e38a7461f8_2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07" name="Google Shape;1407;g3e38a7461f8_2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3:28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Official eligibility decisions will come from Health First Colorado, who will notify affected individuals.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Keep your contact information up to date</a:t>
            </a:r>
            <a:r>
              <a:rPr lang="en-US" dirty="0"/>
              <a:t> so that you can receive important notices from us.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HCPF </a:t>
            </a:r>
            <a:r>
              <a:rPr lang="en-US" b="1" dirty="0"/>
              <a:t>will always mail</a:t>
            </a:r>
            <a:r>
              <a:rPr lang="en-US" dirty="0"/>
              <a:t> official notices. People who are opted in to digital comms and push notifications will receive emails or text messages as well.</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Respond </a:t>
            </a:r>
            <a:r>
              <a:rPr lang="en-US" b="1" dirty="0"/>
              <a:t>immediately </a:t>
            </a:r>
            <a:r>
              <a:rPr lang="en-US" dirty="0"/>
              <a:t>to all official notices. Don’t wait!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g3e4ce72eb2c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14" name="Google Shape;1414;g3e4ce72eb2c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3:28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HCPF sent a letter to those who may be impacted by H.R. 1’s changes to Medicaid coverage for certain groups of immigrants. This letter went out the last week of May.</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g3e306438d69_1_20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Marivel</a:t>
            </a:r>
          </a:p>
        </p:txBody>
      </p:sp>
      <p:sp>
        <p:nvSpPr>
          <p:cNvPr id="1423" name="Google Shape;1423;g3e306438d69_1_20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3e306438d69_1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28" name="Google Shape;1428;g3e306438d69_1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3:52 // 3 min</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Current renewing members will need to show they met the requirements in at least 1 calendar month since their last renewal deadline.</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t>To find your last renewal date, you can either contact your county</a:t>
            </a:r>
            <a:r>
              <a:rPr lang="en-US" dirty="0">
                <a:highlight>
                  <a:schemeClr val="accent4"/>
                </a:highlight>
              </a:rPr>
              <a:t> (paste in link to county offices) </a:t>
            </a:r>
            <a:r>
              <a:rPr lang="en-US" dirty="0"/>
              <a:t>or visit the PEAK website</a:t>
            </a:r>
            <a:r>
              <a:rPr lang="en-US" dirty="0">
                <a:highlight>
                  <a:schemeClr val="accent4"/>
                </a:highlight>
              </a:rPr>
              <a:t> (drop in link to PEAK).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3"/>
        <p:cNvGrpSpPr/>
        <p:nvPr/>
      </p:nvGrpSpPr>
      <p:grpSpPr>
        <a:xfrm>
          <a:off x="0" y="0"/>
          <a:ext cx="0" cy="0"/>
          <a:chOff x="0" y="0"/>
          <a:chExt cx="0" cy="0"/>
        </a:xfrm>
      </p:grpSpPr>
      <p:sp>
        <p:nvSpPr>
          <p:cNvPr id="1434" name="Google Shape;1434;g3e3c922a582_19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35" name="Google Shape;1435;g3e3c922a582_19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3:52 // 3 min</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t>Example for Renewing Member:</a:t>
            </a:r>
          </a:p>
          <a:p>
            <a:pPr marL="0" lvl="0" indent="0" algn="l" rtl="0">
              <a:spcBef>
                <a:spcPts val="0"/>
              </a:spcBef>
              <a:spcAft>
                <a:spcPts val="0"/>
              </a:spcAft>
              <a:buNone/>
            </a:pPr>
            <a:r>
              <a:rPr lang="en-US" dirty="0"/>
              <a:t>–Member’s next renewal redetermination is set for April 2027</a:t>
            </a:r>
          </a:p>
          <a:p>
            <a:pPr marL="0" lvl="0" indent="0" algn="l" rtl="0">
              <a:spcBef>
                <a:spcPts val="0"/>
              </a:spcBef>
              <a:spcAft>
                <a:spcPts val="0"/>
              </a:spcAft>
              <a:buNone/>
            </a:pPr>
            <a:r>
              <a:rPr lang="en-US" dirty="0"/>
              <a:t>–Member is between 19-64 years old</a:t>
            </a:r>
          </a:p>
          <a:p>
            <a:pPr marL="0" lvl="0" indent="0" algn="l" rtl="0">
              <a:spcBef>
                <a:spcPts val="0"/>
              </a:spcBef>
              <a:spcAft>
                <a:spcPts val="0"/>
              </a:spcAft>
              <a:buNone/>
            </a:pPr>
            <a:r>
              <a:rPr lang="en-US" dirty="0"/>
              <a:t>–Member does </a:t>
            </a:r>
            <a:r>
              <a:rPr lang="en-US" i="1" u="sng" dirty="0"/>
              <a:t>not </a:t>
            </a:r>
            <a:r>
              <a:rPr lang="en-US" dirty="0"/>
              <a:t>have any qualifying exclusions or exemptions from work requirements [</a:t>
            </a:r>
            <a:r>
              <a:rPr lang="en-US" dirty="0">
                <a:highlight>
                  <a:srgbClr val="FFFF00"/>
                </a:highlight>
              </a:rPr>
              <a:t>(I think “exemption” and “exception” can be problematic for a regular member. It’ll likely make it longer but I’m not sure there’s getting around it? Here are some additions/ideas for this part:) In this context, both words—exception and exemption—mean the person has an official reason to not have to meet the work requirement. If a member does </a:t>
            </a:r>
            <a:r>
              <a:rPr lang="en-US" b="1" u="sng" dirty="0">
                <a:highlight>
                  <a:srgbClr val="FFFF00"/>
                </a:highlight>
              </a:rPr>
              <a:t>not </a:t>
            </a:r>
            <a:r>
              <a:rPr lang="en-US" dirty="0">
                <a:highlight>
                  <a:srgbClr val="FFFF00"/>
                </a:highlight>
              </a:rPr>
              <a:t>have an exception or exclusion, it means they do not have a reason to skip work requirements (also called “community engagement”). A person who does </a:t>
            </a:r>
            <a:r>
              <a:rPr lang="en-US" b="1" u="sng" dirty="0">
                <a:highlight>
                  <a:srgbClr val="FFFF00"/>
                </a:highlight>
              </a:rPr>
              <a:t>not</a:t>
            </a:r>
            <a:r>
              <a:rPr lang="en-US" dirty="0">
                <a:highlight>
                  <a:srgbClr val="FFFF00"/>
                </a:highlight>
              </a:rPr>
              <a:t> have an exception or exclusion means that individual would still need to meet work requirements.</a:t>
            </a:r>
            <a:r>
              <a:rPr lang="en-US" dirty="0"/>
              <a:t>]</a:t>
            </a:r>
          </a:p>
          <a:p>
            <a:pPr marL="0" lvl="0" indent="0" algn="l" rtl="0">
              <a:spcBef>
                <a:spcPts val="0"/>
              </a:spcBef>
              <a:spcAft>
                <a:spcPts val="0"/>
              </a:spcAft>
              <a:buNone/>
            </a:pPr>
            <a:r>
              <a:rPr lang="en-US" dirty="0"/>
              <a:t>–Member must meet the work requirements for a minimum of any ONE month from May 2026-April 2027</a:t>
            </a:r>
          </a:p>
          <a:p>
            <a:pPr marL="0" lvl="0" indent="0" algn="l" rtl="0">
              <a:spcBef>
                <a:spcPts val="0"/>
              </a:spcBef>
              <a:spcAft>
                <a:spcPts val="0"/>
              </a:spcAft>
              <a:buNone/>
            </a:pPr>
            <a:r>
              <a:rPr lang="en-US" dirty="0"/>
              <a:t>–If approved for MA benefits, next renewal redetermination will be set for 6 months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3e152d48c41_3_35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717" name="Google Shape;717;g3e152d48c41_3_35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panose="020B0604020202020204"/>
              <a:buNone/>
            </a:pPr>
            <a:r>
              <a:rPr lang="en-US" dirty="0">
                <a:solidFill>
                  <a:schemeClr val="dk1"/>
                </a:solidFill>
              </a:rPr>
              <a:t>Speaker: Kyra</a:t>
            </a:r>
          </a:p>
          <a:p>
            <a:pPr marL="0" lvl="0" indent="0" algn="l" rtl="0">
              <a:spcBef>
                <a:spcPts val="0"/>
              </a:spcBef>
              <a:spcAft>
                <a:spcPts val="0"/>
              </a:spcAft>
              <a:buClr>
                <a:schemeClr val="dk1"/>
              </a:buClr>
              <a:buSzPts val="1100"/>
              <a:buFont typeface="Arial"/>
              <a:buNone/>
            </a:pPr>
            <a:r>
              <a:rPr lang="en-US" dirty="0">
                <a:solidFill>
                  <a:schemeClr val="dk1"/>
                </a:solidFill>
              </a:rPr>
              <a:t>Time: 2:31 // 1 min</a:t>
            </a:r>
            <a:endParaRPr lang="en-US" dirty="0"/>
          </a:p>
          <a:p>
            <a:pPr marL="0" lvl="0" indent="0" algn="l" rtl="0">
              <a:spcBef>
                <a:spcPts val="0"/>
              </a:spcBef>
              <a:spcAft>
                <a:spcPts val="0"/>
              </a:spcAft>
              <a:buNone/>
            </a:pPr>
            <a:endParaRPr lang="en-US" dirty="0"/>
          </a:p>
          <a:p>
            <a:pPr marL="0" lvl="0" indent="0" algn="l" rtl="0">
              <a:lnSpc>
                <a:spcPct val="115000"/>
              </a:lnSpc>
              <a:spcBef>
                <a:spcPts val="0"/>
              </a:spcBef>
              <a:spcAft>
                <a:spcPts val="0"/>
              </a:spcAft>
              <a:buClr>
                <a:schemeClr val="dk1"/>
              </a:buClr>
              <a:buSzPts val="1400"/>
              <a:buFont typeface="Arial"/>
              <a:buNone/>
            </a:pPr>
            <a:r>
              <a:rPr lang="en-US" u="sng" dirty="0">
                <a:solidFill>
                  <a:srgbClr val="444444"/>
                </a:solidFill>
              </a:rPr>
              <a:t>[Webinar Tech] </a:t>
            </a:r>
            <a:r>
              <a:rPr lang="en-US" b="0" u="sng" dirty="0">
                <a:solidFill>
                  <a:srgbClr val="444444"/>
                </a:solidFill>
              </a:rPr>
              <a:t>Post in Chat:​</a:t>
            </a:r>
            <a:endParaRPr lang="en-US" b="0" dirty="0"/>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Clr>
                <a:schemeClr val="dk1"/>
              </a:buClr>
              <a:buSzPts val="1100"/>
              <a:buFont typeface="Arial"/>
              <a:buNone/>
            </a:pPr>
            <a:r>
              <a:rPr lang="en-US" sz="1100" b="0" dirty="0"/>
              <a:t>Captions are available through your zoom toolbar, by selecting "captions" and then "show captions."</a:t>
            </a:r>
          </a:p>
          <a:p>
            <a:pPr marL="0" lvl="0" indent="0" algn="l" rtl="0">
              <a:lnSpc>
                <a:spcPct val="115000"/>
              </a:lnSpc>
              <a:spcBef>
                <a:spcPts val="0"/>
              </a:spcBef>
              <a:spcAft>
                <a:spcPts val="0"/>
              </a:spcAft>
              <a:buClr>
                <a:schemeClr val="dk1"/>
              </a:buClr>
              <a:buSzPts val="1100"/>
              <a:buFont typeface="Arial"/>
              <a:buNone/>
            </a:pPr>
            <a:endParaRPr lang="en-US" sz="1100" b="0" dirty="0"/>
          </a:p>
          <a:p>
            <a:pPr marL="0" lvl="0" indent="0" algn="l" rtl="0">
              <a:lnSpc>
                <a:spcPct val="115000"/>
              </a:lnSpc>
              <a:spcBef>
                <a:spcPts val="0"/>
              </a:spcBef>
              <a:spcAft>
                <a:spcPts val="0"/>
              </a:spcAft>
              <a:buClr>
                <a:schemeClr val="dk1"/>
              </a:buClr>
              <a:buSzPts val="1100"/>
              <a:buFont typeface="Arial"/>
              <a:buNone/>
            </a:pPr>
            <a:r>
              <a:rPr lang="en-US" sz="1100" b="0" dirty="0"/>
              <a:t>Los </a:t>
            </a:r>
            <a:r>
              <a:rPr lang="fr-FR" sz="1100" b="0" noProof="0" dirty="0"/>
              <a:t>subtítulos</a:t>
            </a:r>
            <a:r>
              <a:rPr lang="en-US" sz="1100" b="0" dirty="0"/>
              <a:t> están disponibles a través de su barra de herramientas de Zoom, al seleccionar "subtítulos" y luego "mostrar subtítulos."</a:t>
            </a:r>
          </a:p>
          <a:p>
            <a:pPr marL="0" lvl="0" indent="0" algn="l" rtl="0">
              <a:lnSpc>
                <a:spcPct val="115000"/>
              </a:lnSpc>
              <a:spcBef>
                <a:spcPts val="0"/>
              </a:spcBef>
              <a:spcAft>
                <a:spcPts val="0"/>
              </a:spcAft>
              <a:buClr>
                <a:schemeClr val="dk1"/>
              </a:buClr>
              <a:buSzPts val="1100"/>
              <a:buFont typeface="Arial"/>
              <a:buNone/>
            </a:pPr>
            <a:endParaRPr lang="en-US" sz="1100" b="0" dirty="0"/>
          </a:p>
          <a:p>
            <a:pPr marL="0" lvl="0" indent="0" algn="l" rtl="0">
              <a:lnSpc>
                <a:spcPct val="115000"/>
              </a:lnSpc>
              <a:spcBef>
                <a:spcPts val="0"/>
              </a:spcBef>
              <a:spcAft>
                <a:spcPts val="0"/>
              </a:spcAft>
              <a:buClr>
                <a:schemeClr val="dk1"/>
              </a:buClr>
              <a:buSzPts val="1100"/>
              <a:buFont typeface="Arial"/>
              <a:buNone/>
            </a:pPr>
            <a:endParaRPr lang="en-US" sz="1100" b="0" dirty="0"/>
          </a:p>
          <a:p>
            <a:pPr marL="0" lvl="0" indent="0" algn="l" rtl="0">
              <a:lnSpc>
                <a:spcPct val="115000"/>
              </a:lnSpc>
              <a:spcBef>
                <a:spcPts val="0"/>
              </a:spcBef>
              <a:spcAft>
                <a:spcPts val="0"/>
              </a:spcAft>
              <a:buClr>
                <a:schemeClr val="dk1"/>
              </a:buClr>
              <a:buSzPts val="1100"/>
              <a:buFont typeface="Arial"/>
              <a:buNone/>
            </a:pPr>
            <a:r>
              <a:rPr lang="en-US" sz="1100" b="0" dirty="0"/>
              <a:t>Translating captions are available through your zoom toolbar, by selecting "captions" and then "show captions." Turn "translation" on, and select the language for your captions at "my caption language.”</a:t>
            </a:r>
          </a:p>
          <a:p>
            <a:pPr marL="0" lvl="0" indent="0" algn="l" rtl="0">
              <a:lnSpc>
                <a:spcPct val="115000"/>
              </a:lnSpc>
              <a:spcBef>
                <a:spcPts val="0"/>
              </a:spcBef>
              <a:spcAft>
                <a:spcPts val="0"/>
              </a:spcAft>
              <a:buClr>
                <a:schemeClr val="dk1"/>
              </a:buClr>
              <a:buSzPts val="1100"/>
              <a:buFont typeface="Arial"/>
              <a:buNone/>
            </a:pPr>
            <a:endParaRPr lang="en-US" sz="1100" b="0" dirty="0"/>
          </a:p>
          <a:p>
            <a:pPr marL="0" lvl="0" indent="0" algn="l" rtl="0">
              <a:lnSpc>
                <a:spcPct val="115000"/>
              </a:lnSpc>
              <a:spcBef>
                <a:spcPts val="0"/>
              </a:spcBef>
              <a:spcAft>
                <a:spcPts val="0"/>
              </a:spcAft>
              <a:buClr>
                <a:schemeClr val="dk1"/>
              </a:buClr>
              <a:buSzPts val="1100"/>
              <a:buFont typeface="Arial"/>
              <a:buNone/>
            </a:pPr>
            <a:r>
              <a:rPr lang="en-US" sz="1100" b="0" dirty="0"/>
              <a:t>Los subtítulos traducidos están disponibles a través de su barra de herramientas de Zoom, al seleccionar "subtítulos" y luego "mostrar subtítulos." Active la opción "traducción," y seleccione el idioma para sus subtítulos en "mi idioma de subtítulos."</a:t>
            </a:r>
          </a:p>
          <a:p>
            <a:pPr marL="0" lvl="0" indent="0" algn="l" rtl="0">
              <a:lnSpc>
                <a:spcPct val="115000"/>
              </a:lnSpc>
              <a:spcBef>
                <a:spcPts val="0"/>
              </a:spcBef>
              <a:spcAft>
                <a:spcPts val="0"/>
              </a:spcAft>
              <a:buClr>
                <a:schemeClr val="dk1"/>
              </a:buClr>
              <a:buSzPts val="1100"/>
              <a:buFont typeface="Arial"/>
              <a:buNone/>
            </a:pPr>
            <a:endParaRPr lang="en-US" sz="1100" b="0" dirty="0"/>
          </a:p>
          <a:p>
            <a:pPr marL="0" lvl="0" indent="0" algn="l" rtl="0">
              <a:lnSpc>
                <a:spcPct val="115000"/>
              </a:lnSpc>
              <a:spcBef>
                <a:spcPts val="0"/>
              </a:spcBef>
              <a:spcAft>
                <a:spcPts val="0"/>
              </a:spcAft>
              <a:buClr>
                <a:schemeClr val="dk1"/>
              </a:buClr>
              <a:buSzPts val="1100"/>
              <a:buFont typeface="Arial"/>
              <a:buNone/>
            </a:pPr>
            <a:r>
              <a:rPr lang="en-US" sz="1100" b="0" dirty="0"/>
              <a:t>You can turn on subtitles by clicking “Show Subtitles.” This option is located in the Zoom toolbar.</a:t>
            </a:r>
          </a:p>
          <a:p>
            <a:pPr marL="0" lvl="0" indent="0" algn="l" rtl="0">
              <a:lnSpc>
                <a:spcPct val="115000"/>
              </a:lnSpc>
              <a:spcBef>
                <a:spcPts val="0"/>
              </a:spcBef>
              <a:spcAft>
                <a:spcPts val="0"/>
              </a:spcAft>
              <a:buClr>
                <a:schemeClr val="dk1"/>
              </a:buClr>
              <a:buSzPts val="1100"/>
              <a:buFont typeface="Arial"/>
              <a:buNone/>
            </a:pPr>
            <a:endParaRPr lang="en-US" sz="1100" b="0" dirty="0"/>
          </a:p>
          <a:p>
            <a:pPr marL="0" lvl="0" indent="0" algn="l" rtl="0">
              <a:lnSpc>
                <a:spcPct val="115000"/>
              </a:lnSpc>
              <a:spcBef>
                <a:spcPts val="0"/>
              </a:spcBef>
              <a:spcAft>
                <a:spcPts val="0"/>
              </a:spcAft>
              <a:buClr>
                <a:schemeClr val="dk1"/>
              </a:buClr>
              <a:buSzPts val="1100"/>
              <a:buFont typeface="Arial"/>
              <a:buNone/>
            </a:pPr>
            <a:r>
              <a:rPr lang="en-US" sz="1100" b="0" dirty="0"/>
              <a:t>Podrá activar los subtítulos si hace clic en “Mostrar subtítulos.” Esta opción está ubicada en la barra de herramientas de Zoom.</a:t>
            </a:r>
            <a:endParaRPr lang="en-US" b="0" dirty="0"/>
          </a:p>
        </p:txBody>
      </p:sp>
      <p:sp>
        <p:nvSpPr>
          <p:cNvPr id="718" name="Google Shape;718;g3e152d48c41_3_35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GB"/>
              <a:t>3</a:t>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g3e306438d69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44" name="Google Shape;1444;g3e306438d69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3:52 // 3 min</a:t>
            </a:r>
          </a:p>
          <a:p>
            <a:pPr marL="0" lvl="0" indent="0" algn="l" rtl="0">
              <a:spcBef>
                <a:spcPts val="0"/>
              </a:spcBef>
              <a:spcAft>
                <a:spcPts val="0"/>
              </a:spcAft>
              <a:buNone/>
            </a:pPr>
            <a:endParaRPr lang="en-US" dirty="0">
              <a:solidFill>
                <a:schemeClr val="dk1"/>
              </a:solidFill>
            </a:endParaRPr>
          </a:p>
          <a:p>
            <a:pPr marL="0" lvl="0" indent="0" algn="l" rtl="0">
              <a:lnSpc>
                <a:spcPct val="90000"/>
              </a:lnSpc>
              <a:spcBef>
                <a:spcPts val="800"/>
              </a:spcBef>
              <a:spcAft>
                <a:spcPts val="0"/>
              </a:spcAft>
              <a:buClr>
                <a:schemeClr val="dk1"/>
              </a:buClr>
              <a:buSzPts val="1100"/>
              <a:buFont typeface="Arial" panose="020B0604020202020204"/>
              <a:buNone/>
            </a:pP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sz="1100" b="1" dirty="0">
                <a:solidFill>
                  <a:schemeClr val="dk1"/>
                </a:solidFill>
                <a:latin typeface="Trebuchet MS" panose="020B0603020202020204"/>
                <a:ea typeface="Trebuchet MS" panose="020B0603020202020204"/>
                <a:cs typeface="Trebuchet MS" panose="020B0603020202020204"/>
                <a:sym typeface="Trebuchet MS" panose="020B0603020202020204"/>
              </a:rPr>
              <a:t>ew applicants</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 will need to show that they have met the requirements </a:t>
            </a:r>
            <a:r>
              <a:rPr lang="en-US" sz="1100" b="1" dirty="0">
                <a:solidFill>
                  <a:schemeClr val="dk1"/>
                </a:solidFill>
                <a:latin typeface="Trebuchet MS" panose="020B0603020202020204"/>
                <a:ea typeface="Trebuchet MS" panose="020B0603020202020204"/>
                <a:cs typeface="Trebuchet MS" panose="020B0603020202020204"/>
                <a:sym typeface="Trebuchet MS" panose="020B0603020202020204"/>
              </a:rPr>
              <a:t>in the calendar month before they submit</a:t>
            </a:r>
            <a:r>
              <a:rPr lang="en-US" sz="1100" dirty="0">
                <a:solidFill>
                  <a:schemeClr val="dk1"/>
                </a:solidFill>
                <a:latin typeface="Trebuchet MS" panose="020B0603020202020204"/>
                <a:ea typeface="Trebuchet MS" panose="020B0603020202020204"/>
                <a:cs typeface="Trebuchet MS" panose="020B0603020202020204"/>
                <a:sym typeface="Trebuchet MS" panose="020B0603020202020204"/>
              </a:rPr>
              <a:t> their application.</a:t>
            </a:r>
          </a:p>
          <a:p>
            <a:pPr marL="0" lvl="0" indent="0" algn="l" rtl="0">
              <a:spcBef>
                <a:spcPts val="0"/>
              </a:spcBef>
              <a:spcAft>
                <a:spcPts val="0"/>
              </a:spcAft>
              <a:buNone/>
            </a:pP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9"/>
        <p:cNvGrpSpPr/>
        <p:nvPr/>
      </p:nvGrpSpPr>
      <p:grpSpPr>
        <a:xfrm>
          <a:off x="0" y="0"/>
          <a:ext cx="0" cy="0"/>
          <a:chOff x="0" y="0"/>
          <a:chExt cx="0" cy="0"/>
        </a:xfrm>
      </p:grpSpPr>
      <p:sp>
        <p:nvSpPr>
          <p:cNvPr id="1450" name="Google Shape;1450;g3e3c922a582_19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51" name="Google Shape;1451;g3e3c922a582_19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3:52 // 3 min</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t>Example for New Applicants:</a:t>
            </a:r>
          </a:p>
          <a:p>
            <a:pPr marL="0" lvl="0" indent="0" algn="l" rtl="0">
              <a:spcBef>
                <a:spcPts val="0"/>
              </a:spcBef>
              <a:spcAft>
                <a:spcPts val="0"/>
              </a:spcAft>
              <a:buNone/>
            </a:pPr>
            <a:r>
              <a:rPr lang="en-US" dirty="0"/>
              <a:t>–Applicant submits a Medicaid application in January 2027</a:t>
            </a:r>
          </a:p>
          <a:p>
            <a:pPr marL="0" lvl="0" indent="0" algn="l" rtl="0">
              <a:spcBef>
                <a:spcPts val="0"/>
              </a:spcBef>
              <a:spcAft>
                <a:spcPts val="0"/>
              </a:spcAft>
              <a:buNone/>
            </a:pPr>
            <a:r>
              <a:rPr lang="en-US" dirty="0"/>
              <a:t>–Applicant is between 19-64 years old</a:t>
            </a:r>
          </a:p>
          <a:p>
            <a:pPr marL="0" lvl="0" indent="0" algn="l" rtl="0">
              <a:spcBef>
                <a:spcPts val="0"/>
              </a:spcBef>
              <a:spcAft>
                <a:spcPts val="0"/>
              </a:spcAft>
              <a:buNone/>
            </a:pPr>
            <a:r>
              <a:rPr lang="en-US" dirty="0"/>
              <a:t>–Applicant does </a:t>
            </a:r>
            <a:r>
              <a:rPr lang="en-US" i="1" u="sng" dirty="0"/>
              <a:t>not </a:t>
            </a:r>
            <a:r>
              <a:rPr lang="en-US" dirty="0"/>
              <a:t>have any qualifying exclusions or exemptions from work requirements</a:t>
            </a:r>
          </a:p>
          <a:p>
            <a:pPr marL="0" lvl="0" indent="0" algn="l" rtl="0">
              <a:spcBef>
                <a:spcPts val="0"/>
              </a:spcBef>
              <a:spcAft>
                <a:spcPts val="0"/>
              </a:spcAft>
              <a:buNone/>
            </a:pPr>
            <a:r>
              <a:rPr lang="en-US" dirty="0"/>
              <a:t>–Applicant must meet work requirements in the month of December 2026</a:t>
            </a:r>
          </a:p>
          <a:p>
            <a:pPr marL="0" lvl="0" indent="0" algn="l" rtl="0">
              <a:spcBef>
                <a:spcPts val="0"/>
              </a:spcBef>
              <a:spcAft>
                <a:spcPts val="0"/>
              </a:spcAft>
              <a:buNone/>
            </a:pPr>
            <a:r>
              <a:rPr lang="en-US" dirty="0"/>
              <a:t>–If approved for Medicaid benefits, next renewal redetermination will be set for 6 months</a:t>
            </a:r>
          </a:p>
          <a:p>
            <a:pPr marL="0" lvl="0" indent="0" algn="l" rtl="0">
              <a:spcBef>
                <a:spcPts val="0"/>
              </a:spcBef>
              <a:spcAft>
                <a:spcPts val="0"/>
              </a:spcAft>
              <a:buNone/>
            </a:pP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g3e1308fd7cb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60" name="Google Shape;1460;g3e1308fd7cb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None/>
            </a:pPr>
            <a:r>
              <a:rPr lang="en-US" dirty="0">
                <a:solidFill>
                  <a:schemeClr val="dk1"/>
                </a:solidFill>
              </a:rPr>
              <a:t>Time: 3:55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Now we get to HOW to meet work requirements. We at the Department are still refining details as we learn more from our federal partners, but we will share what we know now. </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t>One way to comply with Medicaid work requirements is by meeting and reporting work requirements for SNAP. SNAP and Medicaid work requirements are NOT exactly the same. However, if a member complies with reporting SNAP work requirements, they should also be in compliance with Medicaid work requirements.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solidFill>
                  <a:schemeClr val="dk1"/>
                </a:solidFill>
              </a:rPr>
              <a:t>A second, and primary, way that new and current members will comply with work requirements is obviously through work. For current Medicaid members and applicants, we are making changes to our eligibility system so that we can determine if they comply with work requirements. While people can comply with the work requirements in a number of ways, one way is if they have earned $580 from a job. When current members are renewing, we will check a national database to determine if they have earned $580 in income in a month since their last renewal. For new applicants, we will use that same national database to determine if they earned $580 in the previous month. </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Third, some applicants and members will comply with the work requirement through participating in an approved work training program. Participants must spend at least 80 hours in a work program in a qualifying month to satisfy the requirement.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g3e1308fd7cb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73" name="Google Shape;1473;g3e1308fd7cb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4:07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Fourth, volunteering, also referred to as unpaid community engagement, can count for work requirements. Applicants and members must spend 80 hours participating in unpaid community service during a qualifying month. We have received questions about “what counts” as volunteering, and we plan to share additional details in the coming months. </a:t>
            </a:r>
            <a:r>
              <a:rPr lang="en-US" dirty="0">
                <a:solidFill>
                  <a:schemeClr val="dk1"/>
                </a:solidFill>
                <a:highlight>
                  <a:schemeClr val="accent4"/>
                </a:highlight>
              </a:rPr>
              <a:t>(CONFIRM)</a:t>
            </a:r>
            <a:br>
              <a:rPr lang="en-US" dirty="0">
                <a:solidFill>
                  <a:schemeClr val="dk1"/>
                </a:solidFill>
                <a:highlight>
                  <a:schemeClr val="accent4"/>
                </a:highlight>
              </a:rPr>
            </a:br>
            <a:br>
              <a:rPr lang="en-US" dirty="0">
                <a:solidFill>
                  <a:schemeClr val="dk1"/>
                </a:solidFill>
                <a:highlight>
                  <a:schemeClr val="accent4"/>
                </a:highlight>
              </a:rPr>
            </a:br>
            <a:r>
              <a:rPr lang="en-US" dirty="0">
                <a:solidFill>
                  <a:schemeClr val="dk1"/>
                </a:solidFill>
                <a:highlight>
                  <a:schemeClr val="accent4"/>
                </a:highlight>
              </a:rPr>
              <a:t>Mk tentative note: </a:t>
            </a:r>
            <a:r>
              <a:rPr lang="en-US" sz="1000" u="sng" dirty="0">
                <a:solidFill>
                  <a:srgbClr val="D13438"/>
                </a:solidFill>
                <a:highlight>
                  <a:srgbClr val="FFFFFF"/>
                </a:highlight>
              </a:rPr>
              <a:t>Community service or volunteering includes these types of unpaid activities:</a:t>
            </a:r>
            <a:r>
              <a:rPr lang="en-US" sz="1000" dirty="0">
                <a:solidFill>
                  <a:srgbClr val="D13438"/>
                </a:solidFill>
                <a:highlight>
                  <a:srgbClr val="FFFFFF"/>
                </a:highlight>
              </a:rPr>
              <a:t> </a:t>
            </a:r>
          </a:p>
          <a:p>
            <a:pPr marL="1828800" lvl="0" indent="-292100" algn="l" rtl="0">
              <a:lnSpc>
                <a:spcPct val="115000"/>
              </a:lnSpc>
              <a:spcBef>
                <a:spcPts val="0"/>
              </a:spcBef>
              <a:spcAft>
                <a:spcPts val="0"/>
              </a:spcAft>
              <a:buClr>
                <a:schemeClr val="dk1"/>
              </a:buClr>
              <a:buSzPts val="1000"/>
              <a:buAutoNum type="romanLcPeriod"/>
            </a:pPr>
            <a:r>
              <a:rPr lang="en-US" sz="1000" u="sng" dirty="0">
                <a:solidFill>
                  <a:srgbClr val="D13438"/>
                </a:solidFill>
                <a:highlight>
                  <a:srgbClr val="FFFFFF"/>
                </a:highlight>
              </a:rPr>
              <a:t>Volunteering at Nonprofits: Giving your time to recognized charities, food pantries, shelters, religious institutions, or hospitals.</a:t>
            </a:r>
            <a:r>
              <a:rPr lang="en-US" sz="1000" dirty="0">
                <a:solidFill>
                  <a:srgbClr val="D13438"/>
                </a:solidFill>
                <a:highlight>
                  <a:srgbClr val="FFFFFF"/>
                </a:highlight>
              </a:rPr>
              <a:t> </a:t>
            </a:r>
          </a:p>
          <a:p>
            <a:pPr marL="1828800" lvl="0" indent="-304800" algn="l" rtl="0">
              <a:lnSpc>
                <a:spcPct val="115000"/>
              </a:lnSpc>
              <a:spcBef>
                <a:spcPts val="0"/>
              </a:spcBef>
              <a:spcAft>
                <a:spcPts val="0"/>
              </a:spcAft>
              <a:buClr>
                <a:schemeClr val="dk1"/>
              </a:buClr>
              <a:buSzPts val="1200"/>
              <a:buAutoNum type="romanLcPeriod" startAt="2"/>
            </a:pPr>
            <a:r>
              <a:rPr lang="en-US" sz="1000" u="sng" dirty="0">
                <a:solidFill>
                  <a:srgbClr val="D13438"/>
                </a:solidFill>
                <a:highlight>
                  <a:srgbClr val="FFFFFF"/>
                </a:highlight>
              </a:rPr>
              <a:t>Public Service: Working with local government, schools, or public parks</a:t>
            </a:r>
            <a:r>
              <a:rPr lang="en-US" sz="1200" u="sng" dirty="0">
                <a:solidFill>
                  <a:srgbClr val="D13438"/>
                </a:solidFill>
                <a:highlight>
                  <a:srgbClr val="FFFFFF"/>
                </a:highlight>
              </a:rPr>
              <a:t>.</a:t>
            </a:r>
            <a:r>
              <a:rPr lang="en-US" sz="1200" dirty="0">
                <a:solidFill>
                  <a:srgbClr val="D13438"/>
                </a:solidFill>
                <a:highlight>
                  <a:srgbClr val="FFFFFF"/>
                </a:highlight>
              </a:rPr>
              <a:t> </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highlight>
                <a:schemeClr val="accent4"/>
              </a:highlight>
            </a:endParaRP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Fifth, education is a key way that some members will meet the new requirements. Applicants and members must be enrolled in school at least half-time. Colorado’s benefits management system will connect to the National Student Clearinghouse, so if you are enrolled in classes the system should pick that up.</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lnSpc>
                <a:spcPct val="115000"/>
              </a:lnSpc>
              <a:spcBef>
                <a:spcPts val="0"/>
              </a:spcBef>
              <a:spcAft>
                <a:spcPts val="0"/>
              </a:spcAft>
              <a:buNone/>
            </a:pPr>
            <a:r>
              <a:rPr lang="en-US" dirty="0">
                <a:solidFill>
                  <a:schemeClr val="dk1"/>
                </a:solidFill>
              </a:rPr>
              <a:t>Finally, members can comply with work requirements through a combination of activities totals 80 hours in a qualifying month, depending on if you are renewing or are a new applicant. </a:t>
            </a:r>
          </a:p>
          <a:p>
            <a:pPr marL="0" lvl="0" indent="0" algn="l" rtl="0">
              <a:spcBef>
                <a:spcPts val="1000"/>
              </a:spcBef>
              <a:spcAft>
                <a:spcPts val="0"/>
              </a:spcAft>
              <a:buNone/>
            </a:pPr>
            <a:endParaRPr lang="en-US" dirty="0">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4"/>
        <p:cNvGrpSpPr/>
        <p:nvPr/>
      </p:nvGrpSpPr>
      <p:grpSpPr>
        <a:xfrm>
          <a:off x="0" y="0"/>
          <a:ext cx="0" cy="0"/>
          <a:chOff x="0" y="0"/>
          <a:chExt cx="0" cy="0"/>
        </a:xfrm>
      </p:grpSpPr>
      <p:sp>
        <p:nvSpPr>
          <p:cNvPr id="1485" name="Google Shape;1485;g3e306438d69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86" name="Google Shape;1486;g3e306438d69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Marivel</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4:01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It is not enough to DO work and community engagement activities. You also must make sure to REPORT the activities appropriately.</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 </a:t>
            </a:r>
          </a:p>
          <a:p>
            <a:pPr marL="0" lvl="0" indent="0" algn="l" rtl="0">
              <a:spcBef>
                <a:spcPts val="0"/>
              </a:spcBef>
              <a:spcAft>
                <a:spcPts val="0"/>
              </a:spcAft>
              <a:buNone/>
            </a:pPr>
            <a:r>
              <a:rPr lang="en-US" dirty="0">
                <a:solidFill>
                  <a:schemeClr val="dk1"/>
                </a:solidFill>
              </a:rPr>
              <a:t>We anticipate that forms will be necessary, but ultimately we’ll see what the final CMS rule says. Our goal is to advance as many people through the system automatically by connecting with other systems and data sources, so that members have less paperwork to complete.</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New and current members will need to fill out a form that will help determine if work requirements apply to them. </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New form with checkboxes created to support members to attest to their WR exemptions or compliance efforts. </a:t>
            </a:r>
          </a:p>
          <a:p>
            <a:pPr marL="787400" lvl="1" indent="-279400" algn="l" rtl="0">
              <a:spcBef>
                <a:spcPts val="0"/>
              </a:spcBef>
              <a:spcAft>
                <a:spcPts val="0"/>
              </a:spcAft>
              <a:buClr>
                <a:schemeClr val="dk1"/>
              </a:buClr>
              <a:buSzPts val="1200"/>
              <a:buChar char="○"/>
            </a:pPr>
            <a:r>
              <a:rPr lang="en-US" dirty="0">
                <a:solidFill>
                  <a:schemeClr val="dk1"/>
                </a:solidFill>
              </a:rPr>
              <a:t>New applicants and existing members may complete new form as part of the eligibility determination process for applications, renewal process or verification processes. </a:t>
            </a:r>
          </a:p>
          <a:p>
            <a:pPr marL="787400" lvl="1" indent="-279400" algn="l" rtl="0">
              <a:spcBef>
                <a:spcPts val="0"/>
              </a:spcBef>
              <a:spcAft>
                <a:spcPts val="0"/>
              </a:spcAft>
              <a:buClr>
                <a:schemeClr val="dk1"/>
              </a:buClr>
              <a:buSzPts val="1200"/>
              <a:buChar char="○"/>
            </a:pPr>
            <a:r>
              <a:rPr lang="en-US" dirty="0">
                <a:solidFill>
                  <a:schemeClr val="dk1"/>
                </a:solidFill>
              </a:rPr>
              <a:t>Can be completed via application, phone, PEAK, or in person.</a:t>
            </a:r>
          </a:p>
          <a:p>
            <a:pPr marL="787400" lvl="1" indent="-279400" algn="l" rtl="0">
              <a:spcBef>
                <a:spcPts val="0"/>
              </a:spcBef>
              <a:spcAft>
                <a:spcPts val="0"/>
              </a:spcAft>
              <a:buClr>
                <a:schemeClr val="dk1"/>
              </a:buClr>
              <a:buSzPts val="1200"/>
              <a:buChar char="○"/>
            </a:pPr>
            <a:r>
              <a:rPr lang="en-US" dirty="0">
                <a:solidFill>
                  <a:schemeClr val="dk1"/>
                </a:solidFill>
              </a:rPr>
              <a:t>Documents may be requested to verify eligibility.</a:t>
            </a:r>
          </a:p>
          <a:p>
            <a:pPr marL="787400" lvl="1" indent="-255905" algn="l" rtl="0">
              <a:spcBef>
                <a:spcPts val="0"/>
              </a:spcBef>
              <a:spcAft>
                <a:spcPts val="0"/>
              </a:spcAft>
              <a:buClr>
                <a:schemeClr val="dk1"/>
              </a:buClr>
              <a:buSzPts val="825"/>
              <a:buChar char="○"/>
            </a:pPr>
            <a:endParaRPr lang="en-US" dirty="0">
              <a:solidFill>
                <a:schemeClr val="dk1"/>
              </a:solidFill>
            </a:endParaRPr>
          </a:p>
          <a:p>
            <a:pPr marL="0" lvl="0" indent="0" algn="l" rtl="0">
              <a:spcBef>
                <a:spcPts val="0"/>
              </a:spcBef>
              <a:spcAft>
                <a:spcPts val="0"/>
              </a:spcAft>
              <a:buNone/>
            </a:pPr>
            <a:r>
              <a:rPr lang="en-US" dirty="0">
                <a:solidFill>
                  <a:schemeClr val="dk1"/>
                </a:solidFill>
                <a:highlight>
                  <a:srgbClr val="FFFF00"/>
                </a:highlight>
              </a:rPr>
              <a:t>[Comment from Natalie: I think we should either have a TP ready for how we'll be reporting who complies/loses coverage because of inability to do the WR per Gretchen's comment today]</a:t>
            </a:r>
          </a:p>
          <a:p>
            <a:pPr marL="0" lvl="0" indent="0" algn="l" rtl="0">
              <a:spcBef>
                <a:spcPts val="0"/>
              </a:spcBef>
              <a:spcAft>
                <a:spcPts val="0"/>
              </a:spcAft>
              <a:buNone/>
            </a:pPr>
            <a:endParaRPr lang="en-US" i="1" dirty="0">
              <a:solidFill>
                <a:schemeClr val="dk1"/>
              </a:solidFill>
            </a:endParaRPr>
          </a:p>
          <a:p>
            <a:pPr marL="0" lvl="0" indent="0" algn="l" rtl="0">
              <a:spcBef>
                <a:spcPts val="0"/>
              </a:spcBef>
              <a:spcAft>
                <a:spcPts val="0"/>
              </a:spcAft>
              <a:buNone/>
            </a:pPr>
            <a:r>
              <a:rPr lang="en-US" i="1" dirty="0">
                <a:solidFill>
                  <a:schemeClr val="dk1"/>
                </a:solidFill>
              </a:rPr>
              <a:t>Hand off to Kyra to wrap things up. </a:t>
            </a:r>
            <a:endParaRPr lang="en-US" dirty="0">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3e38a7461f8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493" name="Google Shape;1493;g3e38a7461f8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Kyra</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4:16// 3 min</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g3e306438d69_1_21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00" name="Google Shape;1500;g3e306438d69_1_2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3ddd76e9aef_2_138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05" name="Google Shape;1505;g3ddd76e9aef_2_138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Kyra</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HCPF is engaged in a number of areas to get ready for these changes. We are preparing the noticing, emails and texts directly to members to alert them of the changes. For advocates, partners and community organizations, we are working together with the Center to Advance Consumer Partnership to publish a toolkit of member-tested messaging, social media posts, flyers, and more.</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We are launching an Ambassador program to get the word out through trusted community partners, and we are also coordinating closely with Regional Accountable Entities, or RAEs, and with other state agencies, especially CDHS. </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We are building out a comms and training plan for our county partners and eligibility sites. We know that these teams are the front door for many of our members and we want to ensure they are equipped with knowledge, tools and resources..</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Finally, we are planning additional webinar updates to keep everyone as informed as possible.</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p:txBody>
      </p:sp>
      <p:sp>
        <p:nvSpPr>
          <p:cNvPr id="1506" name="Google Shape;1506;g3ddd76e9aef_2_13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en-GB"/>
              <a:t>37</a:t>
            </a:fld>
            <a:endParaRPr lang="en-GB"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1"/>
        <p:cNvGrpSpPr/>
        <p:nvPr/>
      </p:nvGrpSpPr>
      <p:grpSpPr>
        <a:xfrm>
          <a:off x="0" y="0"/>
          <a:ext cx="0" cy="0"/>
          <a:chOff x="0" y="0"/>
          <a:chExt cx="0" cy="0"/>
        </a:xfrm>
      </p:grpSpPr>
      <p:sp>
        <p:nvSpPr>
          <p:cNvPr id="1512" name="Google Shape;1512;g3ddd76e9aef_2_139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13" name="Google Shape;1513;g3ddd76e9aef_2_139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Speaker: Kyra</a:t>
            </a:r>
          </a:p>
          <a:p>
            <a:pPr marL="0" lvl="0" indent="0" algn="l" rtl="0">
              <a:spcBef>
                <a:spcPts val="0"/>
              </a:spcBef>
              <a:spcAft>
                <a:spcPts val="0"/>
              </a:spcAft>
              <a:buNone/>
            </a:pPr>
            <a:r>
              <a:rPr lang="en-US" dirty="0">
                <a:solidFill>
                  <a:schemeClr val="dk1"/>
                </a:solidFill>
              </a:rPr>
              <a:t>Time: // min</a:t>
            </a:r>
            <a:endParaRPr lang="en-US" dirty="0"/>
          </a:p>
          <a:p>
            <a:pPr marL="457200" lvl="0" indent="-298450" algn="l" rtl="0">
              <a:spcBef>
                <a:spcPts val="0"/>
              </a:spcBef>
              <a:spcAft>
                <a:spcPts val="0"/>
              </a:spcAft>
              <a:buSzPts val="1100"/>
              <a:buChar char="●"/>
            </a:pPr>
            <a:r>
              <a:rPr lang="en-US" dirty="0"/>
              <a:t>Here are some of those upcoming eventa. W</a:t>
            </a:r>
            <a:r>
              <a:rPr lang="en-US" b="0" dirty="0"/>
              <a:t>e are committed to engaging you and here is where we are at.</a:t>
            </a:r>
          </a:p>
          <a:p>
            <a:pPr marL="914400" lvl="1" indent="-298450" algn="l" rtl="0">
              <a:spcBef>
                <a:spcPts val="0"/>
              </a:spcBef>
              <a:spcAft>
                <a:spcPts val="0"/>
              </a:spcAft>
              <a:buSzPts val="1100"/>
              <a:buChar char="○"/>
            </a:pPr>
            <a:r>
              <a:rPr lang="en-US" b="0" dirty="0"/>
              <a:t>The Member Correspondence Team at HCPF is working hard, and their next meeting is:</a:t>
            </a:r>
          </a:p>
          <a:p>
            <a:pPr marL="914400" lvl="1" indent="-298450" algn="l" rtl="0">
              <a:lnSpc>
                <a:spcPct val="115000"/>
              </a:lnSpc>
              <a:spcBef>
                <a:spcPts val="0"/>
              </a:spcBef>
              <a:spcAft>
                <a:spcPts val="0"/>
              </a:spcAft>
              <a:buClr>
                <a:schemeClr val="dk1"/>
              </a:buClr>
              <a:buSzPts val="1100"/>
              <a:buChar char="○"/>
            </a:pPr>
            <a:r>
              <a:rPr lang="en-US" dirty="0">
                <a:solidFill>
                  <a:schemeClr val="dk1"/>
                </a:solidFill>
              </a:rPr>
              <a:t>Stay tuned for future webinars. Two that have already been planned are: </a:t>
            </a:r>
          </a:p>
          <a:p>
            <a:pPr marL="1371600" lvl="2" indent="-298450" algn="l" rtl="0">
              <a:lnSpc>
                <a:spcPct val="115000"/>
              </a:lnSpc>
              <a:spcBef>
                <a:spcPts val="0"/>
              </a:spcBef>
              <a:spcAft>
                <a:spcPts val="0"/>
              </a:spcAft>
              <a:buClr>
                <a:schemeClr val="dk1"/>
              </a:buClr>
              <a:buSzPts val="1100"/>
              <a:buChar char="■"/>
            </a:pPr>
            <a:r>
              <a:rPr lang="en-US" dirty="0">
                <a:solidFill>
                  <a:schemeClr val="dk1"/>
                </a:solidFill>
              </a:rPr>
              <a:t>July 14: General Public Meeting on Medical Frailty </a:t>
            </a:r>
          </a:p>
          <a:p>
            <a:pPr marL="1371600" lvl="2" indent="-298450" algn="l" rtl="0">
              <a:lnSpc>
                <a:spcPct val="115000"/>
              </a:lnSpc>
              <a:spcBef>
                <a:spcPts val="0"/>
              </a:spcBef>
              <a:spcAft>
                <a:spcPts val="0"/>
              </a:spcAft>
              <a:buClr>
                <a:schemeClr val="dk1"/>
              </a:buClr>
              <a:buSzPts val="1100"/>
              <a:buChar char="■"/>
            </a:pPr>
            <a:r>
              <a:rPr lang="en-US" dirty="0">
                <a:solidFill>
                  <a:schemeClr val="dk1"/>
                </a:solidFill>
              </a:rPr>
              <a:t>July 21: General Public Meeting on Connections to Work, Volunteer, &amp; Education Opportunities</a:t>
            </a:r>
            <a:endParaRPr lang="en-US" dirty="0"/>
          </a:p>
          <a:p>
            <a:pPr marL="457200" lvl="0" indent="-298450" algn="l" rtl="0">
              <a:spcBef>
                <a:spcPts val="0"/>
              </a:spcBef>
              <a:spcAft>
                <a:spcPts val="0"/>
              </a:spcAft>
              <a:buSzPts val="1100"/>
              <a:buChar char="●"/>
            </a:pPr>
            <a:r>
              <a:rPr lang="en-US" b="0" dirty="0"/>
              <a:t>Any other opportunities are being shared in the At a Glance newsletter so please sign up if you haven’t already</a:t>
            </a:r>
          </a:p>
          <a:p>
            <a:pPr marL="457200" lvl="0" indent="-298450" algn="l" rtl="0">
              <a:spcBef>
                <a:spcPts val="0"/>
              </a:spcBef>
              <a:spcAft>
                <a:spcPts val="0"/>
              </a:spcAft>
              <a:buSzPts val="1100"/>
              <a:buChar char="●"/>
            </a:pPr>
            <a:r>
              <a:rPr lang="en-US" b="0" dirty="0"/>
              <a:t>In anticipating future opportunities, please fill out this public interest form. There could be smaller working group sessions where we need a dedicated group of experts to engage in working sessions, or broader engagement at a high level. Consider your ability and bandwidth to engage deeply on specific topics as you respond and indicate topics you are interested in. </a:t>
            </a:r>
          </a:p>
          <a:p>
            <a:pPr marL="457200" lvl="0" indent="-298450" algn="l" rtl="0">
              <a:spcBef>
                <a:spcPts val="0"/>
              </a:spcBef>
              <a:spcAft>
                <a:spcPts val="0"/>
              </a:spcAft>
              <a:buSzPts val="1100"/>
              <a:buChar char="●"/>
            </a:pPr>
            <a:r>
              <a:rPr lang="en-US" b="0" dirty="0"/>
              <a:t>You may be contacted in the coming months as this is a long term effort to be done thoughtfully</a:t>
            </a:r>
          </a:p>
          <a:p>
            <a:pPr marL="0" lvl="0" indent="0" algn="l" rtl="0">
              <a:spcBef>
                <a:spcPts val="0"/>
              </a:spcBef>
              <a:spcAft>
                <a:spcPts val="0"/>
              </a:spcAft>
              <a:buNone/>
            </a:pPr>
            <a:r>
              <a:rPr lang="en-US" b="0" u="sng" dirty="0">
                <a:solidFill>
                  <a:schemeClr val="hlink"/>
                </a:solidFill>
                <a:hlinkClick r:id="rId3"/>
              </a:rPr>
              <a:t>https://hcpf.colorado.gov/member-correspondence-improvements</a:t>
            </a:r>
            <a:endParaRPr lang="en-US" b="0"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0" u="sng" dirty="0">
                <a:solidFill>
                  <a:schemeClr val="hlink"/>
                </a:solidFill>
                <a:hlinkClick r:id="rId4"/>
              </a:rPr>
              <a:t>https://docs.google.com/forms/d/e/1FAIpQLSfKmG1KBDHGbuKz6Ynkka_FHkaCfCxkKFXQHORuM0qw-T-CbA/viewform?usp=publish-editor</a:t>
            </a:r>
            <a:endParaRPr lang="en-US" b="0"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0" u="sng" dirty="0">
                <a:solidFill>
                  <a:schemeClr val="hlink"/>
                </a:solidFill>
                <a:hlinkClick r:id="rId5"/>
              </a:rPr>
              <a:t>https://lp.constantcontactpages.com/sl/P5xXjrw</a:t>
            </a:r>
            <a:endParaRPr lang="en-US" b="0"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0" u="sng" dirty="0">
                <a:solidFill>
                  <a:schemeClr val="hlink"/>
                </a:solidFill>
                <a:hlinkClick r:id="rId6"/>
              </a:rPr>
              <a:t>hcpf_hr1@state.co.us</a:t>
            </a:r>
            <a:endParaRPr lang="en-US" b="0" dirty="0"/>
          </a:p>
          <a:p>
            <a:pPr marL="0" lvl="0" indent="0" algn="l" rtl="0">
              <a:spcBef>
                <a:spcPts val="0"/>
              </a:spcBef>
              <a:spcAft>
                <a:spcPts val="0"/>
              </a:spcAft>
              <a:buNone/>
            </a:pPr>
            <a:endParaRPr lang="en-US" b="0" dirty="0"/>
          </a:p>
        </p:txBody>
      </p:sp>
      <p:sp>
        <p:nvSpPr>
          <p:cNvPr id="1514" name="Google Shape;1514;g3ddd76e9aef_2_1391: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en-GB"/>
              <a:t>38</a:t>
            </a:fld>
            <a:endParaRPr lang="en-GB"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ddd76e9aef_2_1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21" name="Google Shape;1521;g3ddd76e9aef_2_1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Kyra</a:t>
            </a: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Time: //  min</a:t>
            </a:r>
            <a:endParaRPr lang="en-US" dirty="0"/>
          </a:p>
          <a:p>
            <a:pPr marL="0" lvl="0" indent="0" algn="l" rtl="0">
              <a:lnSpc>
                <a:spcPct val="115000"/>
              </a:lnSpc>
              <a:spcBef>
                <a:spcPts val="0"/>
              </a:spcBef>
              <a:spcAft>
                <a:spcPts val="0"/>
              </a:spcAft>
              <a:buNone/>
            </a:pPr>
            <a:r>
              <a:rPr lang="en-US" b="0" dirty="0"/>
              <a:t>Thank you for attending this webinar and sharing your insights which support our planning. Here are some ways you can support us as well as members. </a:t>
            </a:r>
            <a:endParaRPr lang="en-US" dirty="0"/>
          </a:p>
          <a:p>
            <a:pPr marL="457200" lvl="0" indent="-304800" algn="l" rtl="0">
              <a:lnSpc>
                <a:spcPct val="115000"/>
              </a:lnSpc>
              <a:spcBef>
                <a:spcPts val="1000"/>
              </a:spcBef>
              <a:spcAft>
                <a:spcPts val="0"/>
              </a:spcAft>
              <a:buClr>
                <a:schemeClr val="dk1"/>
              </a:buClr>
              <a:buSzPts val="1200"/>
              <a:buChar char="●"/>
            </a:pPr>
            <a:r>
              <a:rPr lang="en-US" dirty="0"/>
              <a:t>Use our toolkit to help communicate with members and the public. This toolkit will be published in phases, along with instructions on how to use the materials.</a:t>
            </a:r>
          </a:p>
          <a:p>
            <a:pPr marL="457200" lvl="0" indent="-304800" algn="l" rtl="0">
              <a:lnSpc>
                <a:spcPct val="115000"/>
              </a:lnSpc>
              <a:spcBef>
                <a:spcPts val="0"/>
              </a:spcBef>
              <a:spcAft>
                <a:spcPts val="0"/>
              </a:spcAft>
              <a:buClr>
                <a:schemeClr val="dk1"/>
              </a:buClr>
              <a:buSzPts val="1200"/>
              <a:buChar char="●"/>
            </a:pPr>
            <a:r>
              <a:rPr lang="en-US" dirty="0"/>
              <a:t>Bookmark our resource center, and sign up for HCPF newsletters to receive key implementation updates and understand how federal cuts impact Medicaid.</a:t>
            </a:r>
          </a:p>
          <a:p>
            <a:pPr marL="457200" lvl="0" indent="-304800" algn="l" rtl="0">
              <a:lnSpc>
                <a:spcPct val="115000"/>
              </a:lnSpc>
              <a:spcBef>
                <a:spcPts val="0"/>
              </a:spcBef>
              <a:spcAft>
                <a:spcPts val="0"/>
              </a:spcAft>
              <a:buClr>
                <a:schemeClr val="dk1"/>
              </a:buClr>
              <a:buSzPts val="1200"/>
              <a:buChar char="●"/>
            </a:pPr>
            <a:r>
              <a:rPr lang="en-US" dirty="0"/>
              <a:t>Send other comments and feedback to </a:t>
            </a:r>
            <a:r>
              <a:rPr lang="en-US" u="sng" dirty="0">
                <a:solidFill>
                  <a:schemeClr val="hlink"/>
                </a:solidFill>
                <a:hlinkClick r:id="rId3"/>
              </a:rPr>
              <a:t>hcpf_HR1@state.co.us</a:t>
            </a:r>
            <a:r>
              <a:rPr lang="en-US" dirty="0"/>
              <a:t>. </a:t>
            </a:r>
            <a:r>
              <a:rPr lang="en-US" dirty="0">
                <a:solidFill>
                  <a:schemeClr val="dk1"/>
                </a:solidFill>
              </a:rPr>
              <a:t>We have staff available to answer questions - if you are a part of an existing group our HR1 inbox is open for questions or speaking requests that can be evaluated.</a:t>
            </a:r>
            <a:endParaRPr lang="en-US" b="0" dirty="0"/>
          </a:p>
          <a:p>
            <a:pPr marL="457200" lvl="0" indent="-304800" algn="l" rtl="0">
              <a:lnSpc>
                <a:spcPct val="115000"/>
              </a:lnSpc>
              <a:spcBef>
                <a:spcPts val="0"/>
              </a:spcBef>
              <a:spcAft>
                <a:spcPts val="0"/>
              </a:spcAft>
              <a:buClr>
                <a:schemeClr val="dk1"/>
              </a:buClr>
              <a:buSzPts val="1200"/>
              <a:buChar char="●"/>
            </a:pPr>
            <a:r>
              <a:rPr lang="en-US" b="0" dirty="0"/>
              <a:t>And a reminder, we are stronger together and in it together to support our north star of keeping people covered</a:t>
            </a:r>
          </a:p>
          <a:p>
            <a:pPr marL="457200" lvl="0" indent="-304800" algn="l" rtl="0">
              <a:lnSpc>
                <a:spcPct val="115000"/>
              </a:lnSpc>
              <a:spcBef>
                <a:spcPts val="0"/>
              </a:spcBef>
              <a:spcAft>
                <a:spcPts val="0"/>
              </a:spcAft>
              <a:buClr>
                <a:schemeClr val="dk1"/>
              </a:buClr>
              <a:buSzPts val="1200"/>
              <a:buChar char="●"/>
            </a:pPr>
            <a:r>
              <a:rPr lang="en-US" b="0" u="sng" dirty="0">
                <a:solidFill>
                  <a:srgbClr val="0000FF"/>
                </a:solidFill>
                <a:hlinkClick r:id="rId4"/>
              </a:rPr>
              <a:t>Colorado.gov/hcpf/impact</a:t>
            </a:r>
            <a:endParaRPr lang="en-US" dirty="0"/>
          </a:p>
          <a:p>
            <a:pPr marL="0" lvl="0" indent="0" algn="l" rtl="0">
              <a:lnSpc>
                <a:spcPct val="115000"/>
              </a:lnSpc>
              <a:spcBef>
                <a:spcPts val="1000"/>
              </a:spcBef>
              <a:spcAft>
                <a:spcPts val="0"/>
              </a:spcAft>
              <a:buNone/>
            </a:pPr>
            <a:r>
              <a:rPr lang="en-US" dirty="0"/>
              <a:t>We want to know: What questions do you have and what do you want to hear more about? </a:t>
            </a:r>
          </a:p>
          <a:p>
            <a:pPr marL="0" lvl="0" indent="0" algn="l" rtl="0">
              <a:lnSpc>
                <a:spcPct val="115000"/>
              </a:lnSpc>
              <a:spcBef>
                <a:spcPts val="1000"/>
              </a:spcBef>
              <a:spcAft>
                <a:spcPts val="0"/>
              </a:spcAft>
              <a:buNone/>
            </a:pPr>
            <a:endParaRPr lang="en-US" dirty="0"/>
          </a:p>
          <a:p>
            <a:pPr marL="0" lvl="0" indent="0" algn="l" rtl="0">
              <a:lnSpc>
                <a:spcPct val="115000"/>
              </a:lnSpc>
              <a:spcBef>
                <a:spcPts val="1000"/>
              </a:spcBef>
              <a:spcAft>
                <a:spcPts val="0"/>
              </a:spcAft>
              <a:buNone/>
            </a:pPr>
            <a:r>
              <a:rPr lang="en-US" dirty="0"/>
              <a:t>Fill out our Google Form to let us know.</a:t>
            </a:r>
          </a:p>
          <a:p>
            <a:pPr marL="0" lvl="0" indent="0" algn="l" rtl="0">
              <a:lnSpc>
                <a:spcPct val="115000"/>
              </a:lnSpc>
              <a:spcBef>
                <a:spcPts val="1000"/>
              </a:spcBef>
              <a:spcAft>
                <a:spcPts val="0"/>
              </a:spcAft>
              <a:buNone/>
            </a:pPr>
            <a:r>
              <a:rPr lang="en-US" dirty="0"/>
              <a:t>Your questions will help shape future webinars, Q&amp;As and other materials.</a:t>
            </a:r>
          </a:p>
          <a:p>
            <a:pPr marL="0" lvl="0" indent="0" algn="l" rtl="0">
              <a:lnSpc>
                <a:spcPct val="115000"/>
              </a:lnSpc>
              <a:spcBef>
                <a:spcPts val="1000"/>
              </a:spcBef>
              <a:spcAft>
                <a:spcPts val="0"/>
              </a:spcAft>
              <a:buNone/>
            </a:pPr>
            <a:r>
              <a:rPr lang="en-US" dirty="0"/>
              <a:t>Use our new toolkit to help communicate with members and the public. </a:t>
            </a:r>
          </a:p>
          <a:p>
            <a:pPr marL="0" lvl="0" indent="0" algn="l" rtl="0">
              <a:lnSpc>
                <a:spcPct val="115000"/>
              </a:lnSpc>
              <a:spcBef>
                <a:spcPts val="1000"/>
              </a:spcBef>
              <a:spcAft>
                <a:spcPts val="0"/>
              </a:spcAft>
              <a:buNone/>
            </a:pPr>
            <a:r>
              <a:rPr lang="en-US" dirty="0"/>
              <a:t>Share your questions and help shape future events </a:t>
            </a:r>
          </a:p>
          <a:p>
            <a:pPr marL="0" lvl="0" indent="0" algn="l" rtl="0">
              <a:lnSpc>
                <a:spcPct val="115000"/>
              </a:lnSpc>
              <a:spcBef>
                <a:spcPts val="1000"/>
              </a:spcBef>
              <a:spcAft>
                <a:spcPts val="0"/>
              </a:spcAft>
              <a:buNone/>
            </a:pPr>
            <a:r>
              <a:rPr lang="en-US" dirty="0"/>
              <a:t>We want to know: What questions do you have and what do you want to hear more about?</a:t>
            </a:r>
          </a:p>
          <a:p>
            <a:pPr marL="0" lvl="0" indent="0" algn="l" rtl="0">
              <a:lnSpc>
                <a:spcPct val="115000"/>
              </a:lnSpc>
              <a:spcBef>
                <a:spcPts val="1000"/>
              </a:spcBef>
              <a:spcAft>
                <a:spcPts val="0"/>
              </a:spcAft>
              <a:buNone/>
            </a:pPr>
            <a:r>
              <a:rPr lang="en-US" dirty="0"/>
              <a:t>Send other comments and feedback to hcpf_HR1@state.co.us.</a:t>
            </a:r>
          </a:p>
          <a:p>
            <a:pPr marL="0" lvl="0" indent="0" algn="l" rtl="0">
              <a:lnSpc>
                <a:spcPct val="115000"/>
              </a:lnSpc>
              <a:spcBef>
                <a:spcPts val="1000"/>
              </a:spcBef>
              <a:spcAft>
                <a:spcPts val="0"/>
              </a:spcAft>
              <a:buNone/>
            </a:pPr>
            <a:endParaRPr lang="en-US" dirty="0"/>
          </a:p>
          <a:p>
            <a:pPr marL="0" lvl="0" indent="0" algn="l" rtl="0">
              <a:lnSpc>
                <a:spcPct val="115000"/>
              </a:lnSpc>
              <a:spcBef>
                <a:spcPts val="1000"/>
              </a:spcBef>
              <a:spcAft>
                <a:spcPts val="1000"/>
              </a:spcAft>
              <a:buNone/>
            </a:pP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e977dc279c_6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726" name="Google Shape;726;g3e977dc279c_6_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Kyra</a:t>
            </a:r>
          </a:p>
        </p:txBody>
      </p:sp>
      <p:sp>
        <p:nvSpPr>
          <p:cNvPr id="727" name="Google Shape;727;g3e977dc279c_6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en-GB"/>
              <a:t>4</a:t>
            </a:fld>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3ddd76e9aef_2_14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
        <p:nvSpPr>
          <p:cNvPr id="1529" name="Google Shape;1529;g3ddd76e9aef_2_143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0" name="Google Shape;1530;g3ddd76e9aef_2_143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t>40</a:t>
            </a:fld>
            <a:endParaRPr lang="en-GB"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3e1308fd7cb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36" name="Google Shape;1536;g3e1308fd7cb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None/>
            </a:pPr>
            <a:r>
              <a:rPr lang="en">
                <a:solidFill>
                  <a:schemeClr val="dk1"/>
                </a:solidFill>
              </a:rPr>
              <a:t>Time: //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sz="1050">
                <a:solidFill>
                  <a:srgbClr val="444746"/>
                </a:solidFill>
                <a:latin typeface="Roboto"/>
                <a:ea typeface="Roboto"/>
                <a:cs typeface="Roboto"/>
                <a:sym typeface="Roboto"/>
              </a:rPr>
              <a:t>How we'll use these questions in our work</a:t>
            </a:r>
            <a:endParaRPr sz="1050" dirty="0">
              <a:solidFill>
                <a:srgbClr val="444746"/>
              </a:solidFill>
              <a:latin typeface="Roboto"/>
              <a:ea typeface="Roboto"/>
              <a:cs typeface="Roboto"/>
              <a:sym typeface="Roboto"/>
            </a:endParaRPr>
          </a:p>
          <a:p>
            <a:pPr marL="0" lvl="0" indent="0" algn="l" rtl="0">
              <a:spcBef>
                <a:spcPts val="0"/>
              </a:spcBef>
              <a:spcAft>
                <a:spcPts val="0"/>
              </a:spcAft>
              <a:buNone/>
            </a:pPr>
            <a:r>
              <a:rPr lang="en" sz="1050">
                <a:solidFill>
                  <a:srgbClr val="444746"/>
                </a:solidFill>
                <a:latin typeface="Roboto"/>
                <a:ea typeface="Roboto"/>
                <a:cs typeface="Roboto"/>
                <a:sym typeface="Roboto"/>
              </a:rPr>
              <a:t>Re-announce the July 21 resources webinar.</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050">
                <a:solidFill>
                  <a:srgbClr val="444746"/>
                </a:solidFill>
                <a:latin typeface="Roboto"/>
                <a:ea typeface="Roboto"/>
                <a:cs typeface="Roboto"/>
                <a:sym typeface="Roboto"/>
              </a:rPr>
              <a:t>While we are not an agency that gets people to jobs etc we can help highlight the other opportunities in the state.</a:t>
            </a:r>
            <a:r>
              <a:rPr lang="en">
                <a:solidFill>
                  <a:schemeClr val="dk1"/>
                </a:solidFill>
              </a:rPr>
              <a:t> </a:t>
            </a:r>
            <a:endParaRPr dirty="0">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3ddd76e9aef_2_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42" name="Google Shape;1542;g3ddd76e9aef_2_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500"/>
              </a:spcBef>
              <a:spcAft>
                <a:spcPts val="0"/>
              </a:spcAft>
              <a:buSzPts val="1100"/>
              <a:buChar char="●"/>
            </a:pPr>
            <a:r>
              <a:rPr lang="en" b="0"/>
              <a:t>Preliminary guidance received from the federal government, Centers for Medicare and Medicaid Services or CMS, in mid-November via PowerPoint followed with a CMCS Informational Bulletin on December 8. We are incorporating informal guidance provided wherever possible with a balance of implementing in a way to support members and mitigate audit risks. </a:t>
            </a:r>
            <a:endParaRPr b="0" dirty="0"/>
          </a:p>
          <a:p>
            <a:pPr marL="457200" lvl="0" indent="-298450" algn="l" rtl="0">
              <a:spcBef>
                <a:spcPts val="0"/>
              </a:spcBef>
              <a:spcAft>
                <a:spcPts val="0"/>
              </a:spcAft>
              <a:buSzPts val="1100"/>
              <a:buChar char="●"/>
            </a:pPr>
            <a:r>
              <a:rPr lang="en" b="0"/>
              <a:t>States will have less flexibility than what we expected under the law. The work for now is partnering with you in the areas we have flexibility to implement HR1 provisions</a:t>
            </a:r>
            <a:endParaRPr b="0" dirty="0"/>
          </a:p>
          <a:p>
            <a:pPr marL="914400" lvl="1" indent="-298450" algn="l" rtl="0">
              <a:spcBef>
                <a:spcPts val="0"/>
              </a:spcBef>
              <a:spcAft>
                <a:spcPts val="0"/>
              </a:spcAft>
              <a:buSzPts val="1100"/>
              <a:buChar char="○"/>
            </a:pPr>
            <a:r>
              <a:rPr lang="en" b="0"/>
              <a:t>Limited ability to leverage self-reporting or “self-attestation.”</a:t>
            </a:r>
            <a:endParaRPr b="0" dirty="0"/>
          </a:p>
          <a:p>
            <a:pPr marL="914400" lvl="1" indent="-298450" algn="l" rtl="0">
              <a:spcBef>
                <a:spcPts val="0"/>
              </a:spcBef>
              <a:spcAft>
                <a:spcPts val="0"/>
              </a:spcAft>
              <a:buSzPts val="1100"/>
              <a:buChar char="○"/>
            </a:pPr>
            <a:r>
              <a:rPr lang="en" b="0"/>
              <a:t>CMS to provide guidance on definition of “medically frail.” </a:t>
            </a:r>
            <a:endParaRPr b="0" dirty="0"/>
          </a:p>
          <a:p>
            <a:pPr marL="914400" lvl="1" indent="-298450" algn="l" rtl="0">
              <a:spcBef>
                <a:spcPts val="0"/>
              </a:spcBef>
              <a:spcAft>
                <a:spcPts val="0"/>
              </a:spcAft>
              <a:buSzPts val="1100"/>
              <a:buChar char="○"/>
            </a:pPr>
            <a:r>
              <a:rPr lang="en" b="0"/>
              <a:t>Strong emphasis on everything being auditable. I</a:t>
            </a:r>
            <a:r>
              <a:rPr lang="en"/>
              <a:t>’ll talk more about this in a little bit. </a:t>
            </a:r>
            <a:endParaRPr b="0" dirty="0"/>
          </a:p>
          <a:p>
            <a:pPr marL="457200" lvl="0" indent="-298450" algn="l" rtl="0">
              <a:spcBef>
                <a:spcPts val="0"/>
              </a:spcBef>
              <a:spcAft>
                <a:spcPts val="0"/>
              </a:spcAft>
              <a:buSzPts val="1100"/>
              <a:buChar char="●"/>
            </a:pPr>
            <a:r>
              <a:rPr lang="en" b="0"/>
              <a:t>CMS is encouraging a Minimum Viable Product (MVP) at launch. </a:t>
            </a:r>
            <a:endParaRPr b="0" dirty="0"/>
          </a:p>
          <a:p>
            <a:pPr marL="914400" lvl="1" indent="-298450" algn="l" rtl="0">
              <a:spcBef>
                <a:spcPts val="0"/>
              </a:spcBef>
              <a:spcAft>
                <a:spcPts val="0"/>
              </a:spcAft>
              <a:buSzPts val="1100"/>
              <a:buChar char="○"/>
            </a:pPr>
            <a:r>
              <a:rPr lang="en" b="0"/>
              <a:t>Must be operational by all states by January 1, 2027. </a:t>
            </a:r>
            <a:endParaRPr b="0" dirty="0"/>
          </a:p>
          <a:p>
            <a:pPr marL="914400" lvl="1" indent="-298450" algn="l" rtl="0">
              <a:spcBef>
                <a:spcPts val="0"/>
              </a:spcBef>
              <a:spcAft>
                <a:spcPts val="0"/>
              </a:spcAft>
              <a:buSzPts val="1100"/>
              <a:buChar char="○"/>
            </a:pPr>
            <a:r>
              <a:rPr lang="en" b="0"/>
              <a:t>Colorado is designing its MVP model now</a:t>
            </a:r>
            <a:r>
              <a:rPr lang="en"/>
              <a:t> and I’ll speak more to it in a little bit. </a:t>
            </a:r>
            <a:endParaRPr b="0" dirty="0"/>
          </a:p>
          <a:p>
            <a:pPr marL="457200" lvl="0" indent="-298450" algn="l" rtl="0">
              <a:spcBef>
                <a:spcPts val="0"/>
              </a:spcBef>
              <a:spcAft>
                <a:spcPts val="0"/>
              </a:spcAft>
              <a:buSzPts val="1100"/>
              <a:buChar char="●"/>
            </a:pPr>
            <a:r>
              <a:rPr lang="en" b="0"/>
              <a:t>Final rules for work requirements (community engagement) due in June 2026.</a:t>
            </a:r>
            <a:br>
              <a:rPr lang="en" b="0"/>
            </a:br>
            <a:endParaRPr b="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3ddd76e9aef_2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50" name="Google Shape;1550;g3ddd76e9aef_2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4:33 // 3 min</a:t>
            </a: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3e25ff28b84_0_53: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Clr>
                <a:schemeClr val="dk1"/>
              </a:buClr>
              <a:buSzPts val="1400"/>
              <a:buFont typeface="Arial"/>
              <a:buNone/>
            </a:pPr>
            <a:r>
              <a:rPr lang="en"/>
              <a:t>Speaker: Marivel</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9:20 // 3 min</a:t>
            </a: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dirty="0"/>
          </a:p>
          <a:p>
            <a:pPr marL="393700" lvl="0" indent="-279400" algn="l" rtl="0">
              <a:lnSpc>
                <a:spcPct val="115000"/>
              </a:lnSpc>
              <a:spcBef>
                <a:spcPts val="0"/>
              </a:spcBef>
              <a:spcAft>
                <a:spcPts val="0"/>
              </a:spcAft>
              <a:buClr>
                <a:schemeClr val="dk1"/>
              </a:buClr>
              <a:buSzPts val="1200"/>
              <a:buChar char="●"/>
            </a:pPr>
            <a:r>
              <a:rPr lang="en" b="0"/>
              <a:t>H.R.1 Section 71119 mandates that low-income Medicaid expansion adults (ages 19–64) must meet monthly work requirements (also known as community engagement requirements) starting January 1, 2027. </a:t>
            </a:r>
            <a:endParaRPr dirty="0"/>
          </a:p>
          <a:p>
            <a:pPr marL="317500" lvl="0" indent="-241300" algn="l" rtl="0">
              <a:lnSpc>
                <a:spcPct val="115000"/>
              </a:lnSpc>
              <a:spcBef>
                <a:spcPts val="0"/>
              </a:spcBef>
              <a:spcAft>
                <a:spcPts val="0"/>
              </a:spcAft>
              <a:buClr>
                <a:schemeClr val="dk1"/>
              </a:buClr>
              <a:buSzPts val="1200"/>
              <a:buChar char="●"/>
            </a:pPr>
            <a:r>
              <a:rPr lang="en" b="0"/>
              <a:t>Applies to new applications </a:t>
            </a:r>
            <a:r>
              <a:rPr lang="en" i="1"/>
              <a:t>received</a:t>
            </a:r>
            <a:r>
              <a:rPr lang="en"/>
              <a:t> </a:t>
            </a:r>
            <a:r>
              <a:rPr lang="en" b="0"/>
              <a:t>as of January 1, 2027.</a:t>
            </a:r>
            <a:endParaRPr b="0" dirty="0"/>
          </a:p>
          <a:p>
            <a:pPr marL="647700" lvl="1" indent="-254000" algn="l" rtl="0">
              <a:lnSpc>
                <a:spcPct val="115000"/>
              </a:lnSpc>
              <a:spcBef>
                <a:spcPts val="0"/>
              </a:spcBef>
              <a:spcAft>
                <a:spcPts val="0"/>
              </a:spcAft>
              <a:buClr>
                <a:schemeClr val="dk1"/>
              </a:buClr>
              <a:buSzPts val="1200"/>
              <a:buChar char="○"/>
            </a:pPr>
            <a:r>
              <a:rPr lang="en"/>
              <a:t>All states have the option to require applicants to meet work requirements 1, 2, or 3 months consecutively prior to the application. Colorado has elected to require only one month (the month prior to the application) for work requirements. </a:t>
            </a:r>
            <a:endParaRPr dirty="0"/>
          </a:p>
          <a:p>
            <a:pPr marL="317500" lvl="0" indent="-241300" algn="l" rtl="0">
              <a:lnSpc>
                <a:spcPct val="115000"/>
              </a:lnSpc>
              <a:spcBef>
                <a:spcPts val="0"/>
              </a:spcBef>
              <a:spcAft>
                <a:spcPts val="0"/>
              </a:spcAft>
              <a:buClr>
                <a:schemeClr val="dk1"/>
              </a:buClr>
              <a:buSzPts val="1200"/>
              <a:buChar char="●"/>
            </a:pPr>
            <a:r>
              <a:rPr lang="en" b="0"/>
              <a:t>As I mentioned, the effective date may apply to renewals due as early as January 2027. We will confirm and update once CMS guidance is confirmed with the exact renewal month. </a:t>
            </a:r>
            <a:endParaRPr b="0" dirty="0"/>
          </a:p>
          <a:p>
            <a:pPr marL="647700" lvl="1" indent="-254000" algn="l" rtl="0">
              <a:lnSpc>
                <a:spcPct val="115000"/>
              </a:lnSpc>
              <a:spcBef>
                <a:spcPts val="0"/>
              </a:spcBef>
              <a:spcAft>
                <a:spcPts val="0"/>
              </a:spcAft>
              <a:buClr>
                <a:schemeClr val="dk1"/>
              </a:buClr>
              <a:buSzPts val="1200"/>
              <a:buChar char="○"/>
            </a:pPr>
            <a:r>
              <a:rPr lang="en"/>
              <a:t>All states have the option to select anywhere from 1-6 months during the renewal period to require work requirements. Colorado has elected to review one of six months prior to renewal for work requirements.</a:t>
            </a:r>
            <a:endParaRPr dirty="0"/>
          </a:p>
          <a:p>
            <a:pPr marL="393700" lvl="0" indent="-279400" algn="l" rtl="0">
              <a:lnSpc>
                <a:spcPct val="115000"/>
              </a:lnSpc>
              <a:spcBef>
                <a:spcPts val="0"/>
              </a:spcBef>
              <a:spcAft>
                <a:spcPts val="0"/>
              </a:spcAft>
              <a:buClr>
                <a:schemeClr val="dk1"/>
              </a:buClr>
              <a:buSzPts val="1200"/>
              <a:buChar char="●"/>
            </a:pPr>
            <a:r>
              <a:rPr lang="en" b="0"/>
              <a:t>States must confirm compliance or exemption during application or renewal using reliable data or member-submitted documentation when necessary.</a:t>
            </a:r>
            <a:endParaRPr b="0"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p:txBody>
      </p:sp>
      <p:sp>
        <p:nvSpPr>
          <p:cNvPr id="1558" name="Google Shape;1558;g3e25ff28b84_0_53: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txBody>
          <a:bodyPr/>
          <a:lstStyle/>
          <a:p>
            <a:endParaRPr lang="fr-F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g3ddd76e9aef_2_115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65" name="Google Shape;1565;g3ddd76e9aef_2_1152: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Speaker: Marivel</a:t>
            </a:r>
            <a:endParaRPr dirty="0"/>
          </a:p>
          <a:p>
            <a:pPr marL="0" lvl="0" indent="0" algn="l" rtl="0">
              <a:spcBef>
                <a:spcPts val="0"/>
              </a:spcBef>
              <a:spcAft>
                <a:spcPts val="0"/>
              </a:spcAft>
              <a:buNone/>
            </a:pPr>
            <a:r>
              <a:rPr lang="en" sz="1100">
                <a:latin typeface="Arial"/>
                <a:ea typeface="Arial"/>
                <a:cs typeface="Arial"/>
                <a:sym typeface="Arial"/>
              </a:rPr>
              <a:t>Time:</a:t>
            </a:r>
            <a:endParaRPr dirty="0"/>
          </a:p>
          <a:p>
            <a:pPr marL="0" lvl="0" indent="0" algn="l" rtl="0">
              <a:spcBef>
                <a:spcPts val="0"/>
              </a:spcBef>
              <a:spcAft>
                <a:spcPts val="0"/>
              </a:spcAft>
              <a:buNone/>
            </a:pPr>
            <a:r>
              <a:rPr lang="en" b="0"/>
              <a:t>Work requirements and 6-month renewals do not apply to entire 1.2M Medicaid population.</a:t>
            </a:r>
            <a:endParaRPr b="0" dirty="0"/>
          </a:p>
          <a:p>
            <a:pPr marL="457200" lvl="0" indent="-304800" algn="l" rtl="0">
              <a:spcBef>
                <a:spcPts val="900"/>
              </a:spcBef>
              <a:spcAft>
                <a:spcPts val="0"/>
              </a:spcAft>
              <a:buClr>
                <a:schemeClr val="dk1"/>
              </a:buClr>
              <a:buSzPts val="1200"/>
              <a:buFont typeface="Trebuchet MS"/>
              <a:buChar char="●"/>
            </a:pPr>
            <a:r>
              <a:rPr lang="en" b="0"/>
              <a:t>Expansion population are adults ages 19–64 who earn up to 133% FPL.</a:t>
            </a:r>
            <a:endParaRPr b="0" dirty="0"/>
          </a:p>
          <a:p>
            <a:pPr marL="457200" lvl="0" indent="-304800" algn="l" rtl="0">
              <a:spcBef>
                <a:spcPts val="0"/>
              </a:spcBef>
              <a:spcAft>
                <a:spcPts val="0"/>
              </a:spcAft>
              <a:buClr>
                <a:schemeClr val="dk1"/>
              </a:buClr>
              <a:buSzPts val="1200"/>
              <a:buFont typeface="Trebuchet MS"/>
              <a:buChar char="●"/>
            </a:pPr>
            <a:r>
              <a:rPr lang="en" b="0"/>
              <a:t>It also includes parents/caretakers who have income between 69-133% FPL.</a:t>
            </a:r>
            <a:endParaRPr b="0" dirty="0"/>
          </a:p>
          <a:p>
            <a:pPr marL="0" lvl="0" indent="457200" algn="l" rtl="0">
              <a:spcBef>
                <a:spcPts val="900"/>
              </a:spcBef>
              <a:spcAft>
                <a:spcPts val="0"/>
              </a:spcAft>
              <a:buNone/>
            </a:pPr>
            <a:r>
              <a:rPr lang="en" b="0"/>
              <a:t>Of the remaining expansion population, approximately 378,000 </a:t>
            </a:r>
            <a:endParaRPr b="0" dirty="0"/>
          </a:p>
          <a:p>
            <a:pPr marL="457200" lvl="0" indent="-304800" algn="l" rtl="0">
              <a:spcBef>
                <a:spcPts val="900"/>
              </a:spcBef>
              <a:spcAft>
                <a:spcPts val="0"/>
              </a:spcAft>
              <a:buClr>
                <a:schemeClr val="dk1"/>
              </a:buClr>
              <a:buSzPts val="1200"/>
              <a:buFont typeface="Trebuchet MS"/>
              <a:buChar char="●"/>
            </a:pPr>
            <a:r>
              <a:rPr lang="en" b="0"/>
              <a:t>We currently have data to determine compliance or exemption for over half of expansion population.</a:t>
            </a:r>
            <a:endParaRPr b="0" dirty="0"/>
          </a:p>
          <a:p>
            <a:pPr marL="914400" lvl="1" indent="-304800" algn="l" rtl="0">
              <a:spcBef>
                <a:spcPts val="0"/>
              </a:spcBef>
              <a:spcAft>
                <a:spcPts val="0"/>
              </a:spcAft>
              <a:buClr>
                <a:schemeClr val="dk1"/>
              </a:buClr>
              <a:buSzPts val="1200"/>
              <a:buFont typeface="Trebuchet MS"/>
              <a:buChar char="○"/>
            </a:pPr>
            <a:r>
              <a:rPr lang="en"/>
              <a:t>For example, t</a:t>
            </a:r>
            <a:r>
              <a:rPr lang="en" b="0"/>
              <a:t>his includes: Parents of children 13 and under</a:t>
            </a:r>
            <a:r>
              <a:rPr lang="en"/>
              <a:t> or of</a:t>
            </a:r>
            <a:r>
              <a:rPr lang="en" b="0"/>
              <a:t> a disabled individual, Pregnant or Postpartum individuals, Individuals that are Blind or Disabled. Also includes those that are working and meeting at least $580/month, and compliance with SNAP/TANF.</a:t>
            </a:r>
            <a:endParaRPr b="0" dirty="0"/>
          </a:p>
          <a:p>
            <a:pPr marL="457200" lvl="0" indent="-304800" algn="l" rtl="0">
              <a:spcBef>
                <a:spcPts val="0"/>
              </a:spcBef>
              <a:spcAft>
                <a:spcPts val="0"/>
              </a:spcAft>
              <a:buClr>
                <a:schemeClr val="dk1"/>
              </a:buClr>
              <a:buSzPts val="1200"/>
              <a:buFont typeface="Trebuchet MS"/>
              <a:buChar char="●"/>
            </a:pPr>
            <a:r>
              <a:rPr lang="en" b="0"/>
              <a:t>This means we are focused on supporting and mitigating coverage loss for 155,000 members who will need to either report an exemption or comply with work requirements through 80 hours of work, work training program, education at least half time, unpaid volunteer, or a combination of any of these to equal 80 hours. As we work through the process, we will provide more guidance on how individuals will report this information. </a:t>
            </a:r>
            <a:endParaRPr b="0" dirty="0"/>
          </a:p>
          <a:p>
            <a:pPr marL="457200" lvl="0" indent="0" algn="l" rtl="0">
              <a:spcBef>
                <a:spcPts val="0"/>
              </a:spcBef>
              <a:spcAft>
                <a:spcPts val="0"/>
              </a:spcAft>
              <a:buNone/>
            </a:pPr>
            <a:endParaRPr b="0" dirty="0"/>
          </a:p>
          <a:p>
            <a:pPr marL="457200" lvl="0" indent="0" algn="l" rtl="0">
              <a:spcBef>
                <a:spcPts val="0"/>
              </a:spcBef>
              <a:spcAft>
                <a:spcPts val="0"/>
              </a:spcAft>
              <a:buNone/>
            </a:pPr>
            <a:endParaRPr b="0" dirty="0"/>
          </a:p>
          <a:p>
            <a:pPr marL="457200" lvl="0" indent="0" algn="l" rtl="0">
              <a:spcBef>
                <a:spcPts val="0"/>
              </a:spcBef>
              <a:spcAft>
                <a:spcPts val="0"/>
              </a:spcAft>
              <a:buNone/>
            </a:pPr>
            <a:endParaRPr b="0" dirty="0"/>
          </a:p>
          <a:p>
            <a:pPr marL="457200" lvl="0" indent="-304800" algn="l" rtl="0">
              <a:spcBef>
                <a:spcPts val="0"/>
              </a:spcBef>
              <a:spcAft>
                <a:spcPts val="0"/>
              </a:spcAft>
              <a:buClr>
                <a:schemeClr val="dk1"/>
              </a:buClr>
              <a:buSzPts val="1200"/>
              <a:buChar char="•"/>
            </a:pPr>
            <a:r>
              <a:rPr lang="en" b="0"/>
              <a:t>For the 378,500 Members Medicaid Expansion Adults, the MVP will provide Exemptions for approximately 18%  and Compliance for 40-42% for a total of 58-60% of Medicaid Expansion Adults.</a:t>
            </a:r>
            <a:endParaRPr b="0" dirty="0"/>
          </a:p>
          <a:p>
            <a:pPr marL="914400" lvl="1" indent="-323850" algn="l" rtl="0">
              <a:lnSpc>
                <a:spcPct val="90000"/>
              </a:lnSpc>
              <a:spcBef>
                <a:spcPts val="0"/>
              </a:spcBef>
              <a:spcAft>
                <a:spcPts val="0"/>
              </a:spcAft>
              <a:buClr>
                <a:schemeClr val="dk1"/>
              </a:buClr>
              <a:buSzPts val="1500"/>
              <a:buFont typeface="Arial"/>
              <a:buChar char="⮚"/>
            </a:pPr>
            <a:r>
              <a:rPr lang="en"/>
              <a:t>This includes: Parents of children 13 and under, Parents of a disabled individual, AI/AN, Incarcerated, Pregnant or Postpartum, Individuals Blind or Disabled, LIMITED medically frail or special med needs, LIMITED AUD/SUD treatment, LIMITED Veterans. Also includes those that are working and meeting at least $580/month, and compliance with SNAP/TANF.</a:t>
            </a:r>
            <a:endParaRPr dirty="0"/>
          </a:p>
          <a:p>
            <a:pPr marL="457200" lvl="0" indent="-304800" algn="l" rtl="0">
              <a:spcBef>
                <a:spcPts val="0"/>
              </a:spcBef>
              <a:spcAft>
                <a:spcPts val="0"/>
              </a:spcAft>
              <a:buClr>
                <a:schemeClr val="dk1"/>
              </a:buClr>
              <a:buSzPts val="1200"/>
              <a:buChar char="•"/>
            </a:pPr>
            <a:r>
              <a:rPr lang="en" b="0"/>
              <a:t>The Remaining Medicaid Expansion Adults 42-40% (or about 155,000 Members) will need to attest to Exemptions or Compliance with Work Requirements via a standardized checkbox-based form, with quick progress to enable verification from third party.</a:t>
            </a:r>
            <a:endParaRPr dirty="0"/>
          </a:p>
        </p:txBody>
      </p:sp>
      <p:sp>
        <p:nvSpPr>
          <p:cNvPr id="1566" name="Google Shape;1566;g3ddd76e9aef_2_1152: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45</a:t>
            </a:fld>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g3e1308fd7c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81" name="Google Shape;1581;g3e1308fd7c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a:t>
            </a:r>
            <a:endParaRPr dirty="0"/>
          </a:p>
          <a:p>
            <a:pPr marL="0" lvl="0" indent="0" algn="l" rtl="0">
              <a:spcBef>
                <a:spcPts val="0"/>
              </a:spcBef>
              <a:spcAft>
                <a:spcPts val="0"/>
              </a:spcAft>
              <a:buClr>
                <a:schemeClr val="dk1"/>
              </a:buClr>
              <a:buFont typeface="Arial"/>
              <a:buNone/>
            </a:pPr>
            <a:r>
              <a:rPr lang="en" sz="1100">
                <a:latin typeface="Arial"/>
                <a:ea typeface="Arial"/>
                <a:cs typeface="Arial"/>
                <a:sym typeface="Arial"/>
              </a:rPr>
              <a:t>Time: </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r>
              <a:rPr lang="en"/>
              <a:t>Clear Slide</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g3e1308fd7cb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88" name="Google Shape;1588;g3e1308fd7cb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a:t>
            </a: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g3e1308fd7cb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596" name="Google Shape;1596;g3e1308fd7c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a:t>
            </a:r>
            <a:endParaRPr dirty="0"/>
          </a:p>
          <a:p>
            <a:pPr marL="0" lvl="0" indent="0" algn="l" rtl="0">
              <a:lnSpc>
                <a:spcPct val="115000"/>
              </a:lnSpc>
              <a:spcBef>
                <a:spcPts val="0"/>
              </a:spcBef>
              <a:spcAft>
                <a:spcPts val="0"/>
              </a:spcAft>
              <a:buNone/>
            </a:pPr>
            <a:endParaRPr dirty="0"/>
          </a:p>
          <a:p>
            <a:pPr marL="0" lvl="0" indent="0" algn="l" rtl="0">
              <a:spcBef>
                <a:spcPts val="0"/>
              </a:spcBef>
              <a:spcAft>
                <a:spcPts val="0"/>
              </a:spcAft>
              <a:buNone/>
            </a:pPr>
            <a:r>
              <a:rPr lang="en">
                <a:solidFill>
                  <a:schemeClr val="dk1"/>
                </a:solidFill>
              </a:rPr>
              <a:t>A significant change to eligibility is the move from a 12 month renewal cycle to a 6 month renewal cycle for certain Medicaid members. This change applies to members who are adults ages 19-64 who earn up to 133% of the federal poverty level (insert what that means in dollars for a single person and a family of four). The change also applies to parents and caretakers who have income between 69-133% of the federal poverty level (insert some numbers).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Unlike the work requirements, the 6-month has only one exemption for Alaska Native and American Indian members. All other members must comply. </a:t>
            </a:r>
            <a:br>
              <a:rPr lang="en">
                <a:solidFill>
                  <a:schemeClr val="dk1"/>
                </a:solidFill>
              </a:rPr>
            </a:br>
            <a:br>
              <a:rPr lang="en">
                <a:solidFill>
                  <a:schemeClr val="dk1"/>
                </a:solidFill>
              </a:rPr>
            </a:br>
            <a:r>
              <a:rPr lang="en">
                <a:solidFill>
                  <a:schemeClr val="dk1"/>
                </a:solidFill>
                <a:highlight>
                  <a:srgbClr val="FFFF00"/>
                </a:highlight>
              </a:rPr>
              <a:t>Currently our renewal process is based on a household because policy is to do 12 months for all. With this new policy, we have to make significant changes to comply with 6 month renewals. For example, let’s say we have an expansion adult with a pregnant individual and a 2-year old child. In today’s world, we would send out one renewal packet for the household. Once we implement the 6 month renewal policy, the expansion adult will need to have a separate renewal packet, followed by the pregnant individual and then again by the 2-year old if the renewal timelines are not aligned. Check accuracy. </a:t>
            </a:r>
            <a:br>
              <a:rPr lang="en">
                <a:solidFill>
                  <a:schemeClr val="dk1"/>
                </a:solidFill>
                <a:highlight>
                  <a:srgbClr val="FFFF00"/>
                </a:highlight>
              </a:rPr>
            </a:br>
            <a:br>
              <a:rPr lang="en">
                <a:solidFill>
                  <a:schemeClr val="dk1"/>
                </a:solidFill>
              </a:rPr>
            </a:b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3e977dc279c_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12" name="Google Shape;1612;g3e977dc279c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4:01 // 3 min</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393700" lvl="0" indent="-279400" algn="l" rtl="0">
              <a:spcBef>
                <a:spcPts val="0"/>
              </a:spcBef>
              <a:spcAft>
                <a:spcPts val="0"/>
              </a:spcAft>
              <a:buClr>
                <a:schemeClr val="dk1"/>
              </a:buClr>
              <a:buSzPts val="1200"/>
              <a:buChar char="●"/>
            </a:pPr>
            <a:r>
              <a:rPr lang="en">
                <a:solidFill>
                  <a:schemeClr val="dk1"/>
                </a:solidFill>
              </a:rPr>
              <a:t>New form with checkboxes created to support members to attest to their WR exemptions or compliance efforts. </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New applicants and existing members may complete new form as part of the eligibility determination process for applications, renewal process or verification processes. </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Can be completed via application, phone, PEAK, or in person.</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Documents may be requested to verify eligibility.</a:t>
            </a: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e977dc279c_6_6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Kyra</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Without further ado, let’s get into the presentation this afternoon. Welcome to the first in a series of several webinars that we are coordinating to share information, as we learn it, about implementation of provisions in H.R. 1. Here at HCPF our mission is to improve health care equity, access and outcomes for the people we serve while saving Coloradans money on health care and driving value for Colorado.</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p:txBody>
      </p:sp>
      <p:sp>
        <p:nvSpPr>
          <p:cNvPr id="734" name="Google Shape;734;g3e977dc279c_6_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g3ddd76e9aef_2_139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19" name="Google Shape;1619;g3ddd76e9aef_2_1398: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Speaker: Adela</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10:40 // 2 min</a:t>
            </a:r>
            <a:endParaRPr b="0" dirty="0"/>
          </a:p>
        </p:txBody>
      </p:sp>
      <p:sp>
        <p:nvSpPr>
          <p:cNvPr id="1620" name="Google Shape;1620;g3ddd76e9aef_2_1398: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50</a:t>
            </a:fld>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g3e1308fd7cb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28" name="Google Shape;1628;g3e1308fd7c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3:49 // 3 min</a:t>
            </a: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2"/>
        <p:cNvGrpSpPr/>
        <p:nvPr/>
      </p:nvGrpSpPr>
      <p:grpSpPr>
        <a:xfrm>
          <a:off x="0" y="0"/>
          <a:ext cx="0" cy="0"/>
          <a:chOff x="0" y="0"/>
          <a:chExt cx="0" cy="0"/>
        </a:xfrm>
      </p:grpSpPr>
      <p:sp>
        <p:nvSpPr>
          <p:cNvPr id="1633" name="Google Shape;1633;g3e25ff28b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34" name="Google Shape;1634;g3e25ff28b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2:46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None/>
            </a:pPr>
            <a:r>
              <a:rPr lang="en"/>
              <a:t>Before we get into details on work requirements, which is the focus of this session, we want to take a few minutes to go through some of the OTHER eligibility (meaning who can get Medicaid coverage) changes happening due to H.R. 1.</a:t>
            </a:r>
            <a:endParaRPr dirty="0"/>
          </a:p>
          <a:p>
            <a:pPr marL="0" lvl="0" indent="0" algn="l" rtl="0">
              <a:lnSpc>
                <a:spcPct val="115000"/>
              </a:lnSpc>
              <a:spcBef>
                <a:spcPts val="0"/>
              </a:spcBef>
              <a:spcAft>
                <a:spcPts val="0"/>
              </a:spcAft>
              <a:buNone/>
            </a:pPr>
            <a:endParaRPr dirty="0"/>
          </a:p>
          <a:p>
            <a:pPr marL="0" lvl="0" indent="0" algn="l" rtl="0">
              <a:spcBef>
                <a:spcPts val="0"/>
              </a:spcBef>
              <a:spcAft>
                <a:spcPts val="0"/>
              </a:spcAft>
              <a:buNone/>
            </a:pPr>
            <a:r>
              <a:rPr lang="en">
                <a:solidFill>
                  <a:schemeClr val="dk1"/>
                </a:solidFill>
              </a:rPr>
              <a:t>A significant change to eligibility is the move from a 12-month renewal cycle to a 6-month renewal cycle for certain Medicaid members. This change applies to some members who are adults ages 19-64 who earn up to 133% of the federal poverty level (insert what that means in dollars for a single person and a family of four).</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The change will go into effect on January 2027 for new applications and in March 2027 for renewals.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highlight>
                <a:srgbClr val="FF00FF"/>
              </a:highlight>
            </a:endParaRPr>
          </a:p>
          <a:p>
            <a:pPr marL="0" lvl="0" indent="0" algn="l" rtl="0">
              <a:lnSpc>
                <a:spcPct val="115000"/>
              </a:lnSpc>
              <a:spcBef>
                <a:spcPts val="0"/>
              </a:spcBef>
              <a:spcAft>
                <a:spcPts val="0"/>
              </a:spcAft>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g3e306438d69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42" name="Google Shape;1642;g3e306438d69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2:49 // 3 min</a:t>
            </a:r>
            <a:endParaRPr dirty="0">
              <a:solidFill>
                <a:schemeClr val="dk1"/>
              </a:solidFill>
            </a:endParaRPr>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 </a:t>
            </a:r>
            <a:endParaRPr dirty="0"/>
          </a:p>
          <a:p>
            <a:pPr marL="0" lvl="0" indent="0" algn="l" rtl="0">
              <a:spcBef>
                <a:spcPts val="0"/>
              </a:spcBef>
              <a:spcAft>
                <a:spcPts val="0"/>
              </a:spcAft>
              <a:buNone/>
            </a:pPr>
            <a:r>
              <a:rPr lang="en">
                <a:solidFill>
                  <a:schemeClr val="dk1"/>
                </a:solidFill>
              </a:rPr>
              <a:t>Connected with the change from 12 to 6 month renewals for some members, is the move from household, or case, renewals to individual renewals. </a:t>
            </a:r>
            <a:endParaRPr dirty="0">
              <a:solidFill>
                <a:schemeClr val="dk1"/>
              </a:solidFill>
            </a:endParaRPr>
          </a:p>
          <a:p>
            <a:pPr marL="0" lvl="0" indent="0" algn="l" rtl="0">
              <a:spcBef>
                <a:spcPts val="0"/>
              </a:spcBef>
              <a:spcAft>
                <a:spcPts val="0"/>
              </a:spcAft>
              <a:buNone/>
            </a:pPr>
            <a:br>
              <a:rPr lang="en">
                <a:solidFill>
                  <a:schemeClr val="dk1"/>
                </a:solidFill>
              </a:rPr>
            </a:br>
            <a:r>
              <a:rPr lang="en">
                <a:solidFill>
                  <a:schemeClr val="dk1"/>
                </a:solidFill>
                <a:highlight>
                  <a:srgbClr val="FFFF00"/>
                </a:highlight>
              </a:rPr>
              <a:t>Currently our renewal process is based on a household because policy is to do 12 months for all. With this new federal change to Medicaid, we have to make significant changes to comply with 6 month renewals. </a:t>
            </a:r>
            <a:endParaRPr dirty="0">
              <a:solidFill>
                <a:schemeClr val="dk1"/>
              </a:solidFill>
              <a:highlight>
                <a:srgbClr val="FFFF00"/>
              </a:highlight>
            </a:endParaRPr>
          </a:p>
          <a:p>
            <a:pPr marL="0" lvl="0" indent="0" algn="l" rtl="0">
              <a:spcBef>
                <a:spcPts val="0"/>
              </a:spcBef>
              <a:spcAft>
                <a:spcPts val="0"/>
              </a:spcAft>
              <a:buNone/>
            </a:pPr>
            <a:endParaRPr dirty="0">
              <a:solidFill>
                <a:schemeClr val="dk1"/>
              </a:solidFill>
              <a:highlight>
                <a:srgbClr val="FFFF00"/>
              </a:highlight>
            </a:endParaRPr>
          </a:p>
          <a:p>
            <a:pPr marL="0" lvl="0" indent="0" algn="l" rtl="0">
              <a:spcBef>
                <a:spcPts val="0"/>
              </a:spcBef>
              <a:spcAft>
                <a:spcPts val="0"/>
              </a:spcAft>
              <a:buNone/>
            </a:pPr>
            <a:r>
              <a:rPr lang="en">
                <a:solidFill>
                  <a:schemeClr val="dk1"/>
                </a:solidFill>
                <a:highlight>
                  <a:srgbClr val="FFFF00"/>
                </a:highlight>
              </a:rPr>
              <a:t>For example, let’s say we have a household consisting of an adult member, a pregnant member, and a 2-year old child. In today’s world, we would send out one renewal packet for the entire household. Once we implement the 6-month renewal policy, the adult member will need to have a separate renewal packet, followed by the pregnant member and then again by the 2-year old if the renewal timelines are not aligned, which they are likely not to be. </a:t>
            </a:r>
            <a:r>
              <a:rPr lang="en" b="1">
                <a:solidFill>
                  <a:schemeClr val="dk1"/>
                </a:solidFill>
                <a:highlight>
                  <a:srgbClr val="FFFF00"/>
                </a:highlight>
              </a:rPr>
              <a:t>Check accuracy. </a:t>
            </a:r>
            <a:br>
              <a:rPr lang="en">
                <a:solidFill>
                  <a:schemeClr val="dk1"/>
                </a:solidFill>
                <a:highlight>
                  <a:srgbClr val="FFFF00"/>
                </a:highlight>
              </a:rPr>
            </a:br>
            <a:br>
              <a:rPr lang="en">
                <a:solidFill>
                  <a:schemeClr val="dk1"/>
                </a:solidFill>
              </a:rPr>
            </a:b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g3e306438d69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50" name="Google Shape;1650;g3e306438d69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2:52 // 3 min</a:t>
            </a:r>
            <a:endParaRPr dirty="0">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Another eligibility-related change due to H.R. 1 is the change to what’s called retroactive coverage. </a:t>
            </a:r>
            <a:endParaRPr dirty="0">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Medicaid currently provides three months of retroactive coverage. This means, after you apply and are determined eligible for Medicaid, your Medicaid will cover the previous three months of medical bills. </a:t>
            </a:r>
            <a:endParaRPr dirty="0">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Federal changes to this Medicaid policy on retroactive coverage includes: </a:t>
            </a:r>
            <a:endParaRPr dirty="0">
              <a:solidFill>
                <a:schemeClr val="dk1"/>
              </a:solidFill>
            </a:endParaRPr>
          </a:p>
          <a:p>
            <a:pPr marL="914400" lvl="1" indent="-304800" algn="l" rtl="0">
              <a:spcBef>
                <a:spcPts val="0"/>
              </a:spcBef>
              <a:spcAft>
                <a:spcPts val="0"/>
              </a:spcAft>
              <a:buClr>
                <a:schemeClr val="dk1"/>
              </a:buClr>
              <a:buSzPts val="1200"/>
              <a:buFont typeface="Trebuchet MS"/>
              <a:buChar char="○"/>
            </a:pPr>
            <a:r>
              <a:rPr lang="en">
                <a:solidFill>
                  <a:schemeClr val="dk1"/>
                </a:solidFill>
              </a:rPr>
              <a:t>Starting in January 2027 for new applicants.</a:t>
            </a:r>
            <a:endParaRPr dirty="0">
              <a:solidFill>
                <a:schemeClr val="dk1"/>
              </a:solidFill>
            </a:endParaRPr>
          </a:p>
          <a:p>
            <a:pPr marL="914400" lvl="1" indent="-304800" algn="l" rtl="0">
              <a:spcBef>
                <a:spcPts val="0"/>
              </a:spcBef>
              <a:spcAft>
                <a:spcPts val="0"/>
              </a:spcAft>
              <a:buClr>
                <a:schemeClr val="dk1"/>
              </a:buClr>
              <a:buSzPts val="1200"/>
              <a:buFont typeface="Trebuchet MS"/>
              <a:buChar char="○"/>
            </a:pPr>
            <a:r>
              <a:rPr lang="en">
                <a:solidFill>
                  <a:schemeClr val="dk1"/>
                </a:solidFill>
              </a:rPr>
              <a:t>Retroactive coverage for some adults ages 19-64 who earn up to 133% of the federal poverty level goes from three months to one month.</a:t>
            </a:r>
            <a:endParaRPr dirty="0">
              <a:solidFill>
                <a:schemeClr val="dk1"/>
              </a:solidFill>
            </a:endParaRPr>
          </a:p>
          <a:p>
            <a:pPr marL="914400" lvl="1" indent="-304800" algn="l" rtl="0">
              <a:spcBef>
                <a:spcPts val="0"/>
              </a:spcBef>
              <a:spcAft>
                <a:spcPts val="0"/>
              </a:spcAft>
              <a:buClr>
                <a:schemeClr val="dk1"/>
              </a:buClr>
              <a:buSzPts val="1200"/>
              <a:buFont typeface="Trebuchet MS"/>
              <a:buChar char="○"/>
            </a:pPr>
            <a:r>
              <a:rPr lang="en">
                <a:solidFill>
                  <a:schemeClr val="dk1"/>
                </a:solidFill>
              </a:rPr>
              <a:t>Retro coverage for most other members goes from three months to two months.</a:t>
            </a: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3e3c922a582_15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59" name="Google Shape;1659;g3e3c922a582_15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2:58 // 3 min</a:t>
            </a: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r>
              <a:rPr lang="en">
                <a:latin typeface="Trebuchet MS"/>
                <a:ea typeface="Trebuchet MS"/>
                <a:cs typeface="Trebuchet MS"/>
                <a:sym typeface="Trebuchet MS"/>
              </a:rPr>
              <a:t>One group to be disproportionately impacted are immigrants. HR1 has changed definitions for qualifying immigrants, and restricted eligibility and beginning this coming October, approximately 7,000 immigrants in Colorado will lose Medicaid coverage due to these changes. The resulting loss of care for vulnerable populations may lead to higher levels of emergency service use and uncompensated care.</a:t>
            </a: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Let’s look at the groups of people who will be impacted by this change. Beginning this coming October, the following groups, shown in the red lefthand column, will no longer qualify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with Refugee or Asylee immigration status on legal documentation with corresponding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humanitarian parole, such as certain Afghans who aided U.S. military operations in Afghanistan or people fleeing violence in Ukraine</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with a “Withholding of Deportation” status on formal documentation who receive protection from being deported to a specific country where their life or freedom is threatened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domestic violence with a pending or approved application under the Violence Against Women Act(VAWA) identified through formal legal documentation or Prima Facie documentation</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trafficking with a pending or approved application for a victim of trafficking visa such as a T-Visa</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of a U.S. federally recognized Indian tribe or American Indian born in Canada</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Refugees who have a “conditional entrant” status granted before 1980</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These immigrant groups will remain eligible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U.S. citizens or U.S. nationals</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Lawful Permanent Resident status holders (LPR/Green Card) who meet the 5-year requirement</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Citizens of the Marshall Islands, Micronesia, and Palau who are living in one of the U.S states or territories (referred to as Compact of Free Association or COFA migrants)- Identified with legal documentation such a visas or I-94</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Certain Cuban or Haitian entrants- Identified with legal documentation such I-94 and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Children under age 19</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Pregnant women, or pregnant within the last 12 months</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Prior to this provision taking effect, HCPF recently sent a notice in May to current members who may be affected by the loss of coverage. For those who received this notice, it is very important that they act quickly to update their immigration status and relevant member information if needed.</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In September, members who will lose coverage will receive a notification, and then the changes will take effect in October.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Our team will continue to engage with our partners to ensure strong communication and updates are available.</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i="1">
                <a:solidFill>
                  <a:schemeClr val="dk1"/>
                </a:solidFill>
              </a:rPr>
              <a:t>Hand off to Marivel for discussion of Work Requirements.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3e3c922a582_1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67" name="Google Shape;1667;g3e3c922a582_1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2:58 // 3 min</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One group to be disproportionately impacted are immigrants. HR1 has changed definitions for qualifying immigrants, and restricted eligibility and beginning this coming October, approximately 7,000 immigrants in Colorado will lose Medicaid coverage due to these changes. The resulting loss of care for vulnerable populations may lead to higher levels of emergency service use and uncompensated care.</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Let’s look at the groups of people who will be impacted by this change. Beginning this coming October, the following groups, shown in the red lefthand column, will no longer qualify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 or Asylees immigration status on legal documentation with corresponding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humanitarian parole, such as certain Afghans who aided U.S. military operations in Afghanistan or people fleeing violence in Ukraine- Afghan Humanitarian Parolee or Ukrainian Humanitarian parolee status with corresponding documentation and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withholding of removal receive protection from being deported to a specific country where their life or freedom is threatened - These members are identified as “Withholding of Deportation ” on formal documentation or legal document.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domestic violence with a pending or approved application under the Violence Against Women Act(VAWA) identified through formal legal documentation or Prima Facie documentation</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trafficking with a pending or approved application for a victim of trafficking visa- T Visas or other legal documentation would provide these details.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of a U.S. federally recognized Indian tribe or American Indian born in Canada- These folks are recognized by legal documentation (Canadian or US) that would indicate they meet the requirements for the status.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Refugees who have a “conditional entrant” status granted before 1980- Identified with valid documentation such as I-94 with corresponding class codes.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These immigrant groups will remain eligible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U.S. citizens or U.S. nationals</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Lawful Permanent Resident status holders (LPR/Green Card) who meet the 5-year requirement</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Citizens of the Marshall Islands, Micronesia, and Palau who are living in one of the U.S states or territories (referred to as Compact of Free Association or COFA migrants)- Identified with legal documentation such a visas or I-94</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Certain Cuban or Haitian entrants- Identified with legal documentation such I-94 and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Children under age 19</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Pregnant women, or pregnant within the last 12 months</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Prior to this provision taking effect, HCPF recently sent a notice in May to current members who may be affected by the loss of coverage. For those who received this notice, it is very important that they act quickly to update their immigration status and relevant member information if needed.</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In September, members who will lose coverage will receive a notification, and then the changes will take effect in October.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Our team will continue to engage with our partners to ensure strong communication and updates are available.</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i="1">
                <a:solidFill>
                  <a:schemeClr val="dk1"/>
                </a:solidFill>
              </a:rPr>
              <a:t>Hand off to Marivel for discussion of Work Requirements.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2"/>
        <p:cNvGrpSpPr/>
        <p:nvPr/>
      </p:nvGrpSpPr>
      <p:grpSpPr>
        <a:xfrm>
          <a:off x="0" y="0"/>
          <a:ext cx="0" cy="0"/>
          <a:chOff x="0" y="0"/>
          <a:chExt cx="0" cy="0"/>
        </a:xfrm>
      </p:grpSpPr>
      <p:sp>
        <p:nvSpPr>
          <p:cNvPr id="1673" name="Google Shape;1673;g3e306438d69_1_19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74" name="Google Shape;1674;g3e306438d69_1_19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3e1308fd7cb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79" name="Google Shape;1679;g3e1308fd7c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3:40 // 3 min</a:t>
            </a:r>
            <a:endParaRPr dirty="0">
              <a:solidFill>
                <a:srgbClr val="353744"/>
              </a:solidFill>
            </a:endParaRPr>
          </a:p>
          <a:p>
            <a:pPr marL="0" lvl="0" indent="0" algn="l" rtl="0">
              <a:lnSpc>
                <a:spcPct val="130000"/>
              </a:lnSpc>
              <a:spcBef>
                <a:spcPts val="1200"/>
              </a:spcBef>
              <a:spcAft>
                <a:spcPts val="0"/>
              </a:spcAft>
              <a:buNone/>
            </a:pPr>
            <a:r>
              <a:rPr lang="en">
                <a:solidFill>
                  <a:srgbClr val="353744"/>
                </a:solidFill>
              </a:rPr>
              <a:t>People who are determined to be medically frail do not have to meet work requirements. </a:t>
            </a:r>
            <a:endParaRPr dirty="0">
              <a:solidFill>
                <a:srgbClr val="353744"/>
              </a:solidFill>
            </a:endParaRPr>
          </a:p>
          <a:p>
            <a:pPr marL="0" lvl="0" indent="0" algn="l" rtl="0">
              <a:lnSpc>
                <a:spcPct val="130000"/>
              </a:lnSpc>
              <a:spcBef>
                <a:spcPts val="1200"/>
              </a:spcBef>
              <a:spcAft>
                <a:spcPts val="0"/>
              </a:spcAft>
              <a:buNone/>
            </a:pPr>
            <a:r>
              <a:rPr lang="en">
                <a:solidFill>
                  <a:srgbClr val="353744"/>
                </a:solidFill>
              </a:rPr>
              <a:t>What does “medical frailty” mean? CMS has not issued detailed guidance on the H.R.1 medically frailty exemption. Right now, we expect that for current members, we’ll be able to look at Recognizing that how we define medical frailty can change when we receive formal guidance from CMS in June,</a:t>
            </a:r>
            <a:endParaRPr dirty="0">
              <a:solidFill>
                <a:srgbClr val="353744"/>
              </a:solidFill>
            </a:endParaRPr>
          </a:p>
          <a:p>
            <a:pPr marL="0" lvl="0" indent="0" algn="l" rtl="0">
              <a:spcBef>
                <a:spcPts val="1200"/>
              </a:spcBef>
              <a:spcAft>
                <a:spcPts val="0"/>
              </a:spcAft>
              <a:buNone/>
            </a:pPr>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g3e1308fd7cb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85" name="Google Shape;1685;g3e1308fd7cb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3:43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For new applicants after January 1, 2027, HCPF is including five questions in Worksheet J to determine if the applicant is medically frail. The questions are - </a:t>
            </a:r>
            <a:endParaRPr dirty="0"/>
          </a:p>
          <a:p>
            <a:pPr marL="457200" lvl="0" indent="-298450" algn="l" rtl="0">
              <a:spcBef>
                <a:spcPts val="0"/>
              </a:spcBef>
              <a:spcAft>
                <a:spcPts val="0"/>
              </a:spcAft>
              <a:buSzPts val="1100"/>
              <a:buChar char="●"/>
            </a:pPr>
            <a:r>
              <a:rPr lang="en"/>
              <a:t>Do you have a physical or intellectual disability, mental health condition, or other special medical need that makes it hard or impossible for you to work</a:t>
            </a:r>
            <a:endParaRPr dirty="0"/>
          </a:p>
          <a:p>
            <a:pPr marL="457200" lvl="0" indent="-298450" algn="l" rtl="0">
              <a:spcBef>
                <a:spcPts val="0"/>
              </a:spcBef>
              <a:spcAft>
                <a:spcPts val="0"/>
              </a:spcAft>
              <a:buSzPts val="1100"/>
              <a:buChar char="●"/>
            </a:pPr>
            <a:r>
              <a:rPr lang="en"/>
              <a:t>Are you medically frail? A medically frail person has significant health needs, such as a disabling mental health condition, substance use disorder, or other complex medical condition that limits daily functioning or requires ongoing medical care.</a:t>
            </a:r>
            <a:endParaRPr dirty="0"/>
          </a:p>
          <a:p>
            <a:pPr marL="45720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3e977dc279c_6_7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r>
              <a:rPr lang="en-US" dirty="0"/>
              <a:t>Kyra</a:t>
            </a:r>
          </a:p>
          <a:p>
            <a:pPr marL="0" lvl="0" indent="0" algn="l" rtl="0">
              <a:lnSpc>
                <a:spcPct val="115000"/>
              </a:lnSpc>
              <a:spcBef>
                <a:spcPts val="0"/>
              </a:spcBef>
              <a:spcAft>
                <a:spcPts val="0"/>
              </a:spcAft>
              <a:buClr>
                <a:schemeClr val="dk1"/>
              </a:buClr>
              <a:buSzPts val="1100"/>
              <a:buFont typeface="Arial" panose="020B0604020202020204"/>
              <a:buNone/>
            </a:pPr>
            <a:endParaRPr lang="en-US" dirty="0"/>
          </a:p>
          <a:p>
            <a:pPr marL="0" lvl="0" indent="0" algn="l" rtl="0">
              <a:lnSpc>
                <a:spcPct val="115000"/>
              </a:lnSpc>
              <a:spcBef>
                <a:spcPts val="0"/>
              </a:spcBef>
              <a:spcAft>
                <a:spcPts val="0"/>
              </a:spcAft>
              <a:buClr>
                <a:schemeClr val="dk1"/>
              </a:buClr>
              <a:buSzPts val="1100"/>
              <a:buFont typeface="Arial" panose="020B0604020202020204"/>
              <a:buNone/>
            </a:pPr>
            <a:r>
              <a:rPr lang="en-US" dirty="0"/>
              <a:t>We are known by the acronym HCPF, and our full department name is the Colorado Department of Health Care Policy and Financing. We administer Health First Colorado (Colorado’s Medicaid program), Child Health Plan Plus (CHP+) and other health care programs for Coloradans who qualify.</a:t>
            </a:r>
          </a:p>
        </p:txBody>
      </p:sp>
      <p:sp>
        <p:nvSpPr>
          <p:cNvPr id="742" name="Google Shape;742;g3e977dc279c_6_72: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3e1308fd7c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91" name="Google Shape;1691;g3e1308fd7c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3:46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Are you living with a physical, intellectual, or developmental disability that makes it hard to do daily activities?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Are you living with a mental health disorder (such as schizophrenia, major depression, or OCD)?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Are you living with a serious health condition that requires regular treatment (such as an autoimmune disorder, heart or kidney failure, or other severe condition)?</a:t>
            </a:r>
            <a:endParaRPr dirty="0"/>
          </a:p>
          <a:p>
            <a:pPr marL="0" lvl="0" indent="0" algn="l" rtl="0">
              <a:spcBef>
                <a:spcPts val="0"/>
              </a:spcBef>
              <a:spcAft>
                <a:spcPts val="0"/>
              </a:spcAft>
              <a:buNone/>
            </a:pPr>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e306438d69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697" name="Google Shape;1697;g3e306438d69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2:37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H.R. 1 has prompted sweeping changes to Medicaid, in Colorado and across the country. Some of the largest changes are to Medicaid eligibility, as outlined on this slide. These eligibility areas include changes to how frequently some members will need to renew their coverage, changes to retroactive coverage, changes in coverage for certain immigrant groups, and work requirements.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Over the past 9 months, HCPF teams have been busy working to understand, implement, and communicate all of these changes. Sometimes this work is not seen (yet) by the public, but I can assure you that our staff are working day in and day out to mitigate impacts on our members and to share clear, consistent information and guidance as early as possible. </a:t>
            </a:r>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3e306438d69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1704" name="Google Shape;1704;g3e306438d69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2:37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b="1">
                <a:solidFill>
                  <a:schemeClr val="dk1"/>
                </a:solidFill>
              </a:rPr>
              <a:t>It is important to know that many Medicaid members will NOT be affected by these changes. </a:t>
            </a:r>
            <a:r>
              <a:rPr lang="en">
                <a:solidFill>
                  <a:schemeClr val="dk1"/>
                </a:solidFill>
              </a:rPr>
              <a:t> We know that communicating clearly who is and is NOT affected is key to achieving our North Star, which is mitigating coverage losses and negative consequences to Coloradans, providers and the economy.</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In general, H.R. 1 changes apply to SOME adults ages 19-64 who earn up to 133% of the federal poverty level</a:t>
            </a:r>
            <a:r>
              <a:rPr lang="en">
                <a:solidFill>
                  <a:schemeClr val="dk1"/>
                </a:solidFill>
                <a:highlight>
                  <a:srgbClr val="FFFF00"/>
                </a:highlight>
              </a:rPr>
              <a:t> {drop link to FPL chart}. </a:t>
            </a:r>
            <a:endParaRPr dirty="0">
              <a:solidFill>
                <a:schemeClr val="dk1"/>
              </a:solidFill>
              <a:highlight>
                <a:srgbClr val="FFFF00"/>
              </a:highlight>
            </a:endParaRPr>
          </a:p>
          <a:p>
            <a:pPr marL="0" lvl="0" indent="0" algn="l" rtl="0">
              <a:spcBef>
                <a:spcPts val="0"/>
              </a:spcBef>
              <a:spcAft>
                <a:spcPts val="0"/>
              </a:spcAft>
              <a:buNone/>
            </a:pPr>
            <a:endParaRPr dirty="0">
              <a:solidFill>
                <a:schemeClr val="dk1"/>
              </a:solidFill>
              <a:highlight>
                <a:schemeClr val="lt1"/>
              </a:highlight>
            </a:endParaRPr>
          </a:p>
          <a:p>
            <a:pPr marL="0" lvl="0" indent="0" algn="l" rtl="0">
              <a:spcBef>
                <a:spcPts val="0"/>
              </a:spcBef>
              <a:spcAft>
                <a:spcPts val="0"/>
              </a:spcAft>
              <a:buNone/>
            </a:pPr>
            <a:r>
              <a:rPr lang="en">
                <a:solidFill>
                  <a:schemeClr val="dk1"/>
                </a:solidFill>
                <a:highlight>
                  <a:schemeClr val="lt1"/>
                </a:highlight>
              </a:rPr>
              <a:t>This is the group that was included in Medicaid as a result of the Affordable Care Act or ACA.</a:t>
            </a:r>
            <a:endParaRPr dirty="0">
              <a:solidFill>
                <a:schemeClr val="dk1"/>
              </a:solidFill>
              <a:highlight>
                <a:schemeClr val="lt1"/>
              </a:highlight>
            </a:endParaRPr>
          </a:p>
          <a:p>
            <a:pPr marL="0" lvl="0" indent="0" algn="l" rtl="0">
              <a:spcBef>
                <a:spcPts val="0"/>
              </a:spcBef>
              <a:spcAft>
                <a:spcPts val="0"/>
              </a:spcAft>
              <a:buNone/>
            </a:pPr>
            <a:endParaRPr dirty="0">
              <a:solidFill>
                <a:schemeClr val="dk1"/>
              </a:solidFill>
              <a:highlight>
                <a:srgbClr val="FFFF00"/>
              </a:highlight>
            </a:endParaRPr>
          </a:p>
          <a:p>
            <a:pPr marL="0" lvl="0" indent="0" algn="l" rtl="0">
              <a:spcBef>
                <a:spcPts val="0"/>
              </a:spcBef>
              <a:spcAft>
                <a:spcPts val="0"/>
              </a:spcAft>
              <a:buNone/>
            </a:pPr>
            <a:r>
              <a:rPr lang="en">
                <a:solidFill>
                  <a:schemeClr val="dk1"/>
                </a:solidFill>
              </a:rPr>
              <a:t>Depending on the provision, there are </a:t>
            </a:r>
            <a:r>
              <a:rPr lang="en" strike="sngStrike">
                <a:solidFill>
                  <a:schemeClr val="dk1"/>
                </a:solidFill>
              </a:rPr>
              <a:t>exceptions</a:t>
            </a:r>
            <a:r>
              <a:rPr lang="en">
                <a:solidFill>
                  <a:schemeClr val="dk1"/>
                </a:solidFill>
              </a:rPr>
              <a:t> some people within this group that the new provisions do not affect, depending on, for example, their:</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Medical conditions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Caregiver status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Enrollment in certain programs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And other reasons, which we’ll go through later in this presentation.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b="1"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3ddd76e9aef_2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749" name="Google Shape;749;g3ddd76e9aef_2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panose="020B0604020202020204"/>
              <a:buNone/>
            </a:pPr>
            <a:r>
              <a:rPr lang="en-US" dirty="0"/>
              <a:t>Speaker: Kyra</a:t>
            </a:r>
          </a:p>
          <a:p>
            <a:pPr marL="0" lvl="0" indent="0" algn="l" rtl="0">
              <a:spcBef>
                <a:spcPts val="0"/>
              </a:spcBef>
              <a:spcAft>
                <a:spcPts val="0"/>
              </a:spcAft>
              <a:buClr>
                <a:schemeClr val="dk1"/>
              </a:buClr>
              <a:buSzPts val="1100"/>
              <a:buFont typeface="Arial" panose="020B0604020202020204"/>
              <a:buNone/>
            </a:pPr>
            <a:r>
              <a:rPr lang="en-US" sz="1100" dirty="0">
                <a:latin typeface="Arial" panose="020B0604020202020204"/>
                <a:ea typeface="Arial" panose="020B0604020202020204"/>
                <a:cs typeface="Arial" panose="020B0604020202020204"/>
                <a:sym typeface="Arial" panose="020B0604020202020204"/>
              </a:rPr>
              <a:t>Time: </a:t>
            </a:r>
            <a:r>
              <a:rPr lang="en-US" dirty="0"/>
              <a:t>2</a:t>
            </a:r>
            <a:r>
              <a:rPr lang="en-US" sz="1100" dirty="0">
                <a:latin typeface="Arial" panose="020B0604020202020204"/>
                <a:ea typeface="Arial" panose="020B0604020202020204"/>
                <a:cs typeface="Arial" panose="020B0604020202020204"/>
                <a:sym typeface="Arial" panose="020B0604020202020204"/>
              </a:rPr>
              <a:t>:</a:t>
            </a:r>
            <a:r>
              <a:rPr lang="en-US" dirty="0"/>
              <a:t>33</a:t>
            </a:r>
            <a:r>
              <a:rPr lang="en-US" sz="1100" dirty="0">
                <a:latin typeface="Arial" panose="020B0604020202020204"/>
                <a:ea typeface="Arial" panose="020B0604020202020204"/>
                <a:cs typeface="Arial" panose="020B0604020202020204"/>
                <a:sym typeface="Arial" panose="020B0604020202020204"/>
              </a:rPr>
              <a:t> // </a:t>
            </a:r>
            <a:r>
              <a:rPr lang="en-US" dirty="0"/>
              <a:t>3</a:t>
            </a:r>
            <a:r>
              <a:rPr lang="en-US" sz="1100" dirty="0">
                <a:latin typeface="Arial" panose="020B0604020202020204"/>
                <a:ea typeface="Arial" panose="020B0604020202020204"/>
                <a:cs typeface="Arial" panose="020B0604020202020204"/>
                <a:sym typeface="Arial" panose="020B0604020202020204"/>
              </a:rPr>
              <a:t> min</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spcBef>
                <a:spcPts val="0"/>
              </a:spcBef>
              <a:spcAft>
                <a:spcPts val="0"/>
              </a:spcAft>
              <a:buClr>
                <a:schemeClr val="dk1"/>
              </a:buClr>
              <a:buSzPts val="1100"/>
              <a:buFont typeface="Arial" panose="020B0604020202020204"/>
              <a:buNone/>
            </a:pPr>
            <a:r>
              <a:rPr lang="en-US" b="1" dirty="0">
                <a:highlight>
                  <a:srgbClr val="FF00FF"/>
                </a:highlight>
              </a:rPr>
              <a:t>INTRO myself, Adela &amp; Marivel with titles</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spcBef>
                <a:spcPts val="0"/>
              </a:spcBef>
              <a:spcAft>
                <a:spcPts val="0"/>
              </a:spcAft>
              <a:buClr>
                <a:schemeClr val="dk1"/>
              </a:buClr>
              <a:buSzPts val="1100"/>
              <a:buFont typeface="Arial" panose="020B0604020202020204"/>
              <a:buNone/>
            </a:pPr>
            <a:r>
              <a:rPr lang="en-US" dirty="0"/>
              <a:t>Here is an overview of our agenda for today’s session. We will walk through an overview of H.R. 1 in general and its key eligibility provisions. </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spcBef>
                <a:spcPts val="0"/>
              </a:spcBef>
              <a:spcAft>
                <a:spcPts val="0"/>
              </a:spcAft>
              <a:buClr>
                <a:schemeClr val="dk1"/>
              </a:buClr>
              <a:buSzPts val="1100"/>
              <a:buFont typeface="Arial" panose="020B0604020202020204"/>
              <a:buNone/>
            </a:pPr>
            <a:r>
              <a:rPr lang="en-US" dirty="0"/>
              <a:t>Then we will dive into Work Requirements, also known as Community Engagement, and the different ways to comply with work requirements. </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spcBef>
                <a:spcPts val="0"/>
              </a:spcBef>
              <a:spcAft>
                <a:spcPts val="0"/>
              </a:spcAft>
              <a:buClr>
                <a:schemeClr val="dk1"/>
              </a:buClr>
              <a:buSzPts val="1100"/>
              <a:buFont typeface="Arial" panose="020B0604020202020204"/>
              <a:buNone/>
            </a:pPr>
            <a:r>
              <a:rPr lang="en-US" dirty="0"/>
              <a:t>Finally, we will discuss how to stay connected. In particular, after this webinar, we want to collect questions and topics that people want to learn more about. </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spcBef>
                <a:spcPts val="0"/>
              </a:spcBef>
              <a:spcAft>
                <a:spcPts val="0"/>
              </a:spcAft>
              <a:buClr>
                <a:schemeClr val="dk1"/>
              </a:buClr>
              <a:buSzPts val="1100"/>
              <a:buFont typeface="Arial" panose="020B0604020202020204"/>
              <a:buNone/>
            </a:pPr>
            <a:r>
              <a:rPr lang="en-US" dirty="0"/>
              <a:t>We will use those questions and ideas in our work as we prepare upcoming communications and webinars. </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spcBef>
                <a:spcPts val="0"/>
              </a:spcBef>
              <a:spcAft>
                <a:spcPts val="0"/>
              </a:spcAft>
              <a:buClr>
                <a:schemeClr val="dk1"/>
              </a:buClr>
              <a:buSzPts val="1100"/>
              <a:buFont typeface="Arial" panose="020B0604020202020204"/>
              <a:buNone/>
            </a:pPr>
            <a:r>
              <a:rPr lang="en-US" i="1" dirty="0"/>
              <a:t>Hand off to Adela Flores-Brennan (Medicaid Director) - to give an HR1 Overview </a:t>
            </a:r>
          </a:p>
          <a:p>
            <a:pPr marL="0" lvl="0" indent="0" algn="l" rtl="0">
              <a:spcBef>
                <a:spcPts val="0"/>
              </a:spcBef>
              <a:spcAft>
                <a:spcPts val="0"/>
              </a:spcAft>
              <a:buClr>
                <a:schemeClr val="dk1"/>
              </a:buClr>
              <a:buSzPts val="1100"/>
              <a:buFont typeface="Arial" panose="020B0604020202020204"/>
              <a:buNone/>
            </a:pPr>
            <a:endParaRPr lang="en-US" i="1" dirty="0"/>
          </a:p>
          <a:p>
            <a:pPr marL="0" lvl="0" indent="0" algn="l" rtl="0">
              <a:spcBef>
                <a:spcPts val="0"/>
              </a:spcBef>
              <a:spcAft>
                <a:spcPts val="0"/>
              </a:spcAft>
              <a:buClr>
                <a:schemeClr val="dk1"/>
              </a:buClr>
              <a:buSzPts val="1100"/>
              <a:buFont typeface="Arial" panose="020B0604020202020204"/>
              <a:buNone/>
            </a:pPr>
            <a:r>
              <a:rPr lang="en-US" b="1" dirty="0">
                <a:highlight>
                  <a:srgbClr val="FF00FF"/>
                </a:highlight>
              </a:rPr>
              <a:t>Intro both Adela &amp; Marivel</a:t>
            </a:r>
          </a:p>
          <a:p>
            <a:pPr marL="0" lvl="0" indent="0" algn="l" rtl="0">
              <a:spcBef>
                <a:spcPts val="0"/>
              </a:spcBef>
              <a:spcAft>
                <a:spcPts val="0"/>
              </a:spcAft>
              <a:buClr>
                <a:schemeClr val="dk1"/>
              </a:buClr>
              <a:buSzPts val="1100"/>
              <a:buFont typeface="Arial" panose="020B0604020202020204"/>
              <a:buNone/>
            </a:pPr>
            <a:endParaRPr lang="en-US" dirty="0"/>
          </a:p>
          <a:p>
            <a:pPr marL="0" lvl="0" indent="0" algn="l" rtl="0">
              <a:lnSpc>
                <a:spcPct val="115000"/>
              </a:lnSpc>
              <a:spcBef>
                <a:spcPts val="0"/>
              </a:spcBef>
              <a:spcAft>
                <a:spcPts val="0"/>
              </a:spcAft>
              <a:buNone/>
            </a:pPr>
            <a:endParaRPr lang="en-US" dirty="0"/>
          </a:p>
          <a:p>
            <a:pPr marL="0" lvl="0" indent="0" algn="l" rtl="0">
              <a:lnSpc>
                <a:spcPct val="115000"/>
              </a:lnSpc>
              <a:spcBef>
                <a:spcPts val="0"/>
              </a:spcBef>
              <a:spcAft>
                <a:spcPts val="0"/>
              </a:spcAft>
              <a:buNone/>
            </a:pPr>
            <a:endParaRPr lang="en-US" dirty="0"/>
          </a:p>
          <a:p>
            <a:pPr marL="0" lvl="0" indent="0" algn="l" rtl="0">
              <a:lnSpc>
                <a:spcPct val="115000"/>
              </a:lnSpc>
              <a:spcBef>
                <a:spcPts val="0"/>
              </a:spcBef>
              <a:spcAft>
                <a:spcPts val="0"/>
              </a:spcAft>
              <a:buNone/>
            </a:pPr>
            <a:endParaRPr lang="en-US" dirty="0"/>
          </a:p>
          <a:p>
            <a:pPr marL="0" lvl="0" indent="0" algn="l" rtl="0">
              <a:lnSpc>
                <a:spcPct val="115000"/>
              </a:lnSpc>
              <a:spcBef>
                <a:spcPts val="0"/>
              </a:spcBef>
              <a:spcAft>
                <a:spcPts val="0"/>
              </a:spcAft>
              <a:buNone/>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3e306438d69_1_187: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Kyra hands it over to Adela to present. </a:t>
            </a:r>
          </a:p>
        </p:txBody>
      </p:sp>
      <p:sp>
        <p:nvSpPr>
          <p:cNvPr id="756" name="Google Shape;756;g3e306438d69_1_18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e3c922a582_19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761" name="Google Shape;761;g3e3c922a582_19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dirty="0">
                <a:solidFill>
                  <a:schemeClr val="dk1"/>
                </a:solidFill>
              </a:rPr>
              <a:t>Speaker: Adela</a:t>
            </a:r>
          </a:p>
          <a:p>
            <a:pPr marL="0" lvl="0" indent="0" algn="l" rtl="0">
              <a:spcBef>
                <a:spcPts val="0"/>
              </a:spcBef>
              <a:spcAft>
                <a:spcPts val="0"/>
              </a:spcAft>
              <a:buNone/>
            </a:pPr>
            <a:r>
              <a:rPr lang="en-US" dirty="0">
                <a:solidFill>
                  <a:schemeClr val="dk1"/>
                </a:solidFill>
              </a:rPr>
              <a:t>Time: 2:37 // 3 min</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Clr>
                <a:schemeClr val="dk1"/>
              </a:buClr>
              <a:buSzPts val="1100"/>
              <a:buFont typeface="Arial" panose="020B0604020202020204"/>
              <a:buNone/>
            </a:pPr>
            <a:r>
              <a:rPr lang="en-US" dirty="0">
                <a:solidFill>
                  <a:schemeClr val="dk1"/>
                </a:solidFill>
              </a:rPr>
              <a:t>As many of you know, H.R. 1 is prompting sweeping changes to Medicaid, in Colorado and across the country. Some of the largest changes are to Medicaid eligibility, including how frequently some members will need to renew their coverage, changes to retroactive coverage, changes in coverage for certain immigrant groups, and work requirements.</a:t>
            </a:r>
          </a:p>
          <a:p>
            <a:pPr marL="0" lvl="0" indent="0" algn="l" rtl="0">
              <a:spcBef>
                <a:spcPts val="0"/>
              </a:spcBef>
              <a:spcAft>
                <a:spcPts val="0"/>
              </a:spcAft>
              <a:buClr>
                <a:schemeClr val="dk1"/>
              </a:buClr>
              <a:buSzPts val="1100"/>
              <a:buFont typeface="Arial" panose="020B0604020202020204"/>
              <a:buNone/>
            </a:pPr>
            <a:endParaRPr lang="en-US" dirty="0">
              <a:solidFill>
                <a:schemeClr val="dk1"/>
              </a:solidFill>
            </a:endParaRPr>
          </a:p>
          <a:p>
            <a:pPr marL="0" lvl="0" indent="0" algn="l" rtl="0">
              <a:spcBef>
                <a:spcPts val="0"/>
              </a:spcBef>
              <a:spcAft>
                <a:spcPts val="0"/>
              </a:spcAft>
              <a:buNone/>
            </a:pPr>
            <a:r>
              <a:rPr lang="en-US" dirty="0">
                <a:solidFill>
                  <a:schemeClr val="dk1"/>
                </a:solidFill>
              </a:rPr>
              <a:t>Over the past 9 months, HCPF teams have been busy working to understand, implement, and communicate all of these changes. Sometimes this work is not seen (yet) by the public, but I can assure you that our staff are working hard,  day in and day out, to mitigate impacts on our members and to share clear, consistent information and guidance as early as possible.</a:t>
            </a:r>
          </a:p>
          <a:p>
            <a:pPr marL="0" lvl="0" indent="0" algn="l" rtl="0">
              <a:spcBef>
                <a:spcPts val="0"/>
              </a:spcBef>
              <a:spcAft>
                <a:spcPts val="0"/>
              </a:spcAft>
              <a:buNone/>
            </a:pPr>
            <a:endParaRPr lang="en-US" b="1" dirty="0">
              <a:solidFill>
                <a:schemeClr val="dk1"/>
              </a:solidFill>
            </a:endParaRPr>
          </a:p>
          <a:p>
            <a:pPr marL="0" lvl="0" indent="0" algn="l" rtl="0">
              <a:spcBef>
                <a:spcPts val="0"/>
              </a:spcBef>
              <a:spcAft>
                <a:spcPts val="0"/>
              </a:spcAft>
              <a:buNone/>
            </a:pPr>
            <a:r>
              <a:rPr lang="en-US" b="1" dirty="0">
                <a:solidFill>
                  <a:schemeClr val="dk1"/>
                </a:solidFill>
              </a:rPr>
              <a:t>The first thing to know is that many Medicaid members will NOT be affected by these changes. </a:t>
            </a:r>
            <a:r>
              <a:rPr lang="en-US" dirty="0">
                <a:solidFill>
                  <a:schemeClr val="dk1"/>
                </a:solidFill>
              </a:rPr>
              <a:t> We know that communicating clearly who is and is NOT affected is key to achieving our North Star, which is mitigating coverage losses and negative consequences to Coloradans, providers and the economy.</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In general, H.R. 1 changes apply to SOME adults ages 19-64 who earn up to 133% of the federal poverty level</a:t>
            </a:r>
            <a:r>
              <a:rPr lang="en-US" dirty="0">
                <a:solidFill>
                  <a:schemeClr val="dk1"/>
                </a:solidFill>
                <a:highlight>
                  <a:srgbClr val="FFFF00"/>
                </a:highlight>
              </a:rPr>
              <a:t> {drop link to FPL chart}. </a:t>
            </a:r>
          </a:p>
          <a:p>
            <a:pPr marL="0" lvl="0" indent="0" algn="l" rtl="0">
              <a:spcBef>
                <a:spcPts val="0"/>
              </a:spcBef>
              <a:spcAft>
                <a:spcPts val="0"/>
              </a:spcAft>
              <a:buNone/>
            </a:pPr>
            <a:endParaRPr lang="en-US" dirty="0">
              <a:solidFill>
                <a:schemeClr val="dk1"/>
              </a:solidFill>
              <a:highlight>
                <a:schemeClr val="lt1"/>
              </a:highlight>
            </a:endParaRPr>
          </a:p>
          <a:p>
            <a:pPr marL="0" lvl="0" indent="0" algn="l" rtl="0">
              <a:spcBef>
                <a:spcPts val="0"/>
              </a:spcBef>
              <a:spcAft>
                <a:spcPts val="0"/>
              </a:spcAft>
              <a:buNone/>
            </a:pPr>
            <a:r>
              <a:rPr lang="en-US" dirty="0">
                <a:solidFill>
                  <a:schemeClr val="dk1"/>
                </a:solidFill>
                <a:highlight>
                  <a:schemeClr val="lt1"/>
                </a:highlight>
              </a:rPr>
              <a:t>This is the group that was included in Medicaid as a result of the Affordable Care Act or ACA.</a:t>
            </a:r>
          </a:p>
          <a:p>
            <a:pPr marL="0" lvl="0" indent="0" algn="l" rtl="0">
              <a:spcBef>
                <a:spcPts val="0"/>
              </a:spcBef>
              <a:spcAft>
                <a:spcPts val="0"/>
              </a:spcAft>
              <a:buNone/>
            </a:pPr>
            <a:endParaRPr lang="en-US" dirty="0">
              <a:solidFill>
                <a:schemeClr val="dk1"/>
              </a:solidFill>
              <a:highlight>
                <a:srgbClr val="FFFF00"/>
              </a:highlight>
            </a:endParaRPr>
          </a:p>
          <a:p>
            <a:pPr marL="0" lvl="0" indent="0" algn="l" rtl="0">
              <a:spcBef>
                <a:spcPts val="0"/>
              </a:spcBef>
              <a:spcAft>
                <a:spcPts val="0"/>
              </a:spcAft>
              <a:buNone/>
            </a:pPr>
            <a:r>
              <a:rPr lang="en-US" dirty="0">
                <a:solidFill>
                  <a:schemeClr val="dk1"/>
                </a:solidFill>
              </a:rPr>
              <a:t>Depending on the provision, there are some people within this group that the new provisions do not affect, depending on, for example, their:</a:t>
            </a:r>
          </a:p>
          <a:p>
            <a:pPr marL="457200" lvl="0" indent="-298450" algn="l" rtl="0">
              <a:spcBef>
                <a:spcPts val="0"/>
              </a:spcBef>
              <a:spcAft>
                <a:spcPts val="0"/>
              </a:spcAft>
              <a:buClr>
                <a:schemeClr val="dk1"/>
              </a:buClr>
              <a:buSzPts val="1100"/>
              <a:buChar char="●"/>
            </a:pPr>
            <a:r>
              <a:rPr lang="en-US" dirty="0">
                <a:solidFill>
                  <a:schemeClr val="dk1"/>
                </a:solidFill>
              </a:rPr>
              <a:t>Medical conditions</a:t>
            </a:r>
          </a:p>
          <a:p>
            <a:pPr marL="457200" lvl="0" indent="-298450" algn="l" rtl="0">
              <a:spcBef>
                <a:spcPts val="0"/>
              </a:spcBef>
              <a:spcAft>
                <a:spcPts val="0"/>
              </a:spcAft>
              <a:buClr>
                <a:schemeClr val="dk1"/>
              </a:buClr>
              <a:buSzPts val="1100"/>
              <a:buChar char="●"/>
            </a:pPr>
            <a:r>
              <a:rPr lang="en-US" dirty="0">
                <a:solidFill>
                  <a:schemeClr val="dk1"/>
                </a:solidFill>
              </a:rPr>
              <a:t>Caregiver status</a:t>
            </a:r>
          </a:p>
          <a:p>
            <a:pPr marL="457200" lvl="0" indent="-298450" algn="l" rtl="0">
              <a:spcBef>
                <a:spcPts val="0"/>
              </a:spcBef>
              <a:spcAft>
                <a:spcPts val="0"/>
              </a:spcAft>
              <a:buClr>
                <a:schemeClr val="dk1"/>
              </a:buClr>
              <a:buSzPts val="1100"/>
              <a:buChar char="●"/>
            </a:pPr>
            <a:r>
              <a:rPr lang="en-US" dirty="0">
                <a:solidFill>
                  <a:schemeClr val="dk1"/>
                </a:solidFill>
              </a:rPr>
              <a:t>Enrollment in certain programs</a:t>
            </a:r>
          </a:p>
          <a:p>
            <a:pPr marL="457200" lvl="0" indent="-298450" algn="l" rtl="0">
              <a:spcBef>
                <a:spcPts val="0"/>
              </a:spcBef>
              <a:spcAft>
                <a:spcPts val="0"/>
              </a:spcAft>
              <a:buClr>
                <a:schemeClr val="dk1"/>
              </a:buClr>
              <a:buSzPts val="1100"/>
              <a:buChar char="●"/>
            </a:pPr>
            <a:r>
              <a:rPr lang="en-US" dirty="0">
                <a:solidFill>
                  <a:schemeClr val="dk1"/>
                </a:solidFill>
              </a:rPr>
              <a:t>And other reasons, which we’ll go through later in this presentation.</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endParaRPr lang="en-US" b="1"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423"/>
        <p:cNvGrpSpPr/>
        <p:nvPr/>
      </p:nvGrpSpPr>
      <p:grpSpPr>
        <a:xfrm>
          <a:off x="0" y="0"/>
          <a:ext cx="0" cy="0"/>
          <a:chOff x="0" y="0"/>
          <a:chExt cx="0" cy="0"/>
        </a:xfrm>
      </p:grpSpPr>
      <p:sp>
        <p:nvSpPr>
          <p:cNvPr id="424" name="Google Shape;424;p102" descr="&quot;&quot;"/>
          <p:cNvSpPr/>
          <p:nvPr/>
        </p:nvSpPr>
        <p:spPr>
          <a:xfrm>
            <a:off x="630079" y="1263941"/>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panose="020B0604020202020204"/>
              <a:buNone/>
            </a:pPr>
            <a:endParaRPr sz="9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25" name="Google Shape;425;p102" descr="&quot;&quot;"/>
          <p:cNvSpPr/>
          <p:nvPr/>
        </p:nvSpPr>
        <p:spPr>
          <a:xfrm>
            <a:off x="630079" y="2529724"/>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panose="020B0604020202020204"/>
              <a:buNone/>
            </a:pPr>
            <a:endParaRPr sz="9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26" name="Google Shape;426;p102" descr="&quot;&quot;"/>
          <p:cNvSpPr/>
          <p:nvPr/>
        </p:nvSpPr>
        <p:spPr>
          <a:xfrm>
            <a:off x="630079" y="3795507"/>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panose="020B0604020202020204"/>
              <a:buNone/>
            </a:pPr>
            <a:endParaRPr sz="9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27" name="Google Shape;427;p102"/>
          <p:cNvSpPr txBox="1">
            <a:spLocks noGrp="1"/>
          </p:cNvSpPr>
          <p:nvPr>
            <p:ph type="body" idx="1"/>
          </p:nvPr>
        </p:nvSpPr>
        <p:spPr>
          <a:xfrm>
            <a:off x="630079" y="321469"/>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46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28" name="Google Shape;428;p102"/>
          <p:cNvSpPr>
            <a:spLocks noGrp="1"/>
          </p:cNvSpPr>
          <p:nvPr>
            <p:ph type="body" idx="2"/>
          </p:nvPr>
        </p:nvSpPr>
        <p:spPr>
          <a:xfrm>
            <a:off x="232783" y="1002151"/>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19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29" name="Google Shape;429;p102"/>
          <p:cNvSpPr txBox="1">
            <a:spLocks noGrp="1"/>
          </p:cNvSpPr>
          <p:nvPr>
            <p:ph type="body" idx="3"/>
          </p:nvPr>
        </p:nvSpPr>
        <p:spPr>
          <a:xfrm>
            <a:off x="1609533" y="1250098"/>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0" name="Google Shape;430;p102"/>
          <p:cNvSpPr>
            <a:spLocks noGrp="1"/>
          </p:cNvSpPr>
          <p:nvPr>
            <p:ph type="body" idx="4"/>
          </p:nvPr>
        </p:nvSpPr>
        <p:spPr>
          <a:xfrm>
            <a:off x="229210" y="2267933"/>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19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1" name="Google Shape;431;p102"/>
          <p:cNvSpPr txBox="1">
            <a:spLocks noGrp="1"/>
          </p:cNvSpPr>
          <p:nvPr>
            <p:ph type="body" idx="5"/>
          </p:nvPr>
        </p:nvSpPr>
        <p:spPr>
          <a:xfrm>
            <a:off x="1598505" y="2515880"/>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2" name="Google Shape;432;p102"/>
          <p:cNvSpPr>
            <a:spLocks noGrp="1"/>
          </p:cNvSpPr>
          <p:nvPr>
            <p:ph type="body" idx="6"/>
          </p:nvPr>
        </p:nvSpPr>
        <p:spPr>
          <a:xfrm>
            <a:off x="229210" y="3533717"/>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19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3" name="Google Shape;433;p102"/>
          <p:cNvSpPr txBox="1">
            <a:spLocks noGrp="1"/>
          </p:cNvSpPr>
          <p:nvPr>
            <p:ph type="body" idx="7"/>
          </p:nvPr>
        </p:nvSpPr>
        <p:spPr>
          <a:xfrm>
            <a:off x="1598505" y="3781664"/>
            <a:ext cx="7302300" cy="631500"/>
          </a:xfrm>
          <a:prstGeom prst="rect">
            <a:avLst/>
          </a:prstGeom>
          <a:noFill/>
          <a:ln>
            <a:noFill/>
          </a:ln>
        </p:spPr>
        <p:txBody>
          <a:bodyPr spcFirstLastPara="1" wrap="square" lIns="68575" tIns="34275" rIns="68575" bIns="34275" anchor="ctr" anchorCtr="0">
            <a:noAutofit/>
          </a:bodyPr>
          <a:lstStyle>
            <a:lvl1pPr marL="457200" marR="0" lvl="0" indent="-425450" algn="l">
              <a:lnSpc>
                <a:spcPct val="100000"/>
              </a:lnSpc>
              <a:spcBef>
                <a:spcPts val="3000"/>
              </a:spcBef>
              <a:spcAft>
                <a:spcPts val="0"/>
              </a:spcAft>
              <a:buClr>
                <a:schemeClr val="dk1"/>
              </a:buClr>
              <a:buSzPts val="3100"/>
              <a:buFont typeface="Calibri" panose="020F0502020204030204"/>
              <a:buChar char="→"/>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4" name="Google Shape;434;p10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435"/>
        <p:cNvGrpSpPr/>
        <p:nvPr/>
      </p:nvGrpSpPr>
      <p:grpSpPr>
        <a:xfrm>
          <a:off x="0" y="0"/>
          <a:ext cx="0" cy="0"/>
          <a:chOff x="0" y="0"/>
          <a:chExt cx="0" cy="0"/>
        </a:xfrm>
      </p:grpSpPr>
      <p:sp>
        <p:nvSpPr>
          <p:cNvPr id="436" name="Google Shape;436;p103"/>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46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7" name="Google Shape;437;p103"/>
          <p:cNvSpPr txBox="1">
            <a:spLocks noGrp="1"/>
          </p:cNvSpPr>
          <p:nvPr>
            <p:ph type="body" idx="2"/>
          </p:nvPr>
        </p:nvSpPr>
        <p:spPr>
          <a:xfrm>
            <a:off x="232304" y="1100912"/>
            <a:ext cx="4359900" cy="3399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100000"/>
              </a:lnSpc>
              <a:spcBef>
                <a:spcPts val="3000"/>
              </a:spcBef>
              <a:spcAft>
                <a:spcPts val="0"/>
              </a:spcAft>
              <a:buClr>
                <a:srgbClr val="7F7F7F"/>
              </a:buClr>
              <a:buSzPts val="1700"/>
              <a:buFont typeface="Trebuchet MS" panose="020B0603020202020204"/>
              <a:buNone/>
              <a:defRPr sz="17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5C6670"/>
              </a:buClr>
              <a:buSzPts val="21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5C6670"/>
              </a:buClr>
              <a:buSzPts val="21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5C6670"/>
              </a:buClr>
              <a:buSzPts val="21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5C6670"/>
              </a:buClr>
              <a:buSzPts val="21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8" name="Google Shape;438;p103"/>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39" name="Google Shape;439;p10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440"/>
        <p:cNvGrpSpPr/>
        <p:nvPr/>
      </p:nvGrpSpPr>
      <p:grpSpPr>
        <a:xfrm>
          <a:off x="0" y="0"/>
          <a:ext cx="0" cy="0"/>
          <a:chOff x="0" y="0"/>
          <a:chExt cx="0" cy="0"/>
        </a:xfrm>
      </p:grpSpPr>
      <p:sp>
        <p:nvSpPr>
          <p:cNvPr id="441" name="Google Shape;441;p10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442" name="Google Shape;442;p104" descr="Help"/>
          <p:cNvPicPr preferRelativeResize="0"/>
          <p:nvPr/>
        </p:nvPicPr>
        <p:blipFill rotWithShape="1">
          <a:blip r:embed="rId2"/>
          <a:srcRect/>
          <a:stretch>
            <a:fillRect/>
          </a:stretch>
        </p:blipFill>
        <p:spPr>
          <a:xfrm>
            <a:off x="312669" y="723304"/>
            <a:ext cx="3696779" cy="3696891"/>
          </a:xfrm>
          <a:prstGeom prst="rect">
            <a:avLst/>
          </a:prstGeom>
          <a:noFill/>
          <a:ln>
            <a:noFill/>
          </a:ln>
        </p:spPr>
      </p:pic>
      <p:sp>
        <p:nvSpPr>
          <p:cNvPr id="443" name="Google Shape;443;p104"/>
          <p:cNvSpPr txBox="1">
            <a:spLocks noGrp="1"/>
          </p:cNvSpPr>
          <p:nvPr>
            <p:ph type="body" idx="1"/>
          </p:nvPr>
        </p:nvSpPr>
        <p:spPr>
          <a:xfrm>
            <a:off x="4291477" y="2039720"/>
            <a:ext cx="4380300" cy="10269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6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44"/>
        <p:cNvGrpSpPr/>
        <p:nvPr/>
      </p:nvGrpSpPr>
      <p:grpSpPr>
        <a:xfrm>
          <a:off x="0" y="0"/>
          <a:ext cx="0" cy="0"/>
          <a:chOff x="0" y="0"/>
          <a:chExt cx="0" cy="0"/>
        </a:xfrm>
      </p:grpSpPr>
      <p:sp>
        <p:nvSpPr>
          <p:cNvPr id="445" name="Google Shape;445;p105"/>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46" name="Google Shape;446;p10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447" name="Google Shape;447;p105" descr="Chat"/>
          <p:cNvPicPr preferRelativeResize="0"/>
          <p:nvPr/>
        </p:nvPicPr>
        <p:blipFill rotWithShape="1">
          <a:blip r:embed="rId2"/>
          <a:srcRect/>
          <a:stretch>
            <a:fillRect/>
          </a:stretch>
        </p:blipFill>
        <p:spPr>
          <a:xfrm>
            <a:off x="-169519" y="80367"/>
            <a:ext cx="4942432" cy="4942583"/>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448"/>
        <p:cNvGrpSpPr/>
        <p:nvPr/>
      </p:nvGrpSpPr>
      <p:grpSpPr>
        <a:xfrm>
          <a:off x="0" y="0"/>
          <a:ext cx="0" cy="0"/>
          <a:chOff x="0" y="0"/>
          <a:chExt cx="0" cy="0"/>
        </a:xfrm>
      </p:grpSpPr>
      <p:sp>
        <p:nvSpPr>
          <p:cNvPr id="449" name="Google Shape;449;p106"/>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0" name="Google Shape;450;p10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451" name="Google Shape;451;p106"/>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52"/>
        <p:cNvGrpSpPr/>
        <p:nvPr/>
      </p:nvGrpSpPr>
      <p:grpSpPr>
        <a:xfrm>
          <a:off x="0" y="0"/>
          <a:ext cx="0" cy="0"/>
          <a:chOff x="0" y="0"/>
          <a:chExt cx="0" cy="0"/>
        </a:xfrm>
      </p:grpSpPr>
      <p:sp>
        <p:nvSpPr>
          <p:cNvPr id="453" name="Google Shape;453;p107"/>
          <p:cNvSpPr txBox="1">
            <a:spLocks noGrp="1"/>
          </p:cNvSpPr>
          <p:nvPr>
            <p:ph type="title"/>
          </p:nvPr>
        </p:nvSpPr>
        <p:spPr>
          <a:xfrm>
            <a:off x="446484" y="1961881"/>
            <a:ext cx="8250900" cy="12198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5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4" name="Google Shape;454;p10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455"/>
        <p:cNvGrpSpPr/>
        <p:nvPr/>
      </p:nvGrpSpPr>
      <p:grpSpPr>
        <a:xfrm>
          <a:off x="0" y="0"/>
          <a:ext cx="0" cy="0"/>
          <a:chOff x="0" y="0"/>
          <a:chExt cx="0" cy="0"/>
        </a:xfrm>
      </p:grpSpPr>
      <p:sp>
        <p:nvSpPr>
          <p:cNvPr id="456" name="Google Shape;456;p108"/>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panose="020B0603020202020204"/>
              <a:buNone/>
            </a:pPr>
            <a:endParaRPr sz="900" b="0" i="0" u="none" strike="noStrike" cap="none" dirty="0">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457" name="Google Shape;457;p108"/>
          <p:cNvPicPr preferRelativeResize="0"/>
          <p:nvPr/>
        </p:nvPicPr>
        <p:blipFill rotWithShape="1">
          <a:blip r:embed="rId2"/>
          <a:srcRect/>
          <a:stretch>
            <a:fillRect/>
          </a:stretch>
        </p:blipFill>
        <p:spPr>
          <a:xfrm>
            <a:off x="231451" y="4849949"/>
            <a:ext cx="1332362" cy="223843"/>
          </a:xfrm>
          <a:prstGeom prst="rect">
            <a:avLst/>
          </a:prstGeom>
          <a:noFill/>
          <a:ln>
            <a:noFill/>
          </a:ln>
        </p:spPr>
      </p:pic>
      <p:sp>
        <p:nvSpPr>
          <p:cNvPr id="458" name="Google Shape;458;p10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459"/>
        <p:cNvGrpSpPr/>
        <p:nvPr/>
      </p:nvGrpSpPr>
      <p:grpSpPr>
        <a:xfrm>
          <a:off x="0" y="0"/>
          <a:ext cx="0" cy="0"/>
          <a:chOff x="0" y="0"/>
          <a:chExt cx="0" cy="0"/>
        </a:xfrm>
      </p:grpSpPr>
      <p:sp>
        <p:nvSpPr>
          <p:cNvPr id="460" name="Google Shape;460;p109"/>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panose="020B0603020202020204"/>
              <a:buNone/>
            </a:pPr>
            <a:endParaRPr sz="900" b="0" i="0" u="none" strike="noStrike" cap="none" dirty="0">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sp>
        <p:nvSpPr>
          <p:cNvPr id="461" name="Google Shape;461;p109"/>
          <p:cNvSpPr txBox="1">
            <a:spLocks noGrp="1"/>
          </p:cNvSpPr>
          <p:nvPr>
            <p:ph type="body" idx="1"/>
          </p:nvPr>
        </p:nvSpPr>
        <p:spPr>
          <a:xfrm>
            <a:off x="215210" y="214313"/>
            <a:ext cx="8662800" cy="4266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3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3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3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3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62" name="Google Shape;462;p109"/>
          <p:cNvSpPr txBox="1">
            <a:spLocks noGrp="1"/>
          </p:cNvSpPr>
          <p:nvPr>
            <p:ph type="body" idx="2"/>
          </p:nvPr>
        </p:nvSpPr>
        <p:spPr>
          <a:xfrm>
            <a:off x="6575473" y="681146"/>
            <a:ext cx="2302500" cy="39801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1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63" name="Google Shape;463;p10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464" name="Google Shape;464;p109"/>
          <p:cNvPicPr preferRelativeResize="0"/>
          <p:nvPr/>
        </p:nvPicPr>
        <p:blipFill rotWithShape="1">
          <a:blip r:embed="rId2"/>
          <a:srcRect/>
          <a:stretch>
            <a:fillRect/>
          </a:stretch>
        </p:blipFill>
        <p:spPr>
          <a:xfrm>
            <a:off x="231451" y="4849949"/>
            <a:ext cx="1332362" cy="223843"/>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5"/>
        <p:cNvGrpSpPr/>
        <p:nvPr/>
      </p:nvGrpSpPr>
      <p:grpSpPr>
        <a:xfrm>
          <a:off x="0" y="0"/>
          <a:ext cx="0" cy="0"/>
          <a:chOff x="0" y="0"/>
          <a:chExt cx="0" cy="0"/>
        </a:xfrm>
      </p:grpSpPr>
      <p:sp>
        <p:nvSpPr>
          <p:cNvPr id="466" name="Google Shape;466;p110"/>
          <p:cNvSpPr txBox="1">
            <a:spLocks noGrp="1"/>
          </p:cNvSpPr>
          <p:nvPr>
            <p:ph type="ctrTitle"/>
          </p:nvPr>
        </p:nvSpPr>
        <p:spPr>
          <a:xfrm>
            <a:off x="311708" y="744575"/>
            <a:ext cx="8520600" cy="2052600"/>
          </a:xfrm>
          <a:prstGeom prst="rect">
            <a:avLst/>
          </a:prstGeom>
          <a:noFill/>
          <a:ln>
            <a:noFill/>
          </a:ln>
        </p:spPr>
        <p:txBody>
          <a:bodyPr spcFirstLastPara="1" wrap="square" lIns="68575" tIns="34275" rIns="68575" bIns="34275" anchor="b" anchorCtr="0">
            <a:noAutofit/>
          </a:bodyPr>
          <a:lstStyle>
            <a:lvl1pPr lvl="0" algn="ctr">
              <a:lnSpc>
                <a:spcPct val="100000"/>
              </a:lnSpc>
              <a:spcBef>
                <a:spcPts val="0"/>
              </a:spcBef>
              <a:spcAft>
                <a:spcPts val="0"/>
              </a:spcAft>
              <a:buSzPts val="3900"/>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467" name="Google Shape;467;p110"/>
          <p:cNvSpPr txBox="1">
            <a:spLocks noGrp="1"/>
          </p:cNvSpPr>
          <p:nvPr>
            <p:ph type="subTitle" idx="1"/>
          </p:nvPr>
        </p:nvSpPr>
        <p:spPr>
          <a:xfrm>
            <a:off x="311700" y="2834125"/>
            <a:ext cx="8520600" cy="7926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21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68" name="Google Shape;468;p110"/>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69"/>
        <p:cNvGrpSpPr/>
        <p:nvPr/>
      </p:nvGrpSpPr>
      <p:grpSpPr>
        <a:xfrm>
          <a:off x="0" y="0"/>
          <a:ext cx="0" cy="0"/>
          <a:chOff x="0" y="0"/>
          <a:chExt cx="0" cy="0"/>
        </a:xfrm>
      </p:grpSpPr>
      <p:sp>
        <p:nvSpPr>
          <p:cNvPr id="470" name="Google Shape;470;p111"/>
          <p:cNvSpPr txBox="1">
            <a:spLocks noGrp="1"/>
          </p:cNvSpPr>
          <p:nvPr>
            <p:ph type="body" idx="1"/>
          </p:nvPr>
        </p:nvSpPr>
        <p:spPr>
          <a:xfrm>
            <a:off x="232304" y="1285875"/>
            <a:ext cx="8679300" cy="3255000"/>
          </a:xfrm>
          <a:prstGeom prst="rect">
            <a:avLst/>
          </a:prstGeom>
          <a:noFill/>
          <a:ln>
            <a:noFill/>
          </a:ln>
        </p:spPr>
        <p:txBody>
          <a:bodyPr spcFirstLastPara="1" wrap="square" lIns="36150" tIns="18075" rIns="36150" bIns="18075" anchor="t" anchorCtr="0">
            <a:noAutofit/>
          </a:bodyPr>
          <a:lstStyle>
            <a:lvl1pPr marL="457200" marR="0" lvl="0" indent="-228600" algn="l">
              <a:lnSpc>
                <a:spcPct val="100000"/>
              </a:lnSpc>
              <a:spcBef>
                <a:spcPts val="0"/>
              </a:spcBef>
              <a:spcAft>
                <a:spcPts val="0"/>
              </a:spcAft>
              <a:buClr>
                <a:srgbClr val="000000"/>
              </a:buClr>
              <a:buSzPts val="600"/>
              <a:buFont typeface="Arial" panose="020B0604020202020204"/>
              <a:buNone/>
              <a:defRPr sz="2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600"/>
              <a:buFont typeface="Arial" panose="020B0604020202020204"/>
              <a:buNone/>
              <a:defRPr sz="23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6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85750" algn="l">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71" name="Google Shape;471;p111"/>
          <p:cNvSpPr txBox="1">
            <a:spLocks noGrp="1"/>
          </p:cNvSpPr>
          <p:nvPr>
            <p:ph type="sldNum" idx="12"/>
          </p:nvPr>
        </p:nvSpPr>
        <p:spPr>
          <a:xfrm>
            <a:off x="7384771" y="4818852"/>
            <a:ext cx="1509000" cy="273900"/>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472" name="Google Shape;472;p111"/>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panose="020B0603020202020204"/>
              <a:buNone/>
              <a:defRPr sz="4700">
                <a:solidFill>
                  <a:srgbClr val="001254"/>
                </a:solidFill>
              </a:defRPr>
            </a:lvl1pPr>
            <a:lvl2pPr lvl="1" algn="ctr">
              <a:lnSpc>
                <a:spcPct val="100000"/>
              </a:lnSpc>
              <a:spcBef>
                <a:spcPts val="0"/>
              </a:spcBef>
              <a:spcAft>
                <a:spcPts val="0"/>
              </a:spcAft>
              <a:buClr>
                <a:srgbClr val="FFFFFF"/>
              </a:buClr>
              <a:buSzPts val="600"/>
              <a:buFont typeface="Trebuchet MS" panose="020B0603020202020204"/>
              <a:buNone/>
              <a:defRPr sz="800"/>
            </a:lvl2pPr>
            <a:lvl3pPr lvl="2" algn="ctr">
              <a:lnSpc>
                <a:spcPct val="100000"/>
              </a:lnSpc>
              <a:spcBef>
                <a:spcPts val="0"/>
              </a:spcBef>
              <a:spcAft>
                <a:spcPts val="0"/>
              </a:spcAft>
              <a:buClr>
                <a:srgbClr val="FFFFFF"/>
              </a:buClr>
              <a:buSzPts val="600"/>
              <a:buFont typeface="Trebuchet MS" panose="020B0603020202020204"/>
              <a:buNone/>
              <a:defRPr sz="800"/>
            </a:lvl3pPr>
            <a:lvl4pPr lvl="3" algn="ctr">
              <a:lnSpc>
                <a:spcPct val="100000"/>
              </a:lnSpc>
              <a:spcBef>
                <a:spcPts val="0"/>
              </a:spcBef>
              <a:spcAft>
                <a:spcPts val="0"/>
              </a:spcAft>
              <a:buClr>
                <a:srgbClr val="FFFFFF"/>
              </a:buClr>
              <a:buSzPts val="600"/>
              <a:buFont typeface="Trebuchet MS" panose="020B0603020202020204"/>
              <a:buNone/>
              <a:defRPr sz="800"/>
            </a:lvl4pPr>
            <a:lvl5pPr lvl="4" algn="ctr">
              <a:lnSpc>
                <a:spcPct val="100000"/>
              </a:lnSpc>
              <a:spcBef>
                <a:spcPts val="0"/>
              </a:spcBef>
              <a:spcAft>
                <a:spcPts val="0"/>
              </a:spcAft>
              <a:buClr>
                <a:srgbClr val="FFFFFF"/>
              </a:buClr>
              <a:buSzPts val="600"/>
              <a:buFont typeface="Trebuchet MS" panose="020B0603020202020204"/>
              <a:buNone/>
              <a:defRPr sz="800"/>
            </a:lvl5pPr>
            <a:lvl6pPr lvl="5" algn="ctr">
              <a:lnSpc>
                <a:spcPct val="100000"/>
              </a:lnSpc>
              <a:spcBef>
                <a:spcPts val="0"/>
              </a:spcBef>
              <a:spcAft>
                <a:spcPts val="0"/>
              </a:spcAft>
              <a:buClr>
                <a:srgbClr val="FFFFFF"/>
              </a:buClr>
              <a:buSzPts val="600"/>
              <a:buFont typeface="Trebuchet MS" panose="020B0603020202020204"/>
              <a:buNone/>
              <a:defRPr sz="800"/>
            </a:lvl6pPr>
            <a:lvl7pPr lvl="6" algn="ctr">
              <a:lnSpc>
                <a:spcPct val="100000"/>
              </a:lnSpc>
              <a:spcBef>
                <a:spcPts val="0"/>
              </a:spcBef>
              <a:spcAft>
                <a:spcPts val="0"/>
              </a:spcAft>
              <a:buClr>
                <a:srgbClr val="FFFFFF"/>
              </a:buClr>
              <a:buSzPts val="600"/>
              <a:buFont typeface="Trebuchet MS" panose="020B0603020202020204"/>
              <a:buNone/>
              <a:defRPr sz="800"/>
            </a:lvl7pPr>
            <a:lvl8pPr lvl="7" algn="ctr">
              <a:lnSpc>
                <a:spcPct val="100000"/>
              </a:lnSpc>
              <a:spcBef>
                <a:spcPts val="0"/>
              </a:spcBef>
              <a:spcAft>
                <a:spcPts val="0"/>
              </a:spcAft>
              <a:buClr>
                <a:srgbClr val="FFFFFF"/>
              </a:buClr>
              <a:buSzPts val="600"/>
              <a:buFont typeface="Trebuchet MS" panose="020B0603020202020204"/>
              <a:buNone/>
              <a:defRPr sz="800"/>
            </a:lvl8pPr>
            <a:lvl9pPr lvl="8" algn="ctr">
              <a:lnSpc>
                <a:spcPct val="100000"/>
              </a:lnSpc>
              <a:spcBef>
                <a:spcPts val="0"/>
              </a:spcBef>
              <a:spcAft>
                <a:spcPts val="0"/>
              </a:spcAft>
              <a:buClr>
                <a:srgbClr val="FFFFFF"/>
              </a:buClr>
              <a:buSzPts val="600"/>
              <a:buFont typeface="Trebuchet MS" panose="020B0603020202020204"/>
              <a:buNone/>
              <a:defRPr sz="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473"/>
        <p:cNvGrpSpPr/>
        <p:nvPr/>
      </p:nvGrpSpPr>
      <p:grpSpPr>
        <a:xfrm>
          <a:off x="0" y="0"/>
          <a:ext cx="0" cy="0"/>
          <a:chOff x="0" y="0"/>
          <a:chExt cx="0" cy="0"/>
        </a:xfrm>
      </p:grpSpPr>
      <p:sp>
        <p:nvSpPr>
          <p:cNvPr id="474" name="Google Shape;474;p112"/>
          <p:cNvSpPr txBox="1">
            <a:spLocks noGrp="1"/>
          </p:cNvSpPr>
          <p:nvPr>
            <p:ph type="ctrTitle"/>
          </p:nvPr>
        </p:nvSpPr>
        <p:spPr>
          <a:xfrm>
            <a:off x="780393" y="1129274"/>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5" name="Google Shape;475;p112"/>
          <p:cNvSpPr txBox="1">
            <a:spLocks noGrp="1"/>
          </p:cNvSpPr>
          <p:nvPr>
            <p:ph type="subTitle" idx="1"/>
          </p:nvPr>
        </p:nvSpPr>
        <p:spPr>
          <a:xfrm>
            <a:off x="1143000" y="1945370"/>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lt1"/>
              </a:buClr>
              <a:buSzPts val="3700"/>
              <a:buFont typeface="Arial" panose="020B0604020202020204"/>
              <a:buNone/>
              <a:defRPr sz="37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lt1"/>
              </a:buClr>
              <a:buSzPts val="1500"/>
              <a:buFont typeface="Arial" panose="020B0604020202020204"/>
              <a:buNone/>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lt1"/>
              </a:buClr>
              <a:buSzPts val="1400"/>
              <a:buFont typeface="Arial" panose="020B0604020202020204"/>
              <a:buNone/>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76" name="Google Shape;476;p112"/>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477" name="Google Shape;477;p112"/>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478" name="Google Shape;478;p112"/>
          <p:cNvSpPr txBox="1">
            <a:spLocks noGrp="1"/>
          </p:cNvSpPr>
          <p:nvPr>
            <p:ph type="body" idx="2"/>
          </p:nvPr>
        </p:nvSpPr>
        <p:spPr>
          <a:xfrm>
            <a:off x="1435396" y="2760426"/>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lt1"/>
              </a:buClr>
              <a:buSzPts val="25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lt1"/>
              </a:buClr>
              <a:buSzPts val="14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lt1"/>
              </a:buClr>
              <a:buSzPts val="14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lt1"/>
              </a:buClr>
              <a:buSzPts val="14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lt1"/>
              </a:buClr>
              <a:buSzPts val="14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9"/>
        <p:cNvGrpSpPr/>
        <p:nvPr/>
      </p:nvGrpSpPr>
      <p:grpSpPr>
        <a:xfrm>
          <a:off x="0" y="0"/>
          <a:ext cx="0" cy="0"/>
          <a:chOff x="0" y="0"/>
          <a:chExt cx="0" cy="0"/>
        </a:xfrm>
      </p:grpSpPr>
      <p:sp>
        <p:nvSpPr>
          <p:cNvPr id="480" name="Google Shape;480;p11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900"/>
              <a:buFont typeface="Trebuchet MS" panose="020B0603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81"/>
        <p:cNvGrpSpPr/>
        <p:nvPr/>
      </p:nvGrpSpPr>
      <p:grpSpPr>
        <a:xfrm>
          <a:off x="0" y="0"/>
          <a:ext cx="0" cy="0"/>
          <a:chOff x="0" y="0"/>
          <a:chExt cx="0" cy="0"/>
        </a:xfrm>
      </p:grpSpPr>
      <p:sp>
        <p:nvSpPr>
          <p:cNvPr id="482" name="Google Shape;482;p114"/>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2700"/>
              </a:spcBef>
              <a:spcAft>
                <a:spcPts val="0"/>
              </a:spcAft>
              <a:buSzPts val="900"/>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2700"/>
              </a:spcBef>
              <a:spcAft>
                <a:spcPts val="0"/>
              </a:spcAft>
              <a:buSzPts val="900"/>
              <a:buNone/>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83" name="Google Shape;483;p114"/>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484" name="Google Shape;484;p114"/>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1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494"/>
        <p:cNvGrpSpPr/>
        <p:nvPr/>
      </p:nvGrpSpPr>
      <p:grpSpPr>
        <a:xfrm>
          <a:off x="0" y="0"/>
          <a:ext cx="0" cy="0"/>
          <a:chOff x="0" y="0"/>
          <a:chExt cx="0" cy="0"/>
        </a:xfrm>
      </p:grpSpPr>
      <p:sp>
        <p:nvSpPr>
          <p:cNvPr id="495" name="Google Shape;495;p117"/>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Arial" panose="020B0604020202020204"/>
              <a:buNone/>
              <a:defRPr sz="1500" b="0" i="0" u="none" strike="noStrike" cap="none">
                <a:solidFill>
                  <a:srgbClr val="575757"/>
                </a:solidFill>
                <a:latin typeface="Arial" panose="020B0604020202020204"/>
                <a:ea typeface="Arial" panose="020B0604020202020204"/>
                <a:cs typeface="Arial" panose="020B0604020202020204"/>
                <a:sym typeface="Arial" panose="020B0604020202020204"/>
              </a:defRPr>
            </a:lvl1pPr>
            <a:lvl2pPr marL="914400" marR="0" lvl="1" indent="-317500" algn="l">
              <a:lnSpc>
                <a:spcPct val="100000"/>
              </a:lnSpc>
              <a:spcBef>
                <a:spcPts val="500"/>
              </a:spcBef>
              <a:spcAft>
                <a:spcPts val="0"/>
              </a:spcAft>
              <a:buClr>
                <a:schemeClr val="dk2"/>
              </a:buClr>
              <a:buSzPts val="1400"/>
              <a:buFont typeface="Arial" panose="020B0604020202020204"/>
              <a:buChar char="•"/>
              <a:defRPr sz="14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1371600" marR="0" lvl="2" indent="-317500" algn="l">
              <a:lnSpc>
                <a:spcPct val="100000"/>
              </a:lnSpc>
              <a:spcBef>
                <a:spcPts val="500"/>
              </a:spcBef>
              <a:spcAft>
                <a:spcPts val="0"/>
              </a:spcAft>
              <a:buClr>
                <a:schemeClr val="dk2"/>
              </a:buClr>
              <a:buSzPts val="1400"/>
              <a:buFont typeface="Arial" panose="020B0604020202020204"/>
              <a:buChar char="−"/>
              <a:defRPr sz="14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1828800" marR="0" lvl="3" indent="-304800" algn="l">
              <a:lnSpc>
                <a:spcPct val="100000"/>
              </a:lnSpc>
              <a:spcBef>
                <a:spcPts val="500"/>
              </a:spcBef>
              <a:spcAft>
                <a:spcPts val="0"/>
              </a:spcAft>
              <a:buClr>
                <a:schemeClr val="dk2"/>
              </a:buClr>
              <a:buSzPts val="1200"/>
              <a:buFont typeface="Arial" panose="020B0604020202020204"/>
              <a:buChar char="◦"/>
              <a:defRPr sz="12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2286000" marR="0" lvl="4" indent="-304800" algn="l">
              <a:lnSpc>
                <a:spcPct val="100000"/>
              </a:lnSpc>
              <a:spcBef>
                <a:spcPts val="500"/>
              </a:spcBef>
              <a:spcAft>
                <a:spcPts val="0"/>
              </a:spcAft>
              <a:buClr>
                <a:schemeClr val="dk2"/>
              </a:buClr>
              <a:buSzPts val="1200"/>
              <a:buFont typeface="Arial" panose="020B0604020202020204"/>
              <a:buChar char="−"/>
              <a:defRPr sz="12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2743200" marR="0" lvl="5"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496" name="Google Shape;496;p117"/>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panose="020B0604020202020204"/>
              <a:buNone/>
              <a:defRPr sz="21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Clr>
                <a:srgbClr val="FFFFFF"/>
              </a:buClr>
              <a:buSzPts val="1100"/>
              <a:buFont typeface="Trebuchet MS" panose="020B0603020202020204"/>
              <a:buNone/>
              <a:defRPr sz="1400"/>
            </a:lvl2pPr>
            <a:lvl3pPr lvl="2" algn="l">
              <a:lnSpc>
                <a:spcPct val="100000"/>
              </a:lnSpc>
              <a:spcBef>
                <a:spcPts val="0"/>
              </a:spcBef>
              <a:spcAft>
                <a:spcPts val="0"/>
              </a:spcAft>
              <a:buClr>
                <a:srgbClr val="FFFFFF"/>
              </a:buClr>
              <a:buSzPts val="1100"/>
              <a:buFont typeface="Trebuchet MS" panose="020B0603020202020204"/>
              <a:buNone/>
              <a:defRPr sz="1400"/>
            </a:lvl3pPr>
            <a:lvl4pPr lvl="3" algn="l">
              <a:lnSpc>
                <a:spcPct val="100000"/>
              </a:lnSpc>
              <a:spcBef>
                <a:spcPts val="0"/>
              </a:spcBef>
              <a:spcAft>
                <a:spcPts val="0"/>
              </a:spcAft>
              <a:buClr>
                <a:srgbClr val="FFFFFF"/>
              </a:buClr>
              <a:buSzPts val="1100"/>
              <a:buFont typeface="Trebuchet MS" panose="020B0603020202020204"/>
              <a:buNone/>
              <a:defRPr sz="1400"/>
            </a:lvl4pPr>
            <a:lvl5pPr lvl="4" algn="l">
              <a:lnSpc>
                <a:spcPct val="100000"/>
              </a:lnSpc>
              <a:spcBef>
                <a:spcPts val="0"/>
              </a:spcBef>
              <a:spcAft>
                <a:spcPts val="0"/>
              </a:spcAft>
              <a:buClr>
                <a:srgbClr val="FFFFFF"/>
              </a:buClr>
              <a:buSzPts val="1100"/>
              <a:buFont typeface="Trebuchet MS" panose="020B0603020202020204"/>
              <a:buNone/>
              <a:defRPr sz="1400"/>
            </a:lvl5pPr>
            <a:lvl6pPr lvl="5" algn="l">
              <a:lnSpc>
                <a:spcPct val="100000"/>
              </a:lnSpc>
              <a:spcBef>
                <a:spcPts val="0"/>
              </a:spcBef>
              <a:spcAft>
                <a:spcPts val="0"/>
              </a:spcAft>
              <a:buClr>
                <a:srgbClr val="FFFFFF"/>
              </a:buClr>
              <a:buSzPts val="1100"/>
              <a:buFont typeface="Trebuchet MS" panose="020B0603020202020204"/>
              <a:buNone/>
              <a:defRPr sz="1400"/>
            </a:lvl6pPr>
            <a:lvl7pPr lvl="6" algn="l">
              <a:lnSpc>
                <a:spcPct val="100000"/>
              </a:lnSpc>
              <a:spcBef>
                <a:spcPts val="0"/>
              </a:spcBef>
              <a:spcAft>
                <a:spcPts val="0"/>
              </a:spcAft>
              <a:buClr>
                <a:srgbClr val="FFFFFF"/>
              </a:buClr>
              <a:buSzPts val="1100"/>
              <a:buFont typeface="Trebuchet MS" panose="020B0603020202020204"/>
              <a:buNone/>
              <a:defRPr sz="1400"/>
            </a:lvl7pPr>
            <a:lvl8pPr lvl="7" algn="l">
              <a:lnSpc>
                <a:spcPct val="100000"/>
              </a:lnSpc>
              <a:spcBef>
                <a:spcPts val="0"/>
              </a:spcBef>
              <a:spcAft>
                <a:spcPts val="0"/>
              </a:spcAft>
              <a:buClr>
                <a:srgbClr val="FFFFFF"/>
              </a:buClr>
              <a:buSzPts val="1100"/>
              <a:buFont typeface="Trebuchet MS" panose="020B0603020202020204"/>
              <a:buNone/>
              <a:defRPr sz="1400"/>
            </a:lvl8pPr>
            <a:lvl9pPr lvl="8" algn="l">
              <a:lnSpc>
                <a:spcPct val="100000"/>
              </a:lnSpc>
              <a:spcBef>
                <a:spcPts val="0"/>
              </a:spcBef>
              <a:spcAft>
                <a:spcPts val="0"/>
              </a:spcAft>
              <a:buClr>
                <a:srgbClr val="FFFFFF"/>
              </a:buClr>
              <a:buSzPts val="1100"/>
              <a:buFont typeface="Trebuchet MS" panose="020B0603020202020204"/>
              <a:buNone/>
              <a:defRPr sz="1400"/>
            </a:lvl9pPr>
          </a:lstStyle>
          <a:p>
            <a:endParaRPr/>
          </a:p>
        </p:txBody>
      </p:sp>
      <p:sp>
        <p:nvSpPr>
          <p:cNvPr id="497" name="Google Shape;497;p117"/>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8"/>
        <p:cNvGrpSpPr/>
        <p:nvPr/>
      </p:nvGrpSpPr>
      <p:grpSpPr>
        <a:xfrm>
          <a:off x="0" y="0"/>
          <a:ext cx="0" cy="0"/>
          <a:chOff x="0" y="0"/>
          <a:chExt cx="0" cy="0"/>
        </a:xfrm>
      </p:grpSpPr>
      <p:sp>
        <p:nvSpPr>
          <p:cNvPr id="589" name="Google Shape;589;p13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90"/>
        <p:cNvGrpSpPr/>
        <p:nvPr/>
      </p:nvGrpSpPr>
      <p:grpSpPr>
        <a:xfrm>
          <a:off x="0" y="0"/>
          <a:ext cx="0" cy="0"/>
          <a:chOff x="0" y="0"/>
          <a:chExt cx="0" cy="0"/>
        </a:xfrm>
      </p:grpSpPr>
      <p:sp>
        <p:nvSpPr>
          <p:cNvPr id="591" name="Google Shape;591;p139"/>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2" name="Google Shape;592;p139"/>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93" name="Google Shape;593;p13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94"/>
        <p:cNvGrpSpPr/>
        <p:nvPr/>
      </p:nvGrpSpPr>
      <p:grpSpPr>
        <a:xfrm>
          <a:off x="0" y="0"/>
          <a:ext cx="0" cy="0"/>
          <a:chOff x="0" y="0"/>
          <a:chExt cx="0" cy="0"/>
        </a:xfrm>
      </p:grpSpPr>
      <p:sp>
        <p:nvSpPr>
          <p:cNvPr id="595" name="Google Shape;595;p140"/>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6" name="Google Shape;596;p140"/>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panose="020B0604020202020204"/>
              <a:buNone/>
              <a:defRPr sz="37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97" name="Google Shape;597;p140"/>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598" name="Google Shape;598;p14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599" name="Google Shape;599;p140"/>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00"/>
        <p:cNvGrpSpPr/>
        <p:nvPr/>
      </p:nvGrpSpPr>
      <p:grpSpPr>
        <a:xfrm>
          <a:off x="0" y="0"/>
          <a:ext cx="0" cy="0"/>
          <a:chOff x="0" y="0"/>
          <a:chExt cx="0" cy="0"/>
        </a:xfrm>
      </p:grpSpPr>
      <p:sp>
        <p:nvSpPr>
          <p:cNvPr id="601" name="Google Shape;601;p14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602" name="Google Shape;602;p141"/>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dirty="0"/>
          </a:p>
        </p:txBody>
      </p:sp>
      <p:sp>
        <p:nvSpPr>
          <p:cNvPr id="603" name="Google Shape;603;p141"/>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400" dirty="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604"/>
        <p:cNvGrpSpPr/>
        <p:nvPr/>
      </p:nvGrpSpPr>
      <p:grpSpPr>
        <a:xfrm>
          <a:off x="0" y="0"/>
          <a:ext cx="0" cy="0"/>
          <a:chOff x="0" y="0"/>
          <a:chExt cx="0" cy="0"/>
        </a:xfrm>
      </p:grpSpPr>
      <p:sp>
        <p:nvSpPr>
          <p:cNvPr id="605" name="Google Shape;605;p14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606" name="Google Shape;606;p142"/>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GB" sz="14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400" b="1" dirty="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607" name="Google Shape;607;p142" descr="Father points out something on laptop to family, seated on couch, as wife, son and daughter look on."/>
          <p:cNvPicPr preferRelativeResize="0"/>
          <p:nvPr/>
        </p:nvPicPr>
        <p:blipFill rotWithShape="1">
          <a:blip r:embed="rId2"/>
          <a:srcRect l="1681" t="12786" b="4828"/>
          <a:stretch>
            <a:fillRect/>
          </a:stretch>
        </p:blipFill>
        <p:spPr>
          <a:xfrm>
            <a:off x="0" y="-1"/>
            <a:ext cx="9143996" cy="4695092"/>
          </a:xfrm>
          <a:prstGeom prst="rect">
            <a:avLst/>
          </a:prstGeom>
          <a:noFill/>
          <a:ln>
            <a:noFill/>
          </a:ln>
        </p:spPr>
      </p:pic>
      <p:sp>
        <p:nvSpPr>
          <p:cNvPr id="608" name="Google Shape;608;p142"/>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panose="020B0603020202020204"/>
              <a:buNone/>
            </a:pPr>
            <a:r>
              <a:rPr lang="en-GB" sz="41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4100" b="0" i="0" u="none" strike="noStrike" cap="none" dirty="0">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27000" marR="0" lvl="0" indent="0" algn="l" rtl="0">
              <a:lnSpc>
                <a:spcPct val="100000"/>
              </a:lnSpc>
              <a:spcBef>
                <a:spcPts val="0"/>
              </a:spcBef>
              <a:spcAft>
                <a:spcPts val="0"/>
              </a:spcAft>
              <a:buClr>
                <a:srgbClr val="FFFFFF"/>
              </a:buClr>
              <a:buSzPts val="2400"/>
              <a:buFont typeface="Trebuchet MS" panose="020B0603020202020204"/>
              <a:buNone/>
            </a:pPr>
            <a:r>
              <a:rPr lang="en-GB"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609"/>
        <p:cNvGrpSpPr/>
        <p:nvPr/>
      </p:nvGrpSpPr>
      <p:grpSpPr>
        <a:xfrm>
          <a:off x="0" y="0"/>
          <a:ext cx="0" cy="0"/>
          <a:chOff x="0" y="0"/>
          <a:chExt cx="0" cy="0"/>
        </a:xfrm>
      </p:grpSpPr>
      <p:sp>
        <p:nvSpPr>
          <p:cNvPr id="610" name="Google Shape;610;p14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611" name="Google Shape;611;p143"/>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GB" sz="27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27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612" name="Google Shape;612;p143"/>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4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13"/>
        <p:cNvGrpSpPr/>
        <p:nvPr/>
      </p:nvGrpSpPr>
      <p:grpSpPr>
        <a:xfrm>
          <a:off x="0" y="0"/>
          <a:ext cx="0" cy="0"/>
          <a:chOff x="0" y="0"/>
          <a:chExt cx="0" cy="0"/>
        </a:xfrm>
      </p:grpSpPr>
      <p:sp>
        <p:nvSpPr>
          <p:cNvPr id="614" name="Google Shape;614;p144"/>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panose="020B0603020202020204"/>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5" name="Google Shape;615;p144"/>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16" name="Google Shape;616;p14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cxnSp>
        <p:nvCxnSpPr>
          <p:cNvPr id="617" name="Google Shape;617;p144"/>
          <p:cNvCxnSpPr/>
          <p:nvPr/>
        </p:nvCxnSpPr>
        <p:spPr>
          <a:xfrm>
            <a:off x="4572000" y="995363"/>
            <a:ext cx="0" cy="3152700"/>
          </a:xfrm>
          <a:prstGeom prst="straightConnector1">
            <a:avLst/>
          </a:prstGeom>
          <a:noFill/>
          <a:ln w="28575" cap="flat" cmpd="sng">
            <a:solidFill>
              <a:schemeClr val="dk1"/>
            </a:solidFill>
            <a:prstDash val="solid"/>
            <a:miter lim="800000"/>
            <a:headEnd type="none" w="sm" len="sm"/>
            <a:tailEnd type="none" w="sm" len="sm"/>
          </a:ln>
        </p:spPr>
      </p:cxn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8"/>
        <p:cNvGrpSpPr/>
        <p:nvPr/>
      </p:nvGrpSpPr>
      <p:grpSpPr>
        <a:xfrm>
          <a:off x="0" y="0"/>
          <a:ext cx="0" cy="0"/>
          <a:chOff x="0" y="0"/>
          <a:chExt cx="0" cy="0"/>
        </a:xfrm>
      </p:grpSpPr>
      <p:sp>
        <p:nvSpPr>
          <p:cNvPr id="619" name="Google Shape;619;p145"/>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0" name="Google Shape;620;p14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21"/>
        <p:cNvGrpSpPr/>
        <p:nvPr/>
      </p:nvGrpSpPr>
      <p:grpSpPr>
        <a:xfrm>
          <a:off x="0" y="0"/>
          <a:ext cx="0" cy="0"/>
          <a:chOff x="0" y="0"/>
          <a:chExt cx="0" cy="0"/>
        </a:xfrm>
      </p:grpSpPr>
      <p:sp>
        <p:nvSpPr>
          <p:cNvPr id="622" name="Google Shape;622;p146"/>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3" name="Google Shape;623;p14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624" name="Google Shape;624;p146" descr="Icon of two people with a word bubble between them containing a question mark."/>
          <p:cNvPicPr preferRelativeResize="0"/>
          <p:nvPr/>
        </p:nvPicPr>
        <p:blipFill rotWithShape="1">
          <a:blip r:embed="rId2"/>
          <a:srcRect/>
          <a:stretch>
            <a:fillRect/>
          </a:stretch>
        </p:blipFill>
        <p:spPr>
          <a:xfrm>
            <a:off x="-714375" y="-223837"/>
            <a:ext cx="5572125" cy="5407106"/>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25"/>
        <p:cNvGrpSpPr/>
        <p:nvPr/>
      </p:nvGrpSpPr>
      <p:grpSpPr>
        <a:xfrm>
          <a:off x="0" y="0"/>
          <a:ext cx="0" cy="0"/>
          <a:chOff x="0" y="0"/>
          <a:chExt cx="0" cy="0"/>
        </a:xfrm>
      </p:grpSpPr>
      <p:sp>
        <p:nvSpPr>
          <p:cNvPr id="626" name="Google Shape;626;p147"/>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7" name="Google Shape;627;p14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628" name="Google Shape;628;p147" descr="Chat icon"/>
          <p:cNvPicPr preferRelativeResize="0"/>
          <p:nvPr/>
        </p:nvPicPr>
        <p:blipFill rotWithShape="1">
          <a:blip r:embed="rId2"/>
          <a:srcRect/>
          <a:stretch>
            <a:fillRect/>
          </a:stretch>
        </p:blipFill>
        <p:spPr>
          <a:xfrm>
            <a:off x="-169519" y="80367"/>
            <a:ext cx="4942432" cy="4942583"/>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29"/>
        <p:cNvGrpSpPr/>
        <p:nvPr/>
      </p:nvGrpSpPr>
      <p:grpSpPr>
        <a:xfrm>
          <a:off x="0" y="0"/>
          <a:ext cx="0" cy="0"/>
          <a:chOff x="0" y="0"/>
          <a:chExt cx="0" cy="0"/>
        </a:xfrm>
      </p:grpSpPr>
      <p:sp>
        <p:nvSpPr>
          <p:cNvPr id="630" name="Google Shape;630;p14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631" name="Google Shape;631;p14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2" name="Google Shape;632;p148"/>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33"/>
        <p:cNvGrpSpPr/>
        <p:nvPr/>
      </p:nvGrpSpPr>
      <p:grpSpPr>
        <a:xfrm>
          <a:off x="0" y="0"/>
          <a:ext cx="0" cy="0"/>
          <a:chOff x="0" y="0"/>
          <a:chExt cx="0" cy="0"/>
        </a:xfrm>
      </p:grpSpPr>
      <p:sp>
        <p:nvSpPr>
          <p:cNvPr id="634" name="Google Shape;634;p149"/>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panose="020B0603020202020204"/>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5" name="Google Shape;635;p14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6"/>
        <p:cNvGrpSpPr/>
        <p:nvPr/>
      </p:nvGrpSpPr>
      <p:grpSpPr>
        <a:xfrm>
          <a:off x="0" y="0"/>
          <a:ext cx="0" cy="0"/>
          <a:chOff x="0" y="0"/>
          <a:chExt cx="0" cy="0"/>
        </a:xfrm>
      </p:grpSpPr>
      <p:sp>
        <p:nvSpPr>
          <p:cNvPr id="637" name="Google Shape;637;p150"/>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8" name="Google Shape;638;p150"/>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639" name="Google Shape;639;p150"/>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45"/>
        <p:cNvGrpSpPr/>
        <p:nvPr/>
      </p:nvGrpSpPr>
      <p:grpSpPr>
        <a:xfrm>
          <a:off x="0" y="0"/>
          <a:ext cx="0" cy="0"/>
          <a:chOff x="0" y="0"/>
          <a:chExt cx="0" cy="0"/>
        </a:xfrm>
      </p:grpSpPr>
      <p:pic>
        <p:nvPicPr>
          <p:cNvPr id="646" name="Google Shape;646;p152"/>
          <p:cNvPicPr preferRelativeResize="0"/>
          <p:nvPr/>
        </p:nvPicPr>
        <p:blipFill rotWithShape="1">
          <a:blip r:embed="rId2"/>
          <a:srcRect t="11491" b="11491"/>
          <a:stretch>
            <a:fillRect/>
          </a:stretch>
        </p:blipFill>
        <p:spPr>
          <a:xfrm>
            <a:off x="0" y="-533401"/>
            <a:ext cx="9144002" cy="4695095"/>
          </a:xfrm>
          <a:prstGeom prst="rect">
            <a:avLst/>
          </a:prstGeom>
          <a:noFill/>
          <a:ln>
            <a:noFill/>
          </a:ln>
        </p:spPr>
      </p:pic>
      <p:sp>
        <p:nvSpPr>
          <p:cNvPr id="647" name="Google Shape;647;p152"/>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panose="020B0604030504040204"/>
              <a:buNone/>
            </a:pPr>
            <a:endParaRPr sz="2600" b="0" i="0" u="none" strike="noStrike" cap="none" dirty="0">
              <a:solidFill>
                <a:srgbClr val="FFFFFF"/>
              </a:solidFill>
              <a:latin typeface="Verdana" panose="020B0604030504040204"/>
              <a:ea typeface="Verdana" panose="020B0604030504040204"/>
              <a:cs typeface="Verdana" panose="020B0604030504040204"/>
              <a:sym typeface="Verdana" panose="020B0604030504040204"/>
            </a:endParaRPr>
          </a:p>
        </p:txBody>
      </p:sp>
      <p:sp>
        <p:nvSpPr>
          <p:cNvPr id="648" name="Google Shape;648;p152"/>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panose="020B0604030504040204"/>
              <a:buNone/>
              <a:defRPr sz="5000" b="1">
                <a:solidFill>
                  <a:schemeClr val="lt1"/>
                </a:solidFill>
                <a:latin typeface="Verdana" panose="020B0604030504040204"/>
                <a:ea typeface="Verdana" panose="020B0604030504040204"/>
                <a:cs typeface="Verdana" panose="020B0604030504040204"/>
                <a:sym typeface="Verdana" panose="020B060403050404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9" name="Google Shape;649;p152"/>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panose="020B0604030504040204"/>
                <a:ea typeface="Verdana" panose="020B0604030504040204"/>
                <a:cs typeface="Verdana" panose="020B0604030504040204"/>
                <a:sym typeface="Verdana" panose="020B0604030504040204"/>
              </a:defRPr>
            </a:lvl1pPr>
            <a:lvl2pPr marR="0" lvl="1"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2pPr>
            <a:lvl3pPr marR="0" lvl="2"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3pPr>
            <a:lvl4pPr marR="0" lvl="3"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4pPr>
            <a:lvl5pPr marR="0" lvl="4"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5pPr>
            <a:lvl6pPr marR="0" lvl="5"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6pPr>
            <a:lvl7pPr marR="0" lvl="6"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7pPr>
            <a:lvl8pPr marR="0" lvl="7"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8pPr>
            <a:lvl9pPr marR="0" lvl="8"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9pPr>
          </a:lstStyle>
          <a:p>
            <a:endParaRPr dirty="0"/>
          </a:p>
        </p:txBody>
      </p:sp>
      <p:sp>
        <p:nvSpPr>
          <p:cNvPr id="650" name="Google Shape;650;p152"/>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panose="020B0604020202020204"/>
              <a:buNone/>
              <a:defRPr sz="3000" b="0" i="0" u="none" strike="noStrike" cap="none">
                <a:solidFill>
                  <a:schemeClr val="lt1"/>
                </a:solidFill>
                <a:latin typeface="Verdana" panose="020B0604030504040204"/>
                <a:ea typeface="Verdana" panose="020B0604030504040204"/>
                <a:cs typeface="Verdana" panose="020B0604030504040204"/>
                <a:sym typeface="Verdana" panose="020B060403050404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Slide Spanish Logo">
  <p:cSld name="Title Slide_1">
    <p:spTree>
      <p:nvGrpSpPr>
        <p:cNvPr id="1" name="Shape 651"/>
        <p:cNvGrpSpPr/>
        <p:nvPr/>
      </p:nvGrpSpPr>
      <p:grpSpPr>
        <a:xfrm>
          <a:off x="0" y="0"/>
          <a:ext cx="0" cy="0"/>
          <a:chOff x="0" y="0"/>
          <a:chExt cx="0" cy="0"/>
        </a:xfrm>
      </p:grpSpPr>
      <p:pic>
        <p:nvPicPr>
          <p:cNvPr id="652" name="Google Shape;652;p153"/>
          <p:cNvPicPr preferRelativeResize="0"/>
          <p:nvPr/>
        </p:nvPicPr>
        <p:blipFill rotWithShape="1">
          <a:blip r:embed="rId2"/>
          <a:srcRect t="11491" b="11491"/>
          <a:stretch>
            <a:fillRect/>
          </a:stretch>
        </p:blipFill>
        <p:spPr>
          <a:xfrm>
            <a:off x="0" y="-533401"/>
            <a:ext cx="9144002" cy="4695095"/>
          </a:xfrm>
          <a:prstGeom prst="rect">
            <a:avLst/>
          </a:prstGeom>
          <a:noFill/>
          <a:ln>
            <a:noFill/>
          </a:ln>
        </p:spPr>
      </p:pic>
      <p:sp>
        <p:nvSpPr>
          <p:cNvPr id="653" name="Google Shape;653;p153"/>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panose="020B0604030504040204"/>
              <a:buNone/>
            </a:pPr>
            <a:endParaRPr sz="2600" b="0" i="0" u="none" strike="noStrike" cap="none" dirty="0">
              <a:solidFill>
                <a:srgbClr val="FFFFFF"/>
              </a:solidFill>
              <a:latin typeface="Verdana" panose="020B0604030504040204"/>
              <a:ea typeface="Verdana" panose="020B0604030504040204"/>
              <a:cs typeface="Verdana" panose="020B0604030504040204"/>
              <a:sym typeface="Verdana" panose="020B0604030504040204"/>
            </a:endParaRPr>
          </a:p>
        </p:txBody>
      </p:sp>
      <p:sp>
        <p:nvSpPr>
          <p:cNvPr id="654" name="Google Shape;654;p153"/>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panose="020B0604030504040204"/>
              <a:buNone/>
              <a:defRPr sz="5000" b="1">
                <a:solidFill>
                  <a:schemeClr val="lt1"/>
                </a:solidFill>
                <a:latin typeface="Verdana" panose="020B0604030504040204"/>
                <a:ea typeface="Verdana" panose="020B0604030504040204"/>
                <a:cs typeface="Verdana" panose="020B0604030504040204"/>
                <a:sym typeface="Verdana" panose="020B060403050404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5" name="Google Shape;655;p153"/>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panose="020B0604030504040204"/>
                <a:ea typeface="Verdana" panose="020B0604030504040204"/>
                <a:cs typeface="Verdana" panose="020B0604030504040204"/>
                <a:sym typeface="Verdana" panose="020B0604030504040204"/>
              </a:defRPr>
            </a:lvl1pPr>
            <a:lvl2pPr marR="0" lvl="1"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2pPr>
            <a:lvl3pPr marR="0" lvl="2"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3pPr>
            <a:lvl4pPr marR="0" lvl="3"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4pPr>
            <a:lvl5pPr marR="0" lvl="4"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5pPr>
            <a:lvl6pPr marR="0" lvl="5"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6pPr>
            <a:lvl7pPr marR="0" lvl="6"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7pPr>
            <a:lvl8pPr marR="0" lvl="7"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8pPr>
            <a:lvl9pPr marR="0" lvl="8" algn="l">
              <a:spcBef>
                <a:spcPts val="0"/>
              </a:spcBef>
              <a:spcAft>
                <a:spcPts val="0"/>
              </a:spcAft>
              <a:buSzPts val="1100"/>
              <a:buNone/>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9pPr>
          </a:lstStyle>
          <a:p>
            <a:endParaRPr dirty="0"/>
          </a:p>
        </p:txBody>
      </p:sp>
      <p:sp>
        <p:nvSpPr>
          <p:cNvPr id="656" name="Google Shape;656;p153"/>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panose="020B0604020202020204"/>
              <a:buNone/>
              <a:defRPr sz="3000" b="0" i="0" u="none" strike="noStrike" cap="none">
                <a:solidFill>
                  <a:schemeClr val="lt1"/>
                </a:solidFill>
                <a:latin typeface="Verdana" panose="020B0604030504040204"/>
                <a:ea typeface="Verdana" panose="020B0604030504040204"/>
                <a:cs typeface="Verdana" panose="020B0604030504040204"/>
                <a:sym typeface="Verdana" panose="020B060403050404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9pPr>
          </a:lstStyle>
          <a:p>
            <a:endParaRPr/>
          </a:p>
        </p:txBody>
      </p:sp>
      <p:sp>
        <p:nvSpPr>
          <p:cNvPr id="657" name="Google Shape;657;p153"/>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58" name="Google Shape;658;p153" title="Impt-Chg-CO-Medicaid-Spanish Logo.png"/>
          <p:cNvPicPr preferRelativeResize="0"/>
          <p:nvPr/>
        </p:nvPicPr>
        <p:blipFill>
          <a:blip r:embed="rId3"/>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659"/>
        <p:cNvGrpSpPr/>
        <p:nvPr/>
      </p:nvGrpSpPr>
      <p:grpSpPr>
        <a:xfrm>
          <a:off x="0" y="0"/>
          <a:ext cx="0" cy="0"/>
          <a:chOff x="0" y="0"/>
          <a:chExt cx="0" cy="0"/>
        </a:xfrm>
      </p:grpSpPr>
      <p:sp>
        <p:nvSpPr>
          <p:cNvPr id="660" name="Google Shape;660;p154"/>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panose="020B0604020202020204"/>
              <a:buNone/>
              <a:defRPr sz="3600">
                <a:solidFill>
                  <a:schemeClr val="dk2"/>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1" name="Google Shape;661;p154"/>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17500" algn="l">
              <a:lnSpc>
                <a:spcPct val="10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5"/>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1" name="Google Shape;61;p1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ntent Spanish Logo">
  <p:cSld name="Content_1">
    <p:spTree>
      <p:nvGrpSpPr>
        <p:cNvPr id="1" name="Shape 662"/>
        <p:cNvGrpSpPr/>
        <p:nvPr/>
      </p:nvGrpSpPr>
      <p:grpSpPr>
        <a:xfrm>
          <a:off x="0" y="0"/>
          <a:ext cx="0" cy="0"/>
          <a:chOff x="0" y="0"/>
          <a:chExt cx="0" cy="0"/>
        </a:xfrm>
      </p:grpSpPr>
      <p:sp>
        <p:nvSpPr>
          <p:cNvPr id="663" name="Google Shape;663;p155"/>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panose="020B0604020202020204"/>
              <a:buNone/>
              <a:defRPr sz="3600">
                <a:solidFill>
                  <a:schemeClr val="dk2"/>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4" name="Google Shape;664;p155"/>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panose="020B0604030504040204"/>
                <a:ea typeface="Verdana" panose="020B0604030504040204"/>
                <a:cs typeface="Verdana" panose="020B0604030504040204"/>
                <a:sym typeface="Verdana" panose="020B0604030504040204"/>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17500" algn="l">
              <a:lnSpc>
                <a:spcPct val="10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Verdana" panose="020B0604030504040204"/>
                <a:ea typeface="Verdana" panose="020B0604030504040204"/>
                <a:cs typeface="Verdana" panose="020B0604030504040204"/>
                <a:sym typeface="Verdana" panose="020B0604030504040204"/>
              </a:defRPr>
            </a:lvl9pPr>
          </a:lstStyle>
          <a:p>
            <a:endParaRPr/>
          </a:p>
        </p:txBody>
      </p:sp>
      <p:sp>
        <p:nvSpPr>
          <p:cNvPr id="665" name="Google Shape;665;p155"/>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66" name="Google Shape;666;p155" title="Impt-Chg-CO-Medicaid-Spanish Logo.png"/>
          <p:cNvPicPr preferRelativeResize="0"/>
          <p:nvPr/>
        </p:nvPicPr>
        <p:blipFill>
          <a:blip r:embed="rId2"/>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667"/>
        <p:cNvGrpSpPr/>
        <p:nvPr/>
      </p:nvGrpSpPr>
      <p:grpSpPr>
        <a:xfrm>
          <a:off x="0" y="0"/>
          <a:ext cx="0" cy="0"/>
          <a:chOff x="0" y="0"/>
          <a:chExt cx="0" cy="0"/>
        </a:xfrm>
      </p:grpSpPr>
      <p:pic>
        <p:nvPicPr>
          <p:cNvPr id="668" name="Google Shape;668;p156"/>
          <p:cNvPicPr preferRelativeResize="0"/>
          <p:nvPr/>
        </p:nvPicPr>
        <p:blipFill rotWithShape="1">
          <a:blip r:embed="rId2"/>
          <a:srcRect/>
          <a:stretch>
            <a:fill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69" name="Google Shape;669;p156"/>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panose="020B0604030504040204"/>
              <a:ea typeface="Verdana" panose="020B0604030504040204"/>
              <a:cs typeface="Verdana" panose="020B0604030504040204"/>
              <a:sym typeface="Verdana" panose="020B0604030504040204"/>
            </a:endParaRPr>
          </a:p>
        </p:txBody>
      </p:sp>
      <p:sp>
        <p:nvSpPr>
          <p:cNvPr id="670" name="Google Shape;670;p156"/>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panose="020B0604020202020204"/>
              <a:buNone/>
              <a:defRPr sz="5000" b="0">
                <a:solidFill>
                  <a:schemeClr val="accent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71" name="Google Shape;671;p156" descr="Colorado Department of Health Care Policy &amp; Financing"/>
          <p:cNvPicPr preferRelativeResize="0"/>
          <p:nvPr/>
        </p:nvPicPr>
        <p:blipFill rotWithShape="1">
          <a:blip r:embed="rId3"/>
          <a:srcRect/>
          <a:stretch>
            <a:fillRect/>
          </a:stretch>
        </p:blipFill>
        <p:spPr>
          <a:xfrm>
            <a:off x="422977" y="4550579"/>
            <a:ext cx="1659744" cy="281042"/>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ection or Chapter Spanish Logo">
  <p:cSld name="Section or Chapter_1">
    <p:spTree>
      <p:nvGrpSpPr>
        <p:cNvPr id="1" name="Shape 672"/>
        <p:cNvGrpSpPr/>
        <p:nvPr/>
      </p:nvGrpSpPr>
      <p:grpSpPr>
        <a:xfrm>
          <a:off x="0" y="0"/>
          <a:ext cx="0" cy="0"/>
          <a:chOff x="0" y="0"/>
          <a:chExt cx="0" cy="0"/>
        </a:xfrm>
      </p:grpSpPr>
      <p:pic>
        <p:nvPicPr>
          <p:cNvPr id="673" name="Google Shape;673;p157"/>
          <p:cNvPicPr preferRelativeResize="0"/>
          <p:nvPr/>
        </p:nvPicPr>
        <p:blipFill rotWithShape="1">
          <a:blip r:embed="rId2"/>
          <a:srcRect/>
          <a:stretch>
            <a:fill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74" name="Google Shape;674;p157"/>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panose="020B0604030504040204"/>
              <a:ea typeface="Verdana" panose="020B0604030504040204"/>
              <a:cs typeface="Verdana" panose="020B0604030504040204"/>
              <a:sym typeface="Verdana" panose="020B0604030504040204"/>
            </a:endParaRPr>
          </a:p>
        </p:txBody>
      </p:sp>
      <p:sp>
        <p:nvSpPr>
          <p:cNvPr id="675" name="Google Shape;675;p157"/>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panose="020B0604020202020204"/>
              <a:buNone/>
              <a:defRPr sz="5000" b="0">
                <a:solidFill>
                  <a:schemeClr val="accent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76" name="Google Shape;676;p157" descr="Colorado Department of Health Care Policy &amp; Financing"/>
          <p:cNvPicPr preferRelativeResize="0"/>
          <p:nvPr/>
        </p:nvPicPr>
        <p:blipFill rotWithShape="1">
          <a:blip r:embed="rId3"/>
          <a:srcRect/>
          <a:stretch>
            <a:fillRect/>
          </a:stretch>
        </p:blipFill>
        <p:spPr>
          <a:xfrm>
            <a:off x="422977" y="4550579"/>
            <a:ext cx="1659744" cy="281042"/>
          </a:xfrm>
          <a:prstGeom prst="rect">
            <a:avLst/>
          </a:prstGeom>
          <a:noFill/>
          <a:ln>
            <a:noFill/>
          </a:ln>
        </p:spPr>
      </p:pic>
      <p:sp>
        <p:nvSpPr>
          <p:cNvPr id="677" name="Google Shape;677;p157"/>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78" name="Google Shape;678;p157" title="Impt-Chg-CO-Medicaid-Spanish Logo.png"/>
          <p:cNvPicPr preferRelativeResize="0"/>
          <p:nvPr/>
        </p:nvPicPr>
        <p:blipFill>
          <a:blip r:embed="rId4"/>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Important Changes Copy">
  <p:cSld name="Important Changes Copy">
    <p:spTree>
      <p:nvGrpSpPr>
        <p:cNvPr id="1" name="Shape 679"/>
        <p:cNvGrpSpPr/>
        <p:nvPr/>
      </p:nvGrpSpPr>
      <p:grpSpPr>
        <a:xfrm>
          <a:off x="0" y="0"/>
          <a:ext cx="0" cy="0"/>
          <a:chOff x="0" y="0"/>
          <a:chExt cx="0" cy="0"/>
        </a:xfrm>
      </p:grpSpPr>
      <p:pic>
        <p:nvPicPr>
          <p:cNvPr id="680" name="Google Shape;680;p158"/>
          <p:cNvPicPr preferRelativeResize="0"/>
          <p:nvPr/>
        </p:nvPicPr>
        <p:blipFill rotWithShape="1">
          <a:blip r:embed="rId2"/>
          <a:srcRect t="11491" b="11491"/>
          <a:stretch>
            <a:fillRect/>
          </a:stretch>
        </p:blipFill>
        <p:spPr>
          <a:xfrm>
            <a:off x="0" y="-533401"/>
            <a:ext cx="9144002" cy="4695095"/>
          </a:xfrm>
          <a:prstGeom prst="rect">
            <a:avLst/>
          </a:prstGeom>
          <a:noFill/>
          <a:ln>
            <a:noFill/>
          </a:ln>
        </p:spPr>
      </p:pic>
      <p:sp>
        <p:nvSpPr>
          <p:cNvPr id="681" name="Google Shape;681;p158"/>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panose="020B0604030504040204"/>
              <a:buNone/>
            </a:pPr>
            <a:r>
              <a:rPr lang="en-GB" sz="3800" b="1" i="0" u="none" strike="noStrike" cap="none" dirty="0">
                <a:solidFill>
                  <a:srgbClr val="FFFFFF"/>
                </a:solidFill>
                <a:latin typeface="Verdana" panose="020B0604030504040204"/>
                <a:ea typeface="Verdana" panose="020B0604030504040204"/>
                <a:cs typeface="Verdana" panose="020B0604030504040204"/>
                <a:sym typeface="Verdana" panose="020B0604030504040204"/>
              </a:rPr>
              <a:t>Important Federal Changes are coming to Colorado Medicaid.</a:t>
            </a:r>
            <a:endParaRPr sz="3800" b="0" i="0" u="none" strike="noStrike" cap="none" dirty="0">
              <a:solidFill>
                <a:srgbClr val="5C6670"/>
              </a:solidFill>
              <a:latin typeface="Verdana" panose="020B0604030504040204"/>
              <a:ea typeface="Verdana" panose="020B0604030504040204"/>
              <a:cs typeface="Verdana" panose="020B0604030504040204"/>
              <a:sym typeface="Verdana" panose="020B0604030504040204"/>
            </a:endParaRPr>
          </a:p>
          <a:p>
            <a:pPr marL="127000" marR="0" lvl="0" indent="0" algn="l" rtl="0">
              <a:lnSpc>
                <a:spcPct val="100000"/>
              </a:lnSpc>
              <a:spcBef>
                <a:spcPts val="900"/>
              </a:spcBef>
              <a:spcAft>
                <a:spcPts val="0"/>
              </a:spcAft>
              <a:buClr>
                <a:srgbClr val="FFFFFF"/>
              </a:buClr>
              <a:buSzPts val="2400"/>
              <a:buFont typeface="Verdana" panose="020B0604030504040204"/>
              <a:buNone/>
            </a:pPr>
            <a:r>
              <a:rPr lang="en-GB" sz="2400" b="1" i="0" u="none" strike="noStrike" cap="none" dirty="0">
                <a:solidFill>
                  <a:srgbClr val="FFFFFF"/>
                </a:solidFill>
                <a:latin typeface="Verdana" panose="020B0604030504040204"/>
                <a:ea typeface="Verdana" panose="020B0604030504040204"/>
                <a:cs typeface="Verdana" panose="020B0604030504040204"/>
                <a:sym typeface="Verdana" panose="020B0604030504040204"/>
              </a:rPr>
              <a:t>Not everyone is affected – but you could be.</a:t>
            </a:r>
            <a:endParaRPr sz="2100" b="1" i="0" u="none" strike="noStrike" cap="none" dirty="0">
              <a:solidFill>
                <a:srgbClr val="FFFFFF"/>
              </a:solidFill>
              <a:latin typeface="Verdana" panose="020B0604030504040204"/>
              <a:ea typeface="Verdana" panose="020B0604030504040204"/>
              <a:cs typeface="Verdana" panose="020B0604030504040204"/>
              <a:sym typeface="Verdana" panose="020B0604030504040204"/>
            </a:endParaRPr>
          </a:p>
          <a:p>
            <a:pPr marL="127000" marR="0" lvl="0" indent="0" algn="l" rtl="0">
              <a:lnSpc>
                <a:spcPct val="100000"/>
              </a:lnSpc>
              <a:spcBef>
                <a:spcPts val="900"/>
              </a:spcBef>
              <a:spcAft>
                <a:spcPts val="0"/>
              </a:spcAft>
              <a:buClr>
                <a:srgbClr val="FFFFFF"/>
              </a:buClr>
              <a:buSzPts val="2100"/>
              <a:buFont typeface="Verdana" panose="020B0604030504040204"/>
              <a:buNone/>
            </a:pPr>
            <a:r>
              <a:rPr lang="en-GB" sz="2100" b="0" i="0" u="none" strike="noStrike" cap="none" dirty="0">
                <a:solidFill>
                  <a:srgbClr val="FFFFFF"/>
                </a:solidFill>
                <a:latin typeface="Verdana" panose="020B0604030504040204"/>
                <a:ea typeface="Verdana" panose="020B0604030504040204"/>
                <a:cs typeface="Verdana" panose="020B0604030504040204"/>
                <a:sym typeface="Verdana" panose="020B0604030504040204"/>
              </a:rPr>
              <a:t>Update your contact info to stay informed.</a:t>
            </a:r>
            <a:endParaRPr sz="2400" b="0" i="0" u="none" strike="noStrike" cap="none" dirty="0">
              <a:solidFill>
                <a:srgbClr val="FFFFFF"/>
              </a:solidFill>
              <a:latin typeface="Verdana" panose="020B0604030504040204"/>
              <a:ea typeface="Verdana" panose="020B0604030504040204"/>
              <a:cs typeface="Verdana" panose="020B0604030504040204"/>
              <a:sym typeface="Verdana" panose="020B0604030504040204"/>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Important Changes Copy Spanish Logo">
  <p:cSld name="Important Changes Copy_1">
    <p:spTree>
      <p:nvGrpSpPr>
        <p:cNvPr id="1" name="Shape 682"/>
        <p:cNvGrpSpPr/>
        <p:nvPr/>
      </p:nvGrpSpPr>
      <p:grpSpPr>
        <a:xfrm>
          <a:off x="0" y="0"/>
          <a:ext cx="0" cy="0"/>
          <a:chOff x="0" y="0"/>
          <a:chExt cx="0" cy="0"/>
        </a:xfrm>
      </p:grpSpPr>
      <p:pic>
        <p:nvPicPr>
          <p:cNvPr id="683" name="Google Shape;683;p159"/>
          <p:cNvPicPr preferRelativeResize="0"/>
          <p:nvPr/>
        </p:nvPicPr>
        <p:blipFill rotWithShape="1">
          <a:blip r:embed="rId2"/>
          <a:srcRect t="11491" b="11491"/>
          <a:stretch>
            <a:fillRect/>
          </a:stretch>
        </p:blipFill>
        <p:spPr>
          <a:xfrm>
            <a:off x="0" y="-533401"/>
            <a:ext cx="9144002" cy="4695095"/>
          </a:xfrm>
          <a:prstGeom prst="rect">
            <a:avLst/>
          </a:prstGeom>
          <a:noFill/>
          <a:ln>
            <a:noFill/>
          </a:ln>
        </p:spPr>
      </p:pic>
      <p:sp>
        <p:nvSpPr>
          <p:cNvPr id="684" name="Google Shape;684;p159"/>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panose="020B0604030504040204"/>
              <a:buNone/>
            </a:pPr>
            <a:r>
              <a:rPr lang="en-GB" sz="3800" b="1" i="0" u="none" strike="noStrike" cap="none" dirty="0">
                <a:solidFill>
                  <a:srgbClr val="FFFFFF"/>
                </a:solidFill>
                <a:latin typeface="Verdana" panose="020B0604030504040204"/>
                <a:ea typeface="Verdana" panose="020B0604030504040204"/>
                <a:cs typeface="Verdana" panose="020B0604030504040204"/>
                <a:sym typeface="Verdana" panose="020B0604030504040204"/>
              </a:rPr>
              <a:t>Important Federal Changes are coming to Colorado Medicaid.</a:t>
            </a:r>
            <a:endParaRPr sz="3800" b="0" i="0" u="none" strike="noStrike" cap="none" dirty="0">
              <a:solidFill>
                <a:srgbClr val="5C6670"/>
              </a:solidFill>
              <a:latin typeface="Verdana" panose="020B0604030504040204"/>
              <a:ea typeface="Verdana" panose="020B0604030504040204"/>
              <a:cs typeface="Verdana" panose="020B0604030504040204"/>
              <a:sym typeface="Verdana" panose="020B0604030504040204"/>
            </a:endParaRPr>
          </a:p>
          <a:p>
            <a:pPr marL="127000" marR="0" lvl="0" indent="0" algn="l" rtl="0">
              <a:lnSpc>
                <a:spcPct val="100000"/>
              </a:lnSpc>
              <a:spcBef>
                <a:spcPts val="900"/>
              </a:spcBef>
              <a:spcAft>
                <a:spcPts val="0"/>
              </a:spcAft>
              <a:buClr>
                <a:srgbClr val="FFFFFF"/>
              </a:buClr>
              <a:buSzPts val="2400"/>
              <a:buFont typeface="Verdana" panose="020B0604030504040204"/>
              <a:buNone/>
            </a:pPr>
            <a:r>
              <a:rPr lang="en-GB" sz="2400" b="1" i="0" u="none" strike="noStrike" cap="none" dirty="0">
                <a:solidFill>
                  <a:srgbClr val="FFFFFF"/>
                </a:solidFill>
                <a:latin typeface="Verdana" panose="020B0604030504040204"/>
                <a:ea typeface="Verdana" panose="020B0604030504040204"/>
                <a:cs typeface="Verdana" panose="020B0604030504040204"/>
                <a:sym typeface="Verdana" panose="020B0604030504040204"/>
              </a:rPr>
              <a:t>Not everyone is affected – but you could be.</a:t>
            </a:r>
            <a:endParaRPr sz="2100" b="1" i="0" u="none" strike="noStrike" cap="none" dirty="0">
              <a:solidFill>
                <a:srgbClr val="FFFFFF"/>
              </a:solidFill>
              <a:latin typeface="Verdana" panose="020B0604030504040204"/>
              <a:ea typeface="Verdana" panose="020B0604030504040204"/>
              <a:cs typeface="Verdana" panose="020B0604030504040204"/>
              <a:sym typeface="Verdana" panose="020B0604030504040204"/>
            </a:endParaRPr>
          </a:p>
          <a:p>
            <a:pPr marL="127000" marR="0" lvl="0" indent="0" algn="l" rtl="0">
              <a:lnSpc>
                <a:spcPct val="100000"/>
              </a:lnSpc>
              <a:spcBef>
                <a:spcPts val="900"/>
              </a:spcBef>
              <a:spcAft>
                <a:spcPts val="0"/>
              </a:spcAft>
              <a:buClr>
                <a:srgbClr val="FFFFFF"/>
              </a:buClr>
              <a:buSzPts val="2100"/>
              <a:buFont typeface="Verdana" panose="020B0604030504040204"/>
              <a:buNone/>
            </a:pPr>
            <a:r>
              <a:rPr lang="en-GB" sz="2100" b="0" i="0" u="none" strike="noStrike" cap="none" dirty="0">
                <a:solidFill>
                  <a:srgbClr val="FFFFFF"/>
                </a:solidFill>
                <a:latin typeface="Verdana" panose="020B0604030504040204"/>
                <a:ea typeface="Verdana" panose="020B0604030504040204"/>
                <a:cs typeface="Verdana" panose="020B0604030504040204"/>
                <a:sym typeface="Verdana" panose="020B0604030504040204"/>
              </a:rPr>
              <a:t>Update your contact info to stay informed.</a:t>
            </a:r>
            <a:endParaRPr sz="2400" b="0" i="0" u="none" strike="noStrike" cap="none" dirty="0">
              <a:solidFill>
                <a:srgbClr val="FFFFFF"/>
              </a:solidFill>
              <a:latin typeface="Verdana" panose="020B0604030504040204"/>
              <a:ea typeface="Verdana" panose="020B0604030504040204"/>
              <a:cs typeface="Verdana" panose="020B0604030504040204"/>
              <a:sym typeface="Verdana" panose="020B0604030504040204"/>
            </a:endParaRPr>
          </a:p>
        </p:txBody>
      </p:sp>
      <p:sp>
        <p:nvSpPr>
          <p:cNvPr id="685" name="Google Shape;685;p159"/>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86" name="Google Shape;686;p159" title="Impt-Chg-CO-Medicaid-Spanish Logo.png"/>
          <p:cNvPicPr preferRelativeResize="0"/>
          <p:nvPr/>
        </p:nvPicPr>
        <p:blipFill>
          <a:blip r:embed="rId3"/>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687"/>
        <p:cNvGrpSpPr/>
        <p:nvPr/>
      </p:nvGrpSpPr>
      <p:grpSpPr>
        <a:xfrm>
          <a:off x="0" y="0"/>
          <a:ext cx="0" cy="0"/>
          <a:chOff x="0" y="0"/>
          <a:chExt cx="0" cy="0"/>
        </a:xfrm>
      </p:grpSpPr>
      <p:pic>
        <p:nvPicPr>
          <p:cNvPr id="688" name="Google Shape;688;p160"/>
          <p:cNvPicPr preferRelativeResize="0"/>
          <p:nvPr/>
        </p:nvPicPr>
        <p:blipFill rotWithShape="1">
          <a:blip r:embed="rId2"/>
          <a:srcRect t="29374" b="15527"/>
          <a:stretch>
            <a:fillRect/>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689" name="Google Shape;689;p160"/>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panose="020B0604020202020204"/>
              <a:buNone/>
              <a:defRPr sz="4500">
                <a:solidFill>
                  <a:schemeClr val="accent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2 Spanish Logo">
  <p:cSld name="Title 2_1">
    <p:spTree>
      <p:nvGrpSpPr>
        <p:cNvPr id="1" name="Shape 690"/>
        <p:cNvGrpSpPr/>
        <p:nvPr/>
      </p:nvGrpSpPr>
      <p:grpSpPr>
        <a:xfrm>
          <a:off x="0" y="0"/>
          <a:ext cx="0" cy="0"/>
          <a:chOff x="0" y="0"/>
          <a:chExt cx="0" cy="0"/>
        </a:xfrm>
      </p:grpSpPr>
      <p:pic>
        <p:nvPicPr>
          <p:cNvPr id="691" name="Google Shape;691;p161"/>
          <p:cNvPicPr preferRelativeResize="0"/>
          <p:nvPr/>
        </p:nvPicPr>
        <p:blipFill rotWithShape="1">
          <a:blip r:embed="rId2"/>
          <a:srcRect t="29374" b="15527"/>
          <a:stretch>
            <a:fillRect/>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692" name="Google Shape;692;p161"/>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panose="020B0604020202020204"/>
              <a:buNone/>
              <a:defRPr sz="4500">
                <a:solidFill>
                  <a:schemeClr val="accent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10"/>
        <p:cNvGrpSpPr/>
        <p:nvPr/>
      </p:nvGrpSpPr>
      <p:grpSpPr>
        <a:xfrm>
          <a:off x="0" y="0"/>
          <a:ext cx="0" cy="0"/>
          <a:chOff x="0" y="0"/>
          <a:chExt cx="0" cy="0"/>
        </a:xfrm>
      </p:grpSpPr>
      <p:sp>
        <p:nvSpPr>
          <p:cNvPr id="511" name="Google Shape;511;p120"/>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2" name="Google Shape;512;p120"/>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a:lnSpc>
                <a:spcPct val="100000"/>
              </a:lnSpc>
              <a:spcBef>
                <a:spcPts val="0"/>
              </a:spcBef>
              <a:spcAft>
                <a:spcPts val="0"/>
              </a:spcAft>
              <a:buClr>
                <a:srgbClr val="000000"/>
              </a:buClr>
              <a:buSzPts val="1800"/>
              <a:buFont typeface="Arial" panose="020B0604020202020204"/>
              <a:buChar char="■"/>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513" name="Google Shape;513;p120"/>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100"/>
              <a:buFont typeface="Arial" panose="020B0604020202020204"/>
              <a:buNone/>
              <a:defRPr sz="1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2"/>
        <p:cNvGrpSpPr/>
        <p:nvPr/>
      </p:nvGrpSpPr>
      <p:grpSpPr>
        <a:xfrm>
          <a:off x="0" y="0"/>
          <a:ext cx="0" cy="0"/>
          <a:chOff x="0" y="0"/>
          <a:chExt cx="0" cy="0"/>
        </a:xfrm>
      </p:grpSpPr>
      <p:sp>
        <p:nvSpPr>
          <p:cNvPr id="63" name="Google Shape;63;p16"/>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6"/>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panose="020B0604020202020204"/>
              <a:buNone/>
              <a:defRPr sz="37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5" name="Google Shape;65;p16"/>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6" name="Google Shape;66;p1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67" name="Google Shape;67;p16"/>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8"/>
        <p:cNvGrpSpPr/>
        <p:nvPr/>
      </p:nvGrpSpPr>
      <p:grpSpPr>
        <a:xfrm>
          <a:off x="0" y="0"/>
          <a:ext cx="0" cy="0"/>
          <a:chOff x="0" y="0"/>
          <a:chExt cx="0" cy="0"/>
        </a:xfrm>
      </p:grpSpPr>
      <p:sp>
        <p:nvSpPr>
          <p:cNvPr id="69" name="Google Shape;69;p1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70" name="Google Shape;70;p17"/>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dirty="0"/>
          </a:p>
        </p:txBody>
      </p:sp>
      <p:sp>
        <p:nvSpPr>
          <p:cNvPr id="71" name="Google Shape;71;p17"/>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400" dirty="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72"/>
        <p:cNvGrpSpPr/>
        <p:nvPr/>
      </p:nvGrpSpPr>
      <p:grpSpPr>
        <a:xfrm>
          <a:off x="0" y="0"/>
          <a:ext cx="0" cy="0"/>
          <a:chOff x="0" y="0"/>
          <a:chExt cx="0" cy="0"/>
        </a:xfrm>
      </p:grpSpPr>
      <p:sp>
        <p:nvSpPr>
          <p:cNvPr id="73" name="Google Shape;73;p1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74" name="Google Shape;74;p18"/>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GB" sz="14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400" b="1" dirty="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75" name="Google Shape;75;p18"/>
          <p:cNvPicPr preferRelativeResize="0"/>
          <p:nvPr/>
        </p:nvPicPr>
        <p:blipFill rotWithShape="1">
          <a:blip r:embed="rId2"/>
          <a:srcRect l="1681" t="12786" b="4828"/>
          <a:stretch>
            <a:fillRect/>
          </a:stretch>
        </p:blipFill>
        <p:spPr>
          <a:xfrm>
            <a:off x="0" y="-1"/>
            <a:ext cx="9143996" cy="4695092"/>
          </a:xfrm>
          <a:prstGeom prst="rect">
            <a:avLst/>
          </a:prstGeom>
          <a:noFill/>
          <a:ln>
            <a:noFill/>
          </a:ln>
        </p:spPr>
      </p:pic>
      <p:sp>
        <p:nvSpPr>
          <p:cNvPr id="76" name="Google Shape;76;p18"/>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panose="020B0603020202020204"/>
              <a:buNone/>
            </a:pPr>
            <a:r>
              <a:rPr lang="en-GB" sz="41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4100" b="0" i="0" u="none" strike="noStrike" cap="none" dirty="0">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27000" marR="0" lvl="0" indent="0" algn="l" rtl="0">
              <a:lnSpc>
                <a:spcPct val="100000"/>
              </a:lnSpc>
              <a:spcBef>
                <a:spcPts val="0"/>
              </a:spcBef>
              <a:spcAft>
                <a:spcPts val="0"/>
              </a:spcAft>
              <a:buClr>
                <a:srgbClr val="FFFFFF"/>
              </a:buClr>
              <a:buSzPts val="2400"/>
              <a:buFont typeface="Trebuchet MS" panose="020B0603020202020204"/>
              <a:buNone/>
            </a:pPr>
            <a:r>
              <a:rPr lang="en-GB"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77"/>
        <p:cNvGrpSpPr/>
        <p:nvPr/>
      </p:nvGrpSpPr>
      <p:grpSpPr>
        <a:xfrm>
          <a:off x="0" y="0"/>
          <a:ext cx="0" cy="0"/>
          <a:chOff x="0" y="0"/>
          <a:chExt cx="0" cy="0"/>
        </a:xfrm>
      </p:grpSpPr>
      <p:sp>
        <p:nvSpPr>
          <p:cNvPr id="78" name="Google Shape;78;p1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79" name="Google Shape;79;p19"/>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GB" sz="27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27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80" name="Google Shape;80;p19"/>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4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panose="020B0603020202020204"/>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 name="Google Shape;83;p20"/>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4" name="Google Shape;84;p2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cxnSp>
        <p:nvCxnSpPr>
          <p:cNvPr id="85" name="Google Shape;85;p20"/>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21"/>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 name="Google Shape;88;p2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9"/>
        <p:cNvGrpSpPr/>
        <p:nvPr/>
      </p:nvGrpSpPr>
      <p:grpSpPr>
        <a:xfrm>
          <a:off x="0" y="0"/>
          <a:ext cx="0" cy="0"/>
          <a:chOff x="0" y="0"/>
          <a:chExt cx="0" cy="0"/>
        </a:xfrm>
      </p:grpSpPr>
      <p:sp>
        <p:nvSpPr>
          <p:cNvPr id="90" name="Google Shape;90;p22"/>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 name="Google Shape;91;p2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92" name="Google Shape;92;p22" descr="Questions"/>
          <p:cNvPicPr preferRelativeResize="0"/>
          <p:nvPr/>
        </p:nvPicPr>
        <p:blipFill rotWithShape="1">
          <a:blip r:embed="rId2"/>
          <a:srcRect/>
          <a:stretch>
            <a:fillRect/>
          </a:stretch>
        </p:blipFill>
        <p:spPr>
          <a:xfrm>
            <a:off x="-714374" y="-223837"/>
            <a:ext cx="5572125" cy="55721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3"/>
        <p:cNvGrpSpPr/>
        <p:nvPr/>
      </p:nvGrpSpPr>
      <p:grpSpPr>
        <a:xfrm>
          <a:off x="0" y="0"/>
          <a:ext cx="0" cy="0"/>
          <a:chOff x="0" y="0"/>
          <a:chExt cx="0" cy="0"/>
        </a:xfrm>
      </p:grpSpPr>
      <p:sp>
        <p:nvSpPr>
          <p:cNvPr id="94" name="Google Shape;94;p23"/>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2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96" name="Google Shape;96;p23" descr="Chat"/>
          <p:cNvPicPr preferRelativeResize="0"/>
          <p:nvPr/>
        </p:nvPicPr>
        <p:blipFill rotWithShape="1">
          <a:blip r:embed="rId2"/>
          <a:srcRect/>
          <a:stretch>
            <a:fillRect/>
          </a:stretch>
        </p:blipFill>
        <p:spPr>
          <a:xfrm>
            <a:off x="-169519" y="80367"/>
            <a:ext cx="4942432" cy="494258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99" name="Google Shape;99;p24"/>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 name="Google Shape;100;p24"/>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01"/>
        <p:cNvGrpSpPr/>
        <p:nvPr/>
      </p:nvGrpSpPr>
      <p:grpSpPr>
        <a:xfrm>
          <a:off x="0" y="0"/>
          <a:ext cx="0" cy="0"/>
          <a:chOff x="0" y="0"/>
          <a:chExt cx="0" cy="0"/>
        </a:xfrm>
      </p:grpSpPr>
      <p:sp>
        <p:nvSpPr>
          <p:cNvPr id="102" name="Google Shape;102;p25"/>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panose="020B0603020202020204"/>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 name="Google Shape;103;p2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104"/>
        <p:cNvGrpSpPr/>
        <p:nvPr/>
      </p:nvGrpSpPr>
      <p:grpSpPr>
        <a:xfrm>
          <a:off x="0" y="0"/>
          <a:ext cx="0" cy="0"/>
          <a:chOff x="0" y="0"/>
          <a:chExt cx="0" cy="0"/>
        </a:xfrm>
      </p:grpSpPr>
      <p:sp>
        <p:nvSpPr>
          <p:cNvPr id="105" name="Google Shape;105;p26"/>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panose="020B0603020202020204"/>
              <a:buNone/>
              <a:defRPr sz="51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 name="Google Shape;106;p2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107"/>
        <p:cNvGrpSpPr/>
        <p:nvPr/>
      </p:nvGrpSpPr>
      <p:grpSpPr>
        <a:xfrm>
          <a:off x="0" y="0"/>
          <a:ext cx="0" cy="0"/>
          <a:chOff x="0" y="0"/>
          <a:chExt cx="0" cy="0"/>
        </a:xfrm>
      </p:grpSpPr>
      <p:sp>
        <p:nvSpPr>
          <p:cNvPr id="108" name="Google Shape;108;p27"/>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406400" algn="l">
              <a:lnSpc>
                <a:spcPct val="100000"/>
              </a:lnSpc>
              <a:spcBef>
                <a:spcPts val="1600"/>
              </a:spcBef>
              <a:spcAft>
                <a:spcPts val="0"/>
              </a:spcAft>
              <a:buClr>
                <a:schemeClr val="accent5"/>
              </a:buClr>
              <a:buSzPts val="2800"/>
              <a:buFont typeface="Arial" panose="020B0604020202020204"/>
              <a:buChar char="•"/>
              <a:defRPr sz="2800" b="0"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L="914400" marR="0" lvl="1" indent="-361950" algn="l">
              <a:lnSpc>
                <a:spcPct val="100000"/>
              </a:lnSpc>
              <a:spcBef>
                <a:spcPts val="1600"/>
              </a:spcBef>
              <a:spcAft>
                <a:spcPts val="0"/>
              </a:spcAft>
              <a:buClr>
                <a:schemeClr val="accent5"/>
              </a:buClr>
              <a:buSzPts val="2100"/>
              <a:buFont typeface="Courier New" panose="02070309020205020404"/>
              <a:buChar char="o"/>
              <a:defRPr sz="2300" b="0"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23850" algn="l">
              <a:lnSpc>
                <a:spcPct val="100000"/>
              </a:lnSpc>
              <a:spcBef>
                <a:spcPts val="1600"/>
              </a:spcBef>
              <a:spcAft>
                <a:spcPts val="0"/>
              </a:spcAft>
              <a:buClr>
                <a:schemeClr val="accent5"/>
              </a:buClr>
              <a:buSzPts val="1500"/>
              <a:buFont typeface="Noto Sans Symbols"/>
              <a:buChar char="⮚"/>
              <a:defRPr sz="1900" b="0"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100000"/>
              </a:lnSpc>
              <a:spcBef>
                <a:spcPts val="3000"/>
              </a:spcBef>
              <a:spcAft>
                <a:spcPts val="0"/>
              </a:spcAft>
              <a:buClr>
                <a:schemeClr val="lt1"/>
              </a:buClr>
              <a:buSzPts val="2400"/>
              <a:buFont typeface="Noto Sans Symbols"/>
              <a:buChar char="❖"/>
              <a:defRPr sz="1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09" name="Google Shape;109;p2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accent5"/>
              </a:buClr>
              <a:buSzPts val="900"/>
              <a:buFont typeface="Trebuchet MS" panose="020B0603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110" name="Google Shape;110;p27"/>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accent5"/>
              </a:buClr>
              <a:buSzPts val="1100"/>
              <a:buFont typeface="Trebuchet MS" panose="020B0603020202020204"/>
              <a:buNone/>
              <a:defRPr sz="4600">
                <a:solidFill>
                  <a:schemeClr val="accent5"/>
                </a:solidFill>
              </a:defRPr>
            </a:lvl1pPr>
            <a:lvl2pPr lvl="1" algn="ctr">
              <a:lnSpc>
                <a:spcPct val="100000"/>
              </a:lnSpc>
              <a:spcBef>
                <a:spcPts val="0"/>
              </a:spcBef>
              <a:spcAft>
                <a:spcPts val="0"/>
              </a:spcAft>
              <a:buClr>
                <a:srgbClr val="FFFFFF"/>
              </a:buClr>
              <a:buSzPts val="1100"/>
              <a:buFont typeface="Trebuchet MS" panose="020B0603020202020204"/>
              <a:buNone/>
              <a:defRPr/>
            </a:lvl2pPr>
            <a:lvl3pPr lvl="2" algn="ctr">
              <a:lnSpc>
                <a:spcPct val="100000"/>
              </a:lnSpc>
              <a:spcBef>
                <a:spcPts val="0"/>
              </a:spcBef>
              <a:spcAft>
                <a:spcPts val="0"/>
              </a:spcAft>
              <a:buClr>
                <a:srgbClr val="FFFFFF"/>
              </a:buClr>
              <a:buSzPts val="1100"/>
              <a:buFont typeface="Trebuchet MS" panose="020B0603020202020204"/>
              <a:buNone/>
              <a:defRPr/>
            </a:lvl3pPr>
            <a:lvl4pPr lvl="3" algn="ctr">
              <a:lnSpc>
                <a:spcPct val="100000"/>
              </a:lnSpc>
              <a:spcBef>
                <a:spcPts val="0"/>
              </a:spcBef>
              <a:spcAft>
                <a:spcPts val="0"/>
              </a:spcAft>
              <a:buClr>
                <a:srgbClr val="FFFFFF"/>
              </a:buClr>
              <a:buSzPts val="1100"/>
              <a:buFont typeface="Trebuchet MS" panose="020B0603020202020204"/>
              <a:buNone/>
              <a:defRPr/>
            </a:lvl4pPr>
            <a:lvl5pPr lvl="4" algn="ctr">
              <a:lnSpc>
                <a:spcPct val="100000"/>
              </a:lnSpc>
              <a:spcBef>
                <a:spcPts val="0"/>
              </a:spcBef>
              <a:spcAft>
                <a:spcPts val="0"/>
              </a:spcAft>
              <a:buClr>
                <a:srgbClr val="FFFFFF"/>
              </a:buClr>
              <a:buSzPts val="1100"/>
              <a:buFont typeface="Trebuchet MS" panose="020B0603020202020204"/>
              <a:buNone/>
              <a:defRPr/>
            </a:lvl5pPr>
            <a:lvl6pPr lvl="5" algn="ctr">
              <a:lnSpc>
                <a:spcPct val="100000"/>
              </a:lnSpc>
              <a:spcBef>
                <a:spcPts val="0"/>
              </a:spcBef>
              <a:spcAft>
                <a:spcPts val="0"/>
              </a:spcAft>
              <a:buClr>
                <a:srgbClr val="FFFFFF"/>
              </a:buClr>
              <a:buSzPts val="1100"/>
              <a:buFont typeface="Trebuchet MS" panose="020B0603020202020204"/>
              <a:buNone/>
              <a:defRPr/>
            </a:lvl6pPr>
            <a:lvl7pPr lvl="6" algn="ctr">
              <a:lnSpc>
                <a:spcPct val="100000"/>
              </a:lnSpc>
              <a:spcBef>
                <a:spcPts val="0"/>
              </a:spcBef>
              <a:spcAft>
                <a:spcPts val="0"/>
              </a:spcAft>
              <a:buClr>
                <a:srgbClr val="FFFFFF"/>
              </a:buClr>
              <a:buSzPts val="1100"/>
              <a:buFont typeface="Trebuchet MS" panose="020B0603020202020204"/>
              <a:buNone/>
              <a:defRPr/>
            </a:lvl7pPr>
            <a:lvl8pPr lvl="7" algn="ctr">
              <a:lnSpc>
                <a:spcPct val="100000"/>
              </a:lnSpc>
              <a:spcBef>
                <a:spcPts val="0"/>
              </a:spcBef>
              <a:spcAft>
                <a:spcPts val="0"/>
              </a:spcAft>
              <a:buClr>
                <a:srgbClr val="FFFFFF"/>
              </a:buClr>
              <a:buSzPts val="1100"/>
              <a:buFont typeface="Trebuchet MS" panose="020B0603020202020204"/>
              <a:buNone/>
              <a:defRPr/>
            </a:lvl8pPr>
            <a:lvl9pPr lvl="8" algn="ctr">
              <a:lnSpc>
                <a:spcPct val="100000"/>
              </a:lnSpc>
              <a:spcBef>
                <a:spcPts val="0"/>
              </a:spcBef>
              <a:spcAft>
                <a:spcPts val="0"/>
              </a:spcAft>
              <a:buClr>
                <a:srgbClr val="FFFFFF"/>
              </a:buClr>
              <a:buSzPts val="1100"/>
              <a:buFont typeface="Trebuchet MS" panose="020B0603020202020204"/>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111"/>
        <p:cNvGrpSpPr/>
        <p:nvPr/>
      </p:nvGrpSpPr>
      <p:grpSpPr>
        <a:xfrm>
          <a:off x="0" y="0"/>
          <a:ext cx="0" cy="0"/>
          <a:chOff x="0" y="0"/>
          <a:chExt cx="0" cy="0"/>
        </a:xfrm>
      </p:grpSpPr>
      <p:sp>
        <p:nvSpPr>
          <p:cNvPr id="112" name="Google Shape;112;p28"/>
          <p:cNvSpPr txBox="1">
            <a:spLocks noGrp="1"/>
          </p:cNvSpPr>
          <p:nvPr>
            <p:ph type="body" idx="1"/>
          </p:nvPr>
        </p:nvSpPr>
        <p:spPr>
          <a:xfrm>
            <a:off x="232304" y="1285875"/>
            <a:ext cx="8679300" cy="3255000"/>
          </a:xfrm>
          <a:prstGeom prst="rect">
            <a:avLst/>
          </a:prstGeom>
          <a:noFill/>
          <a:ln>
            <a:noFill/>
          </a:ln>
        </p:spPr>
        <p:txBody>
          <a:bodyPr spcFirstLastPara="1" wrap="square" lIns="36150" tIns="18075" rIns="36150" bIns="18075" anchor="t" anchorCtr="0">
            <a:noAutofit/>
          </a:bodyPr>
          <a:lstStyle>
            <a:lvl1pPr marL="457200" marR="0" lvl="0" indent="-228600" algn="l">
              <a:lnSpc>
                <a:spcPct val="100000"/>
              </a:lnSpc>
              <a:spcBef>
                <a:spcPts val="0"/>
              </a:spcBef>
              <a:spcAft>
                <a:spcPts val="0"/>
              </a:spcAft>
              <a:buClr>
                <a:srgbClr val="000000"/>
              </a:buClr>
              <a:buSzPts val="600"/>
              <a:buFont typeface="Arial" panose="020B0604020202020204"/>
              <a:buNone/>
              <a:defRPr sz="2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600"/>
              <a:buFont typeface="Arial" panose="020B0604020202020204"/>
              <a:buNone/>
              <a:defRPr sz="23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6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85750" algn="l">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6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13" name="Google Shape;113;p28"/>
          <p:cNvSpPr txBox="1">
            <a:spLocks noGrp="1"/>
          </p:cNvSpPr>
          <p:nvPr>
            <p:ph type="sldNum" idx="12"/>
          </p:nvPr>
        </p:nvSpPr>
        <p:spPr>
          <a:xfrm>
            <a:off x="7384771" y="4818852"/>
            <a:ext cx="1509000" cy="273900"/>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500"/>
              <a:buFont typeface="Arial" panose="020B0604020202020204"/>
              <a:buNone/>
              <a:defRPr sz="1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114" name="Google Shape;114;p28"/>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panose="020B0603020202020204"/>
              <a:buNone/>
              <a:defRPr sz="4700">
                <a:solidFill>
                  <a:srgbClr val="001254"/>
                </a:solidFill>
              </a:defRPr>
            </a:lvl1pPr>
            <a:lvl2pPr lvl="1" algn="ctr">
              <a:lnSpc>
                <a:spcPct val="100000"/>
              </a:lnSpc>
              <a:spcBef>
                <a:spcPts val="0"/>
              </a:spcBef>
              <a:spcAft>
                <a:spcPts val="0"/>
              </a:spcAft>
              <a:buClr>
                <a:srgbClr val="FFFFFF"/>
              </a:buClr>
              <a:buSzPts val="600"/>
              <a:buFont typeface="Trebuchet MS" panose="020B0603020202020204"/>
              <a:buNone/>
              <a:defRPr sz="800"/>
            </a:lvl2pPr>
            <a:lvl3pPr lvl="2" algn="ctr">
              <a:lnSpc>
                <a:spcPct val="100000"/>
              </a:lnSpc>
              <a:spcBef>
                <a:spcPts val="0"/>
              </a:spcBef>
              <a:spcAft>
                <a:spcPts val="0"/>
              </a:spcAft>
              <a:buClr>
                <a:srgbClr val="FFFFFF"/>
              </a:buClr>
              <a:buSzPts val="600"/>
              <a:buFont typeface="Trebuchet MS" panose="020B0603020202020204"/>
              <a:buNone/>
              <a:defRPr sz="800"/>
            </a:lvl3pPr>
            <a:lvl4pPr lvl="3" algn="ctr">
              <a:lnSpc>
                <a:spcPct val="100000"/>
              </a:lnSpc>
              <a:spcBef>
                <a:spcPts val="0"/>
              </a:spcBef>
              <a:spcAft>
                <a:spcPts val="0"/>
              </a:spcAft>
              <a:buClr>
                <a:srgbClr val="FFFFFF"/>
              </a:buClr>
              <a:buSzPts val="600"/>
              <a:buFont typeface="Trebuchet MS" panose="020B0603020202020204"/>
              <a:buNone/>
              <a:defRPr sz="800"/>
            </a:lvl4pPr>
            <a:lvl5pPr lvl="4" algn="ctr">
              <a:lnSpc>
                <a:spcPct val="100000"/>
              </a:lnSpc>
              <a:spcBef>
                <a:spcPts val="0"/>
              </a:spcBef>
              <a:spcAft>
                <a:spcPts val="0"/>
              </a:spcAft>
              <a:buClr>
                <a:srgbClr val="FFFFFF"/>
              </a:buClr>
              <a:buSzPts val="600"/>
              <a:buFont typeface="Trebuchet MS" panose="020B0603020202020204"/>
              <a:buNone/>
              <a:defRPr sz="800"/>
            </a:lvl5pPr>
            <a:lvl6pPr lvl="5" algn="ctr">
              <a:lnSpc>
                <a:spcPct val="100000"/>
              </a:lnSpc>
              <a:spcBef>
                <a:spcPts val="0"/>
              </a:spcBef>
              <a:spcAft>
                <a:spcPts val="0"/>
              </a:spcAft>
              <a:buClr>
                <a:srgbClr val="FFFFFF"/>
              </a:buClr>
              <a:buSzPts val="600"/>
              <a:buFont typeface="Trebuchet MS" panose="020B0603020202020204"/>
              <a:buNone/>
              <a:defRPr sz="800"/>
            </a:lvl6pPr>
            <a:lvl7pPr lvl="6" algn="ctr">
              <a:lnSpc>
                <a:spcPct val="100000"/>
              </a:lnSpc>
              <a:spcBef>
                <a:spcPts val="0"/>
              </a:spcBef>
              <a:spcAft>
                <a:spcPts val="0"/>
              </a:spcAft>
              <a:buClr>
                <a:srgbClr val="FFFFFF"/>
              </a:buClr>
              <a:buSzPts val="600"/>
              <a:buFont typeface="Trebuchet MS" panose="020B0603020202020204"/>
              <a:buNone/>
              <a:defRPr sz="800"/>
            </a:lvl7pPr>
            <a:lvl8pPr lvl="7" algn="ctr">
              <a:lnSpc>
                <a:spcPct val="100000"/>
              </a:lnSpc>
              <a:spcBef>
                <a:spcPts val="0"/>
              </a:spcBef>
              <a:spcAft>
                <a:spcPts val="0"/>
              </a:spcAft>
              <a:buClr>
                <a:srgbClr val="FFFFFF"/>
              </a:buClr>
              <a:buSzPts val="600"/>
              <a:buFont typeface="Trebuchet MS" panose="020B0603020202020204"/>
              <a:buNone/>
              <a:defRPr sz="800"/>
            </a:lvl8pPr>
            <a:lvl9pPr lvl="8" algn="ctr">
              <a:lnSpc>
                <a:spcPct val="100000"/>
              </a:lnSpc>
              <a:spcBef>
                <a:spcPts val="0"/>
              </a:spcBef>
              <a:spcAft>
                <a:spcPts val="0"/>
              </a:spcAft>
              <a:buClr>
                <a:srgbClr val="FFFFFF"/>
              </a:buClr>
              <a:buSzPts val="600"/>
              <a:buFont typeface="Trebuchet MS" panose="020B0603020202020204"/>
              <a:buNone/>
              <a:defRPr sz="8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5"/>
        <p:cNvGrpSpPr/>
        <p:nvPr/>
      </p:nvGrpSpPr>
      <p:grpSpPr>
        <a:xfrm>
          <a:off x="0" y="0"/>
          <a:ext cx="0" cy="0"/>
          <a:chOff x="0" y="0"/>
          <a:chExt cx="0" cy="0"/>
        </a:xfrm>
      </p:grpSpPr>
      <p:sp>
        <p:nvSpPr>
          <p:cNvPr id="116" name="Google Shape;116;p29"/>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7" name="Google Shape;11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914400" marR="0" lvl="1"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317500" algn="l">
              <a:lnSpc>
                <a:spcPct val="100000"/>
              </a:lnSpc>
              <a:spcBef>
                <a:spcPts val="0"/>
              </a:spcBef>
              <a:spcAft>
                <a:spcPts val="0"/>
              </a:spcAft>
              <a:buClr>
                <a:srgbClr val="000000"/>
              </a:buClr>
              <a:buSzPts val="1400"/>
              <a:buFont typeface="Trebuchet MS" panose="020B0603020202020204"/>
              <a:buChar char="■"/>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8" name="Google Shape;118;p29"/>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119"/>
        <p:cNvGrpSpPr/>
        <p:nvPr/>
      </p:nvGrpSpPr>
      <p:grpSpPr>
        <a:xfrm>
          <a:off x="0" y="0"/>
          <a:ext cx="0" cy="0"/>
          <a:chOff x="0" y="0"/>
          <a:chExt cx="0" cy="0"/>
        </a:xfrm>
      </p:grpSpPr>
      <p:sp>
        <p:nvSpPr>
          <p:cNvPr id="120" name="Google Shape;120;p30"/>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a:endParaRPr/>
          </a:p>
        </p:txBody>
      </p:sp>
      <p:sp>
        <p:nvSpPr>
          <p:cNvPr id="121" name="Google Shape;121;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1pPr>
            <a:lvl2pPr marL="914400" marR="0" lvl="1"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2pPr>
            <a:lvl3pPr marL="1371600" marR="0" lvl="2"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3pPr>
            <a:lvl4pPr marL="1828800" marR="0" lvl="3"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4pPr>
            <a:lvl5pPr marL="2286000" marR="0" lvl="4"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5pPr>
            <a:lvl6pPr marL="2743200" marR="0" lvl="5"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6pPr>
            <a:lvl7pPr marL="3200400" marR="0" lvl="6"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7pPr>
            <a:lvl8pPr marL="3657600" marR="0" lvl="7"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8pPr>
            <a:lvl9pPr marL="4114800" marR="0" lvl="8" indent="-317500" algn="l">
              <a:lnSpc>
                <a:spcPct val="100000"/>
              </a:lnSpc>
              <a:spcBef>
                <a:spcPts val="0"/>
              </a:spcBef>
              <a:spcAft>
                <a:spcPts val="0"/>
              </a:spcAft>
              <a:buClr>
                <a:schemeClr val="lt1"/>
              </a:buClr>
              <a:buSzPts val="1400"/>
              <a:buFont typeface="Arial" panose="020B0604020202020204"/>
              <a:buChar char="■"/>
              <a:defRPr sz="1400" b="0" i="0" u="none" strike="noStrike" cap="none">
                <a:solidFill>
                  <a:schemeClr val="lt1"/>
                </a:solidFill>
                <a:latin typeface="Arial" panose="020B0604020202020204"/>
                <a:ea typeface="Arial" panose="020B0604020202020204"/>
                <a:cs typeface="Arial" panose="020B0604020202020204"/>
                <a:sym typeface="Arial" panose="020B0604020202020204"/>
              </a:defRPr>
            </a:lvl9pPr>
          </a:lstStyle>
          <a:p>
            <a:endParaRPr/>
          </a:p>
        </p:txBody>
      </p:sp>
      <p:sp>
        <p:nvSpPr>
          <p:cNvPr id="122" name="Google Shape;122;p30"/>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123"/>
        <p:cNvGrpSpPr/>
        <p:nvPr/>
      </p:nvGrpSpPr>
      <p:grpSpPr>
        <a:xfrm>
          <a:off x="0" y="0"/>
          <a:ext cx="0" cy="0"/>
          <a:chOff x="0" y="0"/>
          <a:chExt cx="0" cy="0"/>
        </a:xfrm>
      </p:grpSpPr>
      <p:sp>
        <p:nvSpPr>
          <p:cNvPr id="124" name="Google Shape;124;p31"/>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2700"/>
              </a:spcBef>
              <a:spcAft>
                <a:spcPts val="0"/>
              </a:spcAft>
              <a:buSzPts val="900"/>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2700"/>
              </a:spcBef>
              <a:spcAft>
                <a:spcPts val="0"/>
              </a:spcAft>
              <a:buSzPts val="900"/>
              <a:buNone/>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25" name="Google Shape;125;p31"/>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126" name="Google Shape;126;p31"/>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127"/>
        <p:cNvGrpSpPr/>
        <p:nvPr/>
      </p:nvGrpSpPr>
      <p:grpSpPr>
        <a:xfrm>
          <a:off x="0" y="0"/>
          <a:ext cx="0" cy="0"/>
          <a:chOff x="0" y="0"/>
          <a:chExt cx="0" cy="0"/>
        </a:xfrm>
      </p:grpSpPr>
      <p:sp>
        <p:nvSpPr>
          <p:cNvPr id="128" name="Google Shape;128;p32"/>
          <p:cNvSpPr txBox="1">
            <a:spLocks noGrp="1"/>
          </p:cNvSpPr>
          <p:nvPr>
            <p:ph type="title"/>
          </p:nvPr>
        </p:nvSpPr>
        <p:spPr>
          <a:xfrm>
            <a:off x="628427" y="482203"/>
            <a:ext cx="7887300" cy="609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3900">
                <a:solidFill>
                  <a:schemeClr val="dk1"/>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129" name="Google Shape;129;p32"/>
          <p:cNvSpPr txBox="1">
            <a:spLocks noGrp="1"/>
          </p:cNvSpPr>
          <p:nvPr>
            <p:ph type="body" idx="1"/>
          </p:nvPr>
        </p:nvSpPr>
        <p:spPr>
          <a:xfrm>
            <a:off x="628427" y="1285875"/>
            <a:ext cx="7887300" cy="3176100"/>
          </a:xfrm>
          <a:prstGeom prst="rect">
            <a:avLst/>
          </a:prstGeom>
          <a:noFill/>
          <a:ln>
            <a:noFill/>
          </a:ln>
        </p:spPr>
        <p:txBody>
          <a:bodyPr spcFirstLastPara="1" wrap="square" lIns="58925" tIns="29450" rIns="58925" bIns="29450" anchor="t" anchorCtr="0">
            <a:noAutofit/>
          </a:bodyPr>
          <a:lstStyle>
            <a:lvl1pPr marL="457200" marR="0" lvl="0" indent="-374650" algn="l">
              <a:spcBef>
                <a:spcPts val="500"/>
              </a:spcBef>
              <a:spcAft>
                <a:spcPts val="0"/>
              </a:spcAft>
              <a:buClr>
                <a:schemeClr val="dk1"/>
              </a:buClr>
              <a:buSzPts val="2300"/>
              <a:buFont typeface="Arial" panose="020B0604020202020204"/>
              <a:buChar char="•"/>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0200" algn="l">
              <a:spcBef>
                <a:spcPts val="500"/>
              </a:spcBef>
              <a:spcAft>
                <a:spcPts val="0"/>
              </a:spcAft>
              <a:buClr>
                <a:schemeClr val="dk1"/>
              </a:buClr>
              <a:buSzPts val="16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17500" algn="l">
              <a:spcBef>
                <a:spcPts val="500"/>
              </a:spcBef>
              <a:spcAft>
                <a:spcPts val="0"/>
              </a:spcAft>
              <a:buClr>
                <a:schemeClr val="dk1"/>
              </a:buClr>
              <a:buSzPts val="1400"/>
              <a:buFont typeface="Noto Sans Symbols"/>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0200" algn="l">
              <a:spcBef>
                <a:spcPts val="500"/>
              </a:spcBef>
              <a:spcAft>
                <a:spcPts val="0"/>
              </a:spcAft>
              <a:buClr>
                <a:schemeClr val="dk1"/>
              </a:buClr>
              <a:buSzPts val="1600"/>
              <a:buFont typeface="Arial" panose="020B0604020202020204"/>
              <a:buChar char="•"/>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1150" algn="l">
              <a:spcBef>
                <a:spcPts val="500"/>
              </a:spcBef>
              <a:spcAft>
                <a:spcPts val="0"/>
              </a:spcAft>
              <a:buClr>
                <a:srgbClr val="5C6670"/>
              </a:buClr>
              <a:buSzPts val="1300"/>
              <a:buFont typeface="Arial" panose="020B0604020202020204"/>
              <a:buChar char="•"/>
              <a:defRPr sz="1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30" name="Google Shape;130;p32"/>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31"/>
        <p:cNvGrpSpPr/>
        <p:nvPr/>
      </p:nvGrpSpPr>
      <p:grpSpPr>
        <a:xfrm>
          <a:off x="0" y="0"/>
          <a:ext cx="0" cy="0"/>
          <a:chOff x="0" y="0"/>
          <a:chExt cx="0" cy="0"/>
        </a:xfrm>
      </p:grpSpPr>
      <p:sp>
        <p:nvSpPr>
          <p:cNvPr id="132" name="Google Shape;132;p33"/>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2700"/>
              </a:spcBef>
              <a:spcAft>
                <a:spcPts val="0"/>
              </a:spcAft>
              <a:buSzPts val="900"/>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2700"/>
              </a:spcBef>
              <a:spcAft>
                <a:spcPts val="0"/>
              </a:spcAft>
              <a:buSzPts val="900"/>
              <a:buNone/>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33" name="Google Shape;133;p33"/>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134" name="Google Shape;134;p33"/>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135"/>
        <p:cNvGrpSpPr/>
        <p:nvPr/>
      </p:nvGrpSpPr>
      <p:grpSpPr>
        <a:xfrm>
          <a:off x="0" y="0"/>
          <a:ext cx="0" cy="0"/>
          <a:chOff x="0" y="0"/>
          <a:chExt cx="0" cy="0"/>
        </a:xfrm>
      </p:grpSpPr>
      <p:sp>
        <p:nvSpPr>
          <p:cNvPr id="136" name="Google Shape;136;p34"/>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39" name="Google Shape;139;p35"/>
          <p:cNvSpPr txBox="1">
            <a:spLocks noGrp="1"/>
          </p:cNvSpPr>
          <p:nvPr>
            <p:ph type="sldNum" idx="12"/>
          </p:nvPr>
        </p:nvSpPr>
        <p:spPr>
          <a:xfrm>
            <a:off x="7384766" y="4818852"/>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140" name="Google Shape;140;p35"/>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1"/>
        <p:cNvGrpSpPr/>
        <p:nvPr/>
      </p:nvGrpSpPr>
      <p:grpSpPr>
        <a:xfrm>
          <a:off x="0" y="0"/>
          <a:ext cx="0" cy="0"/>
          <a:chOff x="0" y="0"/>
          <a:chExt cx="0" cy="0"/>
        </a:xfrm>
      </p:grpSpPr>
      <p:sp>
        <p:nvSpPr>
          <p:cNvPr id="142" name="Google Shape;142;p3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panose="020F050202020403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 name="Google Shape;143;p36"/>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4" name="Google Shape;144;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145" name="Google Shape;145;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dirty="0"/>
          </a:p>
        </p:txBody>
      </p:sp>
      <p:sp>
        <p:nvSpPr>
          <p:cNvPr id="146" name="Google Shape;146;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147"/>
        <p:cNvGrpSpPr/>
        <p:nvPr/>
      </p:nvGrpSpPr>
      <p:grpSpPr>
        <a:xfrm>
          <a:off x="0" y="0"/>
          <a:ext cx="0" cy="0"/>
          <a:chOff x="0" y="0"/>
          <a:chExt cx="0" cy="0"/>
        </a:xfrm>
      </p:grpSpPr>
      <p:sp>
        <p:nvSpPr>
          <p:cNvPr id="148" name="Google Shape;148;p37"/>
          <p:cNvSpPr txBox="1">
            <a:spLocks noGrp="1"/>
          </p:cNvSpPr>
          <p:nvPr>
            <p:ph type="body" idx="1"/>
          </p:nvPr>
        </p:nvSpPr>
        <p:spPr>
          <a:xfrm>
            <a:off x="232304" y="1285875"/>
            <a:ext cx="40986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23850" algn="l">
              <a:lnSpc>
                <a:spcPct val="100000"/>
              </a:lnSpc>
              <a:spcBef>
                <a:spcPts val="3000"/>
              </a:spcBef>
              <a:spcAft>
                <a:spcPts val="0"/>
              </a:spcAft>
              <a:buClr>
                <a:schemeClr val="dk1"/>
              </a:buClr>
              <a:buSzPts val="1500"/>
              <a:buFont typeface="Noto Sans Symbols"/>
              <a:buChar char="❖"/>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49" name="Google Shape;149;p37"/>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150" name="Google Shape;150;p37"/>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51" name="Google Shape;151;p37"/>
          <p:cNvSpPr txBox="1">
            <a:spLocks noGrp="1"/>
          </p:cNvSpPr>
          <p:nvPr>
            <p:ph type="body" idx="2"/>
          </p:nvPr>
        </p:nvSpPr>
        <p:spPr>
          <a:xfrm>
            <a:off x="4813094" y="1285875"/>
            <a:ext cx="4098600" cy="3255000"/>
          </a:xfrm>
          <a:prstGeom prst="rect">
            <a:avLst/>
          </a:prstGeom>
          <a:solidFill>
            <a:schemeClr val="accent5"/>
          </a:solid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1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23850" algn="l">
              <a:lnSpc>
                <a:spcPct val="100000"/>
              </a:lnSpc>
              <a:spcBef>
                <a:spcPts val="3000"/>
              </a:spcBef>
              <a:spcAft>
                <a:spcPts val="0"/>
              </a:spcAft>
              <a:buClr>
                <a:schemeClr val="lt1"/>
              </a:buClr>
              <a:buSzPts val="1500"/>
              <a:buFont typeface="Noto Sans Symbols"/>
              <a:buChar char="❖"/>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2"/>
        <p:cNvGrpSpPr/>
        <p:nvPr/>
      </p:nvGrpSpPr>
      <p:grpSpPr>
        <a:xfrm>
          <a:off x="0" y="0"/>
          <a:ext cx="0" cy="0"/>
          <a:chOff x="0" y="0"/>
          <a:chExt cx="0" cy="0"/>
        </a:xfrm>
      </p:grpSpPr>
      <p:sp>
        <p:nvSpPr>
          <p:cNvPr id="153" name="Google Shape;153;p38"/>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2400"/>
              <a:buFont typeface="Trebuchet MS" panose="020B0603020202020204"/>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4" name="Google Shape;154;p38"/>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L="457200" marR="0" lvl="0" indent="-381000" algn="l">
              <a:lnSpc>
                <a:spcPct val="90000"/>
              </a:lnSpc>
              <a:spcBef>
                <a:spcPts val="8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61950" algn="l">
              <a:lnSpc>
                <a:spcPct val="90000"/>
              </a:lnSpc>
              <a:spcBef>
                <a:spcPts val="400"/>
              </a:spcBef>
              <a:spcAft>
                <a:spcPts val="0"/>
              </a:spcAft>
              <a:buClr>
                <a:schemeClr val="dk1"/>
              </a:buClr>
              <a:buSzPts val="2100"/>
              <a:buFont typeface="Arial" panose="020B0604020202020204"/>
              <a:buChar char="•"/>
              <a:defRPr sz="21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55" name="Google Shape;155;p38"/>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a:lnSpc>
                <a:spcPct val="90000"/>
              </a:lnSpc>
              <a:spcBef>
                <a:spcPts val="400"/>
              </a:spcBef>
              <a:spcAft>
                <a:spcPts val="0"/>
              </a:spcAft>
              <a:buClr>
                <a:schemeClr val="dk1"/>
              </a:buClr>
              <a:buSzPts val="1100"/>
              <a:buFont typeface="Arial" panose="020B0604020202020204"/>
              <a:buNone/>
              <a:defRPr sz="11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900"/>
              <a:buFont typeface="Arial" panose="020B0604020202020204"/>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56" name="Google Shape;156;p38"/>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157" name="Google Shape;157;p38"/>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158" name="Google Shape;158;p3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159"/>
        <p:cNvGrpSpPr/>
        <p:nvPr/>
      </p:nvGrpSpPr>
      <p:grpSpPr>
        <a:xfrm>
          <a:off x="0" y="0"/>
          <a:ext cx="0" cy="0"/>
          <a:chOff x="0" y="0"/>
          <a:chExt cx="0" cy="0"/>
        </a:xfrm>
      </p:grpSpPr>
      <p:sp>
        <p:nvSpPr>
          <p:cNvPr id="160" name="Google Shape;160;p39"/>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panose="020B0603020202020204"/>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61" name="Google Shape;161;p39"/>
          <p:cNvSpPr txBox="1">
            <a:spLocks noGrp="1"/>
          </p:cNvSpPr>
          <p:nvPr>
            <p:ph type="body" idx="1"/>
          </p:nvPr>
        </p:nvSpPr>
        <p:spPr>
          <a:xfrm>
            <a:off x="628650" y="1389226"/>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800"/>
              </a:spcBef>
              <a:spcAft>
                <a:spcPts val="0"/>
              </a:spcAft>
              <a:buClr>
                <a:schemeClr val="dk1"/>
              </a:buClr>
              <a:buSzPts val="20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11150" algn="l">
              <a:lnSpc>
                <a:spcPct val="90000"/>
              </a:lnSpc>
              <a:spcBef>
                <a:spcPts val="400"/>
              </a:spcBef>
              <a:spcAft>
                <a:spcPts val="0"/>
              </a:spcAft>
              <a:buClr>
                <a:schemeClr val="dk1"/>
              </a:buClr>
              <a:buSzPts val="13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23850" algn="l">
              <a:lnSpc>
                <a:spcPct val="90000"/>
              </a:lnSpc>
              <a:spcBef>
                <a:spcPts val="400"/>
              </a:spcBef>
              <a:spcAft>
                <a:spcPts val="0"/>
              </a:spcAft>
              <a:buClr>
                <a:schemeClr val="dk1"/>
              </a:buClr>
              <a:buSzPts val="1500"/>
              <a:buFont typeface="Noto Sans Symbols"/>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rgbClr val="888888"/>
              </a:buClr>
              <a:buSzPts val="9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9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9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9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9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62" name="Google Shape;162;p39"/>
          <p:cNvSpPr txBox="1">
            <a:spLocks noGrp="1"/>
          </p:cNvSpPr>
          <p:nvPr>
            <p:ph type="sldNum" idx="12"/>
          </p:nvPr>
        </p:nvSpPr>
        <p:spPr>
          <a:xfrm>
            <a:off x="6880594" y="4780264"/>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163"/>
        <p:cNvGrpSpPr/>
        <p:nvPr/>
      </p:nvGrpSpPr>
      <p:grpSpPr>
        <a:xfrm>
          <a:off x="0" y="0"/>
          <a:ext cx="0" cy="0"/>
          <a:chOff x="0" y="0"/>
          <a:chExt cx="0" cy="0"/>
        </a:xfrm>
      </p:grpSpPr>
      <p:sp>
        <p:nvSpPr>
          <p:cNvPr id="164" name="Google Shape;164;p40"/>
          <p:cNvSpPr txBox="1">
            <a:spLocks noGrp="1"/>
          </p:cNvSpPr>
          <p:nvPr>
            <p:ph type="title"/>
          </p:nvPr>
        </p:nvSpPr>
        <p:spPr>
          <a:xfrm>
            <a:off x="417329" y="273844"/>
            <a:ext cx="8309400" cy="994200"/>
          </a:xfrm>
          <a:prstGeom prst="rect">
            <a:avLst/>
          </a:prstGeom>
          <a:noFill/>
          <a:ln>
            <a:noFill/>
          </a:ln>
        </p:spPr>
        <p:txBody>
          <a:bodyPr spcFirstLastPara="1" wrap="square" lIns="51425" tIns="25700" rIns="51425" bIns="25700" anchor="ctr" anchorCtr="0">
            <a:noAutofit/>
          </a:bodyPr>
          <a:lstStyle>
            <a:lvl1pPr marR="0" lvl="0" algn="ctr">
              <a:lnSpc>
                <a:spcPct val="90000"/>
              </a:lnSpc>
              <a:spcBef>
                <a:spcPts val="0"/>
              </a:spcBef>
              <a:spcAft>
                <a:spcPts val="0"/>
              </a:spcAft>
              <a:buClr>
                <a:schemeClr val="accent5"/>
              </a:buClr>
              <a:buSzPts val="3400"/>
              <a:buFont typeface="Trebuchet MS" panose="020B0603020202020204"/>
              <a:buNone/>
              <a:defRPr sz="45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8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65" name="Google Shape;165;p40"/>
          <p:cNvSpPr txBox="1">
            <a:spLocks noGrp="1"/>
          </p:cNvSpPr>
          <p:nvPr>
            <p:ph type="sldNum" idx="12"/>
          </p:nvPr>
        </p:nvSpPr>
        <p:spPr>
          <a:xfrm>
            <a:off x="6880594" y="4780265"/>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dk1"/>
              </a:buClr>
              <a:buSzPts val="900"/>
              <a:buFont typeface="Trebuchet MS" panose="020B0603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166"/>
        <p:cNvGrpSpPr/>
        <p:nvPr/>
      </p:nvGrpSpPr>
      <p:grpSpPr>
        <a:xfrm>
          <a:off x="0" y="0"/>
          <a:ext cx="0" cy="0"/>
          <a:chOff x="0" y="0"/>
          <a:chExt cx="0" cy="0"/>
        </a:xfrm>
      </p:grpSpPr>
      <p:sp>
        <p:nvSpPr>
          <p:cNvPr id="167" name="Google Shape;167;p41"/>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Trebuchet MS" panose="020B0603020202020204"/>
              <a:buNone/>
              <a:defRPr sz="1500" i="0" u="none" strike="noStrike" cap="none">
                <a:solidFill>
                  <a:srgbClr val="575757"/>
                </a:solidFill>
                <a:latin typeface="Trebuchet MS" panose="020B0603020202020204"/>
                <a:ea typeface="Trebuchet MS" panose="020B0603020202020204"/>
                <a:cs typeface="Trebuchet MS" panose="020B0603020202020204"/>
                <a:sym typeface="Trebuchet MS" panose="020B0603020202020204"/>
              </a:defRPr>
            </a:lvl1pPr>
            <a:lvl2pPr marL="914400" marR="0" lvl="1" indent="-317500" algn="l">
              <a:lnSpc>
                <a:spcPct val="100000"/>
              </a:lnSpc>
              <a:spcBef>
                <a:spcPts val="500"/>
              </a:spcBef>
              <a:spcAft>
                <a:spcPts val="0"/>
              </a:spcAft>
              <a:buClr>
                <a:schemeClr val="dk2"/>
              </a:buClr>
              <a:buSzPts val="1400"/>
              <a:buFont typeface="Trebuchet MS" panose="020B0603020202020204"/>
              <a:buChar char="•"/>
              <a:defRPr sz="140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17500" algn="l">
              <a:lnSpc>
                <a:spcPct val="100000"/>
              </a:lnSpc>
              <a:spcBef>
                <a:spcPts val="500"/>
              </a:spcBef>
              <a:spcAft>
                <a:spcPts val="0"/>
              </a:spcAft>
              <a:buClr>
                <a:schemeClr val="dk2"/>
              </a:buClr>
              <a:buSzPts val="1400"/>
              <a:buFont typeface="Trebuchet MS" panose="020B0603020202020204"/>
              <a:buChar char="−"/>
              <a:defRPr sz="140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04800" algn="l">
              <a:lnSpc>
                <a:spcPct val="100000"/>
              </a:lnSpc>
              <a:spcBef>
                <a:spcPts val="500"/>
              </a:spcBef>
              <a:spcAft>
                <a:spcPts val="0"/>
              </a:spcAft>
              <a:buClr>
                <a:schemeClr val="dk2"/>
              </a:buClr>
              <a:buSzPts val="1200"/>
              <a:buFont typeface="Trebuchet MS" panose="020B0603020202020204"/>
              <a:buChar char="◦"/>
              <a:defRPr sz="120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04800" algn="l">
              <a:lnSpc>
                <a:spcPct val="100000"/>
              </a:lnSpc>
              <a:spcBef>
                <a:spcPts val="500"/>
              </a:spcBef>
              <a:spcAft>
                <a:spcPts val="0"/>
              </a:spcAft>
              <a:buClr>
                <a:schemeClr val="dk2"/>
              </a:buClr>
              <a:buSzPts val="1200"/>
              <a:buFont typeface="Trebuchet MS" panose="020B0603020202020204"/>
              <a:buChar char="−"/>
              <a:defRPr sz="120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23850" algn="l">
              <a:lnSpc>
                <a:spcPct val="100000"/>
              </a:lnSpc>
              <a:spcBef>
                <a:spcPts val="300"/>
              </a:spcBef>
              <a:spcAft>
                <a:spcPts val="0"/>
              </a:spcAft>
              <a:buClr>
                <a:schemeClr val="dk1"/>
              </a:buClr>
              <a:buSzPts val="1500"/>
              <a:buFont typeface="Trebuchet MS" panose="020B0603020202020204"/>
              <a:buChar char="•"/>
              <a:defRPr sz="150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200400" marR="0" lvl="6" indent="-323850" algn="l">
              <a:lnSpc>
                <a:spcPct val="100000"/>
              </a:lnSpc>
              <a:spcBef>
                <a:spcPts val="300"/>
              </a:spcBef>
              <a:spcAft>
                <a:spcPts val="0"/>
              </a:spcAft>
              <a:buClr>
                <a:schemeClr val="dk1"/>
              </a:buClr>
              <a:buSzPts val="1500"/>
              <a:buFont typeface="Trebuchet MS" panose="020B0603020202020204"/>
              <a:buChar char="•"/>
              <a:defRPr sz="150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657600" marR="0" lvl="7" indent="-323850" algn="l">
              <a:lnSpc>
                <a:spcPct val="100000"/>
              </a:lnSpc>
              <a:spcBef>
                <a:spcPts val="300"/>
              </a:spcBef>
              <a:spcAft>
                <a:spcPts val="0"/>
              </a:spcAft>
              <a:buClr>
                <a:schemeClr val="dk1"/>
              </a:buClr>
              <a:buSzPts val="1500"/>
              <a:buFont typeface="Trebuchet MS" panose="020B0603020202020204"/>
              <a:buChar char="•"/>
              <a:defRPr sz="150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4114800" marR="0" lvl="8" indent="-323850" algn="l">
              <a:lnSpc>
                <a:spcPct val="100000"/>
              </a:lnSpc>
              <a:spcBef>
                <a:spcPts val="300"/>
              </a:spcBef>
              <a:spcAft>
                <a:spcPts val="0"/>
              </a:spcAft>
              <a:buClr>
                <a:schemeClr val="dk1"/>
              </a:buClr>
              <a:buSzPts val="1500"/>
              <a:buFont typeface="Trebuchet MS" panose="020B0603020202020204"/>
              <a:buChar char="•"/>
              <a:defRPr sz="150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8" name="Google Shape;168;p41"/>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None/>
              <a:defRPr sz="2100" b="0" i="0" u="none" strike="noStrike" cap="none">
                <a:solidFill>
                  <a:schemeClr val="accent2"/>
                </a:solidFill>
              </a:defRPr>
            </a:lvl1pPr>
            <a:lvl2pPr lvl="1"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2pPr>
            <a:lvl3pPr lvl="2"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3pPr>
            <a:lvl4pPr lvl="3"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4pPr>
            <a:lvl5pPr lvl="4"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5pPr>
            <a:lvl6pPr lvl="5"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6pPr>
            <a:lvl7pPr lvl="6"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7pPr>
            <a:lvl8pPr lvl="7"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8pPr>
            <a:lvl9pPr lvl="8" algn="l">
              <a:lnSpc>
                <a:spcPct val="100000"/>
              </a:lnSpc>
              <a:spcBef>
                <a:spcPts val="0"/>
              </a:spcBef>
              <a:spcAft>
                <a:spcPts val="0"/>
              </a:spcAft>
              <a:buClr>
                <a:srgbClr val="FFFFFF"/>
              </a:buClr>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9" name="Google Shape;169;p41"/>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75757"/>
                </a:solidFill>
              </a:defRPr>
            </a:lvl1pPr>
            <a:lvl2pPr lvl="1">
              <a:buNone/>
              <a:defRPr sz="1000">
                <a:solidFill>
                  <a:srgbClr val="575757"/>
                </a:solidFill>
              </a:defRPr>
            </a:lvl2pPr>
            <a:lvl3pPr lvl="2">
              <a:buNone/>
              <a:defRPr sz="1000">
                <a:solidFill>
                  <a:srgbClr val="575757"/>
                </a:solidFill>
              </a:defRPr>
            </a:lvl3pPr>
            <a:lvl4pPr lvl="3">
              <a:buNone/>
              <a:defRPr sz="1000">
                <a:solidFill>
                  <a:srgbClr val="575757"/>
                </a:solidFill>
              </a:defRPr>
            </a:lvl4pPr>
            <a:lvl5pPr lvl="4">
              <a:buNone/>
              <a:defRPr sz="1000">
                <a:solidFill>
                  <a:srgbClr val="575757"/>
                </a:solidFill>
              </a:defRPr>
            </a:lvl5pPr>
            <a:lvl6pPr lvl="5">
              <a:buNone/>
              <a:defRPr sz="1000">
                <a:solidFill>
                  <a:srgbClr val="575757"/>
                </a:solidFill>
              </a:defRPr>
            </a:lvl6pPr>
            <a:lvl7pPr lvl="6">
              <a:buNone/>
              <a:defRPr sz="1000">
                <a:solidFill>
                  <a:srgbClr val="575757"/>
                </a:solidFill>
              </a:defRPr>
            </a:lvl7pPr>
            <a:lvl8pPr lvl="7">
              <a:buNone/>
              <a:defRPr sz="1000">
                <a:solidFill>
                  <a:srgbClr val="575757"/>
                </a:solidFill>
              </a:defRPr>
            </a:lvl8pPr>
            <a:lvl9pPr lvl="8">
              <a:buNone/>
              <a:defRPr sz="1000">
                <a:solidFill>
                  <a:srgbClr val="575757"/>
                </a:solidFill>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170"/>
        <p:cNvGrpSpPr/>
        <p:nvPr/>
      </p:nvGrpSpPr>
      <p:grpSpPr>
        <a:xfrm>
          <a:off x="0" y="0"/>
          <a:ext cx="0" cy="0"/>
          <a:chOff x="0" y="0"/>
          <a:chExt cx="0" cy="0"/>
        </a:xfrm>
      </p:grpSpPr>
      <p:sp>
        <p:nvSpPr>
          <p:cNvPr id="171" name="Google Shape;171;p42"/>
          <p:cNvSpPr txBox="1">
            <a:spLocks noGrp="1"/>
          </p:cNvSpPr>
          <p:nvPr>
            <p:ph type="title"/>
          </p:nvPr>
        </p:nvSpPr>
        <p:spPr>
          <a:xfrm>
            <a:off x="417328" y="273844"/>
            <a:ext cx="83094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panose="020B0603020202020204"/>
              <a:buNone/>
              <a:defRPr sz="45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72" name="Google Shape;172;p4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173"/>
        <p:cNvGrpSpPr/>
        <p:nvPr/>
      </p:nvGrpSpPr>
      <p:grpSpPr>
        <a:xfrm>
          <a:off x="0" y="0"/>
          <a:ext cx="0" cy="0"/>
          <a:chOff x="0" y="0"/>
          <a:chExt cx="0" cy="0"/>
        </a:xfrm>
      </p:grpSpPr>
      <p:sp>
        <p:nvSpPr>
          <p:cNvPr id="174" name="Google Shape;174;p4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43"/>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76" name="Google Shape;176;p4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177"/>
        <p:cNvGrpSpPr/>
        <p:nvPr/>
      </p:nvGrpSpPr>
      <p:grpSpPr>
        <a:xfrm>
          <a:off x="0" y="0"/>
          <a:ext cx="0" cy="0"/>
          <a:chOff x="0" y="0"/>
          <a:chExt cx="0" cy="0"/>
        </a:xfrm>
      </p:grpSpPr>
      <p:sp>
        <p:nvSpPr>
          <p:cNvPr id="178" name="Google Shape;178;p44"/>
          <p:cNvSpPr txBox="1">
            <a:spLocks noGrp="1"/>
          </p:cNvSpPr>
          <p:nvPr>
            <p:ph type="body" idx="1"/>
          </p:nvPr>
        </p:nvSpPr>
        <p:spPr>
          <a:xfrm>
            <a:off x="232304" y="1285875"/>
            <a:ext cx="8679300" cy="32550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3000"/>
              </a:spcBef>
              <a:spcAft>
                <a:spcPts val="0"/>
              </a:spcAft>
              <a:buClr>
                <a:srgbClr val="000000"/>
              </a:buClr>
              <a:buSzPts val="7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7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7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6550" algn="l">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7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7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7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7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7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79" name="Google Shape;179;p44"/>
          <p:cNvSpPr txBox="1">
            <a:spLocks noGrp="1"/>
          </p:cNvSpPr>
          <p:nvPr>
            <p:ph type="sldNum" idx="12"/>
          </p:nvPr>
        </p:nvSpPr>
        <p:spPr>
          <a:xfrm>
            <a:off x="7384771" y="4818852"/>
            <a:ext cx="1508700" cy="2736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180" name="Google Shape;180;p44"/>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81"/>
        <p:cNvGrpSpPr/>
        <p:nvPr/>
      </p:nvGrpSpPr>
      <p:grpSpPr>
        <a:xfrm>
          <a:off x="0" y="0"/>
          <a:ext cx="0" cy="0"/>
          <a:chOff x="0" y="0"/>
          <a:chExt cx="0" cy="0"/>
        </a:xfrm>
      </p:grpSpPr>
      <p:sp>
        <p:nvSpPr>
          <p:cNvPr id="182" name="Google Shape;182;p4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10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46484" y="281285"/>
            <a:ext cx="7715100" cy="659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None/>
              <a:defRPr sz="3200" b="0" i="0" u="none" strike="noStrike" cap="none">
                <a:solidFill>
                  <a:srgbClr val="53585F"/>
                </a:solidFill>
              </a:defRPr>
            </a:lvl1pPr>
            <a:lvl2pPr marR="0" lvl="1"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85" name="Google Shape;185;p46"/>
          <p:cNvSpPr txBox="1">
            <a:spLocks noGrp="1"/>
          </p:cNvSpPr>
          <p:nvPr>
            <p:ph type="body" idx="1"/>
          </p:nvPr>
        </p:nvSpPr>
        <p:spPr>
          <a:xfrm>
            <a:off x="457647" y="1004590"/>
            <a:ext cx="7715100" cy="3455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53585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53585F"/>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53585F"/>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53585F"/>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53585F"/>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0"/>
              </a:spcBef>
              <a:spcAft>
                <a:spcPts val="0"/>
              </a:spcAft>
              <a:buClr>
                <a:srgbClr val="000000"/>
              </a:buClr>
              <a:buSzPts val="1400"/>
              <a:buFont typeface="Trebuchet MS" panose="020B0603020202020204"/>
              <a:buNone/>
              <a:defRPr sz="14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86" name="Google Shape;186;p46"/>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3585F"/>
                </a:solidFill>
                <a:latin typeface="Arial" panose="020B0604020202020204"/>
                <a:ea typeface="Arial" panose="020B0604020202020204"/>
                <a:cs typeface="Arial" panose="020B0604020202020204"/>
                <a:sym typeface="Arial" panose="020B0604020202020204"/>
              </a:defRPr>
            </a:lvl1pPr>
            <a:lvl2pPr lvl="1">
              <a:buNone/>
              <a:defRPr sz="1000">
                <a:solidFill>
                  <a:srgbClr val="53585F"/>
                </a:solidFill>
                <a:latin typeface="Arial" panose="020B0604020202020204"/>
                <a:ea typeface="Arial" panose="020B0604020202020204"/>
                <a:cs typeface="Arial" panose="020B0604020202020204"/>
                <a:sym typeface="Arial" panose="020B0604020202020204"/>
              </a:defRPr>
            </a:lvl2pPr>
            <a:lvl3pPr lvl="2">
              <a:buNone/>
              <a:defRPr sz="1000">
                <a:solidFill>
                  <a:srgbClr val="53585F"/>
                </a:solidFill>
                <a:latin typeface="Arial" panose="020B0604020202020204"/>
                <a:ea typeface="Arial" panose="020B0604020202020204"/>
                <a:cs typeface="Arial" panose="020B0604020202020204"/>
                <a:sym typeface="Arial" panose="020B0604020202020204"/>
              </a:defRPr>
            </a:lvl3pPr>
            <a:lvl4pPr lvl="3">
              <a:buNone/>
              <a:defRPr sz="1000">
                <a:solidFill>
                  <a:srgbClr val="53585F"/>
                </a:solidFill>
                <a:latin typeface="Arial" panose="020B0604020202020204"/>
                <a:ea typeface="Arial" panose="020B0604020202020204"/>
                <a:cs typeface="Arial" panose="020B0604020202020204"/>
                <a:sym typeface="Arial" panose="020B0604020202020204"/>
              </a:defRPr>
            </a:lvl4pPr>
            <a:lvl5pPr lvl="4">
              <a:buNone/>
              <a:defRPr sz="1000">
                <a:solidFill>
                  <a:srgbClr val="53585F"/>
                </a:solidFill>
                <a:latin typeface="Arial" panose="020B0604020202020204"/>
                <a:ea typeface="Arial" panose="020B0604020202020204"/>
                <a:cs typeface="Arial" panose="020B0604020202020204"/>
                <a:sym typeface="Arial" panose="020B0604020202020204"/>
              </a:defRPr>
            </a:lvl5pPr>
            <a:lvl6pPr lvl="5">
              <a:buNone/>
              <a:defRPr sz="1000">
                <a:solidFill>
                  <a:srgbClr val="53585F"/>
                </a:solidFill>
                <a:latin typeface="Arial" panose="020B0604020202020204"/>
                <a:ea typeface="Arial" panose="020B0604020202020204"/>
                <a:cs typeface="Arial" panose="020B0604020202020204"/>
                <a:sym typeface="Arial" panose="020B0604020202020204"/>
              </a:defRPr>
            </a:lvl6pPr>
            <a:lvl7pPr lvl="6">
              <a:buNone/>
              <a:defRPr sz="1000">
                <a:solidFill>
                  <a:srgbClr val="53585F"/>
                </a:solidFill>
                <a:latin typeface="Arial" panose="020B0604020202020204"/>
                <a:ea typeface="Arial" panose="020B0604020202020204"/>
                <a:cs typeface="Arial" panose="020B0604020202020204"/>
                <a:sym typeface="Arial" panose="020B0604020202020204"/>
              </a:defRPr>
            </a:lvl7pPr>
            <a:lvl8pPr lvl="7">
              <a:buNone/>
              <a:defRPr sz="1000">
                <a:solidFill>
                  <a:srgbClr val="53585F"/>
                </a:solidFill>
                <a:latin typeface="Arial" panose="020B0604020202020204"/>
                <a:ea typeface="Arial" panose="020B0604020202020204"/>
                <a:cs typeface="Arial" panose="020B0604020202020204"/>
                <a:sym typeface="Arial" panose="020B0604020202020204"/>
              </a:defRPr>
            </a:lvl8pPr>
            <a:lvl9pPr lvl="8">
              <a:buNone/>
              <a:defRPr sz="1000">
                <a:solidFill>
                  <a:srgbClr val="53585F"/>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7"/>
        <p:cNvGrpSpPr/>
        <p:nvPr/>
      </p:nvGrpSpPr>
      <p:grpSpPr>
        <a:xfrm>
          <a:off x="0" y="0"/>
          <a:ext cx="0" cy="0"/>
          <a:chOff x="0" y="0"/>
          <a:chExt cx="0" cy="0"/>
        </a:xfrm>
      </p:grpSpPr>
      <p:sp>
        <p:nvSpPr>
          <p:cNvPr id="188" name="Google Shape;188;p47"/>
          <p:cNvSpPr txBox="1">
            <a:spLocks noGrp="1"/>
          </p:cNvSpPr>
          <p:nvPr>
            <p:ph type="title"/>
          </p:nvPr>
        </p:nvSpPr>
        <p:spPr>
          <a:xfrm>
            <a:off x="628427" y="273751"/>
            <a:ext cx="7887300" cy="99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4500"/>
              <a:buNone/>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189" name="Google Shape;189;p47"/>
          <p:cNvSpPr txBox="1">
            <a:spLocks noGrp="1"/>
          </p:cNvSpPr>
          <p:nvPr>
            <p:ph type="body" idx="1"/>
          </p:nvPr>
        </p:nvSpPr>
        <p:spPr>
          <a:xfrm>
            <a:off x="628650" y="1369218"/>
            <a:ext cx="7886700" cy="32637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90" name="Google Shape;190;p47"/>
          <p:cNvSpPr txBox="1">
            <a:spLocks noGrp="1"/>
          </p:cNvSpPr>
          <p:nvPr>
            <p:ph type="dt" idx="10"/>
          </p:nvPr>
        </p:nvSpPr>
        <p:spPr>
          <a:xfrm>
            <a:off x="6458397" y="4195167"/>
            <a:ext cx="2057100" cy="273600"/>
          </a:xfrm>
          <a:prstGeom prst="rect">
            <a:avLst/>
          </a:prstGeom>
          <a:noFill/>
          <a:ln>
            <a:noFill/>
          </a:ln>
        </p:spPr>
        <p:txBody>
          <a:bodyPr spcFirstLastPara="1" wrap="square" lIns="58925" tIns="29450" rIns="58925" bIns="29450"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191" name="Google Shape;191;p47"/>
          <p:cNvSpPr txBox="1">
            <a:spLocks noGrp="1"/>
          </p:cNvSpPr>
          <p:nvPr>
            <p:ph type="ftr" idx="11"/>
          </p:nvPr>
        </p:nvSpPr>
        <p:spPr>
          <a:xfrm>
            <a:off x="3028950" y="4767263"/>
            <a:ext cx="3086100" cy="273900"/>
          </a:xfrm>
          <a:prstGeom prst="rect">
            <a:avLst/>
          </a:prstGeom>
          <a:noFill/>
          <a:ln>
            <a:noFill/>
          </a:ln>
        </p:spPr>
        <p:txBody>
          <a:bodyPr spcFirstLastPara="1" wrap="square" lIns="58925" tIns="29450" rIns="58925" bIns="29450" anchor="t" anchorCtr="0">
            <a:noAutofit/>
          </a:bodyPr>
          <a:lstStyle>
            <a:lvl1pPr marR="0" lvl="0" algn="l">
              <a:spcBef>
                <a:spcPts val="0"/>
              </a:spcBef>
              <a:spcAft>
                <a:spcPts val="0"/>
              </a:spcAft>
              <a:buSzPts val="900"/>
              <a:buNone/>
              <a:defRPr sz="1100">
                <a:solidFill>
                  <a:srgbClr val="5C6670"/>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R="0" lvl="2"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R="0" lvl="3"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R="0" lvl="4"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R="0" lvl="5"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R="0" lvl="6"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R="0" lvl="7"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R="0" lvl="8" algn="l">
              <a:spcBef>
                <a:spcPts val="0"/>
              </a:spcBef>
              <a:spcAft>
                <a:spcPts val="0"/>
              </a:spcAft>
              <a:buSzPts val="900"/>
              <a:buNone/>
              <a:defRPr sz="1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dirty="0"/>
          </a:p>
        </p:txBody>
      </p:sp>
      <p:sp>
        <p:nvSpPr>
          <p:cNvPr id="192" name="Google Shape;192;p47"/>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193"/>
        <p:cNvGrpSpPr/>
        <p:nvPr/>
      </p:nvGrpSpPr>
      <p:grpSpPr>
        <a:xfrm>
          <a:off x="0" y="0"/>
          <a:ext cx="0" cy="0"/>
          <a:chOff x="0" y="0"/>
          <a:chExt cx="0" cy="0"/>
        </a:xfrm>
      </p:grpSpPr>
      <p:sp>
        <p:nvSpPr>
          <p:cNvPr id="194" name="Google Shape;194;p48"/>
          <p:cNvSpPr txBox="1">
            <a:spLocks noGrp="1"/>
          </p:cNvSpPr>
          <p:nvPr>
            <p:ph type="sldNum" idx="12"/>
          </p:nvPr>
        </p:nvSpPr>
        <p:spPr>
          <a:xfrm>
            <a:off x="7384767" y="4818852"/>
            <a:ext cx="1508700" cy="2739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lvl="1"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lvl="2"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lvl="3"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lvl="4"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lvl="5"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lvl="6"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lvl="7"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lvl="8" indent="0" algn="r">
              <a:spcBef>
                <a:spcPts val="0"/>
              </a:spcBef>
              <a:spcAft>
                <a:spcPts val="0"/>
              </a:spcAft>
              <a:buNone/>
              <a:defRPr sz="900" b="1">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195"/>
        <p:cNvGrpSpPr/>
        <p:nvPr/>
      </p:nvGrpSpPr>
      <p:grpSpPr>
        <a:xfrm>
          <a:off x="0" y="0"/>
          <a:ext cx="0" cy="0"/>
          <a:chOff x="0" y="0"/>
          <a:chExt cx="0" cy="0"/>
        </a:xfrm>
      </p:grpSpPr>
      <p:sp>
        <p:nvSpPr>
          <p:cNvPr id="196" name="Google Shape;196;p49"/>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panose="020B0604020202020204"/>
              <a:buNone/>
              <a:defRPr sz="4600" b="1"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97" name="Google Shape;197;p49"/>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panose="020B0603020202020204"/>
              <a:buNone/>
              <a:defRPr sz="17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98" name="Google Shape;198;p49"/>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3000"/>
              </a:spcBef>
              <a:spcAft>
                <a:spcPts val="0"/>
              </a:spcAft>
              <a:buClr>
                <a:schemeClr val="dk1"/>
              </a:buClr>
              <a:buSzPts val="11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3000"/>
              </a:spcBef>
              <a:spcAft>
                <a:spcPts val="0"/>
              </a:spcAft>
              <a:buClr>
                <a:schemeClr val="dk1"/>
              </a:buClr>
              <a:buSzPts val="1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3000"/>
              </a:spcBef>
              <a:spcAft>
                <a:spcPts val="0"/>
              </a:spcAft>
              <a:buClr>
                <a:schemeClr val="dk1"/>
              </a:buClr>
              <a:buSzPts val="11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99" name="Google Shape;199;p4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0"/>
        <p:cNvGrpSpPr/>
        <p:nvPr/>
      </p:nvGrpSpPr>
      <p:grpSpPr>
        <a:xfrm>
          <a:off x="0" y="0"/>
          <a:ext cx="0" cy="0"/>
          <a:chOff x="0" y="0"/>
          <a:chExt cx="0" cy="0"/>
        </a:xfrm>
      </p:grpSpPr>
      <p:sp>
        <p:nvSpPr>
          <p:cNvPr id="201" name="Google Shape;201;p5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 name="Google Shape;202;p5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03" name="Google Shape;203;p5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04" name="Google Shape;204;p5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1"/>
        <p:cNvGrpSpPr/>
        <p:nvPr/>
      </p:nvGrpSpPr>
      <p:grpSpPr>
        <a:xfrm>
          <a:off x="0" y="0"/>
          <a:ext cx="0" cy="0"/>
          <a:chOff x="0" y="0"/>
          <a:chExt cx="0" cy="0"/>
        </a:xfrm>
      </p:grpSpPr>
      <p:sp>
        <p:nvSpPr>
          <p:cNvPr id="212" name="Google Shape;212;p5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13"/>
        <p:cNvGrpSpPr/>
        <p:nvPr/>
      </p:nvGrpSpPr>
      <p:grpSpPr>
        <a:xfrm>
          <a:off x="0" y="0"/>
          <a:ext cx="0" cy="0"/>
          <a:chOff x="0" y="0"/>
          <a:chExt cx="0" cy="0"/>
        </a:xfrm>
      </p:grpSpPr>
      <p:sp>
        <p:nvSpPr>
          <p:cNvPr id="214" name="Google Shape;214;p5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 name="Google Shape;215;p53"/>
          <p:cNvSpPr txBox="1">
            <a:spLocks noGrp="1"/>
          </p:cNvSpPr>
          <p:nvPr>
            <p:ph type="body" idx="1"/>
          </p:nvPr>
        </p:nvSpPr>
        <p:spPr>
          <a:xfrm>
            <a:off x="628650" y="1389226"/>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16" name="Google Shape;216;p5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7"/>
        <p:cNvGrpSpPr/>
        <p:nvPr/>
      </p:nvGrpSpPr>
      <p:grpSpPr>
        <a:xfrm>
          <a:off x="0" y="0"/>
          <a:ext cx="0" cy="0"/>
          <a:chOff x="0" y="0"/>
          <a:chExt cx="0" cy="0"/>
        </a:xfrm>
      </p:grpSpPr>
      <p:sp>
        <p:nvSpPr>
          <p:cNvPr id="218" name="Google Shape;218;p54"/>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 name="Google Shape;219;p54"/>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panose="020B0604020202020204"/>
              <a:buNone/>
              <a:defRPr sz="37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20" name="Google Shape;220;p54"/>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221" name="Google Shape;221;p5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222" name="Google Shape;222;p54"/>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23"/>
        <p:cNvGrpSpPr/>
        <p:nvPr/>
      </p:nvGrpSpPr>
      <p:grpSpPr>
        <a:xfrm>
          <a:off x="0" y="0"/>
          <a:ext cx="0" cy="0"/>
          <a:chOff x="0" y="0"/>
          <a:chExt cx="0" cy="0"/>
        </a:xfrm>
      </p:grpSpPr>
      <p:sp>
        <p:nvSpPr>
          <p:cNvPr id="224" name="Google Shape;224;p5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225" name="Google Shape;225;p55"/>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dirty="0"/>
          </a:p>
        </p:txBody>
      </p:sp>
      <p:sp>
        <p:nvSpPr>
          <p:cNvPr id="226" name="Google Shape;226;p55"/>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400" dirty="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27"/>
        <p:cNvGrpSpPr/>
        <p:nvPr/>
      </p:nvGrpSpPr>
      <p:grpSpPr>
        <a:xfrm>
          <a:off x="0" y="0"/>
          <a:ext cx="0" cy="0"/>
          <a:chOff x="0" y="0"/>
          <a:chExt cx="0" cy="0"/>
        </a:xfrm>
      </p:grpSpPr>
      <p:sp>
        <p:nvSpPr>
          <p:cNvPr id="228" name="Google Shape;228;p5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229" name="Google Shape;229;p56"/>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GB" sz="14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400" b="1" dirty="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230" name="Google Shape;230;p56"/>
          <p:cNvPicPr preferRelativeResize="0"/>
          <p:nvPr/>
        </p:nvPicPr>
        <p:blipFill rotWithShape="1">
          <a:blip r:embed="rId2"/>
          <a:srcRect l="1681" t="12786" b="4828"/>
          <a:stretch>
            <a:fillRect/>
          </a:stretch>
        </p:blipFill>
        <p:spPr>
          <a:xfrm>
            <a:off x="0" y="-1"/>
            <a:ext cx="9143996" cy="4695092"/>
          </a:xfrm>
          <a:prstGeom prst="rect">
            <a:avLst/>
          </a:prstGeom>
          <a:noFill/>
          <a:ln>
            <a:noFill/>
          </a:ln>
        </p:spPr>
      </p:pic>
      <p:sp>
        <p:nvSpPr>
          <p:cNvPr id="231" name="Google Shape;231;p56"/>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panose="020B0603020202020204"/>
              <a:buNone/>
            </a:pPr>
            <a:r>
              <a:rPr lang="en-GB" sz="41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4100" b="0" i="0" u="none" strike="noStrike" cap="none" dirty="0">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27000" marR="0" lvl="0" indent="0" algn="l" rtl="0">
              <a:lnSpc>
                <a:spcPct val="100000"/>
              </a:lnSpc>
              <a:spcBef>
                <a:spcPts val="0"/>
              </a:spcBef>
              <a:spcAft>
                <a:spcPts val="0"/>
              </a:spcAft>
              <a:buClr>
                <a:srgbClr val="FFFFFF"/>
              </a:buClr>
              <a:buSzPts val="2400"/>
              <a:buFont typeface="Trebuchet MS" panose="020B0603020202020204"/>
              <a:buNone/>
            </a:pPr>
            <a:r>
              <a:rPr lang="en-GB"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32"/>
        <p:cNvGrpSpPr/>
        <p:nvPr/>
      </p:nvGrpSpPr>
      <p:grpSpPr>
        <a:xfrm>
          <a:off x="0" y="0"/>
          <a:ext cx="0" cy="0"/>
          <a:chOff x="0" y="0"/>
          <a:chExt cx="0" cy="0"/>
        </a:xfrm>
      </p:grpSpPr>
      <p:sp>
        <p:nvSpPr>
          <p:cNvPr id="233" name="Google Shape;233;p5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234" name="Google Shape;234;p57"/>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GB" sz="27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27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235" name="Google Shape;235;p57"/>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4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6"/>
        <p:cNvGrpSpPr/>
        <p:nvPr/>
      </p:nvGrpSpPr>
      <p:grpSpPr>
        <a:xfrm>
          <a:off x="0" y="0"/>
          <a:ext cx="0" cy="0"/>
          <a:chOff x="0" y="0"/>
          <a:chExt cx="0" cy="0"/>
        </a:xfrm>
      </p:grpSpPr>
      <p:sp>
        <p:nvSpPr>
          <p:cNvPr id="237" name="Google Shape;237;p58"/>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panose="020B0603020202020204"/>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8" name="Google Shape;238;p58"/>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39" name="Google Shape;239;p5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cxnSp>
        <p:nvCxnSpPr>
          <p:cNvPr id="240" name="Google Shape;240;p58"/>
          <p:cNvCxnSpPr/>
          <p:nvPr/>
        </p:nvCxnSpPr>
        <p:spPr>
          <a:xfrm>
            <a:off x="4572000" y="995363"/>
            <a:ext cx="0" cy="3152700"/>
          </a:xfrm>
          <a:prstGeom prst="straightConnector1">
            <a:avLst/>
          </a:prstGeom>
          <a:noFill/>
          <a:ln w="50800" cap="flat" cmpd="sng">
            <a:solidFill>
              <a:schemeClr val="dk1"/>
            </a:solidFill>
            <a:prstDash val="solid"/>
            <a:miter lim="800000"/>
            <a:headEnd type="none" w="sm" len="sm"/>
            <a:tailEnd type="none" w="sm" len="sm"/>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1"/>
        <p:cNvGrpSpPr/>
        <p:nvPr/>
      </p:nvGrpSpPr>
      <p:grpSpPr>
        <a:xfrm>
          <a:off x="0" y="0"/>
          <a:ext cx="0" cy="0"/>
          <a:chOff x="0" y="0"/>
          <a:chExt cx="0" cy="0"/>
        </a:xfrm>
      </p:grpSpPr>
      <p:sp>
        <p:nvSpPr>
          <p:cNvPr id="242" name="Google Shape;242;p59"/>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 name="Google Shape;243;p5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44"/>
        <p:cNvGrpSpPr/>
        <p:nvPr/>
      </p:nvGrpSpPr>
      <p:grpSpPr>
        <a:xfrm>
          <a:off x="0" y="0"/>
          <a:ext cx="0" cy="0"/>
          <a:chOff x="0" y="0"/>
          <a:chExt cx="0" cy="0"/>
        </a:xfrm>
      </p:grpSpPr>
      <p:sp>
        <p:nvSpPr>
          <p:cNvPr id="245" name="Google Shape;245;p60"/>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6" name="Google Shape;246;p6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247" name="Google Shape;247;p60" descr="Questions"/>
          <p:cNvPicPr preferRelativeResize="0"/>
          <p:nvPr/>
        </p:nvPicPr>
        <p:blipFill rotWithShape="1">
          <a:blip r:embed="rId2"/>
          <a:srcRect/>
          <a:stretch>
            <a:fillRect/>
          </a:stretch>
        </p:blipFill>
        <p:spPr>
          <a:xfrm>
            <a:off x="-714374" y="-223837"/>
            <a:ext cx="5572125" cy="55721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48"/>
        <p:cNvGrpSpPr/>
        <p:nvPr/>
      </p:nvGrpSpPr>
      <p:grpSpPr>
        <a:xfrm>
          <a:off x="0" y="0"/>
          <a:ext cx="0" cy="0"/>
          <a:chOff x="0" y="0"/>
          <a:chExt cx="0" cy="0"/>
        </a:xfrm>
      </p:grpSpPr>
      <p:sp>
        <p:nvSpPr>
          <p:cNvPr id="249" name="Google Shape;249;p61"/>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0" name="Google Shape;250;p6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251" name="Google Shape;251;p61" descr="Chat"/>
          <p:cNvPicPr preferRelativeResize="0"/>
          <p:nvPr/>
        </p:nvPicPr>
        <p:blipFill rotWithShape="1">
          <a:blip r:embed="rId2"/>
          <a:srcRect/>
          <a:stretch>
            <a:fillRect/>
          </a:stretch>
        </p:blipFill>
        <p:spPr>
          <a:xfrm>
            <a:off x="-169519" y="80367"/>
            <a:ext cx="4942432" cy="494258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52"/>
        <p:cNvGrpSpPr/>
        <p:nvPr/>
      </p:nvGrpSpPr>
      <p:grpSpPr>
        <a:xfrm>
          <a:off x="0" y="0"/>
          <a:ext cx="0" cy="0"/>
          <a:chOff x="0" y="0"/>
          <a:chExt cx="0" cy="0"/>
        </a:xfrm>
      </p:grpSpPr>
      <p:sp>
        <p:nvSpPr>
          <p:cNvPr id="253" name="Google Shape;253;p6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254" name="Google Shape;254;p62"/>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5" name="Google Shape;255;p62"/>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56"/>
        <p:cNvGrpSpPr/>
        <p:nvPr/>
      </p:nvGrpSpPr>
      <p:grpSpPr>
        <a:xfrm>
          <a:off x="0" y="0"/>
          <a:ext cx="0" cy="0"/>
          <a:chOff x="0" y="0"/>
          <a:chExt cx="0" cy="0"/>
        </a:xfrm>
      </p:grpSpPr>
      <p:sp>
        <p:nvSpPr>
          <p:cNvPr id="257" name="Google Shape;257;p63"/>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panose="020B0603020202020204"/>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8" name="Google Shape;258;p6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9"/>
        <p:cNvGrpSpPr/>
        <p:nvPr/>
      </p:nvGrpSpPr>
      <p:grpSpPr>
        <a:xfrm>
          <a:off x="0" y="0"/>
          <a:ext cx="0" cy="0"/>
          <a:chOff x="0" y="0"/>
          <a:chExt cx="0" cy="0"/>
        </a:xfrm>
      </p:grpSpPr>
      <p:sp>
        <p:nvSpPr>
          <p:cNvPr id="260" name="Google Shape;260;p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261" name="Google Shape;261;p6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sz="1400"/>
            </a:lvl1pPr>
            <a:lvl2pPr marL="914400" lvl="1" indent="-317500" algn="l">
              <a:lnSpc>
                <a:spcPct val="115000"/>
              </a:lnSpc>
              <a:spcBef>
                <a:spcPts val="1600"/>
              </a:spcBef>
              <a:spcAft>
                <a:spcPts val="0"/>
              </a:spcAft>
              <a:buSzPts val="1400"/>
              <a:buChar char="○"/>
              <a:defRPr sz="1400"/>
            </a:lvl2pPr>
            <a:lvl3pPr marL="1371600" lvl="2" indent="-317500" algn="l">
              <a:lnSpc>
                <a:spcPct val="115000"/>
              </a:lnSpc>
              <a:spcBef>
                <a:spcPts val="1600"/>
              </a:spcBef>
              <a:spcAft>
                <a:spcPts val="0"/>
              </a:spcAft>
              <a:buSzPts val="1400"/>
              <a:buChar char="■"/>
              <a:defRPr sz="1400"/>
            </a:lvl3pPr>
            <a:lvl4pPr marL="1828800" lvl="3" indent="-317500" algn="l">
              <a:lnSpc>
                <a:spcPct val="115000"/>
              </a:lnSpc>
              <a:spcBef>
                <a:spcPts val="1600"/>
              </a:spcBef>
              <a:spcAft>
                <a:spcPts val="0"/>
              </a:spcAft>
              <a:buSzPts val="1400"/>
              <a:buChar char="●"/>
              <a:defRPr sz="1400"/>
            </a:lvl4pPr>
            <a:lvl5pPr marL="2286000" lvl="4" indent="-317500" algn="l">
              <a:lnSpc>
                <a:spcPct val="115000"/>
              </a:lnSpc>
              <a:spcBef>
                <a:spcPts val="1600"/>
              </a:spcBef>
              <a:spcAft>
                <a:spcPts val="0"/>
              </a:spcAft>
              <a:buSzPts val="1400"/>
              <a:buChar char="○"/>
              <a:defRPr sz="1400"/>
            </a:lvl5pPr>
            <a:lvl6pPr marL="2743200" lvl="5" indent="-317500" algn="l">
              <a:lnSpc>
                <a:spcPct val="115000"/>
              </a:lnSpc>
              <a:spcBef>
                <a:spcPts val="1600"/>
              </a:spcBef>
              <a:spcAft>
                <a:spcPts val="0"/>
              </a:spcAft>
              <a:buSzPts val="1400"/>
              <a:buChar char="■"/>
              <a:defRPr sz="1400"/>
            </a:lvl6pPr>
            <a:lvl7pPr marL="3200400" lvl="6" indent="-317500" algn="l">
              <a:lnSpc>
                <a:spcPct val="115000"/>
              </a:lnSpc>
              <a:spcBef>
                <a:spcPts val="1600"/>
              </a:spcBef>
              <a:spcAft>
                <a:spcPts val="0"/>
              </a:spcAft>
              <a:buSzPts val="1400"/>
              <a:buChar char="●"/>
              <a:defRPr sz="1400"/>
            </a:lvl7pPr>
            <a:lvl8pPr marL="3657600" lvl="7" indent="-317500" algn="l">
              <a:lnSpc>
                <a:spcPct val="115000"/>
              </a:lnSpc>
              <a:spcBef>
                <a:spcPts val="1600"/>
              </a:spcBef>
              <a:spcAft>
                <a:spcPts val="0"/>
              </a:spcAft>
              <a:buSzPts val="1400"/>
              <a:buChar char="○"/>
              <a:defRPr sz="1400"/>
            </a:lvl8pPr>
            <a:lvl9pPr marL="4114800" lvl="8" indent="-317500" algn="l">
              <a:lnSpc>
                <a:spcPct val="115000"/>
              </a:lnSpc>
              <a:spcBef>
                <a:spcPts val="1600"/>
              </a:spcBef>
              <a:spcAft>
                <a:spcPts val="1600"/>
              </a:spcAft>
              <a:buSzPts val="1400"/>
              <a:buChar char="■"/>
              <a:defRPr sz="1400"/>
            </a:lvl9pPr>
          </a:lstStyle>
          <a:p>
            <a:endParaRPr/>
          </a:p>
        </p:txBody>
      </p:sp>
      <p:sp>
        <p:nvSpPr>
          <p:cNvPr id="262" name="Google Shape;262;p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263"/>
        <p:cNvGrpSpPr/>
        <p:nvPr/>
      </p:nvGrpSpPr>
      <p:grpSpPr>
        <a:xfrm>
          <a:off x="0" y="0"/>
          <a:ext cx="0" cy="0"/>
          <a:chOff x="0" y="0"/>
          <a:chExt cx="0" cy="0"/>
        </a:xfrm>
      </p:grpSpPr>
      <p:sp>
        <p:nvSpPr>
          <p:cNvPr id="264" name="Google Shape;264;p65"/>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265"/>
        <p:cNvGrpSpPr/>
        <p:nvPr/>
      </p:nvGrpSpPr>
      <p:grpSpPr>
        <a:xfrm>
          <a:off x="0" y="0"/>
          <a:ext cx="0" cy="0"/>
          <a:chOff x="0" y="0"/>
          <a:chExt cx="0" cy="0"/>
        </a:xfrm>
      </p:grpSpPr>
      <p:sp>
        <p:nvSpPr>
          <p:cNvPr id="266" name="Google Shape;266;p66"/>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6550" algn="l">
              <a:lnSpc>
                <a:spcPct val="100000"/>
              </a:lnSpc>
              <a:spcBef>
                <a:spcPts val="3000"/>
              </a:spcBef>
              <a:spcAft>
                <a:spcPts val="0"/>
              </a:spcAft>
              <a:buClr>
                <a:schemeClr val="dk1"/>
              </a:buClr>
              <a:buSzPts val="1700"/>
              <a:buFont typeface="Noto Sans" panose="020B0502040504020204"/>
              <a:buChar char="❖"/>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67" name="Google Shape;267;p66"/>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268" name="Google Shape;268;p66"/>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69"/>
        <p:cNvGrpSpPr/>
        <p:nvPr/>
      </p:nvGrpSpPr>
      <p:grpSpPr>
        <a:xfrm>
          <a:off x="0" y="0"/>
          <a:ext cx="0" cy="0"/>
          <a:chOff x="0" y="0"/>
          <a:chExt cx="0" cy="0"/>
        </a:xfrm>
      </p:grpSpPr>
      <p:sp>
        <p:nvSpPr>
          <p:cNvPr id="270" name="Google Shape;270;p67"/>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Arial" panose="020B0604020202020204"/>
              <a:buNone/>
              <a:defRPr sz="1500" b="0" i="0" u="none" strike="noStrike" cap="none">
                <a:solidFill>
                  <a:srgbClr val="575757"/>
                </a:solidFill>
                <a:latin typeface="Arial" panose="020B0604020202020204"/>
                <a:ea typeface="Arial" panose="020B0604020202020204"/>
                <a:cs typeface="Arial" panose="020B0604020202020204"/>
                <a:sym typeface="Arial" panose="020B0604020202020204"/>
              </a:defRPr>
            </a:lvl1pPr>
            <a:lvl2pPr marL="914400" marR="0" lvl="1" indent="-317500" algn="l">
              <a:lnSpc>
                <a:spcPct val="100000"/>
              </a:lnSpc>
              <a:spcBef>
                <a:spcPts val="500"/>
              </a:spcBef>
              <a:spcAft>
                <a:spcPts val="0"/>
              </a:spcAft>
              <a:buClr>
                <a:schemeClr val="dk2"/>
              </a:buClr>
              <a:buSzPts val="1400"/>
              <a:buFont typeface="Arial" panose="020B0604020202020204"/>
              <a:buChar char="•"/>
              <a:defRPr sz="14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1371600" marR="0" lvl="2" indent="-317500" algn="l">
              <a:lnSpc>
                <a:spcPct val="100000"/>
              </a:lnSpc>
              <a:spcBef>
                <a:spcPts val="500"/>
              </a:spcBef>
              <a:spcAft>
                <a:spcPts val="0"/>
              </a:spcAft>
              <a:buClr>
                <a:schemeClr val="dk2"/>
              </a:buClr>
              <a:buSzPts val="1400"/>
              <a:buFont typeface="Arial" panose="020B0604020202020204"/>
              <a:buChar char="−"/>
              <a:defRPr sz="14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1828800" marR="0" lvl="3" indent="-304800" algn="l">
              <a:lnSpc>
                <a:spcPct val="100000"/>
              </a:lnSpc>
              <a:spcBef>
                <a:spcPts val="500"/>
              </a:spcBef>
              <a:spcAft>
                <a:spcPts val="0"/>
              </a:spcAft>
              <a:buClr>
                <a:schemeClr val="dk2"/>
              </a:buClr>
              <a:buSzPts val="1200"/>
              <a:buFont typeface="Arial" panose="020B0604020202020204"/>
              <a:buChar char="◦"/>
              <a:defRPr sz="12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2286000" marR="0" lvl="4" indent="-304800" algn="l">
              <a:lnSpc>
                <a:spcPct val="100000"/>
              </a:lnSpc>
              <a:spcBef>
                <a:spcPts val="500"/>
              </a:spcBef>
              <a:spcAft>
                <a:spcPts val="0"/>
              </a:spcAft>
              <a:buClr>
                <a:schemeClr val="dk2"/>
              </a:buClr>
              <a:buSzPts val="1200"/>
              <a:buFont typeface="Arial" panose="020B0604020202020204"/>
              <a:buChar char="−"/>
              <a:defRPr sz="12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2743200" marR="0" lvl="5"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71" name="Google Shape;271;p67"/>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panose="020B0604020202020204"/>
              <a:buNone/>
              <a:defRPr sz="21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Clr>
                <a:srgbClr val="FFFFFF"/>
              </a:buClr>
              <a:buSzPts val="1100"/>
              <a:buFont typeface="Trebuchet MS" panose="020B0603020202020204"/>
              <a:buNone/>
              <a:defRPr sz="1400"/>
            </a:lvl2pPr>
            <a:lvl3pPr lvl="2" algn="l">
              <a:lnSpc>
                <a:spcPct val="100000"/>
              </a:lnSpc>
              <a:spcBef>
                <a:spcPts val="0"/>
              </a:spcBef>
              <a:spcAft>
                <a:spcPts val="0"/>
              </a:spcAft>
              <a:buClr>
                <a:srgbClr val="FFFFFF"/>
              </a:buClr>
              <a:buSzPts val="1100"/>
              <a:buFont typeface="Trebuchet MS" panose="020B0603020202020204"/>
              <a:buNone/>
              <a:defRPr sz="1400"/>
            </a:lvl3pPr>
            <a:lvl4pPr lvl="3" algn="l">
              <a:lnSpc>
                <a:spcPct val="100000"/>
              </a:lnSpc>
              <a:spcBef>
                <a:spcPts val="0"/>
              </a:spcBef>
              <a:spcAft>
                <a:spcPts val="0"/>
              </a:spcAft>
              <a:buClr>
                <a:srgbClr val="FFFFFF"/>
              </a:buClr>
              <a:buSzPts val="1100"/>
              <a:buFont typeface="Trebuchet MS" panose="020B0603020202020204"/>
              <a:buNone/>
              <a:defRPr sz="1400"/>
            </a:lvl4pPr>
            <a:lvl5pPr lvl="4" algn="l">
              <a:lnSpc>
                <a:spcPct val="100000"/>
              </a:lnSpc>
              <a:spcBef>
                <a:spcPts val="0"/>
              </a:spcBef>
              <a:spcAft>
                <a:spcPts val="0"/>
              </a:spcAft>
              <a:buClr>
                <a:srgbClr val="FFFFFF"/>
              </a:buClr>
              <a:buSzPts val="1100"/>
              <a:buFont typeface="Trebuchet MS" panose="020B0603020202020204"/>
              <a:buNone/>
              <a:defRPr sz="1400"/>
            </a:lvl5pPr>
            <a:lvl6pPr lvl="5" algn="l">
              <a:lnSpc>
                <a:spcPct val="100000"/>
              </a:lnSpc>
              <a:spcBef>
                <a:spcPts val="0"/>
              </a:spcBef>
              <a:spcAft>
                <a:spcPts val="0"/>
              </a:spcAft>
              <a:buClr>
                <a:srgbClr val="FFFFFF"/>
              </a:buClr>
              <a:buSzPts val="1100"/>
              <a:buFont typeface="Trebuchet MS" panose="020B0603020202020204"/>
              <a:buNone/>
              <a:defRPr sz="1400"/>
            </a:lvl6pPr>
            <a:lvl7pPr lvl="6" algn="l">
              <a:lnSpc>
                <a:spcPct val="100000"/>
              </a:lnSpc>
              <a:spcBef>
                <a:spcPts val="0"/>
              </a:spcBef>
              <a:spcAft>
                <a:spcPts val="0"/>
              </a:spcAft>
              <a:buClr>
                <a:srgbClr val="FFFFFF"/>
              </a:buClr>
              <a:buSzPts val="1100"/>
              <a:buFont typeface="Trebuchet MS" panose="020B0603020202020204"/>
              <a:buNone/>
              <a:defRPr sz="1400"/>
            </a:lvl7pPr>
            <a:lvl8pPr lvl="7" algn="l">
              <a:lnSpc>
                <a:spcPct val="100000"/>
              </a:lnSpc>
              <a:spcBef>
                <a:spcPts val="0"/>
              </a:spcBef>
              <a:spcAft>
                <a:spcPts val="0"/>
              </a:spcAft>
              <a:buClr>
                <a:srgbClr val="FFFFFF"/>
              </a:buClr>
              <a:buSzPts val="1100"/>
              <a:buFont typeface="Trebuchet MS" panose="020B0603020202020204"/>
              <a:buNone/>
              <a:defRPr sz="1400"/>
            </a:lvl8pPr>
            <a:lvl9pPr lvl="8" algn="l">
              <a:lnSpc>
                <a:spcPct val="100000"/>
              </a:lnSpc>
              <a:spcBef>
                <a:spcPts val="0"/>
              </a:spcBef>
              <a:spcAft>
                <a:spcPts val="0"/>
              </a:spcAft>
              <a:buClr>
                <a:srgbClr val="FFFFFF"/>
              </a:buClr>
              <a:buSzPts val="1100"/>
              <a:buFont typeface="Trebuchet MS" panose="020B0603020202020204"/>
              <a:buNone/>
              <a:defRPr sz="1400"/>
            </a:lvl9pPr>
          </a:lstStyle>
          <a:p>
            <a:endParaRPr/>
          </a:p>
        </p:txBody>
      </p:sp>
      <p:sp>
        <p:nvSpPr>
          <p:cNvPr id="272" name="Google Shape;272;p67"/>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75757"/>
                </a:solidFill>
                <a:latin typeface="Arial" panose="020B0604020202020204"/>
                <a:ea typeface="Arial" panose="020B0604020202020204"/>
                <a:cs typeface="Arial" panose="020B0604020202020204"/>
                <a:sym typeface="Arial" panose="020B0604020202020204"/>
              </a:defRPr>
            </a:lvl1pPr>
            <a:lvl2pPr lvl="1">
              <a:buNone/>
              <a:defRPr sz="1000">
                <a:solidFill>
                  <a:srgbClr val="575757"/>
                </a:solidFill>
                <a:latin typeface="Arial" panose="020B0604020202020204"/>
                <a:ea typeface="Arial" panose="020B0604020202020204"/>
                <a:cs typeface="Arial" panose="020B0604020202020204"/>
                <a:sym typeface="Arial" panose="020B0604020202020204"/>
              </a:defRPr>
            </a:lvl2pPr>
            <a:lvl3pPr lvl="2">
              <a:buNone/>
              <a:defRPr sz="1000">
                <a:solidFill>
                  <a:srgbClr val="575757"/>
                </a:solidFill>
                <a:latin typeface="Arial" panose="020B0604020202020204"/>
                <a:ea typeface="Arial" panose="020B0604020202020204"/>
                <a:cs typeface="Arial" panose="020B0604020202020204"/>
                <a:sym typeface="Arial" panose="020B0604020202020204"/>
              </a:defRPr>
            </a:lvl3pPr>
            <a:lvl4pPr lvl="3">
              <a:buNone/>
              <a:defRPr sz="1000">
                <a:solidFill>
                  <a:srgbClr val="575757"/>
                </a:solidFill>
                <a:latin typeface="Arial" panose="020B0604020202020204"/>
                <a:ea typeface="Arial" panose="020B0604020202020204"/>
                <a:cs typeface="Arial" panose="020B0604020202020204"/>
                <a:sym typeface="Arial" panose="020B0604020202020204"/>
              </a:defRPr>
            </a:lvl4pPr>
            <a:lvl5pPr lvl="4">
              <a:buNone/>
              <a:defRPr sz="1000">
                <a:solidFill>
                  <a:srgbClr val="575757"/>
                </a:solidFill>
                <a:latin typeface="Arial" panose="020B0604020202020204"/>
                <a:ea typeface="Arial" panose="020B0604020202020204"/>
                <a:cs typeface="Arial" panose="020B0604020202020204"/>
                <a:sym typeface="Arial" panose="020B0604020202020204"/>
              </a:defRPr>
            </a:lvl5pPr>
            <a:lvl6pPr lvl="5">
              <a:buNone/>
              <a:defRPr sz="1000">
                <a:solidFill>
                  <a:srgbClr val="575757"/>
                </a:solidFill>
                <a:latin typeface="Arial" panose="020B0604020202020204"/>
                <a:ea typeface="Arial" panose="020B0604020202020204"/>
                <a:cs typeface="Arial" panose="020B0604020202020204"/>
                <a:sym typeface="Arial" panose="020B0604020202020204"/>
              </a:defRPr>
            </a:lvl6pPr>
            <a:lvl7pPr lvl="6">
              <a:buNone/>
              <a:defRPr sz="1000">
                <a:solidFill>
                  <a:srgbClr val="575757"/>
                </a:solidFill>
                <a:latin typeface="Arial" panose="020B0604020202020204"/>
                <a:ea typeface="Arial" panose="020B0604020202020204"/>
                <a:cs typeface="Arial" panose="020B0604020202020204"/>
                <a:sym typeface="Arial" panose="020B0604020202020204"/>
              </a:defRPr>
            </a:lvl7pPr>
            <a:lvl8pPr lvl="7">
              <a:buNone/>
              <a:defRPr sz="1000">
                <a:solidFill>
                  <a:srgbClr val="575757"/>
                </a:solidFill>
                <a:latin typeface="Arial" panose="020B0604020202020204"/>
                <a:ea typeface="Arial" panose="020B0604020202020204"/>
                <a:cs typeface="Arial" panose="020B0604020202020204"/>
                <a:sym typeface="Arial" panose="020B0604020202020204"/>
              </a:defRPr>
            </a:lvl8pPr>
            <a:lvl9pPr lvl="8">
              <a:buNone/>
              <a:defRPr sz="1000">
                <a:solidFill>
                  <a:srgbClr val="575757"/>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3"/>
        <p:cNvGrpSpPr/>
        <p:nvPr/>
      </p:nvGrpSpPr>
      <p:grpSpPr>
        <a:xfrm>
          <a:off x="0" y="0"/>
          <a:ext cx="0" cy="0"/>
          <a:chOff x="0" y="0"/>
          <a:chExt cx="0" cy="0"/>
        </a:xfrm>
      </p:grpSpPr>
      <p:sp>
        <p:nvSpPr>
          <p:cNvPr id="274" name="Google Shape;274;p68"/>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75" name="Google Shape;275;p6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76" name="Google Shape;276;p68"/>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7"/>
        <p:cNvGrpSpPr/>
        <p:nvPr/>
      </p:nvGrpSpPr>
      <p:grpSpPr>
        <a:xfrm>
          <a:off x="0" y="0"/>
          <a:ext cx="0" cy="0"/>
          <a:chOff x="0" y="0"/>
          <a:chExt cx="0" cy="0"/>
        </a:xfrm>
      </p:grpSpPr>
      <p:sp>
        <p:nvSpPr>
          <p:cNvPr id="278" name="Google Shape;278;p69"/>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 name="Google Shape;279;p6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0" name="Google Shape;280;p6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1" name="Google Shape;281;p6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282"/>
        <p:cNvGrpSpPr/>
        <p:nvPr/>
      </p:nvGrpSpPr>
      <p:grpSpPr>
        <a:xfrm>
          <a:off x="0" y="0"/>
          <a:ext cx="0" cy="0"/>
          <a:chOff x="0" y="0"/>
          <a:chExt cx="0" cy="0"/>
        </a:xfrm>
      </p:grpSpPr>
      <p:sp>
        <p:nvSpPr>
          <p:cNvPr id="283" name="Google Shape;283;p70"/>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panose="020B0603020202020204"/>
              <a:buNone/>
              <a:defRPr sz="3400"/>
            </a:lvl1pPr>
            <a:lvl2pPr lvl="1" algn="l">
              <a:lnSpc>
                <a:spcPct val="100000"/>
              </a:lnSpc>
              <a:spcBef>
                <a:spcPts val="0"/>
              </a:spcBef>
              <a:spcAft>
                <a:spcPts val="0"/>
              </a:spcAft>
              <a:buClr>
                <a:srgbClr val="FFFFFF"/>
              </a:buClr>
              <a:buSzPts val="800"/>
              <a:buFont typeface="Trebuchet MS" panose="020B0603020202020204"/>
              <a:buNone/>
              <a:defRPr/>
            </a:lvl2pPr>
            <a:lvl3pPr lvl="2" algn="l">
              <a:lnSpc>
                <a:spcPct val="100000"/>
              </a:lnSpc>
              <a:spcBef>
                <a:spcPts val="0"/>
              </a:spcBef>
              <a:spcAft>
                <a:spcPts val="0"/>
              </a:spcAft>
              <a:buClr>
                <a:srgbClr val="FFFFFF"/>
              </a:buClr>
              <a:buSzPts val="800"/>
              <a:buFont typeface="Trebuchet MS" panose="020B0603020202020204"/>
              <a:buNone/>
              <a:defRPr/>
            </a:lvl3pPr>
            <a:lvl4pPr lvl="3" algn="l">
              <a:lnSpc>
                <a:spcPct val="100000"/>
              </a:lnSpc>
              <a:spcBef>
                <a:spcPts val="0"/>
              </a:spcBef>
              <a:spcAft>
                <a:spcPts val="0"/>
              </a:spcAft>
              <a:buClr>
                <a:srgbClr val="FFFFFF"/>
              </a:buClr>
              <a:buSzPts val="800"/>
              <a:buFont typeface="Trebuchet MS" panose="020B0603020202020204"/>
              <a:buNone/>
              <a:defRPr/>
            </a:lvl4pPr>
            <a:lvl5pPr lvl="4" algn="l">
              <a:lnSpc>
                <a:spcPct val="100000"/>
              </a:lnSpc>
              <a:spcBef>
                <a:spcPts val="0"/>
              </a:spcBef>
              <a:spcAft>
                <a:spcPts val="0"/>
              </a:spcAft>
              <a:buClr>
                <a:srgbClr val="FFFFFF"/>
              </a:buClr>
              <a:buSzPts val="800"/>
              <a:buFont typeface="Trebuchet MS" panose="020B0603020202020204"/>
              <a:buNone/>
              <a:defRPr/>
            </a:lvl5pPr>
            <a:lvl6pPr lvl="5" algn="l">
              <a:lnSpc>
                <a:spcPct val="100000"/>
              </a:lnSpc>
              <a:spcBef>
                <a:spcPts val="0"/>
              </a:spcBef>
              <a:spcAft>
                <a:spcPts val="0"/>
              </a:spcAft>
              <a:buClr>
                <a:srgbClr val="FFFFFF"/>
              </a:buClr>
              <a:buSzPts val="800"/>
              <a:buFont typeface="Trebuchet MS" panose="020B0603020202020204"/>
              <a:buNone/>
              <a:defRPr/>
            </a:lvl6pPr>
            <a:lvl7pPr lvl="6" algn="l">
              <a:lnSpc>
                <a:spcPct val="100000"/>
              </a:lnSpc>
              <a:spcBef>
                <a:spcPts val="0"/>
              </a:spcBef>
              <a:spcAft>
                <a:spcPts val="0"/>
              </a:spcAft>
              <a:buClr>
                <a:srgbClr val="FFFFFF"/>
              </a:buClr>
              <a:buSzPts val="800"/>
              <a:buFont typeface="Trebuchet MS" panose="020B0603020202020204"/>
              <a:buNone/>
              <a:defRPr/>
            </a:lvl7pPr>
            <a:lvl8pPr lvl="7" algn="l">
              <a:lnSpc>
                <a:spcPct val="100000"/>
              </a:lnSpc>
              <a:spcBef>
                <a:spcPts val="0"/>
              </a:spcBef>
              <a:spcAft>
                <a:spcPts val="0"/>
              </a:spcAft>
              <a:buClr>
                <a:srgbClr val="FFFFFF"/>
              </a:buClr>
              <a:buSzPts val="800"/>
              <a:buFont typeface="Trebuchet MS" panose="020B0603020202020204"/>
              <a:buNone/>
              <a:defRPr/>
            </a:lvl8pPr>
            <a:lvl9pPr lvl="8" algn="l">
              <a:lnSpc>
                <a:spcPct val="100000"/>
              </a:lnSpc>
              <a:spcBef>
                <a:spcPts val="0"/>
              </a:spcBef>
              <a:spcAft>
                <a:spcPts val="0"/>
              </a:spcAft>
              <a:buClr>
                <a:srgbClr val="FFFFFF"/>
              </a:buClr>
              <a:buSzPts val="800"/>
              <a:buFont typeface="Trebuchet MS" panose="020B0603020202020204"/>
              <a:buNone/>
              <a:defRPr/>
            </a:lvl9pPr>
          </a:lstStyle>
          <a:p>
            <a:endParaRPr/>
          </a:p>
        </p:txBody>
      </p:sp>
      <p:sp>
        <p:nvSpPr>
          <p:cNvPr id="284" name="Google Shape;284;p70"/>
          <p:cNvSpPr txBox="1">
            <a:spLocks noGrp="1"/>
          </p:cNvSpPr>
          <p:nvPr>
            <p:ph type="body" idx="1"/>
          </p:nvPr>
        </p:nvSpPr>
        <p:spPr>
          <a:xfrm>
            <a:off x="628650" y="1389227"/>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600"/>
              </a:spcBef>
              <a:spcAft>
                <a:spcPts val="0"/>
              </a:spcAft>
              <a:buClr>
                <a:schemeClr val="dk1"/>
              </a:buClr>
              <a:buSzPts val="2000"/>
              <a:buFont typeface="Arial" panose="020B0604020202020204"/>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11150" algn="l">
              <a:lnSpc>
                <a:spcPct val="90000"/>
              </a:lnSpc>
              <a:spcBef>
                <a:spcPts val="300"/>
              </a:spcBef>
              <a:spcAft>
                <a:spcPts val="0"/>
              </a:spcAft>
              <a:buClr>
                <a:schemeClr val="dk1"/>
              </a:buClr>
              <a:buSzPts val="1300"/>
              <a:buFont typeface="Noto Sans" panose="020B0502040504020204"/>
              <a:buChar char="⮚"/>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23850" algn="l">
              <a:lnSpc>
                <a:spcPct val="90000"/>
              </a:lnSpc>
              <a:spcBef>
                <a:spcPts val="300"/>
              </a:spcBef>
              <a:spcAft>
                <a:spcPts val="0"/>
              </a:spcAft>
              <a:buClr>
                <a:schemeClr val="dk1"/>
              </a:buClr>
              <a:buSzPts val="1500"/>
              <a:buFont typeface="Noto Sans" panose="020B0502040504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3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300"/>
              </a:spcBef>
              <a:spcAft>
                <a:spcPts val="0"/>
              </a:spcAft>
              <a:buClr>
                <a:srgbClr val="888888"/>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300"/>
              </a:spcBef>
              <a:spcAft>
                <a:spcPts val="0"/>
              </a:spcAft>
              <a:buClr>
                <a:srgbClr val="888888"/>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300"/>
              </a:spcBef>
              <a:spcAft>
                <a:spcPts val="0"/>
              </a:spcAft>
              <a:buClr>
                <a:srgbClr val="888888"/>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300"/>
              </a:spcBef>
              <a:spcAft>
                <a:spcPts val="0"/>
              </a:spcAft>
              <a:buClr>
                <a:srgbClr val="888888"/>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300"/>
              </a:spcBef>
              <a:spcAft>
                <a:spcPts val="0"/>
              </a:spcAft>
              <a:buClr>
                <a:srgbClr val="888888"/>
              </a:buClr>
              <a:buSzPts val="900"/>
              <a:buFont typeface="Arial" panose="020B0604020202020204"/>
              <a:buNone/>
              <a:defRPr sz="9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85" name="Google Shape;285;p70"/>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286"/>
        <p:cNvGrpSpPr/>
        <p:nvPr/>
      </p:nvGrpSpPr>
      <p:grpSpPr>
        <a:xfrm>
          <a:off x="0" y="0"/>
          <a:ext cx="0" cy="0"/>
          <a:chOff x="0" y="0"/>
          <a:chExt cx="0" cy="0"/>
        </a:xfrm>
      </p:grpSpPr>
      <p:sp>
        <p:nvSpPr>
          <p:cNvPr id="287" name="Google Shape;287;p71"/>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panose="020B0604020202020204"/>
              <a:buNone/>
              <a:defRPr sz="4600" b="1"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88" name="Google Shape;288;p71"/>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panose="020B0603020202020204"/>
              <a:buNone/>
              <a:defRPr sz="17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000"/>
              </a:spcBef>
              <a:spcAft>
                <a:spcPts val="0"/>
              </a:spcAft>
              <a:buClr>
                <a:srgbClr val="5C6670"/>
              </a:buClr>
              <a:buSzPts val="3000"/>
              <a:buFont typeface="Trebuchet MS" panose="020B0603020202020204"/>
              <a:buNone/>
              <a:defRPr sz="21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89" name="Google Shape;289;p71"/>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3000"/>
              </a:spcBef>
              <a:spcAft>
                <a:spcPts val="0"/>
              </a:spcAft>
              <a:buClr>
                <a:schemeClr val="dk1"/>
              </a:buClr>
              <a:buSzPts val="11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3000"/>
              </a:spcBef>
              <a:spcAft>
                <a:spcPts val="0"/>
              </a:spcAft>
              <a:buClr>
                <a:schemeClr val="dk1"/>
              </a:buClr>
              <a:buSzPts val="1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3000"/>
              </a:spcBef>
              <a:spcAft>
                <a:spcPts val="0"/>
              </a:spcAft>
              <a:buClr>
                <a:schemeClr val="dk1"/>
              </a:buClr>
              <a:buSzPts val="11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3000"/>
              </a:spcBef>
              <a:spcAft>
                <a:spcPts val="0"/>
              </a:spcAft>
              <a:buClr>
                <a:srgbClr val="5C667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90" name="Google Shape;290;p7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7"/>
        <p:cNvGrpSpPr/>
        <p:nvPr/>
      </p:nvGrpSpPr>
      <p:grpSpPr>
        <a:xfrm>
          <a:off x="0" y="0"/>
          <a:ext cx="0" cy="0"/>
          <a:chOff x="0" y="0"/>
          <a:chExt cx="0" cy="0"/>
        </a:xfrm>
      </p:grpSpPr>
      <p:sp>
        <p:nvSpPr>
          <p:cNvPr id="298" name="Google Shape;298;p7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99"/>
        <p:cNvGrpSpPr/>
        <p:nvPr/>
      </p:nvGrpSpPr>
      <p:grpSpPr>
        <a:xfrm>
          <a:off x="0" y="0"/>
          <a:ext cx="0" cy="0"/>
          <a:chOff x="0" y="0"/>
          <a:chExt cx="0" cy="0"/>
        </a:xfrm>
      </p:grpSpPr>
      <p:sp>
        <p:nvSpPr>
          <p:cNvPr id="300" name="Google Shape;300;p74"/>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1" name="Google Shape;301;p74"/>
          <p:cNvSpPr txBox="1">
            <a:spLocks noGrp="1"/>
          </p:cNvSpPr>
          <p:nvPr>
            <p:ph type="body" idx="1"/>
          </p:nvPr>
        </p:nvSpPr>
        <p:spPr>
          <a:xfrm>
            <a:off x="628650" y="1389226"/>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02" name="Google Shape;302;p7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03"/>
        <p:cNvGrpSpPr/>
        <p:nvPr/>
      </p:nvGrpSpPr>
      <p:grpSpPr>
        <a:xfrm>
          <a:off x="0" y="0"/>
          <a:ext cx="0" cy="0"/>
          <a:chOff x="0" y="0"/>
          <a:chExt cx="0" cy="0"/>
        </a:xfrm>
      </p:grpSpPr>
      <p:sp>
        <p:nvSpPr>
          <p:cNvPr id="304" name="Google Shape;304;p75"/>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 name="Google Shape;305;p75"/>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panose="020B0604020202020204"/>
              <a:buNone/>
              <a:defRPr sz="37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06" name="Google Shape;306;p75"/>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307" name="Google Shape;307;p7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308" name="Google Shape;308;p75"/>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09"/>
        <p:cNvGrpSpPr/>
        <p:nvPr/>
      </p:nvGrpSpPr>
      <p:grpSpPr>
        <a:xfrm>
          <a:off x="0" y="0"/>
          <a:ext cx="0" cy="0"/>
          <a:chOff x="0" y="0"/>
          <a:chExt cx="0" cy="0"/>
        </a:xfrm>
      </p:grpSpPr>
      <p:sp>
        <p:nvSpPr>
          <p:cNvPr id="310" name="Google Shape;310;p7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311" name="Google Shape;311;p76"/>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dirty="0"/>
          </a:p>
        </p:txBody>
      </p:sp>
      <p:sp>
        <p:nvSpPr>
          <p:cNvPr id="312" name="Google Shape;312;p76"/>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400" dirty="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13"/>
        <p:cNvGrpSpPr/>
        <p:nvPr/>
      </p:nvGrpSpPr>
      <p:grpSpPr>
        <a:xfrm>
          <a:off x="0" y="0"/>
          <a:ext cx="0" cy="0"/>
          <a:chOff x="0" y="0"/>
          <a:chExt cx="0" cy="0"/>
        </a:xfrm>
      </p:grpSpPr>
      <p:sp>
        <p:nvSpPr>
          <p:cNvPr id="314" name="Google Shape;314;p7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315" name="Google Shape;315;p77"/>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GB" sz="14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400" b="1" dirty="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316" name="Google Shape;316;p77"/>
          <p:cNvPicPr preferRelativeResize="0"/>
          <p:nvPr/>
        </p:nvPicPr>
        <p:blipFill rotWithShape="1">
          <a:blip r:embed="rId2"/>
          <a:srcRect l="1681" t="12786" b="4828"/>
          <a:stretch>
            <a:fillRect/>
          </a:stretch>
        </p:blipFill>
        <p:spPr>
          <a:xfrm>
            <a:off x="0" y="-1"/>
            <a:ext cx="9143996" cy="4695092"/>
          </a:xfrm>
          <a:prstGeom prst="rect">
            <a:avLst/>
          </a:prstGeom>
          <a:noFill/>
          <a:ln>
            <a:noFill/>
          </a:ln>
        </p:spPr>
      </p:pic>
      <p:sp>
        <p:nvSpPr>
          <p:cNvPr id="317" name="Google Shape;317;p77"/>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panose="020B0603020202020204"/>
              <a:buNone/>
            </a:pPr>
            <a:r>
              <a:rPr lang="en-GB" sz="41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4100" b="0" i="0" u="none" strike="noStrike" cap="none" dirty="0">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27000" marR="0" lvl="0" indent="0" algn="l" rtl="0">
              <a:lnSpc>
                <a:spcPct val="100000"/>
              </a:lnSpc>
              <a:spcBef>
                <a:spcPts val="0"/>
              </a:spcBef>
              <a:spcAft>
                <a:spcPts val="0"/>
              </a:spcAft>
              <a:buClr>
                <a:srgbClr val="FFFFFF"/>
              </a:buClr>
              <a:buSzPts val="2400"/>
              <a:buFont typeface="Trebuchet MS" panose="020B0603020202020204"/>
              <a:buNone/>
            </a:pPr>
            <a:r>
              <a:rPr lang="en-GB"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18"/>
        <p:cNvGrpSpPr/>
        <p:nvPr/>
      </p:nvGrpSpPr>
      <p:grpSpPr>
        <a:xfrm>
          <a:off x="0" y="0"/>
          <a:ext cx="0" cy="0"/>
          <a:chOff x="0" y="0"/>
          <a:chExt cx="0" cy="0"/>
        </a:xfrm>
      </p:grpSpPr>
      <p:sp>
        <p:nvSpPr>
          <p:cNvPr id="319" name="Google Shape;319;p7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320" name="Google Shape;320;p78"/>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panose="020B0603020202020204"/>
              <a:buNone/>
            </a:pP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GB" sz="27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27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321" name="Google Shape;321;p78"/>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GB" sz="4500" b="1" i="0" u="none" strike="noStrike" cap="none" dirty="0">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4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2"/>
        <p:cNvGrpSpPr/>
        <p:nvPr/>
      </p:nvGrpSpPr>
      <p:grpSpPr>
        <a:xfrm>
          <a:off x="0" y="0"/>
          <a:ext cx="0" cy="0"/>
          <a:chOff x="0" y="0"/>
          <a:chExt cx="0" cy="0"/>
        </a:xfrm>
      </p:grpSpPr>
      <p:sp>
        <p:nvSpPr>
          <p:cNvPr id="323" name="Google Shape;323;p79"/>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panose="020B0603020202020204"/>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4" name="Google Shape;324;p79"/>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25" name="Google Shape;325;p7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cxnSp>
        <p:nvCxnSpPr>
          <p:cNvPr id="326" name="Google Shape;326;p79"/>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7"/>
        <p:cNvGrpSpPr/>
        <p:nvPr/>
      </p:nvGrpSpPr>
      <p:grpSpPr>
        <a:xfrm>
          <a:off x="0" y="0"/>
          <a:ext cx="0" cy="0"/>
          <a:chOff x="0" y="0"/>
          <a:chExt cx="0" cy="0"/>
        </a:xfrm>
      </p:grpSpPr>
      <p:sp>
        <p:nvSpPr>
          <p:cNvPr id="328" name="Google Shape;328;p80"/>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9" name="Google Shape;329;p8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30"/>
        <p:cNvGrpSpPr/>
        <p:nvPr/>
      </p:nvGrpSpPr>
      <p:grpSpPr>
        <a:xfrm>
          <a:off x="0" y="0"/>
          <a:ext cx="0" cy="0"/>
          <a:chOff x="0" y="0"/>
          <a:chExt cx="0" cy="0"/>
        </a:xfrm>
      </p:grpSpPr>
      <p:sp>
        <p:nvSpPr>
          <p:cNvPr id="331" name="Google Shape;331;p81"/>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2" name="Google Shape;332;p8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333" name="Google Shape;333;p81" descr="Questions"/>
          <p:cNvPicPr preferRelativeResize="0"/>
          <p:nvPr/>
        </p:nvPicPr>
        <p:blipFill rotWithShape="1">
          <a:blip r:embed="rId2"/>
          <a:srcRect/>
          <a:stretch>
            <a:fillRect/>
          </a:stretch>
        </p:blipFill>
        <p:spPr>
          <a:xfrm>
            <a:off x="-714374" y="-223837"/>
            <a:ext cx="5572125" cy="5572125"/>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34"/>
        <p:cNvGrpSpPr/>
        <p:nvPr/>
      </p:nvGrpSpPr>
      <p:grpSpPr>
        <a:xfrm>
          <a:off x="0" y="0"/>
          <a:ext cx="0" cy="0"/>
          <a:chOff x="0" y="0"/>
          <a:chExt cx="0" cy="0"/>
        </a:xfrm>
      </p:grpSpPr>
      <p:sp>
        <p:nvSpPr>
          <p:cNvPr id="335" name="Google Shape;335;p82"/>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panose="020B0603020202020204"/>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6" name="Google Shape;336;p8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337" name="Google Shape;337;p82" descr="Chat"/>
          <p:cNvPicPr preferRelativeResize="0"/>
          <p:nvPr/>
        </p:nvPicPr>
        <p:blipFill rotWithShape="1">
          <a:blip r:embed="rId2"/>
          <a:srcRect/>
          <a:stretch>
            <a:fillRect/>
          </a:stretch>
        </p:blipFill>
        <p:spPr>
          <a:xfrm>
            <a:off x="-169519" y="80367"/>
            <a:ext cx="4942432" cy="494258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38"/>
        <p:cNvGrpSpPr/>
        <p:nvPr/>
      </p:nvGrpSpPr>
      <p:grpSpPr>
        <a:xfrm>
          <a:off x="0" y="0"/>
          <a:ext cx="0" cy="0"/>
          <a:chOff x="0" y="0"/>
          <a:chExt cx="0" cy="0"/>
        </a:xfrm>
      </p:grpSpPr>
      <p:sp>
        <p:nvSpPr>
          <p:cNvPr id="339" name="Google Shape;339;p8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340" name="Google Shape;340;p8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1" name="Google Shape;341;p83"/>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42"/>
        <p:cNvGrpSpPr/>
        <p:nvPr/>
      </p:nvGrpSpPr>
      <p:grpSpPr>
        <a:xfrm>
          <a:off x="0" y="0"/>
          <a:ext cx="0" cy="0"/>
          <a:chOff x="0" y="0"/>
          <a:chExt cx="0" cy="0"/>
        </a:xfrm>
      </p:grpSpPr>
      <p:sp>
        <p:nvSpPr>
          <p:cNvPr id="343" name="Google Shape;343;p84"/>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panose="020B0603020202020204"/>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8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5"/>
        <p:cNvGrpSpPr/>
        <p:nvPr/>
      </p:nvGrpSpPr>
      <p:grpSpPr>
        <a:xfrm>
          <a:off x="0" y="0"/>
          <a:ext cx="0" cy="0"/>
          <a:chOff x="0" y="0"/>
          <a:chExt cx="0" cy="0"/>
        </a:xfrm>
      </p:grpSpPr>
      <p:sp>
        <p:nvSpPr>
          <p:cNvPr id="346" name="Google Shape;346;p8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347" name="Google Shape;347;p8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sz="1400"/>
            </a:lvl1pPr>
            <a:lvl2pPr marL="914400" lvl="1" indent="-317500" algn="l">
              <a:lnSpc>
                <a:spcPct val="115000"/>
              </a:lnSpc>
              <a:spcBef>
                <a:spcPts val="1600"/>
              </a:spcBef>
              <a:spcAft>
                <a:spcPts val="0"/>
              </a:spcAft>
              <a:buSzPts val="1400"/>
              <a:buChar char="○"/>
              <a:defRPr sz="1400"/>
            </a:lvl2pPr>
            <a:lvl3pPr marL="1371600" lvl="2" indent="-317500" algn="l">
              <a:lnSpc>
                <a:spcPct val="115000"/>
              </a:lnSpc>
              <a:spcBef>
                <a:spcPts val="1600"/>
              </a:spcBef>
              <a:spcAft>
                <a:spcPts val="0"/>
              </a:spcAft>
              <a:buSzPts val="1400"/>
              <a:buChar char="■"/>
              <a:defRPr sz="1400"/>
            </a:lvl3pPr>
            <a:lvl4pPr marL="1828800" lvl="3" indent="-317500" algn="l">
              <a:lnSpc>
                <a:spcPct val="115000"/>
              </a:lnSpc>
              <a:spcBef>
                <a:spcPts val="1600"/>
              </a:spcBef>
              <a:spcAft>
                <a:spcPts val="0"/>
              </a:spcAft>
              <a:buSzPts val="1400"/>
              <a:buChar char="●"/>
              <a:defRPr sz="1400"/>
            </a:lvl4pPr>
            <a:lvl5pPr marL="2286000" lvl="4" indent="-317500" algn="l">
              <a:lnSpc>
                <a:spcPct val="115000"/>
              </a:lnSpc>
              <a:spcBef>
                <a:spcPts val="1600"/>
              </a:spcBef>
              <a:spcAft>
                <a:spcPts val="0"/>
              </a:spcAft>
              <a:buSzPts val="1400"/>
              <a:buChar char="○"/>
              <a:defRPr sz="1400"/>
            </a:lvl5pPr>
            <a:lvl6pPr marL="2743200" lvl="5" indent="-317500" algn="l">
              <a:lnSpc>
                <a:spcPct val="115000"/>
              </a:lnSpc>
              <a:spcBef>
                <a:spcPts val="1600"/>
              </a:spcBef>
              <a:spcAft>
                <a:spcPts val="0"/>
              </a:spcAft>
              <a:buSzPts val="1400"/>
              <a:buChar char="■"/>
              <a:defRPr sz="1400"/>
            </a:lvl6pPr>
            <a:lvl7pPr marL="3200400" lvl="6" indent="-317500" algn="l">
              <a:lnSpc>
                <a:spcPct val="115000"/>
              </a:lnSpc>
              <a:spcBef>
                <a:spcPts val="1600"/>
              </a:spcBef>
              <a:spcAft>
                <a:spcPts val="0"/>
              </a:spcAft>
              <a:buSzPts val="1400"/>
              <a:buChar char="●"/>
              <a:defRPr sz="1400"/>
            </a:lvl7pPr>
            <a:lvl8pPr marL="3657600" lvl="7" indent="-317500" algn="l">
              <a:lnSpc>
                <a:spcPct val="115000"/>
              </a:lnSpc>
              <a:spcBef>
                <a:spcPts val="1600"/>
              </a:spcBef>
              <a:spcAft>
                <a:spcPts val="0"/>
              </a:spcAft>
              <a:buSzPts val="1400"/>
              <a:buChar char="○"/>
              <a:defRPr sz="1400"/>
            </a:lvl8pPr>
            <a:lvl9pPr marL="4114800" lvl="8" indent="-317500" algn="l">
              <a:lnSpc>
                <a:spcPct val="115000"/>
              </a:lnSpc>
              <a:spcBef>
                <a:spcPts val="1600"/>
              </a:spcBef>
              <a:spcAft>
                <a:spcPts val="1600"/>
              </a:spcAft>
              <a:buSzPts val="1400"/>
              <a:buChar char="■"/>
              <a:defRPr sz="1400"/>
            </a:lvl9pPr>
          </a:lstStyle>
          <a:p>
            <a:endParaRPr/>
          </a:p>
        </p:txBody>
      </p:sp>
      <p:sp>
        <p:nvSpPr>
          <p:cNvPr id="348" name="Google Shape;348;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349"/>
        <p:cNvGrpSpPr/>
        <p:nvPr/>
      </p:nvGrpSpPr>
      <p:grpSpPr>
        <a:xfrm>
          <a:off x="0" y="0"/>
          <a:ext cx="0" cy="0"/>
          <a:chOff x="0" y="0"/>
          <a:chExt cx="0" cy="0"/>
        </a:xfrm>
      </p:grpSpPr>
      <p:sp>
        <p:nvSpPr>
          <p:cNvPr id="350" name="Google Shape;350;p86"/>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351"/>
        <p:cNvGrpSpPr/>
        <p:nvPr/>
      </p:nvGrpSpPr>
      <p:grpSpPr>
        <a:xfrm>
          <a:off x="0" y="0"/>
          <a:ext cx="0" cy="0"/>
          <a:chOff x="0" y="0"/>
          <a:chExt cx="0" cy="0"/>
        </a:xfrm>
      </p:grpSpPr>
      <p:sp>
        <p:nvSpPr>
          <p:cNvPr id="352" name="Google Shape;352;p87"/>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6550" algn="l">
              <a:lnSpc>
                <a:spcPct val="100000"/>
              </a:lnSpc>
              <a:spcBef>
                <a:spcPts val="3000"/>
              </a:spcBef>
              <a:spcAft>
                <a:spcPts val="0"/>
              </a:spcAft>
              <a:buClr>
                <a:schemeClr val="dk1"/>
              </a:buClr>
              <a:buSzPts val="1700"/>
              <a:buFont typeface="Noto Sans" panose="020B0502040504020204"/>
              <a:buChar char="❖"/>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53" name="Google Shape;353;p87"/>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354" name="Google Shape;354;p87"/>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355"/>
        <p:cNvGrpSpPr/>
        <p:nvPr/>
      </p:nvGrpSpPr>
      <p:grpSpPr>
        <a:xfrm>
          <a:off x="0" y="0"/>
          <a:ext cx="0" cy="0"/>
          <a:chOff x="0" y="0"/>
          <a:chExt cx="0" cy="0"/>
        </a:xfrm>
      </p:grpSpPr>
      <p:sp>
        <p:nvSpPr>
          <p:cNvPr id="356" name="Google Shape;356;p88"/>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Arial" panose="020B0604020202020204"/>
              <a:buNone/>
              <a:defRPr sz="1500" b="0" i="0" u="none" strike="noStrike" cap="none">
                <a:solidFill>
                  <a:srgbClr val="575757"/>
                </a:solidFill>
                <a:latin typeface="Arial" panose="020B0604020202020204"/>
                <a:ea typeface="Arial" panose="020B0604020202020204"/>
                <a:cs typeface="Arial" panose="020B0604020202020204"/>
                <a:sym typeface="Arial" panose="020B0604020202020204"/>
              </a:defRPr>
            </a:lvl1pPr>
            <a:lvl2pPr marL="914400" marR="0" lvl="1" indent="-317500" algn="l">
              <a:lnSpc>
                <a:spcPct val="100000"/>
              </a:lnSpc>
              <a:spcBef>
                <a:spcPts val="500"/>
              </a:spcBef>
              <a:spcAft>
                <a:spcPts val="0"/>
              </a:spcAft>
              <a:buClr>
                <a:schemeClr val="dk2"/>
              </a:buClr>
              <a:buSzPts val="1400"/>
              <a:buFont typeface="Arial" panose="020B0604020202020204"/>
              <a:buChar char="•"/>
              <a:defRPr sz="14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1371600" marR="0" lvl="2" indent="-317500" algn="l">
              <a:lnSpc>
                <a:spcPct val="100000"/>
              </a:lnSpc>
              <a:spcBef>
                <a:spcPts val="500"/>
              </a:spcBef>
              <a:spcAft>
                <a:spcPts val="0"/>
              </a:spcAft>
              <a:buClr>
                <a:schemeClr val="dk2"/>
              </a:buClr>
              <a:buSzPts val="1400"/>
              <a:buFont typeface="Arial" panose="020B0604020202020204"/>
              <a:buChar char="−"/>
              <a:defRPr sz="14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1828800" marR="0" lvl="3" indent="-304800" algn="l">
              <a:lnSpc>
                <a:spcPct val="100000"/>
              </a:lnSpc>
              <a:spcBef>
                <a:spcPts val="500"/>
              </a:spcBef>
              <a:spcAft>
                <a:spcPts val="0"/>
              </a:spcAft>
              <a:buClr>
                <a:schemeClr val="dk2"/>
              </a:buClr>
              <a:buSzPts val="1200"/>
              <a:buFont typeface="Arial" panose="020B0604020202020204"/>
              <a:buChar char="◦"/>
              <a:defRPr sz="12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2286000" marR="0" lvl="4" indent="-304800" algn="l">
              <a:lnSpc>
                <a:spcPct val="100000"/>
              </a:lnSpc>
              <a:spcBef>
                <a:spcPts val="500"/>
              </a:spcBef>
              <a:spcAft>
                <a:spcPts val="0"/>
              </a:spcAft>
              <a:buClr>
                <a:schemeClr val="dk2"/>
              </a:buClr>
              <a:buSzPts val="1200"/>
              <a:buFont typeface="Arial" panose="020B0604020202020204"/>
              <a:buChar char="−"/>
              <a:defRPr sz="12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2743200" marR="0" lvl="5"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23850" algn="l">
              <a:lnSpc>
                <a:spcPct val="100000"/>
              </a:lnSpc>
              <a:spcBef>
                <a:spcPts val="3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57" name="Google Shape;357;p88"/>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panose="020B0604020202020204"/>
              <a:buNone/>
              <a:defRPr sz="21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Clr>
                <a:srgbClr val="FFFFFF"/>
              </a:buClr>
              <a:buSzPts val="1100"/>
              <a:buFont typeface="Trebuchet MS" panose="020B0603020202020204"/>
              <a:buNone/>
              <a:defRPr sz="1400"/>
            </a:lvl2pPr>
            <a:lvl3pPr lvl="2" algn="l">
              <a:lnSpc>
                <a:spcPct val="100000"/>
              </a:lnSpc>
              <a:spcBef>
                <a:spcPts val="0"/>
              </a:spcBef>
              <a:spcAft>
                <a:spcPts val="0"/>
              </a:spcAft>
              <a:buClr>
                <a:srgbClr val="FFFFFF"/>
              </a:buClr>
              <a:buSzPts val="1100"/>
              <a:buFont typeface="Trebuchet MS" panose="020B0603020202020204"/>
              <a:buNone/>
              <a:defRPr sz="1400"/>
            </a:lvl3pPr>
            <a:lvl4pPr lvl="3" algn="l">
              <a:lnSpc>
                <a:spcPct val="100000"/>
              </a:lnSpc>
              <a:spcBef>
                <a:spcPts val="0"/>
              </a:spcBef>
              <a:spcAft>
                <a:spcPts val="0"/>
              </a:spcAft>
              <a:buClr>
                <a:srgbClr val="FFFFFF"/>
              </a:buClr>
              <a:buSzPts val="1100"/>
              <a:buFont typeface="Trebuchet MS" panose="020B0603020202020204"/>
              <a:buNone/>
              <a:defRPr sz="1400"/>
            </a:lvl4pPr>
            <a:lvl5pPr lvl="4" algn="l">
              <a:lnSpc>
                <a:spcPct val="100000"/>
              </a:lnSpc>
              <a:spcBef>
                <a:spcPts val="0"/>
              </a:spcBef>
              <a:spcAft>
                <a:spcPts val="0"/>
              </a:spcAft>
              <a:buClr>
                <a:srgbClr val="FFFFFF"/>
              </a:buClr>
              <a:buSzPts val="1100"/>
              <a:buFont typeface="Trebuchet MS" panose="020B0603020202020204"/>
              <a:buNone/>
              <a:defRPr sz="1400"/>
            </a:lvl5pPr>
            <a:lvl6pPr lvl="5" algn="l">
              <a:lnSpc>
                <a:spcPct val="100000"/>
              </a:lnSpc>
              <a:spcBef>
                <a:spcPts val="0"/>
              </a:spcBef>
              <a:spcAft>
                <a:spcPts val="0"/>
              </a:spcAft>
              <a:buClr>
                <a:srgbClr val="FFFFFF"/>
              </a:buClr>
              <a:buSzPts val="1100"/>
              <a:buFont typeface="Trebuchet MS" panose="020B0603020202020204"/>
              <a:buNone/>
              <a:defRPr sz="1400"/>
            </a:lvl6pPr>
            <a:lvl7pPr lvl="6" algn="l">
              <a:lnSpc>
                <a:spcPct val="100000"/>
              </a:lnSpc>
              <a:spcBef>
                <a:spcPts val="0"/>
              </a:spcBef>
              <a:spcAft>
                <a:spcPts val="0"/>
              </a:spcAft>
              <a:buClr>
                <a:srgbClr val="FFFFFF"/>
              </a:buClr>
              <a:buSzPts val="1100"/>
              <a:buFont typeface="Trebuchet MS" panose="020B0603020202020204"/>
              <a:buNone/>
              <a:defRPr sz="1400"/>
            </a:lvl7pPr>
            <a:lvl8pPr lvl="7" algn="l">
              <a:lnSpc>
                <a:spcPct val="100000"/>
              </a:lnSpc>
              <a:spcBef>
                <a:spcPts val="0"/>
              </a:spcBef>
              <a:spcAft>
                <a:spcPts val="0"/>
              </a:spcAft>
              <a:buClr>
                <a:srgbClr val="FFFFFF"/>
              </a:buClr>
              <a:buSzPts val="1100"/>
              <a:buFont typeface="Trebuchet MS" panose="020B0603020202020204"/>
              <a:buNone/>
              <a:defRPr sz="1400"/>
            </a:lvl8pPr>
            <a:lvl9pPr lvl="8" algn="l">
              <a:lnSpc>
                <a:spcPct val="100000"/>
              </a:lnSpc>
              <a:spcBef>
                <a:spcPts val="0"/>
              </a:spcBef>
              <a:spcAft>
                <a:spcPts val="0"/>
              </a:spcAft>
              <a:buClr>
                <a:srgbClr val="FFFFFF"/>
              </a:buClr>
              <a:buSzPts val="1100"/>
              <a:buFont typeface="Trebuchet MS" panose="020B0603020202020204"/>
              <a:buNone/>
              <a:defRPr sz="1400"/>
            </a:lvl9pPr>
          </a:lstStyle>
          <a:p>
            <a:endParaRPr/>
          </a:p>
        </p:txBody>
      </p:sp>
      <p:sp>
        <p:nvSpPr>
          <p:cNvPr id="358" name="Google Shape;358;p8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75757"/>
                </a:solidFill>
                <a:latin typeface="Arial" panose="020B0604020202020204"/>
                <a:ea typeface="Arial" panose="020B0604020202020204"/>
                <a:cs typeface="Arial" panose="020B0604020202020204"/>
                <a:sym typeface="Arial" panose="020B0604020202020204"/>
              </a:defRPr>
            </a:lvl1pPr>
            <a:lvl2pPr lvl="1">
              <a:buNone/>
              <a:defRPr sz="1000">
                <a:solidFill>
                  <a:srgbClr val="575757"/>
                </a:solidFill>
                <a:latin typeface="Arial" panose="020B0604020202020204"/>
                <a:ea typeface="Arial" panose="020B0604020202020204"/>
                <a:cs typeface="Arial" panose="020B0604020202020204"/>
                <a:sym typeface="Arial" panose="020B0604020202020204"/>
              </a:defRPr>
            </a:lvl2pPr>
            <a:lvl3pPr lvl="2">
              <a:buNone/>
              <a:defRPr sz="1000">
                <a:solidFill>
                  <a:srgbClr val="575757"/>
                </a:solidFill>
                <a:latin typeface="Arial" panose="020B0604020202020204"/>
                <a:ea typeface="Arial" panose="020B0604020202020204"/>
                <a:cs typeface="Arial" panose="020B0604020202020204"/>
                <a:sym typeface="Arial" panose="020B0604020202020204"/>
              </a:defRPr>
            </a:lvl3pPr>
            <a:lvl4pPr lvl="3">
              <a:buNone/>
              <a:defRPr sz="1000">
                <a:solidFill>
                  <a:srgbClr val="575757"/>
                </a:solidFill>
                <a:latin typeface="Arial" panose="020B0604020202020204"/>
                <a:ea typeface="Arial" panose="020B0604020202020204"/>
                <a:cs typeface="Arial" panose="020B0604020202020204"/>
                <a:sym typeface="Arial" panose="020B0604020202020204"/>
              </a:defRPr>
            </a:lvl4pPr>
            <a:lvl5pPr lvl="4">
              <a:buNone/>
              <a:defRPr sz="1000">
                <a:solidFill>
                  <a:srgbClr val="575757"/>
                </a:solidFill>
                <a:latin typeface="Arial" panose="020B0604020202020204"/>
                <a:ea typeface="Arial" panose="020B0604020202020204"/>
                <a:cs typeface="Arial" panose="020B0604020202020204"/>
                <a:sym typeface="Arial" panose="020B0604020202020204"/>
              </a:defRPr>
            </a:lvl5pPr>
            <a:lvl6pPr lvl="5">
              <a:buNone/>
              <a:defRPr sz="1000">
                <a:solidFill>
                  <a:srgbClr val="575757"/>
                </a:solidFill>
                <a:latin typeface="Arial" panose="020B0604020202020204"/>
                <a:ea typeface="Arial" panose="020B0604020202020204"/>
                <a:cs typeface="Arial" panose="020B0604020202020204"/>
                <a:sym typeface="Arial" panose="020B0604020202020204"/>
              </a:defRPr>
            </a:lvl6pPr>
            <a:lvl7pPr lvl="6">
              <a:buNone/>
              <a:defRPr sz="1000">
                <a:solidFill>
                  <a:srgbClr val="575757"/>
                </a:solidFill>
                <a:latin typeface="Arial" panose="020B0604020202020204"/>
                <a:ea typeface="Arial" panose="020B0604020202020204"/>
                <a:cs typeface="Arial" panose="020B0604020202020204"/>
                <a:sym typeface="Arial" panose="020B0604020202020204"/>
              </a:defRPr>
            </a:lvl7pPr>
            <a:lvl8pPr lvl="7">
              <a:buNone/>
              <a:defRPr sz="1000">
                <a:solidFill>
                  <a:srgbClr val="575757"/>
                </a:solidFill>
                <a:latin typeface="Arial" panose="020B0604020202020204"/>
                <a:ea typeface="Arial" panose="020B0604020202020204"/>
                <a:cs typeface="Arial" panose="020B0604020202020204"/>
                <a:sym typeface="Arial" panose="020B0604020202020204"/>
              </a:defRPr>
            </a:lvl8pPr>
            <a:lvl9pPr lvl="8">
              <a:buNone/>
              <a:defRPr sz="1000">
                <a:solidFill>
                  <a:srgbClr val="575757"/>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9"/>
        <p:cNvGrpSpPr/>
        <p:nvPr/>
      </p:nvGrpSpPr>
      <p:grpSpPr>
        <a:xfrm>
          <a:off x="0" y="0"/>
          <a:ext cx="0" cy="0"/>
          <a:chOff x="0" y="0"/>
          <a:chExt cx="0" cy="0"/>
        </a:xfrm>
      </p:grpSpPr>
      <p:sp>
        <p:nvSpPr>
          <p:cNvPr id="360" name="Google Shape;360;p89"/>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361" name="Google Shape;361;p8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2800"/>
              <a:buFont typeface="Arial" panose="020B0604020202020204"/>
              <a:buNone/>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62" name="Google Shape;362;p89"/>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3"/>
        <p:cNvGrpSpPr/>
        <p:nvPr/>
      </p:nvGrpSpPr>
      <p:grpSpPr>
        <a:xfrm>
          <a:off x="0" y="0"/>
          <a:ext cx="0" cy="0"/>
          <a:chOff x="0" y="0"/>
          <a:chExt cx="0" cy="0"/>
        </a:xfrm>
      </p:grpSpPr>
      <p:sp>
        <p:nvSpPr>
          <p:cNvPr id="364" name="Google Shape;364;p9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5" name="Google Shape;365;p9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6" name="Google Shape;366;p9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7" name="Google Shape;367;p9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68"/>
        <p:cNvGrpSpPr/>
        <p:nvPr/>
      </p:nvGrpSpPr>
      <p:grpSpPr>
        <a:xfrm>
          <a:off x="0" y="0"/>
          <a:ext cx="0" cy="0"/>
          <a:chOff x="0" y="0"/>
          <a:chExt cx="0" cy="0"/>
        </a:xfrm>
      </p:grpSpPr>
      <p:sp>
        <p:nvSpPr>
          <p:cNvPr id="369" name="Google Shape;369;p91"/>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2700"/>
              </a:spcBef>
              <a:spcAft>
                <a:spcPts val="0"/>
              </a:spcAft>
              <a:buSzPts val="900"/>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2700"/>
              </a:spcBef>
              <a:spcAft>
                <a:spcPts val="0"/>
              </a:spcAft>
              <a:buSzPts val="900"/>
              <a:buNone/>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2700"/>
              </a:spcBef>
              <a:spcAft>
                <a:spcPts val="0"/>
              </a:spcAft>
              <a:buSzPts val="900"/>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70" name="Google Shape;370;p91"/>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lang="en-GB" dirty="0"/>
          </a:p>
        </p:txBody>
      </p:sp>
      <p:sp>
        <p:nvSpPr>
          <p:cNvPr id="371" name="Google Shape;371;p91"/>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485"/>
        <p:cNvGrpSpPr/>
        <p:nvPr/>
      </p:nvGrpSpPr>
      <p:grpSpPr>
        <a:xfrm>
          <a:off x="0" y="0"/>
          <a:ext cx="0" cy="0"/>
          <a:chOff x="0" y="0"/>
          <a:chExt cx="0" cy="0"/>
        </a:xfrm>
      </p:grpSpPr>
      <p:sp>
        <p:nvSpPr>
          <p:cNvPr id="486" name="Google Shape;486;p115"/>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a:endParaRPr/>
          </a:p>
        </p:txBody>
      </p:sp>
      <p:sp>
        <p:nvSpPr>
          <p:cNvPr id="487" name="Google Shape;487;p115"/>
          <p:cNvSpPr txBox="1">
            <a:spLocks noGrp="1"/>
          </p:cNvSpPr>
          <p:nvPr>
            <p:ph type="body" idx="1"/>
          </p:nvPr>
        </p:nvSpPr>
        <p:spPr>
          <a:xfrm>
            <a:off x="628650" y="1389227"/>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1pPr>
            <a:lvl2pPr marL="914400" marR="0" lvl="1" indent="-311150" algn="l">
              <a:lnSpc>
                <a:spcPct val="90000"/>
              </a:lnSpc>
              <a:spcBef>
                <a:spcPts val="300"/>
              </a:spcBef>
              <a:spcAft>
                <a:spcPts val="0"/>
              </a:spcAft>
              <a:buClr>
                <a:schemeClr val="dk1"/>
              </a:buClr>
              <a:buSzPts val="1300"/>
              <a:buFont typeface="Noto Sans"/>
              <a:buChar char="⮚"/>
              <a:defRPr sz="1900" b="0" i="0" u="none" strike="noStrike" cap="none">
                <a:solidFill>
                  <a:schemeClr val="dk1"/>
                </a:solidFill>
                <a:latin typeface="Trebuchet MS"/>
                <a:ea typeface="Trebuchet MS"/>
                <a:cs typeface="Trebuchet MS"/>
                <a:sym typeface="Trebuchet MS"/>
              </a:defRPr>
            </a:lvl2pPr>
            <a:lvl3pPr marL="1371600" marR="0" lvl="2" indent="-323850" algn="l">
              <a:lnSpc>
                <a:spcPct val="90000"/>
              </a:lnSpc>
              <a:spcBef>
                <a:spcPts val="300"/>
              </a:spcBef>
              <a:spcAft>
                <a:spcPts val="0"/>
              </a:spcAft>
              <a:buClr>
                <a:schemeClr val="dk1"/>
              </a:buClr>
              <a:buSzPts val="1500"/>
              <a:buFont typeface="Noto Sans"/>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9pPr>
          </a:lstStyle>
          <a:p>
            <a:endParaRPr/>
          </a:p>
        </p:txBody>
      </p:sp>
      <p:sp>
        <p:nvSpPr>
          <p:cNvPr id="488" name="Google Shape;488;p115"/>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4777531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89"/>
        <p:cNvGrpSpPr/>
        <p:nvPr/>
      </p:nvGrpSpPr>
      <p:grpSpPr>
        <a:xfrm>
          <a:off x="0" y="0"/>
          <a:ext cx="0" cy="0"/>
          <a:chOff x="0" y="0"/>
          <a:chExt cx="0" cy="0"/>
        </a:xfrm>
      </p:grpSpPr>
      <p:sp>
        <p:nvSpPr>
          <p:cNvPr id="490" name="Google Shape;490;p116"/>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1" name="Google Shape;491;p116"/>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2" name="Google Shape;492;p116"/>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3" name="Google Shape;493;p11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705351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667"/>
        <p:cNvGrpSpPr/>
        <p:nvPr/>
      </p:nvGrpSpPr>
      <p:grpSpPr>
        <a:xfrm>
          <a:off x="0" y="0"/>
          <a:ext cx="0" cy="0"/>
          <a:chOff x="0" y="0"/>
          <a:chExt cx="0" cy="0"/>
        </a:xfrm>
      </p:grpSpPr>
      <p:pic>
        <p:nvPicPr>
          <p:cNvPr id="668" name="Google Shape;668;p156"/>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69" name="Google Shape;669;p156"/>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a:ea typeface="Verdana"/>
              <a:cs typeface="Verdana"/>
              <a:sym typeface="Verdana"/>
            </a:endParaRPr>
          </a:p>
        </p:txBody>
      </p:sp>
      <p:sp>
        <p:nvSpPr>
          <p:cNvPr id="670" name="Google Shape;670;p156"/>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71" name="Google Shape;671;p156"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Tree>
    <p:extLst>
      <p:ext uri="{BB962C8B-B14F-4D97-AF65-F5344CB8AC3E}">
        <p14:creationId xmlns:p14="http://schemas.microsoft.com/office/powerpoint/2010/main" val="293303021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78"/>
        <p:cNvGrpSpPr/>
        <p:nvPr/>
      </p:nvGrpSpPr>
      <p:grpSpPr>
        <a:xfrm>
          <a:off x="0" y="0"/>
          <a:ext cx="0" cy="0"/>
          <a:chOff x="0" y="0"/>
          <a:chExt cx="0" cy="0"/>
        </a:xfrm>
      </p:grpSpPr>
      <p:pic>
        <p:nvPicPr>
          <p:cNvPr id="379" name="Google Shape;379;p93"/>
          <p:cNvPicPr preferRelativeResize="0"/>
          <p:nvPr/>
        </p:nvPicPr>
        <p:blipFill rotWithShape="1">
          <a:blip r:embed="rId2"/>
          <a:srcRect/>
          <a:stretch>
            <a:fillRect/>
          </a:stretch>
        </p:blipFill>
        <p:spPr>
          <a:xfrm>
            <a:off x="231450" y="149483"/>
            <a:ext cx="4739913" cy="4649244"/>
          </a:xfrm>
          <a:prstGeom prst="rect">
            <a:avLst/>
          </a:prstGeom>
          <a:noFill/>
          <a:ln>
            <a:noFill/>
          </a:ln>
        </p:spPr>
      </p:pic>
      <p:sp>
        <p:nvSpPr>
          <p:cNvPr id="380" name="Google Shape;380;p93"/>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81" name="Google Shape;381;p9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82"/>
        <p:cNvGrpSpPr/>
        <p:nvPr/>
      </p:nvGrpSpPr>
      <p:grpSpPr>
        <a:xfrm>
          <a:off x="0" y="0"/>
          <a:ext cx="0" cy="0"/>
          <a:chOff x="0" y="0"/>
          <a:chExt cx="0" cy="0"/>
        </a:xfrm>
      </p:grpSpPr>
      <p:sp>
        <p:nvSpPr>
          <p:cNvPr id="383" name="Google Shape;383;p94"/>
          <p:cNvSpPr txBox="1">
            <a:spLocks noGrp="1"/>
          </p:cNvSpPr>
          <p:nvPr>
            <p:ph type="title"/>
          </p:nvPr>
        </p:nvSpPr>
        <p:spPr>
          <a:xfrm>
            <a:off x="446485" y="841214"/>
            <a:ext cx="8250900" cy="967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sz="51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84" name="Google Shape;384;p94"/>
          <p:cNvSpPr txBox="1">
            <a:spLocks noGrp="1"/>
          </p:cNvSpPr>
          <p:nvPr>
            <p:ph type="body" idx="1"/>
          </p:nvPr>
        </p:nvSpPr>
        <p:spPr>
          <a:xfrm>
            <a:off x="1141930" y="2079903"/>
            <a:ext cx="6860400" cy="6126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3000"/>
              </a:spcBef>
              <a:spcAft>
                <a:spcPts val="0"/>
              </a:spcAft>
              <a:buClr>
                <a:srgbClr val="000000"/>
              </a:buClr>
              <a:buSzPts val="1100"/>
              <a:buFont typeface="Arial" panose="020B0604020202020204"/>
              <a:buNone/>
              <a:defRPr sz="3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r">
              <a:lnSpc>
                <a:spcPct val="100000"/>
              </a:lnSpc>
              <a:spcBef>
                <a:spcPts val="3000"/>
              </a:spcBef>
              <a:spcAft>
                <a:spcPts val="0"/>
              </a:spcAft>
              <a:buClr>
                <a:srgbClr val="000000"/>
              </a:buClr>
              <a:buSzPts val="1100"/>
              <a:buFont typeface="Arial" panose="020B0604020202020204"/>
              <a:buNone/>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85" name="Google Shape;385;p94"/>
          <p:cNvSpPr txBox="1">
            <a:spLocks noGrp="1"/>
          </p:cNvSpPr>
          <p:nvPr>
            <p:ph type="body" idx="2"/>
          </p:nvPr>
        </p:nvSpPr>
        <p:spPr>
          <a:xfrm>
            <a:off x="2187238" y="3134321"/>
            <a:ext cx="4769700" cy="3087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86" name="Google Shape;386;p9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387" name="Google Shape;387;p94"/>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388"/>
        <p:cNvGrpSpPr/>
        <p:nvPr/>
      </p:nvGrpSpPr>
      <p:grpSpPr>
        <a:xfrm>
          <a:off x="0" y="0"/>
          <a:ext cx="0" cy="0"/>
          <a:chOff x="0" y="0"/>
          <a:chExt cx="0" cy="0"/>
        </a:xfrm>
      </p:grpSpPr>
      <p:sp>
        <p:nvSpPr>
          <p:cNvPr id="389" name="Google Shape;389;p95"/>
          <p:cNvSpPr txBox="1">
            <a:spLocks noGrp="1"/>
          </p:cNvSpPr>
          <p:nvPr>
            <p:ph type="ctrTitle"/>
          </p:nvPr>
        </p:nvSpPr>
        <p:spPr>
          <a:xfrm>
            <a:off x="780394" y="751122"/>
            <a:ext cx="7583100" cy="742500"/>
          </a:xfrm>
          <a:prstGeom prst="rect">
            <a:avLst/>
          </a:prstGeom>
          <a:noFill/>
          <a:ln>
            <a:noFill/>
          </a:ln>
        </p:spPr>
        <p:txBody>
          <a:bodyPr spcFirstLastPara="1" wrap="square" lIns="48200" tIns="24100" rIns="48200" bIns="24100" anchor="ctr" anchorCtr="0">
            <a:noAutofit/>
          </a:bodyPr>
          <a:lstStyle>
            <a:lvl1pPr lvl="0" algn="ctr">
              <a:lnSpc>
                <a:spcPct val="90000"/>
              </a:lnSpc>
              <a:spcBef>
                <a:spcPts val="0"/>
              </a:spcBef>
              <a:spcAft>
                <a:spcPts val="0"/>
              </a:spcAft>
              <a:buClr>
                <a:schemeClr val="lt1"/>
              </a:buClr>
              <a:buSzPts val="3800"/>
              <a:buFont typeface="Trebuchet MS" panose="020B0603020202020204"/>
              <a:buNone/>
              <a:defRPr sz="54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90" name="Google Shape;390;p95"/>
          <p:cNvSpPr txBox="1">
            <a:spLocks noGrp="1"/>
          </p:cNvSpPr>
          <p:nvPr>
            <p:ph type="subTitle" idx="1"/>
          </p:nvPr>
        </p:nvSpPr>
        <p:spPr>
          <a:xfrm>
            <a:off x="1143001" y="1661004"/>
            <a:ext cx="6858000" cy="554100"/>
          </a:xfrm>
          <a:prstGeom prst="rect">
            <a:avLst/>
          </a:prstGeom>
          <a:noFill/>
          <a:ln>
            <a:noFill/>
          </a:ln>
        </p:spPr>
        <p:txBody>
          <a:bodyPr spcFirstLastPara="1" wrap="square" lIns="48200" tIns="24100" rIns="48200" bIns="24100" anchor="ctr" anchorCtr="0">
            <a:noAutofit/>
          </a:bodyPr>
          <a:lstStyle>
            <a:lvl1pPr marR="0" lvl="0" algn="ctr">
              <a:lnSpc>
                <a:spcPct val="90000"/>
              </a:lnSpc>
              <a:spcBef>
                <a:spcPts val="800"/>
              </a:spcBef>
              <a:spcAft>
                <a:spcPts val="0"/>
              </a:spcAft>
              <a:buClr>
                <a:schemeClr val="lt1"/>
              </a:buClr>
              <a:buSzPts val="2600"/>
              <a:buFont typeface="Arial" panose="020B0604020202020204"/>
              <a:buNone/>
              <a:defRPr sz="37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lt1"/>
              </a:buClr>
              <a:buSzPts val="1100"/>
              <a:buFont typeface="Arial" panose="020B0604020202020204"/>
              <a:buNone/>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lt1"/>
              </a:buClr>
              <a:buSzPts val="1000"/>
              <a:buFont typeface="Arial" panose="020B0604020202020204"/>
              <a:buNone/>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lt1"/>
              </a:buClr>
              <a:buSzPts val="8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lt1"/>
              </a:buClr>
              <a:buSzPts val="8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lt1"/>
              </a:buClr>
              <a:buSzPts val="8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lt1"/>
              </a:buClr>
              <a:buSzPts val="8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lt1"/>
              </a:buClr>
              <a:buSzPts val="8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lt1"/>
              </a:buClr>
              <a:buSzPts val="8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91" name="Google Shape;391;p95"/>
          <p:cNvSpPr txBox="1">
            <a:spLocks noGrp="1"/>
          </p:cNvSpPr>
          <p:nvPr>
            <p:ph type="dt" idx="10"/>
          </p:nvPr>
        </p:nvSpPr>
        <p:spPr>
          <a:xfrm>
            <a:off x="3543303" y="3688167"/>
            <a:ext cx="2057400" cy="273900"/>
          </a:xfrm>
          <a:prstGeom prst="rect">
            <a:avLst/>
          </a:prstGeom>
          <a:noFill/>
          <a:ln>
            <a:noFill/>
          </a:ln>
        </p:spPr>
        <p:txBody>
          <a:bodyPr spcFirstLastPara="1" wrap="square" lIns="48200" tIns="24100" rIns="48200" bIns="24100" anchor="ctr" anchorCtr="0">
            <a:noAutofit/>
          </a:bodyPr>
          <a:lstStyle>
            <a:lvl1pPr lvl="0" algn="ct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dirty="0"/>
          </a:p>
        </p:txBody>
      </p:sp>
      <p:sp>
        <p:nvSpPr>
          <p:cNvPr id="392" name="Google Shape;392;p95"/>
          <p:cNvSpPr txBox="1">
            <a:spLocks noGrp="1"/>
          </p:cNvSpPr>
          <p:nvPr>
            <p:ph type="sldNum" idx="12"/>
          </p:nvPr>
        </p:nvSpPr>
        <p:spPr>
          <a:xfrm>
            <a:off x="6880600" y="4778066"/>
            <a:ext cx="2057400" cy="2739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6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393" name="Google Shape;393;p95"/>
          <p:cNvSpPr txBox="1">
            <a:spLocks noGrp="1"/>
          </p:cNvSpPr>
          <p:nvPr>
            <p:ph type="body" idx="2"/>
          </p:nvPr>
        </p:nvSpPr>
        <p:spPr>
          <a:xfrm>
            <a:off x="1435397" y="2382275"/>
            <a:ext cx="6273300" cy="685800"/>
          </a:xfrm>
          <a:prstGeom prst="rect">
            <a:avLst/>
          </a:prstGeom>
          <a:noFill/>
          <a:ln>
            <a:noFill/>
          </a:ln>
        </p:spPr>
        <p:txBody>
          <a:bodyPr spcFirstLastPara="1" wrap="square" lIns="48200" tIns="24100" rIns="48200" bIns="24100" anchor="ctr" anchorCtr="0">
            <a:noAutofit/>
          </a:bodyPr>
          <a:lstStyle>
            <a:lvl1pPr marL="457200" marR="0" lvl="0" indent="-228600" algn="ctr">
              <a:lnSpc>
                <a:spcPct val="90000"/>
              </a:lnSpc>
              <a:spcBef>
                <a:spcPts val="800"/>
              </a:spcBef>
              <a:spcAft>
                <a:spcPts val="0"/>
              </a:spcAft>
              <a:buClr>
                <a:schemeClr val="lt1"/>
              </a:buClr>
              <a:buSzPts val="17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lt1"/>
              </a:buClr>
              <a:buSzPts val="11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lt1"/>
              </a:buClr>
              <a:buSzPts val="11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lt1"/>
              </a:buClr>
              <a:buSzPts val="11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lt1"/>
              </a:buClr>
              <a:buSzPts val="11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92100" algn="l">
              <a:lnSpc>
                <a:spcPct val="90000"/>
              </a:lnSpc>
              <a:spcBef>
                <a:spcPts val="400"/>
              </a:spcBef>
              <a:spcAft>
                <a:spcPts val="0"/>
              </a:spcAft>
              <a:buClr>
                <a:schemeClr val="lt1"/>
              </a:buClr>
              <a:buSzPts val="10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292100" algn="l">
              <a:lnSpc>
                <a:spcPct val="90000"/>
              </a:lnSpc>
              <a:spcBef>
                <a:spcPts val="400"/>
              </a:spcBef>
              <a:spcAft>
                <a:spcPts val="0"/>
              </a:spcAft>
              <a:buClr>
                <a:schemeClr val="lt1"/>
              </a:buClr>
              <a:buSzPts val="10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292100" algn="l">
              <a:lnSpc>
                <a:spcPct val="90000"/>
              </a:lnSpc>
              <a:spcBef>
                <a:spcPts val="400"/>
              </a:spcBef>
              <a:spcAft>
                <a:spcPts val="0"/>
              </a:spcAft>
              <a:buClr>
                <a:schemeClr val="lt1"/>
              </a:buClr>
              <a:buSzPts val="10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292100" algn="l">
              <a:lnSpc>
                <a:spcPct val="90000"/>
              </a:lnSpc>
              <a:spcBef>
                <a:spcPts val="400"/>
              </a:spcBef>
              <a:spcAft>
                <a:spcPts val="0"/>
              </a:spcAft>
              <a:buClr>
                <a:schemeClr val="lt1"/>
              </a:buClr>
              <a:buSzPts val="1000"/>
              <a:buFont typeface="Arial" panose="020B0604020202020204"/>
              <a:buChar char="•"/>
              <a:defRPr sz="1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94"/>
        <p:cNvGrpSpPr/>
        <p:nvPr/>
      </p:nvGrpSpPr>
      <p:grpSpPr>
        <a:xfrm>
          <a:off x="0" y="0"/>
          <a:ext cx="0" cy="0"/>
          <a:chOff x="0" y="0"/>
          <a:chExt cx="0" cy="0"/>
        </a:xfrm>
      </p:grpSpPr>
      <p:sp>
        <p:nvSpPr>
          <p:cNvPr id="395" name="Google Shape;395;p9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rmAutofit/>
          </a:bodyPr>
          <a:lstStyle>
            <a:lvl1pPr lvl="0" algn="ctr">
              <a:lnSpc>
                <a:spcPct val="100000"/>
              </a:lnSpc>
              <a:spcBef>
                <a:spcPts val="0"/>
              </a:spcBef>
              <a:spcAft>
                <a:spcPts val="0"/>
              </a:spcAft>
              <a:buSzPts val="1100"/>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96" name="Google Shape;396;p96"/>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100000"/>
              </a:lnSpc>
              <a:spcBef>
                <a:spcPts val="30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100000"/>
              </a:lnSpc>
              <a:spcBef>
                <a:spcPts val="3000"/>
              </a:spcBef>
              <a:spcAft>
                <a:spcPts val="0"/>
              </a:spcAft>
              <a:buClr>
                <a:schemeClr val="dk1"/>
              </a:buClr>
              <a:buSzPts val="1700"/>
              <a:buFont typeface="Noto Sans" panose="020B0502040504020204"/>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100000"/>
              </a:lnSpc>
              <a:spcBef>
                <a:spcPts val="3000"/>
              </a:spcBef>
              <a:spcAft>
                <a:spcPts val="0"/>
              </a:spcAft>
              <a:buClr>
                <a:schemeClr val="dk1"/>
              </a:buClr>
              <a:buSzPts val="2000"/>
              <a:buFont typeface="Noto Sans" panose="020B0502040504020204"/>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100000"/>
              </a:lnSpc>
              <a:spcBef>
                <a:spcPts val="30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888888"/>
              </a:buClr>
              <a:buSzPts val="1200"/>
              <a:buFont typeface="Trebuchet MS" panose="020B0603020202020204"/>
              <a:buNone/>
              <a:defRPr sz="12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888888"/>
              </a:buClr>
              <a:buSzPts val="1200"/>
              <a:buFont typeface="Trebuchet MS" panose="020B0603020202020204"/>
              <a:buNone/>
              <a:defRPr sz="12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888888"/>
              </a:buClr>
              <a:buSzPts val="1200"/>
              <a:buFont typeface="Trebuchet MS" panose="020B0603020202020204"/>
              <a:buNone/>
              <a:defRPr sz="12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888888"/>
              </a:buClr>
              <a:buSzPts val="1200"/>
              <a:buFont typeface="Trebuchet MS" panose="020B0603020202020204"/>
              <a:buNone/>
              <a:defRPr sz="12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888888"/>
              </a:buClr>
              <a:buSzPts val="1200"/>
              <a:buFont typeface="Trebuchet MS" panose="020B0603020202020204"/>
              <a:buNone/>
              <a:defRPr sz="12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97" name="Google Shape;397;p9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398"/>
        <p:cNvGrpSpPr/>
        <p:nvPr/>
      </p:nvGrpSpPr>
      <p:grpSpPr>
        <a:xfrm>
          <a:off x="0" y="0"/>
          <a:ext cx="0" cy="0"/>
          <a:chOff x="0" y="0"/>
          <a:chExt cx="0" cy="0"/>
        </a:xfrm>
      </p:grpSpPr>
      <p:sp>
        <p:nvSpPr>
          <p:cNvPr id="399" name="Google Shape;399;p97"/>
          <p:cNvSpPr txBox="1"/>
          <p:nvPr/>
        </p:nvSpPr>
        <p:spPr>
          <a:xfrm>
            <a:off x="165099" y="491236"/>
            <a:ext cx="7661700" cy="773700"/>
          </a:xfrm>
          <a:prstGeom prst="rect">
            <a:avLst/>
          </a:prstGeom>
          <a:noFill/>
          <a:ln>
            <a:noFill/>
          </a:ln>
        </p:spPr>
        <p:txBody>
          <a:bodyPr spcFirstLastPara="1" wrap="square" lIns="68575" tIns="34275" rIns="68575" bIns="34275" anchor="ctr" anchorCtr="0">
            <a:spAutoFit/>
          </a:bodyPr>
          <a:lstStyle/>
          <a:p>
            <a:pPr marL="0" marR="0" lvl="0" indent="0" algn="l" rtl="0">
              <a:lnSpc>
                <a:spcPct val="100000"/>
              </a:lnSpc>
              <a:spcBef>
                <a:spcPts val="0"/>
              </a:spcBef>
              <a:spcAft>
                <a:spcPts val="0"/>
              </a:spcAft>
              <a:buClr>
                <a:srgbClr val="000000"/>
              </a:buClr>
              <a:buSzPts val="4600"/>
              <a:buFont typeface="Arial" panose="020B0604020202020204"/>
              <a:buNone/>
            </a:pPr>
            <a:r>
              <a:rPr lang="en-GB" sz="4600" b="1"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Our Mission</a:t>
            </a:r>
            <a:endParaRP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400" name="Google Shape;400;p97"/>
          <p:cNvSpPr txBox="1"/>
          <p:nvPr/>
        </p:nvSpPr>
        <p:spPr>
          <a:xfrm>
            <a:off x="633415" y="1255897"/>
            <a:ext cx="7877400" cy="3186300"/>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4200"/>
              <a:buFont typeface="Trebuchet MS" panose="020B0603020202020204"/>
              <a:buNone/>
            </a:pPr>
            <a:r>
              <a:rPr lang="en-GB" sz="4200" b="1"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Improving</a:t>
            </a:r>
            <a:r>
              <a:rPr lang="en-GB" sz="42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GB" sz="38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health care access and outcomes for the </a:t>
            </a:r>
            <a:r>
              <a:rPr lang="en-GB" sz="4200" b="1"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people</a:t>
            </a:r>
            <a:r>
              <a:rPr lang="en-GB" sz="42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GB" sz="38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we serve </a:t>
            </a:r>
            <a:br>
              <a:rPr lang="en-GB" sz="38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br>
            <a:r>
              <a:rPr lang="en-GB" sz="38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while demonstrating sound stewardship of financial </a:t>
            </a:r>
            <a:r>
              <a:rPr lang="en-GB" sz="4200" b="1"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resources</a:t>
            </a:r>
            <a:endParaRPr sz="3800" b="1"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01" name="Google Shape;401;p9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402"/>
        <p:cNvGrpSpPr/>
        <p:nvPr/>
      </p:nvGrpSpPr>
      <p:grpSpPr>
        <a:xfrm>
          <a:off x="0" y="0"/>
          <a:ext cx="0" cy="0"/>
          <a:chOff x="0" y="0"/>
          <a:chExt cx="0" cy="0"/>
        </a:xfrm>
      </p:grpSpPr>
      <p:sp>
        <p:nvSpPr>
          <p:cNvPr id="403" name="Google Shape;403;p98"/>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6550" algn="l">
              <a:lnSpc>
                <a:spcPct val="100000"/>
              </a:lnSpc>
              <a:spcBef>
                <a:spcPts val="3000"/>
              </a:spcBef>
              <a:spcAft>
                <a:spcPts val="0"/>
              </a:spcAft>
              <a:buClr>
                <a:schemeClr val="lt1"/>
              </a:buClr>
              <a:buSzPts val="1700"/>
              <a:buFont typeface="Noto Sans" panose="020B0502040504020204"/>
              <a:buChar char="❖"/>
              <a:defRPr sz="1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04" name="Google Shape;404;p9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405" name="Google Shape;405;p98"/>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4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406"/>
        <p:cNvGrpSpPr/>
        <p:nvPr/>
      </p:nvGrpSpPr>
      <p:grpSpPr>
        <a:xfrm>
          <a:off x="0" y="0"/>
          <a:ext cx="0" cy="0"/>
          <a:chOff x="0" y="0"/>
          <a:chExt cx="0" cy="0"/>
        </a:xfrm>
      </p:grpSpPr>
      <p:sp>
        <p:nvSpPr>
          <p:cNvPr id="407" name="Google Shape;407;p9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408" name="Google Shape;408;p99"/>
          <p:cNvSpPr txBox="1">
            <a:spLocks noGrp="1"/>
          </p:cNvSpPr>
          <p:nvPr>
            <p:ph type="body" idx="1"/>
          </p:nvPr>
        </p:nvSpPr>
        <p:spPr>
          <a:xfrm>
            <a:off x="232304" y="1145233"/>
            <a:ext cx="28797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1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09" name="Google Shape;409;p99"/>
          <p:cNvSpPr txBox="1">
            <a:spLocks noGrp="1"/>
          </p:cNvSpPr>
          <p:nvPr>
            <p:ph type="body" idx="2"/>
          </p:nvPr>
        </p:nvSpPr>
        <p:spPr>
          <a:xfrm>
            <a:off x="5972889" y="1145233"/>
            <a:ext cx="29388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1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10" name="Google Shape;410;p99"/>
          <p:cNvSpPr txBox="1">
            <a:spLocks noGrp="1"/>
          </p:cNvSpPr>
          <p:nvPr>
            <p:ph type="body" idx="3"/>
          </p:nvPr>
        </p:nvSpPr>
        <p:spPr>
          <a:xfrm>
            <a:off x="3276481" y="1145233"/>
            <a:ext cx="2591100" cy="1515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1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11" name="Google Shape;411;p99"/>
          <p:cNvSpPr txBox="1">
            <a:spLocks noGrp="1"/>
          </p:cNvSpPr>
          <p:nvPr>
            <p:ph type="body" idx="4"/>
          </p:nvPr>
        </p:nvSpPr>
        <p:spPr>
          <a:xfrm>
            <a:off x="3276481" y="2851429"/>
            <a:ext cx="2591100" cy="1728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1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12" name="Google Shape;412;p99"/>
          <p:cNvSpPr txBox="1">
            <a:spLocks noGrp="1"/>
          </p:cNvSpPr>
          <p:nvPr>
            <p:ph type="title"/>
          </p:nvPr>
        </p:nvSpPr>
        <p:spPr>
          <a:xfrm>
            <a:off x="232304" y="331114"/>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413"/>
        <p:cNvGrpSpPr/>
        <p:nvPr/>
      </p:nvGrpSpPr>
      <p:grpSpPr>
        <a:xfrm>
          <a:off x="0" y="0"/>
          <a:ext cx="0" cy="0"/>
          <a:chOff x="0" y="0"/>
          <a:chExt cx="0" cy="0"/>
        </a:xfrm>
      </p:grpSpPr>
      <p:pic>
        <p:nvPicPr>
          <p:cNvPr id="414" name="Google Shape;414;p100" descr="&quot;&quot;"/>
          <p:cNvPicPr preferRelativeResize="0"/>
          <p:nvPr/>
        </p:nvPicPr>
        <p:blipFill rotWithShape="1">
          <a:blip r:embed="rId2"/>
          <a:srcRect l="38791" t="25384" r="38793" b="29553"/>
          <a:stretch>
            <a:fillRect/>
          </a:stretch>
        </p:blipFill>
        <p:spPr>
          <a:xfrm>
            <a:off x="3888900" y="1568000"/>
            <a:ext cx="662988" cy="2007502"/>
          </a:xfrm>
          <a:prstGeom prst="rect">
            <a:avLst/>
          </a:prstGeom>
          <a:noFill/>
          <a:ln>
            <a:noFill/>
          </a:ln>
        </p:spPr>
      </p:pic>
      <p:sp>
        <p:nvSpPr>
          <p:cNvPr id="415" name="Google Shape;415;p100"/>
          <p:cNvSpPr txBox="1">
            <a:spLocks noGrp="1"/>
          </p:cNvSpPr>
          <p:nvPr>
            <p:ph type="body" idx="1"/>
          </p:nvPr>
        </p:nvSpPr>
        <p:spPr>
          <a:xfrm>
            <a:off x="232304" y="1888985"/>
            <a:ext cx="3669300" cy="13656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chemeClr val="lt1"/>
              </a:buClr>
              <a:buSzPts val="4600"/>
              <a:buFont typeface="Trebuchet MS" panose="020B0603020202020204"/>
              <a:buNone/>
              <a:defRPr sz="46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16" name="Google Shape;416;p100"/>
          <p:cNvSpPr txBox="1">
            <a:spLocks noGrp="1"/>
          </p:cNvSpPr>
          <p:nvPr>
            <p:ph type="body" idx="2"/>
          </p:nvPr>
        </p:nvSpPr>
        <p:spPr>
          <a:xfrm>
            <a:off x="4612182" y="1125141"/>
            <a:ext cx="4299600" cy="28932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1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17" name="Google Shape;417;p10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418"/>
        <p:cNvGrpSpPr/>
        <p:nvPr/>
      </p:nvGrpSpPr>
      <p:grpSpPr>
        <a:xfrm>
          <a:off x="0" y="0"/>
          <a:ext cx="0" cy="0"/>
          <a:chOff x="0" y="0"/>
          <a:chExt cx="0" cy="0"/>
        </a:xfrm>
      </p:grpSpPr>
      <p:sp>
        <p:nvSpPr>
          <p:cNvPr id="419" name="Google Shape;419;p101" descr="&quot;&quot;"/>
          <p:cNvSpPr/>
          <p:nvPr/>
        </p:nvSpPr>
        <p:spPr>
          <a:xfrm>
            <a:off x="-1" y="1520174"/>
            <a:ext cx="9144000" cy="21030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panose="020B0604020202020204"/>
              <a:buNone/>
            </a:pPr>
            <a:endParaRPr sz="9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20" name="Google Shape;420;p101"/>
          <p:cNvSpPr txBox="1">
            <a:spLocks noGrp="1"/>
          </p:cNvSpPr>
          <p:nvPr>
            <p:ph type="body" idx="1"/>
          </p:nvPr>
        </p:nvSpPr>
        <p:spPr>
          <a:xfrm>
            <a:off x="4290723" y="401836"/>
            <a:ext cx="4380000" cy="4095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355600" algn="l">
              <a:lnSpc>
                <a:spcPct val="100000"/>
              </a:lnSpc>
              <a:spcBef>
                <a:spcPts val="3000"/>
              </a:spcBef>
              <a:spcAft>
                <a:spcPts val="0"/>
              </a:spcAft>
              <a:buClr>
                <a:srgbClr val="7F7F7F"/>
              </a:buClr>
              <a:buSzPts val="2000"/>
              <a:buFont typeface="Arial" panose="020B0604020202020204"/>
              <a:buChar char="•"/>
              <a:defRPr sz="20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21" name="Google Shape;421;p10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
        <p:nvSpPr>
          <p:cNvPr id="422" name="Google Shape;422;p101"/>
          <p:cNvSpPr txBox="1">
            <a:spLocks noGrp="1"/>
          </p:cNvSpPr>
          <p:nvPr>
            <p:ph type="body" idx="2"/>
          </p:nvPr>
        </p:nvSpPr>
        <p:spPr>
          <a:xfrm>
            <a:off x="232306" y="1808262"/>
            <a:ext cx="3857400" cy="1527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panose="020B0604020202020204"/>
              <a:buNone/>
              <a:defRPr sz="46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000"/>
              </a:spcBef>
              <a:spcAft>
                <a:spcPts val="0"/>
              </a:spcAft>
              <a:buClr>
                <a:srgbClr val="000000"/>
              </a:buClr>
              <a:buSzPts val="11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image" Target="../media/image1.png"/><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theme" Target="../theme/theme3.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image" Target="../media/image1.png"/><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theme" Target="../theme/theme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image" Target="../media/image6.jpeg"/><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theme" Target="../theme/theme5.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image" Target="../media/image1.png"/><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image" Target="../media/image12.png"/><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7.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image" Target="../media/image14.png"/><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lang="en-GB"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panose="020B0603020202020204"/>
              <a:buNone/>
              <a:defRPr sz="45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2pPr>
            <a:lvl3pPr lvl="2">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3pPr>
            <a:lvl4pPr lvl="3">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4pPr>
            <a:lvl5pPr lvl="4">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5pPr>
            <a:lvl6pPr lvl="5">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6pPr>
            <a:lvl7pPr lvl="6">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7pPr>
            <a:lvl8pPr lvl="7">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8pPr>
            <a:lvl9pPr lvl="8">
              <a:spcBef>
                <a:spcPts val="0"/>
              </a:spcBef>
              <a:spcAft>
                <a:spcPts val="0"/>
              </a:spcAft>
              <a:buSzPts val="1100"/>
              <a:buFont typeface="Trebuchet MS" panose="020B0603020202020204"/>
              <a:buNone/>
              <a:defRPr sz="1400">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52" name="Google Shape;52;p13"/>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53" name="Google Shape;53;p13"/>
          <p:cNvSpPr/>
          <p:nvPr/>
        </p:nvSpPr>
        <p:spPr>
          <a:xfrm>
            <a:off x="0" y="468630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4" name="Google Shape;54;p13"/>
          <p:cNvSpPr txBox="1">
            <a:spLocks noGrp="1"/>
          </p:cNvSpPr>
          <p:nvPr>
            <p:ph type="sldNum" idx="12"/>
          </p:nvPr>
        </p:nvSpPr>
        <p:spPr>
          <a:xfrm>
            <a:off x="6880595" y="4774115"/>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55" name="Google Shape;55;p13"/>
          <p:cNvPicPr preferRelativeResize="0"/>
          <p:nvPr/>
        </p:nvPicPr>
        <p:blipFill rotWithShape="1">
          <a:blip r:embed="rId39"/>
          <a:srcRect/>
          <a:stretch>
            <a:fillRect/>
          </a:stretch>
        </p:blipFill>
        <p:spPr>
          <a:xfrm>
            <a:off x="205740" y="476701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sp>
        <p:nvSpPr>
          <p:cNvPr id="206" name="Google Shape;206;p51"/>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panose="020B0603020202020204"/>
              <a:buNone/>
              <a:defRPr sz="45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07" name="Google Shape;207;p51"/>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208" name="Google Shape;208;p51"/>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09" name="Google Shape;209;p5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210" name="Google Shape;210;p51"/>
          <p:cNvPicPr preferRelativeResize="0"/>
          <p:nvPr/>
        </p:nvPicPr>
        <p:blipFill rotWithShape="1">
          <a:blip r:embed="rId22"/>
          <a:srcRect/>
          <a:stretch>
            <a:fill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2" name="Google Shape;292;p72"/>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panose="020B0603020202020204"/>
              <a:buNone/>
              <a:defRPr sz="45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93" name="Google Shape;293;p72"/>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294" name="Google Shape;294;p72"/>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95" name="Google Shape;295;p7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296" name="Google Shape;296;p72"/>
          <p:cNvPicPr preferRelativeResize="0"/>
          <p:nvPr/>
        </p:nvPicPr>
        <p:blipFill rotWithShape="1">
          <a:blip r:embed="rId24"/>
          <a:srcRect/>
          <a:stretch>
            <a:fill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89" r:id="rId20"/>
    <p:sldLayoutId id="2147483790" r:id="rId21"/>
    <p:sldLayoutId id="2147483791"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
        <p:cNvGrpSpPr/>
        <p:nvPr/>
      </p:nvGrpSpPr>
      <p:grpSpPr>
        <a:xfrm>
          <a:off x="0" y="0"/>
          <a:ext cx="0" cy="0"/>
          <a:chOff x="0" y="0"/>
          <a:chExt cx="0" cy="0"/>
        </a:xfrm>
      </p:grpSpPr>
      <p:sp>
        <p:nvSpPr>
          <p:cNvPr id="373" name="Google Shape;373;p92" descr="&quot;&quot;"/>
          <p:cNvSpPr/>
          <p:nvPr/>
        </p:nvSpPr>
        <p:spPr>
          <a:xfrm>
            <a:off x="0" y="4781848"/>
            <a:ext cx="9161856" cy="361692"/>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500"/>
              <a:buFont typeface="Arial" panose="020B0604020202020204"/>
              <a:buNone/>
            </a:pPr>
            <a:endParaRPr sz="15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pic>
        <p:nvPicPr>
          <p:cNvPr id="374" name="Google Shape;374;p92"/>
          <p:cNvPicPr preferRelativeResize="0"/>
          <p:nvPr/>
        </p:nvPicPr>
        <p:blipFill rotWithShape="1">
          <a:blip r:embed="rId25"/>
          <a:srcRect/>
          <a:stretch>
            <a:fillRect/>
          </a:stretch>
        </p:blipFill>
        <p:spPr>
          <a:xfrm>
            <a:off x="232304" y="4850573"/>
            <a:ext cx="1332362" cy="224202"/>
          </a:xfrm>
          <a:prstGeom prst="rect">
            <a:avLst/>
          </a:prstGeom>
          <a:noFill/>
          <a:ln>
            <a:noFill/>
          </a:ln>
        </p:spPr>
      </p:pic>
      <p:sp>
        <p:nvSpPr>
          <p:cNvPr id="375" name="Google Shape;375;p92"/>
          <p:cNvSpPr txBox="1">
            <a:spLocks noGrp="1"/>
          </p:cNvSpPr>
          <p:nvPr>
            <p:ph type="title"/>
          </p:nvPr>
        </p:nvSpPr>
        <p:spPr>
          <a:xfrm>
            <a:off x="232304" y="602754"/>
            <a:ext cx="8679300" cy="552600"/>
          </a:xfrm>
          <a:prstGeom prst="rect">
            <a:avLst/>
          </a:prstGeom>
          <a:noFill/>
          <a:ln>
            <a:noFill/>
          </a:ln>
        </p:spPr>
        <p:txBody>
          <a:bodyPr spcFirstLastPara="1" wrap="square" lIns="68575" tIns="34275" rIns="68575" bIns="34275" anchor="ctr" anchorCtr="0">
            <a:normAutofit/>
          </a:bodyPr>
          <a:lstStyle>
            <a:lvl1pPr marR="0" lvl="0" algn="ctr">
              <a:lnSpc>
                <a:spcPct val="100000"/>
              </a:lnSpc>
              <a:spcBef>
                <a:spcPts val="0"/>
              </a:spcBef>
              <a:spcAft>
                <a:spcPts val="0"/>
              </a:spcAft>
              <a:buClr>
                <a:srgbClr val="000000"/>
              </a:buClr>
              <a:buSzPts val="1100"/>
              <a:buFont typeface="Arial" panose="020B0604020202020204"/>
              <a:buNone/>
              <a:defRPr sz="46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R="0" lvl="2"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R="0" lvl="3"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R="0" lvl="4"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R="0" lvl="5"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R="0" lvl="6"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R="0" lvl="7"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R="0" lvl="8" algn="ctr">
              <a:lnSpc>
                <a:spcPct val="100000"/>
              </a:lnSpc>
              <a:spcBef>
                <a:spcPts val="0"/>
              </a:spcBef>
              <a:spcAft>
                <a:spcPts val="0"/>
              </a:spcAft>
              <a:buClr>
                <a:srgbClr val="000000"/>
              </a:buClr>
              <a:buSzPts val="1100"/>
              <a:buFont typeface="Arial" panose="020B0604020202020204"/>
              <a:buNone/>
              <a:defRPr sz="46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76" name="Google Shape;376;p92"/>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panose="020B0604020202020204"/>
              <a:buNone/>
              <a:defRPr sz="1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R="0" lvl="2"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R="0" lvl="3"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R="0" lvl="4"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R="0" lvl="5"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R="0" lvl="6"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R="0" lvl="7"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R="0" lvl="8"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endParaRPr dirty="0"/>
          </a:p>
        </p:txBody>
      </p:sp>
      <p:sp>
        <p:nvSpPr>
          <p:cNvPr id="377" name="Google Shape;377;p9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spTree>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2"/>
        <p:cNvGrpSpPr/>
        <p:nvPr/>
      </p:nvGrpSpPr>
      <p:grpSpPr>
        <a:xfrm>
          <a:off x="0" y="0"/>
          <a:ext cx="0" cy="0"/>
          <a:chOff x="0" y="0"/>
          <a:chExt cx="0" cy="0"/>
        </a:xfrm>
      </p:grpSpPr>
      <p:sp>
        <p:nvSpPr>
          <p:cNvPr id="583" name="Google Shape;583;p137"/>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panose="020B0603020202020204"/>
              <a:buNone/>
              <a:defRPr sz="45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84" name="Google Shape;584;p137"/>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10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585" name="Google Shape;585;p137"/>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86" name="Google Shape;586;p13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GB"/>
              <a:t>‹#›</a:t>
            </a:fld>
            <a:endParaRPr lang="en-GB" dirty="0"/>
          </a:p>
        </p:txBody>
      </p:sp>
      <p:pic>
        <p:nvPicPr>
          <p:cNvPr id="587" name="Google Shape;587;p137" descr="Colorado Department of Health Care Policy &amp; Financing"/>
          <p:cNvPicPr preferRelativeResize="0"/>
          <p:nvPr/>
        </p:nvPicPr>
        <p:blipFill rotWithShape="1">
          <a:blip r:embed="rId15"/>
          <a:srcRect/>
          <a:stretch>
            <a:fill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0"/>
        <p:cNvGrpSpPr/>
        <p:nvPr/>
      </p:nvGrpSpPr>
      <p:grpSpPr>
        <a:xfrm>
          <a:off x="0" y="0"/>
          <a:ext cx="0" cy="0"/>
          <a:chOff x="0" y="0"/>
          <a:chExt cx="0" cy="0"/>
        </a:xfrm>
      </p:grpSpPr>
      <p:sp>
        <p:nvSpPr>
          <p:cNvPr id="641" name="Google Shape;641;p151"/>
          <p:cNvSpPr txBox="1">
            <a:spLocks noGrp="1"/>
          </p:cNvSpPr>
          <p:nvPr>
            <p:ph type="title"/>
          </p:nvPr>
        </p:nvSpPr>
        <p:spPr>
          <a:xfrm>
            <a:off x="137948" y="408315"/>
            <a:ext cx="8868300" cy="5745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642" name="Google Shape;642;p151"/>
          <p:cNvPicPr preferRelativeResize="0"/>
          <p:nvPr/>
        </p:nvPicPr>
        <p:blipFill rotWithShape="1">
          <a:blip r:embed="rId13"/>
          <a:srcRect/>
          <a:stretch>
            <a:fillRect/>
          </a:stretch>
        </p:blipFill>
        <p:spPr>
          <a:xfrm>
            <a:off x="7077868" y="4520837"/>
            <a:ext cx="1280207" cy="344102"/>
          </a:xfrm>
          <a:prstGeom prst="rect">
            <a:avLst/>
          </a:prstGeom>
          <a:noFill/>
          <a:ln>
            <a:noFill/>
          </a:ln>
        </p:spPr>
      </p:pic>
      <p:pic>
        <p:nvPicPr>
          <p:cNvPr id="643" name="Google Shape;643;p151" descr="Colorado Department of Health Care Policy &amp; Financing"/>
          <p:cNvPicPr preferRelativeResize="0"/>
          <p:nvPr/>
        </p:nvPicPr>
        <p:blipFill rotWithShape="1">
          <a:blip r:embed="rId14"/>
          <a:srcRect/>
          <a:stretch>
            <a:fillRect/>
          </a:stretch>
        </p:blipFill>
        <p:spPr>
          <a:xfrm>
            <a:off x="422133" y="4550579"/>
            <a:ext cx="1660592" cy="284617"/>
          </a:xfrm>
          <a:prstGeom prst="rect">
            <a:avLst/>
          </a:prstGeom>
          <a:noFill/>
          <a:ln>
            <a:noFill/>
          </a:ln>
        </p:spPr>
      </p:pic>
      <p:pic>
        <p:nvPicPr>
          <p:cNvPr id="644" name="Google Shape;644;p151"/>
          <p:cNvPicPr preferRelativeResize="0"/>
          <p:nvPr/>
        </p:nvPicPr>
        <p:blipFill rotWithShape="1">
          <a:blip r:embed="rId15"/>
          <a:srcRect/>
          <a:stretch>
            <a:fillRect/>
          </a:stretch>
        </p:blipFill>
        <p:spPr>
          <a:xfrm>
            <a:off x="3676763" y="4382358"/>
            <a:ext cx="1807062" cy="6210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94.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9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50.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5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7.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50.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50.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50.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50.xml"/><Relationship Id="rId4" Type="http://schemas.openxmlformats.org/officeDocument/2006/relationships/comments" Target="../comments/commen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50.xml"/><Relationship Id="rId6" Type="http://schemas.openxmlformats.org/officeDocument/2006/relationships/comments" Target="../comments/comment2.xml"/><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50.xml"/><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50.xml"/><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0.xml"/></Relationships>
</file>

<file path=ppt/slides/_rels/slide38.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38.xml"/><Relationship Id="rId1" Type="http://schemas.openxmlformats.org/officeDocument/2006/relationships/slideLayout" Target="../slideLayouts/slideLayout70.xml"/><Relationship Id="rId5" Type="http://schemas.openxmlformats.org/officeDocument/2006/relationships/hyperlink" Target="http://colorado.gov/hcpf/impact" TargetMode="External"/><Relationship Id="rId4" Type="http://schemas.openxmlformats.org/officeDocument/2006/relationships/hyperlink" Target="https://lp.constantcontactpages.com/sl/P5xXjrw"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hcpf_HR1@state.co.us" TargetMode="External"/><Relationship Id="rId2" Type="http://schemas.openxmlformats.org/officeDocument/2006/relationships/notesSlide" Target="../notesSlides/notesSlide39.xml"/><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0.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41.xml"/><Relationship Id="rId1" Type="http://schemas.openxmlformats.org/officeDocument/2006/relationships/slideLayout" Target="../slideLayouts/slideLayout70.xml"/></Relationships>
</file>

<file path=ppt/slides/_rels/slide42.xml.rels><?xml version="1.0" encoding="UTF-8" standalone="yes"?>
<Relationships xmlns="http://schemas.openxmlformats.org/package/2006/relationships"><Relationship Id="rId3" Type="http://schemas.openxmlformats.org/officeDocument/2006/relationships/hyperlink" Target="https://www.medicaid.gov/federal-policy-guidance/downloads/cib12082025.pdf" TargetMode="External"/><Relationship Id="rId2" Type="http://schemas.openxmlformats.org/officeDocument/2006/relationships/notesSlide" Target="../notesSlides/notesSlide42.xml"/><Relationship Id="rId1" Type="http://schemas.openxmlformats.org/officeDocument/2006/relationships/slideLayout" Target="../slideLayouts/slideLayout88.xml"/></Relationships>
</file>

<file path=ppt/slides/_rels/slide43.xml.rels><?xml version="1.0" encoding="UTF-8" standalone="yes"?>
<Relationships xmlns="http://schemas.openxmlformats.org/package/2006/relationships"><Relationship Id="rId3" Type="http://schemas.openxmlformats.org/officeDocument/2006/relationships/hyperlink" Target="http://colorado.gov/hcpf/publications" TargetMode="External"/><Relationship Id="rId2" Type="http://schemas.openxmlformats.org/officeDocument/2006/relationships/notesSlide" Target="../notesSlides/notesSlide43.xml"/><Relationship Id="rId1" Type="http://schemas.openxmlformats.org/officeDocument/2006/relationships/slideLayout" Target="../slideLayouts/slideLayout70.xml"/><Relationship Id="rId4" Type="http://schemas.openxmlformats.org/officeDocument/2006/relationships/comments" Target="../comments/comment4.xml"/></Relationships>
</file>

<file path=ppt/slides/_rels/slide44.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44.xml"/><Relationship Id="rId1" Type="http://schemas.openxmlformats.org/officeDocument/2006/relationships/slideLayout" Target="../slideLayouts/slideLayout89.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45.xml"/><Relationship Id="rId1" Type="http://schemas.openxmlformats.org/officeDocument/2006/relationships/slideLayout" Target="../slideLayouts/slideLayout7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0.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70.xml"/><Relationship Id="rId4" Type="http://schemas.openxmlformats.org/officeDocument/2006/relationships/comments" Target="../comments/comment7.xml"/></Relationships>
</file>

<file path=ppt/slides/_rels/slide48.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48.xml"/><Relationship Id="rId1" Type="http://schemas.openxmlformats.org/officeDocument/2006/relationships/slideLayout" Target="../slideLayouts/slideLayout70.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49.xml"/><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hyperlink" Target="https://www.healthfirstcolorado.org/work-requirements-screener/" TargetMode="External"/><Relationship Id="rId2" Type="http://schemas.openxmlformats.org/officeDocument/2006/relationships/notesSlide" Target="../notesSlides/notesSlide50.xml"/><Relationship Id="rId1" Type="http://schemas.openxmlformats.org/officeDocument/2006/relationships/slideLayout" Target="../slideLayouts/slideLayout70.xml"/><Relationship Id="rId5" Type="http://schemas.openxmlformats.org/officeDocument/2006/relationships/image" Target="../media/image56.png"/><Relationship Id="rId4" Type="http://schemas.openxmlformats.org/officeDocument/2006/relationships/hyperlink" Target="https://www.healthfirstcolorado.org/changes-are-coming-to-health-first-colorado/" TargetMode="External"/></Relationships>
</file>

<file path=ppt/slides/_rels/slide51.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51.xml"/><Relationship Id="rId1" Type="http://schemas.openxmlformats.org/officeDocument/2006/relationships/slideLayout" Target="../slideLayouts/slideLayout70.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52.xml"/><Relationship Id="rId1" Type="http://schemas.openxmlformats.org/officeDocument/2006/relationships/slideLayout" Target="../slideLayouts/slideLayout7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0.xml"/></Relationships>
</file>

<file path=ppt/slides/_rels/slide55.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55.xml"/><Relationship Id="rId1" Type="http://schemas.openxmlformats.org/officeDocument/2006/relationships/slideLayout" Target="../slideLayouts/slideLayout70.xml"/></Relationships>
</file>

<file path=ppt/slides/_rels/slide56.xml.rels><?xml version="1.0" encoding="UTF-8" standalone="yes"?>
<Relationships xmlns="http://schemas.openxmlformats.org/package/2006/relationships"><Relationship Id="rId3" Type="http://schemas.openxmlformats.org/officeDocument/2006/relationships/comments" Target="../comments/comment13.xml"/><Relationship Id="rId2" Type="http://schemas.openxmlformats.org/officeDocument/2006/relationships/notesSlide" Target="../notesSlides/notesSlide56.xml"/><Relationship Id="rId1" Type="http://schemas.openxmlformats.org/officeDocument/2006/relationships/slideLayout" Target="../slideLayouts/slideLayout7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0.xml"/></Relationships>
</file>

<file path=ppt/slides/_rels/slide58.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notesSlide" Target="../notesSlides/notesSlide58.xml"/><Relationship Id="rId1" Type="http://schemas.openxmlformats.org/officeDocument/2006/relationships/slideLayout" Target="../slideLayouts/slideLayout70.xml"/></Relationships>
</file>

<file path=ppt/slides/_rels/slide59.xml.rels><?xml version="1.0" encoding="UTF-8" standalone="yes"?>
<Relationships xmlns="http://schemas.openxmlformats.org/package/2006/relationships"><Relationship Id="rId3" Type="http://schemas.openxmlformats.org/officeDocument/2006/relationships/comments" Target="../comments/comment15.xml"/><Relationship Id="rId2" Type="http://schemas.openxmlformats.org/officeDocument/2006/relationships/notesSlide" Target="../notesSlides/notesSlide59.xml"/><Relationship Id="rId1" Type="http://schemas.openxmlformats.org/officeDocument/2006/relationships/slideLayout" Target="../slideLayouts/slideLayout7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notesSlide" Target="../notesSlides/notesSlide60.xml"/><Relationship Id="rId1" Type="http://schemas.openxmlformats.org/officeDocument/2006/relationships/slideLayout" Target="../slideLayouts/slideLayout70.xml"/></Relationships>
</file>

<file path=ppt/slides/_rels/slide61.xml.rels><?xml version="1.0" encoding="UTF-8" standalone="yes"?>
<Relationships xmlns="http://schemas.openxmlformats.org/package/2006/relationships"><Relationship Id="rId3" Type="http://schemas.openxmlformats.org/officeDocument/2006/relationships/comments" Target="../comments/comment17.xml"/><Relationship Id="rId2" Type="http://schemas.openxmlformats.org/officeDocument/2006/relationships/notesSlide" Target="../notesSlides/notesSlide61.xml"/><Relationship Id="rId1" Type="http://schemas.openxmlformats.org/officeDocument/2006/relationships/slideLayout" Target="../slideLayouts/slideLayout7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62"/>
          <p:cNvSpPr txBox="1">
            <a:spLocks noGrp="1"/>
          </p:cNvSpPr>
          <p:nvPr>
            <p:ph type="ctrTitle"/>
          </p:nvPr>
        </p:nvSpPr>
        <p:spPr>
          <a:xfrm>
            <a:off x="96475" y="1562625"/>
            <a:ext cx="8889900" cy="6639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chemeClr val="lt1"/>
              </a:buClr>
              <a:buSzPts val="4500"/>
              <a:buFont typeface="Trebuchet MS" panose="020B0603020202020204"/>
              <a:buNone/>
            </a:pPr>
            <a:endParaRPr lang="fr-FR" sz="3800" noProof="0" dirty="0">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0"/>
              </a:spcBef>
              <a:spcAft>
                <a:spcPts val="0"/>
              </a:spcAft>
              <a:buClr>
                <a:schemeClr val="lt1"/>
              </a:buClr>
              <a:buSzPts val="4500"/>
              <a:buFont typeface="Trebuchet MS" panose="020B0603020202020204"/>
              <a:buNone/>
            </a:pPr>
            <a:r>
              <a:rPr lang="fr-FR" sz="3200" noProof="0" dirty="0">
                <a:latin typeface="Trebuchet MS" panose="020B0603020202020204"/>
                <a:ea typeface="Trebuchet MS" panose="020B0603020202020204"/>
                <a:cs typeface="Trebuchet MS" panose="020B0603020202020204"/>
                <a:sym typeface="Trebuchet MS" panose="020B0603020202020204"/>
              </a:rPr>
              <a:t>Webinaire sur les exigences de travail pour bénéficier de Medicaid</a:t>
            </a:r>
          </a:p>
          <a:p>
            <a:pPr marL="0" lvl="0" indent="0" algn="l" rtl="0">
              <a:lnSpc>
                <a:spcPct val="90000"/>
              </a:lnSpc>
              <a:spcBef>
                <a:spcPts val="0"/>
              </a:spcBef>
              <a:spcAft>
                <a:spcPts val="0"/>
              </a:spcAft>
              <a:buClr>
                <a:schemeClr val="lt1"/>
              </a:buClr>
              <a:buSzPts val="5000"/>
              <a:buFont typeface="Verdana" panose="020B0604030504040204"/>
              <a:buNone/>
            </a:pPr>
            <a:endParaRPr lang="fr-FR" sz="4600" noProof="0" dirty="0">
              <a:latin typeface="Trebuchet MS" panose="020B0603020202020204"/>
              <a:ea typeface="Trebuchet MS" panose="020B0603020202020204"/>
              <a:cs typeface="Trebuchet MS" panose="020B0603020202020204"/>
              <a:sym typeface="Trebuchet MS" panose="020B0603020202020204"/>
            </a:endParaRPr>
          </a:p>
        </p:txBody>
      </p:sp>
      <p:sp>
        <p:nvSpPr>
          <p:cNvPr id="698" name="Google Shape;698;p162"/>
          <p:cNvSpPr txBox="1">
            <a:spLocks noGrp="1"/>
          </p:cNvSpPr>
          <p:nvPr>
            <p:ph type="dt" idx="10"/>
          </p:nvPr>
        </p:nvSpPr>
        <p:spPr>
          <a:xfrm>
            <a:off x="261937" y="2983824"/>
            <a:ext cx="2115600" cy="2658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fr-FR" noProof="0" dirty="0">
                <a:latin typeface="Trebuchet MS" panose="020B0603020202020204"/>
                <a:ea typeface="Trebuchet MS" panose="020B0603020202020204"/>
                <a:cs typeface="Trebuchet MS" panose="020B0603020202020204"/>
                <a:sym typeface="Trebuchet MS" panose="020B0603020202020204"/>
              </a:rPr>
              <a:t>2 juin</a:t>
            </a:r>
            <a:r>
              <a:rPr lang="fr-FR" sz="1800" i="0" u="none" strike="noStrike" cap="none" noProof="0" dirty="0">
                <a:solidFill>
                  <a:schemeClr val="lt1"/>
                </a:solidFill>
                <a:latin typeface="Trebuchet MS" panose="020B0603020202020204"/>
                <a:ea typeface="Trebuchet MS" panose="020B0603020202020204"/>
                <a:cs typeface="Trebuchet MS" panose="020B0603020202020204"/>
                <a:sym typeface="Trebuchet MS" panose="020B0603020202020204"/>
              </a:rPr>
              <a:t> 2026</a:t>
            </a:r>
            <a:endParaRPr lang="fr-FR" noProof="0" dirty="0">
              <a:latin typeface="Trebuchet MS" panose="020B0603020202020204"/>
              <a:ea typeface="Trebuchet MS" panose="020B0603020202020204"/>
              <a:cs typeface="Trebuchet MS" panose="020B0603020202020204"/>
              <a:sym typeface="Trebuchet MS" panose="020B0603020202020204"/>
            </a:endParaRPr>
          </a:p>
        </p:txBody>
      </p:sp>
      <p:sp>
        <p:nvSpPr>
          <p:cNvPr id="699" name="Google Shape;699;p162"/>
          <p:cNvSpPr txBox="1">
            <a:spLocks noGrp="1"/>
          </p:cNvSpPr>
          <p:nvPr>
            <p:ph type="body" idx="1"/>
          </p:nvPr>
        </p:nvSpPr>
        <p:spPr>
          <a:xfrm>
            <a:off x="261938" y="2476500"/>
            <a:ext cx="8315400" cy="409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Arial" panose="020B0604020202020204"/>
              <a:buNone/>
            </a:pPr>
            <a:r>
              <a:rPr lang="fr-FR" sz="1400" noProof="0" dirty="0">
                <a:latin typeface="Trebuchet MS" panose="020B0603020202020204"/>
                <a:ea typeface="Trebuchet MS" panose="020B0603020202020204"/>
                <a:cs typeface="Trebuchet MS" panose="020B0603020202020204"/>
                <a:sym typeface="Trebuchet MS" panose="020B0603020202020204"/>
              </a:rPr>
              <a:t>Présenté par le Département des politiques et du financement des soins de santé du Colorado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171"/>
          <p:cNvSpPr/>
          <p:nvPr/>
        </p:nvSpPr>
        <p:spPr>
          <a:xfrm>
            <a:off x="1530656" y="1905975"/>
            <a:ext cx="1364400" cy="2206800"/>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lang="fr-FR" sz="1100" noProof="0" dirty="0"/>
          </a:p>
        </p:txBody>
      </p:sp>
      <p:sp>
        <p:nvSpPr>
          <p:cNvPr id="774" name="Google Shape;774;p171"/>
          <p:cNvSpPr/>
          <p:nvPr/>
        </p:nvSpPr>
        <p:spPr>
          <a:xfrm>
            <a:off x="99121" y="1923575"/>
            <a:ext cx="1364400" cy="1930500"/>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lang="fr-FR" sz="1100" noProof="0" dirty="0"/>
          </a:p>
        </p:txBody>
      </p:sp>
      <p:sp>
        <p:nvSpPr>
          <p:cNvPr id="775" name="Google Shape;775;p171"/>
          <p:cNvSpPr/>
          <p:nvPr/>
        </p:nvSpPr>
        <p:spPr>
          <a:xfrm>
            <a:off x="167441" y="1588629"/>
            <a:ext cx="21690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lang="fr-FR" sz="1100" noProof="0" dirty="0"/>
          </a:p>
        </p:txBody>
      </p:sp>
      <p:sp>
        <p:nvSpPr>
          <p:cNvPr id="776" name="Google Shape;776;p171"/>
          <p:cNvSpPr txBox="1"/>
          <p:nvPr/>
        </p:nvSpPr>
        <p:spPr>
          <a:xfrm>
            <a:off x="-44204" y="935030"/>
            <a:ext cx="855900" cy="438900"/>
          </a:xfrm>
          <a:prstGeom prst="rect">
            <a:avLst/>
          </a:prstGeom>
          <a:noFill/>
          <a:ln>
            <a:noFill/>
          </a:ln>
        </p:spPr>
        <p:txBody>
          <a:bodyPr spcFirstLastPara="1" wrap="square" lIns="97775" tIns="97775" rIns="97775" bIns="97775" anchor="t" anchorCtr="0">
            <a:noAutofit/>
          </a:bodyPr>
          <a:lstStyle/>
          <a:p>
            <a:pPr marL="0" marR="0" lvl="0" indent="0" algn="l" rtl="0">
              <a:lnSpc>
                <a:spcPct val="115000"/>
              </a:lnSpc>
              <a:spcBef>
                <a:spcPts val="0"/>
              </a:spcBef>
              <a:spcAft>
                <a:spcPts val="1700"/>
              </a:spcAft>
              <a:buNone/>
            </a:pPr>
            <a:r>
              <a:rPr lang="fr-FR" sz="1700" b="1" noProof="0" dirty="0">
                <a:solidFill>
                  <a:srgbClr val="0C57D3"/>
                </a:solidFill>
                <a:latin typeface="Trebuchet MS" panose="020B0603020202020204"/>
                <a:ea typeface="Trebuchet MS" panose="020B0603020202020204"/>
                <a:cs typeface="Trebuchet MS" panose="020B0603020202020204"/>
                <a:sym typeface="Trebuchet MS" panose="020B0603020202020204"/>
              </a:rPr>
              <a:t>2026</a:t>
            </a:r>
            <a:endParaRPr lang="fr-FR" sz="1700" noProof="0" dirty="0">
              <a:solidFill>
                <a:srgbClr val="0C57D3"/>
              </a:solidFill>
              <a:latin typeface="Trebuchet MS" panose="020B0603020202020204"/>
              <a:ea typeface="Trebuchet MS" panose="020B0603020202020204"/>
              <a:cs typeface="Trebuchet MS" panose="020B0603020202020204"/>
              <a:sym typeface="Trebuchet MS" panose="020B0603020202020204"/>
            </a:endParaRPr>
          </a:p>
        </p:txBody>
      </p:sp>
      <p:sp>
        <p:nvSpPr>
          <p:cNvPr id="777" name="Google Shape;777;p171"/>
          <p:cNvSpPr/>
          <p:nvPr/>
        </p:nvSpPr>
        <p:spPr>
          <a:xfrm flipH="1">
            <a:off x="167484" y="1460888"/>
            <a:ext cx="52791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lvl="0" indent="0" algn="l" rtl="0">
              <a:spcBef>
                <a:spcPts val="0"/>
              </a:spcBef>
              <a:spcAft>
                <a:spcPts val="0"/>
              </a:spcAft>
              <a:buNone/>
            </a:pPr>
            <a:r>
              <a:rPr lang="fr-FR" sz="1500" noProof="0" dirty="0">
                <a:solidFill>
                  <a:srgbClr val="6071AA"/>
                </a:solidFill>
              </a:rPr>
              <a:t>  </a:t>
            </a:r>
          </a:p>
        </p:txBody>
      </p:sp>
      <p:sp>
        <p:nvSpPr>
          <p:cNvPr id="778" name="Google Shape;778;p171"/>
          <p:cNvSpPr/>
          <p:nvPr/>
        </p:nvSpPr>
        <p:spPr>
          <a:xfrm>
            <a:off x="5358268" y="1588815"/>
            <a:ext cx="21693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lang="fr-FR" sz="1100" noProof="0" dirty="0"/>
          </a:p>
        </p:txBody>
      </p:sp>
      <p:sp>
        <p:nvSpPr>
          <p:cNvPr id="779" name="Google Shape;779;p171"/>
          <p:cNvSpPr txBox="1"/>
          <p:nvPr/>
        </p:nvSpPr>
        <p:spPr>
          <a:xfrm>
            <a:off x="6009159" y="950660"/>
            <a:ext cx="855900" cy="438900"/>
          </a:xfrm>
          <a:prstGeom prst="rect">
            <a:avLst/>
          </a:prstGeom>
          <a:noFill/>
          <a:ln>
            <a:noFill/>
          </a:ln>
        </p:spPr>
        <p:txBody>
          <a:bodyPr spcFirstLastPara="1" wrap="square" lIns="97775" tIns="97775" rIns="97775" bIns="97775" anchor="t" anchorCtr="0">
            <a:noAutofit/>
          </a:bodyPr>
          <a:lstStyle/>
          <a:p>
            <a:pPr marL="0" marR="0" lvl="0" indent="0" algn="l" rtl="0">
              <a:lnSpc>
                <a:spcPct val="115000"/>
              </a:lnSpc>
              <a:spcBef>
                <a:spcPts val="0"/>
              </a:spcBef>
              <a:spcAft>
                <a:spcPts val="1700"/>
              </a:spcAft>
              <a:buNone/>
            </a:pPr>
            <a:r>
              <a:rPr lang="fr-FR" sz="1700" b="1" noProof="0" dirty="0">
                <a:solidFill>
                  <a:srgbClr val="0C57D3"/>
                </a:solidFill>
                <a:latin typeface="Roboto" panose="02000000000000000000"/>
                <a:ea typeface="Roboto" panose="02000000000000000000"/>
                <a:cs typeface="Roboto" panose="02000000000000000000"/>
                <a:sym typeface="Roboto" panose="02000000000000000000"/>
              </a:rPr>
              <a:t>2027</a:t>
            </a:r>
            <a:endParaRPr lang="fr-FR" sz="1700" noProof="0" dirty="0">
              <a:solidFill>
                <a:srgbClr val="858585"/>
              </a:solidFill>
              <a:latin typeface="Roboto" panose="02000000000000000000"/>
              <a:ea typeface="Roboto" panose="02000000000000000000"/>
              <a:cs typeface="Roboto" panose="02000000000000000000"/>
              <a:sym typeface="Roboto" panose="02000000000000000000"/>
            </a:endParaRPr>
          </a:p>
        </p:txBody>
      </p:sp>
      <p:sp>
        <p:nvSpPr>
          <p:cNvPr id="780" name="Google Shape;780;p171"/>
          <p:cNvSpPr/>
          <p:nvPr/>
        </p:nvSpPr>
        <p:spPr>
          <a:xfrm>
            <a:off x="2215565" y="1588433"/>
            <a:ext cx="32316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lang="fr-FR" sz="1100" noProof="0" dirty="0"/>
          </a:p>
        </p:txBody>
      </p:sp>
      <p:cxnSp>
        <p:nvCxnSpPr>
          <p:cNvPr id="781" name="Google Shape;781;p171"/>
          <p:cNvCxnSpPr/>
          <p:nvPr/>
        </p:nvCxnSpPr>
        <p:spPr>
          <a:xfrm rot="10800000">
            <a:off x="5550905" y="1592598"/>
            <a:ext cx="0" cy="341100"/>
          </a:xfrm>
          <a:prstGeom prst="straightConnector1">
            <a:avLst/>
          </a:prstGeom>
          <a:noFill/>
          <a:ln w="81500" cap="flat" cmpd="sng">
            <a:solidFill>
              <a:schemeClr val="accent6"/>
            </a:solidFill>
            <a:prstDash val="solid"/>
            <a:round/>
            <a:headEnd type="none" w="sm" len="sm"/>
            <a:tailEnd type="none" w="sm" len="sm"/>
          </a:ln>
        </p:spPr>
      </p:cxnSp>
      <p:sp>
        <p:nvSpPr>
          <p:cNvPr id="782" name="Google Shape;782;p171"/>
          <p:cNvSpPr txBox="1"/>
          <p:nvPr/>
        </p:nvSpPr>
        <p:spPr>
          <a:xfrm>
            <a:off x="57300" y="17747"/>
            <a:ext cx="9144000" cy="89055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FR" sz="3200" b="1" noProof="0" dirty="0">
                <a:solidFill>
                  <a:srgbClr val="001970"/>
                </a:solidFill>
                <a:latin typeface="Trebuchet MS" panose="020B0603020202020204"/>
                <a:ea typeface="Trebuchet MS" panose="020B0603020202020204"/>
                <a:cs typeface="Trebuchet MS" panose="020B0603020202020204"/>
                <a:sym typeface="Trebuchet MS" panose="020B0603020202020204"/>
              </a:rPr>
              <a:t>Aperçu du calendrier de travail</a:t>
            </a:r>
          </a:p>
        </p:txBody>
      </p:sp>
      <p:cxnSp>
        <p:nvCxnSpPr>
          <p:cNvPr id="783" name="Google Shape;783;p171"/>
          <p:cNvCxnSpPr/>
          <p:nvPr/>
        </p:nvCxnSpPr>
        <p:spPr>
          <a:xfrm rot="10800000">
            <a:off x="3045328" y="1593218"/>
            <a:ext cx="0" cy="341100"/>
          </a:xfrm>
          <a:prstGeom prst="straightConnector1">
            <a:avLst/>
          </a:prstGeom>
          <a:noFill/>
          <a:ln w="81500" cap="flat" cmpd="sng">
            <a:solidFill>
              <a:schemeClr val="accent6"/>
            </a:solidFill>
            <a:prstDash val="solid"/>
            <a:round/>
            <a:headEnd type="none" w="sm" len="sm"/>
            <a:tailEnd type="none" w="sm" len="sm"/>
          </a:ln>
        </p:spPr>
      </p:cxnSp>
      <p:grpSp>
        <p:nvGrpSpPr>
          <p:cNvPr id="784" name="Google Shape;784;p171"/>
          <p:cNvGrpSpPr/>
          <p:nvPr/>
        </p:nvGrpSpPr>
        <p:grpSpPr>
          <a:xfrm>
            <a:off x="5526928" y="3651567"/>
            <a:ext cx="731084" cy="140017"/>
            <a:chOff x="1242400" y="5456950"/>
            <a:chExt cx="1906346" cy="365102"/>
          </a:xfrm>
        </p:grpSpPr>
        <p:pic>
          <p:nvPicPr>
            <p:cNvPr id="785" name="Google Shape;7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786" name="Google Shape;7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787" name="Google Shape;7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788" name="Google Shape;78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789" name="Google Shape;7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790" name="Google Shape;7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791" name="Google Shape;7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792" name="Google Shape;792;p171"/>
          <p:cNvGrpSpPr/>
          <p:nvPr/>
        </p:nvGrpSpPr>
        <p:grpSpPr>
          <a:xfrm>
            <a:off x="5526928" y="3781292"/>
            <a:ext cx="731084" cy="140017"/>
            <a:chOff x="1242400" y="5456950"/>
            <a:chExt cx="1906346" cy="365102"/>
          </a:xfrm>
        </p:grpSpPr>
        <p:pic>
          <p:nvPicPr>
            <p:cNvPr id="793" name="Google Shape;7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794" name="Google Shape;7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795" name="Google Shape;7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796" name="Google Shape;79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797" name="Google Shape;7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798" name="Google Shape;7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799" name="Google Shape;7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00" name="Google Shape;800;p171"/>
          <p:cNvGrpSpPr/>
          <p:nvPr/>
        </p:nvGrpSpPr>
        <p:grpSpPr>
          <a:xfrm>
            <a:off x="5528207" y="3912615"/>
            <a:ext cx="731084" cy="140017"/>
            <a:chOff x="1242400" y="5456950"/>
            <a:chExt cx="1906346" cy="365102"/>
          </a:xfrm>
        </p:grpSpPr>
        <p:pic>
          <p:nvPicPr>
            <p:cNvPr id="801" name="Google Shape;8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02" name="Google Shape;8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03" name="Google Shape;8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04" name="Google Shape;80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05" name="Google Shape;8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06" name="Google Shape;8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07" name="Google Shape;8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08" name="Google Shape;808;p171"/>
          <p:cNvGrpSpPr/>
          <p:nvPr/>
        </p:nvGrpSpPr>
        <p:grpSpPr>
          <a:xfrm>
            <a:off x="5524455" y="3247248"/>
            <a:ext cx="731084" cy="140017"/>
            <a:chOff x="1242400" y="5456950"/>
            <a:chExt cx="1906346" cy="365102"/>
          </a:xfrm>
        </p:grpSpPr>
        <p:pic>
          <p:nvPicPr>
            <p:cNvPr id="809" name="Google Shape;8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10" name="Google Shape;8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11" name="Google Shape;8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4080" r="-4080"/>
            <a:stretch>
              <a:fillRect/>
            </a:stretch>
          </p:blipFill>
          <p:spPr>
            <a:xfrm>
              <a:off x="1769185" y="5456950"/>
              <a:ext cx="365102" cy="365102"/>
            </a:xfrm>
            <a:prstGeom prst="rect">
              <a:avLst/>
            </a:prstGeom>
            <a:noFill/>
            <a:ln>
              <a:noFill/>
            </a:ln>
          </p:spPr>
        </p:pic>
        <p:pic>
          <p:nvPicPr>
            <p:cNvPr id="812" name="Google Shape;81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13" name="Google Shape;8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14" name="Google Shape;8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15" name="Google Shape;8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16" name="Google Shape;816;p171"/>
          <p:cNvGrpSpPr/>
          <p:nvPr/>
        </p:nvGrpSpPr>
        <p:grpSpPr>
          <a:xfrm>
            <a:off x="5524455" y="3376973"/>
            <a:ext cx="731084" cy="140017"/>
            <a:chOff x="1242400" y="5456950"/>
            <a:chExt cx="1906346" cy="365102"/>
          </a:xfrm>
        </p:grpSpPr>
        <p:pic>
          <p:nvPicPr>
            <p:cNvPr id="817" name="Google Shape;8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18" name="Google Shape;8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19" name="Google Shape;8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20" name="Google Shape;82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21" name="Google Shape;8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22" name="Google Shape;8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23" name="Google Shape;8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24" name="Google Shape;824;p171"/>
          <p:cNvGrpSpPr/>
          <p:nvPr/>
        </p:nvGrpSpPr>
        <p:grpSpPr>
          <a:xfrm>
            <a:off x="5525734" y="3508296"/>
            <a:ext cx="731084" cy="140017"/>
            <a:chOff x="1242400" y="5456950"/>
            <a:chExt cx="1906346" cy="365102"/>
          </a:xfrm>
        </p:grpSpPr>
        <p:pic>
          <p:nvPicPr>
            <p:cNvPr id="825" name="Google Shape;8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26" name="Google Shape;8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27" name="Google Shape;8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28" name="Google Shape;82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29" name="Google Shape;8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30" name="Google Shape;8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31" name="Google Shape;8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32" name="Google Shape;832;p171"/>
          <p:cNvGrpSpPr/>
          <p:nvPr/>
        </p:nvGrpSpPr>
        <p:grpSpPr>
          <a:xfrm>
            <a:off x="6221897" y="3651567"/>
            <a:ext cx="731084" cy="140017"/>
            <a:chOff x="1242400" y="5456950"/>
            <a:chExt cx="1906346" cy="365102"/>
          </a:xfrm>
        </p:grpSpPr>
        <p:pic>
          <p:nvPicPr>
            <p:cNvPr id="833" name="Google Shape;8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34" name="Google Shape;8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35" name="Google Shape;8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36" name="Google Shape;83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37" name="Google Shape;8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38" name="Google Shape;8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39" name="Google Shape;8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40" name="Google Shape;840;p171"/>
          <p:cNvGrpSpPr/>
          <p:nvPr/>
        </p:nvGrpSpPr>
        <p:grpSpPr>
          <a:xfrm>
            <a:off x="6221897" y="3781292"/>
            <a:ext cx="731084" cy="140017"/>
            <a:chOff x="1242400" y="5456950"/>
            <a:chExt cx="1906346" cy="365102"/>
          </a:xfrm>
        </p:grpSpPr>
        <p:pic>
          <p:nvPicPr>
            <p:cNvPr id="841" name="Google Shape;8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42" name="Google Shape;8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43" name="Google Shape;8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44" name="Google Shape;84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45" name="Google Shape;8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46" name="Google Shape;8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47" name="Google Shape;8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48" name="Google Shape;848;p171"/>
          <p:cNvGrpSpPr/>
          <p:nvPr/>
        </p:nvGrpSpPr>
        <p:grpSpPr>
          <a:xfrm>
            <a:off x="6223176" y="3912615"/>
            <a:ext cx="731084" cy="140017"/>
            <a:chOff x="1242400" y="5456950"/>
            <a:chExt cx="1906346" cy="365102"/>
          </a:xfrm>
        </p:grpSpPr>
        <p:pic>
          <p:nvPicPr>
            <p:cNvPr id="849" name="Google Shape;8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50" name="Google Shape;8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51" name="Google Shape;8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52" name="Google Shape;85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53" name="Google Shape;8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54" name="Google Shape;8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55" name="Google Shape;8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56" name="Google Shape;856;p171"/>
          <p:cNvGrpSpPr/>
          <p:nvPr/>
        </p:nvGrpSpPr>
        <p:grpSpPr>
          <a:xfrm>
            <a:off x="6219424" y="3247248"/>
            <a:ext cx="731084" cy="140017"/>
            <a:chOff x="1242400" y="5456950"/>
            <a:chExt cx="1906346" cy="365102"/>
          </a:xfrm>
        </p:grpSpPr>
        <p:pic>
          <p:nvPicPr>
            <p:cNvPr id="857" name="Google Shape;8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58" name="Google Shape;8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59" name="Google Shape;8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4080" r="-4080"/>
            <a:stretch>
              <a:fillRect/>
            </a:stretch>
          </p:blipFill>
          <p:spPr>
            <a:xfrm>
              <a:off x="1769185" y="5456950"/>
              <a:ext cx="365102" cy="365102"/>
            </a:xfrm>
            <a:prstGeom prst="rect">
              <a:avLst/>
            </a:prstGeom>
            <a:noFill/>
            <a:ln>
              <a:noFill/>
            </a:ln>
          </p:spPr>
        </p:pic>
        <p:pic>
          <p:nvPicPr>
            <p:cNvPr id="860" name="Google Shape;86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61" name="Google Shape;8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62" name="Google Shape;8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63" name="Google Shape;8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64" name="Google Shape;864;p171"/>
          <p:cNvGrpSpPr/>
          <p:nvPr/>
        </p:nvGrpSpPr>
        <p:grpSpPr>
          <a:xfrm>
            <a:off x="6219424" y="3376973"/>
            <a:ext cx="731084" cy="140017"/>
            <a:chOff x="1242400" y="5456950"/>
            <a:chExt cx="1906346" cy="365102"/>
          </a:xfrm>
        </p:grpSpPr>
        <p:pic>
          <p:nvPicPr>
            <p:cNvPr id="865" name="Google Shape;8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66" name="Google Shape;8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67" name="Google Shape;8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68" name="Google Shape;86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69" name="Google Shape;8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70" name="Google Shape;8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71" name="Google Shape;8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72" name="Google Shape;872;p171"/>
          <p:cNvGrpSpPr/>
          <p:nvPr/>
        </p:nvGrpSpPr>
        <p:grpSpPr>
          <a:xfrm>
            <a:off x="6220703" y="3508296"/>
            <a:ext cx="731084" cy="140017"/>
            <a:chOff x="1242400" y="5456950"/>
            <a:chExt cx="1906346" cy="365102"/>
          </a:xfrm>
        </p:grpSpPr>
        <p:pic>
          <p:nvPicPr>
            <p:cNvPr id="873" name="Google Shape;8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74" name="Google Shape;8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75" name="Google Shape;8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876" name="Google Shape;87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77" name="Google Shape;8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78" name="Google Shape;8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79" name="Google Shape;8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80" name="Google Shape;880;p171"/>
          <p:cNvGrpSpPr/>
          <p:nvPr/>
        </p:nvGrpSpPr>
        <p:grpSpPr>
          <a:xfrm>
            <a:off x="5534401" y="4463667"/>
            <a:ext cx="731084" cy="140017"/>
            <a:chOff x="1242400" y="5456950"/>
            <a:chExt cx="1906346" cy="365102"/>
          </a:xfrm>
        </p:grpSpPr>
        <p:pic>
          <p:nvPicPr>
            <p:cNvPr id="881" name="Google Shape;8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82" name="Google Shape;8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83" name="Google Shape;8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8160" r="-8160"/>
            <a:stretch>
              <a:fillRect/>
            </a:stretch>
          </p:blipFill>
          <p:spPr>
            <a:xfrm>
              <a:off x="1769185" y="5456950"/>
              <a:ext cx="365102" cy="365102"/>
            </a:xfrm>
            <a:prstGeom prst="rect">
              <a:avLst/>
            </a:prstGeom>
            <a:noFill/>
            <a:ln>
              <a:noFill/>
            </a:ln>
          </p:spPr>
        </p:pic>
        <p:pic>
          <p:nvPicPr>
            <p:cNvPr id="884" name="Google Shape;88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85" name="Google Shape;8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86" name="Google Shape;8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87" name="Google Shape;8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88" name="Google Shape;888;p171"/>
          <p:cNvGrpSpPr/>
          <p:nvPr/>
        </p:nvGrpSpPr>
        <p:grpSpPr>
          <a:xfrm>
            <a:off x="5534401" y="4593392"/>
            <a:ext cx="731084" cy="140017"/>
            <a:chOff x="1242400" y="5456950"/>
            <a:chExt cx="1906346" cy="365102"/>
          </a:xfrm>
        </p:grpSpPr>
        <p:pic>
          <p:nvPicPr>
            <p:cNvPr id="889" name="Google Shape;8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90" name="Google Shape;8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91" name="Google Shape;8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8160" r="-8160"/>
            <a:stretch>
              <a:fillRect/>
            </a:stretch>
          </p:blipFill>
          <p:spPr>
            <a:xfrm>
              <a:off x="1769185" y="5456950"/>
              <a:ext cx="365102" cy="365102"/>
            </a:xfrm>
            <a:prstGeom prst="rect">
              <a:avLst/>
            </a:prstGeom>
            <a:noFill/>
            <a:ln>
              <a:noFill/>
            </a:ln>
          </p:spPr>
        </p:pic>
        <p:pic>
          <p:nvPicPr>
            <p:cNvPr id="892" name="Google Shape;89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893" name="Google Shape;8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894" name="Google Shape;8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895" name="Google Shape;8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896" name="Google Shape;896;p171"/>
          <p:cNvGrpSpPr/>
          <p:nvPr/>
        </p:nvGrpSpPr>
        <p:grpSpPr>
          <a:xfrm>
            <a:off x="5535680" y="4724715"/>
            <a:ext cx="731084" cy="140017"/>
            <a:chOff x="1242400" y="5456950"/>
            <a:chExt cx="1906346" cy="365102"/>
          </a:xfrm>
        </p:grpSpPr>
        <p:pic>
          <p:nvPicPr>
            <p:cNvPr id="897" name="Google Shape;8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898" name="Google Shape;8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899" name="Google Shape;8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8160" r="-8160"/>
            <a:stretch>
              <a:fillRect/>
            </a:stretch>
          </p:blipFill>
          <p:spPr>
            <a:xfrm>
              <a:off x="1769185" y="5456950"/>
              <a:ext cx="365102" cy="365102"/>
            </a:xfrm>
            <a:prstGeom prst="rect">
              <a:avLst/>
            </a:prstGeom>
            <a:noFill/>
            <a:ln>
              <a:noFill/>
            </a:ln>
          </p:spPr>
        </p:pic>
        <p:pic>
          <p:nvPicPr>
            <p:cNvPr id="900" name="Google Shape;90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01" name="Google Shape;9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02" name="Google Shape;9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03" name="Google Shape;9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04" name="Google Shape;904;p171"/>
          <p:cNvGrpSpPr/>
          <p:nvPr/>
        </p:nvGrpSpPr>
        <p:grpSpPr>
          <a:xfrm>
            <a:off x="5531928" y="4059348"/>
            <a:ext cx="731084" cy="140017"/>
            <a:chOff x="1242400" y="5456950"/>
            <a:chExt cx="1906346" cy="365102"/>
          </a:xfrm>
        </p:grpSpPr>
        <p:pic>
          <p:nvPicPr>
            <p:cNvPr id="905" name="Google Shape;9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06" name="Google Shape;9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07" name="Google Shape;9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08" name="Google Shape;90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09" name="Google Shape;9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10" name="Google Shape;9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11" name="Google Shape;9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12" name="Google Shape;912;p171"/>
          <p:cNvGrpSpPr/>
          <p:nvPr/>
        </p:nvGrpSpPr>
        <p:grpSpPr>
          <a:xfrm>
            <a:off x="5531928" y="4189073"/>
            <a:ext cx="731084" cy="140017"/>
            <a:chOff x="1242400" y="5456950"/>
            <a:chExt cx="1906346" cy="365102"/>
          </a:xfrm>
        </p:grpSpPr>
        <p:pic>
          <p:nvPicPr>
            <p:cNvPr id="913" name="Google Shape;9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14" name="Google Shape;9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15" name="Google Shape;9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8160" r="-8160"/>
            <a:stretch>
              <a:fillRect/>
            </a:stretch>
          </p:blipFill>
          <p:spPr>
            <a:xfrm>
              <a:off x="1769185" y="5456950"/>
              <a:ext cx="365102" cy="365102"/>
            </a:xfrm>
            <a:prstGeom prst="rect">
              <a:avLst/>
            </a:prstGeom>
            <a:noFill/>
            <a:ln>
              <a:noFill/>
            </a:ln>
          </p:spPr>
        </p:pic>
        <p:pic>
          <p:nvPicPr>
            <p:cNvPr id="916" name="Google Shape;91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17" name="Google Shape;9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18" name="Google Shape;9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19" name="Google Shape;9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20" name="Google Shape;920;p171"/>
          <p:cNvGrpSpPr/>
          <p:nvPr/>
        </p:nvGrpSpPr>
        <p:grpSpPr>
          <a:xfrm>
            <a:off x="5533207" y="4320396"/>
            <a:ext cx="731084" cy="140017"/>
            <a:chOff x="1242400" y="5456950"/>
            <a:chExt cx="1906346" cy="365102"/>
          </a:xfrm>
        </p:grpSpPr>
        <p:pic>
          <p:nvPicPr>
            <p:cNvPr id="921" name="Google Shape;9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22" name="Google Shape;9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23" name="Google Shape;9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39378" y="5456950"/>
              <a:ext cx="365102" cy="365102"/>
            </a:xfrm>
            <a:prstGeom prst="rect">
              <a:avLst/>
            </a:prstGeom>
            <a:noFill/>
            <a:ln>
              <a:noFill/>
            </a:ln>
          </p:spPr>
        </p:pic>
        <p:pic>
          <p:nvPicPr>
            <p:cNvPr id="924" name="Google Shape;92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25" name="Google Shape;9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26" name="Google Shape;9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27" name="Google Shape;9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28" name="Google Shape;928;p171"/>
          <p:cNvGrpSpPr/>
          <p:nvPr/>
        </p:nvGrpSpPr>
        <p:grpSpPr>
          <a:xfrm>
            <a:off x="6229370" y="4466397"/>
            <a:ext cx="731084" cy="140017"/>
            <a:chOff x="1242400" y="5456950"/>
            <a:chExt cx="1906346" cy="365102"/>
          </a:xfrm>
        </p:grpSpPr>
        <p:pic>
          <p:nvPicPr>
            <p:cNvPr id="929" name="Google Shape;9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30" name="Google Shape;9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31" name="Google Shape;9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32" name="Google Shape;93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33" name="Google Shape;9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34" name="Google Shape;9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35" name="Google Shape;9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36" name="Google Shape;936;p171"/>
          <p:cNvGrpSpPr/>
          <p:nvPr/>
        </p:nvGrpSpPr>
        <p:grpSpPr>
          <a:xfrm>
            <a:off x="6229370" y="4593392"/>
            <a:ext cx="731084" cy="140017"/>
            <a:chOff x="1242400" y="5456950"/>
            <a:chExt cx="1906346" cy="365102"/>
          </a:xfrm>
        </p:grpSpPr>
        <p:pic>
          <p:nvPicPr>
            <p:cNvPr id="937" name="Google Shape;9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38" name="Google Shape;9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39" name="Google Shape;9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40" name="Google Shape;94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41" name="Google Shape;9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42" name="Google Shape;9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43" name="Google Shape;9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44" name="Google Shape;944;p171"/>
          <p:cNvGrpSpPr/>
          <p:nvPr/>
        </p:nvGrpSpPr>
        <p:grpSpPr>
          <a:xfrm>
            <a:off x="6230649" y="4724715"/>
            <a:ext cx="731084" cy="140017"/>
            <a:chOff x="1242400" y="5456950"/>
            <a:chExt cx="1906346" cy="365102"/>
          </a:xfrm>
        </p:grpSpPr>
        <p:pic>
          <p:nvPicPr>
            <p:cNvPr id="945" name="Google Shape;9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46" name="Google Shape;9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47" name="Google Shape;9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48" name="Google Shape;94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49" name="Google Shape;9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50" name="Google Shape;9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51" name="Google Shape;9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52" name="Google Shape;952;p171"/>
          <p:cNvGrpSpPr/>
          <p:nvPr/>
        </p:nvGrpSpPr>
        <p:grpSpPr>
          <a:xfrm>
            <a:off x="6226897" y="4059348"/>
            <a:ext cx="731084" cy="140017"/>
            <a:chOff x="1242400" y="5456950"/>
            <a:chExt cx="1906346" cy="365102"/>
          </a:xfrm>
        </p:grpSpPr>
        <p:pic>
          <p:nvPicPr>
            <p:cNvPr id="953" name="Google Shape;9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54" name="Google Shape;9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55" name="Google Shape;9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56" name="Google Shape;95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57" name="Google Shape;9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58" name="Google Shape;9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59" name="Google Shape;9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60" name="Google Shape;960;p171"/>
          <p:cNvGrpSpPr/>
          <p:nvPr/>
        </p:nvGrpSpPr>
        <p:grpSpPr>
          <a:xfrm>
            <a:off x="6226897" y="4189073"/>
            <a:ext cx="731084" cy="140017"/>
            <a:chOff x="1242400" y="5456950"/>
            <a:chExt cx="1906346" cy="365102"/>
          </a:xfrm>
        </p:grpSpPr>
        <p:pic>
          <p:nvPicPr>
            <p:cNvPr id="961" name="Google Shape;9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62" name="Google Shape;9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63" name="Google Shape;9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64" name="Google Shape;96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65" name="Google Shape;9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66" name="Google Shape;9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67" name="Google Shape;9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68" name="Google Shape;968;p171"/>
          <p:cNvGrpSpPr/>
          <p:nvPr/>
        </p:nvGrpSpPr>
        <p:grpSpPr>
          <a:xfrm>
            <a:off x="6228176" y="4320396"/>
            <a:ext cx="731084" cy="140017"/>
            <a:chOff x="1242400" y="5456950"/>
            <a:chExt cx="1906346" cy="365102"/>
          </a:xfrm>
        </p:grpSpPr>
        <p:pic>
          <p:nvPicPr>
            <p:cNvPr id="969" name="Google Shape;9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70" name="Google Shape;9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71" name="Google Shape;9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72" name="Google Shape;97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73" name="Google Shape;9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74" name="Google Shape;9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75" name="Google Shape;9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76" name="Google Shape;976;p171"/>
          <p:cNvGrpSpPr/>
          <p:nvPr/>
        </p:nvGrpSpPr>
        <p:grpSpPr>
          <a:xfrm>
            <a:off x="5530711" y="4851439"/>
            <a:ext cx="731084" cy="140017"/>
            <a:chOff x="1242400" y="5456950"/>
            <a:chExt cx="1906346" cy="365102"/>
          </a:xfrm>
        </p:grpSpPr>
        <p:pic>
          <p:nvPicPr>
            <p:cNvPr id="977" name="Google Shape;9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78" name="Google Shape;9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79" name="Google Shape;9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8160" r="-8160"/>
            <a:stretch>
              <a:fillRect/>
            </a:stretch>
          </p:blipFill>
          <p:spPr>
            <a:xfrm>
              <a:off x="1769185" y="5456950"/>
              <a:ext cx="365102" cy="365102"/>
            </a:xfrm>
            <a:prstGeom prst="rect">
              <a:avLst/>
            </a:prstGeom>
            <a:noFill/>
            <a:ln>
              <a:noFill/>
            </a:ln>
          </p:spPr>
        </p:pic>
        <p:pic>
          <p:nvPicPr>
            <p:cNvPr id="980" name="Google Shape;98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81" name="Google Shape;9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82" name="Google Shape;9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83" name="Google Shape;9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84" name="Google Shape;984;p171"/>
          <p:cNvGrpSpPr/>
          <p:nvPr/>
        </p:nvGrpSpPr>
        <p:grpSpPr>
          <a:xfrm>
            <a:off x="6225680" y="4851439"/>
            <a:ext cx="731084" cy="140017"/>
            <a:chOff x="1242400" y="5456950"/>
            <a:chExt cx="1906346" cy="365102"/>
          </a:xfrm>
        </p:grpSpPr>
        <p:pic>
          <p:nvPicPr>
            <p:cNvPr id="985" name="Google Shape;9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86" name="Google Shape;9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87" name="Google Shape;9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88" name="Google Shape;98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89" name="Google Shape;9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90" name="Google Shape;9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91" name="Google Shape;9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992" name="Google Shape;992;p171"/>
          <p:cNvGrpSpPr/>
          <p:nvPr/>
        </p:nvGrpSpPr>
        <p:grpSpPr>
          <a:xfrm>
            <a:off x="6921913" y="3652929"/>
            <a:ext cx="731084" cy="140017"/>
            <a:chOff x="1242400" y="5456950"/>
            <a:chExt cx="1906346" cy="365102"/>
          </a:xfrm>
        </p:grpSpPr>
        <p:pic>
          <p:nvPicPr>
            <p:cNvPr id="993" name="Google Shape;9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994" name="Google Shape;9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995" name="Google Shape;9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996" name="Google Shape;99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997" name="Google Shape;9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998" name="Google Shape;9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999" name="Google Shape;9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00" name="Google Shape;1000;p171"/>
          <p:cNvGrpSpPr/>
          <p:nvPr/>
        </p:nvGrpSpPr>
        <p:grpSpPr>
          <a:xfrm>
            <a:off x="6921913" y="3782653"/>
            <a:ext cx="731084" cy="140017"/>
            <a:chOff x="1242400" y="5456950"/>
            <a:chExt cx="1906346" cy="365102"/>
          </a:xfrm>
        </p:grpSpPr>
        <p:pic>
          <p:nvPicPr>
            <p:cNvPr id="1001" name="Google Shape;10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02" name="Google Shape;10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03" name="Google Shape;10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04" name="Google Shape;100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05" name="Google Shape;10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06" name="Google Shape;10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07" name="Google Shape;10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08" name="Google Shape;1008;p171"/>
          <p:cNvGrpSpPr/>
          <p:nvPr/>
        </p:nvGrpSpPr>
        <p:grpSpPr>
          <a:xfrm>
            <a:off x="6923192" y="3913976"/>
            <a:ext cx="731084" cy="140017"/>
            <a:chOff x="1242400" y="5456950"/>
            <a:chExt cx="1906346" cy="365102"/>
          </a:xfrm>
        </p:grpSpPr>
        <p:pic>
          <p:nvPicPr>
            <p:cNvPr id="1009" name="Google Shape;10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10" name="Google Shape;10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11" name="Google Shape;10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12" name="Google Shape;101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13" name="Google Shape;10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14" name="Google Shape;10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15" name="Google Shape;10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16" name="Google Shape;1016;p171"/>
          <p:cNvGrpSpPr/>
          <p:nvPr/>
        </p:nvGrpSpPr>
        <p:grpSpPr>
          <a:xfrm>
            <a:off x="6919439" y="3248610"/>
            <a:ext cx="731084" cy="140017"/>
            <a:chOff x="1242400" y="5456950"/>
            <a:chExt cx="1906346" cy="365102"/>
          </a:xfrm>
        </p:grpSpPr>
        <p:pic>
          <p:nvPicPr>
            <p:cNvPr id="1017" name="Google Shape;10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18" name="Google Shape;10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19" name="Google Shape;10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20" name="Google Shape;102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21" name="Google Shape;10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22" name="Google Shape;10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23" name="Google Shape;10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24" name="Google Shape;1024;p171"/>
          <p:cNvGrpSpPr/>
          <p:nvPr/>
        </p:nvGrpSpPr>
        <p:grpSpPr>
          <a:xfrm>
            <a:off x="6919439" y="3378334"/>
            <a:ext cx="731084" cy="140017"/>
            <a:chOff x="1242400" y="5456950"/>
            <a:chExt cx="1906346" cy="365102"/>
          </a:xfrm>
        </p:grpSpPr>
        <p:pic>
          <p:nvPicPr>
            <p:cNvPr id="1025" name="Google Shape;10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26" name="Google Shape;10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27" name="Google Shape;10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28" name="Google Shape;102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29" name="Google Shape;10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30" name="Google Shape;10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31" name="Google Shape;10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32" name="Google Shape;1032;p171"/>
          <p:cNvGrpSpPr/>
          <p:nvPr/>
        </p:nvGrpSpPr>
        <p:grpSpPr>
          <a:xfrm>
            <a:off x="6920718" y="3509657"/>
            <a:ext cx="731084" cy="140017"/>
            <a:chOff x="1242400" y="5456950"/>
            <a:chExt cx="1906346" cy="365102"/>
          </a:xfrm>
        </p:grpSpPr>
        <p:pic>
          <p:nvPicPr>
            <p:cNvPr id="1033" name="Google Shape;10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34" name="Google Shape;10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35" name="Google Shape;10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36" name="Google Shape;103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37" name="Google Shape;10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38" name="Google Shape;10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39" name="Google Shape;10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40" name="Google Shape;1040;p171"/>
          <p:cNvGrpSpPr/>
          <p:nvPr/>
        </p:nvGrpSpPr>
        <p:grpSpPr>
          <a:xfrm>
            <a:off x="7616882" y="3652929"/>
            <a:ext cx="731084" cy="140017"/>
            <a:chOff x="1242400" y="5456950"/>
            <a:chExt cx="1906346" cy="365102"/>
          </a:xfrm>
        </p:grpSpPr>
        <p:pic>
          <p:nvPicPr>
            <p:cNvPr id="1041" name="Google Shape;10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42" name="Google Shape;10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43" name="Google Shape;10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44" name="Google Shape;104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45" name="Google Shape;10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46" name="Google Shape;10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47" name="Google Shape;10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48" name="Google Shape;1048;p171"/>
          <p:cNvGrpSpPr/>
          <p:nvPr/>
        </p:nvGrpSpPr>
        <p:grpSpPr>
          <a:xfrm>
            <a:off x="7616882" y="3782653"/>
            <a:ext cx="731084" cy="140017"/>
            <a:chOff x="1242400" y="5456950"/>
            <a:chExt cx="1906346" cy="365102"/>
          </a:xfrm>
        </p:grpSpPr>
        <p:pic>
          <p:nvPicPr>
            <p:cNvPr id="1049" name="Google Shape;10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50" name="Google Shape;10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51" name="Google Shape;10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52" name="Google Shape;105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53" name="Google Shape;10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54" name="Google Shape;10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55" name="Google Shape;10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56" name="Google Shape;1056;p171"/>
          <p:cNvGrpSpPr/>
          <p:nvPr/>
        </p:nvGrpSpPr>
        <p:grpSpPr>
          <a:xfrm>
            <a:off x="7618161" y="3913976"/>
            <a:ext cx="731084" cy="140017"/>
            <a:chOff x="1242400" y="5456950"/>
            <a:chExt cx="1906346" cy="365102"/>
          </a:xfrm>
        </p:grpSpPr>
        <p:pic>
          <p:nvPicPr>
            <p:cNvPr id="1057" name="Google Shape;10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58" name="Google Shape;10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59" name="Google Shape;10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60" name="Google Shape;106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61" name="Google Shape;10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62" name="Google Shape;10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63" name="Google Shape;10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64" name="Google Shape;1064;p171"/>
          <p:cNvGrpSpPr/>
          <p:nvPr/>
        </p:nvGrpSpPr>
        <p:grpSpPr>
          <a:xfrm>
            <a:off x="7614408" y="3248610"/>
            <a:ext cx="731084" cy="140017"/>
            <a:chOff x="1242400" y="5456950"/>
            <a:chExt cx="1906346" cy="365102"/>
          </a:xfrm>
        </p:grpSpPr>
        <p:pic>
          <p:nvPicPr>
            <p:cNvPr id="1065" name="Google Shape;10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66" name="Google Shape;10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67" name="Google Shape;10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68" name="Google Shape;106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69" name="Google Shape;10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70" name="Google Shape;10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71" name="Google Shape;10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72" name="Google Shape;1072;p171"/>
          <p:cNvGrpSpPr/>
          <p:nvPr/>
        </p:nvGrpSpPr>
        <p:grpSpPr>
          <a:xfrm>
            <a:off x="7614408" y="3378334"/>
            <a:ext cx="731084" cy="140017"/>
            <a:chOff x="1242400" y="5456950"/>
            <a:chExt cx="1906346" cy="365102"/>
          </a:xfrm>
        </p:grpSpPr>
        <p:pic>
          <p:nvPicPr>
            <p:cNvPr id="1073" name="Google Shape;10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74" name="Google Shape;10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75" name="Google Shape;10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76" name="Google Shape;107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77" name="Google Shape;10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78" name="Google Shape;10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79" name="Google Shape;10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80" name="Google Shape;1080;p171"/>
          <p:cNvGrpSpPr/>
          <p:nvPr/>
        </p:nvGrpSpPr>
        <p:grpSpPr>
          <a:xfrm>
            <a:off x="7615687" y="3509657"/>
            <a:ext cx="731084" cy="140017"/>
            <a:chOff x="1242400" y="5456950"/>
            <a:chExt cx="1906346" cy="365102"/>
          </a:xfrm>
        </p:grpSpPr>
        <p:pic>
          <p:nvPicPr>
            <p:cNvPr id="1081" name="Google Shape;10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82" name="Google Shape;10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83" name="Google Shape;10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84" name="Google Shape;108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85" name="Google Shape;10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86" name="Google Shape;10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87" name="Google Shape;10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88" name="Google Shape;1088;p171"/>
          <p:cNvGrpSpPr/>
          <p:nvPr/>
        </p:nvGrpSpPr>
        <p:grpSpPr>
          <a:xfrm>
            <a:off x="6929386" y="4465029"/>
            <a:ext cx="731084" cy="140017"/>
            <a:chOff x="1242400" y="5456950"/>
            <a:chExt cx="1906346" cy="365102"/>
          </a:xfrm>
        </p:grpSpPr>
        <p:pic>
          <p:nvPicPr>
            <p:cNvPr id="1089" name="Google Shape;10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90" name="Google Shape;10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91" name="Google Shape;10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092" name="Google Shape;109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093" name="Google Shape;10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094" name="Google Shape;10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095" name="Google Shape;10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096" name="Google Shape;1096;p171"/>
          <p:cNvGrpSpPr/>
          <p:nvPr/>
        </p:nvGrpSpPr>
        <p:grpSpPr>
          <a:xfrm>
            <a:off x="6929386" y="4594753"/>
            <a:ext cx="731084" cy="140017"/>
            <a:chOff x="1242400" y="5456950"/>
            <a:chExt cx="1906346" cy="365102"/>
          </a:xfrm>
        </p:grpSpPr>
        <p:pic>
          <p:nvPicPr>
            <p:cNvPr id="1097" name="Google Shape;10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098" name="Google Shape;10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099" name="Google Shape;10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00" name="Google Shape;110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01" name="Google Shape;11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02" name="Google Shape;11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03" name="Google Shape;11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04" name="Google Shape;1104;p171"/>
          <p:cNvGrpSpPr/>
          <p:nvPr/>
        </p:nvGrpSpPr>
        <p:grpSpPr>
          <a:xfrm>
            <a:off x="6930665" y="4726076"/>
            <a:ext cx="731084" cy="140017"/>
            <a:chOff x="1242400" y="5456950"/>
            <a:chExt cx="1906346" cy="365102"/>
          </a:xfrm>
        </p:grpSpPr>
        <p:pic>
          <p:nvPicPr>
            <p:cNvPr id="1105" name="Google Shape;11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06" name="Google Shape;11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07" name="Google Shape;11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08" name="Google Shape;110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09" name="Google Shape;11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10" name="Google Shape;11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11" name="Google Shape;11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12" name="Google Shape;1112;p171"/>
          <p:cNvGrpSpPr/>
          <p:nvPr/>
        </p:nvGrpSpPr>
        <p:grpSpPr>
          <a:xfrm>
            <a:off x="6926912" y="4060710"/>
            <a:ext cx="731084" cy="140017"/>
            <a:chOff x="1242400" y="5456950"/>
            <a:chExt cx="1906346" cy="365102"/>
          </a:xfrm>
        </p:grpSpPr>
        <p:pic>
          <p:nvPicPr>
            <p:cNvPr id="1113" name="Google Shape;11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14" name="Google Shape;11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15" name="Google Shape;11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16" name="Google Shape;111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17" name="Google Shape;11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18" name="Google Shape;11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19" name="Google Shape;11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20" name="Google Shape;1120;p171"/>
          <p:cNvGrpSpPr/>
          <p:nvPr/>
        </p:nvGrpSpPr>
        <p:grpSpPr>
          <a:xfrm>
            <a:off x="6926912" y="4190434"/>
            <a:ext cx="731084" cy="140017"/>
            <a:chOff x="1242400" y="5456950"/>
            <a:chExt cx="1906346" cy="365102"/>
          </a:xfrm>
        </p:grpSpPr>
        <p:pic>
          <p:nvPicPr>
            <p:cNvPr id="1121" name="Google Shape;11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22" name="Google Shape;11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23" name="Google Shape;11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24" name="Google Shape;112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25" name="Google Shape;11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26" name="Google Shape;11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27" name="Google Shape;11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28" name="Google Shape;1128;p171"/>
          <p:cNvGrpSpPr/>
          <p:nvPr/>
        </p:nvGrpSpPr>
        <p:grpSpPr>
          <a:xfrm>
            <a:off x="6928191" y="4321757"/>
            <a:ext cx="731084" cy="140017"/>
            <a:chOff x="1242400" y="5456950"/>
            <a:chExt cx="1906346" cy="365102"/>
          </a:xfrm>
        </p:grpSpPr>
        <p:pic>
          <p:nvPicPr>
            <p:cNvPr id="1129" name="Google Shape;11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30" name="Google Shape;11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31" name="Google Shape;11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32" name="Google Shape;113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33" name="Google Shape;11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34" name="Google Shape;11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35" name="Google Shape;11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36" name="Google Shape;1136;p171"/>
          <p:cNvGrpSpPr/>
          <p:nvPr/>
        </p:nvGrpSpPr>
        <p:grpSpPr>
          <a:xfrm>
            <a:off x="7624355" y="4465029"/>
            <a:ext cx="731084" cy="140017"/>
            <a:chOff x="1242400" y="5456950"/>
            <a:chExt cx="1906346" cy="365102"/>
          </a:xfrm>
        </p:grpSpPr>
        <p:pic>
          <p:nvPicPr>
            <p:cNvPr id="1137" name="Google Shape;11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38" name="Google Shape;11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39" name="Google Shape;11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40" name="Google Shape;114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41" name="Google Shape;11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42" name="Google Shape;11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43" name="Google Shape;11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44" name="Google Shape;1144;p171"/>
          <p:cNvGrpSpPr/>
          <p:nvPr/>
        </p:nvGrpSpPr>
        <p:grpSpPr>
          <a:xfrm>
            <a:off x="7624355" y="4594753"/>
            <a:ext cx="731084" cy="140017"/>
            <a:chOff x="1242400" y="5456950"/>
            <a:chExt cx="1906346" cy="365102"/>
          </a:xfrm>
        </p:grpSpPr>
        <p:pic>
          <p:nvPicPr>
            <p:cNvPr id="1145" name="Google Shape;11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46" name="Google Shape;11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47" name="Google Shape;11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48" name="Google Shape;114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49" name="Google Shape;11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50" name="Google Shape;11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51" name="Google Shape;11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52" name="Google Shape;1152;p171"/>
          <p:cNvGrpSpPr/>
          <p:nvPr/>
        </p:nvGrpSpPr>
        <p:grpSpPr>
          <a:xfrm>
            <a:off x="7625634" y="4726076"/>
            <a:ext cx="731084" cy="140017"/>
            <a:chOff x="1242400" y="5456950"/>
            <a:chExt cx="1906346" cy="365102"/>
          </a:xfrm>
        </p:grpSpPr>
        <p:pic>
          <p:nvPicPr>
            <p:cNvPr id="1153" name="Google Shape;11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54" name="Google Shape;11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55" name="Google Shape;11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56" name="Google Shape;115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57" name="Google Shape;11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58" name="Google Shape;11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59" name="Google Shape;11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60" name="Google Shape;1160;p171"/>
          <p:cNvGrpSpPr/>
          <p:nvPr/>
        </p:nvGrpSpPr>
        <p:grpSpPr>
          <a:xfrm>
            <a:off x="7621881" y="4060710"/>
            <a:ext cx="731084" cy="140017"/>
            <a:chOff x="1242400" y="5456950"/>
            <a:chExt cx="1906346" cy="365102"/>
          </a:xfrm>
        </p:grpSpPr>
        <p:pic>
          <p:nvPicPr>
            <p:cNvPr id="1161" name="Google Shape;11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62" name="Google Shape;11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63" name="Google Shape;11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64" name="Google Shape;116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65" name="Google Shape;11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66" name="Google Shape;11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67" name="Google Shape;11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68" name="Google Shape;1168;p171"/>
          <p:cNvGrpSpPr/>
          <p:nvPr/>
        </p:nvGrpSpPr>
        <p:grpSpPr>
          <a:xfrm>
            <a:off x="7621881" y="4190434"/>
            <a:ext cx="731084" cy="140017"/>
            <a:chOff x="1242400" y="5456950"/>
            <a:chExt cx="1906346" cy="365102"/>
          </a:xfrm>
        </p:grpSpPr>
        <p:pic>
          <p:nvPicPr>
            <p:cNvPr id="1169" name="Google Shape;11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70" name="Google Shape;11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71" name="Google Shape;11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72" name="Google Shape;117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73" name="Google Shape;11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74" name="Google Shape;11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75" name="Google Shape;11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76" name="Google Shape;1176;p171"/>
          <p:cNvGrpSpPr/>
          <p:nvPr/>
        </p:nvGrpSpPr>
        <p:grpSpPr>
          <a:xfrm>
            <a:off x="7623160" y="4321757"/>
            <a:ext cx="731084" cy="140017"/>
            <a:chOff x="1242400" y="5456950"/>
            <a:chExt cx="1906346" cy="365102"/>
          </a:xfrm>
        </p:grpSpPr>
        <p:pic>
          <p:nvPicPr>
            <p:cNvPr id="1177" name="Google Shape;11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78" name="Google Shape;11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79" name="Google Shape;11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80" name="Google Shape;118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81" name="Google Shape;11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82" name="Google Shape;11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83" name="Google Shape;11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84" name="Google Shape;1184;p171"/>
          <p:cNvGrpSpPr/>
          <p:nvPr/>
        </p:nvGrpSpPr>
        <p:grpSpPr>
          <a:xfrm>
            <a:off x="6925695" y="4852800"/>
            <a:ext cx="731084" cy="140017"/>
            <a:chOff x="1242400" y="5456950"/>
            <a:chExt cx="1906346" cy="365102"/>
          </a:xfrm>
        </p:grpSpPr>
        <p:pic>
          <p:nvPicPr>
            <p:cNvPr id="1185" name="Google Shape;11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86" name="Google Shape;11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87" name="Google Shape;11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88" name="Google Shape;118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89" name="Google Shape;11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90" name="Google Shape;11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91" name="Google Shape;11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192" name="Google Shape;1192;p171"/>
          <p:cNvGrpSpPr/>
          <p:nvPr/>
        </p:nvGrpSpPr>
        <p:grpSpPr>
          <a:xfrm>
            <a:off x="7620664" y="4852800"/>
            <a:ext cx="731084" cy="140017"/>
            <a:chOff x="1242400" y="5456950"/>
            <a:chExt cx="1906346" cy="365102"/>
          </a:xfrm>
        </p:grpSpPr>
        <p:pic>
          <p:nvPicPr>
            <p:cNvPr id="1193" name="Google Shape;11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194" name="Google Shape;11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195" name="Google Shape;11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769185" y="5456950"/>
              <a:ext cx="365102" cy="365102"/>
            </a:xfrm>
            <a:prstGeom prst="rect">
              <a:avLst/>
            </a:prstGeom>
            <a:noFill/>
            <a:ln>
              <a:noFill/>
            </a:ln>
          </p:spPr>
        </p:pic>
        <p:pic>
          <p:nvPicPr>
            <p:cNvPr id="1196" name="Google Shape;119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197" name="Google Shape;11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198" name="Google Shape;11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199" name="Google Shape;11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783643" y="5456950"/>
              <a:ext cx="365102" cy="365102"/>
            </a:xfrm>
            <a:prstGeom prst="rect">
              <a:avLst/>
            </a:prstGeom>
            <a:noFill/>
            <a:ln>
              <a:noFill/>
            </a:ln>
          </p:spPr>
        </p:pic>
      </p:grpSp>
      <p:grpSp>
        <p:nvGrpSpPr>
          <p:cNvPr id="1200" name="Google Shape;1200;p171"/>
          <p:cNvGrpSpPr/>
          <p:nvPr/>
        </p:nvGrpSpPr>
        <p:grpSpPr>
          <a:xfrm>
            <a:off x="2961843" y="4157070"/>
            <a:ext cx="859243" cy="547652"/>
            <a:chOff x="6017179" y="5190456"/>
            <a:chExt cx="1145657" cy="730202"/>
          </a:xfrm>
        </p:grpSpPr>
        <p:pic>
          <p:nvPicPr>
            <p:cNvPr id="1201" name="Google Shape;12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017179" y="5190456"/>
              <a:ext cx="365102" cy="365102"/>
            </a:xfrm>
            <a:prstGeom prst="rect">
              <a:avLst/>
            </a:prstGeom>
            <a:noFill/>
            <a:ln>
              <a:noFill/>
            </a:ln>
          </p:spPr>
        </p:pic>
        <p:pic>
          <p:nvPicPr>
            <p:cNvPr id="1202" name="Google Shape;12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271629" y="5190456"/>
              <a:ext cx="365102" cy="365102"/>
            </a:xfrm>
            <a:prstGeom prst="rect">
              <a:avLst/>
            </a:prstGeom>
            <a:noFill/>
            <a:ln>
              <a:noFill/>
            </a:ln>
          </p:spPr>
        </p:pic>
        <p:pic>
          <p:nvPicPr>
            <p:cNvPr id="1203" name="Google Shape;12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2090" r="-2090"/>
            <a:stretch>
              <a:fillRect/>
            </a:stretch>
          </p:blipFill>
          <p:spPr>
            <a:xfrm>
              <a:off x="6543964" y="5190456"/>
              <a:ext cx="365102" cy="365102"/>
            </a:xfrm>
            <a:prstGeom prst="rect">
              <a:avLst/>
            </a:prstGeom>
            <a:noFill/>
            <a:ln>
              <a:noFill/>
            </a:ln>
          </p:spPr>
        </p:pic>
        <p:pic>
          <p:nvPicPr>
            <p:cNvPr id="1204" name="Google Shape;120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797734" y="5190456"/>
              <a:ext cx="365102" cy="365102"/>
            </a:xfrm>
            <a:prstGeom prst="rect">
              <a:avLst/>
            </a:prstGeom>
            <a:noFill/>
            <a:ln>
              <a:noFill/>
            </a:ln>
          </p:spPr>
        </p:pic>
        <p:pic>
          <p:nvPicPr>
            <p:cNvPr id="1205" name="Google Shape;12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020158" y="5555556"/>
              <a:ext cx="365102" cy="365102"/>
            </a:xfrm>
            <a:prstGeom prst="rect">
              <a:avLst/>
            </a:prstGeom>
            <a:noFill/>
            <a:ln>
              <a:noFill/>
            </a:ln>
          </p:spPr>
        </p:pic>
        <p:pic>
          <p:nvPicPr>
            <p:cNvPr id="1206" name="Google Shape;12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4180" r="-4180"/>
            <a:stretch>
              <a:fillRect/>
            </a:stretch>
          </p:blipFill>
          <p:spPr>
            <a:xfrm>
              <a:off x="6292493" y="5555556"/>
              <a:ext cx="365102" cy="365102"/>
            </a:xfrm>
            <a:prstGeom prst="rect">
              <a:avLst/>
            </a:prstGeom>
            <a:noFill/>
            <a:ln>
              <a:noFill/>
            </a:ln>
          </p:spPr>
        </p:pic>
      </p:grpSp>
      <p:sp>
        <p:nvSpPr>
          <p:cNvPr id="1207" name="Google Shape;1207;p171"/>
          <p:cNvSpPr/>
          <p:nvPr/>
        </p:nvSpPr>
        <p:spPr>
          <a:xfrm flipH="1">
            <a:off x="5351859" y="1460100"/>
            <a:ext cx="30534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lvl="0" indent="0" algn="l" rtl="0">
              <a:spcBef>
                <a:spcPts val="0"/>
              </a:spcBef>
              <a:spcAft>
                <a:spcPts val="0"/>
              </a:spcAft>
              <a:buNone/>
            </a:pPr>
            <a:r>
              <a:rPr lang="fr-FR" sz="1500" noProof="0" dirty="0"/>
              <a:t>  </a:t>
            </a:r>
          </a:p>
        </p:txBody>
      </p:sp>
      <p:sp>
        <p:nvSpPr>
          <p:cNvPr id="1208" name="Google Shape;1208;p171"/>
          <p:cNvSpPr/>
          <p:nvPr/>
        </p:nvSpPr>
        <p:spPr>
          <a:xfrm>
            <a:off x="6236584" y="1588028"/>
            <a:ext cx="21690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lang="fr-FR" sz="1100" noProof="0" dirty="0"/>
          </a:p>
        </p:txBody>
      </p:sp>
      <p:grpSp>
        <p:nvGrpSpPr>
          <p:cNvPr id="1209" name="Google Shape;1209;p171"/>
          <p:cNvGrpSpPr/>
          <p:nvPr/>
        </p:nvGrpSpPr>
        <p:grpSpPr>
          <a:xfrm>
            <a:off x="5536877" y="4985742"/>
            <a:ext cx="731084" cy="140017"/>
            <a:chOff x="1242400" y="5456950"/>
            <a:chExt cx="1906346" cy="365102"/>
          </a:xfrm>
        </p:grpSpPr>
        <p:pic>
          <p:nvPicPr>
            <p:cNvPr id="1210" name="Google Shape;12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242400" y="5456950"/>
              <a:ext cx="365102" cy="365102"/>
            </a:xfrm>
            <a:prstGeom prst="rect">
              <a:avLst/>
            </a:prstGeom>
            <a:noFill/>
            <a:ln>
              <a:noFill/>
            </a:ln>
          </p:spPr>
        </p:pic>
        <p:pic>
          <p:nvPicPr>
            <p:cNvPr id="1211" name="Google Shape;12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1496850" y="5456950"/>
              <a:ext cx="365102" cy="365102"/>
            </a:xfrm>
            <a:prstGeom prst="rect">
              <a:avLst/>
            </a:prstGeom>
            <a:noFill/>
            <a:ln>
              <a:noFill/>
            </a:ln>
          </p:spPr>
        </p:pic>
        <p:pic>
          <p:nvPicPr>
            <p:cNvPr id="1212" name="Google Shape;121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8160" r="-8160"/>
            <a:stretch>
              <a:fillRect/>
            </a:stretch>
          </p:blipFill>
          <p:spPr>
            <a:xfrm>
              <a:off x="1769185" y="5456950"/>
              <a:ext cx="365102" cy="365102"/>
            </a:xfrm>
            <a:prstGeom prst="rect">
              <a:avLst/>
            </a:prstGeom>
            <a:noFill/>
            <a:ln>
              <a:noFill/>
            </a:ln>
          </p:spPr>
        </p:pic>
        <p:pic>
          <p:nvPicPr>
            <p:cNvPr id="1213" name="Google Shape;12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007715" y="5456950"/>
              <a:ext cx="365102" cy="365102"/>
            </a:xfrm>
            <a:prstGeom prst="rect">
              <a:avLst/>
            </a:prstGeom>
            <a:noFill/>
            <a:ln>
              <a:noFill/>
            </a:ln>
          </p:spPr>
        </p:pic>
        <p:pic>
          <p:nvPicPr>
            <p:cNvPr id="1214" name="Google Shape;12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262165" y="5456950"/>
              <a:ext cx="365102" cy="365102"/>
            </a:xfrm>
            <a:prstGeom prst="rect">
              <a:avLst/>
            </a:prstGeom>
            <a:noFill/>
            <a:ln>
              <a:noFill/>
            </a:ln>
          </p:spPr>
        </p:pic>
        <p:pic>
          <p:nvPicPr>
            <p:cNvPr id="1215" name="Google Shape;12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2534500" y="5456950"/>
              <a:ext cx="365102" cy="365102"/>
            </a:xfrm>
            <a:prstGeom prst="rect">
              <a:avLst/>
            </a:prstGeom>
            <a:noFill/>
            <a:ln>
              <a:noFill/>
            </a:ln>
          </p:spPr>
        </p:pic>
        <p:pic>
          <p:nvPicPr>
            <p:cNvPr id="1216" name="Google Shape;121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srcRect l="4080" r="-4080"/>
            <a:stretch>
              <a:fillRect/>
            </a:stretch>
          </p:blipFill>
          <p:spPr>
            <a:xfrm>
              <a:off x="2783643" y="5456950"/>
              <a:ext cx="365102" cy="365102"/>
            </a:xfrm>
            <a:prstGeom prst="rect">
              <a:avLst/>
            </a:prstGeom>
            <a:noFill/>
            <a:ln>
              <a:noFill/>
            </a:ln>
          </p:spPr>
        </p:pic>
      </p:grpSp>
      <p:pic>
        <p:nvPicPr>
          <p:cNvPr id="1217" name="Google Shape;12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222634" y="4972208"/>
            <a:ext cx="140006" cy="153457"/>
          </a:xfrm>
          <a:prstGeom prst="rect">
            <a:avLst/>
          </a:prstGeom>
          <a:noFill/>
          <a:ln>
            <a:noFill/>
          </a:ln>
        </p:spPr>
      </p:pic>
      <p:pic>
        <p:nvPicPr>
          <p:cNvPr id="1218" name="Google Shape;12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320209" y="4972208"/>
            <a:ext cx="140006" cy="153457"/>
          </a:xfrm>
          <a:prstGeom prst="rect">
            <a:avLst/>
          </a:prstGeom>
          <a:noFill/>
          <a:ln>
            <a:noFill/>
          </a:ln>
        </p:spPr>
      </p:pic>
      <p:pic>
        <p:nvPicPr>
          <p:cNvPr id="1219" name="Google Shape;12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424643" y="4972208"/>
            <a:ext cx="140006" cy="153457"/>
          </a:xfrm>
          <a:prstGeom prst="rect">
            <a:avLst/>
          </a:prstGeom>
          <a:noFill/>
          <a:ln>
            <a:noFill/>
          </a:ln>
        </p:spPr>
      </p:pic>
      <p:pic>
        <p:nvPicPr>
          <p:cNvPr id="1220" name="Google Shape;122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516113" y="4972208"/>
            <a:ext cx="140006" cy="153457"/>
          </a:xfrm>
          <a:prstGeom prst="rect">
            <a:avLst/>
          </a:prstGeom>
          <a:noFill/>
          <a:ln>
            <a:noFill/>
          </a:ln>
        </p:spPr>
      </p:pic>
      <p:pic>
        <p:nvPicPr>
          <p:cNvPr id="1221" name="Google Shape;12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613688" y="4972208"/>
            <a:ext cx="140006" cy="153457"/>
          </a:xfrm>
          <a:prstGeom prst="rect">
            <a:avLst/>
          </a:prstGeom>
          <a:noFill/>
          <a:ln>
            <a:noFill/>
          </a:ln>
        </p:spPr>
      </p:pic>
      <p:pic>
        <p:nvPicPr>
          <p:cNvPr id="1222" name="Google Shape;12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718122" y="4972208"/>
            <a:ext cx="140006" cy="153457"/>
          </a:xfrm>
          <a:prstGeom prst="rect">
            <a:avLst/>
          </a:prstGeom>
          <a:noFill/>
          <a:ln>
            <a:noFill/>
          </a:ln>
        </p:spPr>
      </p:pic>
      <p:pic>
        <p:nvPicPr>
          <p:cNvPr id="1223" name="Google Shape;12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6813662" y="4972208"/>
            <a:ext cx="140006" cy="153457"/>
          </a:xfrm>
          <a:prstGeom prst="rect">
            <a:avLst/>
          </a:prstGeom>
          <a:noFill/>
          <a:ln>
            <a:noFill/>
          </a:ln>
        </p:spPr>
      </p:pic>
      <p:sp>
        <p:nvSpPr>
          <p:cNvPr id="1224" name="Google Shape;1224;p171"/>
          <p:cNvSpPr/>
          <p:nvPr/>
        </p:nvSpPr>
        <p:spPr>
          <a:xfrm>
            <a:off x="1092275" y="985734"/>
            <a:ext cx="485100" cy="4650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lang="fr-FR" sz="1100" noProof="0" dirty="0"/>
          </a:p>
        </p:txBody>
      </p:sp>
      <p:pic>
        <p:nvPicPr>
          <p:cNvPr id="1225" name="Google Shape;12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stretch>
            <a:fillRect/>
          </a:stretch>
        </p:blipFill>
        <p:spPr>
          <a:xfrm>
            <a:off x="3787105" y="4614151"/>
            <a:ext cx="438753" cy="438753"/>
          </a:xfrm>
          <a:prstGeom prst="rect">
            <a:avLst/>
          </a:prstGeom>
          <a:noFill/>
          <a:ln>
            <a:noFill/>
          </a:ln>
        </p:spPr>
      </p:pic>
      <p:sp>
        <p:nvSpPr>
          <p:cNvPr id="1226" name="Google Shape;1226;p171"/>
          <p:cNvSpPr txBox="1"/>
          <p:nvPr/>
        </p:nvSpPr>
        <p:spPr>
          <a:xfrm>
            <a:off x="4129150" y="4556449"/>
            <a:ext cx="1449000" cy="438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fr-FR" noProof="0" dirty="0">
                <a:latin typeface="Trebuchet MS" panose="020B0603020202020204"/>
                <a:ea typeface="Trebuchet MS" panose="020B0603020202020204"/>
                <a:cs typeface="Trebuchet MS" panose="020B0603020202020204"/>
                <a:sym typeface="Trebuchet MS" panose="020B0603020202020204"/>
              </a:rPr>
              <a:t>= </a:t>
            </a:r>
            <a:r>
              <a:rPr lang="fr-FR" sz="1100" noProof="0" dirty="0">
                <a:latin typeface="Trebuchet MS" panose="020B0603020202020204"/>
                <a:ea typeface="Trebuchet MS" panose="020B0603020202020204"/>
                <a:cs typeface="Trebuchet MS" panose="020B0603020202020204"/>
                <a:sym typeface="Trebuchet MS" panose="020B0603020202020204"/>
              </a:rPr>
              <a:t>1 000 PERSONNES</a:t>
            </a:r>
            <a:endParaRPr lang="fr-FR" noProof="0" dirty="0">
              <a:latin typeface="Trebuchet MS" panose="020B0603020202020204"/>
              <a:ea typeface="Trebuchet MS" panose="020B0603020202020204"/>
              <a:cs typeface="Trebuchet MS" panose="020B0603020202020204"/>
              <a:sym typeface="Trebuchet MS" panose="020B0603020202020204"/>
            </a:endParaRPr>
          </a:p>
        </p:txBody>
      </p:sp>
      <p:sp>
        <p:nvSpPr>
          <p:cNvPr id="1227" name="Google Shape;1227;p171"/>
          <p:cNvSpPr txBox="1"/>
          <p:nvPr/>
        </p:nvSpPr>
        <p:spPr>
          <a:xfrm>
            <a:off x="2899778" y="1820552"/>
            <a:ext cx="1348929" cy="1667931"/>
          </a:xfrm>
          <a:prstGeom prst="rect">
            <a:avLst/>
          </a:prstGeom>
          <a:noFill/>
          <a:ln>
            <a:noFill/>
          </a:ln>
        </p:spPr>
        <p:txBody>
          <a:bodyPr spcFirstLastPara="1" wrap="square" lIns="97775" tIns="97775" rIns="97775" bIns="97775" anchor="t" anchorCtr="0">
            <a:noAutofit/>
          </a:bodyPr>
          <a:lstStyle/>
          <a:p>
            <a:pPr marL="0" lvl="0" indent="0" algn="l" rtl="0">
              <a:lnSpc>
                <a:spcPct val="115000"/>
              </a:lnSpc>
              <a:spcBef>
                <a:spcPts val="0"/>
              </a:spcBef>
              <a:spcAft>
                <a:spcPts val="0"/>
              </a:spcAft>
              <a:buNone/>
            </a:pPr>
            <a:r>
              <a:rPr lang="fr-FR" b="1" noProof="0" dirty="0">
                <a:solidFill>
                  <a:srgbClr val="0C57D3"/>
                </a:solidFill>
                <a:latin typeface="Open Sans" panose="020B0606030504020204"/>
                <a:ea typeface="Open Sans" panose="020B0606030504020204"/>
                <a:cs typeface="Open Sans" panose="020B0606030504020204"/>
                <a:sym typeface="Open Sans" panose="020B0606030504020204"/>
              </a:rPr>
              <a:t>Octobre</a:t>
            </a:r>
            <a:r>
              <a:rPr lang="fr-FR" sz="1600" b="1" noProof="0" dirty="0">
                <a:solidFill>
                  <a:srgbClr val="0C57D3"/>
                </a:solidFill>
                <a:latin typeface="Open Sans" panose="020B0606030504020204"/>
                <a:ea typeface="Open Sans" panose="020B0606030504020204"/>
                <a:cs typeface="Open Sans" panose="020B0606030504020204"/>
                <a:sym typeface="Open Sans" panose="020B0606030504020204"/>
              </a:rPr>
              <a:t> 2026</a:t>
            </a:r>
          </a:p>
          <a:p>
            <a:pPr marL="0" lvl="0" indent="0" algn="l" rtl="0">
              <a:lnSpc>
                <a:spcPct val="115000"/>
              </a:lnSpc>
              <a:spcBef>
                <a:spcPts val="0"/>
              </a:spcBef>
              <a:spcAft>
                <a:spcPts val="0"/>
              </a:spcAft>
              <a:buNone/>
            </a:pPr>
            <a:r>
              <a:rPr lang="fr-FR" sz="1100" b="1" noProof="0" dirty="0">
                <a:solidFill>
                  <a:srgbClr val="2F2F2F"/>
                </a:solidFill>
                <a:latin typeface="Open Sans" panose="020B0606030504020204"/>
                <a:ea typeface="Open Sans" panose="020B0606030504020204"/>
                <a:cs typeface="Open Sans" panose="020B0606030504020204"/>
                <a:sym typeface="Open Sans" panose="020B0606030504020204"/>
              </a:rPr>
              <a:t>Modifications apportées à la couverture pour certains immigrants</a:t>
            </a:r>
          </a:p>
          <a:p>
            <a:pPr marL="0" lvl="0" indent="0" algn="l" rtl="0">
              <a:lnSpc>
                <a:spcPct val="115000"/>
              </a:lnSpc>
              <a:spcBef>
                <a:spcPts val="1700"/>
              </a:spcBef>
              <a:spcAft>
                <a:spcPts val="1700"/>
              </a:spcAft>
              <a:buNone/>
            </a:pPr>
            <a:r>
              <a:rPr lang="fr-FR" sz="1100" b="1" noProof="0" dirty="0">
                <a:solidFill>
                  <a:schemeClr val="accent6"/>
                </a:solidFill>
                <a:latin typeface="Open Sans" panose="020B0606030504020204"/>
                <a:ea typeface="Open Sans" panose="020B0606030504020204"/>
                <a:cs typeface="Open Sans" panose="020B0606030504020204"/>
                <a:sym typeface="Open Sans" panose="020B0606030504020204"/>
              </a:rPr>
              <a:t>6 000 personnes touchées</a:t>
            </a:r>
            <a:endParaRPr lang="fr-FR" sz="1100" b="1" noProof="0" dirty="0">
              <a:solidFill>
                <a:srgbClr val="0C57D3"/>
              </a:solidFill>
              <a:latin typeface="Open Sans" panose="020B0606030504020204"/>
              <a:ea typeface="Open Sans" panose="020B0606030504020204"/>
              <a:cs typeface="Open Sans" panose="020B0606030504020204"/>
              <a:sym typeface="Open Sans" panose="020B0606030504020204"/>
            </a:endParaRPr>
          </a:p>
        </p:txBody>
      </p:sp>
      <p:sp>
        <p:nvSpPr>
          <p:cNvPr id="1228" name="Google Shape;1228;p171"/>
          <p:cNvSpPr txBox="1"/>
          <p:nvPr/>
        </p:nvSpPr>
        <p:spPr>
          <a:xfrm>
            <a:off x="5437496" y="1842196"/>
            <a:ext cx="2090072" cy="1176900"/>
          </a:xfrm>
          <a:prstGeom prst="rect">
            <a:avLst/>
          </a:prstGeom>
          <a:noFill/>
          <a:ln>
            <a:noFill/>
          </a:ln>
        </p:spPr>
        <p:txBody>
          <a:bodyPr spcFirstLastPara="1" wrap="square" lIns="97775" tIns="97775" rIns="97775" bIns="97775" anchor="t" anchorCtr="0">
            <a:noAutofit/>
          </a:bodyPr>
          <a:lstStyle/>
          <a:p>
            <a:pPr marL="0" lvl="0" indent="0" algn="l" rtl="0">
              <a:lnSpc>
                <a:spcPct val="100000"/>
              </a:lnSpc>
              <a:spcBef>
                <a:spcPts val="0"/>
              </a:spcBef>
              <a:spcAft>
                <a:spcPts val="0"/>
              </a:spcAft>
              <a:buNone/>
            </a:pPr>
            <a:r>
              <a:rPr lang="fr-FR" sz="1100" b="1" noProof="0" dirty="0">
                <a:solidFill>
                  <a:srgbClr val="0C57D3"/>
                </a:solidFill>
                <a:latin typeface="Open Sans" panose="020B0606030504020204"/>
                <a:ea typeface="Open Sans" panose="020B0606030504020204"/>
                <a:cs typeface="Open Sans" panose="020B0606030504020204"/>
                <a:sym typeface="Open Sans" panose="020B0606030504020204"/>
              </a:rPr>
              <a:t>Janvier</a:t>
            </a:r>
            <a:r>
              <a:rPr lang="fr-FR" sz="1200" b="1" noProof="0" dirty="0">
                <a:solidFill>
                  <a:srgbClr val="0C57D3"/>
                </a:solidFill>
                <a:latin typeface="Open Sans" panose="020B0606030504020204"/>
                <a:ea typeface="Open Sans" panose="020B0606030504020204"/>
                <a:cs typeface="Open Sans" panose="020B0606030504020204"/>
                <a:sym typeface="Open Sans" panose="020B0606030504020204"/>
              </a:rPr>
              <a:t> 2027</a:t>
            </a:r>
          </a:p>
          <a:p>
            <a:pPr marL="0" lvl="0" indent="0" algn="l" rtl="0">
              <a:lnSpc>
                <a:spcPct val="100000"/>
              </a:lnSpc>
              <a:spcBef>
                <a:spcPts val="0"/>
              </a:spcBef>
              <a:spcAft>
                <a:spcPts val="0"/>
              </a:spcAft>
              <a:buNone/>
            </a:pPr>
            <a:r>
              <a:rPr lang="fr-FR" sz="1100" b="1" noProof="0" dirty="0">
                <a:solidFill>
                  <a:srgbClr val="2F2F2F"/>
                </a:solidFill>
                <a:latin typeface="Open Sans" panose="020B0606030504020204"/>
                <a:ea typeface="Open Sans" panose="020B0606030504020204"/>
                <a:cs typeface="Open Sans" panose="020B0606030504020204"/>
                <a:sym typeface="Open Sans" panose="020B0606030504020204"/>
              </a:rPr>
              <a:t>Renouvellements de 6 mois</a:t>
            </a:r>
          </a:p>
          <a:p>
            <a:pPr marL="0" lvl="0" indent="0" algn="l" rtl="0">
              <a:lnSpc>
                <a:spcPct val="100000"/>
              </a:lnSpc>
              <a:spcBef>
                <a:spcPts val="0"/>
              </a:spcBef>
              <a:spcAft>
                <a:spcPts val="0"/>
              </a:spcAft>
              <a:buNone/>
            </a:pPr>
            <a:r>
              <a:rPr lang="fr-FR" sz="1100" b="1" noProof="0" dirty="0">
                <a:solidFill>
                  <a:srgbClr val="2F2F2F"/>
                </a:solidFill>
                <a:latin typeface="Open Sans" panose="020B0606030504020204"/>
                <a:ea typeface="Open Sans" panose="020B0606030504020204"/>
                <a:cs typeface="Open Sans" panose="020B0606030504020204"/>
                <a:sym typeface="Open Sans" panose="020B0606030504020204"/>
              </a:rPr>
              <a:t>Exigences de travail</a:t>
            </a:r>
          </a:p>
          <a:p>
            <a:pPr marL="0" lvl="0" indent="0" algn="l" rtl="0">
              <a:lnSpc>
                <a:spcPct val="100000"/>
              </a:lnSpc>
              <a:spcBef>
                <a:spcPts val="0"/>
              </a:spcBef>
              <a:spcAft>
                <a:spcPts val="0"/>
              </a:spcAft>
              <a:buNone/>
            </a:pPr>
            <a:r>
              <a:rPr lang="fr-FR" sz="1100" b="1" noProof="0" dirty="0">
                <a:solidFill>
                  <a:srgbClr val="2F2F2F"/>
                </a:solidFill>
                <a:latin typeface="Open Sans" panose="020B0606030504020204"/>
                <a:ea typeface="Open Sans" panose="020B0606030504020204"/>
                <a:cs typeface="Open Sans" panose="020B0606030504020204"/>
                <a:sym typeface="Open Sans" panose="020B0606030504020204"/>
              </a:rPr>
              <a:t>Retour sur la couverture rétroactive</a:t>
            </a:r>
            <a:r>
              <a:rPr lang="fr-FR" sz="1100" b="1" noProof="0" dirty="0">
                <a:solidFill>
                  <a:schemeClr val="accent6"/>
                </a:solidFill>
                <a:latin typeface="Open Sans" panose="020B0606030504020204"/>
                <a:ea typeface="Open Sans" panose="020B0606030504020204"/>
                <a:cs typeface="Open Sans" panose="020B0606030504020204"/>
                <a:sym typeface="Open Sans" panose="020B0606030504020204"/>
              </a:rPr>
              <a:t> 378 000 personnes touchées</a:t>
            </a:r>
            <a:endParaRPr lang="fr-FR" sz="1100" b="1" noProof="0" dirty="0">
              <a:solidFill>
                <a:srgbClr val="0C57D3"/>
              </a:solidFill>
              <a:latin typeface="Open Sans" panose="020B0606030504020204"/>
              <a:ea typeface="Open Sans" panose="020B0606030504020204"/>
              <a:cs typeface="Open Sans" panose="020B0606030504020204"/>
              <a:sym typeface="Open Sans" panose="020B0606030504020204"/>
            </a:endParaRPr>
          </a:p>
        </p:txBody>
      </p:sp>
      <p:cxnSp>
        <p:nvCxnSpPr>
          <p:cNvPr id="1229" name="Google Shape;1229;p171"/>
          <p:cNvCxnSpPr/>
          <p:nvPr/>
        </p:nvCxnSpPr>
        <p:spPr>
          <a:xfrm rot="10800000">
            <a:off x="1182451" y="1581797"/>
            <a:ext cx="0" cy="341100"/>
          </a:xfrm>
          <a:prstGeom prst="straightConnector1">
            <a:avLst/>
          </a:prstGeom>
          <a:noFill/>
          <a:ln w="19050" cap="flat" cmpd="sng">
            <a:solidFill>
              <a:schemeClr val="accent4"/>
            </a:solidFill>
            <a:prstDash val="solid"/>
            <a:round/>
            <a:headEnd type="none" w="sm" len="sm"/>
            <a:tailEnd type="none" w="sm" len="sm"/>
          </a:ln>
        </p:spPr>
      </p:cxnSp>
      <p:sp>
        <p:nvSpPr>
          <p:cNvPr id="1230" name="Google Shape;1230;p171"/>
          <p:cNvSpPr txBox="1"/>
          <p:nvPr/>
        </p:nvSpPr>
        <p:spPr>
          <a:xfrm>
            <a:off x="119332" y="2202877"/>
            <a:ext cx="1254900" cy="1288775"/>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r>
              <a:rPr lang="fr-FR" b="1" noProof="0" dirty="0">
                <a:solidFill>
                  <a:schemeClr val="accent2"/>
                </a:solidFill>
                <a:latin typeface="Open Sans" panose="020B0606030504020204"/>
                <a:ea typeface="Open Sans" panose="020B0606030504020204"/>
                <a:cs typeface="Open Sans" panose="020B0606030504020204"/>
                <a:sym typeface="Open Sans" panose="020B0606030504020204"/>
              </a:rPr>
              <a:t>Mai 2026</a:t>
            </a:r>
          </a:p>
          <a:p>
            <a:pPr marL="0" lvl="0" indent="0" algn="l" rtl="0">
              <a:spcBef>
                <a:spcPts val="800"/>
              </a:spcBef>
              <a:spcAft>
                <a:spcPts val="0"/>
              </a:spcAft>
              <a:buNone/>
            </a:pPr>
            <a:r>
              <a:rPr lang="fr-FR" sz="1200" noProof="0" dirty="0">
                <a:solidFill>
                  <a:schemeClr val="accent2"/>
                </a:solidFill>
                <a:latin typeface="Open Sans SemiBold"/>
                <a:ea typeface="Open Sans SemiBold"/>
                <a:cs typeface="Open Sans SemiBold"/>
                <a:sym typeface="Open Sans SemiBold"/>
              </a:rPr>
              <a:t>Avis, courriels et SMS envoyés aux membres immigrants concernés</a:t>
            </a:r>
          </a:p>
        </p:txBody>
      </p:sp>
      <p:sp>
        <p:nvSpPr>
          <p:cNvPr id="1231" name="Google Shape;1231;p171"/>
          <p:cNvSpPr txBox="1"/>
          <p:nvPr/>
        </p:nvSpPr>
        <p:spPr>
          <a:xfrm>
            <a:off x="1516797" y="2202877"/>
            <a:ext cx="1449000" cy="1483800"/>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endParaRPr lang="fr-FR"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r>
              <a:rPr lang="fr-FR" b="1" noProof="0" dirty="0">
                <a:solidFill>
                  <a:schemeClr val="accent2"/>
                </a:solidFill>
                <a:latin typeface="Open Sans" panose="020B0606030504020204"/>
                <a:ea typeface="Open Sans" panose="020B0606030504020204"/>
                <a:cs typeface="Open Sans" panose="020B0606030504020204"/>
                <a:sym typeface="Open Sans" panose="020B0606030504020204"/>
              </a:rPr>
              <a:t>Septembre 2026</a:t>
            </a:r>
          </a:p>
          <a:p>
            <a:pPr marL="0" lvl="0" indent="0" algn="l" rtl="0">
              <a:spcBef>
                <a:spcPts val="800"/>
              </a:spcBef>
              <a:spcAft>
                <a:spcPts val="0"/>
              </a:spcAft>
              <a:buNone/>
            </a:pPr>
            <a:r>
              <a:rPr lang="fr-FR" sz="1200" noProof="0" dirty="0">
                <a:solidFill>
                  <a:schemeClr val="accent2"/>
                </a:solidFill>
                <a:latin typeface="Open Sans SemiBold"/>
                <a:ea typeface="Open Sans SemiBold"/>
                <a:cs typeface="Open Sans SemiBold"/>
                <a:sym typeface="Open Sans SemiBold"/>
              </a:rPr>
              <a:t>Avis, courriels et SMS envoyés aux membres sous réserve des exigences de travail</a:t>
            </a:r>
          </a:p>
        </p:txBody>
      </p:sp>
      <p:sp>
        <p:nvSpPr>
          <p:cNvPr id="1232" name="Google Shape;1232;p171"/>
          <p:cNvSpPr/>
          <p:nvPr/>
        </p:nvSpPr>
        <p:spPr>
          <a:xfrm>
            <a:off x="4307396" y="1907377"/>
            <a:ext cx="1130100" cy="2074800"/>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lang="fr-FR" sz="1100" noProof="0" dirty="0"/>
          </a:p>
        </p:txBody>
      </p:sp>
      <p:sp>
        <p:nvSpPr>
          <p:cNvPr id="1233" name="Google Shape;1233;p171"/>
          <p:cNvSpPr txBox="1"/>
          <p:nvPr/>
        </p:nvSpPr>
        <p:spPr>
          <a:xfrm>
            <a:off x="4330095" y="2368942"/>
            <a:ext cx="1130100" cy="1553188"/>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r>
              <a:rPr lang="fr-FR" b="1" noProof="0" dirty="0">
                <a:solidFill>
                  <a:schemeClr val="accent2"/>
                </a:solidFill>
                <a:latin typeface="Open Sans" panose="020B0606030504020204"/>
                <a:ea typeface="Open Sans" panose="020B0606030504020204"/>
                <a:cs typeface="Open Sans" panose="020B0606030504020204"/>
                <a:sym typeface="Open Sans" panose="020B0606030504020204"/>
              </a:rPr>
              <a:t>Novembre 2026</a:t>
            </a:r>
          </a:p>
          <a:p>
            <a:pPr marL="0" lvl="0" indent="0" algn="l" rtl="0">
              <a:spcBef>
                <a:spcPts val="800"/>
              </a:spcBef>
              <a:spcAft>
                <a:spcPts val="0"/>
              </a:spcAft>
              <a:buNone/>
            </a:pPr>
            <a:r>
              <a:rPr lang="fr-FR" sz="1200" noProof="0" dirty="0">
                <a:solidFill>
                  <a:schemeClr val="accent2"/>
                </a:solidFill>
                <a:latin typeface="Open Sans SemiBold"/>
                <a:ea typeface="Open Sans SemiBold"/>
                <a:cs typeface="Open Sans SemiBold"/>
                <a:sym typeface="Open Sans SemiBold"/>
              </a:rPr>
              <a:t>Avis, courriels et SMS pour les renouvellements de janvier envoyés</a:t>
            </a:r>
          </a:p>
        </p:txBody>
      </p:sp>
      <p:cxnSp>
        <p:nvCxnSpPr>
          <p:cNvPr id="1234" name="Google Shape;1234;p171"/>
          <p:cNvCxnSpPr/>
          <p:nvPr/>
        </p:nvCxnSpPr>
        <p:spPr>
          <a:xfrm rot="10800000">
            <a:off x="2295976" y="1581797"/>
            <a:ext cx="0" cy="341100"/>
          </a:xfrm>
          <a:prstGeom prst="straightConnector1">
            <a:avLst/>
          </a:prstGeom>
          <a:noFill/>
          <a:ln w="19050" cap="flat" cmpd="sng">
            <a:solidFill>
              <a:schemeClr val="accent4"/>
            </a:solidFill>
            <a:prstDash val="solid"/>
            <a:round/>
            <a:headEnd type="none" w="sm" len="sm"/>
            <a:tailEnd type="none" w="sm" len="sm"/>
          </a:ln>
        </p:spPr>
      </p:cxnSp>
      <p:cxnSp>
        <p:nvCxnSpPr>
          <p:cNvPr id="1235" name="Google Shape;1235;p171"/>
          <p:cNvCxnSpPr/>
          <p:nvPr/>
        </p:nvCxnSpPr>
        <p:spPr>
          <a:xfrm rot="10800000">
            <a:off x="4791057" y="1581178"/>
            <a:ext cx="0" cy="341100"/>
          </a:xfrm>
          <a:prstGeom prst="straightConnector1">
            <a:avLst/>
          </a:prstGeom>
          <a:noFill/>
          <a:ln w="19050" cap="flat" cmpd="sng">
            <a:solidFill>
              <a:schemeClr val="accent4"/>
            </a:solidFill>
            <a:prstDash val="solid"/>
            <a:round/>
            <a:headEnd type="none" w="sm" len="sm"/>
            <a:tailEnd type="none" w="sm" len="sm"/>
          </a:ln>
        </p:spPr>
      </p:cxnSp>
      <p:sp>
        <p:nvSpPr>
          <p:cNvPr id="1236" name="Google Shape;1236;p171"/>
          <p:cNvSpPr txBox="1"/>
          <p:nvPr/>
        </p:nvSpPr>
        <p:spPr>
          <a:xfrm>
            <a:off x="2020198" y="675566"/>
            <a:ext cx="5103600" cy="2739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fr-FR" b="1" i="1" noProof="0" dirty="0">
                <a:solidFill>
                  <a:srgbClr val="858585"/>
                </a:solidFill>
                <a:latin typeface="Trebuchet MS" panose="020B0603020202020204"/>
                <a:ea typeface="Trebuchet MS" panose="020B0603020202020204"/>
                <a:cs typeface="Trebuchet MS" panose="020B0603020202020204"/>
                <a:sym typeface="Trebuchet MS" panose="020B0603020202020204"/>
              </a:rPr>
              <a:t>Le calendrier est susceptible de changer à mesure que les directives seront finalisées.</a:t>
            </a:r>
          </a:p>
        </p:txBody>
      </p:sp>
      <p:sp>
        <p:nvSpPr>
          <p:cNvPr id="1237" name="Google Shape;1237;p171"/>
          <p:cNvSpPr txBox="1">
            <a:spLocks noGrp="1"/>
          </p:cNvSpPr>
          <p:nvPr>
            <p:ph type="sldNum" idx="12"/>
          </p:nvPr>
        </p:nvSpPr>
        <p:spPr>
          <a:xfrm>
            <a:off x="6976358" y="4976931"/>
            <a:ext cx="2057400" cy="2739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fld id="{00000000-1234-1234-1234-123412341234}" type="slidenum">
              <a:rPr lang="fr-FR" noProof="0" smtClean="0"/>
              <a:t>10</a:t>
            </a:fld>
            <a:endParaRPr lang="fr-FR" noProof="0" dirty="0"/>
          </a:p>
        </p:txBody>
      </p:sp>
      <p:sp>
        <p:nvSpPr>
          <p:cNvPr id="1238" name="Google Shape;1238;p171"/>
          <p:cNvSpPr/>
          <p:nvPr/>
        </p:nvSpPr>
        <p:spPr>
          <a:xfrm>
            <a:off x="7412150" y="1930656"/>
            <a:ext cx="1618200" cy="1176900"/>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lang="fr-FR" sz="1100" noProof="0" dirty="0"/>
          </a:p>
        </p:txBody>
      </p:sp>
      <p:sp>
        <p:nvSpPr>
          <p:cNvPr id="1239" name="Google Shape;1239;p171"/>
          <p:cNvSpPr txBox="1"/>
          <p:nvPr/>
        </p:nvSpPr>
        <p:spPr>
          <a:xfrm>
            <a:off x="7347099" y="1773678"/>
            <a:ext cx="1858262" cy="1371858"/>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endParaRPr lang="fr-FR" sz="1200"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sz="1200"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sz="1200"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sz="1200"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endParaRPr lang="fr-FR" sz="1200" b="1" noProof="0" dirty="0">
              <a:solidFill>
                <a:schemeClr val="accent2"/>
              </a:solidFill>
              <a:latin typeface="Open Sans" panose="020B0606030504020204"/>
              <a:ea typeface="Open Sans" panose="020B0606030504020204"/>
              <a:cs typeface="Open Sans" panose="020B0606030504020204"/>
              <a:sym typeface="Open Sans" panose="020B0606030504020204"/>
            </a:endParaRPr>
          </a:p>
          <a:p>
            <a:pPr marL="0" lvl="0" indent="0" algn="l" rtl="0">
              <a:spcBef>
                <a:spcPts val="800"/>
              </a:spcBef>
              <a:spcAft>
                <a:spcPts val="0"/>
              </a:spcAft>
              <a:buNone/>
            </a:pPr>
            <a:r>
              <a:rPr lang="fr-FR" sz="1200" b="1" noProof="0" dirty="0">
                <a:solidFill>
                  <a:schemeClr val="accent2"/>
                </a:solidFill>
                <a:latin typeface="Open Sans" panose="020B0606030504020204"/>
                <a:ea typeface="Open Sans" panose="020B0606030504020204"/>
                <a:cs typeface="Open Sans" panose="020B0606030504020204"/>
                <a:sym typeface="Open Sans" panose="020B0606030504020204"/>
              </a:rPr>
              <a:t>2027</a:t>
            </a:r>
          </a:p>
          <a:p>
            <a:pPr marL="0" lvl="0" indent="0" algn="l" rtl="0">
              <a:spcBef>
                <a:spcPts val="0"/>
              </a:spcBef>
              <a:spcAft>
                <a:spcPts val="0"/>
              </a:spcAft>
              <a:buNone/>
            </a:pPr>
            <a:r>
              <a:rPr lang="fr-FR" sz="1200" noProof="0" dirty="0">
                <a:solidFill>
                  <a:schemeClr val="accent2"/>
                </a:solidFill>
                <a:latin typeface="Open Sans SemiBold"/>
                <a:ea typeface="Open Sans SemiBold"/>
                <a:cs typeface="Open Sans SemiBold"/>
                <a:sym typeface="Open Sans SemiBold"/>
              </a:rPr>
              <a:t>La communication directe avec les membres se poursuit en fonction de la date de renouvellement  </a:t>
            </a:r>
          </a:p>
        </p:txBody>
      </p:sp>
      <p:cxnSp>
        <p:nvCxnSpPr>
          <p:cNvPr id="1240" name="Google Shape;1240;p171"/>
          <p:cNvCxnSpPr/>
          <p:nvPr/>
        </p:nvCxnSpPr>
        <p:spPr>
          <a:xfrm rot="10800000">
            <a:off x="7683061" y="1581338"/>
            <a:ext cx="0" cy="341100"/>
          </a:xfrm>
          <a:prstGeom prst="straightConnector1">
            <a:avLst/>
          </a:prstGeom>
          <a:noFill/>
          <a:ln w="19050" cap="flat" cmpd="sng">
            <a:solidFill>
              <a:schemeClr val="accent4"/>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5"/>
        <p:cNvGrpSpPr/>
        <p:nvPr/>
      </p:nvGrpSpPr>
      <p:grpSpPr>
        <a:xfrm>
          <a:off x="0" y="0"/>
          <a:ext cx="0" cy="0"/>
          <a:chOff x="0" y="0"/>
          <a:chExt cx="0" cy="0"/>
        </a:xfrm>
      </p:grpSpPr>
      <p:sp>
        <p:nvSpPr>
          <p:cNvPr id="1246" name="Google Shape;1246;p17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SzPts val="900"/>
              <a:buFont typeface="Arial" panose="020B0604020202020204"/>
              <a:buNone/>
            </a:pPr>
            <a:fld id="{00000000-1234-1234-1234-123412341234}" type="slidenum">
              <a:rPr lang="fr-FR" noProof="0" smtClean="0"/>
              <a:t>11</a:t>
            </a:fld>
            <a:endParaRPr lang="fr-FR" noProof="0" dirty="0"/>
          </a:p>
        </p:txBody>
      </p:sp>
      <p:sp>
        <p:nvSpPr>
          <p:cNvPr id="1247" name="Google Shape;1247;p172"/>
          <p:cNvSpPr txBox="1"/>
          <p:nvPr/>
        </p:nvSpPr>
        <p:spPr>
          <a:xfrm>
            <a:off x="555914" y="120660"/>
            <a:ext cx="7886700" cy="7200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600"/>
              <a:buFont typeface="Arial" panose="020B0604020202020204"/>
              <a:buNone/>
            </a:pPr>
            <a:r>
              <a:rPr lang="fr-FR" sz="3200" b="1" noProof="0" dirty="0">
                <a:solidFill>
                  <a:schemeClr val="dk2"/>
                </a:solidFill>
                <a:latin typeface="Trebuchet MS" panose="020B0603020202020204"/>
                <a:ea typeface="Trebuchet MS" panose="020B0603020202020204"/>
                <a:cs typeface="Trebuchet MS" panose="020B0603020202020204"/>
                <a:sym typeface="Trebuchet MS" panose="020B0603020202020204"/>
              </a:rPr>
              <a:t>Complexités de mise en œuvre des RH 1</a:t>
            </a:r>
          </a:p>
        </p:txBody>
      </p:sp>
      <p:sp>
        <p:nvSpPr>
          <p:cNvPr id="1248" name="Google Shape;1248;p172"/>
          <p:cNvSpPr txBox="1"/>
          <p:nvPr/>
        </p:nvSpPr>
        <p:spPr>
          <a:xfrm>
            <a:off x="1683475" y="1049864"/>
            <a:ext cx="7026000" cy="3471600"/>
          </a:xfrm>
          <a:prstGeom prst="rect">
            <a:avLst/>
          </a:prstGeom>
          <a:noFill/>
          <a:ln>
            <a:noFill/>
          </a:ln>
        </p:spPr>
        <p:txBody>
          <a:bodyPr spcFirstLastPara="1" wrap="square" lIns="91425" tIns="91425" rIns="91425" bIns="91425" anchor="t" anchorCtr="0">
            <a:noAutofit/>
          </a:bodyPr>
          <a:lstStyle/>
          <a:p>
            <a:pPr marL="457200" lvl="0" indent="-361950" algn="l" rtl="0">
              <a:lnSpc>
                <a:spcPct val="115000"/>
              </a:lnSpc>
              <a:spcBef>
                <a:spcPts val="0"/>
              </a:spcBef>
              <a:spcAft>
                <a:spcPts val="0"/>
              </a:spcAft>
              <a:buClr>
                <a:schemeClr val="dk1"/>
              </a:buClr>
              <a:buSzPts val="2100"/>
              <a:buFont typeface="Trebuchet MS" panose="020B0603020202020204"/>
              <a:buChar char="●"/>
            </a:pPr>
            <a:r>
              <a:rPr lang="fr-FR" sz="2100" noProof="0" dirty="0">
                <a:solidFill>
                  <a:schemeClr val="dk1"/>
                </a:solidFill>
                <a:latin typeface="Trebuchet MS" panose="020B0603020202020204"/>
                <a:ea typeface="Trebuchet MS" panose="020B0603020202020204"/>
                <a:cs typeface="Trebuchet MS" panose="020B0603020202020204"/>
                <a:sym typeface="Trebuchet MS" panose="020B0603020202020204"/>
              </a:rPr>
              <a:t>Délais serrés entre la publication des règles et leur mise en œuvre</a:t>
            </a:r>
          </a:p>
          <a:p>
            <a:pPr marL="457200" lvl="0" indent="-361950" algn="l" rtl="0">
              <a:lnSpc>
                <a:spcPct val="115000"/>
              </a:lnSpc>
              <a:spcBef>
                <a:spcPts val="1000"/>
              </a:spcBef>
              <a:spcAft>
                <a:spcPts val="0"/>
              </a:spcAft>
              <a:buClr>
                <a:schemeClr val="dk1"/>
              </a:buClr>
              <a:buSzPts val="2100"/>
              <a:buFont typeface="Trebuchet MS" panose="020B0603020202020204"/>
              <a:buChar char="●"/>
            </a:pPr>
            <a:r>
              <a:rPr lang="fr-FR" sz="2100" dirty="0">
                <a:solidFill>
                  <a:schemeClr val="dk1"/>
                </a:solidFill>
                <a:latin typeface="Trebuchet MS" panose="020B0603020202020204"/>
                <a:ea typeface="Trebuchet MS" panose="020B0603020202020204"/>
                <a:cs typeface="Trebuchet MS" panose="020B0603020202020204"/>
                <a:sym typeface="Trebuchet MS" panose="020B0603020202020204"/>
              </a:rPr>
              <a:t>C</a:t>
            </a:r>
            <a:r>
              <a:rPr lang="fr-FR" sz="2100" noProof="0" dirty="0" err="1">
                <a:solidFill>
                  <a:schemeClr val="dk1"/>
                </a:solidFill>
                <a:latin typeface="Trebuchet MS" panose="020B0603020202020204"/>
                <a:ea typeface="Trebuchet MS" panose="020B0603020202020204"/>
                <a:cs typeface="Trebuchet MS" panose="020B0603020202020204"/>
                <a:sym typeface="Trebuchet MS" panose="020B0603020202020204"/>
              </a:rPr>
              <a:t>hangements</a:t>
            </a:r>
            <a:r>
              <a:rPr lang="fr-FR" sz="2100" noProof="0" dirty="0">
                <a:solidFill>
                  <a:schemeClr val="dk1"/>
                </a:solidFill>
                <a:latin typeface="Trebuchet MS" panose="020B0603020202020204"/>
                <a:ea typeface="Trebuchet MS" panose="020B0603020202020204"/>
                <a:cs typeface="Trebuchet MS" panose="020B0603020202020204"/>
                <a:sym typeface="Trebuchet MS" panose="020B0603020202020204"/>
              </a:rPr>
              <a:t> des systèmes technologiques  </a:t>
            </a:r>
          </a:p>
          <a:p>
            <a:pPr marL="457200" lvl="0" indent="-361950" algn="l" rtl="0">
              <a:lnSpc>
                <a:spcPct val="115000"/>
              </a:lnSpc>
              <a:spcBef>
                <a:spcPts val="1000"/>
              </a:spcBef>
              <a:spcAft>
                <a:spcPts val="0"/>
              </a:spcAft>
              <a:buClr>
                <a:schemeClr val="dk1"/>
              </a:buClr>
              <a:buSzPts val="2100"/>
              <a:buFont typeface="Trebuchet MS" panose="020B0603020202020204"/>
              <a:buChar char="●"/>
            </a:pPr>
            <a:r>
              <a:rPr lang="fr-FR" sz="2100" noProof="0" dirty="0">
                <a:solidFill>
                  <a:schemeClr val="dk1"/>
                </a:solidFill>
                <a:latin typeface="Trebuchet MS" panose="020B0603020202020204"/>
                <a:ea typeface="Trebuchet MS" panose="020B0603020202020204"/>
                <a:cs typeface="Trebuchet MS" panose="020B0603020202020204"/>
                <a:sym typeface="Trebuchet MS" panose="020B0603020202020204"/>
              </a:rPr>
              <a:t>Coordination de la mise en œuvre des politiques entre les différents ministères</a:t>
            </a:r>
          </a:p>
          <a:p>
            <a:pPr marL="457200" lvl="0" indent="-361950" algn="l" rtl="0">
              <a:lnSpc>
                <a:spcPct val="115000"/>
              </a:lnSpc>
              <a:spcBef>
                <a:spcPts val="1000"/>
              </a:spcBef>
              <a:spcAft>
                <a:spcPts val="0"/>
              </a:spcAft>
              <a:buClr>
                <a:schemeClr val="dk1"/>
              </a:buClr>
              <a:buSzPts val="2100"/>
              <a:buFont typeface="Trebuchet MS" panose="020B0603020202020204"/>
              <a:buChar char="●"/>
            </a:pPr>
            <a:r>
              <a:rPr lang="fr-FR" sz="2100" noProof="0" dirty="0">
                <a:solidFill>
                  <a:schemeClr val="dk1"/>
                </a:solidFill>
                <a:latin typeface="Trebuchet MS" panose="020B0603020202020204"/>
                <a:ea typeface="Trebuchet MS" panose="020B0603020202020204"/>
                <a:cs typeface="Trebuchet MS" panose="020B0603020202020204"/>
                <a:sym typeface="Trebuchet MS" panose="020B0603020202020204"/>
              </a:rPr>
              <a:t>Augmentation de la charge de travail des travailleurs de première ligne</a:t>
            </a:r>
          </a:p>
          <a:p>
            <a:pPr marL="0" lvl="0" indent="0" algn="l" rtl="0">
              <a:lnSpc>
                <a:spcPct val="150000"/>
              </a:lnSpc>
              <a:spcBef>
                <a:spcPts val="0"/>
              </a:spcBef>
              <a:spcAft>
                <a:spcPts val="0"/>
              </a:spcAft>
              <a:buNone/>
            </a:pPr>
            <a:endParaRPr lang="fr-FR" sz="210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pic>
        <p:nvPicPr>
          <p:cNvPr id="1249" name="Google Shape;1249;p172" descr="Runs time icon vector. Isolated contour symbol illustration (Provided by Getty Images)"/>
          <p:cNvPicPr preferRelativeResize="0"/>
          <p:nvPr/>
        </p:nvPicPr>
        <p:blipFill>
          <a:blip r:embed="rId3"/>
          <a:stretch>
            <a:fillRect/>
          </a:stretch>
        </p:blipFill>
        <p:spPr>
          <a:xfrm>
            <a:off x="838200" y="966048"/>
            <a:ext cx="720000" cy="720000"/>
          </a:xfrm>
          <a:prstGeom prst="rect">
            <a:avLst/>
          </a:prstGeom>
          <a:noFill/>
          <a:ln>
            <a:noFill/>
          </a:ln>
        </p:spPr>
      </p:pic>
      <p:pic>
        <p:nvPicPr>
          <p:cNvPr id="1250" name="Google Shape;1250;p172" descr="Bridge icon vector. Isolated contour symbol illustration (Provided by Getty Images)"/>
          <p:cNvPicPr preferRelativeResize="0"/>
          <p:nvPr/>
        </p:nvPicPr>
        <p:blipFill>
          <a:blip r:embed="rId4"/>
          <a:stretch>
            <a:fillRect/>
          </a:stretch>
        </p:blipFill>
        <p:spPr>
          <a:xfrm>
            <a:off x="956560" y="2446293"/>
            <a:ext cx="598574" cy="598574"/>
          </a:xfrm>
          <a:prstGeom prst="rect">
            <a:avLst/>
          </a:prstGeom>
          <a:noFill/>
          <a:ln>
            <a:noFill/>
          </a:ln>
        </p:spPr>
      </p:pic>
      <p:pic>
        <p:nvPicPr>
          <p:cNvPr id="1251" name="Google Shape;1251;p172" descr="working mechanism colleague line icon vector illustration (Provided by Getty Images)"/>
          <p:cNvPicPr preferRelativeResize="0"/>
          <p:nvPr/>
        </p:nvPicPr>
        <p:blipFill>
          <a:blip r:embed="rId5"/>
          <a:stretch>
            <a:fillRect/>
          </a:stretch>
        </p:blipFill>
        <p:spPr>
          <a:xfrm>
            <a:off x="944581" y="1798392"/>
            <a:ext cx="598574" cy="598574"/>
          </a:xfrm>
          <a:prstGeom prst="rect">
            <a:avLst/>
          </a:prstGeom>
          <a:noFill/>
          <a:ln>
            <a:noFill/>
          </a:ln>
        </p:spPr>
      </p:pic>
      <p:pic>
        <p:nvPicPr>
          <p:cNvPr id="1252" name="Google Shape;1252;p172" descr="increase in vector icon indicators. Isolated contour symbol illustration (Provided by Getty Images)"/>
          <p:cNvPicPr preferRelativeResize="0"/>
          <p:nvPr/>
        </p:nvPicPr>
        <p:blipFill>
          <a:blip r:embed="rId6"/>
          <a:stretch>
            <a:fillRect/>
          </a:stretch>
        </p:blipFill>
        <p:spPr>
          <a:xfrm>
            <a:off x="883863" y="3237146"/>
            <a:ext cx="720000" cy="720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17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12</a:t>
            </a:fld>
            <a:endParaRPr lang="fr-FR" noProof="0" dirty="0"/>
          </a:p>
        </p:txBody>
      </p:sp>
      <p:sp>
        <p:nvSpPr>
          <p:cNvPr id="1258" name="Google Shape;1258;p173"/>
          <p:cNvSpPr txBox="1">
            <a:spLocks noGrp="1"/>
          </p:cNvSpPr>
          <p:nvPr>
            <p:ph type="title"/>
          </p:nvPr>
        </p:nvSpPr>
        <p:spPr>
          <a:xfrm>
            <a:off x="203874" y="387494"/>
            <a:ext cx="8940126" cy="6498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panose="020B0604020202020204"/>
              <a:buNone/>
            </a:pPr>
            <a:r>
              <a:rPr lang="fr-FR" sz="2700" noProof="0" dirty="0"/>
              <a:t>1er octobre : Changements pour certains immigrants</a:t>
            </a:r>
          </a:p>
          <a:p>
            <a:pPr marL="0" lvl="0" indent="0" algn="ctr" rtl="0">
              <a:spcBef>
                <a:spcPts val="0"/>
              </a:spcBef>
              <a:spcAft>
                <a:spcPts val="0"/>
              </a:spcAft>
              <a:buNone/>
            </a:pPr>
            <a:endParaRPr lang="fr-FR" sz="3200" noProof="0" dirty="0"/>
          </a:p>
        </p:txBody>
      </p:sp>
      <p:sp>
        <p:nvSpPr>
          <p:cNvPr id="1259" name="Google Shape;1259;p173"/>
          <p:cNvSpPr txBox="1"/>
          <p:nvPr/>
        </p:nvSpPr>
        <p:spPr>
          <a:xfrm>
            <a:off x="310200" y="1030150"/>
            <a:ext cx="8523600" cy="347784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La couverture Medicaid prendra fin pour certains</a:t>
            </a: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 immigrants en situation régulière, y</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 compris les réfugiés</a:t>
            </a: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 demandeurs d'asile, personnes libérées sous condition humanitaire, et</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 d'autres.</a:t>
            </a:r>
          </a:p>
          <a:p>
            <a:pPr marL="0" lvl="0" indent="0" algn="l" rtl="0">
              <a:spcBef>
                <a:spcPts val="0"/>
              </a:spcBef>
              <a:spcAft>
                <a:spcPts val="0"/>
              </a:spcAft>
              <a:buNone/>
            </a:pPr>
            <a:endParaRPr lang="fr-FR" sz="80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Nous informerons les membres concernés des autres options de couverture dont ils disposent, y compris une éventuelle couverture Medicaid d'urgence.</a:t>
            </a:r>
          </a:p>
          <a:p>
            <a:pPr marL="0" lvl="0" indent="0" algn="l" rtl="0">
              <a:spcBef>
                <a:spcPts val="0"/>
              </a:spcBef>
              <a:spcAft>
                <a:spcPts val="0"/>
              </a:spcAft>
              <a:buNone/>
            </a:pPr>
            <a:endParaRPr lang="fr-FR" sz="500" b="1"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Chronologie :</a:t>
            </a:r>
          </a:p>
          <a:p>
            <a:pPr marL="342900" lvl="0" indent="-266700" algn="l" rtl="0">
              <a:spcBef>
                <a:spcPts val="0"/>
              </a:spcBef>
              <a:spcAft>
                <a:spcPts val="0"/>
              </a:spcAft>
              <a:buClr>
                <a:schemeClr val="dk1"/>
              </a:buClr>
              <a:buSzPts val="1600"/>
              <a:buChar char="●"/>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Mai 2026 :</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HCPF a envoyé un avis aux membres actuels qui pourraient être concernés.</a:t>
            </a:r>
          </a:p>
          <a:p>
            <a:pPr marL="342900" lvl="0" indent="-266700" algn="l" rtl="0">
              <a:spcBef>
                <a:spcPts val="0"/>
              </a:spcBef>
              <a:spcAft>
                <a:spcPts val="0"/>
              </a:spcAft>
              <a:buClr>
                <a:schemeClr val="dk1"/>
              </a:buClr>
              <a:buSzPts val="1600"/>
              <a:buChar char="●"/>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Juin à août 2026 :</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Sensibilisation communautaire.</a:t>
            </a:r>
          </a:p>
          <a:p>
            <a:pPr marL="342900" lvl="0" indent="-266700" algn="l" rtl="0">
              <a:spcBef>
                <a:spcPts val="0"/>
              </a:spcBef>
              <a:spcAft>
                <a:spcPts val="0"/>
              </a:spcAft>
              <a:buClr>
                <a:schemeClr val="dk1"/>
              </a:buClr>
              <a:buSzPts val="1600"/>
              <a:buChar char="●"/>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Septembre 2026 :</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Avis aux membres qui perdront leur couverture.</a:t>
            </a:r>
          </a:p>
          <a:p>
            <a:pPr marL="342900" lvl="0" indent="-266700" algn="l" rtl="0">
              <a:spcBef>
                <a:spcPts val="0"/>
              </a:spcBef>
              <a:spcAft>
                <a:spcPts val="0"/>
              </a:spcAft>
              <a:buClr>
                <a:schemeClr val="dk1"/>
              </a:buClr>
              <a:buSzPts val="1600"/>
              <a:buChar char="●"/>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1er octobre 2026 :</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Modifications apportées.</a:t>
            </a:r>
          </a:p>
          <a:p>
            <a:pPr marL="0" lvl="0" indent="0" algn="l" rtl="0">
              <a:spcBef>
                <a:spcPts val="0"/>
              </a:spcBef>
              <a:spcAft>
                <a:spcPts val="0"/>
              </a:spcAft>
              <a:buNone/>
            </a:pPr>
            <a:endParaRPr lang="fr-FR" sz="105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Que faire maintenant :</a:t>
            </a:r>
          </a:p>
          <a:p>
            <a:pPr marL="457200" lvl="0" indent="-330200" algn="l" rtl="0">
              <a:spcBef>
                <a:spcPts val="0"/>
              </a:spcBef>
              <a:spcAft>
                <a:spcPts val="0"/>
              </a:spcAft>
              <a:buClr>
                <a:schemeClr val="dk1"/>
              </a:buClr>
              <a:buSzPts val="16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Veuillez vous assurer que vos informations de citoyenneté/statut d'immigration et vos coordonnées sont à jour.</a:t>
            </a:r>
          </a:p>
          <a:p>
            <a:pPr marL="457200" lvl="0" indent="-330200" algn="l" rtl="0">
              <a:spcBef>
                <a:spcPts val="0"/>
              </a:spcBef>
              <a:spcAft>
                <a:spcPts val="0"/>
              </a:spcAft>
              <a:buClr>
                <a:schemeClr val="dk1"/>
              </a:buClr>
              <a:buSzPts val="16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Soyez attentif aux avis officiels et répondez-y immédiatement</a:t>
            </a: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1264" name="Google Shape;1264;p17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13</a:t>
            </a:fld>
            <a:endParaRPr lang="fr-FR" noProof="0" dirty="0"/>
          </a:p>
        </p:txBody>
      </p:sp>
      <p:sp>
        <p:nvSpPr>
          <p:cNvPr id="1265" name="Google Shape;1265;p174"/>
          <p:cNvSpPr txBox="1">
            <a:spLocks noGrp="1"/>
          </p:cNvSpPr>
          <p:nvPr>
            <p:ph type="title"/>
          </p:nvPr>
        </p:nvSpPr>
        <p:spPr>
          <a:xfrm>
            <a:off x="203875" y="380350"/>
            <a:ext cx="8277000" cy="649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panose="020B0604020202020204"/>
              <a:buNone/>
            </a:pPr>
            <a:r>
              <a:rPr lang="fr-FR" sz="2800" noProof="0" dirty="0"/>
              <a:t>1er janvier : Autres changements concernant Medicaid</a:t>
            </a:r>
          </a:p>
          <a:p>
            <a:pPr marL="0" lvl="0" indent="0" algn="ctr" rtl="0">
              <a:spcBef>
                <a:spcPts val="0"/>
              </a:spcBef>
              <a:spcAft>
                <a:spcPts val="0"/>
              </a:spcAft>
              <a:buNone/>
            </a:pPr>
            <a:endParaRPr lang="fr-FR" sz="3200" noProof="0" dirty="0"/>
          </a:p>
        </p:txBody>
      </p:sp>
      <p:sp>
        <p:nvSpPr>
          <p:cNvPr id="1266" name="Google Shape;1266;p174"/>
          <p:cNvSpPr txBox="1"/>
          <p:nvPr/>
        </p:nvSpPr>
        <p:spPr>
          <a:xfrm>
            <a:off x="334050" y="1030150"/>
            <a:ext cx="8475900" cy="3662511"/>
          </a:xfrm>
          <a:prstGeom prst="rect">
            <a:avLst/>
          </a:prstGeom>
          <a:noFill/>
          <a:ln>
            <a:noFill/>
          </a:ln>
        </p:spPr>
        <p:txBody>
          <a:bodyPr spcFirstLastPara="1" wrap="square" lIns="91425" tIns="91425" rIns="91425" bIns="91425" anchor="t" anchorCtr="0">
            <a:spAutoFit/>
          </a:bodyPr>
          <a:lstStyle/>
          <a:p>
            <a:pPr marL="342900" lvl="0" indent="-266700" algn="l" rtl="0">
              <a:spcBef>
                <a:spcPts val="0"/>
              </a:spcBef>
              <a:spcAft>
                <a:spcPts val="0"/>
              </a:spcAft>
              <a:buClr>
                <a:schemeClr val="dk1"/>
              </a:buClr>
              <a:buSzPts val="1600"/>
              <a:buChar char="●"/>
            </a:pPr>
            <a:r>
              <a:rPr lang="fr-FR" sz="16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Couverture rétroactive :</a:t>
            </a:r>
          </a:p>
          <a:p>
            <a:pPr marL="685800" lvl="1" indent="-266700" algn="l" rtl="0">
              <a:spcBef>
                <a:spcPts val="0"/>
              </a:spcBef>
              <a:spcAft>
                <a:spcPts val="0"/>
              </a:spcAft>
              <a:buClr>
                <a:schemeClr val="dk1"/>
              </a:buClr>
              <a:buSzPts val="1600"/>
              <a:buFont typeface="Noto Sans Symbols"/>
              <a:buChar char="○"/>
            </a:pP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Cette assurance couvre les frais médicaux des mois précédant l'adhésion d'un nouveau membre. Sa durée de couverture sera réduite à 1 ou 2 mois, au lieu de 3.</a:t>
            </a:r>
          </a:p>
          <a:p>
            <a:pPr marL="342900" lvl="0" indent="-279400" algn="l" rtl="0">
              <a:spcBef>
                <a:spcPts val="0"/>
              </a:spcBef>
              <a:spcAft>
                <a:spcPts val="0"/>
              </a:spcAft>
              <a:buClr>
                <a:schemeClr val="dk1"/>
              </a:buClr>
              <a:buSzPts val="1800"/>
              <a:buFont typeface="Trebuchet MS" panose="020B0603020202020204"/>
              <a:buChar char="●"/>
            </a:pPr>
            <a:r>
              <a:rPr lang="fr-FR" sz="16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Renouvellements individualisés :</a:t>
            </a:r>
          </a:p>
          <a:p>
            <a:pPr marL="685800" lvl="1" indent="-279400" algn="l" rtl="0">
              <a:spcBef>
                <a:spcPts val="0"/>
              </a:spcBef>
              <a:spcAft>
                <a:spcPts val="0"/>
              </a:spcAft>
              <a:buClr>
                <a:schemeClr val="dk1"/>
              </a:buClr>
              <a:buSzPts val="1800"/>
              <a:buFont typeface="Trebuchet MS" panose="020B0603020202020204"/>
              <a:buChar char="○"/>
            </a:pP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Les colis ne seront plus traités par dossier/foyer, les membres d'une même famille pourraient donc avoir des dates de renouvellement différentes.</a:t>
            </a:r>
          </a:p>
          <a:p>
            <a:pPr marL="342900" lvl="0" indent="-279400" algn="l" rtl="0">
              <a:spcBef>
                <a:spcPts val="0"/>
              </a:spcBef>
              <a:spcAft>
                <a:spcPts val="0"/>
              </a:spcAft>
              <a:buClr>
                <a:schemeClr val="dk1"/>
              </a:buClr>
              <a:buSzPts val="1800"/>
              <a:buFont typeface="Trebuchet MS" panose="020B0603020202020204"/>
              <a:buChar char="●"/>
            </a:pPr>
            <a:r>
              <a:rPr lang="fr-FR" sz="16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Renouvellements de 6 mois :</a:t>
            </a:r>
          </a:p>
          <a:p>
            <a:pPr marL="685800" lvl="1" indent="-279400" algn="l" rtl="0">
              <a:spcBef>
                <a:spcPts val="0"/>
              </a:spcBef>
              <a:spcAft>
                <a:spcPts val="0"/>
              </a:spcAft>
              <a:buClr>
                <a:schemeClr val="dk1"/>
              </a:buClr>
              <a:buSzPts val="1800"/>
              <a:buFont typeface="Trebuchet MS" panose="020B0603020202020204"/>
              <a:buChar char="○"/>
            </a:pP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Certains adultes devront renouveler leur couverture tous les 6 mois, au lieu de tous les 12 mois.</a:t>
            </a:r>
          </a:p>
          <a:p>
            <a:pPr marL="0" lvl="0" indent="0" algn="l" rtl="0">
              <a:spcBef>
                <a:spcPts val="0"/>
              </a:spcBef>
              <a:spcAft>
                <a:spcPts val="0"/>
              </a:spcAft>
              <a:buNone/>
            </a:pPr>
            <a:endParaRPr lang="fr-FR" sz="1600" b="1"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fr-FR" sz="16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Que faire maintenant :</a:t>
            </a:r>
          </a:p>
          <a:p>
            <a:pPr marL="457200" lvl="0" indent="-330200" algn="l" rtl="0">
              <a:spcBef>
                <a:spcPts val="0"/>
              </a:spcBef>
              <a:spcAft>
                <a:spcPts val="0"/>
              </a:spcAft>
              <a:buClr>
                <a:schemeClr val="dk1"/>
              </a:buClr>
              <a:buSzPts val="16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Veuillez vous assurer que vos coordonnées sont à jour.</a:t>
            </a:r>
          </a:p>
          <a:p>
            <a:pPr marL="457200" lvl="0" indent="-330200" algn="l" rtl="0">
              <a:spcBef>
                <a:spcPts val="0"/>
              </a:spcBef>
              <a:spcAft>
                <a:spcPts val="0"/>
              </a:spcAft>
              <a:buClr>
                <a:schemeClr val="dk1"/>
              </a:buClr>
              <a:buSzPts val="16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Soyez attentif aux avis officiels et répondez-y immédiatement.</a:t>
            </a:r>
          </a:p>
          <a:p>
            <a:pPr marL="0" lvl="0" indent="0" algn="l" rtl="0">
              <a:spcBef>
                <a:spcPts val="0"/>
              </a:spcBef>
              <a:spcAft>
                <a:spcPts val="0"/>
              </a:spcAft>
              <a:buNone/>
            </a:pPr>
            <a:endParaRPr lang="fr-FR" sz="1600" b="1"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175"/>
          <p:cNvSpPr txBox="1">
            <a:spLocks noGrp="1"/>
          </p:cNvSpPr>
          <p:nvPr>
            <p:ph type="ctrTitle"/>
          </p:nvPr>
        </p:nvSpPr>
        <p:spPr>
          <a:xfrm>
            <a:off x="3459750" y="1291525"/>
            <a:ext cx="50241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panose="020B0604020202020204"/>
              <a:buNone/>
            </a:pPr>
            <a:r>
              <a:rPr lang="fr-FR" noProof="0" dirty="0">
                <a:latin typeface="Trebuchet MS" panose="020B0603020202020204"/>
                <a:ea typeface="Trebuchet MS" panose="020B0603020202020204"/>
                <a:cs typeface="Trebuchet MS" panose="020B0603020202020204"/>
                <a:sym typeface="Trebuchet MS" panose="020B0603020202020204"/>
              </a:rPr>
              <a:t>Exigences de travail</a:t>
            </a:r>
          </a:p>
          <a:p>
            <a:pPr marL="0" lvl="0" indent="0" algn="l" rtl="0">
              <a:lnSpc>
                <a:spcPct val="90000"/>
              </a:lnSpc>
              <a:spcBef>
                <a:spcPts val="0"/>
              </a:spcBef>
              <a:spcAft>
                <a:spcPts val="0"/>
              </a:spcAft>
              <a:buClr>
                <a:schemeClr val="accent1"/>
              </a:buClr>
              <a:buSzPts val="5000"/>
              <a:buFont typeface="Arial" panose="020B0604020202020204"/>
              <a:buNone/>
            </a:pPr>
            <a:r>
              <a:rPr lang="fr-FR" sz="2700" i="1" noProof="0" dirty="0">
                <a:latin typeface="Trebuchet MS" panose="020B0603020202020204"/>
                <a:ea typeface="Trebuchet MS" panose="020B0603020202020204"/>
                <a:cs typeface="Trebuchet MS" panose="020B0603020202020204"/>
                <a:sym typeface="Trebuchet MS" panose="020B0603020202020204"/>
              </a:rPr>
              <a:t>Marivel Klueckman</a:t>
            </a:r>
          </a:p>
          <a:p>
            <a:pPr marL="0" lvl="0" indent="0" algn="l" rtl="0">
              <a:lnSpc>
                <a:spcPct val="90000"/>
              </a:lnSpc>
              <a:spcBef>
                <a:spcPts val="0"/>
              </a:spcBef>
              <a:spcAft>
                <a:spcPts val="0"/>
              </a:spcAft>
              <a:buClr>
                <a:schemeClr val="accent1"/>
              </a:buClr>
              <a:buSzPts val="5000"/>
              <a:buFont typeface="Arial" panose="020B0604020202020204"/>
              <a:buNone/>
            </a:pPr>
            <a:endParaRPr lang="fr-FR" sz="3300" noProof="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sp>
        <p:nvSpPr>
          <p:cNvPr id="1276" name="Google Shape;1276;p176"/>
          <p:cNvSpPr txBox="1">
            <a:spLocks noGrp="1"/>
          </p:cNvSpPr>
          <p:nvPr>
            <p:ph type="title"/>
          </p:nvPr>
        </p:nvSpPr>
        <p:spPr>
          <a:xfrm>
            <a:off x="628650" y="99889"/>
            <a:ext cx="7886700" cy="720000"/>
          </a:xfrm>
          <a:prstGeom prst="rect">
            <a:avLst/>
          </a:prstGeom>
        </p:spPr>
        <p:txBody>
          <a:bodyPr spcFirstLastPara="1" wrap="square" lIns="68575" tIns="34275" rIns="68575" bIns="34275" anchor="b" anchorCtr="0">
            <a:noAutofit/>
          </a:bodyPr>
          <a:lstStyle/>
          <a:p>
            <a:pPr marL="292100" marR="0" lvl="0" indent="-152400" algn="ctr" rtl="0">
              <a:lnSpc>
                <a:spcPct val="100000"/>
              </a:lnSpc>
              <a:spcBef>
                <a:spcPts val="0"/>
              </a:spcBef>
              <a:spcAft>
                <a:spcPts val="0"/>
              </a:spcAft>
              <a:buClr>
                <a:srgbClr val="000000"/>
              </a:buClr>
              <a:buSzPts val="900"/>
              <a:buFont typeface="Arial" panose="020B0604020202020204"/>
              <a:buNone/>
            </a:pPr>
            <a:r>
              <a:rPr lang="fr-FR" sz="2800" noProof="0" dirty="0"/>
              <a:t>Exigences du travail : ce que nous savons</a:t>
            </a:r>
          </a:p>
        </p:txBody>
      </p:sp>
      <p:sp>
        <p:nvSpPr>
          <p:cNvPr id="1277" name="Google Shape;1277;p176"/>
          <p:cNvSpPr txBox="1"/>
          <p:nvPr/>
        </p:nvSpPr>
        <p:spPr>
          <a:xfrm>
            <a:off x="305550" y="907125"/>
            <a:ext cx="8297100" cy="2589900"/>
          </a:xfrm>
          <a:prstGeom prst="rect">
            <a:avLst/>
          </a:prstGeom>
          <a:noFill/>
          <a:ln>
            <a:noFill/>
          </a:ln>
        </p:spPr>
        <p:txBody>
          <a:bodyPr spcFirstLastPara="1" wrap="square" lIns="0" tIns="91425" rIns="0" bIns="91425" anchor="t" anchorCtr="0">
            <a:spAutoFit/>
          </a:bodyPr>
          <a:lstStyle/>
          <a:p>
            <a:pPr marL="609600" lvl="0" indent="-419100" algn="l" rtl="0">
              <a:lnSpc>
                <a:spcPct val="90000"/>
              </a:lnSpc>
              <a:spcBef>
                <a:spcPts val="0"/>
              </a:spcBef>
              <a:spcAft>
                <a:spcPts val="0"/>
              </a:spcAft>
              <a:buClr>
                <a:schemeClr val="dk1"/>
              </a:buClr>
              <a:buSzPts val="1800"/>
              <a:buChar char="●"/>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Le Colorado prévoit de recevoir les directives finales de ses partenaires fédéraux en juin 2026.</a:t>
            </a:r>
          </a:p>
          <a:p>
            <a:pPr marL="609600" lvl="0" indent="-419100" algn="l" rtl="0">
              <a:lnSpc>
                <a:spcPct val="90000"/>
              </a:lnSpc>
              <a:spcBef>
                <a:spcPts val="800"/>
              </a:spcBef>
              <a:spcAft>
                <a:spcPts val="0"/>
              </a:spcAft>
              <a:buClr>
                <a:schemeClr val="dk1"/>
              </a:buClr>
              <a:buSzPts val="1800"/>
              <a:buChar char="●"/>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Nous nous sommes appuyés jusqu'à présent sur les orientations informelles que nous avons reçues pour prendre des décisions concernant les modifications du système d'admissibilité et les politiques.</a:t>
            </a:r>
          </a:p>
          <a:p>
            <a:pPr marL="609600" lvl="0" indent="-419100" algn="l" rtl="0">
              <a:lnSpc>
                <a:spcPct val="90000"/>
              </a:lnSpc>
              <a:spcBef>
                <a:spcPts val="800"/>
              </a:spcBef>
              <a:spcAft>
                <a:spcPts val="0"/>
              </a:spcAft>
              <a:buClr>
                <a:schemeClr val="dk1"/>
              </a:buClr>
              <a:buSzPts val="1800"/>
              <a:buChar char="●"/>
            </a:pPr>
            <a:r>
              <a:rPr lang="fr-FR" sz="18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Le CMS a averti le Colorado de ne pas s'attendre à ce que des dérogations retardent la mise en œuvre.</a:t>
            </a:r>
          </a:p>
          <a:p>
            <a:pPr marL="609600" lvl="0" indent="-419100" algn="l" rtl="0">
              <a:lnSpc>
                <a:spcPct val="90000"/>
              </a:lnSpc>
              <a:spcBef>
                <a:spcPts val="800"/>
              </a:spcBef>
              <a:spcAft>
                <a:spcPts val="0"/>
              </a:spcAft>
              <a:buClr>
                <a:schemeClr val="dk1"/>
              </a:buClr>
              <a:buSzPts val="1800"/>
              <a:buChar char="●"/>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Le Colorado est en train de concevoir les modifications à apporter à ses systèmes.</a:t>
            </a:r>
          </a:p>
          <a:p>
            <a:pPr marL="1219200" lvl="1" indent="-419100" algn="l" rtl="0">
              <a:lnSpc>
                <a:spcPct val="90000"/>
              </a:lnSpc>
              <a:spcBef>
                <a:spcPts val="800"/>
              </a:spcBef>
              <a:spcAft>
                <a:spcPts val="800"/>
              </a:spcAft>
              <a:buClr>
                <a:schemeClr val="dk1"/>
              </a:buClr>
              <a:buSzPts val="1800"/>
              <a:buFont typeface="Trebuchet MS" panose="020B0603020202020204"/>
              <a:buChar char="○"/>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Doit être opérationnel avant le</a:t>
            </a:r>
            <a:r>
              <a:rPr lang="fr-FR" sz="18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1er janvier 2027.</a:t>
            </a:r>
            <a:endParaRPr lang="fr-FR" sz="1300" b="1" u="sng" noProof="0" dirty="0">
              <a:solidFill>
                <a:srgbClr val="202124"/>
              </a:solidFill>
              <a:latin typeface="Inter" panose="020B0502030000000004"/>
              <a:ea typeface="Inter" panose="020B0502030000000004"/>
              <a:cs typeface="Inter" panose="020B0502030000000004"/>
              <a:sym typeface="Inter" panose="020B0502030000000004"/>
            </a:endParaRPr>
          </a:p>
        </p:txBody>
      </p:sp>
      <p:sp>
        <p:nvSpPr>
          <p:cNvPr id="1278" name="Google Shape;1278;p17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15</a:t>
            </a:fld>
            <a:endParaRPr lang="fr-FR"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177"/>
          <p:cNvSpPr txBox="1">
            <a:spLocks noGrp="1"/>
          </p:cNvSpPr>
          <p:nvPr>
            <p:ph type="title"/>
          </p:nvPr>
        </p:nvSpPr>
        <p:spPr>
          <a:xfrm>
            <a:off x="264318" y="134633"/>
            <a:ext cx="9045995" cy="720000"/>
          </a:xfrm>
          <a:prstGeom prst="rect">
            <a:avLst/>
          </a:prstGeom>
        </p:spPr>
        <p:txBody>
          <a:bodyPr spcFirstLastPara="1" wrap="square" lIns="68575" tIns="34275" rIns="68575" bIns="34275" anchor="b" anchorCtr="0">
            <a:noAutofit/>
          </a:bodyPr>
          <a:lstStyle/>
          <a:p>
            <a:pPr marL="292100" marR="0" lvl="0" indent="-152400" algn="ctr" rtl="0">
              <a:lnSpc>
                <a:spcPct val="100000"/>
              </a:lnSpc>
              <a:spcBef>
                <a:spcPts val="0"/>
              </a:spcBef>
              <a:spcAft>
                <a:spcPts val="0"/>
              </a:spcAft>
              <a:buClr>
                <a:srgbClr val="000000"/>
              </a:buClr>
              <a:buSzPts val="900"/>
              <a:buFont typeface="Arial" panose="020B0604020202020204"/>
              <a:buNone/>
            </a:pPr>
            <a:endParaRPr lang="fr-FR" sz="2800" noProof="0" dirty="0"/>
          </a:p>
          <a:p>
            <a:pPr marL="292100" marR="0" lvl="0" indent="-152400" algn="ctr" rtl="0">
              <a:lnSpc>
                <a:spcPct val="100000"/>
              </a:lnSpc>
              <a:spcBef>
                <a:spcPts val="0"/>
              </a:spcBef>
              <a:spcAft>
                <a:spcPts val="0"/>
              </a:spcAft>
              <a:buClr>
                <a:srgbClr val="000000"/>
              </a:buClr>
              <a:buSzPts val="900"/>
              <a:buFont typeface="Arial" panose="020B0604020202020204"/>
              <a:buNone/>
            </a:pPr>
            <a:r>
              <a:rPr lang="fr-FR" sz="2800" noProof="0" dirty="0"/>
              <a:t>Aperçu des exigences de travail RH 1</a:t>
            </a:r>
          </a:p>
        </p:txBody>
      </p:sp>
      <p:sp>
        <p:nvSpPr>
          <p:cNvPr id="1284" name="Google Shape;1284;p177"/>
          <p:cNvSpPr txBox="1"/>
          <p:nvPr/>
        </p:nvSpPr>
        <p:spPr>
          <a:xfrm>
            <a:off x="377268" y="931994"/>
            <a:ext cx="3683914" cy="3631733"/>
          </a:xfrm>
          <a:prstGeom prst="rect">
            <a:avLst/>
          </a:prstGeom>
          <a:noFill/>
          <a:ln>
            <a:noFill/>
          </a:ln>
        </p:spPr>
        <p:txBody>
          <a:bodyPr spcFirstLastPara="1" wrap="square" lIns="0" tIns="91425" rIns="0" bIns="91425" anchor="t" anchorCtr="0">
            <a:spAutoFit/>
          </a:bodyPr>
          <a:lstStyle/>
          <a:p>
            <a:pPr marL="0" lvl="0" indent="0" algn="l" rtl="0">
              <a:spcBef>
                <a:spcPts val="0"/>
              </a:spcBef>
              <a:spcAft>
                <a:spcPts val="0"/>
              </a:spcAft>
              <a:buNone/>
            </a:pPr>
            <a:r>
              <a:rPr lang="fr-FR" sz="1800" b="1" noProof="0" dirty="0">
                <a:solidFill>
                  <a:srgbClr val="202124"/>
                </a:solidFill>
                <a:latin typeface="Trebuchet MS" panose="020B0603020202020204"/>
                <a:ea typeface="Trebuchet MS" panose="020B0603020202020204"/>
                <a:cs typeface="Trebuchet MS" panose="020B0603020202020204"/>
                <a:sym typeface="Trebuchet MS" panose="020B0603020202020204"/>
              </a:rPr>
              <a:t>QUI </a:t>
            </a: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a:t>
            </a:r>
          </a:p>
          <a:p>
            <a:pPr marL="0" lvl="0" indent="0" algn="l" rtl="0">
              <a:spcBef>
                <a:spcPts val="0"/>
              </a:spcBef>
              <a:spcAft>
                <a:spcPts val="0"/>
              </a:spcAft>
              <a:buNone/>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Certains adultes âgés de 19 à 64 ans qui gagnent jusqu'à 133 % du seuil de pauvreté fédéral</a:t>
            </a:r>
          </a:p>
          <a:p>
            <a:pPr marL="0" lvl="0" indent="0" algn="l" rtl="0">
              <a:spcBef>
                <a:spcPts val="0"/>
              </a:spcBef>
              <a:spcAft>
                <a:spcPts val="0"/>
              </a:spcAft>
              <a:buNone/>
            </a:pPr>
            <a:endParaRPr lang="fr-FR" noProof="0" dirty="0">
              <a:solidFill>
                <a:srgbClr val="202124"/>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fr-FR" sz="1800" b="1" noProof="0" dirty="0">
                <a:solidFill>
                  <a:srgbClr val="202124"/>
                </a:solidFill>
                <a:latin typeface="Trebuchet MS" panose="020B0603020202020204"/>
                <a:ea typeface="Trebuchet MS" panose="020B0603020202020204"/>
                <a:cs typeface="Trebuchet MS" panose="020B0603020202020204"/>
                <a:sym typeface="Trebuchet MS" panose="020B0603020202020204"/>
              </a:rPr>
              <a:t>Quand</a:t>
            </a:r>
            <a:r>
              <a:rPr lang="fr-FR" b="1" noProof="0" dirty="0">
                <a:solidFill>
                  <a:srgbClr val="202124"/>
                </a:solidFill>
                <a:latin typeface="Trebuchet MS" panose="020B0603020202020204"/>
                <a:ea typeface="Trebuchet MS" panose="020B0603020202020204"/>
                <a:cs typeface="Trebuchet MS" panose="020B0603020202020204"/>
                <a:sym typeface="Trebuchet MS" panose="020B0603020202020204"/>
              </a:rPr>
              <a:t>:</a:t>
            </a:r>
          </a:p>
          <a:p>
            <a:pPr marL="457200" lvl="0" indent="0" algn="l" rtl="0">
              <a:spcBef>
                <a:spcPts val="0"/>
              </a:spcBef>
              <a:spcAft>
                <a:spcPts val="0"/>
              </a:spcAft>
              <a:buNone/>
            </a:pPr>
            <a:endParaRPr lang="fr-FR" sz="400" noProof="0" dirty="0">
              <a:solidFill>
                <a:srgbClr val="202124"/>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1er janvier 2027 pour</a:t>
            </a:r>
          </a:p>
          <a:p>
            <a:pPr marL="457200" lvl="0" indent="0" algn="l" rtl="0">
              <a:spcBef>
                <a:spcPts val="0"/>
              </a:spcBef>
              <a:spcAft>
                <a:spcPts val="0"/>
              </a:spcAft>
              <a:buNone/>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Nouvelles applications</a:t>
            </a:r>
          </a:p>
          <a:p>
            <a:pPr marL="914400" lvl="0" indent="0" algn="l" rtl="0">
              <a:spcBef>
                <a:spcPts val="0"/>
              </a:spcBef>
              <a:spcAft>
                <a:spcPts val="0"/>
              </a:spcAft>
              <a:buNone/>
            </a:pPr>
            <a:endParaRPr lang="fr-FR" sz="800" noProof="0" dirty="0">
              <a:solidFill>
                <a:srgbClr val="202124"/>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Renouvellements de mars 2027, première étape de renouvellement en janvier 2027</a:t>
            </a:r>
          </a:p>
        </p:txBody>
      </p:sp>
      <p:sp>
        <p:nvSpPr>
          <p:cNvPr id="1285" name="Google Shape;1285;p177"/>
          <p:cNvSpPr txBox="1"/>
          <p:nvPr/>
        </p:nvSpPr>
        <p:spPr>
          <a:xfrm>
            <a:off x="4424243" y="931994"/>
            <a:ext cx="3683914" cy="2893069"/>
          </a:xfrm>
          <a:prstGeom prst="rect">
            <a:avLst/>
          </a:prstGeom>
          <a:noFill/>
          <a:ln>
            <a:noFill/>
          </a:ln>
        </p:spPr>
        <p:txBody>
          <a:bodyPr spcFirstLastPara="1" wrap="square" lIns="0" tIns="91425" rIns="0" bIns="91425" anchor="t" anchorCtr="0">
            <a:spAutoFit/>
          </a:bodyPr>
          <a:lstStyle/>
          <a:p>
            <a:pPr marL="0" lvl="0" indent="0" algn="l" rtl="0">
              <a:spcBef>
                <a:spcPts val="0"/>
              </a:spcBef>
              <a:spcAft>
                <a:spcPts val="0"/>
              </a:spcAft>
              <a:buNone/>
            </a:pPr>
            <a:r>
              <a:rPr lang="fr-FR" sz="1800" b="1" noProof="0" dirty="0">
                <a:solidFill>
                  <a:srgbClr val="202124"/>
                </a:solidFill>
                <a:latin typeface="Trebuchet MS" panose="020B0603020202020204"/>
                <a:ea typeface="Trebuchet MS" panose="020B0603020202020204"/>
                <a:cs typeface="Trebuchet MS" panose="020B0603020202020204"/>
                <a:sym typeface="Trebuchet MS" panose="020B0603020202020204"/>
              </a:rPr>
              <a:t>Comment</a:t>
            </a: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a:t>
            </a: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Travail</a:t>
            </a: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Engagement communautaire non rémunéré (bénévolat)</a:t>
            </a: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programme de formation professionnelle</a:t>
            </a: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Éducation</a:t>
            </a:r>
          </a:p>
          <a:p>
            <a:pPr marL="457200" lvl="0" indent="-355600" algn="l" rtl="0">
              <a:spcBef>
                <a:spcPts val="0"/>
              </a:spcBef>
              <a:spcAft>
                <a:spcPts val="0"/>
              </a:spcAft>
              <a:buClr>
                <a:srgbClr val="202124"/>
              </a:buClr>
              <a:buSzPts val="2000"/>
              <a:buFont typeface="Trebuchet MS" panose="020B0603020202020204"/>
              <a:buChar char="●"/>
            </a:pPr>
            <a:r>
              <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rPr>
              <a:t>Une combinaison</a:t>
            </a:r>
          </a:p>
          <a:p>
            <a:pPr marL="0" lvl="0" indent="0" algn="ctr" rtl="0">
              <a:spcBef>
                <a:spcPts val="0"/>
              </a:spcBef>
              <a:spcAft>
                <a:spcPts val="0"/>
              </a:spcAft>
              <a:buNone/>
            </a:pPr>
            <a:endParaRPr lang="fr-FR" noProof="0" dirty="0">
              <a:solidFill>
                <a:srgbClr val="202124"/>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1800" noProof="0" dirty="0">
              <a:solidFill>
                <a:srgbClr val="202124"/>
              </a:solidFill>
              <a:latin typeface="Trebuchet MS" panose="020B0603020202020204"/>
              <a:ea typeface="Trebuchet MS" panose="020B0603020202020204"/>
              <a:cs typeface="Trebuchet MS" panose="020B0603020202020204"/>
              <a:sym typeface="Trebuchet MS" panose="020B0603020202020204"/>
            </a:endParaRPr>
          </a:p>
        </p:txBody>
      </p:sp>
      <p:sp>
        <p:nvSpPr>
          <p:cNvPr id="1286" name="Google Shape;1286;p177"/>
          <p:cNvSpPr txBox="1">
            <a:spLocks noGrp="1"/>
          </p:cNvSpPr>
          <p:nvPr>
            <p:ph type="sldNum" idx="12"/>
          </p:nvPr>
        </p:nvSpPr>
        <p:spPr>
          <a:xfrm>
            <a:off x="6516262" y="4787408"/>
            <a:ext cx="2359825"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sz="800" noProof="0" smtClean="0"/>
              <a:t>16</a:t>
            </a:fld>
            <a:endParaRPr lang="fr-FR" sz="800"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1" name="Google Shape;1291;p178"/>
          <p:cNvSpPr txBox="1">
            <a:spLocks noGrp="1"/>
          </p:cNvSpPr>
          <p:nvPr>
            <p:ph type="title"/>
          </p:nvPr>
        </p:nvSpPr>
        <p:spPr>
          <a:xfrm>
            <a:off x="628650" y="99889"/>
            <a:ext cx="7886700" cy="720000"/>
          </a:xfrm>
          <a:prstGeom prst="rect">
            <a:avLst/>
          </a:prstGeom>
        </p:spPr>
        <p:txBody>
          <a:bodyPr spcFirstLastPara="1" wrap="square" lIns="68575" tIns="34275" rIns="68575" bIns="34275" anchor="b" anchorCtr="0">
            <a:noAutofit/>
          </a:bodyPr>
          <a:lstStyle/>
          <a:p>
            <a:pPr marL="292100" marR="0" lvl="0" indent="-152400" algn="ctr" rtl="0">
              <a:lnSpc>
                <a:spcPct val="100000"/>
              </a:lnSpc>
              <a:spcBef>
                <a:spcPts val="0"/>
              </a:spcBef>
              <a:spcAft>
                <a:spcPts val="0"/>
              </a:spcAft>
              <a:buClr>
                <a:srgbClr val="000000"/>
              </a:buClr>
              <a:buSzPts val="900"/>
              <a:buFont typeface="Arial" panose="020B0604020202020204"/>
              <a:buNone/>
            </a:pPr>
            <a:r>
              <a:rPr lang="fr-FR" sz="3200" noProof="0" dirty="0"/>
              <a:t>❌ Qui n'est pas concerné</a:t>
            </a:r>
          </a:p>
        </p:txBody>
      </p:sp>
      <p:sp>
        <p:nvSpPr>
          <p:cNvPr id="1292" name="Google Shape;1292;p178"/>
          <p:cNvSpPr txBox="1">
            <a:spLocks noGrp="1"/>
          </p:cNvSpPr>
          <p:nvPr>
            <p:ph type="body" idx="1"/>
          </p:nvPr>
        </p:nvSpPr>
        <p:spPr>
          <a:xfrm>
            <a:off x="833900" y="1687200"/>
            <a:ext cx="7681500" cy="28563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fr-FR" sz="2300" noProof="0" dirty="0"/>
              <a:t>De nombreuses personnes </a:t>
            </a:r>
            <a:r>
              <a:rPr lang="fr-FR" sz="2300" b="1" noProof="0" dirty="0"/>
              <a:t>ne sont pas concernées</a:t>
            </a:r>
            <a:r>
              <a:rPr lang="fr-FR" sz="2300" noProof="0" dirty="0"/>
              <a:t> par ces changements </a:t>
            </a:r>
            <a:r>
              <a:rPr lang="fr-FR" sz="2300" b="1" noProof="0" dirty="0"/>
              <a:t>et n'auront pas à rendre compte de leurs</a:t>
            </a:r>
            <a:r>
              <a:rPr lang="fr-FR" sz="2300" noProof="0" dirty="0"/>
              <a:t> activités professionnelles et de leurs engagements dans la communauté.</a:t>
            </a:r>
          </a:p>
        </p:txBody>
      </p:sp>
      <p:sp>
        <p:nvSpPr>
          <p:cNvPr id="1293" name="Google Shape;1293;p17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17</a:t>
            </a:fld>
            <a:endParaRPr lang="fr-FR"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179"/>
          <p:cNvSpPr/>
          <p:nvPr/>
        </p:nvSpPr>
        <p:spPr>
          <a:xfrm>
            <a:off x="1880175" y="3520225"/>
            <a:ext cx="7564800" cy="961500"/>
          </a:xfrm>
          <a:prstGeom prst="rect">
            <a:avLst/>
          </a:prstGeom>
          <a:gradFill>
            <a:gsLst>
              <a:gs pos="0">
                <a:srgbClr val="A4C2F4"/>
              </a:gs>
              <a:gs pos="100000">
                <a:schemeClr val="lt1"/>
              </a:gs>
            </a:gsLst>
            <a:lin ang="0" scaled="0"/>
          </a:gradFill>
          <a:ln w="12550" cap="flat" cmpd="sng">
            <a:solidFill>
              <a:schemeClr val="lt1"/>
            </a:solidFill>
            <a:prstDash val="solid"/>
            <a:round/>
            <a:headEnd type="none" w="sm" len="sm"/>
            <a:tailEnd type="none" w="sm" len="sm"/>
          </a:ln>
        </p:spPr>
        <p:txBody>
          <a:bodyPr spcFirstLastPara="1" wrap="square" lIns="120425" tIns="120425" rIns="120425" bIns="120425" anchor="ctr" anchorCtr="0">
            <a:noAutofit/>
          </a:bodyPr>
          <a:lstStyle/>
          <a:p>
            <a:pPr marL="0" lvl="0" indent="0" algn="ctr" rtl="0">
              <a:spcBef>
                <a:spcPts val="0"/>
              </a:spcBef>
              <a:spcAft>
                <a:spcPts val="0"/>
              </a:spcAft>
              <a:buNone/>
            </a:pPr>
            <a:endParaRPr lang="fr-FR" sz="1845" noProof="0" dirty="0"/>
          </a:p>
        </p:txBody>
      </p:sp>
      <p:sp>
        <p:nvSpPr>
          <p:cNvPr id="1299" name="Google Shape;1299;p179"/>
          <p:cNvSpPr/>
          <p:nvPr/>
        </p:nvSpPr>
        <p:spPr>
          <a:xfrm>
            <a:off x="606535" y="2200133"/>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00" name="Google Shape;1300;p179"/>
          <p:cNvSpPr/>
          <p:nvPr/>
        </p:nvSpPr>
        <p:spPr>
          <a:xfrm>
            <a:off x="1880175" y="2320362"/>
            <a:ext cx="7741500" cy="7815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01" name="Google Shape;1301;p179"/>
          <p:cNvSpPr/>
          <p:nvPr/>
        </p:nvSpPr>
        <p:spPr>
          <a:xfrm>
            <a:off x="620542" y="980933"/>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02" name="Google Shape;1302;p179"/>
          <p:cNvSpPr/>
          <p:nvPr/>
        </p:nvSpPr>
        <p:spPr>
          <a:xfrm>
            <a:off x="1880175" y="1179225"/>
            <a:ext cx="7741500" cy="7815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sz="1100" noProof="0" dirty="0"/>
          </a:p>
        </p:txBody>
      </p:sp>
      <p:sp>
        <p:nvSpPr>
          <p:cNvPr id="1303" name="Google Shape;1303;p179"/>
          <p:cNvSpPr txBox="1">
            <a:spLocks noGrp="1"/>
          </p:cNvSpPr>
          <p:nvPr>
            <p:ph type="title"/>
          </p:nvPr>
        </p:nvSpPr>
        <p:spPr>
          <a:xfrm>
            <a:off x="628650" y="78214"/>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 Non concerné : certains âges</a:t>
            </a:r>
          </a:p>
        </p:txBody>
      </p:sp>
      <p:sp>
        <p:nvSpPr>
          <p:cNvPr id="1304" name="Google Shape;1304;p179"/>
          <p:cNvSpPr txBox="1">
            <a:spLocks noGrp="1"/>
          </p:cNvSpPr>
          <p:nvPr>
            <p:ph type="body" idx="1"/>
          </p:nvPr>
        </p:nvSpPr>
        <p:spPr>
          <a:xfrm>
            <a:off x="2013050" y="1417975"/>
            <a:ext cx="6578700" cy="3430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fr-FR" sz="2000" noProof="0" dirty="0"/>
              <a:t>Enfants de 18 ans et moins</a:t>
            </a:r>
          </a:p>
          <a:p>
            <a:pPr marL="0" lvl="0" indent="0" algn="l" rtl="0">
              <a:spcBef>
                <a:spcPts val="800"/>
              </a:spcBef>
              <a:spcAft>
                <a:spcPts val="0"/>
              </a:spcAft>
              <a:buNone/>
            </a:pPr>
            <a:endParaRPr lang="fr-FR" sz="4500" noProof="0" dirty="0"/>
          </a:p>
          <a:p>
            <a:pPr marL="0" lvl="0" indent="0" algn="l" rtl="0">
              <a:spcBef>
                <a:spcPts val="800"/>
              </a:spcBef>
              <a:spcAft>
                <a:spcPts val="0"/>
              </a:spcAft>
              <a:buNone/>
            </a:pPr>
            <a:r>
              <a:rPr lang="fr-FR" sz="2000" noProof="0" dirty="0"/>
              <a:t>Adultes de 65 ans et plus</a:t>
            </a:r>
          </a:p>
          <a:p>
            <a:pPr marL="0" lvl="0" indent="0" algn="l" rtl="0">
              <a:spcBef>
                <a:spcPts val="800"/>
              </a:spcBef>
              <a:spcAft>
                <a:spcPts val="0"/>
              </a:spcAft>
              <a:buNone/>
            </a:pPr>
            <a:endParaRPr lang="fr-FR" sz="2300" noProof="0" dirty="0"/>
          </a:p>
          <a:p>
            <a:pPr marL="0" lvl="0" indent="0" algn="l" rtl="0">
              <a:spcBef>
                <a:spcPts val="800"/>
              </a:spcBef>
              <a:spcAft>
                <a:spcPts val="0"/>
              </a:spcAft>
              <a:buNone/>
            </a:pPr>
            <a:endParaRPr lang="fr-FR" sz="1500" noProof="0" dirty="0"/>
          </a:p>
          <a:p>
            <a:pPr marL="0" lvl="0" indent="0" algn="l" rtl="0">
              <a:spcBef>
                <a:spcPts val="800"/>
              </a:spcBef>
              <a:spcAft>
                <a:spcPts val="0"/>
              </a:spcAft>
              <a:buNone/>
            </a:pPr>
            <a:r>
              <a:rPr lang="fr-FR" sz="1600" noProof="0" dirty="0"/>
              <a:t>Anciens jeunes placés en famille d'accueil âgés de 19 à 26 ans (ayant atteint l'âge limite pour sortir du système de placement en famille d'accueil)</a:t>
            </a:r>
            <a:endParaRPr lang="fr-FR" sz="2000" noProof="0" dirty="0"/>
          </a:p>
        </p:txBody>
      </p:sp>
      <p:pic>
        <p:nvPicPr>
          <p:cNvPr id="1305" name="Google Shape;1305;p179" descr="Boy and girl solid icon, 1st June children protection day concept, children silhouettes sign on white background, Brother and sister symbol in glyph style for mobile concept and web design. (Provided by Getty Images)"/>
          <p:cNvPicPr preferRelativeResize="0"/>
          <p:nvPr/>
        </p:nvPicPr>
        <p:blipFill rotWithShape="1">
          <a:blip r:embed="rId3"/>
          <a:srcRect t="6907" b="12220"/>
          <a:stretch>
            <a:fillRect/>
          </a:stretch>
        </p:blipFill>
        <p:spPr>
          <a:xfrm>
            <a:off x="831997" y="1234428"/>
            <a:ext cx="803825" cy="650102"/>
          </a:xfrm>
          <a:prstGeom prst="rect">
            <a:avLst/>
          </a:prstGeom>
          <a:noFill/>
          <a:ln>
            <a:noFill/>
          </a:ln>
        </p:spPr>
      </p:pic>
      <p:pic>
        <p:nvPicPr>
          <p:cNvPr id="1306" name="Google Shape;1306;p179" descr="old man walking with wand icon vector outline illustration (Provided by Getty Images)"/>
          <p:cNvPicPr preferRelativeResize="0"/>
          <p:nvPr/>
        </p:nvPicPr>
        <p:blipFill rotWithShape="1">
          <a:blip r:embed="rId4"/>
          <a:srcRect l="23714" t="12219" r="24363" b="9251"/>
          <a:stretch>
            <a:fillRect/>
          </a:stretch>
        </p:blipFill>
        <p:spPr>
          <a:xfrm>
            <a:off x="914560" y="2300179"/>
            <a:ext cx="567096" cy="857702"/>
          </a:xfrm>
          <a:prstGeom prst="rect">
            <a:avLst/>
          </a:prstGeom>
          <a:noFill/>
          <a:ln>
            <a:noFill/>
          </a:ln>
        </p:spPr>
      </p:pic>
      <p:sp>
        <p:nvSpPr>
          <p:cNvPr id="1307" name="Google Shape;1307;p179"/>
          <p:cNvSpPr/>
          <p:nvPr/>
        </p:nvSpPr>
        <p:spPr>
          <a:xfrm>
            <a:off x="615425" y="3393150"/>
            <a:ext cx="1216200" cy="11526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00" tIns="91400" rIns="91400" bIns="91400" anchor="ctr" anchorCtr="0">
            <a:noAutofit/>
          </a:bodyPr>
          <a:lstStyle/>
          <a:p>
            <a:pPr marL="0" lvl="0" indent="0" algn="ctr" rtl="0">
              <a:spcBef>
                <a:spcPts val="0"/>
              </a:spcBef>
              <a:spcAft>
                <a:spcPts val="0"/>
              </a:spcAft>
              <a:buNone/>
            </a:pPr>
            <a:endParaRPr lang="fr-FR" sz="1400" noProof="0" dirty="0"/>
          </a:p>
        </p:txBody>
      </p:sp>
      <p:pic>
        <p:nvPicPr>
          <p:cNvPr id="1308" name="Google Shape;1308;p179" descr="Child protection line icon. Baby in shield vector illustration isolated on white. Kids safety outline style design, designed for web and app. Eps 10. (Provided by Getty Images)"/>
          <p:cNvPicPr preferRelativeResize="0"/>
          <p:nvPr/>
        </p:nvPicPr>
        <p:blipFill>
          <a:blip r:embed="rId5"/>
          <a:stretch>
            <a:fillRect/>
          </a:stretch>
        </p:blipFill>
        <p:spPr>
          <a:xfrm>
            <a:off x="873156" y="3645969"/>
            <a:ext cx="719918" cy="719918"/>
          </a:xfrm>
          <a:prstGeom prst="rect">
            <a:avLst/>
          </a:prstGeom>
          <a:noFill/>
          <a:ln>
            <a:noFill/>
          </a:ln>
        </p:spPr>
      </p:pic>
      <p:sp>
        <p:nvSpPr>
          <p:cNvPr id="1309" name="Google Shape;1309;p17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18</a:t>
            </a:fld>
            <a:endParaRPr lang="fr-FR"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180"/>
          <p:cNvSpPr/>
          <p:nvPr/>
        </p:nvSpPr>
        <p:spPr>
          <a:xfrm>
            <a:off x="1245261" y="3938938"/>
            <a:ext cx="8582700" cy="6417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lang="fr-FR" sz="1100" noProof="0" dirty="0"/>
          </a:p>
        </p:txBody>
      </p:sp>
      <p:sp>
        <p:nvSpPr>
          <p:cNvPr id="1315" name="Google Shape;1315;p180"/>
          <p:cNvSpPr/>
          <p:nvPr/>
        </p:nvSpPr>
        <p:spPr>
          <a:xfrm>
            <a:off x="1237200" y="3331853"/>
            <a:ext cx="8582700" cy="5283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lang="fr-FR" sz="1100" noProof="0" dirty="0"/>
          </a:p>
        </p:txBody>
      </p:sp>
      <p:sp>
        <p:nvSpPr>
          <p:cNvPr id="1316" name="Google Shape;1316;p180"/>
          <p:cNvSpPr/>
          <p:nvPr/>
        </p:nvSpPr>
        <p:spPr>
          <a:xfrm>
            <a:off x="291300" y="1620673"/>
            <a:ext cx="709200" cy="732900"/>
          </a:xfrm>
          <a:prstGeom prst="ellipse">
            <a:avLst/>
          </a:prstGeom>
          <a:solidFill>
            <a:schemeClr val="lt1"/>
          </a:solidFill>
          <a:ln w="12450" cap="flat" cmpd="sng">
            <a:solidFill>
              <a:srgbClr val="C9DAF8"/>
            </a:solidFill>
            <a:prstDash val="solid"/>
            <a:round/>
            <a:headEnd type="none" w="sm" len="sm"/>
            <a:tailEnd type="none" w="sm" len="sm"/>
          </a:ln>
        </p:spPr>
        <p:txBody>
          <a:bodyPr spcFirstLastPara="1" wrap="square" lIns="59750" tIns="59750" rIns="59750" bIns="59750" anchor="ctr" anchorCtr="0">
            <a:noAutofit/>
          </a:bodyPr>
          <a:lstStyle/>
          <a:p>
            <a:pPr marL="0" lvl="0" indent="0" algn="ctr" rtl="0">
              <a:spcBef>
                <a:spcPts val="0"/>
              </a:spcBef>
              <a:spcAft>
                <a:spcPts val="0"/>
              </a:spcAft>
              <a:buNone/>
            </a:pPr>
            <a:endParaRPr lang="fr-FR" sz="915" noProof="0" dirty="0"/>
          </a:p>
        </p:txBody>
      </p:sp>
      <p:sp>
        <p:nvSpPr>
          <p:cNvPr id="1317" name="Google Shape;1317;p180"/>
          <p:cNvSpPr/>
          <p:nvPr/>
        </p:nvSpPr>
        <p:spPr>
          <a:xfrm>
            <a:off x="291300" y="2423651"/>
            <a:ext cx="709200" cy="732900"/>
          </a:xfrm>
          <a:prstGeom prst="ellipse">
            <a:avLst/>
          </a:prstGeom>
          <a:solidFill>
            <a:schemeClr val="lt1"/>
          </a:solidFill>
          <a:ln w="12450" cap="flat" cmpd="sng">
            <a:solidFill>
              <a:srgbClr val="C9DAF8"/>
            </a:solidFill>
            <a:prstDash val="solid"/>
            <a:round/>
            <a:headEnd type="none" w="sm" len="sm"/>
            <a:tailEnd type="none" w="sm" len="sm"/>
          </a:ln>
        </p:spPr>
        <p:txBody>
          <a:bodyPr spcFirstLastPara="1" wrap="square" lIns="59750" tIns="59750" rIns="59750" bIns="59750" anchor="ctr" anchorCtr="0">
            <a:noAutofit/>
          </a:bodyPr>
          <a:lstStyle/>
          <a:p>
            <a:pPr marL="0" lvl="0" indent="0" algn="ctr" rtl="0">
              <a:spcBef>
                <a:spcPts val="0"/>
              </a:spcBef>
              <a:spcAft>
                <a:spcPts val="0"/>
              </a:spcAft>
              <a:buNone/>
            </a:pPr>
            <a:endParaRPr lang="fr-FR" sz="915" noProof="0" dirty="0"/>
          </a:p>
        </p:txBody>
      </p:sp>
      <p:sp>
        <p:nvSpPr>
          <p:cNvPr id="1318" name="Google Shape;1318;p180"/>
          <p:cNvSpPr/>
          <p:nvPr/>
        </p:nvSpPr>
        <p:spPr>
          <a:xfrm>
            <a:off x="294850" y="794889"/>
            <a:ext cx="709200" cy="732900"/>
          </a:xfrm>
          <a:prstGeom prst="ellipse">
            <a:avLst/>
          </a:prstGeom>
          <a:solidFill>
            <a:schemeClr val="lt1"/>
          </a:solidFill>
          <a:ln w="12450" cap="flat" cmpd="sng">
            <a:solidFill>
              <a:srgbClr val="C9DAF8"/>
            </a:solidFill>
            <a:prstDash val="solid"/>
            <a:round/>
            <a:headEnd type="none" w="sm" len="sm"/>
            <a:tailEnd type="none" w="sm" len="sm"/>
          </a:ln>
        </p:spPr>
        <p:txBody>
          <a:bodyPr spcFirstLastPara="1" wrap="square" lIns="59750" tIns="59750" rIns="59750" bIns="59750" anchor="ctr" anchorCtr="0">
            <a:noAutofit/>
          </a:bodyPr>
          <a:lstStyle/>
          <a:p>
            <a:pPr marL="0" lvl="0" indent="0" algn="ctr" rtl="0">
              <a:spcBef>
                <a:spcPts val="0"/>
              </a:spcBef>
              <a:spcAft>
                <a:spcPts val="0"/>
              </a:spcAft>
              <a:buNone/>
            </a:pPr>
            <a:endParaRPr lang="fr-FR" sz="915" noProof="0" dirty="0"/>
          </a:p>
        </p:txBody>
      </p:sp>
      <p:sp>
        <p:nvSpPr>
          <p:cNvPr id="1319" name="Google Shape;1319;p180"/>
          <p:cNvSpPr/>
          <p:nvPr/>
        </p:nvSpPr>
        <p:spPr>
          <a:xfrm>
            <a:off x="1237200" y="2475900"/>
            <a:ext cx="8582700" cy="7200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lang="fr-FR" sz="1100" noProof="0" dirty="0"/>
          </a:p>
        </p:txBody>
      </p:sp>
      <p:sp>
        <p:nvSpPr>
          <p:cNvPr id="1320" name="Google Shape;1320;p180"/>
          <p:cNvSpPr/>
          <p:nvPr/>
        </p:nvSpPr>
        <p:spPr>
          <a:xfrm>
            <a:off x="1242275" y="1619190"/>
            <a:ext cx="8582700" cy="7812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lang="fr-FR" sz="1100" noProof="0" dirty="0"/>
          </a:p>
        </p:txBody>
      </p:sp>
      <p:sp>
        <p:nvSpPr>
          <p:cNvPr id="1321" name="Google Shape;1321;p180"/>
          <p:cNvSpPr/>
          <p:nvPr/>
        </p:nvSpPr>
        <p:spPr>
          <a:xfrm>
            <a:off x="1242275" y="833965"/>
            <a:ext cx="8582700" cy="7200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lang="fr-FR" sz="1100" noProof="0" dirty="0"/>
          </a:p>
        </p:txBody>
      </p:sp>
      <p:sp>
        <p:nvSpPr>
          <p:cNvPr id="1322" name="Google Shape;1322;p180"/>
          <p:cNvSpPr txBox="1">
            <a:spLocks noGrp="1"/>
          </p:cNvSpPr>
          <p:nvPr>
            <p:ph type="title"/>
          </p:nvPr>
        </p:nvSpPr>
        <p:spPr>
          <a:xfrm>
            <a:off x="628650" y="-32238"/>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2400" noProof="0" dirty="0">
                <a:solidFill>
                  <a:srgbClr val="FF0000"/>
                </a:solidFill>
                <a:sym typeface="+mn-ea"/>
              </a:rPr>
              <a:t>❌</a:t>
            </a:r>
            <a:r>
              <a:rPr lang="fr-FR" sz="2400" noProof="0" dirty="0"/>
              <a:t> </a:t>
            </a:r>
            <a:r>
              <a:rPr lang="fr-FR" sz="1800" noProof="0" dirty="0"/>
              <a:t>Non concerné : les personnes inscrites à certains programmes</a:t>
            </a:r>
            <a:endParaRPr lang="fr-FR" sz="2400" noProof="0" dirty="0"/>
          </a:p>
        </p:txBody>
      </p:sp>
      <p:pic>
        <p:nvPicPr>
          <p:cNvPr id="1323" name="Google Shape;1323;p180" descr="the description of the disease icon vector outline illustration (Provided by Getty Images)"/>
          <p:cNvPicPr preferRelativeResize="0"/>
          <p:nvPr/>
        </p:nvPicPr>
        <p:blipFill rotWithShape="1">
          <a:blip r:embed="rId3"/>
          <a:srcRect l="18811" t="15478" r="15987" b="9823"/>
          <a:stretch>
            <a:fillRect/>
          </a:stretch>
        </p:blipFill>
        <p:spPr>
          <a:xfrm>
            <a:off x="429079" y="916250"/>
            <a:ext cx="461204" cy="528399"/>
          </a:xfrm>
          <a:prstGeom prst="rect">
            <a:avLst/>
          </a:prstGeom>
          <a:noFill/>
          <a:ln>
            <a:noFill/>
          </a:ln>
        </p:spPr>
      </p:pic>
      <p:pic>
        <p:nvPicPr>
          <p:cNvPr id="1324" name="Google Shape;1324;p180" descr="consciousness icon vector. Isolated contour symbol illustration (Provided by Getty Images)"/>
          <p:cNvPicPr preferRelativeResize="0"/>
          <p:nvPr/>
        </p:nvPicPr>
        <p:blipFill>
          <a:blip r:embed="rId4"/>
          <a:stretch>
            <a:fillRect/>
          </a:stretch>
        </p:blipFill>
        <p:spPr>
          <a:xfrm>
            <a:off x="401065" y="1701196"/>
            <a:ext cx="528394" cy="528394"/>
          </a:xfrm>
          <a:prstGeom prst="rect">
            <a:avLst/>
          </a:prstGeom>
          <a:noFill/>
          <a:ln>
            <a:noFill/>
          </a:ln>
        </p:spPr>
      </p:pic>
      <p:pic>
        <p:nvPicPr>
          <p:cNvPr id="1325" name="Google Shape;1325;p180" descr="resume approved icon vector. Isolated contour symbol illustration (Provided by Getty Images)"/>
          <p:cNvPicPr preferRelativeResize="0"/>
          <p:nvPr/>
        </p:nvPicPr>
        <p:blipFill>
          <a:blip r:embed="rId5"/>
          <a:stretch>
            <a:fillRect/>
          </a:stretch>
        </p:blipFill>
        <p:spPr>
          <a:xfrm>
            <a:off x="429079" y="2524062"/>
            <a:ext cx="528394" cy="528394"/>
          </a:xfrm>
          <a:prstGeom prst="rect">
            <a:avLst/>
          </a:prstGeom>
          <a:noFill/>
          <a:ln>
            <a:noFill/>
          </a:ln>
        </p:spPr>
      </p:pic>
      <p:sp>
        <p:nvSpPr>
          <p:cNvPr id="1326" name="Google Shape;1326;p180"/>
          <p:cNvSpPr txBox="1">
            <a:spLocks noGrp="1"/>
          </p:cNvSpPr>
          <p:nvPr>
            <p:ph type="body" idx="1"/>
          </p:nvPr>
        </p:nvSpPr>
        <p:spPr>
          <a:xfrm>
            <a:off x="1261642" y="887388"/>
            <a:ext cx="7097700" cy="3706572"/>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fr-FR" sz="1800" noProof="0" dirty="0"/>
              <a:t>Bénéficiaire d'un programme de</a:t>
            </a:r>
            <a:r>
              <a:rPr lang="fr-FR" sz="1800" b="1" noProof="0" dirty="0"/>
              <a:t> services et de soutiens à long terme (SSLT) </a:t>
            </a:r>
            <a:endParaRPr lang="fr-FR" sz="1800" noProof="0" dirty="0"/>
          </a:p>
          <a:p>
            <a:pPr marL="0" lvl="0" indent="0" algn="l" rtl="0">
              <a:lnSpc>
                <a:spcPct val="100000"/>
              </a:lnSpc>
              <a:spcBef>
                <a:spcPts val="1200"/>
              </a:spcBef>
              <a:spcAft>
                <a:spcPts val="0"/>
              </a:spcAft>
              <a:buNone/>
            </a:pPr>
            <a:endParaRPr lang="fr-FR" sz="100" noProof="0" dirty="0"/>
          </a:p>
          <a:p>
            <a:pPr marL="0" lvl="0" indent="0" algn="l" rtl="0">
              <a:lnSpc>
                <a:spcPct val="100000"/>
              </a:lnSpc>
              <a:spcBef>
                <a:spcPts val="1200"/>
              </a:spcBef>
              <a:spcAft>
                <a:spcPts val="0"/>
              </a:spcAft>
              <a:buNone/>
            </a:pPr>
            <a:r>
              <a:rPr lang="fr-FR" sz="2000" noProof="0" dirty="0"/>
              <a:t>Inscrit à Medicaid </a:t>
            </a:r>
            <a:r>
              <a:rPr lang="fr-FR" sz="2000" b="1" noProof="0" dirty="0"/>
              <a:t>programmes de participation </a:t>
            </a:r>
            <a:r>
              <a:rPr lang="fr-FR" sz="2000" noProof="0" dirty="0"/>
              <a:t>(Adultes actifs ou enfants)</a:t>
            </a:r>
          </a:p>
          <a:p>
            <a:pPr marL="0" lvl="0" indent="0" algn="l" rtl="0">
              <a:lnSpc>
                <a:spcPct val="100000"/>
              </a:lnSpc>
              <a:spcBef>
                <a:spcPts val="1200"/>
              </a:spcBef>
              <a:spcAft>
                <a:spcPts val="0"/>
              </a:spcAft>
              <a:buClr>
                <a:schemeClr val="dk1"/>
              </a:buClr>
              <a:buSzPts val="1100"/>
              <a:buFont typeface="Arial" panose="020B0604020202020204"/>
              <a:buNone/>
            </a:pPr>
            <a:endParaRPr lang="fr-FR" sz="100" noProof="0" dirty="0"/>
          </a:p>
          <a:p>
            <a:pPr marL="0" lvl="0" indent="0" algn="l" rtl="0">
              <a:spcBef>
                <a:spcPts val="800"/>
              </a:spcBef>
              <a:spcAft>
                <a:spcPts val="0"/>
              </a:spcAft>
              <a:buNone/>
            </a:pPr>
            <a:r>
              <a:rPr lang="fr-FR" sz="1800" noProof="0" dirty="0"/>
              <a:t>Suivant un traitement ou une cure de désintoxication pour un trouble de </a:t>
            </a:r>
            <a:r>
              <a:rPr lang="fr-FR" sz="1800" b="1" noProof="0" dirty="0"/>
              <a:t>santé mentale ou lié à la consommation de substances</a:t>
            </a:r>
            <a:endParaRPr lang="fr-FR" sz="400" b="1" noProof="0" dirty="0"/>
          </a:p>
          <a:p>
            <a:pPr marL="0" lvl="0" indent="0" algn="l" rtl="0">
              <a:spcBef>
                <a:spcPts val="800"/>
              </a:spcBef>
              <a:spcAft>
                <a:spcPts val="0"/>
              </a:spcAft>
              <a:buNone/>
            </a:pPr>
            <a:endParaRPr lang="fr-FR" sz="400" noProof="0" dirty="0"/>
          </a:p>
          <a:p>
            <a:pPr marL="0" lvl="0" indent="0" algn="l" rtl="0">
              <a:spcBef>
                <a:spcPts val="800"/>
              </a:spcBef>
              <a:spcAft>
                <a:spcPts val="0"/>
              </a:spcAft>
              <a:buNone/>
            </a:pPr>
            <a:r>
              <a:rPr lang="fr-FR" sz="1800" noProof="0" dirty="0"/>
              <a:t>Éligible à</a:t>
            </a:r>
            <a:r>
              <a:rPr lang="fr-FR" sz="1800" b="1" noProof="0" dirty="0"/>
              <a:t> Medicare </a:t>
            </a:r>
            <a:r>
              <a:rPr lang="fr-FR" sz="1800" noProof="0" dirty="0"/>
              <a:t>ou bénéficiaire de ce programme</a:t>
            </a:r>
            <a:endParaRPr lang="fr-FR" sz="1800" b="1" noProof="0" dirty="0"/>
          </a:p>
          <a:p>
            <a:pPr marL="0" lvl="0" indent="0" algn="l" rtl="0">
              <a:spcBef>
                <a:spcPts val="800"/>
              </a:spcBef>
              <a:spcAft>
                <a:spcPts val="0"/>
              </a:spcAft>
              <a:buNone/>
            </a:pPr>
            <a:endParaRPr lang="fr-FR" sz="300" b="1" noProof="0" dirty="0"/>
          </a:p>
          <a:p>
            <a:pPr marL="0" lvl="0" indent="0" algn="l" rtl="0">
              <a:spcBef>
                <a:spcPts val="800"/>
              </a:spcBef>
              <a:spcAft>
                <a:spcPts val="0"/>
              </a:spcAft>
              <a:buNone/>
            </a:pPr>
            <a:r>
              <a:rPr lang="fr-FR" sz="1800" noProof="0" dirty="0"/>
              <a:t>Réception </a:t>
            </a:r>
            <a:r>
              <a:rPr lang="fr-FR" sz="1800" b="1" noProof="0" dirty="0"/>
              <a:t>Revenu de sécurité supplémentaire (SSI) </a:t>
            </a:r>
            <a:r>
              <a:rPr lang="fr-FR" sz="1800" noProof="0" dirty="0"/>
              <a:t>ou </a:t>
            </a:r>
            <a:r>
              <a:rPr lang="fr-FR" sz="1800" b="1" noProof="0" dirty="0"/>
              <a:t>Assurance invalidité de la sécurité sociale (SSDI)</a:t>
            </a:r>
            <a:endParaRPr lang="fr-FR" sz="1800" noProof="0" dirty="0"/>
          </a:p>
          <a:p>
            <a:pPr marL="0" lvl="0" indent="0" algn="l" rtl="0">
              <a:spcBef>
                <a:spcPts val="800"/>
              </a:spcBef>
              <a:spcAft>
                <a:spcPts val="0"/>
              </a:spcAft>
              <a:buNone/>
            </a:pPr>
            <a:endParaRPr lang="fr-FR" sz="2000" b="1" noProof="0" dirty="0"/>
          </a:p>
          <a:p>
            <a:pPr marL="0" lvl="0" indent="0" algn="l" rtl="0">
              <a:spcBef>
                <a:spcPts val="800"/>
              </a:spcBef>
              <a:spcAft>
                <a:spcPts val="0"/>
              </a:spcAft>
              <a:buNone/>
            </a:pPr>
            <a:endParaRPr lang="fr-FR" sz="2000" noProof="0" dirty="0"/>
          </a:p>
        </p:txBody>
      </p:sp>
      <p:sp>
        <p:nvSpPr>
          <p:cNvPr id="1327" name="Google Shape;1327;p180"/>
          <p:cNvSpPr/>
          <p:nvPr/>
        </p:nvSpPr>
        <p:spPr>
          <a:xfrm>
            <a:off x="315742" y="3223957"/>
            <a:ext cx="709200" cy="672000"/>
          </a:xfrm>
          <a:prstGeom prst="ellipse">
            <a:avLst/>
          </a:prstGeom>
          <a:solidFill>
            <a:schemeClr val="lt1"/>
          </a:solidFill>
          <a:ln w="11100" cap="flat" cmpd="sng">
            <a:solidFill>
              <a:srgbClr val="C9DAF8"/>
            </a:solidFill>
            <a:prstDash val="solid"/>
            <a:round/>
            <a:headEnd type="none" w="sm" len="sm"/>
            <a:tailEnd type="none" w="sm" len="sm"/>
          </a:ln>
        </p:spPr>
        <p:txBody>
          <a:bodyPr spcFirstLastPara="1" wrap="square" lIns="53300" tIns="53300" rIns="53300" bIns="53300" anchor="ctr" anchorCtr="0">
            <a:noAutofit/>
          </a:bodyPr>
          <a:lstStyle/>
          <a:p>
            <a:pPr marL="0" lvl="0" indent="0" algn="ctr" rtl="0">
              <a:spcBef>
                <a:spcPts val="0"/>
              </a:spcBef>
              <a:spcAft>
                <a:spcPts val="0"/>
              </a:spcAft>
              <a:buNone/>
            </a:pPr>
            <a:endParaRPr lang="fr-FR" sz="815" noProof="0" dirty="0"/>
          </a:p>
        </p:txBody>
      </p:sp>
      <p:pic>
        <p:nvPicPr>
          <p:cNvPr id="1328" name="Google Shape;1328;p180" descr="Approved vector icon. Isolated contour symbol illustration (Provided by Getty Images)"/>
          <p:cNvPicPr preferRelativeResize="0"/>
          <p:nvPr/>
        </p:nvPicPr>
        <p:blipFill rotWithShape="1">
          <a:blip r:embed="rId6"/>
          <a:srcRect l="20185" r="19988" b="14850"/>
          <a:stretch>
            <a:fillRect/>
          </a:stretch>
        </p:blipFill>
        <p:spPr>
          <a:xfrm>
            <a:off x="477324" y="3276109"/>
            <a:ext cx="382423" cy="544287"/>
          </a:xfrm>
          <a:prstGeom prst="rect">
            <a:avLst/>
          </a:prstGeom>
          <a:noFill/>
          <a:ln>
            <a:noFill/>
          </a:ln>
        </p:spPr>
      </p:pic>
      <p:sp>
        <p:nvSpPr>
          <p:cNvPr id="1329" name="Google Shape;1329;p180"/>
          <p:cNvSpPr/>
          <p:nvPr/>
        </p:nvSpPr>
        <p:spPr>
          <a:xfrm>
            <a:off x="315742" y="3978416"/>
            <a:ext cx="709200" cy="672000"/>
          </a:xfrm>
          <a:prstGeom prst="ellipse">
            <a:avLst/>
          </a:prstGeom>
          <a:solidFill>
            <a:schemeClr val="lt1"/>
          </a:solidFill>
          <a:ln w="11100" cap="flat" cmpd="sng">
            <a:solidFill>
              <a:srgbClr val="C9DAF8"/>
            </a:solidFill>
            <a:prstDash val="solid"/>
            <a:round/>
            <a:headEnd type="none" w="sm" len="sm"/>
            <a:tailEnd type="none" w="sm" len="sm"/>
          </a:ln>
        </p:spPr>
        <p:txBody>
          <a:bodyPr spcFirstLastPara="1" wrap="square" lIns="53300" tIns="53300" rIns="53300" bIns="53300" anchor="ctr" anchorCtr="0">
            <a:noAutofit/>
          </a:bodyPr>
          <a:lstStyle/>
          <a:p>
            <a:pPr marL="0" lvl="0" indent="0" algn="ctr" rtl="0">
              <a:spcBef>
                <a:spcPts val="0"/>
              </a:spcBef>
              <a:spcAft>
                <a:spcPts val="0"/>
              </a:spcAft>
              <a:buNone/>
            </a:pPr>
            <a:endParaRPr lang="fr-FR" sz="815" noProof="0" dirty="0"/>
          </a:p>
        </p:txBody>
      </p:sp>
      <p:pic>
        <p:nvPicPr>
          <p:cNvPr id="1330" name="Google Shape;1330;p180" descr="resume approved icon vector. Isolated contour symbol illustration (Provided by Getty Images)"/>
          <p:cNvPicPr preferRelativeResize="0"/>
          <p:nvPr/>
        </p:nvPicPr>
        <p:blipFill rotWithShape="1">
          <a:blip r:embed="rId5"/>
          <a:srcRect l="15314" t="13570" r="13819"/>
          <a:stretch>
            <a:fillRect/>
          </a:stretch>
        </p:blipFill>
        <p:spPr>
          <a:xfrm>
            <a:off x="475241" y="4080726"/>
            <a:ext cx="420823" cy="513234"/>
          </a:xfrm>
          <a:prstGeom prst="rect">
            <a:avLst/>
          </a:prstGeom>
          <a:noFill/>
          <a:ln>
            <a:noFill/>
          </a:ln>
        </p:spPr>
      </p:pic>
      <p:sp>
        <p:nvSpPr>
          <p:cNvPr id="1331" name="Google Shape;1331;p18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19</a:t>
            </a:fld>
            <a:endParaRPr lang="fr-FR"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63"/>
          <p:cNvSpPr txBox="1">
            <a:spLocks noGrp="1"/>
          </p:cNvSpPr>
          <p:nvPr>
            <p:ph type="title"/>
          </p:nvPr>
        </p:nvSpPr>
        <p:spPr>
          <a:xfrm>
            <a:off x="262475" y="159031"/>
            <a:ext cx="4699200" cy="612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3400"/>
              <a:buFont typeface="Trebuchet MS"/>
              <a:buNone/>
            </a:pPr>
            <a:r>
              <a:rPr lang="fr-FR" sz="2600" b="1" i="0" u="none" strike="noStrike" cap="none" noProof="0" dirty="0">
                <a:solidFill>
                  <a:schemeClr val="dk2"/>
                </a:solidFill>
                <a:latin typeface="Trebuchet MS"/>
                <a:ea typeface="Trebuchet MS"/>
                <a:cs typeface="Trebuchet MS"/>
                <a:sym typeface="Trebuchet MS"/>
              </a:rPr>
              <a:t>Language Interpretation</a:t>
            </a:r>
            <a:endParaRPr lang="fr-FR" sz="2600" b="0" i="0" u="none" strike="noStrike" cap="none" noProof="0" dirty="0">
              <a:solidFill>
                <a:schemeClr val="dk2"/>
              </a:solidFill>
              <a:latin typeface="Arial"/>
              <a:ea typeface="Arial"/>
              <a:cs typeface="Arial"/>
              <a:sym typeface="Arial"/>
            </a:endParaRPr>
          </a:p>
        </p:txBody>
      </p:sp>
      <p:sp>
        <p:nvSpPr>
          <p:cNvPr id="707" name="Google Shape;707;p163"/>
          <p:cNvSpPr txBox="1"/>
          <p:nvPr/>
        </p:nvSpPr>
        <p:spPr>
          <a:xfrm>
            <a:off x="4653520" y="193096"/>
            <a:ext cx="4284475" cy="578535"/>
          </a:xfrm>
          <a:prstGeom prst="rect">
            <a:avLst/>
          </a:prstGeom>
          <a:noFill/>
          <a:ln>
            <a:noFill/>
          </a:ln>
        </p:spPr>
        <p:txBody>
          <a:bodyPr spcFirstLastPara="1" wrap="square" lIns="88350" tIns="88350" rIns="88350" bIns="88350" anchor="t" anchorCtr="0">
            <a:spAutoFit/>
          </a:bodyPr>
          <a:lstStyle/>
          <a:p>
            <a:pPr marL="0" marR="0" lvl="0" indent="0" algn="ctr" rtl="0">
              <a:lnSpc>
                <a:spcPct val="100000"/>
              </a:lnSpc>
              <a:spcBef>
                <a:spcPts val="0"/>
              </a:spcBef>
              <a:spcAft>
                <a:spcPts val="0"/>
              </a:spcAft>
              <a:buClr>
                <a:schemeClr val="accent1"/>
              </a:buClr>
              <a:buSzPts val="3400"/>
              <a:buFont typeface="Trebuchet MS"/>
              <a:buNone/>
            </a:pPr>
            <a:r>
              <a:rPr lang="fr-FR" sz="2600" b="1" i="0" u="none" strike="noStrike" cap="none" noProof="0" dirty="0">
                <a:solidFill>
                  <a:schemeClr val="dk2"/>
                </a:solidFill>
                <a:latin typeface="Trebuchet MS"/>
                <a:ea typeface="Trebuchet MS"/>
                <a:cs typeface="Trebuchet MS"/>
                <a:sym typeface="Trebuchet MS"/>
              </a:rPr>
              <a:t>Interprétation linguistique</a:t>
            </a:r>
          </a:p>
        </p:txBody>
      </p:sp>
      <p:pic>
        <p:nvPicPr>
          <p:cNvPr id="708" name="Google Shape;708;p163"/>
          <p:cNvPicPr preferRelativeResize="0"/>
          <p:nvPr/>
        </p:nvPicPr>
        <p:blipFill rotWithShape="1">
          <a:blip r:embed="rId3">
            <a:alphaModFix/>
          </a:blip>
          <a:srcRect/>
          <a:stretch/>
        </p:blipFill>
        <p:spPr>
          <a:xfrm>
            <a:off x="2797325" y="1261903"/>
            <a:ext cx="224640" cy="224640"/>
          </a:xfrm>
          <a:prstGeom prst="rect">
            <a:avLst/>
          </a:prstGeom>
          <a:noFill/>
          <a:ln>
            <a:noFill/>
          </a:ln>
        </p:spPr>
      </p:pic>
      <p:pic>
        <p:nvPicPr>
          <p:cNvPr id="709" name="Google Shape;709;p163" descr="Screenshot of the Interpretation icon found in the Zoom toolbar. "/>
          <p:cNvPicPr preferRelativeResize="0"/>
          <p:nvPr/>
        </p:nvPicPr>
        <p:blipFill rotWithShape="1">
          <a:blip r:embed="rId4">
            <a:alphaModFix/>
          </a:blip>
          <a:srcRect r="45049"/>
          <a:stretch/>
        </p:blipFill>
        <p:spPr>
          <a:xfrm>
            <a:off x="1692949" y="1951672"/>
            <a:ext cx="1271850" cy="600067"/>
          </a:xfrm>
          <a:prstGeom prst="rect">
            <a:avLst/>
          </a:prstGeom>
          <a:noFill/>
          <a:ln>
            <a:noFill/>
          </a:ln>
        </p:spPr>
      </p:pic>
      <p:pic>
        <p:nvPicPr>
          <p:cNvPr id="710" name="Google Shape;710;p163" descr="Screenshot of the Interpretation icon found in the Zoom toolbar. "/>
          <p:cNvPicPr preferRelativeResize="0"/>
          <p:nvPr/>
        </p:nvPicPr>
        <p:blipFill rotWithShape="1">
          <a:blip r:embed="rId4">
            <a:alphaModFix/>
          </a:blip>
          <a:srcRect r="45049"/>
          <a:stretch/>
        </p:blipFill>
        <p:spPr>
          <a:xfrm>
            <a:off x="7493532" y="1903538"/>
            <a:ext cx="953344" cy="482475"/>
          </a:xfrm>
          <a:prstGeom prst="rect">
            <a:avLst/>
          </a:prstGeom>
          <a:noFill/>
          <a:ln>
            <a:noFill/>
          </a:ln>
        </p:spPr>
      </p:pic>
      <p:pic>
        <p:nvPicPr>
          <p:cNvPr id="711" name="Google Shape;711;p163" descr="Screenshot of the More icon found in the Zoom toolbar. "/>
          <p:cNvPicPr preferRelativeResize="0"/>
          <p:nvPr/>
        </p:nvPicPr>
        <p:blipFill rotWithShape="1">
          <a:blip r:embed="rId4">
            <a:alphaModFix/>
          </a:blip>
          <a:srcRect l="65020"/>
          <a:stretch/>
        </p:blipFill>
        <p:spPr>
          <a:xfrm>
            <a:off x="7526088" y="3095864"/>
            <a:ext cx="728913" cy="540270"/>
          </a:xfrm>
          <a:prstGeom prst="rect">
            <a:avLst/>
          </a:prstGeom>
          <a:noFill/>
          <a:ln>
            <a:noFill/>
          </a:ln>
        </p:spPr>
      </p:pic>
      <p:pic>
        <p:nvPicPr>
          <p:cNvPr id="712" name="Google Shape;712;p163" descr="Screenshot of the More icon found in the Zoom toolbar. "/>
          <p:cNvPicPr preferRelativeResize="0"/>
          <p:nvPr/>
        </p:nvPicPr>
        <p:blipFill rotWithShape="1">
          <a:blip r:embed="rId4">
            <a:alphaModFix/>
          </a:blip>
          <a:srcRect l="65020"/>
          <a:stretch/>
        </p:blipFill>
        <p:spPr>
          <a:xfrm>
            <a:off x="2026978" y="3516725"/>
            <a:ext cx="603800" cy="447547"/>
          </a:xfrm>
          <a:prstGeom prst="rect">
            <a:avLst/>
          </a:prstGeom>
          <a:noFill/>
          <a:ln>
            <a:noFill/>
          </a:ln>
        </p:spPr>
      </p:pic>
      <p:pic>
        <p:nvPicPr>
          <p:cNvPr id="713" name="Google Shape;713;p163"/>
          <p:cNvPicPr preferRelativeResize="0"/>
          <p:nvPr/>
        </p:nvPicPr>
        <p:blipFill rotWithShape="1">
          <a:blip r:embed="rId3">
            <a:alphaModFix/>
          </a:blip>
          <a:srcRect/>
          <a:stretch/>
        </p:blipFill>
        <p:spPr>
          <a:xfrm>
            <a:off x="7305725" y="1253047"/>
            <a:ext cx="224640" cy="224640"/>
          </a:xfrm>
          <a:prstGeom prst="rect">
            <a:avLst/>
          </a:prstGeom>
          <a:noFill/>
          <a:ln>
            <a:noFill/>
          </a:ln>
        </p:spPr>
      </p:pic>
      <p:sp>
        <p:nvSpPr>
          <p:cNvPr id="714" name="Google Shape;714;p163"/>
          <p:cNvSpPr txBox="1">
            <a:spLocks noGrp="1"/>
          </p:cNvSpPr>
          <p:nvPr>
            <p:ph type="sldNum" idx="12"/>
          </p:nvPr>
        </p:nvSpPr>
        <p:spPr>
          <a:xfrm>
            <a:off x="6880595" y="4778066"/>
            <a:ext cx="2057400" cy="273900"/>
          </a:xfrm>
          <a:prstGeom prst="rect">
            <a:avLst/>
          </a:prstGeom>
        </p:spPr>
        <p:txBody>
          <a:bodyPr spcFirstLastPara="1" wrap="square" lIns="88375" tIns="44175" rIns="88375" bIns="441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sz="900" noProof="0" smtClean="0"/>
              <a:t>2</a:t>
            </a:fld>
            <a:endParaRPr lang="fr-FR" sz="900" noProof="0" dirty="0"/>
          </a:p>
        </p:txBody>
      </p:sp>
      <p:sp>
        <p:nvSpPr>
          <p:cNvPr id="2" name="Google Shape;705;p163">
            <a:extLst>
              <a:ext uri="{FF2B5EF4-FFF2-40B4-BE49-F238E27FC236}">
                <a16:creationId xmlns:a16="http://schemas.microsoft.com/office/drawing/2014/main" id="{33475A2C-1FAF-D6FE-D6C5-0E9600E27DCC}"/>
              </a:ext>
            </a:extLst>
          </p:cNvPr>
          <p:cNvSpPr txBox="1"/>
          <p:nvPr/>
        </p:nvSpPr>
        <p:spPr>
          <a:xfrm>
            <a:off x="4408962" y="600478"/>
            <a:ext cx="4132800" cy="4030762"/>
          </a:xfrm>
          <a:prstGeom prst="rect">
            <a:avLst/>
          </a:prstGeom>
          <a:noFill/>
          <a:ln>
            <a:noFill/>
          </a:ln>
        </p:spPr>
        <p:txBody>
          <a:bodyPr spcFirstLastPara="1" wrap="square" lIns="88350" tIns="88350" rIns="88350" bIns="88350" anchor="t" anchorCtr="0">
            <a:spAutoFit/>
          </a:bodyPr>
          <a:lstStyle/>
          <a:p>
            <a:pPr marL="444500" marR="0" lvl="0" indent="-336550" algn="l" rtl="0">
              <a:lnSpc>
                <a:spcPct val="100000"/>
              </a:lnSpc>
              <a:spcBef>
                <a:spcPts val="1000"/>
              </a:spcBef>
              <a:spcAft>
                <a:spcPts val="0"/>
              </a:spcAft>
              <a:buClr>
                <a:schemeClr val="dk2"/>
              </a:buClr>
              <a:buSzPts val="1700"/>
              <a:buFont typeface="Trebuchet MS" panose="020B0603020202020204"/>
              <a:buChar char="●"/>
            </a:pPr>
            <a:r>
              <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Pour accéder à l'interprétation linguistique, cliquez sur </a:t>
            </a:r>
            <a:r>
              <a:rPr lang="fr-FR" sz="1600" b="1"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Interprétation</a:t>
            </a:r>
            <a:r>
              <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 dans vos            commandes de réunion/webinaire.  </a:t>
            </a:r>
          </a:p>
          <a:p>
            <a:pPr marL="0" marR="0" lvl="0" indent="0" algn="l" rtl="0">
              <a:lnSpc>
                <a:spcPct val="100000"/>
              </a:lnSpc>
              <a:spcBef>
                <a:spcPts val="1000"/>
              </a:spcBef>
              <a:spcAft>
                <a:spcPts val="0"/>
              </a:spcAft>
              <a:buClr>
                <a:srgbClr val="000000"/>
              </a:buClr>
              <a:buSzPts val="1700"/>
              <a:buFont typeface="Arial" panose="020B0604020202020204"/>
              <a:buNone/>
            </a:pPr>
            <a:endPar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Clr>
                <a:srgbClr val="000000"/>
              </a:buClr>
              <a:buSzPts val="1700"/>
              <a:buFont typeface="Arial" panose="020B0604020202020204"/>
              <a:buNone/>
            </a:pPr>
            <a:endPar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endParaRPr>
          </a:p>
          <a:p>
            <a:pPr marL="444500" marR="0" lvl="0" indent="-336550" algn="l" rtl="0">
              <a:lnSpc>
                <a:spcPct val="100000"/>
              </a:lnSpc>
              <a:spcBef>
                <a:spcPts val="1000"/>
              </a:spcBef>
              <a:spcAft>
                <a:spcPts val="0"/>
              </a:spcAft>
              <a:buClr>
                <a:schemeClr val="dk2"/>
              </a:buClr>
              <a:buSzPts val="1700"/>
              <a:buFont typeface="Trebuchet MS" panose="020B0603020202020204"/>
              <a:buChar char="●"/>
            </a:pPr>
            <a:r>
              <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Si vous ne voyez pas le bouton Interprétation, cliquez sur </a:t>
            </a:r>
            <a:r>
              <a:rPr lang="fr-FR" sz="1600" b="1"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Plus</a:t>
            </a:r>
            <a:r>
              <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 puis sur </a:t>
            </a:r>
            <a:r>
              <a:rPr lang="fr-FR" sz="1600" b="1"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Interprétation</a:t>
            </a:r>
            <a:r>
              <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a:t>
            </a:r>
          </a:p>
          <a:p>
            <a:pPr marL="444500" marR="0" lvl="0" indent="0" algn="l" rtl="0">
              <a:lnSpc>
                <a:spcPct val="100000"/>
              </a:lnSpc>
              <a:spcBef>
                <a:spcPts val="1000"/>
              </a:spcBef>
              <a:spcAft>
                <a:spcPts val="0"/>
              </a:spcAft>
              <a:buClr>
                <a:srgbClr val="000000"/>
              </a:buClr>
              <a:buSzPts val="1700"/>
              <a:buFont typeface="Arial" panose="020B0604020202020204"/>
              <a:buNone/>
            </a:pPr>
            <a:endPar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endParaRPr>
          </a:p>
          <a:p>
            <a:pPr marL="444500" marR="0" lvl="0" indent="-336550" algn="l" rtl="0">
              <a:lnSpc>
                <a:spcPct val="100000"/>
              </a:lnSpc>
              <a:spcBef>
                <a:spcPts val="1000"/>
              </a:spcBef>
              <a:spcAft>
                <a:spcPts val="0"/>
              </a:spcAft>
              <a:buClr>
                <a:schemeClr val="dk2"/>
              </a:buClr>
              <a:buSzPts val="1700"/>
              <a:buFont typeface="Trebuchet MS" panose="020B0603020202020204"/>
              <a:buChar char="●"/>
            </a:pPr>
            <a:r>
              <a:rPr lang="fr-FR" sz="1600" b="0" i="0" u="none" strike="noStrike" cap="none" noProof="0" dirty="0">
                <a:solidFill>
                  <a:schemeClr val="accent1"/>
                </a:solidFill>
                <a:latin typeface="Trebuchet MS" panose="020B0603020202020204"/>
                <a:ea typeface="Trebuchet MS" panose="020B0603020202020204"/>
                <a:cs typeface="Trebuchet MS" panose="020B0603020202020204"/>
                <a:sym typeface="Trebuchet MS" panose="020B0603020202020204"/>
              </a:rPr>
              <a:t>Cliquez sur la langue que vous souhaitez entendre.</a:t>
            </a:r>
          </a:p>
        </p:txBody>
      </p:sp>
      <p:sp>
        <p:nvSpPr>
          <p:cNvPr id="3" name="Google Shape;705;p163">
            <a:extLst>
              <a:ext uri="{FF2B5EF4-FFF2-40B4-BE49-F238E27FC236}">
                <a16:creationId xmlns:a16="http://schemas.microsoft.com/office/drawing/2014/main" id="{744EE0A7-8870-0756-8485-EF88A02691DA}"/>
              </a:ext>
            </a:extLst>
          </p:cNvPr>
          <p:cNvSpPr txBox="1"/>
          <p:nvPr/>
        </p:nvSpPr>
        <p:spPr>
          <a:xfrm>
            <a:off x="276162" y="722700"/>
            <a:ext cx="4132800" cy="3698100"/>
          </a:xfrm>
          <a:prstGeom prst="rect">
            <a:avLst/>
          </a:prstGeom>
          <a:noFill/>
          <a:ln>
            <a:noFill/>
          </a:ln>
        </p:spPr>
        <p:txBody>
          <a:bodyPr spcFirstLastPara="1" wrap="square" lIns="88350" tIns="88350" rIns="88350" bIns="88350" anchor="t" anchorCtr="0">
            <a:spAutoFit/>
          </a:bodyPr>
          <a:lstStyle/>
          <a:p>
            <a:pPr marL="444500" marR="0" lvl="0" indent="-336550" algn="l" rtl="0">
              <a:lnSpc>
                <a:spcPct val="100000"/>
              </a:lnSpc>
              <a:spcBef>
                <a:spcPts val="1000"/>
              </a:spcBef>
              <a:spcAft>
                <a:spcPts val="0"/>
              </a:spcAft>
              <a:buClr>
                <a:schemeClr val="dk2"/>
              </a:buClr>
              <a:buSzPts val="1700"/>
              <a:buFont typeface="Trebuchet MS"/>
              <a:buChar char="●"/>
            </a:pPr>
            <a:r>
              <a:rPr lang="fr-FR" sz="1700" b="0" i="0" u="none" strike="noStrike" cap="none" noProof="0" dirty="0">
                <a:solidFill>
                  <a:schemeClr val="dk2"/>
                </a:solidFill>
                <a:latin typeface="Trebuchet MS"/>
                <a:ea typeface="Trebuchet MS"/>
                <a:cs typeface="Trebuchet MS"/>
                <a:sym typeface="Trebuchet MS"/>
              </a:rPr>
              <a:t>To access language interpretation, click </a:t>
            </a:r>
            <a:r>
              <a:rPr lang="fr-FR" sz="1700" b="1" i="0" u="none" strike="noStrike" cap="none" noProof="0" dirty="0">
                <a:solidFill>
                  <a:schemeClr val="dk2"/>
                </a:solidFill>
                <a:latin typeface="Trebuchet MS"/>
                <a:ea typeface="Trebuchet MS"/>
                <a:cs typeface="Trebuchet MS"/>
                <a:sym typeface="Trebuchet MS"/>
              </a:rPr>
              <a:t>Interpretation </a:t>
            </a:r>
            <a:r>
              <a:rPr lang="fr-FR" sz="1700" b="0" i="0" u="none" strike="noStrike" cap="none" noProof="0" dirty="0">
                <a:solidFill>
                  <a:schemeClr val="dk2"/>
                </a:solidFill>
                <a:latin typeface="Trebuchet MS"/>
                <a:ea typeface="Trebuchet MS"/>
                <a:cs typeface="Trebuchet MS"/>
                <a:sym typeface="Trebuchet MS"/>
              </a:rPr>
              <a:t>     in your meeting/webinar controls.  </a:t>
            </a:r>
          </a:p>
          <a:p>
            <a:pPr marL="0" marR="0" lvl="0" indent="0" algn="l" rtl="0">
              <a:lnSpc>
                <a:spcPct val="100000"/>
              </a:lnSpc>
              <a:spcBef>
                <a:spcPts val="1000"/>
              </a:spcBef>
              <a:spcAft>
                <a:spcPts val="0"/>
              </a:spcAft>
              <a:buClr>
                <a:srgbClr val="000000"/>
              </a:buClr>
              <a:buSzPts val="1700"/>
              <a:buFont typeface="Arial"/>
              <a:buNone/>
            </a:pPr>
            <a:endParaRPr lang="fr-FR" sz="1700" b="0" i="0" u="none" strike="noStrike" cap="none" noProof="0"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lang="fr-FR" sz="1700" b="0" i="0" u="none" strike="noStrike" cap="none" noProof="0" dirty="0">
              <a:solidFill>
                <a:schemeClr val="dk2"/>
              </a:solidFill>
              <a:latin typeface="Trebuchet MS"/>
              <a:ea typeface="Trebuchet MS"/>
              <a:cs typeface="Trebuchet MS"/>
              <a:sym typeface="Trebuchet MS"/>
            </a:endParaRPr>
          </a:p>
          <a:p>
            <a:pPr marL="444500" marR="0" lvl="0" indent="-336550" algn="l" rtl="0">
              <a:lnSpc>
                <a:spcPct val="100000"/>
              </a:lnSpc>
              <a:spcBef>
                <a:spcPts val="1000"/>
              </a:spcBef>
              <a:spcAft>
                <a:spcPts val="0"/>
              </a:spcAft>
              <a:buClr>
                <a:schemeClr val="dk2"/>
              </a:buClr>
              <a:buSzPts val="1700"/>
              <a:buFont typeface="Trebuchet MS"/>
              <a:buChar char="●"/>
            </a:pPr>
            <a:r>
              <a:rPr lang="fr-FR" sz="1700" b="0" i="0" u="none" strike="noStrike" cap="none" noProof="0" dirty="0">
                <a:solidFill>
                  <a:schemeClr val="dk2"/>
                </a:solidFill>
                <a:latin typeface="Trebuchet MS"/>
                <a:ea typeface="Trebuchet MS"/>
                <a:cs typeface="Trebuchet MS"/>
                <a:sym typeface="Trebuchet MS"/>
              </a:rPr>
              <a:t>If you do not see the Interpretation button, click </a:t>
            </a:r>
            <a:r>
              <a:rPr lang="fr-FR" sz="1700" b="1" i="0" u="none" strike="noStrike" cap="none" noProof="0" dirty="0">
                <a:solidFill>
                  <a:schemeClr val="dk2"/>
                </a:solidFill>
                <a:latin typeface="Trebuchet MS"/>
                <a:ea typeface="Trebuchet MS"/>
                <a:cs typeface="Trebuchet MS"/>
                <a:sym typeface="Trebuchet MS"/>
              </a:rPr>
              <a:t>More</a:t>
            </a:r>
            <a:r>
              <a:rPr lang="fr-FR" sz="1700" b="0" i="0" u="none" strike="noStrike" cap="none" noProof="0" dirty="0">
                <a:solidFill>
                  <a:schemeClr val="dk2"/>
                </a:solidFill>
                <a:latin typeface="Trebuchet MS"/>
                <a:ea typeface="Trebuchet MS"/>
                <a:cs typeface="Trebuchet MS"/>
                <a:sym typeface="Trebuchet MS"/>
              </a:rPr>
              <a:t>, then </a:t>
            </a:r>
            <a:r>
              <a:rPr lang="fr-FR" sz="1700" b="1" i="0" u="none" strike="noStrike" cap="none" noProof="0" dirty="0">
                <a:solidFill>
                  <a:schemeClr val="dk2"/>
                </a:solidFill>
                <a:latin typeface="Trebuchet MS"/>
                <a:ea typeface="Trebuchet MS"/>
                <a:cs typeface="Trebuchet MS"/>
                <a:sym typeface="Trebuchet MS"/>
              </a:rPr>
              <a:t>Interpretation</a:t>
            </a:r>
            <a:r>
              <a:rPr lang="fr-FR" sz="1700" b="0" i="0" u="none" strike="noStrike" cap="none" noProof="0" dirty="0">
                <a:solidFill>
                  <a:schemeClr val="dk2"/>
                </a:solidFill>
                <a:latin typeface="Trebuchet MS"/>
                <a:ea typeface="Trebuchet MS"/>
                <a:cs typeface="Trebuchet MS"/>
                <a:sym typeface="Trebuchet MS"/>
              </a:rPr>
              <a:t>.</a:t>
            </a:r>
          </a:p>
          <a:p>
            <a:pPr marL="444500" marR="0" lvl="0" indent="0" algn="l" rtl="0">
              <a:lnSpc>
                <a:spcPct val="100000"/>
              </a:lnSpc>
              <a:spcBef>
                <a:spcPts val="1000"/>
              </a:spcBef>
              <a:spcAft>
                <a:spcPts val="0"/>
              </a:spcAft>
              <a:buClr>
                <a:srgbClr val="000000"/>
              </a:buClr>
              <a:buSzPts val="1700"/>
              <a:buFont typeface="Arial"/>
              <a:buNone/>
            </a:pPr>
            <a:endParaRPr lang="fr-FR" sz="1700" b="0" i="0" u="none" strike="noStrike" cap="none" noProof="0" dirty="0">
              <a:solidFill>
                <a:schemeClr val="dk2"/>
              </a:solidFill>
              <a:latin typeface="Trebuchet MS"/>
              <a:ea typeface="Trebuchet MS"/>
              <a:cs typeface="Trebuchet MS"/>
              <a:sym typeface="Trebuchet MS"/>
            </a:endParaRPr>
          </a:p>
          <a:p>
            <a:pPr marL="444500" marR="0" lvl="0" indent="-336550" algn="l" rtl="0">
              <a:lnSpc>
                <a:spcPct val="100000"/>
              </a:lnSpc>
              <a:spcBef>
                <a:spcPts val="1000"/>
              </a:spcBef>
              <a:spcAft>
                <a:spcPts val="0"/>
              </a:spcAft>
              <a:buClr>
                <a:schemeClr val="dk2"/>
              </a:buClr>
              <a:buSzPts val="1700"/>
              <a:buFont typeface="Trebuchet MS"/>
              <a:buChar char="●"/>
            </a:pPr>
            <a:r>
              <a:rPr lang="fr-FR" sz="1700" b="0" i="0" u="none" strike="noStrike" cap="none" noProof="0" dirty="0">
                <a:solidFill>
                  <a:schemeClr val="dk2"/>
                </a:solidFill>
                <a:latin typeface="Trebuchet MS"/>
                <a:ea typeface="Trebuchet MS"/>
                <a:cs typeface="Trebuchet MS"/>
                <a:sym typeface="Trebuchet MS"/>
              </a:rPr>
              <a:t>Click the language that you would like to hear.</a:t>
            </a:r>
            <a:endParaRPr lang="fr-FR" sz="1700" b="0" i="0" u="none" strike="noStrike" cap="none" noProof="0" dirty="0">
              <a:solidFill>
                <a:schemeClr val="dk2"/>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36" name="Google Shape;1336;p181"/>
          <p:cNvSpPr/>
          <p:nvPr/>
        </p:nvSpPr>
        <p:spPr>
          <a:xfrm>
            <a:off x="365300" y="1525786"/>
            <a:ext cx="1076700" cy="1112400"/>
          </a:xfrm>
          <a:prstGeom prst="ellipse">
            <a:avLst/>
          </a:prstGeom>
          <a:solidFill>
            <a:schemeClr val="lt1"/>
          </a:solidFill>
          <a:ln w="18900" cap="flat" cmpd="sng">
            <a:solidFill>
              <a:srgbClr val="C9DAF8"/>
            </a:solidFill>
            <a:prstDash val="solid"/>
            <a:round/>
            <a:headEnd type="none" w="sm" len="sm"/>
            <a:tailEnd type="none" w="sm" len="sm"/>
          </a:ln>
        </p:spPr>
        <p:txBody>
          <a:bodyPr spcFirstLastPara="1" wrap="square" lIns="90700" tIns="90700" rIns="90700" bIns="90700" anchor="ctr" anchorCtr="0">
            <a:noAutofit/>
          </a:bodyPr>
          <a:lstStyle/>
          <a:p>
            <a:pPr marL="0" lvl="0" indent="0" algn="ctr" rtl="0">
              <a:spcBef>
                <a:spcPts val="0"/>
              </a:spcBef>
              <a:spcAft>
                <a:spcPts val="0"/>
              </a:spcAft>
              <a:buNone/>
            </a:pPr>
            <a:endParaRPr lang="fr-FR" sz="1390" noProof="0" dirty="0"/>
          </a:p>
        </p:txBody>
      </p:sp>
      <p:sp>
        <p:nvSpPr>
          <p:cNvPr id="1337" name="Google Shape;1337;p181"/>
          <p:cNvSpPr/>
          <p:nvPr/>
        </p:nvSpPr>
        <p:spPr>
          <a:xfrm>
            <a:off x="1746877" y="1136350"/>
            <a:ext cx="9754500" cy="2287800"/>
          </a:xfrm>
          <a:prstGeom prst="rect">
            <a:avLst/>
          </a:prstGeom>
          <a:gradFill>
            <a:gsLst>
              <a:gs pos="0">
                <a:srgbClr val="A4C2F4"/>
              </a:gs>
              <a:gs pos="100000">
                <a:schemeClr val="lt1"/>
              </a:gs>
            </a:gsLst>
            <a:lin ang="0" scaled="0"/>
          </a:gradFill>
          <a:ln w="8525" cap="flat" cmpd="sng">
            <a:solidFill>
              <a:schemeClr val="lt1"/>
            </a:solidFill>
            <a:prstDash val="solid"/>
            <a:round/>
            <a:headEnd type="none" w="sm" len="sm"/>
            <a:tailEnd type="none" w="sm" len="sm"/>
          </a:ln>
        </p:spPr>
        <p:txBody>
          <a:bodyPr spcFirstLastPara="1" wrap="square" lIns="81825" tIns="81825" rIns="81825" bIns="81825" anchor="ctr" anchorCtr="0">
            <a:noAutofit/>
          </a:bodyPr>
          <a:lstStyle/>
          <a:p>
            <a:pPr marL="0" lvl="0" indent="0" algn="ctr" rtl="0">
              <a:spcBef>
                <a:spcPts val="0"/>
              </a:spcBef>
              <a:spcAft>
                <a:spcPts val="0"/>
              </a:spcAft>
              <a:buNone/>
            </a:pPr>
            <a:endParaRPr lang="fr-FR" sz="1255" noProof="0" dirty="0"/>
          </a:p>
        </p:txBody>
      </p:sp>
      <p:sp>
        <p:nvSpPr>
          <p:cNvPr id="1338" name="Google Shape;1338;p181"/>
          <p:cNvSpPr txBox="1">
            <a:spLocks noGrp="1"/>
          </p:cNvSpPr>
          <p:nvPr>
            <p:ph type="title"/>
          </p:nvPr>
        </p:nvSpPr>
        <p:spPr>
          <a:xfrm>
            <a:off x="147483" y="-32238"/>
            <a:ext cx="8561439"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2400" noProof="0" dirty="0"/>
              <a:t>❌ Non concerné : les personnes médicalement fragiles</a:t>
            </a:r>
          </a:p>
        </p:txBody>
      </p:sp>
      <p:sp>
        <p:nvSpPr>
          <p:cNvPr id="1339" name="Google Shape;1339;p181"/>
          <p:cNvSpPr txBox="1">
            <a:spLocks noGrp="1"/>
          </p:cNvSpPr>
          <p:nvPr>
            <p:ph type="body" idx="1"/>
          </p:nvPr>
        </p:nvSpPr>
        <p:spPr>
          <a:xfrm>
            <a:off x="1864800" y="1232600"/>
            <a:ext cx="6522000" cy="3898500"/>
          </a:xfrm>
          <a:prstGeom prst="rect">
            <a:avLst/>
          </a:prstGeom>
        </p:spPr>
        <p:txBody>
          <a:bodyPr spcFirstLastPara="1" wrap="square" lIns="103900" tIns="103900" rIns="103900" bIns="103900" anchor="t" anchorCtr="0">
            <a:noAutofit/>
          </a:bodyPr>
          <a:lstStyle/>
          <a:p>
            <a:pPr marL="0" lvl="0" indent="0" algn="l" rtl="0">
              <a:spcBef>
                <a:spcPts val="910"/>
              </a:spcBef>
              <a:spcAft>
                <a:spcPts val="0"/>
              </a:spcAft>
              <a:buNone/>
            </a:pPr>
            <a:r>
              <a:rPr lang="fr-FR" sz="1820" b="1" noProof="0" dirty="0"/>
              <a:t>médicalement fragile</a:t>
            </a:r>
            <a:r>
              <a:rPr lang="fr-FR" sz="1820" noProof="0" dirty="0"/>
              <a:t>:</a:t>
            </a:r>
          </a:p>
          <a:p>
            <a:pPr marL="519430" lvl="0" indent="-375285" algn="l" rtl="0">
              <a:spcBef>
                <a:spcPts val="910"/>
              </a:spcBef>
              <a:spcAft>
                <a:spcPts val="0"/>
              </a:spcAft>
              <a:buSzPts val="1818"/>
              <a:buChar char="•"/>
            </a:pPr>
            <a:r>
              <a:rPr lang="fr-FR" sz="1600" noProof="0" dirty="0"/>
              <a:t>Aveugle ou handicapé</a:t>
            </a:r>
          </a:p>
          <a:p>
            <a:pPr marL="519430" lvl="0" indent="-375285" algn="l" rtl="0">
              <a:spcBef>
                <a:spcPts val="0"/>
              </a:spcBef>
              <a:spcAft>
                <a:spcPts val="0"/>
              </a:spcAft>
              <a:buSzPts val="1818"/>
              <a:buChar char="•"/>
            </a:pPr>
            <a:r>
              <a:rPr lang="fr-FR" sz="1600" noProof="0" dirty="0"/>
              <a:t>trouble lié à l'usage de substances</a:t>
            </a:r>
          </a:p>
          <a:p>
            <a:pPr marL="519430" lvl="0" indent="-375285" algn="l" rtl="0">
              <a:spcBef>
                <a:spcPts val="0"/>
              </a:spcBef>
              <a:spcAft>
                <a:spcPts val="0"/>
              </a:spcAft>
              <a:buSzPts val="1818"/>
              <a:buChar char="•"/>
            </a:pPr>
            <a:r>
              <a:rPr lang="fr-FR" sz="1600" noProof="0" dirty="0"/>
              <a:t>Trouble mental invalidant</a:t>
            </a:r>
          </a:p>
          <a:p>
            <a:pPr marL="519430" lvl="0" indent="-375285" algn="l" rtl="0">
              <a:spcBef>
                <a:spcPts val="0"/>
              </a:spcBef>
              <a:spcAft>
                <a:spcPts val="0"/>
              </a:spcAft>
              <a:buSzPts val="1818"/>
              <a:buChar char="•"/>
            </a:pPr>
            <a:r>
              <a:rPr lang="fr-FR" sz="1600" noProof="0" dirty="0"/>
              <a:t>Handicap physique, intellectuel ou développemental qui rend difficile l'accomplissement des activités quotidiennes</a:t>
            </a:r>
          </a:p>
          <a:p>
            <a:pPr marL="519430" lvl="0" indent="-375285" algn="l" rtl="0">
              <a:spcBef>
                <a:spcPts val="0"/>
              </a:spcBef>
              <a:spcAft>
                <a:spcPts val="0"/>
              </a:spcAft>
              <a:buSzPts val="1818"/>
              <a:buChar char="•"/>
            </a:pPr>
            <a:r>
              <a:rPr lang="fr-FR" sz="1600" noProof="0" dirty="0"/>
              <a:t>État médical grave ou complexe</a:t>
            </a:r>
          </a:p>
          <a:p>
            <a:pPr marL="0" lvl="0" indent="0" algn="l" rtl="0">
              <a:spcBef>
                <a:spcPts val="910"/>
              </a:spcBef>
              <a:spcAft>
                <a:spcPts val="0"/>
              </a:spcAft>
              <a:buNone/>
            </a:pPr>
            <a:endParaRPr lang="fr-FR" sz="1820" noProof="0" dirty="0"/>
          </a:p>
        </p:txBody>
      </p:sp>
      <p:pic>
        <p:nvPicPr>
          <p:cNvPr id="1340" name="Google Shape;1340;p181" descr="Heart in hand line icon, valentine day concept, man holding heart in his hands sign on white background, give love icon in outline style for mobile concept and web design. Vector graphics. (Provided by Getty Images)"/>
          <p:cNvPicPr preferRelativeResize="0"/>
          <p:nvPr/>
        </p:nvPicPr>
        <p:blipFill>
          <a:blip r:embed="rId3"/>
          <a:stretch>
            <a:fillRect/>
          </a:stretch>
        </p:blipFill>
        <p:spPr>
          <a:xfrm>
            <a:off x="497160" y="1714163"/>
            <a:ext cx="802217" cy="802217"/>
          </a:xfrm>
          <a:prstGeom prst="rect">
            <a:avLst/>
          </a:prstGeom>
          <a:noFill/>
          <a:ln>
            <a:noFill/>
          </a:ln>
        </p:spPr>
      </p:pic>
      <p:sp>
        <p:nvSpPr>
          <p:cNvPr id="1341" name="Google Shape;1341;p18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20</a:t>
            </a:fld>
            <a:endParaRPr lang="fr-FR"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p182"/>
          <p:cNvSpPr/>
          <p:nvPr/>
        </p:nvSpPr>
        <p:spPr>
          <a:xfrm>
            <a:off x="628642" y="2571758"/>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47" name="Google Shape;1347;p182"/>
          <p:cNvSpPr/>
          <p:nvPr/>
        </p:nvSpPr>
        <p:spPr>
          <a:xfrm>
            <a:off x="1888275" y="2584892"/>
            <a:ext cx="7741500" cy="10629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48" name="Google Shape;1348;p182"/>
          <p:cNvSpPr/>
          <p:nvPr/>
        </p:nvSpPr>
        <p:spPr>
          <a:xfrm>
            <a:off x="620542" y="1057133"/>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49" name="Google Shape;1349;p182"/>
          <p:cNvSpPr/>
          <p:nvPr/>
        </p:nvSpPr>
        <p:spPr>
          <a:xfrm>
            <a:off x="1880175" y="1070267"/>
            <a:ext cx="7741500" cy="10629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50" name="Google Shape;1350;p182"/>
          <p:cNvSpPr txBox="1">
            <a:spLocks noGrp="1"/>
          </p:cNvSpPr>
          <p:nvPr>
            <p:ph type="title"/>
          </p:nvPr>
        </p:nvSpPr>
        <p:spPr>
          <a:xfrm>
            <a:off x="628650" y="40753"/>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 Non concernés : certains aidants</a:t>
            </a:r>
          </a:p>
        </p:txBody>
      </p:sp>
      <p:sp>
        <p:nvSpPr>
          <p:cNvPr id="1351" name="Google Shape;1351;p182"/>
          <p:cNvSpPr txBox="1">
            <a:spLocks noGrp="1"/>
          </p:cNvSpPr>
          <p:nvPr>
            <p:ph type="body" idx="1"/>
          </p:nvPr>
        </p:nvSpPr>
        <p:spPr>
          <a:xfrm>
            <a:off x="1936850" y="1113175"/>
            <a:ext cx="6578700" cy="3430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fr-FR" sz="2000" noProof="0" dirty="0"/>
              <a:t>Parents, tuteurs, proches ou aidants familiaux responsables d'un enfant âgé de 13 ans ou moins</a:t>
            </a:r>
          </a:p>
          <a:p>
            <a:pPr marL="0" lvl="0" indent="0" algn="l" rtl="0">
              <a:spcBef>
                <a:spcPts val="1000"/>
              </a:spcBef>
              <a:spcAft>
                <a:spcPts val="0"/>
              </a:spcAft>
              <a:buNone/>
            </a:pPr>
            <a:endParaRPr lang="fr-FR" sz="2300" noProof="0" dirty="0"/>
          </a:p>
          <a:p>
            <a:pPr marL="0" lvl="0" indent="0" algn="l" rtl="0">
              <a:spcBef>
                <a:spcPts val="1000"/>
              </a:spcBef>
              <a:spcAft>
                <a:spcPts val="0"/>
              </a:spcAft>
              <a:buNone/>
            </a:pPr>
            <a:endParaRPr lang="fr-FR" sz="2300" noProof="0" dirty="0"/>
          </a:p>
          <a:p>
            <a:pPr marL="0" lvl="0" indent="0" algn="l" rtl="0">
              <a:spcBef>
                <a:spcPts val="1000"/>
              </a:spcBef>
              <a:spcAft>
                <a:spcPts val="0"/>
              </a:spcAft>
              <a:buNone/>
            </a:pPr>
            <a:r>
              <a:rPr lang="fr-FR" sz="1800" noProof="0" dirty="0"/>
              <a:t>Parents, tuteurs, proches aidants ou aidants familiaux responsables de la prise en charge d'une personne de tout âge présentant un handicap</a:t>
            </a:r>
          </a:p>
        </p:txBody>
      </p:sp>
      <p:pic>
        <p:nvPicPr>
          <p:cNvPr id="1352" name="Google Shape;1352;p182" descr="Help the employee icon vector. Isolated contour symbol illustration (Provided by Getty Images)"/>
          <p:cNvPicPr preferRelativeResize="0"/>
          <p:nvPr/>
        </p:nvPicPr>
        <p:blipFill rotWithShape="1">
          <a:blip r:embed="rId3"/>
          <a:srcRect l="14096" t="13830" r="15738" b="16005"/>
          <a:stretch>
            <a:fillRect/>
          </a:stretch>
        </p:blipFill>
        <p:spPr>
          <a:xfrm>
            <a:off x="820650" y="2676591"/>
            <a:ext cx="808550" cy="808550"/>
          </a:xfrm>
          <a:prstGeom prst="rect">
            <a:avLst/>
          </a:prstGeom>
          <a:noFill/>
          <a:ln>
            <a:noFill/>
          </a:ln>
        </p:spPr>
      </p:pic>
      <p:pic>
        <p:nvPicPr>
          <p:cNvPr id="1353" name="Google Shape;1353;p182" descr="Mother and son line icon, 1st June children protection day concept, Mom and her baby sign on white background, Kid and parent icon in outline style mobile and web design. Vector graphics. (Provided by Getty Images)"/>
          <p:cNvPicPr preferRelativeResize="0"/>
          <p:nvPr/>
        </p:nvPicPr>
        <p:blipFill>
          <a:blip r:embed="rId4"/>
          <a:stretch>
            <a:fillRect/>
          </a:stretch>
        </p:blipFill>
        <p:spPr>
          <a:xfrm>
            <a:off x="820638" y="1205225"/>
            <a:ext cx="808550" cy="808550"/>
          </a:xfrm>
          <a:prstGeom prst="rect">
            <a:avLst/>
          </a:prstGeom>
          <a:noFill/>
          <a:ln>
            <a:noFill/>
          </a:ln>
        </p:spPr>
      </p:pic>
      <p:sp>
        <p:nvSpPr>
          <p:cNvPr id="1354" name="Google Shape;1354;p18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21</a:t>
            </a:fld>
            <a:endParaRPr lang="fr-FR"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183"/>
          <p:cNvSpPr/>
          <p:nvPr/>
        </p:nvSpPr>
        <p:spPr>
          <a:xfrm>
            <a:off x="1617310" y="3741073"/>
            <a:ext cx="8524800" cy="774887"/>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60" name="Google Shape;1360;p183"/>
          <p:cNvSpPr/>
          <p:nvPr/>
        </p:nvSpPr>
        <p:spPr>
          <a:xfrm>
            <a:off x="1617310" y="2947121"/>
            <a:ext cx="8524800" cy="731225"/>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61" name="Google Shape;1361;p183"/>
          <p:cNvSpPr/>
          <p:nvPr/>
        </p:nvSpPr>
        <p:spPr>
          <a:xfrm>
            <a:off x="1617310" y="2000139"/>
            <a:ext cx="8524800" cy="896371"/>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62" name="Google Shape;1362;p183"/>
          <p:cNvSpPr/>
          <p:nvPr/>
        </p:nvSpPr>
        <p:spPr>
          <a:xfrm>
            <a:off x="606950" y="1972376"/>
            <a:ext cx="758400" cy="718800"/>
          </a:xfrm>
          <a:prstGeom prst="ellipse">
            <a:avLst/>
          </a:prstGeom>
          <a:solidFill>
            <a:schemeClr val="lt1"/>
          </a:solidFill>
          <a:ln w="11875" cap="flat" cmpd="sng">
            <a:solidFill>
              <a:srgbClr val="C9DAF8"/>
            </a:solidFill>
            <a:prstDash val="solid"/>
            <a:round/>
            <a:headEnd type="none" w="sm" len="sm"/>
            <a:tailEnd type="none" w="sm" len="sm"/>
          </a:ln>
        </p:spPr>
        <p:txBody>
          <a:bodyPr spcFirstLastPara="1" wrap="square" lIns="57000" tIns="57000" rIns="57000" bIns="57000" anchor="ctr" anchorCtr="0">
            <a:noAutofit/>
          </a:bodyPr>
          <a:lstStyle/>
          <a:p>
            <a:pPr marL="0" lvl="0" indent="0" algn="ctr" rtl="0">
              <a:spcBef>
                <a:spcPts val="0"/>
              </a:spcBef>
              <a:spcAft>
                <a:spcPts val="0"/>
              </a:spcAft>
              <a:buNone/>
            </a:pPr>
            <a:endParaRPr lang="fr-FR" sz="875" noProof="0" dirty="0"/>
          </a:p>
        </p:txBody>
      </p:sp>
      <p:sp>
        <p:nvSpPr>
          <p:cNvPr id="1363" name="Google Shape;1363;p183"/>
          <p:cNvSpPr/>
          <p:nvPr/>
        </p:nvSpPr>
        <p:spPr>
          <a:xfrm>
            <a:off x="606950" y="1232089"/>
            <a:ext cx="758400" cy="718800"/>
          </a:xfrm>
          <a:prstGeom prst="ellipse">
            <a:avLst/>
          </a:prstGeom>
          <a:solidFill>
            <a:schemeClr val="lt1"/>
          </a:solidFill>
          <a:ln w="11875" cap="flat" cmpd="sng">
            <a:solidFill>
              <a:srgbClr val="C9DAF8"/>
            </a:solidFill>
            <a:prstDash val="solid"/>
            <a:round/>
            <a:headEnd type="none" w="sm" len="sm"/>
            <a:tailEnd type="none" w="sm" len="sm"/>
          </a:ln>
        </p:spPr>
        <p:txBody>
          <a:bodyPr spcFirstLastPara="1" wrap="square" lIns="57000" tIns="57000" rIns="57000" bIns="57000" anchor="ctr" anchorCtr="0">
            <a:noAutofit/>
          </a:bodyPr>
          <a:lstStyle/>
          <a:p>
            <a:pPr marL="0" lvl="0" indent="0" algn="ctr" rtl="0">
              <a:spcBef>
                <a:spcPts val="0"/>
              </a:spcBef>
              <a:spcAft>
                <a:spcPts val="0"/>
              </a:spcAft>
              <a:buNone/>
            </a:pPr>
            <a:endParaRPr lang="fr-FR" sz="875" noProof="0" dirty="0"/>
          </a:p>
        </p:txBody>
      </p:sp>
      <p:sp>
        <p:nvSpPr>
          <p:cNvPr id="1364" name="Google Shape;1364;p183"/>
          <p:cNvSpPr/>
          <p:nvPr/>
        </p:nvSpPr>
        <p:spPr>
          <a:xfrm>
            <a:off x="1617310" y="1105423"/>
            <a:ext cx="8524800" cy="664881"/>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fr-FR" noProof="0" dirty="0"/>
          </a:p>
        </p:txBody>
      </p:sp>
      <p:sp>
        <p:nvSpPr>
          <p:cNvPr id="1365" name="Google Shape;1365;p183"/>
          <p:cNvSpPr txBox="1">
            <a:spLocks noGrp="1"/>
          </p:cNvSpPr>
          <p:nvPr>
            <p:ph type="title"/>
          </p:nvPr>
        </p:nvSpPr>
        <p:spPr>
          <a:xfrm>
            <a:off x="108725" y="79200"/>
            <a:ext cx="9035400" cy="720000"/>
          </a:xfrm>
          <a:prstGeom prst="rect">
            <a:avLst/>
          </a:prstGeom>
        </p:spPr>
        <p:txBody>
          <a:bodyPr spcFirstLastPara="1" wrap="square" lIns="68575" tIns="34275" rIns="68575" bIns="34275" anchor="b" anchorCtr="0">
            <a:noAutofit/>
          </a:bodyPr>
          <a:lstStyle/>
          <a:p>
            <a:pPr lvl="0"/>
            <a:r>
              <a:rPr lang="fr-FR" sz="3200" noProof="0" dirty="0"/>
              <a:t>❌ </a:t>
            </a:r>
            <a:r>
              <a:rPr lang="en-US" sz="3200" dirty="0"/>
              <a:t>Non </a:t>
            </a:r>
            <a:r>
              <a:rPr lang="en-US" sz="3200" dirty="0" err="1"/>
              <a:t>concernées</a:t>
            </a:r>
            <a:r>
              <a:rPr lang="en-US" sz="3200" dirty="0"/>
              <a:t> : </a:t>
            </a:r>
            <a:r>
              <a:rPr lang="en-US" sz="3200" dirty="0" err="1"/>
              <a:t>Autres</a:t>
            </a:r>
            <a:r>
              <a:rPr lang="en-US" sz="3200" dirty="0"/>
              <a:t> populations</a:t>
            </a:r>
            <a:endParaRPr lang="fr-FR" sz="3200" noProof="0" dirty="0"/>
          </a:p>
        </p:txBody>
      </p:sp>
      <p:pic>
        <p:nvPicPr>
          <p:cNvPr id="1366" name="Google Shape;1366;p183" descr="Pregnant woman expecting baby line icon. Women pregnancy symbol, outline style pictogram on white background. Relationship sign for mobile concept and web design. Vector graphics. (Provided by Getty Images)"/>
          <p:cNvPicPr preferRelativeResize="0"/>
          <p:nvPr/>
        </p:nvPicPr>
        <p:blipFill>
          <a:blip r:embed="rId3"/>
          <a:stretch>
            <a:fillRect/>
          </a:stretch>
        </p:blipFill>
        <p:spPr>
          <a:xfrm>
            <a:off x="757540" y="1324142"/>
            <a:ext cx="492180" cy="492180"/>
          </a:xfrm>
          <a:prstGeom prst="rect">
            <a:avLst/>
          </a:prstGeom>
          <a:noFill/>
          <a:ln>
            <a:noFill/>
          </a:ln>
        </p:spPr>
      </p:pic>
      <p:pic>
        <p:nvPicPr>
          <p:cNvPr id="1367" name="Google Shape;1367;p183" descr="prison door icon vector. Isolated contour symbol illustration (Provided by Getty Images)"/>
          <p:cNvPicPr preferRelativeResize="0"/>
          <p:nvPr/>
        </p:nvPicPr>
        <p:blipFill rotWithShape="1">
          <a:blip r:embed="rId4"/>
          <a:srcRect l="20919" r="17787"/>
          <a:stretch>
            <a:fillRect/>
          </a:stretch>
        </p:blipFill>
        <p:spPr>
          <a:xfrm>
            <a:off x="827074" y="2074927"/>
            <a:ext cx="334751" cy="546140"/>
          </a:xfrm>
          <a:prstGeom prst="rect">
            <a:avLst/>
          </a:prstGeom>
          <a:noFill/>
          <a:ln>
            <a:noFill/>
          </a:ln>
        </p:spPr>
      </p:pic>
      <p:sp>
        <p:nvSpPr>
          <p:cNvPr id="1368" name="Google Shape;1368;p183"/>
          <p:cNvSpPr txBox="1">
            <a:spLocks noGrp="1"/>
          </p:cNvSpPr>
          <p:nvPr>
            <p:ph type="body" idx="1"/>
          </p:nvPr>
        </p:nvSpPr>
        <p:spPr>
          <a:xfrm>
            <a:off x="1585474" y="517892"/>
            <a:ext cx="7320280" cy="3191817"/>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None/>
            </a:pPr>
            <a:endParaRPr lang="fr-FR" sz="1800" noProof="0" dirty="0"/>
          </a:p>
          <a:p>
            <a:pPr marL="0" lvl="0" indent="0" algn="l" rtl="0">
              <a:lnSpc>
                <a:spcPct val="115000"/>
              </a:lnSpc>
              <a:spcBef>
                <a:spcPts val="800"/>
              </a:spcBef>
              <a:spcAft>
                <a:spcPts val="0"/>
              </a:spcAft>
              <a:buNone/>
            </a:pPr>
            <a:r>
              <a:rPr lang="fr-FR" sz="1600" noProof="0" dirty="0"/>
              <a:t>Les adhérentes actuelles de Health First Colorado qui sont enceintes, ainsi que certaines adhérentes qui ont été </a:t>
            </a:r>
            <a:r>
              <a:rPr lang="fr-FR" sz="1600" b="1" noProof="0" dirty="0"/>
              <a:t>enceintes</a:t>
            </a:r>
            <a:r>
              <a:rPr lang="fr-FR" sz="1600" noProof="0" dirty="0"/>
              <a:t> au cours des 12 derniers mois</a:t>
            </a:r>
          </a:p>
          <a:p>
            <a:pPr marL="0" lvl="0" indent="0" algn="l" rtl="0">
              <a:lnSpc>
                <a:spcPct val="115000"/>
              </a:lnSpc>
              <a:spcBef>
                <a:spcPts val="800"/>
              </a:spcBef>
              <a:spcAft>
                <a:spcPts val="0"/>
              </a:spcAft>
              <a:buNone/>
            </a:pPr>
            <a:endParaRPr lang="fr-FR" sz="1600" dirty="0"/>
          </a:p>
          <a:p>
            <a:pPr marL="0" lvl="0" indent="0" algn="l" rtl="0">
              <a:lnSpc>
                <a:spcPct val="115000"/>
              </a:lnSpc>
              <a:spcBef>
                <a:spcPts val="800"/>
              </a:spcBef>
              <a:spcAft>
                <a:spcPts val="0"/>
              </a:spcAft>
              <a:buNone/>
            </a:pPr>
            <a:r>
              <a:rPr lang="fr-FR" sz="1600" noProof="0" dirty="0"/>
              <a:t>Les personnes qui vivent actuellement dans </a:t>
            </a:r>
            <a:r>
              <a:rPr lang="fr-FR" sz="1600" b="1" noProof="0" dirty="0"/>
              <a:t>une maison d'arrêt, une prison ou certains centres de réinsertion</a:t>
            </a:r>
            <a:r>
              <a:rPr lang="fr-FR" sz="1600" noProof="0" dirty="0"/>
              <a:t>, ou qui y ont vécu au cours des 3 derniers mois</a:t>
            </a:r>
          </a:p>
          <a:p>
            <a:pPr marL="0" lvl="0" indent="0" algn="l" rtl="0">
              <a:lnSpc>
                <a:spcPct val="115000"/>
              </a:lnSpc>
              <a:spcBef>
                <a:spcPts val="800"/>
              </a:spcBef>
              <a:spcAft>
                <a:spcPts val="0"/>
              </a:spcAft>
              <a:buNone/>
            </a:pPr>
            <a:r>
              <a:rPr lang="fr-FR" sz="1600" b="1" noProof="0" dirty="0"/>
              <a:t>Les anciens combattants </a:t>
            </a:r>
            <a:r>
              <a:rPr lang="fr-FR" sz="1600" noProof="0" dirty="0"/>
              <a:t>présentant un handicap lié au service que le Département américain des Anciens Combattants a jugé total et permanent</a:t>
            </a:r>
          </a:p>
          <a:p>
            <a:pPr marL="0" lvl="0" indent="0" algn="l" rtl="0">
              <a:lnSpc>
                <a:spcPct val="115000"/>
              </a:lnSpc>
              <a:spcBef>
                <a:spcPts val="800"/>
              </a:spcBef>
              <a:spcAft>
                <a:spcPts val="0"/>
              </a:spcAft>
              <a:buNone/>
            </a:pPr>
            <a:r>
              <a:rPr lang="fr-FR" sz="1600" b="1" noProof="0" dirty="0"/>
              <a:t>Les Amérindiens et les Autochtones d'Alaska</a:t>
            </a:r>
            <a:r>
              <a:rPr lang="fr-FR" sz="1600" noProof="0" dirty="0"/>
              <a:t> (AI/AN) qui remplissent les conditions requises pour bénéficier des services de santé indiens (IHS)</a:t>
            </a:r>
          </a:p>
          <a:p>
            <a:pPr marL="0" lvl="0" indent="0" algn="l" rtl="0">
              <a:spcBef>
                <a:spcPts val="800"/>
              </a:spcBef>
              <a:spcAft>
                <a:spcPts val="0"/>
              </a:spcAft>
              <a:buNone/>
            </a:pPr>
            <a:endParaRPr lang="fr-FR" sz="1600" noProof="0" dirty="0"/>
          </a:p>
        </p:txBody>
      </p:sp>
      <p:sp>
        <p:nvSpPr>
          <p:cNvPr id="1369" name="Google Shape;1369;p183"/>
          <p:cNvSpPr/>
          <p:nvPr/>
        </p:nvSpPr>
        <p:spPr>
          <a:xfrm>
            <a:off x="611275" y="2741410"/>
            <a:ext cx="758400" cy="783600"/>
          </a:xfrm>
          <a:prstGeom prst="ellipse">
            <a:avLst/>
          </a:prstGeom>
          <a:solidFill>
            <a:schemeClr val="lt1"/>
          </a:solidFill>
          <a:ln w="13300" cap="flat" cmpd="sng">
            <a:solidFill>
              <a:srgbClr val="C9DAF8"/>
            </a:solidFill>
            <a:prstDash val="solid"/>
            <a:round/>
            <a:headEnd type="none" w="sm" len="sm"/>
            <a:tailEnd type="none" w="sm" len="sm"/>
          </a:ln>
        </p:spPr>
        <p:txBody>
          <a:bodyPr spcFirstLastPara="1" wrap="square" lIns="63875" tIns="63875" rIns="63875" bIns="63875" anchor="ctr" anchorCtr="0">
            <a:noAutofit/>
          </a:bodyPr>
          <a:lstStyle/>
          <a:p>
            <a:pPr marL="0" lvl="0" indent="0" algn="ctr" rtl="0">
              <a:spcBef>
                <a:spcPts val="0"/>
              </a:spcBef>
              <a:spcAft>
                <a:spcPts val="0"/>
              </a:spcAft>
              <a:buNone/>
            </a:pPr>
            <a:endParaRPr lang="fr-FR" sz="980" noProof="0" dirty="0"/>
          </a:p>
        </p:txBody>
      </p:sp>
      <p:pic>
        <p:nvPicPr>
          <p:cNvPr id="1370" name="Google Shape;1370;p183" descr="Medal line icon. Army reward, soldier star of honor symbol, outline style pictogram on white background. Military sign for mobile concept and web design. Vector graphics. (Provided by Getty Images)"/>
          <p:cNvPicPr preferRelativeResize="0"/>
          <p:nvPr/>
        </p:nvPicPr>
        <p:blipFill>
          <a:blip r:embed="rId5"/>
          <a:stretch>
            <a:fillRect/>
          </a:stretch>
        </p:blipFill>
        <p:spPr>
          <a:xfrm>
            <a:off x="717479" y="2896510"/>
            <a:ext cx="564936" cy="564936"/>
          </a:xfrm>
          <a:prstGeom prst="rect">
            <a:avLst/>
          </a:prstGeom>
          <a:noFill/>
          <a:ln>
            <a:noFill/>
          </a:ln>
        </p:spPr>
      </p:pic>
      <p:sp>
        <p:nvSpPr>
          <p:cNvPr id="1371" name="Google Shape;1371;p183"/>
          <p:cNvSpPr/>
          <p:nvPr/>
        </p:nvSpPr>
        <p:spPr>
          <a:xfrm>
            <a:off x="611275" y="3579610"/>
            <a:ext cx="758400" cy="783600"/>
          </a:xfrm>
          <a:prstGeom prst="ellipse">
            <a:avLst/>
          </a:prstGeom>
          <a:solidFill>
            <a:schemeClr val="lt1"/>
          </a:solidFill>
          <a:ln w="13300" cap="flat" cmpd="sng">
            <a:solidFill>
              <a:srgbClr val="C9DAF8"/>
            </a:solidFill>
            <a:prstDash val="solid"/>
            <a:round/>
            <a:headEnd type="none" w="sm" len="sm"/>
            <a:tailEnd type="none" w="sm" len="sm"/>
          </a:ln>
        </p:spPr>
        <p:txBody>
          <a:bodyPr spcFirstLastPara="1" wrap="square" lIns="63875" tIns="63875" rIns="63875" bIns="63875" anchor="ctr" anchorCtr="0">
            <a:noAutofit/>
          </a:bodyPr>
          <a:lstStyle/>
          <a:p>
            <a:pPr marL="0" lvl="0" indent="0" algn="ctr" rtl="0">
              <a:spcBef>
                <a:spcPts val="0"/>
              </a:spcBef>
              <a:spcAft>
                <a:spcPts val="0"/>
              </a:spcAft>
              <a:buNone/>
            </a:pPr>
            <a:endParaRPr lang="fr-FR" sz="980" noProof="0" dirty="0"/>
          </a:p>
        </p:txBody>
      </p:sp>
      <p:pic>
        <p:nvPicPr>
          <p:cNvPr id="1372" name="Google Shape;1372;p183" descr="Health insurance icon vector. Isolated contour symbol illustration (Provided by Getty Images)"/>
          <p:cNvPicPr preferRelativeResize="0"/>
          <p:nvPr/>
        </p:nvPicPr>
        <p:blipFill rotWithShape="1">
          <a:blip r:embed="rId6"/>
          <a:srcRect l="18621" t="21292" r="20703" b="21286"/>
          <a:stretch>
            <a:fillRect/>
          </a:stretch>
        </p:blipFill>
        <p:spPr>
          <a:xfrm>
            <a:off x="721163" y="3736868"/>
            <a:ext cx="564951" cy="534682"/>
          </a:xfrm>
          <a:prstGeom prst="rect">
            <a:avLst/>
          </a:prstGeom>
          <a:noFill/>
          <a:ln>
            <a:noFill/>
          </a:ln>
        </p:spPr>
      </p:pic>
      <p:sp>
        <p:nvSpPr>
          <p:cNvPr id="1373" name="Google Shape;1373;p18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22</a:t>
            </a:fld>
            <a:endParaRPr lang="fr-FR"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78" name="Google Shape;1378;p184"/>
          <p:cNvSpPr txBox="1">
            <a:spLocks noGrp="1"/>
          </p:cNvSpPr>
          <p:nvPr>
            <p:ph type="title"/>
          </p:nvPr>
        </p:nvSpPr>
        <p:spPr>
          <a:xfrm>
            <a:off x="628650" y="645112"/>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 </a:t>
            </a:r>
            <a:r>
              <a:rPr lang="fr-FR" sz="2800" noProof="0" dirty="0"/>
              <a:t>Difficultés temporaires facultatives</a:t>
            </a:r>
            <a:r>
              <a:rPr lang="fr-FR" sz="3200" noProof="0" dirty="0"/>
              <a:t>	</a:t>
            </a:r>
          </a:p>
        </p:txBody>
      </p:sp>
      <p:grpSp>
        <p:nvGrpSpPr>
          <p:cNvPr id="1379" name="Google Shape;1379;p184"/>
          <p:cNvGrpSpPr/>
          <p:nvPr/>
        </p:nvGrpSpPr>
        <p:grpSpPr>
          <a:xfrm>
            <a:off x="2544773" y="1561051"/>
            <a:ext cx="2000756" cy="2022367"/>
            <a:chOff x="1194363" y="266950"/>
            <a:chExt cx="2030400" cy="2490600"/>
          </a:xfrm>
        </p:grpSpPr>
        <p:sp>
          <p:nvSpPr>
            <p:cNvPr id="1380" name="Google Shape;1380;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lang="fr-FR" noProof="0" dirty="0"/>
            </a:p>
          </p:txBody>
        </p:sp>
        <p:sp>
          <p:nvSpPr>
            <p:cNvPr id="1381" name="Google Shape;1381;p184"/>
            <p:cNvSpPr/>
            <p:nvPr/>
          </p:nvSpPr>
          <p:spPr>
            <a:xfrm>
              <a:off x="1233923" y="1429996"/>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fr-FR" sz="1720" noProof="0" dirty="0">
                  <a:solidFill>
                    <a:schemeClr val="dk1"/>
                  </a:solidFill>
                  <a:latin typeface="Trebuchet MS" panose="020B0603020202020204"/>
                  <a:ea typeface="Trebuchet MS" panose="020B0603020202020204"/>
                  <a:cs typeface="Trebuchet MS" panose="020B0603020202020204"/>
                  <a:sym typeface="Trebuchet MS" panose="020B0603020202020204"/>
                </a:rPr>
                <a:t>Vivre dans une zone sinistrée déclarée</a:t>
              </a:r>
            </a:p>
          </p:txBody>
        </p:sp>
      </p:grpSp>
      <p:grpSp>
        <p:nvGrpSpPr>
          <p:cNvPr id="1382" name="Google Shape;1382;p184"/>
          <p:cNvGrpSpPr/>
          <p:nvPr/>
        </p:nvGrpSpPr>
        <p:grpSpPr>
          <a:xfrm>
            <a:off x="4643289" y="1561051"/>
            <a:ext cx="2000756" cy="2022367"/>
            <a:chOff x="1194363" y="266950"/>
            <a:chExt cx="2030400" cy="2490600"/>
          </a:xfrm>
        </p:grpSpPr>
        <p:sp>
          <p:nvSpPr>
            <p:cNvPr id="1383" name="Google Shape;1383;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lang="fr-FR" sz="1520" noProof="0" dirty="0"/>
            </a:p>
          </p:txBody>
        </p:sp>
        <p:sp>
          <p:nvSpPr>
            <p:cNvPr id="1384" name="Google Shape;1384;p184"/>
            <p:cNvSpPr/>
            <p:nvPr/>
          </p:nvSpPr>
          <p:spPr>
            <a:xfrm>
              <a:off x="1233923" y="1506588"/>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fr-FR" sz="1830" noProof="0" dirty="0">
                  <a:solidFill>
                    <a:schemeClr val="dk1"/>
                  </a:solidFill>
                  <a:latin typeface="Trebuchet MS" panose="020B0603020202020204"/>
                  <a:ea typeface="Trebuchet MS" panose="020B0603020202020204"/>
                  <a:cs typeface="Trebuchet MS" panose="020B0603020202020204"/>
                  <a:sym typeface="Trebuchet MS" panose="020B0603020202020204"/>
                </a:rPr>
                <a:t>Soins médicaux aigus/hospitalisation</a:t>
              </a:r>
            </a:p>
          </p:txBody>
        </p:sp>
      </p:grpSp>
      <p:grpSp>
        <p:nvGrpSpPr>
          <p:cNvPr id="1385" name="Google Shape;1385;p184"/>
          <p:cNvGrpSpPr/>
          <p:nvPr/>
        </p:nvGrpSpPr>
        <p:grpSpPr>
          <a:xfrm>
            <a:off x="6741794" y="1561051"/>
            <a:ext cx="2112646" cy="2022367"/>
            <a:chOff x="1194363" y="266950"/>
            <a:chExt cx="2030400" cy="2490600"/>
          </a:xfrm>
        </p:grpSpPr>
        <p:sp>
          <p:nvSpPr>
            <p:cNvPr id="1386" name="Google Shape;1386;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lang="fr-FR" noProof="0" dirty="0"/>
            </a:p>
          </p:txBody>
        </p:sp>
        <p:sp>
          <p:nvSpPr>
            <p:cNvPr id="1387" name="Google Shape;1387;p184"/>
            <p:cNvSpPr/>
            <p:nvPr/>
          </p:nvSpPr>
          <p:spPr>
            <a:xfrm>
              <a:off x="1233923" y="1523839"/>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Besoin de voyager pour des soins médicaux</a:t>
              </a:r>
            </a:p>
          </p:txBody>
        </p:sp>
      </p:grpSp>
      <p:pic>
        <p:nvPicPr>
          <p:cNvPr id="1388" name="Google Shape;1388;p184" descr="Rise chart icon vector. Isolated contour symbol illustration (Provided by Getty Images)"/>
          <p:cNvPicPr preferRelativeResize="0"/>
          <p:nvPr/>
        </p:nvPicPr>
        <p:blipFill rotWithShape="1">
          <a:blip r:embed="rId3"/>
          <a:srcRect l="14924" t="17919" r="12874" b="17297"/>
          <a:stretch>
            <a:fillRect/>
          </a:stretch>
        </p:blipFill>
        <p:spPr>
          <a:xfrm>
            <a:off x="937372" y="1637051"/>
            <a:ext cx="924477" cy="829425"/>
          </a:xfrm>
          <a:prstGeom prst="rect">
            <a:avLst/>
          </a:prstGeom>
          <a:noFill/>
          <a:ln>
            <a:noFill/>
          </a:ln>
        </p:spPr>
      </p:pic>
      <p:pic>
        <p:nvPicPr>
          <p:cNvPr id="1389" name="Google Shape;1389;p184" descr="Lightning Storm Hurricane Icon Vector. Isolated contour symbol illustration (Provided by Getty Images)"/>
          <p:cNvPicPr preferRelativeResize="0"/>
          <p:nvPr/>
        </p:nvPicPr>
        <p:blipFill>
          <a:blip r:embed="rId4"/>
          <a:stretch>
            <a:fillRect/>
          </a:stretch>
        </p:blipFill>
        <p:spPr>
          <a:xfrm>
            <a:off x="3010467" y="1588868"/>
            <a:ext cx="1052252" cy="1052252"/>
          </a:xfrm>
          <a:prstGeom prst="rect">
            <a:avLst/>
          </a:prstGeom>
          <a:noFill/>
          <a:ln>
            <a:noFill/>
          </a:ln>
        </p:spPr>
      </p:pic>
      <p:pic>
        <p:nvPicPr>
          <p:cNvPr id="1390" name="Google Shape;1390;p184" descr="Man and medicine cross line icon, Medical concept, Person with hospital cross sign on white background, Medical center logo icon in outline style for mobile and web design. Vector graphics. (Provided by Getty Images)"/>
          <p:cNvPicPr preferRelativeResize="0"/>
          <p:nvPr/>
        </p:nvPicPr>
        <p:blipFill>
          <a:blip r:embed="rId5"/>
          <a:stretch>
            <a:fillRect/>
          </a:stretch>
        </p:blipFill>
        <p:spPr>
          <a:xfrm>
            <a:off x="5133329" y="1634697"/>
            <a:ext cx="924477" cy="924447"/>
          </a:xfrm>
          <a:prstGeom prst="rect">
            <a:avLst/>
          </a:prstGeom>
          <a:noFill/>
          <a:ln>
            <a:noFill/>
          </a:ln>
        </p:spPr>
      </p:pic>
      <p:pic>
        <p:nvPicPr>
          <p:cNvPr id="1391" name="Google Shape;1391;p184" descr="The car in the garage is an icon vector. Isolated contour symbol illustration (Provided by Getty Images)"/>
          <p:cNvPicPr preferRelativeResize="0"/>
          <p:nvPr/>
        </p:nvPicPr>
        <p:blipFill>
          <a:blip r:embed="rId6"/>
          <a:stretch>
            <a:fillRect/>
          </a:stretch>
        </p:blipFill>
        <p:spPr>
          <a:xfrm>
            <a:off x="7130125" y="1603535"/>
            <a:ext cx="1052252" cy="1052252"/>
          </a:xfrm>
          <a:prstGeom prst="rect">
            <a:avLst/>
          </a:prstGeom>
          <a:noFill/>
          <a:ln>
            <a:noFill/>
          </a:ln>
        </p:spPr>
      </p:pic>
      <p:grpSp>
        <p:nvGrpSpPr>
          <p:cNvPr id="1392" name="Google Shape;1392;p184"/>
          <p:cNvGrpSpPr/>
          <p:nvPr/>
        </p:nvGrpSpPr>
        <p:grpSpPr>
          <a:xfrm>
            <a:off x="446256" y="1561051"/>
            <a:ext cx="2000756" cy="2022367"/>
            <a:chOff x="1194363" y="266950"/>
            <a:chExt cx="2030400" cy="2490600"/>
          </a:xfrm>
        </p:grpSpPr>
        <p:sp>
          <p:nvSpPr>
            <p:cNvPr id="1393" name="Google Shape;1393;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lang="fr-FR" noProof="0" dirty="0"/>
            </a:p>
          </p:txBody>
        </p:sp>
        <p:sp>
          <p:nvSpPr>
            <p:cNvPr id="1394" name="Google Shape;1394;p184"/>
            <p:cNvSpPr/>
            <p:nvPr/>
          </p:nvSpPr>
          <p:spPr>
            <a:xfrm>
              <a:off x="1233923" y="1412746"/>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fr-FR" sz="1830" noProof="0" dirty="0">
                  <a:solidFill>
                    <a:schemeClr val="dk1"/>
                  </a:solidFill>
                  <a:latin typeface="Trebuchet MS" panose="020B0603020202020204"/>
                  <a:ea typeface="Trebuchet MS" panose="020B0603020202020204"/>
                  <a:cs typeface="Trebuchet MS" panose="020B0603020202020204"/>
                  <a:sym typeface="Trebuchet MS" panose="020B0603020202020204"/>
                </a:rPr>
                <a:t>Taux de chômage élevé dans le comté</a:t>
              </a:r>
            </a:p>
          </p:txBody>
        </p:sp>
      </p:grpSp>
      <p:pic>
        <p:nvPicPr>
          <p:cNvPr id="1395" name="Google Shape;1395;p184" descr="Rise chart icon vector. Isolated contour symbol illustration (Provided by Getty Images)"/>
          <p:cNvPicPr preferRelativeResize="0"/>
          <p:nvPr/>
        </p:nvPicPr>
        <p:blipFill rotWithShape="1">
          <a:blip r:embed="rId3"/>
          <a:srcRect l="15283" t="20793" r="14319" b="19509"/>
          <a:stretch>
            <a:fillRect/>
          </a:stretch>
        </p:blipFill>
        <p:spPr>
          <a:xfrm>
            <a:off x="945219" y="1701793"/>
            <a:ext cx="924477" cy="783995"/>
          </a:xfrm>
          <a:prstGeom prst="rect">
            <a:avLst/>
          </a:prstGeom>
          <a:noFill/>
          <a:ln>
            <a:noFill/>
          </a:ln>
        </p:spPr>
      </p:pic>
      <p:sp>
        <p:nvSpPr>
          <p:cNvPr id="1396" name="Google Shape;1396;p18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23</a:t>
            </a:fld>
            <a:endParaRPr lang="fr-FR" noProof="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p185"/>
          <p:cNvSpPr txBox="1">
            <a:spLocks noGrp="1"/>
          </p:cNvSpPr>
          <p:nvPr>
            <p:ph type="body" idx="1"/>
          </p:nvPr>
        </p:nvSpPr>
        <p:spPr>
          <a:xfrm>
            <a:off x="627578" y="142807"/>
            <a:ext cx="7889100" cy="6126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fr-FR" sz="2800" b="1" noProof="0" dirty="0">
                <a:solidFill>
                  <a:schemeClr val="dk2"/>
                </a:solidFill>
              </a:rPr>
              <a:t>Outil de sélection des exigences de travail</a:t>
            </a:r>
          </a:p>
        </p:txBody>
      </p:sp>
      <p:sp>
        <p:nvSpPr>
          <p:cNvPr id="1402" name="Google Shape;1402;p185"/>
          <p:cNvSpPr txBox="1">
            <a:spLocks noGrp="1"/>
          </p:cNvSpPr>
          <p:nvPr>
            <p:ph type="body" idx="1"/>
          </p:nvPr>
        </p:nvSpPr>
        <p:spPr>
          <a:xfrm>
            <a:off x="171956" y="902269"/>
            <a:ext cx="4428300" cy="33996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fr-FR" sz="14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Outil rapide et simple d'évaluation des obligations de travail permettant de déterminer si une personne est tenue de respecter ces obligations ou si elle en est dispensée</a:t>
            </a:r>
          </a:p>
          <a:p>
            <a:pPr marL="342900" lvl="0" indent="-266700" algn="l" rtl="0">
              <a:spcBef>
                <a:spcPts val="800"/>
              </a:spcBef>
              <a:spcAft>
                <a:spcPts val="0"/>
              </a:spcAft>
              <a:buClr>
                <a:schemeClr val="dk1"/>
              </a:buClr>
              <a:buSzPts val="1600"/>
              <a:buFont typeface="Trebuchet MS" panose="020B0603020202020204"/>
              <a:buChar char="●"/>
            </a:pPr>
            <a:r>
              <a:rPr lang="fr-FR" sz="14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Aucune information permettant d'identifier une personne n'est utilisée.</a:t>
            </a:r>
          </a:p>
          <a:p>
            <a:pPr marL="342900" lvl="0" indent="-266700" algn="l" rtl="0">
              <a:spcBef>
                <a:spcPts val="0"/>
              </a:spcBef>
              <a:spcAft>
                <a:spcPts val="0"/>
              </a:spcAft>
              <a:buClr>
                <a:schemeClr val="dk1"/>
              </a:buClr>
              <a:buSzPts val="1600"/>
              <a:buFont typeface="Trebuchet MS" panose="020B0603020202020204"/>
              <a:buChar char="●"/>
            </a:pPr>
            <a:r>
              <a:rPr lang="fr-FR" sz="14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Comprend des questions sur la situation personnelle de chaque individu afin de déterminer s'il est exempté ou s'il doit se conformer à la réglementation :</a:t>
            </a:r>
          </a:p>
          <a:p>
            <a:pPr marL="685800" lvl="1" indent="-266700" algn="l" rtl="0">
              <a:spcBef>
                <a:spcPts val="0"/>
              </a:spcBef>
              <a:spcAft>
                <a:spcPts val="0"/>
              </a:spcAft>
              <a:buClr>
                <a:schemeClr val="dk1"/>
              </a:buClr>
              <a:buSzPts val="1600"/>
              <a:buFont typeface="Trebuchet MS" panose="020B0603020202020204"/>
              <a:buChar char="○"/>
            </a:pPr>
            <a:r>
              <a:rPr lang="fr-FR" sz="14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Par exemple, des questions concernant l'âge, la sécurité sociale, la grossesse, l'assurance maladie (Medicare), le statut d'aidant, etc.</a:t>
            </a:r>
          </a:p>
          <a:p>
            <a:pPr marL="342900" lvl="0" indent="-266700" algn="l" rtl="0">
              <a:spcBef>
                <a:spcPts val="0"/>
              </a:spcBef>
              <a:spcAft>
                <a:spcPts val="0"/>
              </a:spcAft>
              <a:buClr>
                <a:schemeClr val="dk1"/>
              </a:buClr>
              <a:buSzPts val="1600"/>
              <a:buFont typeface="Trebuchet MS" panose="020B0603020202020204"/>
              <a:buChar char="●"/>
            </a:pPr>
            <a:r>
              <a:rPr lang="fr-FR" sz="14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Question sur les revenus pour 580 $ par mois (le strict minimum requis).</a:t>
            </a:r>
          </a:p>
          <a:p>
            <a:pPr marL="342900" lvl="0" indent="-266700" algn="l" rtl="0">
              <a:spcBef>
                <a:spcPts val="0"/>
              </a:spcBef>
              <a:spcAft>
                <a:spcPts val="0"/>
              </a:spcAft>
              <a:buClr>
                <a:schemeClr val="dk1"/>
              </a:buClr>
              <a:buSzPts val="1600"/>
              <a:buFont typeface="Trebuchet MS" panose="020B0603020202020204"/>
              <a:buChar char="●"/>
            </a:pPr>
            <a:endParaRPr lang="fr-FR" sz="1400" i="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pic>
        <p:nvPicPr>
          <p:cNvPr id="1403" name="Google Shape;1403;p185"/>
          <p:cNvPicPr preferRelativeResize="0"/>
          <p:nvPr/>
        </p:nvPicPr>
        <p:blipFill>
          <a:blip r:embed="rId3"/>
          <a:srcRect/>
          <a:stretch>
            <a:fillRect/>
          </a:stretch>
        </p:blipFill>
        <p:spPr>
          <a:xfrm>
            <a:off x="4710875" y="902262"/>
            <a:ext cx="4050619" cy="3607877"/>
          </a:xfrm>
          <a:prstGeom prst="rect">
            <a:avLst/>
          </a:prstGeom>
          <a:noFill/>
          <a:ln w="19050" cap="flat" cmpd="sng">
            <a:solidFill>
              <a:schemeClr val="dk2"/>
            </a:solidFill>
            <a:prstDash val="solid"/>
            <a:round/>
            <a:headEnd type="none" w="sm" len="sm"/>
            <a:tailEnd type="none" w="sm" len="sm"/>
          </a:ln>
        </p:spPr>
      </p:pic>
      <p:sp>
        <p:nvSpPr>
          <p:cNvPr id="1404" name="Google Shape;1404;p18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24</a:t>
            </a:fld>
            <a:endParaRPr lang="fr-FR" noProof="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186"/>
          <p:cNvSpPr txBox="1">
            <a:spLocks noGrp="1"/>
          </p:cNvSpPr>
          <p:nvPr>
            <p:ph type="body" idx="1"/>
          </p:nvPr>
        </p:nvSpPr>
        <p:spPr>
          <a:xfrm>
            <a:off x="627450" y="264727"/>
            <a:ext cx="7889100" cy="6126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fr-FR" sz="3200" b="1" noProof="0" dirty="0">
                <a:solidFill>
                  <a:schemeClr val="dk2"/>
                </a:solidFill>
              </a:rPr>
              <a:t>⚠️</a:t>
            </a:r>
            <a:r>
              <a:rPr lang="fr-FR" sz="2800" b="1" noProof="0" dirty="0">
                <a:solidFill>
                  <a:schemeClr val="dk2"/>
                </a:solidFill>
              </a:rPr>
              <a:t>Rappel : Soyez attentifs aux avis officiels !</a:t>
            </a:r>
            <a:endParaRPr lang="fr-FR" sz="3200" b="1" noProof="0" dirty="0">
              <a:solidFill>
                <a:schemeClr val="dk2"/>
              </a:solidFill>
            </a:endParaRPr>
          </a:p>
        </p:txBody>
      </p:sp>
      <p:sp>
        <p:nvSpPr>
          <p:cNvPr id="1410" name="Google Shape;1410;p186"/>
          <p:cNvSpPr txBox="1">
            <a:spLocks noGrp="1"/>
          </p:cNvSpPr>
          <p:nvPr>
            <p:ph type="body" idx="1"/>
          </p:nvPr>
        </p:nvSpPr>
        <p:spPr>
          <a:xfrm>
            <a:off x="520382" y="1202820"/>
            <a:ext cx="7889100" cy="33996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chemeClr val="dk1"/>
              </a:buClr>
              <a:buSzPts val="1900"/>
              <a:buFont typeface="Trebuchet MS" panose="020B0603020202020204"/>
              <a:buChar char="●"/>
            </a:pPr>
            <a:r>
              <a:rPr lang="fr-FR" sz="18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Les décisions officielles concernant l'admissibilité seront prises par Health First Colorado, qui informera les personnes concernées.</a:t>
            </a:r>
          </a:p>
          <a:p>
            <a:pPr marL="457200" lvl="0" indent="-349250" algn="l" rtl="0">
              <a:lnSpc>
                <a:spcPct val="115000"/>
              </a:lnSpc>
              <a:spcBef>
                <a:spcPts val="0"/>
              </a:spcBef>
              <a:spcAft>
                <a:spcPts val="0"/>
              </a:spcAft>
              <a:buClr>
                <a:schemeClr val="dk1"/>
              </a:buClr>
              <a:buSzPts val="1900"/>
              <a:buFont typeface="Trebuchet MS" panose="020B0603020202020204"/>
              <a:buChar char="●"/>
            </a:pPr>
            <a:r>
              <a:rPr lang="fr-FR" sz="18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Tenez vos coordonnées à jour afin de pouvoir recevoir nos communications importantes.</a:t>
            </a:r>
          </a:p>
          <a:p>
            <a:pPr marL="914400" lvl="1" indent="-355600" algn="l" rtl="0">
              <a:lnSpc>
                <a:spcPct val="115000"/>
              </a:lnSpc>
              <a:spcBef>
                <a:spcPts val="0"/>
              </a:spcBef>
              <a:spcAft>
                <a:spcPts val="0"/>
              </a:spcAft>
              <a:buClr>
                <a:schemeClr val="dk1"/>
              </a:buClr>
              <a:buSzPts val="2000"/>
              <a:buFont typeface="Trebuchet MS" panose="020B0603020202020204"/>
              <a:buChar char="○"/>
            </a:pPr>
            <a:r>
              <a:rPr lang="fr-FR" sz="16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HCPF enverra toujours les notifications officielles par courrier.</a:t>
            </a:r>
          </a:p>
          <a:p>
            <a:pPr lvl="1" indent="-361950">
              <a:lnSpc>
                <a:spcPct val="115000"/>
              </a:lnSpc>
              <a:spcBef>
                <a:spcPts val="0"/>
              </a:spcBef>
              <a:buSzPts val="2100"/>
              <a:buFont typeface="Trebuchet MS" panose="020B0603020202020204"/>
              <a:buChar char="○"/>
            </a:pPr>
            <a:r>
              <a:rPr lang="fr-FR" sz="1600" i="0" noProof="0" dirty="0">
                <a:solidFill>
                  <a:schemeClr val="dk1"/>
                </a:solidFill>
                <a:latin typeface="Trebuchet MS" panose="020B0603020202020204"/>
                <a:ea typeface="Trebuchet MS" panose="020B0603020202020204"/>
                <a:cs typeface="Trebuchet MS" panose="020B0603020202020204"/>
                <a:sym typeface="Trebuchet MS" panose="020B0603020202020204"/>
              </a:rPr>
              <a:t>Les personnes qui se sont inscrites pour recevoir des communications numériques et des notifications push recevront également des e-mails ou des SMS.</a:t>
            </a:r>
            <a:endParaRPr lang="fr-FR" sz="2000" i="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lnSpc>
                <a:spcPct val="115000"/>
              </a:lnSpc>
              <a:spcBef>
                <a:spcPts val="0"/>
              </a:spcBef>
              <a:spcAft>
                <a:spcPts val="0"/>
              </a:spcAft>
              <a:buClr>
                <a:schemeClr val="dk1"/>
              </a:buClr>
              <a:buSzPts val="1900"/>
              <a:buFont typeface="Trebuchet MS" panose="020B0603020202020204"/>
              <a:buChar char="●"/>
            </a:pPr>
            <a:r>
              <a:rPr lang="fr-FR" sz="1800" b="1" i="0" noProof="0" dirty="0">
                <a:solidFill>
                  <a:schemeClr val="dk1"/>
                </a:solidFill>
                <a:latin typeface="Trebuchet MS" panose="020B0603020202020204"/>
                <a:ea typeface="Trebuchet MS" panose="020B0603020202020204"/>
                <a:cs typeface="Trebuchet MS" panose="020B0603020202020204"/>
                <a:sym typeface="Trebuchet MS" panose="020B0603020202020204"/>
              </a:rPr>
              <a:t>Répondez immédiatement à tous les avis officiels. N'attendez pas !</a:t>
            </a:r>
          </a:p>
        </p:txBody>
      </p:sp>
      <p:sp>
        <p:nvSpPr>
          <p:cNvPr id="1411" name="Google Shape;1411;p18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25</a:t>
            </a:fld>
            <a:endParaRPr lang="fr-FR"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16" name="Google Shape;1416;p187" descr="Unreadable Page 1 Image of the HCPF Official Notice  for Qualified Immigrant Changes "/>
          <p:cNvSpPr txBox="1">
            <a:spLocks noGrp="1"/>
          </p:cNvSpPr>
          <p:nvPr>
            <p:ph type="body" idx="1"/>
          </p:nvPr>
        </p:nvSpPr>
        <p:spPr>
          <a:xfrm>
            <a:off x="0" y="118110"/>
            <a:ext cx="9029700" cy="61595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fr-FR" sz="2000" b="1" noProof="0" dirty="0">
                <a:solidFill>
                  <a:schemeClr val="dk2"/>
                </a:solidFill>
              </a:rPr>
              <a:t>Avis officiel : modifications concernant les immigrants admissibles </a:t>
            </a:r>
          </a:p>
          <a:p>
            <a:pPr marL="0" lvl="0" indent="0" algn="ctr" rtl="0">
              <a:spcBef>
                <a:spcPts val="800"/>
              </a:spcBef>
              <a:spcAft>
                <a:spcPts val="0"/>
              </a:spcAft>
              <a:buNone/>
            </a:pPr>
            <a:endParaRPr lang="fr-FR" sz="2000" b="1" noProof="0" dirty="0">
              <a:solidFill>
                <a:schemeClr val="dk2"/>
              </a:solidFill>
            </a:endParaRPr>
          </a:p>
        </p:txBody>
      </p:sp>
      <p:pic>
        <p:nvPicPr>
          <p:cNvPr id="1417" name="Google Shape;1417;p187" descr="Unreadable Page 1 Image of the HCPF Official Notice  for Qualified Immigrant Changes " title="Screenshot 2026-05-26 091032.png"/>
          <p:cNvPicPr preferRelativeResize="0"/>
          <p:nvPr/>
        </p:nvPicPr>
        <p:blipFill>
          <a:blip r:embed="rId3"/>
          <a:stretch>
            <a:fillRect/>
          </a:stretch>
        </p:blipFill>
        <p:spPr>
          <a:xfrm>
            <a:off x="0" y="736979"/>
            <a:ext cx="2912601" cy="3698851"/>
          </a:xfrm>
          <a:prstGeom prst="rect">
            <a:avLst/>
          </a:prstGeom>
          <a:noFill/>
          <a:ln w="9525" cap="flat" cmpd="sng">
            <a:solidFill>
              <a:schemeClr val="dk1"/>
            </a:solidFill>
            <a:prstDash val="solid"/>
            <a:round/>
            <a:headEnd type="none" w="sm" len="sm"/>
            <a:tailEnd type="none" w="sm" len="sm"/>
          </a:ln>
          <a:effectLst>
            <a:outerShdw blurRad="57150" dist="76200" dir="5400000" algn="bl" rotWithShape="0">
              <a:srgbClr val="000000">
                <a:alpha val="50000"/>
              </a:srgbClr>
            </a:outerShdw>
          </a:effectLst>
        </p:spPr>
      </p:pic>
      <p:sp>
        <p:nvSpPr>
          <p:cNvPr id="1418" name="Google Shape;1418;p18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26</a:t>
            </a:fld>
            <a:endParaRPr lang="fr-FR" noProof="0" dirty="0"/>
          </a:p>
        </p:txBody>
      </p:sp>
      <p:pic>
        <p:nvPicPr>
          <p:cNvPr id="1419" name="Google Shape;1419;p187" descr="Unreadable Page 2 Image of the HCPF Official Notice  for Qualified Immigrant Changes " title="Screenshot 2026-05-26 171000.png"/>
          <p:cNvPicPr preferRelativeResize="0"/>
          <p:nvPr/>
        </p:nvPicPr>
        <p:blipFill>
          <a:blip r:embed="rId4"/>
          <a:stretch>
            <a:fillRect/>
          </a:stretch>
        </p:blipFill>
        <p:spPr>
          <a:xfrm>
            <a:off x="3141812" y="733789"/>
            <a:ext cx="2912600" cy="3702041"/>
          </a:xfrm>
          <a:prstGeom prst="rect">
            <a:avLst/>
          </a:prstGeom>
          <a:noFill/>
          <a:ln w="9525" cap="flat" cmpd="sng">
            <a:solidFill>
              <a:schemeClr val="dk1"/>
            </a:solidFill>
            <a:prstDash val="solid"/>
            <a:round/>
            <a:headEnd type="none" w="sm" len="sm"/>
            <a:tailEnd type="none" w="sm" len="sm"/>
          </a:ln>
          <a:effectLst>
            <a:outerShdw blurRad="57150" dist="76200" dir="5400000" algn="bl" rotWithShape="0">
              <a:srgbClr val="000000">
                <a:alpha val="50000"/>
              </a:srgbClr>
            </a:outerShdw>
          </a:effectLst>
        </p:spPr>
      </p:pic>
      <p:pic>
        <p:nvPicPr>
          <p:cNvPr id="1420" name="Google Shape;1420;p187" descr="Unreadable Page 3 Image of the HCPF Official Notice  for Qualified Immigrant Changes " title="Screenshot 2026-05-26 171034.png"/>
          <p:cNvPicPr preferRelativeResize="0"/>
          <p:nvPr/>
        </p:nvPicPr>
        <p:blipFill>
          <a:blip r:embed="rId5"/>
          <a:stretch>
            <a:fillRect/>
          </a:stretch>
        </p:blipFill>
        <p:spPr>
          <a:xfrm>
            <a:off x="6188883" y="758600"/>
            <a:ext cx="2841570" cy="3698849"/>
          </a:xfrm>
          <a:prstGeom prst="rect">
            <a:avLst/>
          </a:prstGeom>
          <a:noFill/>
          <a:ln w="9525" cap="flat" cmpd="sng">
            <a:solidFill>
              <a:schemeClr val="dk1"/>
            </a:solidFill>
            <a:prstDash val="solid"/>
            <a:round/>
            <a:headEnd type="none" w="sm" len="sm"/>
            <a:tailEnd type="none" w="sm" len="sm"/>
          </a:ln>
          <a:effectLst>
            <a:outerShdw blurRad="57150" dist="57150" dir="5400000" algn="bl" rotWithShape="0">
              <a:srgbClr val="000000">
                <a:alpha val="50000"/>
              </a:srgbClr>
            </a:outerShdw>
          </a:effectLst>
        </p:spPr>
      </p:pic>
      <p:sp>
        <p:nvSpPr>
          <p:cNvPr id="2" name="Text Box 1"/>
          <p:cNvSpPr txBox="1"/>
          <p:nvPr/>
        </p:nvSpPr>
        <p:spPr>
          <a:xfrm>
            <a:off x="2693670" y="4648835"/>
            <a:ext cx="3048000" cy="306705"/>
          </a:xfrm>
          <a:prstGeom prst="rect">
            <a:avLst/>
          </a:prstGeom>
          <a:noFill/>
        </p:spPr>
        <p:txBody>
          <a:bodyPr wrap="square" rtlCol="0">
            <a:spAutoFit/>
          </a:bodyPr>
          <a:lstStyle/>
          <a:p>
            <a:endParaRPr lang="fr-FR"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188"/>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panose="020B0604020202020204"/>
              <a:buNone/>
            </a:pPr>
            <a:r>
              <a:rPr lang="fr-FR" sz="4400" noProof="0" dirty="0">
                <a:latin typeface="Trebuchet MS" panose="020B0603020202020204"/>
                <a:ea typeface="Trebuchet MS" panose="020B0603020202020204"/>
                <a:cs typeface="Trebuchet MS" panose="020B0603020202020204"/>
                <a:sym typeface="Trebuchet MS" panose="020B0603020202020204"/>
              </a:rPr>
              <a:t>Quand et comment se conformer aux exigences de travail</a:t>
            </a:r>
          </a:p>
          <a:p>
            <a:pPr marL="0" lvl="0" indent="0" algn="l" rtl="0">
              <a:lnSpc>
                <a:spcPct val="90000"/>
              </a:lnSpc>
              <a:spcBef>
                <a:spcPts val="0"/>
              </a:spcBef>
              <a:spcAft>
                <a:spcPts val="0"/>
              </a:spcAft>
              <a:buClr>
                <a:schemeClr val="accent1"/>
              </a:buClr>
              <a:buSzPts val="5000"/>
              <a:buFont typeface="Arial" panose="020B0604020202020204"/>
              <a:buNone/>
            </a:pPr>
            <a:r>
              <a:rPr lang="fr-FR" sz="2700" i="1" noProof="0" dirty="0">
                <a:latin typeface="Trebuchet MS" panose="020B0603020202020204"/>
                <a:ea typeface="Trebuchet MS" panose="020B0603020202020204"/>
                <a:cs typeface="Trebuchet MS" panose="020B0603020202020204"/>
                <a:sym typeface="Trebuchet MS" panose="020B0603020202020204"/>
              </a:rPr>
              <a:t>Marivel Klueckman</a:t>
            </a:r>
          </a:p>
          <a:p>
            <a:pPr marL="0" lvl="0" indent="0" algn="l" rtl="0">
              <a:lnSpc>
                <a:spcPct val="90000"/>
              </a:lnSpc>
              <a:spcBef>
                <a:spcPts val="0"/>
              </a:spcBef>
              <a:spcAft>
                <a:spcPts val="0"/>
              </a:spcAft>
              <a:buClr>
                <a:schemeClr val="accent1"/>
              </a:buClr>
              <a:buSzPts val="5000"/>
              <a:buFont typeface="Arial" panose="020B0604020202020204"/>
              <a:buNone/>
            </a:pPr>
            <a:endParaRPr lang="fr-FR" sz="3300" noProof="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189"/>
          <p:cNvSpPr txBox="1">
            <a:spLocks noGrp="1"/>
          </p:cNvSpPr>
          <p:nvPr>
            <p:ph type="title"/>
          </p:nvPr>
        </p:nvSpPr>
        <p:spPr>
          <a:xfrm>
            <a:off x="370800" y="354050"/>
            <a:ext cx="8567194"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fr-FR" sz="2400" b="0" noProof="0" dirty="0"/>
              <a:t>À partir de quand </a:t>
            </a:r>
            <a:r>
              <a:rPr lang="fr-FR" sz="2400" noProof="0" dirty="0"/>
              <a:t>les membres qui renouvellent</a:t>
            </a:r>
            <a:r>
              <a:rPr lang="fr-FR" sz="2400" b="0" noProof="0" dirty="0"/>
              <a:t> leur adhésion doivent-ils satisfaire aux exigences en matière de travail ? </a:t>
            </a:r>
          </a:p>
        </p:txBody>
      </p:sp>
      <p:sp>
        <p:nvSpPr>
          <p:cNvPr id="1431" name="Google Shape;1431;p189"/>
          <p:cNvSpPr txBox="1">
            <a:spLocks noGrp="1"/>
          </p:cNvSpPr>
          <p:nvPr>
            <p:ph type="body" idx="1"/>
          </p:nvPr>
        </p:nvSpPr>
        <p:spPr>
          <a:xfrm>
            <a:off x="457750" y="1480431"/>
            <a:ext cx="7864500" cy="2405100"/>
          </a:xfrm>
          <a:prstGeom prst="rect">
            <a:avLst/>
          </a:prstGeom>
          <a:ln>
            <a:noFill/>
          </a:ln>
        </p:spPr>
        <p:txBody>
          <a:bodyPr spcFirstLastPara="1" wrap="square" lIns="68575" tIns="34275" rIns="68575" bIns="34275" anchor="t" anchorCtr="0">
            <a:noAutofit/>
          </a:bodyPr>
          <a:lstStyle/>
          <a:p>
            <a:pPr marL="0" lvl="0" indent="0" algn="l" rtl="0">
              <a:spcBef>
                <a:spcPts val="800"/>
              </a:spcBef>
              <a:spcAft>
                <a:spcPts val="0"/>
              </a:spcAft>
              <a:buNone/>
            </a:pPr>
            <a:r>
              <a:rPr lang="fr-FR" sz="2000" b="1" noProof="0" dirty="0"/>
              <a:t>Les membres qui renouvellent leur adhésion</a:t>
            </a:r>
            <a:r>
              <a:rPr lang="fr-FR" sz="2000" noProof="0" dirty="0"/>
              <a:t> et qui sont tenus de se conformer à cette règle devront prouver qu'ils ont satisfait aux exigences</a:t>
            </a:r>
            <a:r>
              <a:rPr lang="fr-FR" sz="2000" b="1" noProof="0" dirty="0"/>
              <a:t> pendant au moins un mois civil depuis la date limite de leur dernier renouvellement</a:t>
            </a:r>
            <a:endParaRPr lang="fr-FR" sz="2000" noProof="0" dirty="0"/>
          </a:p>
          <a:p>
            <a:pPr marL="457200" lvl="0" indent="0" algn="l" rtl="0">
              <a:spcBef>
                <a:spcPts val="800"/>
              </a:spcBef>
              <a:spcAft>
                <a:spcPts val="0"/>
              </a:spcAft>
              <a:buNone/>
            </a:pPr>
            <a:endParaRPr lang="fr-FR" sz="2000" noProof="0" dirty="0"/>
          </a:p>
          <a:p>
            <a:pPr marL="0" lvl="0" indent="0" algn="l" rtl="0">
              <a:spcBef>
                <a:spcPts val="800"/>
              </a:spcBef>
              <a:spcAft>
                <a:spcPts val="0"/>
              </a:spcAft>
              <a:buClr>
                <a:schemeClr val="dk1"/>
              </a:buClr>
              <a:buSzPts val="1100"/>
              <a:buFont typeface="Arial" panose="020B0604020202020204"/>
              <a:buNone/>
            </a:pPr>
            <a:endParaRPr lang="fr-FR" sz="2000" noProof="0" dirty="0"/>
          </a:p>
        </p:txBody>
      </p:sp>
      <p:sp>
        <p:nvSpPr>
          <p:cNvPr id="1432" name="Google Shape;1432;p18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28</a:t>
            </a:fld>
            <a:endParaRPr lang="fr-FR" noProof="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190"/>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fr-FR" sz="2600" b="0" noProof="0" dirty="0"/>
              <a:t>Exemple : </a:t>
            </a:r>
            <a:r>
              <a:rPr lang="fr-FR" sz="2600" noProof="0" dirty="0"/>
              <a:t>Membre renouvelant </a:t>
            </a:r>
            <a:r>
              <a:rPr lang="fr-FR" sz="2600" b="0" noProof="0" dirty="0"/>
              <a:t>son adhésion</a:t>
            </a:r>
            <a:endParaRPr lang="fr-FR" sz="2600" noProof="0" dirty="0"/>
          </a:p>
          <a:p>
            <a:pPr marL="0" marR="0" lvl="0" indent="0" algn="ctr" rtl="0">
              <a:lnSpc>
                <a:spcPct val="90000"/>
              </a:lnSpc>
              <a:spcBef>
                <a:spcPts val="0"/>
              </a:spcBef>
              <a:spcAft>
                <a:spcPts val="0"/>
              </a:spcAft>
              <a:buNone/>
            </a:pPr>
            <a:endParaRPr lang="fr-FR" sz="2600" noProof="0" dirty="0"/>
          </a:p>
        </p:txBody>
      </p:sp>
      <p:pic>
        <p:nvPicPr>
          <p:cNvPr id="1438" name="Google Shape;1438;p190" descr="Cartoon documents. Flat vector cartoon design. Personal data security. Vector illustration. Stock image. (Provided by Getty Images)"/>
          <p:cNvPicPr preferRelativeResize="0"/>
          <p:nvPr/>
        </p:nvPicPr>
        <p:blipFill rotWithShape="1">
          <a:blip r:embed="rId3"/>
          <a:srcRect l="8354" t="7119" r="20729" b="50882"/>
          <a:stretch>
            <a:fillRect/>
          </a:stretch>
        </p:blipFill>
        <p:spPr>
          <a:xfrm>
            <a:off x="210925" y="768650"/>
            <a:ext cx="2776852" cy="1644524"/>
          </a:xfrm>
          <a:prstGeom prst="rect">
            <a:avLst/>
          </a:prstGeom>
          <a:noFill/>
          <a:ln>
            <a:noFill/>
          </a:ln>
        </p:spPr>
      </p:pic>
      <p:sp>
        <p:nvSpPr>
          <p:cNvPr id="1439" name="Google Shape;1439;p190"/>
          <p:cNvSpPr txBox="1"/>
          <p:nvPr/>
        </p:nvSpPr>
        <p:spPr>
          <a:xfrm>
            <a:off x="2807567" y="829473"/>
            <a:ext cx="5807700" cy="192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lang="fr-FR" sz="2000" b="1"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dk1"/>
              </a:buClr>
              <a:buSzPts val="2000"/>
              <a:buFont typeface="Trebuchet MS" panose="020B0603020202020204"/>
              <a:buChar char="●"/>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Son prochain </a:t>
            </a:r>
            <a:r>
              <a:rPr lang="fr-FR" sz="18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renouvellement redétermination </a:t>
            </a: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est prévu pour </a:t>
            </a:r>
            <a:r>
              <a:rPr lang="fr-FR" sz="1800" b="1" dirty="0">
                <a:solidFill>
                  <a:schemeClr val="dk1"/>
                </a:solidFill>
                <a:latin typeface="Trebuchet MS" panose="020B0603020202020204"/>
                <a:ea typeface="Trebuchet MS" panose="020B0603020202020204"/>
                <a:cs typeface="Trebuchet MS" panose="020B0603020202020204"/>
                <a:sym typeface="Trebuchet MS" panose="020B0603020202020204"/>
              </a:rPr>
              <a:t>a</a:t>
            </a:r>
            <a:r>
              <a:rPr lang="fr-FR" sz="1800" b="1" noProof="0" dirty="0" err="1">
                <a:solidFill>
                  <a:schemeClr val="dk1"/>
                </a:solidFill>
                <a:latin typeface="Trebuchet MS" panose="020B0603020202020204"/>
                <a:ea typeface="Trebuchet MS" panose="020B0603020202020204"/>
                <a:cs typeface="Trebuchet MS" panose="020B0603020202020204"/>
                <a:sym typeface="Trebuchet MS" panose="020B0603020202020204"/>
              </a:rPr>
              <a:t>vril</a:t>
            </a:r>
            <a:r>
              <a:rPr lang="fr-FR" sz="18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 2028</a:t>
            </a: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a:t>
            </a:r>
          </a:p>
          <a:p>
            <a:pPr marL="457200" lvl="0" indent="-355600" algn="l" rtl="0">
              <a:spcBef>
                <a:spcPts val="0"/>
              </a:spcBef>
              <a:spcAft>
                <a:spcPts val="0"/>
              </a:spcAft>
              <a:buClr>
                <a:schemeClr val="dk1"/>
              </a:buClr>
              <a:buSzPts val="2000"/>
              <a:buFont typeface="Trebuchet MS" panose="020B0603020202020204"/>
              <a:buChar char="●"/>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Il a entre 19 et 64 ans.</a:t>
            </a:r>
          </a:p>
          <a:p>
            <a:pPr marL="0" lvl="0" indent="0" algn="l" rtl="0">
              <a:spcBef>
                <a:spcPts val="0"/>
              </a:spcBef>
              <a:spcAft>
                <a:spcPts val="0"/>
              </a:spcAft>
              <a:buNone/>
            </a:pPr>
            <a:endParaRPr lang="fr-FR" sz="170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1700"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2000" noProof="0" dirty="0">
              <a:latin typeface="Trebuchet MS" panose="020B0603020202020204"/>
              <a:ea typeface="Trebuchet MS" panose="020B0603020202020204"/>
              <a:cs typeface="Trebuchet MS" panose="020B0603020202020204"/>
              <a:sym typeface="Trebuchet MS" panose="020B0603020202020204"/>
            </a:endParaRPr>
          </a:p>
        </p:txBody>
      </p:sp>
      <p:sp>
        <p:nvSpPr>
          <p:cNvPr id="1440" name="Google Shape;1440;p190"/>
          <p:cNvSpPr txBox="1"/>
          <p:nvPr/>
        </p:nvSpPr>
        <p:spPr>
          <a:xfrm>
            <a:off x="210922" y="2495024"/>
            <a:ext cx="8571900" cy="12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lang="fr-FR" sz="300" noProof="0" dirty="0">
              <a:latin typeface="Trebuchet MS" panose="020B0603020202020204"/>
              <a:ea typeface="Trebuchet MS" panose="020B0603020202020204"/>
              <a:cs typeface="Trebuchet MS" panose="020B0603020202020204"/>
              <a:sym typeface="Trebuchet MS" panose="020B0603020202020204"/>
            </a:endParaRPr>
          </a:p>
          <a:p>
            <a:pPr lvl="0"/>
            <a:r>
              <a:rPr lang="fr-FR" sz="1600" noProof="0" dirty="0">
                <a:latin typeface="Trebuchet MS" panose="020B0603020202020204"/>
                <a:ea typeface="Trebuchet MS" panose="020B0603020202020204"/>
                <a:cs typeface="Trebuchet MS" panose="020B0603020202020204"/>
                <a:sym typeface="Trebuchet MS" panose="020B0603020202020204"/>
              </a:rPr>
              <a:t>Il doit satisfaire </a:t>
            </a:r>
            <a:r>
              <a:rPr lang="fr-FR" sz="1600" b="1" noProof="0" dirty="0">
                <a:latin typeface="Trebuchet MS" panose="020B0603020202020204"/>
                <a:ea typeface="Trebuchet MS" panose="020B0603020202020204"/>
                <a:cs typeface="Trebuchet MS" panose="020B0603020202020204"/>
                <a:sym typeface="Trebuchet MS" panose="020B0603020202020204"/>
              </a:rPr>
              <a:t>aux obligations professionnelles</a:t>
            </a:r>
            <a:r>
              <a:rPr lang="fr-FR" sz="1600" noProof="0" dirty="0">
                <a:latin typeface="Trebuchet MS" panose="020B0603020202020204"/>
                <a:ea typeface="Trebuchet MS" panose="020B0603020202020204"/>
                <a:cs typeface="Trebuchet MS" panose="020B0603020202020204"/>
                <a:sym typeface="Trebuchet MS" panose="020B0603020202020204"/>
              </a:rPr>
              <a:t> (également appelées “ engagement communautaire </a:t>
            </a:r>
            <a:r>
              <a:rPr lang="en" sz="1600" dirty="0">
                <a:latin typeface="Trebuchet MS"/>
                <a:ea typeface="Trebuchet MS"/>
                <a:cs typeface="Trebuchet MS"/>
                <a:sym typeface="Trebuchet MS"/>
              </a:rPr>
              <a:t>”</a:t>
            </a:r>
            <a:r>
              <a:rPr lang="fr-FR" sz="1600" noProof="0" dirty="0">
                <a:latin typeface="Trebuchet MS" panose="020B0603020202020204"/>
                <a:ea typeface="Trebuchet MS" panose="020B0603020202020204"/>
                <a:cs typeface="Trebuchet MS" panose="020B0603020202020204"/>
                <a:sym typeface="Trebuchet MS" panose="020B0603020202020204"/>
              </a:rPr>
              <a:t>) pendant au moins </a:t>
            </a:r>
            <a:r>
              <a:rPr lang="fr-FR" sz="1600" b="1" noProof="0" dirty="0">
                <a:latin typeface="Trebuchet MS" panose="020B0603020202020204"/>
                <a:ea typeface="Trebuchet MS" panose="020B0603020202020204"/>
                <a:cs typeface="Trebuchet MS" panose="020B0603020202020204"/>
                <a:sym typeface="Trebuchet MS" panose="020B0603020202020204"/>
              </a:rPr>
              <a:t>UN mois entre octobre 2027 et avril 2028</a:t>
            </a:r>
            <a:r>
              <a:rPr lang="fr-FR" sz="1600" noProof="0" dirty="0">
                <a:latin typeface="Trebuchet MS" panose="020B0603020202020204"/>
                <a:ea typeface="Trebuchet MS" panose="020B0603020202020204"/>
                <a:cs typeface="Trebuchet MS" panose="020B0603020202020204"/>
                <a:sym typeface="Trebuchet MS" panose="020B0603020202020204"/>
              </a:rPr>
              <a:t>.</a:t>
            </a:r>
          </a:p>
          <a:p>
            <a:pPr marL="0" lvl="0" indent="0" algn="l" rtl="0">
              <a:spcBef>
                <a:spcPts val="0"/>
              </a:spcBef>
              <a:spcAft>
                <a:spcPts val="0"/>
              </a:spcAft>
              <a:buNone/>
            </a:pPr>
            <a:endParaRPr lang="fr-FR" sz="1600" noProof="0" dirty="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fr-FR" sz="1600" noProof="0" dirty="0">
                <a:latin typeface="Trebuchet MS" panose="020B0603020202020204"/>
                <a:ea typeface="Trebuchet MS" panose="020B0603020202020204"/>
                <a:cs typeface="Trebuchet MS" panose="020B0603020202020204"/>
                <a:sym typeface="Trebuchet MS" panose="020B0603020202020204"/>
              </a:rPr>
              <a:t>Si sa demande de prestations Medicaid est acceptée, son prochain </a:t>
            </a:r>
            <a:r>
              <a:rPr lang="fr-FR" sz="1600" b="1" noProof="0" dirty="0">
                <a:latin typeface="Trebuchet MS" panose="020B0603020202020204"/>
                <a:ea typeface="Trebuchet MS" panose="020B0603020202020204"/>
                <a:cs typeface="Trebuchet MS" panose="020B0603020202020204"/>
                <a:sym typeface="Trebuchet MS" panose="020B0603020202020204"/>
              </a:rPr>
              <a:t>réexamen en vue du renouvellement</a:t>
            </a:r>
            <a:r>
              <a:rPr lang="fr-FR" sz="1600" noProof="0" dirty="0">
                <a:latin typeface="Trebuchet MS" panose="020B0603020202020204"/>
                <a:ea typeface="Trebuchet MS" panose="020B0603020202020204"/>
                <a:cs typeface="Trebuchet MS" panose="020B0603020202020204"/>
                <a:sym typeface="Trebuchet MS" panose="020B0603020202020204"/>
              </a:rPr>
              <a:t> aura lieu </a:t>
            </a:r>
            <a:r>
              <a:rPr lang="fr-FR" sz="1600" b="1" noProof="0" dirty="0">
                <a:latin typeface="Trebuchet MS" panose="020B0603020202020204"/>
                <a:ea typeface="Trebuchet MS" panose="020B0603020202020204"/>
                <a:cs typeface="Trebuchet MS" panose="020B0603020202020204"/>
                <a:sym typeface="Trebuchet MS" panose="020B0603020202020204"/>
              </a:rPr>
              <a:t>dans six mois, en octobre 2028.</a:t>
            </a:r>
          </a:p>
          <a:p>
            <a:pPr marL="0" lvl="0" indent="0" algn="l" rtl="0">
              <a:spcBef>
                <a:spcPts val="0"/>
              </a:spcBef>
              <a:spcAft>
                <a:spcPts val="0"/>
              </a:spcAft>
              <a:buNone/>
            </a:pPr>
            <a:endParaRPr lang="fr-FR" sz="1600" b="1" noProof="0" dirty="0">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SzPts val="1800"/>
              <a:buFont typeface="Trebuchet MS" panose="020B0603020202020204"/>
              <a:buChar char="●"/>
            </a:pP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Si d'autres personnes vivent dans le foyer, leur date de renouvellement peut être différente.</a:t>
            </a:r>
            <a:endParaRPr lang="fr-FR" sz="1600" b="1" noProof="0" dirty="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2000" noProof="0" dirty="0">
              <a:latin typeface="Trebuchet MS" panose="020B0603020202020204"/>
              <a:ea typeface="Trebuchet MS" panose="020B0603020202020204"/>
              <a:cs typeface="Trebuchet MS" panose="020B0603020202020204"/>
              <a:sym typeface="Trebuchet MS" panose="020B0603020202020204"/>
            </a:endParaRPr>
          </a:p>
        </p:txBody>
      </p:sp>
      <p:sp>
        <p:nvSpPr>
          <p:cNvPr id="1441" name="Google Shape;1441;p19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29</a:t>
            </a:fld>
            <a:endParaRPr lang="fr-FR"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64"/>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noProof="0" dirty="0"/>
              <a:t>Sous-titres codés</a:t>
            </a:r>
          </a:p>
        </p:txBody>
      </p:sp>
      <p:sp>
        <p:nvSpPr>
          <p:cNvPr id="721" name="Google Shape;721;p164"/>
          <p:cNvSpPr txBox="1">
            <a:spLocks noGrp="1"/>
          </p:cNvSpPr>
          <p:nvPr>
            <p:ph type="body" idx="1"/>
          </p:nvPr>
        </p:nvSpPr>
        <p:spPr>
          <a:xfrm>
            <a:off x="628650" y="1192733"/>
            <a:ext cx="7886700" cy="3154200"/>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panose="020B0603020202020204"/>
              <a:buChar char="●"/>
            </a:pPr>
            <a:r>
              <a:rPr lang="fr-FR" sz="1600" noProof="0" dirty="0">
                <a:solidFill>
                  <a:schemeClr val="dk2"/>
                </a:solidFill>
              </a:rPr>
              <a:t>Les sous-titres sont disponibles dans la barre d'outils des commandes de réunion, en bas de votre écran. Pour les activer, cliquez sur l'icône « Afficher les sous-titres ».</a:t>
            </a:r>
          </a:p>
          <a:p>
            <a:pPr marL="0" lvl="0" indent="0" algn="l" rtl="0">
              <a:lnSpc>
                <a:spcPct val="100000"/>
              </a:lnSpc>
              <a:spcBef>
                <a:spcPts val="800"/>
              </a:spcBef>
              <a:spcAft>
                <a:spcPts val="0"/>
              </a:spcAft>
              <a:buNone/>
            </a:pPr>
            <a:endParaRPr lang="fr-FR" sz="1600" noProof="0" dirty="0">
              <a:solidFill>
                <a:schemeClr val="dk2"/>
              </a:solidFill>
            </a:endParaRPr>
          </a:p>
          <a:p>
            <a:pPr marL="0" lvl="0" indent="0" algn="l" rtl="0">
              <a:lnSpc>
                <a:spcPct val="100000"/>
              </a:lnSpc>
              <a:spcBef>
                <a:spcPts val="800"/>
              </a:spcBef>
              <a:spcAft>
                <a:spcPts val="0"/>
              </a:spcAft>
              <a:buNone/>
            </a:pPr>
            <a:endParaRPr lang="fr-FR" sz="1600" noProof="0" dirty="0">
              <a:solidFill>
                <a:schemeClr val="dk2"/>
              </a:solidFill>
            </a:endParaRPr>
          </a:p>
          <a:p>
            <a:pPr marL="0" lvl="0" indent="0" algn="l" rtl="0">
              <a:lnSpc>
                <a:spcPct val="100000"/>
              </a:lnSpc>
              <a:spcBef>
                <a:spcPts val="800"/>
              </a:spcBef>
              <a:spcAft>
                <a:spcPts val="0"/>
              </a:spcAft>
              <a:buNone/>
            </a:pPr>
            <a:endParaRPr lang="fr-FR" sz="1600" noProof="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panose="020B0603020202020204"/>
              <a:buChar char="●"/>
            </a:pPr>
            <a:r>
              <a:rPr lang="fr-FR" sz="1600" noProof="0" dirty="0">
                <a:solidFill>
                  <a:schemeClr val="dk2"/>
                </a:solidFill>
              </a:rPr>
              <a:t>Les sous-titres peuvent être traduits dans différentes langues en cliquant sur la flèche vers le haut située à côté de l'icône « Afficher les sous-titres », puis en sélectionnant la langue de votre choix.</a:t>
            </a:r>
          </a:p>
          <a:p>
            <a:pPr marL="0" lvl="0" indent="0" algn="l" rtl="0">
              <a:lnSpc>
                <a:spcPct val="100000"/>
              </a:lnSpc>
              <a:spcBef>
                <a:spcPts val="800"/>
              </a:spcBef>
              <a:spcAft>
                <a:spcPts val="0"/>
              </a:spcAft>
              <a:buNone/>
            </a:pPr>
            <a:endParaRPr lang="fr-FR" sz="800" noProof="0" dirty="0">
              <a:solidFill>
                <a:schemeClr val="dk2"/>
              </a:solidFill>
              <a:highlight>
                <a:schemeClr val="lt2"/>
              </a:highlight>
              <a:latin typeface="Arial" panose="020B0604020202020204"/>
              <a:ea typeface="Arial" panose="020B0604020202020204"/>
              <a:cs typeface="Arial" panose="020B0604020202020204"/>
              <a:sym typeface="Arial" panose="020B0604020202020204"/>
            </a:endParaRPr>
          </a:p>
          <a:p>
            <a:pPr marL="0" lvl="0" indent="0" algn="l" rtl="0">
              <a:spcBef>
                <a:spcPts val="800"/>
              </a:spcBef>
              <a:spcAft>
                <a:spcPts val="0"/>
              </a:spcAft>
              <a:buNone/>
            </a:pPr>
            <a:endParaRPr lang="fr-FR" noProof="0" dirty="0">
              <a:solidFill>
                <a:schemeClr val="dk2"/>
              </a:solidFill>
            </a:endParaRPr>
          </a:p>
        </p:txBody>
      </p:sp>
      <p:sp>
        <p:nvSpPr>
          <p:cNvPr id="722" name="Google Shape;722;p16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solidFill>
                  <a:schemeClr val="lt1"/>
                </a:solidFill>
              </a:rPr>
              <a:t>3</a:t>
            </a:fld>
            <a:endParaRPr lang="fr-FR" noProof="0" dirty="0">
              <a:solidFill>
                <a:schemeClr val="lt1"/>
              </a:solidFill>
            </a:endParaRPr>
          </a:p>
        </p:txBody>
      </p:sp>
      <p:pic>
        <p:nvPicPr>
          <p:cNvPr id="723" name="Google Shape;723;p164" descr="Screenshot of Zoom toolbar showing the closed caption icon."/>
          <p:cNvPicPr preferRelativeResize="0"/>
          <p:nvPr/>
        </p:nvPicPr>
        <p:blipFill>
          <a:blip r:embed="rId3"/>
          <a:stretch>
            <a:fillRect/>
          </a:stretch>
        </p:blipFill>
        <p:spPr>
          <a:xfrm>
            <a:off x="3454771" y="1976915"/>
            <a:ext cx="2363044" cy="118966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45"/>
        <p:cNvGrpSpPr/>
        <p:nvPr/>
      </p:nvGrpSpPr>
      <p:grpSpPr>
        <a:xfrm>
          <a:off x="0" y="0"/>
          <a:ext cx="0" cy="0"/>
          <a:chOff x="0" y="0"/>
          <a:chExt cx="0" cy="0"/>
        </a:xfrm>
      </p:grpSpPr>
      <p:sp>
        <p:nvSpPr>
          <p:cNvPr id="1446" name="Google Shape;1446;p191"/>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fr-FR" sz="2600" b="0" noProof="0" dirty="0"/>
              <a:t>À partir de quand </a:t>
            </a:r>
            <a:r>
              <a:rPr lang="fr-FR" sz="2600" noProof="0" dirty="0"/>
              <a:t>les nouveaux candidats</a:t>
            </a:r>
            <a:r>
              <a:rPr lang="fr-FR" sz="2600" b="0" noProof="0" dirty="0"/>
              <a:t> doivent-ils se conformer aux exigences ?</a:t>
            </a:r>
          </a:p>
        </p:txBody>
      </p:sp>
      <p:sp>
        <p:nvSpPr>
          <p:cNvPr id="1447" name="Google Shape;1447;p191"/>
          <p:cNvSpPr txBox="1">
            <a:spLocks noGrp="1"/>
          </p:cNvSpPr>
          <p:nvPr>
            <p:ph type="body" idx="1"/>
          </p:nvPr>
        </p:nvSpPr>
        <p:spPr>
          <a:xfrm>
            <a:off x="526775" y="1389880"/>
            <a:ext cx="7864500" cy="737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Clr>
                <a:schemeClr val="dk1"/>
              </a:buClr>
              <a:buSzPts val="1100"/>
              <a:buFont typeface="Arial" panose="020B0604020202020204"/>
              <a:buNone/>
            </a:pPr>
            <a:r>
              <a:rPr lang="fr-FR" sz="2000" b="1" noProof="0" dirty="0"/>
              <a:t>Les nouveaux demandeurs</a:t>
            </a:r>
            <a:r>
              <a:rPr lang="fr-FR" sz="2000" noProof="0" dirty="0"/>
              <a:t> concernés devront prouver qu'ils remplissaient les conditions requises </a:t>
            </a:r>
            <a:r>
              <a:rPr lang="fr-FR" sz="2000" b="1" noProof="0" dirty="0"/>
              <a:t>au cours du mois civil précédant le dépôt</a:t>
            </a:r>
            <a:r>
              <a:rPr lang="fr-FR" sz="2000" noProof="0" dirty="0"/>
              <a:t> de leur demande</a:t>
            </a:r>
          </a:p>
        </p:txBody>
      </p:sp>
      <p:sp>
        <p:nvSpPr>
          <p:cNvPr id="1448" name="Google Shape;1448;p19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30</a:t>
            </a:fld>
            <a:endParaRPr lang="fr-FR" noProof="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52"/>
        <p:cNvGrpSpPr/>
        <p:nvPr/>
      </p:nvGrpSpPr>
      <p:grpSpPr>
        <a:xfrm>
          <a:off x="0" y="0"/>
          <a:ext cx="0" cy="0"/>
          <a:chOff x="0" y="0"/>
          <a:chExt cx="0" cy="0"/>
        </a:xfrm>
      </p:grpSpPr>
      <p:sp>
        <p:nvSpPr>
          <p:cNvPr id="1453" name="Google Shape;1453;p192"/>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fr-FR" sz="2600" b="0" noProof="0" dirty="0"/>
              <a:t>Exemple: </a:t>
            </a:r>
            <a:r>
              <a:rPr lang="fr-FR" sz="2600" noProof="0" dirty="0"/>
              <a:t>Nouveau candidat</a:t>
            </a:r>
          </a:p>
          <a:p>
            <a:pPr marL="0" marR="0" lvl="0" indent="0" algn="ctr" rtl="0">
              <a:lnSpc>
                <a:spcPct val="90000"/>
              </a:lnSpc>
              <a:spcBef>
                <a:spcPts val="0"/>
              </a:spcBef>
              <a:spcAft>
                <a:spcPts val="0"/>
              </a:spcAft>
              <a:buNone/>
            </a:pPr>
            <a:endParaRPr lang="fr-FR" sz="2600" noProof="0" dirty="0"/>
          </a:p>
        </p:txBody>
      </p:sp>
      <p:sp>
        <p:nvSpPr>
          <p:cNvPr id="1454" name="Google Shape;1454;p192"/>
          <p:cNvSpPr txBox="1"/>
          <p:nvPr/>
        </p:nvSpPr>
        <p:spPr>
          <a:xfrm>
            <a:off x="2904750" y="1230903"/>
            <a:ext cx="5807700" cy="19233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Trebuchet MS" panose="020B0603020202020204"/>
              <a:buChar char="●"/>
            </a:pPr>
            <a:r>
              <a:rPr lang="fr-FR" sz="2000" noProof="0" dirty="0">
                <a:solidFill>
                  <a:schemeClr val="dk1"/>
                </a:solidFill>
                <a:latin typeface="Trebuchet MS" panose="020B0603020202020204"/>
                <a:ea typeface="Trebuchet MS" panose="020B0603020202020204"/>
                <a:cs typeface="Trebuchet MS" panose="020B0603020202020204"/>
                <a:sym typeface="Trebuchet MS" panose="020B0603020202020204"/>
              </a:rPr>
              <a:t>Elle soumet une </a:t>
            </a:r>
            <a:r>
              <a:rPr lang="fr-FR" sz="20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nouvelle demande d'aide médicale  </a:t>
            </a:r>
            <a:r>
              <a:rPr lang="fr-FR" sz="2000" b="1" dirty="0">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fr-FR" sz="2000" noProof="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fr-FR" sz="2000" b="1" dirty="0">
                <a:solidFill>
                  <a:schemeClr val="dk1"/>
                </a:solidFill>
                <a:latin typeface="Trebuchet MS" panose="020B0603020202020204"/>
                <a:ea typeface="Trebuchet MS" panose="020B0603020202020204"/>
                <a:cs typeface="Trebuchet MS" panose="020B0603020202020204"/>
                <a:sym typeface="Trebuchet MS" panose="020B0603020202020204"/>
              </a:rPr>
              <a:t>j</a:t>
            </a:r>
            <a:r>
              <a:rPr lang="fr-FR" sz="2000" b="1" noProof="0" dirty="0" err="1">
                <a:solidFill>
                  <a:schemeClr val="dk1"/>
                </a:solidFill>
                <a:latin typeface="Trebuchet MS" panose="020B0603020202020204"/>
                <a:ea typeface="Trebuchet MS" panose="020B0603020202020204"/>
                <a:cs typeface="Trebuchet MS" panose="020B0603020202020204"/>
                <a:sym typeface="Trebuchet MS" panose="020B0603020202020204"/>
              </a:rPr>
              <a:t>anvier</a:t>
            </a:r>
            <a:r>
              <a:rPr lang="fr-FR" sz="20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 2027</a:t>
            </a:r>
            <a:r>
              <a:rPr lang="fr-FR" sz="2000" noProof="0" dirty="0">
                <a:solidFill>
                  <a:schemeClr val="dk1"/>
                </a:solidFill>
                <a:latin typeface="Trebuchet MS" panose="020B0603020202020204"/>
                <a:ea typeface="Trebuchet MS" panose="020B0603020202020204"/>
                <a:cs typeface="Trebuchet MS" panose="020B0603020202020204"/>
                <a:sym typeface="Trebuchet MS" panose="020B0603020202020204"/>
              </a:rPr>
              <a:t>.</a:t>
            </a:r>
          </a:p>
          <a:p>
            <a:pPr marL="457200" lvl="0" indent="-355600" algn="l" rtl="0">
              <a:spcBef>
                <a:spcPts val="0"/>
              </a:spcBef>
              <a:spcAft>
                <a:spcPts val="0"/>
              </a:spcAft>
              <a:buClr>
                <a:schemeClr val="dk1"/>
              </a:buClr>
              <a:buSzPts val="2000"/>
              <a:buFont typeface="Trebuchet MS" panose="020B0603020202020204"/>
              <a:buChar char="●"/>
            </a:pPr>
            <a:r>
              <a:rPr lang="fr-FR" sz="2000" noProof="0" dirty="0">
                <a:solidFill>
                  <a:schemeClr val="dk1"/>
                </a:solidFill>
                <a:latin typeface="Trebuchet MS" panose="020B0603020202020204"/>
                <a:ea typeface="Trebuchet MS" panose="020B0603020202020204"/>
                <a:cs typeface="Trebuchet MS" panose="020B0603020202020204"/>
                <a:sym typeface="Trebuchet MS" panose="020B0603020202020204"/>
              </a:rPr>
              <a:t>Elle a entre 19 et 64 ans.</a:t>
            </a:r>
          </a:p>
          <a:p>
            <a:pPr marL="457200" lvl="0" indent="0" algn="l" rtl="0">
              <a:spcBef>
                <a:spcPts val="0"/>
              </a:spcBef>
              <a:spcAft>
                <a:spcPts val="0"/>
              </a:spcAft>
              <a:buNone/>
            </a:pPr>
            <a:endParaRPr lang="fr-FR" sz="2000" noProof="0" dirty="0">
              <a:solidFill>
                <a:schemeClr val="dk1"/>
              </a:solidFill>
              <a:highlight>
                <a:srgbClr val="FF00FF"/>
              </a:highlight>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2000" b="1"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455" name="Google Shape;1455;p192"/>
          <p:cNvSpPr txBox="1"/>
          <p:nvPr/>
        </p:nvSpPr>
        <p:spPr>
          <a:xfrm>
            <a:off x="294300" y="2486184"/>
            <a:ext cx="8571900" cy="12975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Trebuchet MS" panose="020B0603020202020204"/>
              <a:buChar char="●"/>
            </a:pPr>
            <a:r>
              <a:rPr lang="fr-FR" sz="1800" noProof="0" dirty="0">
                <a:latin typeface="Trebuchet MS" panose="020B0603020202020204"/>
                <a:ea typeface="Trebuchet MS" panose="020B0603020202020204"/>
                <a:cs typeface="Trebuchet MS" panose="020B0603020202020204"/>
                <a:sym typeface="Trebuchet MS" panose="020B0603020202020204"/>
              </a:rPr>
              <a:t>Elle devra se conformer aux </a:t>
            </a:r>
            <a:r>
              <a:rPr lang="fr-FR" sz="1800" b="1" noProof="0" dirty="0">
                <a:latin typeface="Trebuchet MS" panose="020B0603020202020204"/>
                <a:ea typeface="Trebuchet MS" panose="020B0603020202020204"/>
                <a:cs typeface="Trebuchet MS" panose="020B0603020202020204"/>
                <a:sym typeface="Trebuchet MS" panose="020B0603020202020204"/>
              </a:rPr>
              <a:t>obligations professionnelles</a:t>
            </a:r>
            <a:r>
              <a:rPr lang="fr-FR" sz="1800" noProof="0" dirty="0">
                <a:latin typeface="Trebuchet MS" panose="020B0603020202020204"/>
                <a:ea typeface="Trebuchet MS" panose="020B0603020202020204"/>
                <a:cs typeface="Trebuchet MS" panose="020B0603020202020204"/>
                <a:sym typeface="Trebuchet MS" panose="020B0603020202020204"/>
              </a:rPr>
              <a:t> en </a:t>
            </a:r>
            <a:r>
              <a:rPr lang="fr-FR" sz="1800" b="1" noProof="0" dirty="0">
                <a:latin typeface="Trebuchet MS" panose="020B0603020202020204"/>
                <a:ea typeface="Trebuchet MS" panose="020B0603020202020204"/>
                <a:cs typeface="Trebuchet MS" panose="020B0603020202020204"/>
                <a:sym typeface="Trebuchet MS" panose="020B0603020202020204"/>
              </a:rPr>
              <a:t>décembre 2026,</a:t>
            </a:r>
            <a:r>
              <a:rPr lang="fr-FR" sz="1800" noProof="0" dirty="0">
                <a:latin typeface="Trebuchet MS" panose="020B0603020202020204"/>
                <a:ea typeface="Trebuchet MS" panose="020B0603020202020204"/>
                <a:cs typeface="Trebuchet MS" panose="020B0603020202020204"/>
                <a:sym typeface="Trebuchet MS" panose="020B0603020202020204"/>
              </a:rPr>
              <a:t> car elle n'a aucune raison valable de ne pas le faire. </a:t>
            </a:r>
          </a:p>
          <a:p>
            <a:pPr marL="457200" lvl="0" indent="-355600" algn="l" rtl="0">
              <a:spcBef>
                <a:spcPts val="0"/>
              </a:spcBef>
              <a:spcAft>
                <a:spcPts val="0"/>
              </a:spcAft>
              <a:buClr>
                <a:schemeClr val="dk1"/>
              </a:buClr>
              <a:buSzPts val="2000"/>
              <a:buFont typeface="Trebuchet MS" panose="020B0603020202020204"/>
              <a:buChar char="●"/>
            </a:pPr>
            <a:r>
              <a:rPr lang="fr-FR" sz="2000" noProof="0" dirty="0">
                <a:latin typeface="Trebuchet MS" panose="020B0603020202020204"/>
                <a:ea typeface="Trebuchet MS" panose="020B0603020202020204"/>
                <a:cs typeface="Trebuchet MS" panose="020B0603020202020204"/>
                <a:sym typeface="Trebuchet MS" panose="020B0603020202020204"/>
              </a:rPr>
              <a:t>Si sa demande de prestations Medicaid est acceptée, sa prochaine </a:t>
            </a:r>
            <a:r>
              <a:rPr lang="fr-FR" sz="2000" b="1" noProof="0" dirty="0">
                <a:latin typeface="Trebuchet MS" panose="020B0603020202020204"/>
                <a:ea typeface="Trebuchet MS" panose="020B0603020202020204"/>
                <a:cs typeface="Trebuchet MS" panose="020B0603020202020204"/>
                <a:sym typeface="Trebuchet MS" panose="020B0603020202020204"/>
              </a:rPr>
              <a:t>réévaluation en vue du renouvellement</a:t>
            </a:r>
            <a:r>
              <a:rPr lang="fr-FR" sz="2000" noProof="0" dirty="0">
                <a:latin typeface="Trebuchet MS" panose="020B0603020202020204"/>
                <a:ea typeface="Trebuchet MS" panose="020B0603020202020204"/>
                <a:cs typeface="Trebuchet MS" panose="020B0603020202020204"/>
                <a:sym typeface="Trebuchet MS" panose="020B0603020202020204"/>
              </a:rPr>
              <a:t> aura lieu dans </a:t>
            </a:r>
            <a:r>
              <a:rPr lang="fr-FR" sz="2000" b="1" noProof="0" dirty="0">
                <a:latin typeface="Trebuchet MS" panose="020B0603020202020204"/>
                <a:ea typeface="Trebuchet MS" panose="020B0603020202020204"/>
                <a:cs typeface="Trebuchet MS" panose="020B0603020202020204"/>
                <a:sym typeface="Trebuchet MS" panose="020B0603020202020204"/>
              </a:rPr>
              <a:t>six mois, en juillet 2027.</a:t>
            </a:r>
          </a:p>
          <a:p>
            <a:pPr marL="457200" lvl="0" indent="-355600" algn="l" rtl="0">
              <a:spcBef>
                <a:spcPts val="0"/>
              </a:spcBef>
              <a:spcAft>
                <a:spcPts val="0"/>
              </a:spcAft>
              <a:buClr>
                <a:schemeClr val="dk1"/>
              </a:buClr>
              <a:buSzPts val="2000"/>
              <a:buFont typeface="Trebuchet MS" panose="020B0603020202020204"/>
              <a:buChar char="●"/>
            </a:pPr>
            <a:r>
              <a:rPr lang="fr-FR" sz="2000" noProof="0" dirty="0">
                <a:latin typeface="Trebuchet MS" panose="020B0603020202020204"/>
                <a:ea typeface="Trebuchet MS" panose="020B0603020202020204"/>
                <a:cs typeface="Trebuchet MS" panose="020B0603020202020204"/>
                <a:sym typeface="Trebuchet MS" panose="020B0603020202020204"/>
              </a:rPr>
              <a:t>S'il y a d'autres membres du foyer, leur date de renouvellement pourrait être fixée à décembre 2027, soit dans douze mois. </a:t>
            </a:r>
          </a:p>
          <a:p>
            <a:pPr marL="0" lvl="0" indent="0" algn="l" rtl="0">
              <a:spcBef>
                <a:spcPts val="0"/>
              </a:spcBef>
              <a:spcAft>
                <a:spcPts val="0"/>
              </a:spcAft>
              <a:buNone/>
            </a:pPr>
            <a:endParaRPr lang="fr-FR" sz="2000" noProof="0" dirty="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2000" noProof="0" dirty="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lang="fr-FR" sz="2000" noProof="0" dirty="0">
              <a:latin typeface="Trebuchet MS" panose="020B0603020202020204"/>
              <a:ea typeface="Trebuchet MS" panose="020B0603020202020204"/>
              <a:cs typeface="Trebuchet MS" panose="020B0603020202020204"/>
              <a:sym typeface="Trebuchet MS" panose="020B0603020202020204"/>
            </a:endParaRPr>
          </a:p>
        </p:txBody>
      </p:sp>
      <p:pic>
        <p:nvPicPr>
          <p:cNvPr id="1456" name="Google Shape;1456;p192" descr="Cartoon documents. Flat vector cartoon design. Personal data security. Vector illustration. Stock image. (Provided by Getty Images)"/>
          <p:cNvPicPr preferRelativeResize="0"/>
          <p:nvPr/>
        </p:nvPicPr>
        <p:blipFill rotWithShape="1">
          <a:blip r:embed="rId3"/>
          <a:srcRect l="22540" t="48875" r="10851" b="6999"/>
          <a:stretch>
            <a:fillRect/>
          </a:stretch>
        </p:blipFill>
        <p:spPr>
          <a:xfrm>
            <a:off x="136025" y="751600"/>
            <a:ext cx="2753050" cy="1823749"/>
          </a:xfrm>
          <a:prstGeom prst="rect">
            <a:avLst/>
          </a:prstGeom>
          <a:noFill/>
          <a:ln>
            <a:noFill/>
          </a:ln>
        </p:spPr>
      </p:pic>
      <p:sp>
        <p:nvSpPr>
          <p:cNvPr id="1457" name="Google Shape;1457;p19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31</a:t>
            </a:fld>
            <a:endParaRPr lang="fr-FR" noProof="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193"/>
          <p:cNvSpPr txBox="1">
            <a:spLocks noGrp="1"/>
          </p:cNvSpPr>
          <p:nvPr>
            <p:ph type="title"/>
          </p:nvPr>
        </p:nvSpPr>
        <p:spPr>
          <a:xfrm>
            <a:off x="362801" y="-316226"/>
            <a:ext cx="8624100" cy="9513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2800" noProof="0" dirty="0"/>
              <a:t>Comment se conformer aux exigences du travail</a:t>
            </a:r>
          </a:p>
        </p:txBody>
      </p:sp>
      <p:pic>
        <p:nvPicPr>
          <p:cNvPr id="1463" name="Google Shape;1463;p193" title="SNAP.png"/>
          <p:cNvPicPr preferRelativeResize="0"/>
          <p:nvPr/>
        </p:nvPicPr>
        <p:blipFill rotWithShape="1">
          <a:blip r:embed="rId3"/>
          <a:srcRect t="19364" b="13701"/>
          <a:stretch>
            <a:fillRect/>
          </a:stretch>
        </p:blipFill>
        <p:spPr>
          <a:xfrm>
            <a:off x="-2299" y="811047"/>
            <a:ext cx="4629850" cy="1742600"/>
          </a:xfrm>
          <a:prstGeom prst="rect">
            <a:avLst/>
          </a:prstGeom>
          <a:noFill/>
          <a:ln>
            <a:noFill/>
          </a:ln>
        </p:spPr>
      </p:pic>
      <p:sp>
        <p:nvSpPr>
          <p:cNvPr id="1464" name="Google Shape;1464;p193"/>
          <p:cNvSpPr txBox="1"/>
          <p:nvPr/>
        </p:nvSpPr>
        <p:spPr>
          <a:xfrm>
            <a:off x="313793" y="996476"/>
            <a:ext cx="1898100" cy="1218900"/>
          </a:xfrm>
          <a:prstGeom prst="rect">
            <a:avLst/>
          </a:prstGeom>
          <a:noFill/>
          <a:ln>
            <a:noFill/>
          </a:ln>
        </p:spPr>
        <p:txBody>
          <a:bodyPr spcFirstLastPara="1" wrap="square" lIns="62575" tIns="62575" rIns="62575" bIns="62575" anchor="t" anchorCtr="0">
            <a:noAutofit/>
          </a:bodyPr>
          <a:lstStyle/>
          <a:p>
            <a:pPr marL="0" lvl="0" indent="0" algn="l" rtl="0">
              <a:spcBef>
                <a:spcPts val="0"/>
              </a:spcBef>
              <a:spcAft>
                <a:spcPts val="0"/>
              </a:spcAft>
              <a:buNone/>
            </a:pPr>
            <a:r>
              <a:rPr lang="fr-FR" sz="1600" b="1" noProof="0" dirty="0">
                <a:solidFill>
                  <a:schemeClr val="lt1"/>
                </a:solidFill>
                <a:latin typeface="Trebuchet MS" panose="020B0603020202020204"/>
                <a:ea typeface="Trebuchet MS" panose="020B0603020202020204"/>
                <a:cs typeface="Trebuchet MS" panose="020B0603020202020204"/>
                <a:sym typeface="Trebuchet MS" panose="020B0603020202020204"/>
              </a:rPr>
              <a:t>INSTANTANÉ</a:t>
            </a:r>
          </a:p>
          <a:p>
            <a:pPr marL="0" lvl="0" indent="0" algn="l" rtl="0">
              <a:spcBef>
                <a:spcPts val="0"/>
              </a:spcBef>
              <a:spcAft>
                <a:spcPts val="0"/>
              </a:spcAft>
              <a:buNone/>
            </a:pPr>
            <a:r>
              <a:rPr lang="fr-FR" sz="1200" noProof="0" dirty="0">
                <a:solidFill>
                  <a:schemeClr val="lt1"/>
                </a:solidFill>
                <a:latin typeface="Trebuchet MS" panose="020B0603020202020204"/>
                <a:ea typeface="Trebuchet MS" panose="020B0603020202020204"/>
                <a:cs typeface="Trebuchet MS" panose="020B0603020202020204"/>
                <a:sym typeface="Trebuchet MS" panose="020B0603020202020204"/>
              </a:rPr>
              <a:t>Votre conformité documentée aux exigences de travail du programme SNAP/TANF</a:t>
            </a:r>
          </a:p>
        </p:txBody>
      </p:sp>
      <p:sp>
        <p:nvSpPr>
          <p:cNvPr id="1465" name="Google Shape;1465;p193"/>
          <p:cNvSpPr txBox="1">
            <a:spLocks noGrp="1"/>
          </p:cNvSpPr>
          <p:nvPr>
            <p:ph type="body" idx="1"/>
          </p:nvPr>
        </p:nvSpPr>
        <p:spPr>
          <a:xfrm>
            <a:off x="3075191" y="1960053"/>
            <a:ext cx="5525100" cy="2372400"/>
          </a:xfrm>
          <a:prstGeom prst="rect">
            <a:avLst/>
          </a:prstGeom>
        </p:spPr>
        <p:txBody>
          <a:bodyPr spcFirstLastPara="1" wrap="square" lIns="63225" tIns="63225" rIns="63225" bIns="63225" anchor="t" anchorCtr="0">
            <a:noAutofit/>
          </a:bodyPr>
          <a:lstStyle/>
          <a:p>
            <a:pPr marL="0" lvl="0" indent="0" algn="l" rtl="0">
              <a:spcBef>
                <a:spcPts val="555"/>
              </a:spcBef>
              <a:spcAft>
                <a:spcPts val="0"/>
              </a:spcAft>
              <a:buNone/>
            </a:pPr>
            <a:endParaRPr lang="fr-FR" sz="1865" noProof="0" dirty="0"/>
          </a:p>
          <a:p>
            <a:pPr marL="0" lvl="0" indent="0" algn="l" rtl="0">
              <a:spcBef>
                <a:spcPts val="555"/>
              </a:spcBef>
              <a:spcAft>
                <a:spcPts val="0"/>
              </a:spcAft>
              <a:buNone/>
            </a:pPr>
            <a:endParaRPr lang="fr-FR" sz="1865" noProof="0" dirty="0"/>
          </a:p>
        </p:txBody>
      </p:sp>
      <p:pic>
        <p:nvPicPr>
          <p:cNvPr id="1466" name="Google Shape;1466;p193" title="WORK.png"/>
          <p:cNvPicPr preferRelativeResize="0"/>
          <p:nvPr/>
        </p:nvPicPr>
        <p:blipFill rotWithShape="1">
          <a:blip r:embed="rId4"/>
          <a:srcRect t="9599" b="15991"/>
          <a:stretch>
            <a:fillRect/>
          </a:stretch>
        </p:blipFill>
        <p:spPr>
          <a:xfrm>
            <a:off x="4526490" y="1633607"/>
            <a:ext cx="4629849" cy="1937281"/>
          </a:xfrm>
          <a:prstGeom prst="rect">
            <a:avLst/>
          </a:prstGeom>
          <a:noFill/>
          <a:ln>
            <a:noFill/>
          </a:ln>
        </p:spPr>
      </p:pic>
      <p:sp>
        <p:nvSpPr>
          <p:cNvPr id="1467" name="Google Shape;1467;p193"/>
          <p:cNvSpPr txBox="1"/>
          <p:nvPr/>
        </p:nvSpPr>
        <p:spPr>
          <a:xfrm>
            <a:off x="6816415" y="2110402"/>
            <a:ext cx="2045400" cy="1125300"/>
          </a:xfrm>
          <a:prstGeom prst="rect">
            <a:avLst/>
          </a:prstGeom>
          <a:noFill/>
          <a:ln>
            <a:noFill/>
          </a:ln>
        </p:spPr>
        <p:txBody>
          <a:bodyPr spcFirstLastPara="1" wrap="square" lIns="63225" tIns="63225" rIns="63225" bIns="63225" anchor="t" anchorCtr="0">
            <a:noAutofit/>
          </a:bodyPr>
          <a:lstStyle/>
          <a:p>
            <a:pPr marL="0" lvl="0" indent="0" algn="l" rtl="0">
              <a:spcBef>
                <a:spcPts val="0"/>
              </a:spcBef>
              <a:spcAft>
                <a:spcPts val="0"/>
              </a:spcAft>
              <a:buNone/>
            </a:pPr>
            <a:r>
              <a:rPr lang="fr-FR" sz="1800" b="1" noProof="0" dirty="0">
                <a:solidFill>
                  <a:schemeClr val="dk2"/>
                </a:solidFill>
                <a:latin typeface="Trebuchet MS" panose="020B0603020202020204"/>
                <a:ea typeface="Trebuchet MS" panose="020B0603020202020204"/>
                <a:cs typeface="Trebuchet MS" panose="020B0603020202020204"/>
                <a:sym typeface="Trebuchet MS" panose="020B0603020202020204"/>
              </a:rPr>
              <a:t>TRAVAIL</a:t>
            </a:r>
          </a:p>
          <a:p>
            <a:pPr marL="0" lvl="0" indent="0" algn="l" rtl="0">
              <a:spcBef>
                <a:spcPts val="0"/>
              </a:spcBef>
              <a:spcAft>
                <a:spcPts val="0"/>
              </a:spcAft>
              <a:buNone/>
            </a:pPr>
            <a:r>
              <a:rPr lang="fr-FR" noProof="0" dirty="0">
                <a:solidFill>
                  <a:schemeClr val="dk2"/>
                </a:solidFill>
                <a:latin typeface="Trebuchet MS" panose="020B0603020202020204"/>
                <a:ea typeface="Trebuchet MS" panose="020B0603020202020204"/>
                <a:cs typeface="Trebuchet MS" panose="020B0603020202020204"/>
                <a:sym typeface="Trebuchet MS" panose="020B0603020202020204"/>
              </a:rPr>
              <a:t>Gagnez 580 $ au cours d'un mois admissible</a:t>
            </a:r>
          </a:p>
        </p:txBody>
      </p:sp>
      <p:pic>
        <p:nvPicPr>
          <p:cNvPr id="1468" name="Google Shape;1468;p193" title="work training.png"/>
          <p:cNvPicPr preferRelativeResize="0"/>
          <p:nvPr/>
        </p:nvPicPr>
        <p:blipFill rotWithShape="1">
          <a:blip r:embed="rId5"/>
          <a:srcRect t="14600" b="18519"/>
          <a:stretch>
            <a:fillRect/>
          </a:stretch>
        </p:blipFill>
        <p:spPr>
          <a:xfrm>
            <a:off x="-2299" y="2787753"/>
            <a:ext cx="4487175" cy="1688900"/>
          </a:xfrm>
          <a:prstGeom prst="rect">
            <a:avLst/>
          </a:prstGeom>
          <a:noFill/>
          <a:ln>
            <a:noFill/>
          </a:ln>
        </p:spPr>
      </p:pic>
      <p:sp>
        <p:nvSpPr>
          <p:cNvPr id="1469" name="Google Shape;1469;p193"/>
          <p:cNvSpPr txBox="1"/>
          <p:nvPr/>
        </p:nvSpPr>
        <p:spPr>
          <a:xfrm>
            <a:off x="266200" y="3132625"/>
            <a:ext cx="2080760" cy="1179600"/>
          </a:xfrm>
          <a:prstGeom prst="rect">
            <a:avLst/>
          </a:prstGeom>
          <a:noFill/>
          <a:ln>
            <a:noFill/>
          </a:ln>
        </p:spPr>
        <p:txBody>
          <a:bodyPr spcFirstLastPara="1" wrap="square" lIns="66275" tIns="66275" rIns="66275" bIns="66275" anchor="t" anchorCtr="0">
            <a:noAutofit/>
          </a:bodyPr>
          <a:lstStyle/>
          <a:p>
            <a:pPr marL="0" lvl="0" indent="0" algn="l" rtl="0">
              <a:spcBef>
                <a:spcPts val="0"/>
              </a:spcBef>
              <a:spcAft>
                <a:spcPts val="0"/>
              </a:spcAft>
              <a:buNone/>
            </a:pPr>
            <a:r>
              <a:rPr lang="fr-FR" sz="1600" b="1" noProof="0" dirty="0">
                <a:solidFill>
                  <a:schemeClr val="lt1"/>
                </a:solidFill>
                <a:latin typeface="Trebuchet MS" panose="020B0603020202020204"/>
                <a:ea typeface="Trebuchet MS" panose="020B0603020202020204"/>
                <a:cs typeface="Trebuchet MS" panose="020B0603020202020204"/>
                <a:sym typeface="Trebuchet MS" panose="020B0603020202020204"/>
              </a:rPr>
              <a:t>FORMATION PROFESSIONNELLE</a:t>
            </a:r>
          </a:p>
          <a:p>
            <a:pPr marL="0" lvl="0" indent="0" algn="l" rtl="0">
              <a:spcBef>
                <a:spcPts val="0"/>
              </a:spcBef>
              <a:spcAft>
                <a:spcPts val="0"/>
              </a:spcAft>
              <a:buNone/>
            </a:pPr>
            <a:r>
              <a:rPr lang="fr-FR" sz="1100" noProof="0" dirty="0">
                <a:solidFill>
                  <a:schemeClr val="lt1"/>
                </a:solidFill>
                <a:latin typeface="Trebuchet MS" panose="020B0603020202020204"/>
                <a:ea typeface="Trebuchet MS" panose="020B0603020202020204"/>
                <a:cs typeface="Trebuchet MS" panose="020B0603020202020204"/>
                <a:sym typeface="Trebuchet MS" panose="020B0603020202020204"/>
              </a:rPr>
              <a:t>Participer à un programme de formation professionnelle </a:t>
            </a:r>
            <a:r>
              <a:rPr lang="fr-FR" sz="1200" noProof="0" dirty="0">
                <a:solidFill>
                  <a:schemeClr val="lt1"/>
                </a:solidFill>
                <a:latin typeface="Trebuchet MS" panose="020B0603020202020204"/>
                <a:ea typeface="Trebuchet MS" panose="020B0603020202020204"/>
                <a:cs typeface="Trebuchet MS" panose="020B0603020202020204"/>
                <a:sym typeface="Trebuchet MS" panose="020B0603020202020204"/>
              </a:rPr>
              <a:t>agréé</a:t>
            </a:r>
          </a:p>
        </p:txBody>
      </p:sp>
      <p:sp>
        <p:nvSpPr>
          <p:cNvPr id="1470" name="Google Shape;1470;p19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32</a:t>
            </a:fld>
            <a:endParaRPr lang="fr-FR" noProof="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1475" name="Google Shape;1475;p194"/>
          <p:cNvSpPr txBox="1">
            <a:spLocks noGrp="1"/>
          </p:cNvSpPr>
          <p:nvPr>
            <p:ph type="title"/>
          </p:nvPr>
        </p:nvSpPr>
        <p:spPr>
          <a:xfrm>
            <a:off x="259950" y="172717"/>
            <a:ext cx="8624100" cy="879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2800" noProof="0" dirty="0"/>
              <a:t>Comment se conformer aux exigences du travail</a:t>
            </a:r>
          </a:p>
          <a:p>
            <a:pPr marL="0" lvl="0" indent="0" algn="ctr" rtl="0">
              <a:spcBef>
                <a:spcPts val="0"/>
              </a:spcBef>
              <a:spcAft>
                <a:spcPts val="0"/>
              </a:spcAft>
              <a:buNone/>
            </a:pPr>
            <a:endParaRPr lang="fr-FR" sz="3000" noProof="0" dirty="0"/>
          </a:p>
        </p:txBody>
      </p:sp>
      <p:pic>
        <p:nvPicPr>
          <p:cNvPr id="1476" name="Google Shape;1476;p194" title="VOLUNTEER.png"/>
          <p:cNvPicPr preferRelativeResize="0"/>
          <p:nvPr/>
        </p:nvPicPr>
        <p:blipFill rotWithShape="1">
          <a:blip r:embed="rId3"/>
          <a:srcRect t="15330" b="14988"/>
          <a:stretch>
            <a:fillRect/>
          </a:stretch>
        </p:blipFill>
        <p:spPr>
          <a:xfrm>
            <a:off x="4572000" y="846826"/>
            <a:ext cx="4572000" cy="1793800"/>
          </a:xfrm>
          <a:prstGeom prst="rect">
            <a:avLst/>
          </a:prstGeom>
          <a:noFill/>
          <a:ln>
            <a:noFill/>
          </a:ln>
        </p:spPr>
      </p:pic>
      <p:sp>
        <p:nvSpPr>
          <p:cNvPr id="1477" name="Google Shape;1477;p194"/>
          <p:cNvSpPr txBox="1"/>
          <p:nvPr/>
        </p:nvSpPr>
        <p:spPr>
          <a:xfrm>
            <a:off x="6802492" y="1116341"/>
            <a:ext cx="2022600" cy="1112700"/>
          </a:xfrm>
          <a:prstGeom prst="rect">
            <a:avLst/>
          </a:prstGeom>
          <a:noFill/>
          <a:ln>
            <a:noFill/>
          </a:ln>
        </p:spPr>
        <p:txBody>
          <a:bodyPr spcFirstLastPara="1" wrap="square" lIns="62525" tIns="62525" rIns="62525" bIns="62525" anchor="t" anchorCtr="0">
            <a:noAutofit/>
          </a:bodyPr>
          <a:lstStyle/>
          <a:p>
            <a:pPr marL="0" lvl="0" indent="0" algn="l" rtl="0">
              <a:spcBef>
                <a:spcPts val="0"/>
              </a:spcBef>
              <a:spcAft>
                <a:spcPts val="0"/>
              </a:spcAft>
              <a:buNone/>
            </a:pPr>
            <a:r>
              <a:rPr lang="fr-FR" sz="1800" b="1" noProof="0" dirty="0">
                <a:solidFill>
                  <a:schemeClr val="accent2"/>
                </a:solidFill>
                <a:latin typeface="Trebuchet MS" panose="020B0603020202020204"/>
                <a:ea typeface="Trebuchet MS" panose="020B0603020202020204"/>
                <a:cs typeface="Trebuchet MS" panose="020B0603020202020204"/>
                <a:sym typeface="Trebuchet MS" panose="020B0603020202020204"/>
              </a:rPr>
              <a:t>BÉNÉVOLE</a:t>
            </a:r>
          </a:p>
          <a:p>
            <a:pPr marL="0" lvl="0" indent="0" algn="l" rtl="0">
              <a:spcBef>
                <a:spcPts val="0"/>
              </a:spcBef>
              <a:spcAft>
                <a:spcPts val="0"/>
              </a:spcAft>
              <a:buNone/>
            </a:pPr>
            <a:r>
              <a:rPr lang="fr-FR" sz="1200" noProof="0" dirty="0">
                <a:solidFill>
                  <a:schemeClr val="accent2"/>
                </a:solidFill>
                <a:latin typeface="Trebuchet MS" panose="020B0603020202020204"/>
                <a:ea typeface="Trebuchet MS" panose="020B0603020202020204"/>
                <a:cs typeface="Trebuchet MS" panose="020B0603020202020204"/>
                <a:sym typeface="Trebuchet MS" panose="020B0603020202020204"/>
              </a:rPr>
              <a:t>80 heures d'activités de bénévolat documentées au cours d'un mois admissible</a:t>
            </a:r>
          </a:p>
        </p:txBody>
      </p:sp>
      <p:pic>
        <p:nvPicPr>
          <p:cNvPr id="1478" name="Google Shape;1478;p194" title="education.png"/>
          <p:cNvPicPr preferRelativeResize="0"/>
          <p:nvPr/>
        </p:nvPicPr>
        <p:blipFill>
          <a:blip r:embed="rId4"/>
          <a:stretch>
            <a:fillRect/>
          </a:stretch>
        </p:blipFill>
        <p:spPr>
          <a:xfrm>
            <a:off x="0" y="1207149"/>
            <a:ext cx="4672044" cy="2625500"/>
          </a:xfrm>
          <a:prstGeom prst="rect">
            <a:avLst/>
          </a:prstGeom>
          <a:noFill/>
          <a:ln>
            <a:noFill/>
          </a:ln>
        </p:spPr>
      </p:pic>
      <p:sp>
        <p:nvSpPr>
          <p:cNvPr id="1479" name="Google Shape;1479;p194"/>
          <p:cNvSpPr txBox="1"/>
          <p:nvPr/>
        </p:nvSpPr>
        <p:spPr>
          <a:xfrm>
            <a:off x="243785" y="1980740"/>
            <a:ext cx="2411100" cy="1242519"/>
          </a:xfrm>
          <a:prstGeom prst="rect">
            <a:avLst/>
          </a:prstGeom>
          <a:noFill/>
          <a:ln>
            <a:noFill/>
          </a:ln>
        </p:spPr>
        <p:txBody>
          <a:bodyPr spcFirstLastPara="1" wrap="square" lIns="64625" tIns="64625" rIns="64625" bIns="64625" anchor="t" anchorCtr="0">
            <a:noAutofit/>
          </a:bodyPr>
          <a:lstStyle/>
          <a:p>
            <a:pPr marL="0" lvl="0" indent="0" algn="l" rtl="0">
              <a:spcBef>
                <a:spcPts val="0"/>
              </a:spcBef>
              <a:spcAft>
                <a:spcPts val="0"/>
              </a:spcAft>
              <a:buNone/>
            </a:pPr>
            <a:r>
              <a:rPr lang="fr-FR" sz="1600" b="1" noProof="0" dirty="0">
                <a:solidFill>
                  <a:schemeClr val="lt1"/>
                </a:solidFill>
                <a:latin typeface="Trebuchet MS" panose="020B0603020202020204"/>
                <a:ea typeface="Trebuchet MS" panose="020B0603020202020204"/>
                <a:cs typeface="Trebuchet MS" panose="020B0603020202020204"/>
                <a:sym typeface="Trebuchet MS" panose="020B0603020202020204"/>
              </a:rPr>
              <a:t>ÉDUCATION</a:t>
            </a:r>
          </a:p>
          <a:p>
            <a:pPr marL="0" lvl="0" indent="0" algn="l" rtl="0">
              <a:spcBef>
                <a:spcPts val="0"/>
              </a:spcBef>
              <a:spcAft>
                <a:spcPts val="0"/>
              </a:spcAft>
              <a:buNone/>
            </a:pPr>
            <a:r>
              <a:rPr lang="fr-FR" noProof="0" dirty="0">
                <a:solidFill>
                  <a:schemeClr val="lt1"/>
                </a:solidFill>
                <a:latin typeface="Trebuchet MS" panose="020B0603020202020204"/>
                <a:ea typeface="Trebuchet MS" panose="020B0603020202020204"/>
                <a:cs typeface="Trebuchet MS" panose="020B0603020202020204"/>
                <a:sym typeface="Trebuchet MS" panose="020B0603020202020204"/>
              </a:rPr>
              <a:t>Inscription (à temps partiel au moins) dans un établissement d'enseignement agréé</a:t>
            </a:r>
          </a:p>
        </p:txBody>
      </p:sp>
      <p:pic>
        <p:nvPicPr>
          <p:cNvPr id="1480" name="Google Shape;1480;p194" title="COMBINATION.png"/>
          <p:cNvPicPr preferRelativeResize="0"/>
          <p:nvPr/>
        </p:nvPicPr>
        <p:blipFill rotWithShape="1">
          <a:blip r:embed="rId5"/>
          <a:srcRect t="15884" b="16439"/>
          <a:stretch>
            <a:fillRect/>
          </a:stretch>
        </p:blipFill>
        <p:spPr>
          <a:xfrm>
            <a:off x="4548635" y="2520390"/>
            <a:ext cx="4711875" cy="1793800"/>
          </a:xfrm>
          <a:prstGeom prst="rect">
            <a:avLst/>
          </a:prstGeom>
          <a:noFill/>
          <a:ln>
            <a:noFill/>
          </a:ln>
        </p:spPr>
      </p:pic>
      <p:sp>
        <p:nvSpPr>
          <p:cNvPr id="1481" name="Google Shape;1481;p194"/>
          <p:cNvSpPr txBox="1"/>
          <p:nvPr/>
        </p:nvSpPr>
        <p:spPr>
          <a:xfrm>
            <a:off x="6686474" y="2733535"/>
            <a:ext cx="2312745" cy="1293623"/>
          </a:xfrm>
          <a:prstGeom prst="rect">
            <a:avLst/>
          </a:prstGeom>
          <a:noFill/>
          <a:ln>
            <a:noFill/>
          </a:ln>
        </p:spPr>
        <p:txBody>
          <a:bodyPr spcFirstLastPara="1" wrap="square" lIns="64850" tIns="64850" rIns="64850" bIns="64850" anchor="t" anchorCtr="0">
            <a:noAutofit/>
          </a:bodyPr>
          <a:lstStyle/>
          <a:p>
            <a:pPr marL="0" lvl="0" indent="0" algn="l" rtl="0">
              <a:spcBef>
                <a:spcPts val="0"/>
              </a:spcBef>
              <a:spcAft>
                <a:spcPts val="0"/>
              </a:spcAft>
              <a:buNone/>
            </a:pPr>
            <a:r>
              <a:rPr lang="fr-FR" sz="1800" b="1" noProof="0" dirty="0">
                <a:solidFill>
                  <a:schemeClr val="dk2"/>
                </a:solidFill>
                <a:latin typeface="Trebuchet MS" panose="020B0603020202020204"/>
                <a:ea typeface="Trebuchet MS" panose="020B0603020202020204"/>
                <a:cs typeface="Trebuchet MS" panose="020B0603020202020204"/>
                <a:sym typeface="Trebuchet MS" panose="020B0603020202020204"/>
              </a:rPr>
              <a:t>COMBINAISON</a:t>
            </a:r>
          </a:p>
          <a:p>
            <a:pPr marL="0" lvl="0" indent="0" algn="l" rtl="0">
              <a:spcBef>
                <a:spcPts val="0"/>
              </a:spcBef>
              <a:spcAft>
                <a:spcPts val="0"/>
              </a:spcAft>
              <a:buNone/>
            </a:pPr>
            <a:r>
              <a:rPr lang="fr-FR" noProof="0" dirty="0">
                <a:solidFill>
                  <a:schemeClr val="dk2"/>
                </a:solidFill>
                <a:latin typeface="Trebuchet MS" panose="020B0603020202020204"/>
                <a:ea typeface="Trebuchet MS" panose="020B0603020202020204"/>
                <a:cs typeface="Trebuchet MS" panose="020B0603020202020204"/>
                <a:sym typeface="Trebuchet MS" panose="020B0603020202020204"/>
              </a:rPr>
              <a:t>80 heures d'une combinaison de ces activités au cours d'un mois admissible</a:t>
            </a:r>
          </a:p>
        </p:txBody>
      </p:sp>
      <p:sp>
        <p:nvSpPr>
          <p:cNvPr id="1482" name="Google Shape;1482;p194"/>
          <p:cNvSpPr txBox="1"/>
          <p:nvPr/>
        </p:nvSpPr>
        <p:spPr>
          <a:xfrm>
            <a:off x="1432350" y="4015988"/>
            <a:ext cx="7113900" cy="44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lang="fr-FR" b="1" noProof="0" dirty="0">
              <a:solidFill>
                <a:srgbClr val="FF0000"/>
              </a:solidFill>
            </a:endParaRPr>
          </a:p>
        </p:txBody>
      </p:sp>
      <p:sp>
        <p:nvSpPr>
          <p:cNvPr id="1483" name="Google Shape;1483;p19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33</a:t>
            </a:fld>
            <a:endParaRPr lang="fr-FR" noProof="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195"/>
          <p:cNvSpPr txBox="1">
            <a:spLocks noGrp="1"/>
          </p:cNvSpPr>
          <p:nvPr>
            <p:ph type="title"/>
          </p:nvPr>
        </p:nvSpPr>
        <p:spPr>
          <a:xfrm>
            <a:off x="259950" y="-149075"/>
            <a:ext cx="8624100" cy="1212300"/>
          </a:xfrm>
          <a:prstGeom prst="rect">
            <a:avLst/>
          </a:prstGeom>
        </p:spPr>
        <p:txBody>
          <a:bodyPr spcFirstLastPara="1" wrap="square" lIns="68575" tIns="34275" rIns="68575" bIns="34275" anchor="b" anchorCtr="0">
            <a:noAutofit/>
          </a:bodyPr>
          <a:lstStyle/>
          <a:p>
            <a:pPr marL="292100" lvl="0" indent="-152400" algn="ctr" rtl="0">
              <a:lnSpc>
                <a:spcPct val="100000"/>
              </a:lnSpc>
              <a:spcBef>
                <a:spcPts val="2700"/>
              </a:spcBef>
              <a:spcAft>
                <a:spcPts val="0"/>
              </a:spcAft>
              <a:buNone/>
            </a:pPr>
            <a:r>
              <a:rPr lang="fr-FR" sz="2800" noProof="0" dirty="0"/>
              <a:t>Comment déclarer ses activités professionnelles et son engagement communautaire</a:t>
            </a:r>
          </a:p>
        </p:txBody>
      </p:sp>
      <p:sp>
        <p:nvSpPr>
          <p:cNvPr id="1489" name="Google Shape;1489;p195"/>
          <p:cNvSpPr txBox="1">
            <a:spLocks noGrp="1"/>
          </p:cNvSpPr>
          <p:nvPr>
            <p:ph type="body" idx="1"/>
          </p:nvPr>
        </p:nvSpPr>
        <p:spPr>
          <a:xfrm>
            <a:off x="513715" y="1196340"/>
            <a:ext cx="8484235" cy="3439160"/>
          </a:xfrm>
          <a:prstGeom prst="rect">
            <a:avLst/>
          </a:prstGeom>
          <a:noFill/>
          <a:ln>
            <a:noFill/>
          </a:ln>
        </p:spPr>
        <p:txBody>
          <a:bodyPr spcFirstLastPara="1" wrap="square" lIns="58925" tIns="29450" rIns="58925" bIns="29450" anchor="t" anchorCtr="0">
            <a:noAutofit/>
          </a:bodyPr>
          <a:lstStyle/>
          <a:p>
            <a:pPr marL="292100" lvl="0" indent="-273050" algn="l" rtl="0">
              <a:lnSpc>
                <a:spcPct val="90000"/>
              </a:lnSpc>
              <a:spcBef>
                <a:spcPts val="700"/>
              </a:spcBef>
              <a:spcAft>
                <a:spcPts val="0"/>
              </a:spcAft>
              <a:buSzPts val="1900"/>
              <a:buChar char="➢"/>
            </a:pPr>
            <a:r>
              <a:rPr lang="fr-FR" sz="1600" noProof="0" dirty="0">
                <a:latin typeface="Trebuchet MS" panose="020B0603020202020204"/>
                <a:ea typeface="Trebuchet MS" panose="020B0603020202020204"/>
                <a:cs typeface="Trebuchet MS" panose="020B0603020202020204"/>
                <a:sym typeface="Trebuchet MS" panose="020B0603020202020204"/>
              </a:rPr>
              <a:t>Il ne suffit pas de </a:t>
            </a:r>
            <a:r>
              <a:rPr lang="fr-FR" sz="1600" b="1" noProof="0" dirty="0">
                <a:latin typeface="Trebuchet MS" panose="020B0603020202020204"/>
                <a:ea typeface="Trebuchet MS" panose="020B0603020202020204"/>
                <a:cs typeface="Trebuchet MS" panose="020B0603020202020204"/>
                <a:sym typeface="Trebuchet MS" panose="020B0603020202020204"/>
              </a:rPr>
              <a:t>RÉALISER</a:t>
            </a:r>
            <a:r>
              <a:rPr lang="fr-FR" sz="1600" noProof="0" dirty="0">
                <a:latin typeface="Trebuchet MS" panose="020B0603020202020204"/>
                <a:ea typeface="Trebuchet MS" panose="020B0603020202020204"/>
                <a:cs typeface="Trebuchet MS" panose="020B0603020202020204"/>
                <a:sym typeface="Trebuchet MS" panose="020B0603020202020204"/>
              </a:rPr>
              <a:t> des activités professionnelles et d'engagement communautaire. Vous devez également vous assurer de </a:t>
            </a:r>
            <a:r>
              <a:rPr lang="fr-FR" sz="1600" b="1" noProof="0" dirty="0">
                <a:latin typeface="Trebuchet MS" panose="020B0603020202020204"/>
                <a:ea typeface="Trebuchet MS" panose="020B0603020202020204"/>
                <a:cs typeface="Trebuchet MS" panose="020B0603020202020204"/>
                <a:sym typeface="Trebuchet MS" panose="020B0603020202020204"/>
              </a:rPr>
              <a:t>RENDRE COMPTE </a:t>
            </a:r>
            <a:r>
              <a:rPr lang="fr-FR" sz="1600" noProof="0" dirty="0">
                <a:latin typeface="Trebuchet MS" panose="020B0603020202020204"/>
                <a:ea typeface="Trebuchet MS" panose="020B0603020202020204"/>
                <a:cs typeface="Trebuchet MS" panose="020B0603020202020204"/>
                <a:sym typeface="Trebuchet MS" panose="020B0603020202020204"/>
              </a:rPr>
              <a:t>de ces activités de manière appropriée.</a:t>
            </a:r>
          </a:p>
          <a:p>
            <a:pPr marL="292100" lvl="0" indent="-273050" algn="l" rtl="0">
              <a:lnSpc>
                <a:spcPct val="90000"/>
              </a:lnSpc>
              <a:spcBef>
                <a:spcPts val="700"/>
              </a:spcBef>
              <a:spcAft>
                <a:spcPts val="0"/>
              </a:spcAft>
              <a:buSzPts val="1900"/>
              <a:buChar char="➢"/>
            </a:pPr>
            <a:r>
              <a:rPr lang="fr-FR" sz="1600" noProof="0" dirty="0">
                <a:latin typeface="Trebuchet MS" panose="020B0603020202020204"/>
                <a:ea typeface="Trebuchet MS" panose="020B0603020202020204"/>
                <a:cs typeface="Trebuchet MS" panose="020B0603020202020204"/>
                <a:sym typeface="Trebuchet MS" panose="020B0603020202020204"/>
              </a:rPr>
              <a:t>Les nouveaux membres et les membres actuels devront peut-être remplir un formulaire qui permettra de déterminer si les exigences en matière de travail s'appliquent à eux.</a:t>
            </a:r>
          </a:p>
          <a:p>
            <a:pPr marL="914400" lvl="0" indent="-285750" algn="l" rtl="0">
              <a:lnSpc>
                <a:spcPct val="90000"/>
              </a:lnSpc>
              <a:spcBef>
                <a:spcPts val="700"/>
              </a:spcBef>
              <a:spcAft>
                <a:spcPts val="0"/>
              </a:spcAft>
              <a:buSzPts val="1900"/>
              <a:buFont typeface="Courier New" panose="02070309020205020404" pitchFamily="49" charset="0"/>
              <a:buChar char="o"/>
            </a:pPr>
            <a:r>
              <a:rPr lang="fr-FR" sz="1600" noProof="0" dirty="0">
                <a:latin typeface="Trebuchet MS" panose="020B0603020202020204"/>
                <a:ea typeface="Trebuchet MS" panose="020B0603020202020204"/>
                <a:cs typeface="Trebuchet MS" panose="020B0603020202020204"/>
                <a:sym typeface="Trebuchet MS" panose="020B0603020202020204"/>
              </a:rPr>
              <a:t>Si une personne est tenue de se conformer aux exigences en matière de travail/d'engagement communautaire, le HCPF tentera d'abord de vérifier les informations à l'aide des sources de données disponibles. Si cela s'avère impossible, la personne devra soumettre les documents demandés dans les délais impartis.</a:t>
            </a:r>
          </a:p>
          <a:p>
            <a:pPr marL="292100" lvl="0" indent="-273050" algn="l" rtl="0">
              <a:lnSpc>
                <a:spcPct val="90000"/>
              </a:lnSpc>
              <a:spcBef>
                <a:spcPts val="700"/>
              </a:spcBef>
              <a:spcAft>
                <a:spcPts val="0"/>
              </a:spcAft>
              <a:buSzPts val="1900"/>
              <a:buChar char="➢"/>
            </a:pPr>
            <a:r>
              <a:rPr lang="fr-FR" sz="1600" noProof="0" dirty="0">
                <a:latin typeface="Trebuchet MS" panose="020B0603020202020204"/>
                <a:ea typeface="Trebuchet MS" panose="020B0603020202020204"/>
                <a:cs typeface="Trebuchet MS" panose="020B0603020202020204"/>
                <a:sym typeface="Trebuchet MS" panose="020B0603020202020204"/>
              </a:rPr>
              <a:t>Des formulaires adaptés à chaque voie de conformité seront fournis.</a:t>
            </a:r>
          </a:p>
          <a:p>
            <a:pPr marL="292100" lvl="0" indent="-273050" algn="l" rtl="0">
              <a:lnSpc>
                <a:spcPct val="90000"/>
              </a:lnSpc>
              <a:spcBef>
                <a:spcPts val="700"/>
              </a:spcBef>
              <a:spcAft>
                <a:spcPts val="0"/>
              </a:spcAft>
              <a:buSzPts val="1900"/>
              <a:buFont typeface="Trebuchet MS" panose="020B0603020202020204"/>
              <a:buChar char="➢"/>
            </a:pPr>
            <a:r>
              <a:rPr lang="fr-FR" sz="1600" noProof="0" dirty="0">
                <a:latin typeface="Trebuchet MS" panose="020B0603020202020204"/>
                <a:ea typeface="Trebuchet MS" panose="020B0603020202020204"/>
                <a:cs typeface="Trebuchet MS" panose="020B0603020202020204"/>
                <a:sym typeface="Trebuchet MS" panose="020B0603020202020204"/>
              </a:rPr>
              <a:t>Les formulaires remplis peuvent être soumis via PEAK ou sur papier.</a:t>
            </a:r>
          </a:p>
          <a:p>
            <a:pPr marL="0" lvl="0" indent="0" algn="l" rtl="0">
              <a:lnSpc>
                <a:spcPct val="90000"/>
              </a:lnSpc>
              <a:spcBef>
                <a:spcPts val="700"/>
              </a:spcBef>
              <a:spcAft>
                <a:spcPts val="400"/>
              </a:spcAft>
              <a:buSzPts val="700"/>
              <a:buNone/>
            </a:pPr>
            <a:endParaRPr lang="fr-FR" sz="1600" noProof="0" dirty="0">
              <a:highlight>
                <a:srgbClr val="FFFF00"/>
              </a:highlight>
              <a:latin typeface="Trebuchet MS" panose="020B0603020202020204"/>
              <a:ea typeface="Trebuchet MS" panose="020B0603020202020204"/>
              <a:cs typeface="Trebuchet MS" panose="020B0603020202020204"/>
              <a:sym typeface="Trebuchet MS" panose="020B0603020202020204"/>
            </a:endParaRPr>
          </a:p>
        </p:txBody>
      </p:sp>
      <p:sp>
        <p:nvSpPr>
          <p:cNvPr id="1490" name="Google Shape;1490;p19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34</a:t>
            </a:fld>
            <a:endParaRPr lang="fr-FR" noProof="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495" name="Google Shape;1495;p196"/>
          <p:cNvSpPr txBox="1">
            <a:spLocks noGrp="1"/>
          </p:cNvSpPr>
          <p:nvPr>
            <p:ph type="title"/>
          </p:nvPr>
        </p:nvSpPr>
        <p:spPr>
          <a:xfrm>
            <a:off x="438410" y="254147"/>
            <a:ext cx="8431269" cy="1275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fr-FR" sz="2400" noProof="0" dirty="0"/>
              <a:t>Sondage : Si les exigences fédérales en matière de travail s'appliquent à vous ou à un membre de votre foyer, comment comptez-vous vous y conformer ?</a:t>
            </a:r>
            <a:endParaRPr lang="fr-FR" sz="3600" noProof="0" dirty="0"/>
          </a:p>
        </p:txBody>
      </p:sp>
      <p:sp>
        <p:nvSpPr>
          <p:cNvPr id="1496" name="Google Shape;1496;p196"/>
          <p:cNvSpPr txBox="1"/>
          <p:nvPr/>
        </p:nvSpPr>
        <p:spPr>
          <a:xfrm>
            <a:off x="281940" y="1600200"/>
            <a:ext cx="8656054" cy="3051574"/>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0"/>
              </a:spcBef>
              <a:spcAft>
                <a:spcPts val="0"/>
              </a:spcAft>
              <a:buSzPts val="1900"/>
              <a:buFont typeface="Trebuchet MS" panose="020B0603020202020204"/>
              <a:buAutoNum type="alphaUcPeriod"/>
            </a:pPr>
            <a:r>
              <a:rPr lang="fr-FR" sz="1800" noProof="0" dirty="0">
                <a:latin typeface="Trebuchet MS" panose="020B0603020202020204"/>
                <a:ea typeface="Trebuchet MS" panose="020B0603020202020204"/>
                <a:cs typeface="Trebuchet MS" panose="020B0603020202020204"/>
                <a:sym typeface="Trebuchet MS" panose="020B0603020202020204"/>
              </a:rPr>
              <a:t>SNAP - Se conformer aux exigences de travail du programme SNAP/TANF</a:t>
            </a:r>
          </a:p>
          <a:p>
            <a:pPr marL="457200" lvl="0" indent="-349250" algn="l" rtl="0">
              <a:lnSpc>
                <a:spcPct val="115000"/>
              </a:lnSpc>
              <a:spcBef>
                <a:spcPts val="0"/>
              </a:spcBef>
              <a:spcAft>
                <a:spcPts val="0"/>
              </a:spcAft>
              <a:buSzPts val="1900"/>
              <a:buFont typeface="Trebuchet MS" panose="020B0603020202020204"/>
              <a:buAutoNum type="alphaUcPeriod"/>
            </a:pPr>
            <a:r>
              <a:rPr lang="fr-FR" sz="1800" noProof="0" dirty="0">
                <a:latin typeface="Trebuchet MS" panose="020B0603020202020204"/>
                <a:ea typeface="Trebuchet MS" panose="020B0603020202020204"/>
                <a:cs typeface="Trebuchet MS" panose="020B0603020202020204"/>
                <a:sym typeface="Trebuchet MS" panose="020B0603020202020204"/>
              </a:rPr>
              <a:t>Travaillez – Gagnez plus de 580 $ au cours d'un mois admissible</a:t>
            </a:r>
          </a:p>
          <a:p>
            <a:pPr marL="457200" lvl="0" indent="-349250" algn="l" rtl="0">
              <a:lnSpc>
                <a:spcPct val="115000"/>
              </a:lnSpc>
              <a:spcBef>
                <a:spcPts val="0"/>
              </a:spcBef>
              <a:spcAft>
                <a:spcPts val="0"/>
              </a:spcAft>
              <a:buSzPts val="1900"/>
              <a:buFont typeface="Trebuchet MS" panose="020B0603020202020204"/>
              <a:buAutoNum type="alphaUcPeriod"/>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Formation professionnelle - Participer à un programme de formation professionnelle agréé</a:t>
            </a:r>
          </a:p>
          <a:p>
            <a:pPr marL="457200" lvl="0" indent="-349250" algn="l" rtl="0">
              <a:lnSpc>
                <a:spcPct val="115000"/>
              </a:lnSpc>
              <a:spcBef>
                <a:spcPts val="0"/>
              </a:spcBef>
              <a:spcAft>
                <a:spcPts val="0"/>
              </a:spcAft>
              <a:buClr>
                <a:schemeClr val="dk1"/>
              </a:buClr>
              <a:buSzPts val="1900"/>
              <a:buFont typeface="Trebuchet MS" panose="020B0603020202020204"/>
              <a:buAutoNum type="alphaUcPeriod"/>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Bénévolat - Effectuez 80 heures de bénévolat au cours d'un mois admissible</a:t>
            </a:r>
          </a:p>
          <a:p>
            <a:pPr marL="457200" lvl="0" indent="-349250" algn="l" rtl="0">
              <a:lnSpc>
                <a:spcPct val="115000"/>
              </a:lnSpc>
              <a:spcBef>
                <a:spcPts val="0"/>
              </a:spcBef>
              <a:spcAft>
                <a:spcPts val="0"/>
              </a:spcAft>
              <a:buSzPts val="1900"/>
              <a:buFont typeface="Trebuchet MS" panose="020B0603020202020204"/>
              <a:buAutoNum type="alphaUcPeriod"/>
            </a:pPr>
            <a:r>
              <a:rPr lang="fr-FR" sz="1800" noProof="0" dirty="0">
                <a:latin typeface="Trebuchet MS" panose="020B0603020202020204"/>
                <a:ea typeface="Trebuchet MS" panose="020B0603020202020204"/>
                <a:cs typeface="Trebuchet MS" panose="020B0603020202020204"/>
                <a:sym typeface="Trebuchet MS" panose="020B0603020202020204"/>
              </a:rPr>
              <a:t>Éducation - S'inscrire dans un établissement d'enseignement agréé</a:t>
            </a:r>
          </a:p>
          <a:p>
            <a:pPr marL="457200" lvl="0" indent="-349250" algn="l" rtl="0">
              <a:lnSpc>
                <a:spcPct val="115000"/>
              </a:lnSpc>
              <a:spcBef>
                <a:spcPts val="0"/>
              </a:spcBef>
              <a:spcAft>
                <a:spcPts val="0"/>
              </a:spcAft>
              <a:buSzPts val="1900"/>
              <a:buFont typeface="Trebuchet MS" panose="020B0603020202020204"/>
              <a:buAutoNum type="alphaUcPeriod"/>
            </a:pPr>
            <a:r>
              <a:rPr lang="fr-FR" sz="1800" noProof="0" dirty="0">
                <a:solidFill>
                  <a:schemeClr val="dk1"/>
                </a:solidFill>
                <a:latin typeface="Trebuchet MS" panose="020B0603020202020204"/>
                <a:ea typeface="Trebuchet MS" panose="020B0603020202020204"/>
                <a:cs typeface="Trebuchet MS" panose="020B0603020202020204"/>
                <a:sym typeface="Trebuchet MS" panose="020B0603020202020204"/>
              </a:rPr>
              <a:t>Formule combinée - Une combinaison de 80 heures de ces activités </a:t>
            </a:r>
            <a:r>
              <a:rPr lang="fr-FR" sz="1800" noProof="0" dirty="0">
                <a:latin typeface="Trebuchet MS" panose="020B0603020202020204"/>
                <a:ea typeface="Trebuchet MS" panose="020B0603020202020204"/>
                <a:cs typeface="Trebuchet MS" panose="020B0603020202020204"/>
                <a:sym typeface="Trebuchet MS" panose="020B0603020202020204"/>
              </a:rPr>
              <a:t>Je ne suis pas sûr</a:t>
            </a:r>
          </a:p>
          <a:p>
            <a:pPr marL="457200" marR="0" lvl="0" indent="-406400" algn="l" rtl="0">
              <a:lnSpc>
                <a:spcPct val="115000"/>
              </a:lnSpc>
              <a:spcBef>
                <a:spcPts val="0"/>
              </a:spcBef>
              <a:spcAft>
                <a:spcPts val="0"/>
              </a:spcAft>
              <a:buSzPts val="1900"/>
              <a:buFont typeface="Trebuchet MS" panose="020B0603020202020204"/>
              <a:buAutoNum type="alphaUcPeriod"/>
            </a:pPr>
            <a:r>
              <a:rPr lang="fr-FR" sz="1800" noProof="0" dirty="0">
                <a:latin typeface="Trebuchet MS" panose="020B0603020202020204"/>
                <a:ea typeface="Trebuchet MS" panose="020B0603020202020204"/>
                <a:cs typeface="Trebuchet MS" panose="020B0603020202020204"/>
                <a:sym typeface="Trebuchet MS" panose="020B0603020202020204"/>
              </a:rPr>
              <a:t>Les exigences professionnelles ne me concernent pas.</a:t>
            </a:r>
          </a:p>
        </p:txBody>
      </p:sp>
      <p:sp>
        <p:nvSpPr>
          <p:cNvPr id="1497" name="Google Shape;1497;p19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35</a:t>
            </a:fld>
            <a:endParaRPr lang="fr-FR" noProof="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p197"/>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panose="020B0604020202020204"/>
              <a:buNone/>
            </a:pPr>
            <a:r>
              <a:rPr lang="fr-FR" sz="4400" noProof="0" dirty="0">
                <a:latin typeface="Trebuchet MS" panose="020B0603020202020204"/>
                <a:ea typeface="Trebuchet MS" panose="020B0603020202020204"/>
                <a:cs typeface="Trebuchet MS" panose="020B0603020202020204"/>
                <a:sym typeface="Trebuchet MS" panose="020B0603020202020204"/>
              </a:rPr>
              <a:t>Prochaines opportunités d'engagement</a:t>
            </a:r>
          </a:p>
          <a:p>
            <a:pPr marL="0" lvl="0" indent="0" algn="l" rtl="0">
              <a:lnSpc>
                <a:spcPct val="90000"/>
              </a:lnSpc>
              <a:spcBef>
                <a:spcPts val="0"/>
              </a:spcBef>
              <a:spcAft>
                <a:spcPts val="0"/>
              </a:spcAft>
              <a:buClr>
                <a:schemeClr val="accent1"/>
              </a:buClr>
              <a:buSzPts val="5000"/>
              <a:buFont typeface="Arial" panose="020B0604020202020204"/>
              <a:buNone/>
            </a:pPr>
            <a:r>
              <a:rPr lang="fr-FR" sz="2700" i="1" noProof="0" dirty="0">
                <a:latin typeface="Trebuchet MS" panose="020B0603020202020204"/>
                <a:ea typeface="Trebuchet MS" panose="020B0603020202020204"/>
                <a:cs typeface="Trebuchet MS" panose="020B0603020202020204"/>
                <a:sym typeface="Trebuchet MS" panose="020B0603020202020204"/>
              </a:rPr>
              <a:t>Kyra Acuña</a:t>
            </a:r>
          </a:p>
          <a:p>
            <a:pPr marL="0" lvl="0" indent="0" algn="l" rtl="0">
              <a:lnSpc>
                <a:spcPct val="90000"/>
              </a:lnSpc>
              <a:spcBef>
                <a:spcPts val="0"/>
              </a:spcBef>
              <a:spcAft>
                <a:spcPts val="0"/>
              </a:spcAft>
              <a:buClr>
                <a:schemeClr val="accent1"/>
              </a:buClr>
              <a:buSzPts val="5000"/>
              <a:buFont typeface="Arial" panose="020B0604020202020204"/>
              <a:buNone/>
            </a:pPr>
            <a:endParaRPr lang="fr-FR" sz="3300" noProof="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07"/>
        <p:cNvGrpSpPr/>
        <p:nvPr/>
      </p:nvGrpSpPr>
      <p:grpSpPr>
        <a:xfrm>
          <a:off x="0" y="0"/>
          <a:ext cx="0" cy="0"/>
          <a:chOff x="0" y="0"/>
          <a:chExt cx="0" cy="0"/>
        </a:xfrm>
      </p:grpSpPr>
      <p:sp>
        <p:nvSpPr>
          <p:cNvPr id="1508" name="Google Shape;1508;p198"/>
          <p:cNvSpPr txBox="1">
            <a:spLocks noGrp="1"/>
          </p:cNvSpPr>
          <p:nvPr>
            <p:ph type="title"/>
          </p:nvPr>
        </p:nvSpPr>
        <p:spPr>
          <a:xfrm>
            <a:off x="68580" y="166660"/>
            <a:ext cx="8770619" cy="80108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2800" noProof="0" dirty="0"/>
              <a:t>Comment la HCPF et nos partenaires </a:t>
            </a:r>
            <a:br>
              <a:rPr lang="fr-FR" sz="2800" noProof="0" dirty="0"/>
            </a:br>
            <a:r>
              <a:rPr lang="fr-FR" sz="2800" noProof="0" dirty="0"/>
              <a:t>se préparent</a:t>
            </a:r>
          </a:p>
        </p:txBody>
      </p:sp>
      <p:sp>
        <p:nvSpPr>
          <p:cNvPr id="1509" name="Google Shape;1509;p198"/>
          <p:cNvSpPr txBox="1">
            <a:spLocks noGrp="1"/>
          </p:cNvSpPr>
          <p:nvPr>
            <p:ph type="body" idx="1"/>
          </p:nvPr>
        </p:nvSpPr>
        <p:spPr>
          <a:xfrm>
            <a:off x="371325" y="1296269"/>
            <a:ext cx="8304900" cy="3096600"/>
          </a:xfrm>
          <a:prstGeom prst="rect">
            <a:avLst/>
          </a:prstGeom>
        </p:spPr>
        <p:txBody>
          <a:bodyPr spcFirstLastPara="1" wrap="square" lIns="68575" tIns="34275" rIns="68575" bIns="34275" anchor="t" anchorCtr="0">
            <a:noAutofit/>
          </a:bodyPr>
          <a:lstStyle/>
          <a:p>
            <a:pPr marL="342900" lvl="0" indent="-298450" algn="l" rtl="0">
              <a:spcBef>
                <a:spcPts val="800"/>
              </a:spcBef>
              <a:spcAft>
                <a:spcPts val="0"/>
              </a:spcAft>
              <a:buSzPts val="2100"/>
              <a:buChar char="●"/>
            </a:pPr>
            <a:r>
              <a:rPr lang="fr-FR" sz="2000" noProof="0" dirty="0"/>
              <a:t>Notifications, e-mails et SMS envoyés directement aux membres</a:t>
            </a:r>
          </a:p>
          <a:p>
            <a:pPr marL="342900" lvl="0" indent="-298450" algn="l" rtl="0">
              <a:spcBef>
                <a:spcPts val="800"/>
              </a:spcBef>
              <a:spcAft>
                <a:spcPts val="0"/>
              </a:spcAft>
              <a:buSzPts val="2100"/>
              <a:buChar char="●"/>
            </a:pPr>
            <a:r>
              <a:rPr lang="fr-FR" sz="2000" noProof="0" dirty="0"/>
              <a:t>Boîte à outils de communication destinée aux défenseurs, aux partenaires et aux organisations communautaires</a:t>
            </a:r>
          </a:p>
          <a:p>
            <a:pPr marL="342900" lvl="0" indent="-298450" algn="l" rtl="0">
              <a:spcBef>
                <a:spcPts val="800"/>
              </a:spcBef>
              <a:spcAft>
                <a:spcPts val="0"/>
              </a:spcAft>
              <a:buSzPts val="2100"/>
              <a:buChar char="●"/>
            </a:pPr>
            <a:r>
              <a:rPr lang="fr-FR" sz="2000" noProof="0" dirty="0"/>
              <a:t>Programme d'ambassadeurs communautaires en matière d'immigration</a:t>
            </a:r>
          </a:p>
          <a:p>
            <a:pPr marL="342900" lvl="0" indent="-298450" algn="l" rtl="0">
              <a:spcBef>
                <a:spcPts val="800"/>
              </a:spcBef>
              <a:spcAft>
                <a:spcPts val="0"/>
              </a:spcAft>
              <a:buSzPts val="2100"/>
              <a:buChar char="●"/>
            </a:pPr>
            <a:r>
              <a:rPr lang="fr-FR" sz="2000" noProof="0" dirty="0"/>
              <a:t>Coordination des actions de sensibilisation avec le Département des services sociaux du Colorado (CDHS) et les entités régionales responsables (RAE)</a:t>
            </a:r>
          </a:p>
          <a:p>
            <a:pPr marL="342900" lvl="0" indent="-298450" algn="l" rtl="0">
              <a:spcBef>
                <a:spcPts val="800"/>
              </a:spcBef>
              <a:spcAft>
                <a:spcPts val="0"/>
              </a:spcAft>
              <a:buSzPts val="2100"/>
              <a:buChar char="●"/>
            </a:pPr>
            <a:r>
              <a:rPr lang="fr-FR" sz="2000" noProof="0" dirty="0"/>
              <a:t>Communication et formation destinées aux comtés</a:t>
            </a:r>
          </a:p>
          <a:p>
            <a:pPr marL="342900" lvl="0" indent="-298450" algn="l" rtl="0">
              <a:spcBef>
                <a:spcPts val="800"/>
              </a:spcBef>
              <a:spcAft>
                <a:spcPts val="0"/>
              </a:spcAft>
              <a:buSzPts val="2100"/>
              <a:buChar char="●"/>
            </a:pPr>
            <a:r>
              <a:rPr lang="fr-FR" sz="2000" noProof="0" dirty="0"/>
              <a:t>Autres actualités et événements </a:t>
            </a:r>
          </a:p>
          <a:p>
            <a:pPr marL="0" lvl="0" indent="0" algn="l" rtl="0">
              <a:spcBef>
                <a:spcPts val="800"/>
              </a:spcBef>
              <a:spcAft>
                <a:spcPts val="800"/>
              </a:spcAft>
              <a:buNone/>
            </a:pPr>
            <a:endParaRPr lang="fr-FR" sz="2000" noProof="0" dirty="0"/>
          </a:p>
        </p:txBody>
      </p:sp>
      <p:sp>
        <p:nvSpPr>
          <p:cNvPr id="1510" name="Google Shape;1510;p198"/>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37</a:t>
            </a:fld>
            <a:endParaRPr lang="fr-FR" noProof="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199"/>
          <p:cNvSpPr txBox="1">
            <a:spLocks noGrp="1"/>
          </p:cNvSpPr>
          <p:nvPr>
            <p:ph type="title"/>
          </p:nvPr>
        </p:nvSpPr>
        <p:spPr>
          <a:xfrm>
            <a:off x="628650" y="-71047"/>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300" noProof="0" dirty="0"/>
              <a:t>Comment rester motivé</a:t>
            </a:r>
          </a:p>
        </p:txBody>
      </p:sp>
      <p:sp>
        <p:nvSpPr>
          <p:cNvPr id="1517" name="Google Shape;1517;p199"/>
          <p:cNvSpPr txBox="1">
            <a:spLocks noGrp="1"/>
          </p:cNvSpPr>
          <p:nvPr>
            <p:ph type="body" idx="1"/>
          </p:nvPr>
        </p:nvSpPr>
        <p:spPr>
          <a:xfrm>
            <a:off x="628650" y="702383"/>
            <a:ext cx="7886700" cy="3385800"/>
          </a:xfrm>
          <a:prstGeom prst="rect">
            <a:avLst/>
          </a:prstGeom>
        </p:spPr>
        <p:txBody>
          <a:bodyPr spcFirstLastPara="1" wrap="square" lIns="68575" tIns="34275" rIns="68575" bIns="34275" anchor="t" anchorCtr="0">
            <a:noAutofit/>
          </a:bodyPr>
          <a:lstStyle/>
          <a:p>
            <a:pPr marL="342900" lvl="0" indent="-273050" algn="l" rtl="0">
              <a:lnSpc>
                <a:spcPct val="100000"/>
              </a:lnSpc>
              <a:spcBef>
                <a:spcPts val="0"/>
              </a:spcBef>
              <a:spcAft>
                <a:spcPts val="0"/>
              </a:spcAft>
              <a:buSzPts val="1700"/>
              <a:buChar char="●"/>
            </a:pPr>
            <a:r>
              <a:rPr lang="fr-FR" sz="1600" noProof="0" dirty="0"/>
              <a:t>Participez à un événement :</a:t>
            </a:r>
          </a:p>
          <a:p>
            <a:pPr marL="685800" lvl="1" indent="-273050" algn="l" rtl="0">
              <a:lnSpc>
                <a:spcPct val="100000"/>
              </a:lnSpc>
              <a:spcBef>
                <a:spcPts val="800"/>
              </a:spcBef>
              <a:spcAft>
                <a:spcPts val="0"/>
              </a:spcAft>
              <a:buSzPts val="1700"/>
              <a:buChar char="○"/>
            </a:pPr>
            <a:r>
              <a:rPr lang="fr-FR" sz="1600" noProof="0" dirty="0"/>
              <a:t>La HCPF continue d'organiser des </a:t>
            </a:r>
            <a:r>
              <a:rPr lang="fr-FR" sz="1600" u="sng" noProof="0" dirty="0">
                <a:solidFill>
                  <a:schemeClr val="hlink"/>
                </a:solidFill>
                <a:hlinkClick r:id="rId3"/>
              </a:rPr>
              <a:t>réunions</a:t>
            </a:r>
            <a:r>
              <a:rPr lang="fr-FR" sz="1600" noProof="0" dirty="0"/>
              <a:t>, consacrées à l'amélioration de la communication avec les membres, qui abordent notamment les thèmes liés à la loi H.R. 1.</a:t>
            </a:r>
          </a:p>
          <a:p>
            <a:pPr marL="685800" lvl="1" indent="-273050" algn="l" rtl="0">
              <a:lnSpc>
                <a:spcPct val="100000"/>
              </a:lnSpc>
              <a:spcBef>
                <a:spcPts val="800"/>
              </a:spcBef>
              <a:spcAft>
                <a:spcPts val="0"/>
              </a:spcAft>
              <a:buSzPts val="1700"/>
              <a:buChar char="○"/>
            </a:pPr>
            <a:r>
              <a:rPr lang="fr-FR" sz="1600" noProof="0" dirty="0"/>
              <a:t>Prochains webinaires :</a:t>
            </a:r>
          </a:p>
          <a:p>
            <a:pPr marL="1028700" lvl="2" indent="-292100" algn="l" rtl="0">
              <a:lnSpc>
                <a:spcPct val="100000"/>
              </a:lnSpc>
              <a:spcBef>
                <a:spcPts val="800"/>
              </a:spcBef>
              <a:spcAft>
                <a:spcPts val="0"/>
              </a:spcAft>
              <a:buSzPts val="2000"/>
              <a:buChar char="■"/>
            </a:pPr>
            <a:r>
              <a:rPr lang="fr-FR" sz="1600" b="1" noProof="0" dirty="0"/>
              <a:t>14 juillet :</a:t>
            </a:r>
            <a:r>
              <a:rPr lang="fr-FR" sz="1600" noProof="0" dirty="0"/>
              <a:t>Réunion publique générale sur la fragilité médicale </a:t>
            </a:r>
          </a:p>
          <a:p>
            <a:pPr marL="1028700" lvl="2" indent="-292100" algn="l" rtl="0">
              <a:lnSpc>
                <a:spcPct val="100000"/>
              </a:lnSpc>
              <a:spcBef>
                <a:spcPts val="800"/>
              </a:spcBef>
              <a:spcAft>
                <a:spcPts val="0"/>
              </a:spcAft>
              <a:buSzPts val="2000"/>
              <a:buChar char="■"/>
            </a:pPr>
            <a:r>
              <a:rPr lang="fr-FR" sz="1600" b="1" noProof="0" dirty="0"/>
              <a:t>21 juillet :</a:t>
            </a:r>
            <a:r>
              <a:rPr lang="fr-FR" sz="1600" noProof="0" dirty="0"/>
              <a:t>Réunion publique générale sur les liens avec le monde du travail, le bénévolat et les opportunités de formation </a:t>
            </a:r>
          </a:p>
          <a:p>
            <a:pPr marL="342900" lvl="0" indent="-273050" algn="l" rtl="0">
              <a:lnSpc>
                <a:spcPct val="100000"/>
              </a:lnSpc>
              <a:spcBef>
                <a:spcPts val="800"/>
              </a:spcBef>
              <a:spcAft>
                <a:spcPts val="0"/>
              </a:spcAft>
              <a:buSzPts val="1700"/>
              <a:buChar char="●"/>
            </a:pPr>
            <a:r>
              <a:rPr lang="fr-FR" sz="1600" noProof="0" dirty="0"/>
              <a:t>Consultez la nouvelle page web consacrée à l'engagement des parties prenantes.</a:t>
            </a:r>
            <a:endParaRPr lang="fr-FR" sz="1600" b="1" noProof="0" dirty="0"/>
          </a:p>
          <a:p>
            <a:pPr marL="342900" lvl="0" indent="-273050">
              <a:lnSpc>
                <a:spcPct val="100000"/>
              </a:lnSpc>
              <a:buSzPts val="1700"/>
              <a:buChar char="●"/>
            </a:pPr>
            <a:r>
              <a:rPr lang="fr-FR" sz="1600" noProof="0" dirty="0"/>
              <a:t>Inscrivez-vous à </a:t>
            </a:r>
            <a:r>
              <a:rPr lang="en" sz="1600" u="sng" dirty="0">
                <a:solidFill>
                  <a:schemeClr val="hlink"/>
                </a:solidFill>
                <a:hlinkClick r:id="rId4"/>
              </a:rPr>
              <a:t>At a Glance</a:t>
            </a:r>
            <a:r>
              <a:rPr lang="en" sz="1600" dirty="0"/>
              <a:t> </a:t>
            </a:r>
            <a:r>
              <a:rPr lang="fr-FR" sz="1600" noProof="0" dirty="0"/>
              <a:t>newsletter, où nous partageons les opportunités à venir.</a:t>
            </a:r>
          </a:p>
          <a:p>
            <a:pPr marL="342900" lvl="0" indent="-273050">
              <a:lnSpc>
                <a:spcPct val="115000"/>
              </a:lnSpc>
              <a:buSzPts val="1700"/>
              <a:buChar char="●"/>
            </a:pPr>
            <a:r>
              <a:rPr lang="fr-FR" sz="1600" noProof="0" dirty="0"/>
              <a:t>Ajoutez notre page web </a:t>
            </a:r>
            <a:r>
              <a:rPr lang="fr-FR" sz="1600" u="sng" dirty="0">
                <a:solidFill>
                  <a:schemeClr val="hlink"/>
                </a:solidFill>
                <a:hlinkClick r:id="rId5"/>
              </a:rPr>
              <a:t>HR 1</a:t>
            </a:r>
            <a:r>
              <a:rPr lang="fr-FR" sz="1600" u="sng" dirty="0">
                <a:solidFill>
                  <a:schemeClr val="hlink"/>
                </a:solidFill>
              </a:rPr>
              <a:t> </a:t>
            </a:r>
            <a:r>
              <a:rPr lang="fr-FR" sz="1600" noProof="0" dirty="0"/>
              <a:t>à vos favoris pour en savoir plus.</a:t>
            </a:r>
          </a:p>
          <a:p>
            <a:pPr marL="0" lvl="0" indent="0" algn="l" rtl="0">
              <a:lnSpc>
                <a:spcPct val="100000"/>
              </a:lnSpc>
              <a:spcBef>
                <a:spcPts val="800"/>
              </a:spcBef>
              <a:spcAft>
                <a:spcPts val="800"/>
              </a:spcAft>
              <a:buNone/>
            </a:pPr>
            <a:endParaRPr lang="fr-FR" sz="1600" noProof="0" dirty="0"/>
          </a:p>
        </p:txBody>
      </p:sp>
      <p:sp>
        <p:nvSpPr>
          <p:cNvPr id="1518" name="Google Shape;1518;p199"/>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38</a:t>
            </a:fld>
            <a:endParaRPr lang="fr-FR" noProof="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200"/>
          <p:cNvSpPr txBox="1">
            <a:spLocks noGrp="1"/>
          </p:cNvSpPr>
          <p:nvPr>
            <p:ph type="title"/>
          </p:nvPr>
        </p:nvSpPr>
        <p:spPr>
          <a:xfrm>
            <a:off x="248889" y="89419"/>
            <a:ext cx="8702277" cy="680175"/>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SzPts val="1000"/>
              <a:buNone/>
            </a:pPr>
            <a:r>
              <a:rPr lang="fr-FR" sz="3600" noProof="0" dirty="0">
                <a:solidFill>
                  <a:schemeClr val="dk2"/>
                </a:solidFill>
              </a:rPr>
              <a:t>Devenez notre partenaire </a:t>
            </a:r>
          </a:p>
        </p:txBody>
      </p:sp>
      <p:sp>
        <p:nvSpPr>
          <p:cNvPr id="1524" name="Google Shape;1524;p200"/>
          <p:cNvSpPr txBox="1">
            <a:spLocks noGrp="1"/>
          </p:cNvSpPr>
          <p:nvPr>
            <p:ph type="body" idx="1"/>
          </p:nvPr>
        </p:nvSpPr>
        <p:spPr>
          <a:xfrm>
            <a:off x="84455" y="875665"/>
            <a:ext cx="9038590" cy="2675255"/>
          </a:xfrm>
          <a:prstGeom prst="rect">
            <a:avLst/>
          </a:prstGeom>
          <a:ln>
            <a:noFill/>
          </a:ln>
        </p:spPr>
        <p:txBody>
          <a:bodyPr spcFirstLastPara="1" wrap="square" lIns="68575" tIns="34275" rIns="68575" bIns="34275" anchor="t" anchorCtr="0">
            <a:noAutofit/>
          </a:bodyPr>
          <a:lstStyle/>
          <a:p>
            <a:pPr marL="342900" lvl="0" indent="-279400" algn="l" rtl="0">
              <a:lnSpc>
                <a:spcPct val="115000"/>
              </a:lnSpc>
              <a:spcBef>
                <a:spcPts val="0"/>
              </a:spcBef>
              <a:spcAft>
                <a:spcPts val="0"/>
              </a:spcAft>
              <a:buSzPts val="1800"/>
              <a:buChar char="●"/>
            </a:pPr>
            <a:r>
              <a:rPr lang="fr-FR" sz="1800" b="1" noProof="0" dirty="0"/>
              <a:t>Utilisez notre nouvelle boîte à outils</a:t>
            </a:r>
            <a:r>
              <a:rPr lang="fr-FR" sz="1800" noProof="0" dirty="0"/>
              <a:t> pour faciliter la communication avec nos membres et le grand public.</a:t>
            </a:r>
          </a:p>
          <a:p>
            <a:pPr marL="342900" lvl="0" indent="-279400" algn="l" rtl="0">
              <a:lnSpc>
                <a:spcPct val="115000"/>
              </a:lnSpc>
              <a:spcBef>
                <a:spcPts val="800"/>
              </a:spcBef>
              <a:spcAft>
                <a:spcPts val="0"/>
              </a:spcAft>
              <a:buSzPts val="1800"/>
              <a:buChar char="●"/>
            </a:pPr>
            <a:r>
              <a:rPr lang="fr-FR" sz="1800" noProof="0" dirty="0"/>
              <a:t>Faites-nous part de vos questions et contribuez à façonner nos futurs événements.</a:t>
            </a:r>
          </a:p>
          <a:p>
            <a:pPr marL="685800" lvl="1" indent="-279400" algn="l" rtl="0">
              <a:lnSpc>
                <a:spcPct val="115000"/>
              </a:lnSpc>
              <a:spcBef>
                <a:spcPts val="800"/>
              </a:spcBef>
              <a:spcAft>
                <a:spcPts val="0"/>
              </a:spcAft>
              <a:buSzPts val="1800"/>
              <a:buChar char="○"/>
            </a:pPr>
            <a:r>
              <a:rPr lang="fr-FR" sz="1800" noProof="0" dirty="0"/>
              <a:t>Nous aimerions savoir :Q</a:t>
            </a:r>
            <a:r>
              <a:rPr lang="fr-FR" sz="1800" b="1" noProof="0" dirty="0"/>
              <a:t>uelles sont vos questions et sur quels sujets souhaitez-vous en savoir plus ?</a:t>
            </a:r>
          </a:p>
          <a:p>
            <a:pPr marL="342900" lvl="0" indent="-279400" algn="l" rtl="0">
              <a:lnSpc>
                <a:spcPct val="115000"/>
              </a:lnSpc>
              <a:spcBef>
                <a:spcPts val="800"/>
              </a:spcBef>
              <a:spcAft>
                <a:spcPts val="0"/>
              </a:spcAft>
              <a:buSzPts val="1800"/>
              <a:buChar char="●"/>
            </a:pPr>
            <a:r>
              <a:rPr lang="fr-FR" sz="1800" b="1" noProof="0" dirty="0"/>
              <a:t>Envoyez-nous</a:t>
            </a:r>
            <a:r>
              <a:rPr lang="fr-FR" sz="1800" noProof="0" dirty="0"/>
              <a:t> vos commentaires et suggestions à l'adresse </a:t>
            </a:r>
            <a:r>
              <a:rPr lang="fr-FR" sz="1800" u="sng" noProof="0" dirty="0">
                <a:solidFill>
                  <a:schemeClr val="hlink"/>
                </a:solidFill>
                <a:hlinkClick r:id="rId3"/>
              </a:rPr>
              <a:t>hcpf_HR1@state.co.us</a:t>
            </a:r>
            <a:r>
              <a:rPr lang="fr-FR" sz="1800" noProof="0" dirty="0"/>
              <a:t>.</a:t>
            </a:r>
          </a:p>
          <a:p>
            <a:pPr marL="0" lvl="0" indent="0" algn="l" rtl="0">
              <a:lnSpc>
                <a:spcPct val="115000"/>
              </a:lnSpc>
              <a:spcBef>
                <a:spcPts val="0"/>
              </a:spcBef>
              <a:spcAft>
                <a:spcPts val="0"/>
              </a:spcAft>
              <a:buNone/>
            </a:pPr>
            <a:endParaRPr lang="fr-FR" sz="1800" b="1" noProof="0" dirty="0"/>
          </a:p>
        </p:txBody>
      </p:sp>
      <p:sp>
        <p:nvSpPr>
          <p:cNvPr id="1525" name="Google Shape;1525;p200"/>
          <p:cNvSpPr txBox="1">
            <a:spLocks noGrp="1"/>
          </p:cNvSpPr>
          <p:nvPr>
            <p:ph type="sldNum" idx="12"/>
          </p:nvPr>
        </p:nvSpPr>
        <p:spPr>
          <a:xfrm>
            <a:off x="8577675" y="4780256"/>
            <a:ext cx="373491" cy="273825"/>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sz="1000" noProof="0" smtClean="0"/>
              <a:t>39</a:t>
            </a:fld>
            <a:endParaRPr lang="fr-FR" sz="1000" noProof="0" dirty="0"/>
          </a:p>
        </p:txBody>
      </p:sp>
      <p:sp>
        <p:nvSpPr>
          <p:cNvPr id="1526" name="Google Shape;1526;p200"/>
          <p:cNvSpPr/>
          <p:nvPr/>
        </p:nvSpPr>
        <p:spPr>
          <a:xfrm>
            <a:off x="83821" y="3538804"/>
            <a:ext cx="9039014" cy="904200"/>
          </a:xfrm>
          <a:prstGeom prst="rect">
            <a:avLst/>
          </a:prstGeom>
          <a:solidFill>
            <a:srgbClr val="001970">
              <a:alpha val="80000"/>
            </a:srgbClr>
          </a:solidFill>
          <a:ln>
            <a:noFill/>
          </a:ln>
        </p:spPr>
        <p:txBody>
          <a:bodyPr spcFirstLastPara="1" wrap="square" lIns="68575" tIns="68575" rIns="68575" bIns="68575" anchor="ctr" anchorCtr="0">
            <a:noAutofit/>
          </a:bodyPr>
          <a:lstStyle/>
          <a:p>
            <a:pPr marL="0" lvl="0" indent="0" algn="ctr" rtl="0">
              <a:spcBef>
                <a:spcPts val="0"/>
              </a:spcBef>
              <a:spcAft>
                <a:spcPts val="900"/>
              </a:spcAft>
              <a:buClr>
                <a:schemeClr val="dk1"/>
              </a:buClr>
              <a:buSzPts val="800"/>
              <a:buFont typeface="Arial" panose="020B0604020202020204"/>
              <a:buNone/>
            </a:pPr>
            <a:r>
              <a:rPr lang="fr-FR" sz="1800" b="1" noProof="0" dirty="0">
                <a:solidFill>
                  <a:schemeClr val="lt1"/>
                </a:solidFill>
                <a:latin typeface="Trebuchet MS" panose="020B0603020202020204"/>
                <a:ea typeface="Trebuchet MS" panose="020B0603020202020204"/>
                <a:cs typeface="Trebuchet MS" panose="020B0603020202020204"/>
                <a:sym typeface="Trebuchet MS" panose="020B0603020202020204"/>
              </a:rPr>
              <a:t>Merci pour votre collaboration et votre engagement alors que nous travaillons ensemble à la mise en œuvre de la loi H.R. 1 et que nous nous concentrons sur notre objectif principal.</a:t>
            </a:r>
            <a:endParaRPr lang="fr-FR" sz="1050"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165"/>
          <p:cNvSpPr txBox="1">
            <a:spLocks noGrp="1"/>
          </p:cNvSpPr>
          <p:nvPr>
            <p:ph type="title"/>
          </p:nvPr>
        </p:nvSpPr>
        <p:spPr>
          <a:xfrm>
            <a:off x="1614438" y="365117"/>
            <a:ext cx="5915100" cy="5400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fr-FR" sz="4000" noProof="0" dirty="0"/>
              <a:t>Logistique des réunions</a:t>
            </a:r>
          </a:p>
        </p:txBody>
      </p:sp>
      <p:sp>
        <p:nvSpPr>
          <p:cNvPr id="730" name="Google Shape;730;p165"/>
          <p:cNvSpPr txBox="1">
            <a:spLocks noGrp="1"/>
          </p:cNvSpPr>
          <p:nvPr>
            <p:ph type="body" idx="1"/>
          </p:nvPr>
        </p:nvSpPr>
        <p:spPr>
          <a:xfrm>
            <a:off x="628650" y="984050"/>
            <a:ext cx="7886700" cy="3559500"/>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panose="020B0603020202020204"/>
              <a:buChar char="●"/>
            </a:pPr>
            <a:r>
              <a:rPr lang="fr-FR" sz="1800" noProof="0" dirty="0">
                <a:solidFill>
                  <a:schemeClr val="dk2"/>
                </a:solidFill>
              </a:rPr>
              <a:t>Nous enregistrons. Les enregistrements et les diapositives seront publiés sur la page web HR 1 du HCPF.</a:t>
            </a:r>
          </a:p>
          <a:p>
            <a:pPr marL="342900" lvl="0" indent="-292100" algn="l" rtl="0">
              <a:lnSpc>
                <a:spcPct val="100000"/>
              </a:lnSpc>
              <a:spcBef>
                <a:spcPts val="800"/>
              </a:spcBef>
              <a:spcAft>
                <a:spcPts val="0"/>
              </a:spcAft>
              <a:buClr>
                <a:schemeClr val="dk2"/>
              </a:buClr>
              <a:buSzPts val="2000"/>
              <a:buFont typeface="Trebuchet MS" panose="020B0603020202020204"/>
              <a:buChar char="●"/>
            </a:pPr>
            <a:r>
              <a:rPr lang="fr-FR" sz="1800" noProof="0" dirty="0">
                <a:solidFill>
                  <a:schemeClr val="dk2"/>
                </a:solidFill>
              </a:rPr>
              <a:t>Les participants seront mis en sourdine pendant la présentation.</a:t>
            </a:r>
          </a:p>
          <a:p>
            <a:pPr marL="342900" lvl="0" indent="-292100" algn="l" rtl="0">
              <a:lnSpc>
                <a:spcPct val="100000"/>
              </a:lnSpc>
              <a:spcBef>
                <a:spcPts val="800"/>
              </a:spcBef>
              <a:spcAft>
                <a:spcPts val="0"/>
              </a:spcAft>
              <a:buClr>
                <a:schemeClr val="dk2"/>
              </a:buClr>
              <a:buSzPts val="2000"/>
              <a:buFont typeface="Trebuchet MS" panose="020B0603020202020204"/>
              <a:buChar char="●"/>
            </a:pPr>
            <a:r>
              <a:rPr lang="fr-FR" sz="1800" noProof="0" dirty="0">
                <a:solidFill>
                  <a:schemeClr val="dk2"/>
                </a:solidFill>
              </a:rPr>
              <a:t>Les présentations, les liens et autres documents seront publiés dans le chat. Le chat est par ailleurs fermé et réservé aux communications entre les présentateurs.</a:t>
            </a:r>
          </a:p>
          <a:p>
            <a:pPr marL="342900" lvl="0" indent="-292100" algn="l" rtl="0">
              <a:lnSpc>
                <a:spcPct val="100000"/>
              </a:lnSpc>
              <a:spcBef>
                <a:spcPts val="800"/>
              </a:spcBef>
              <a:spcAft>
                <a:spcPts val="0"/>
              </a:spcAft>
              <a:buClr>
                <a:schemeClr val="dk2"/>
              </a:buClr>
              <a:buSzPts val="2000"/>
              <a:buChar char="●"/>
            </a:pPr>
            <a:r>
              <a:rPr lang="fr-FR" sz="1800" noProof="0" dirty="0">
                <a:solidFill>
                  <a:schemeClr val="dk2"/>
                </a:solidFill>
              </a:rPr>
              <a:t>Nous partagerons une question de sondage pendant le webinaire ainsi qu'un formulaire d'enquête afin de recueillir des commentaires précieux.</a:t>
            </a:r>
          </a:p>
        </p:txBody>
      </p:sp>
      <p:sp>
        <p:nvSpPr>
          <p:cNvPr id="731" name="Google Shape;731;p165"/>
          <p:cNvSpPr txBox="1">
            <a:spLocks noGrp="1"/>
          </p:cNvSpPr>
          <p:nvPr>
            <p:ph type="sldNum" idx="12"/>
          </p:nvPr>
        </p:nvSpPr>
        <p:spPr>
          <a:xfrm>
            <a:off x="7341621" y="4822373"/>
            <a:ext cx="1543200" cy="2055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4</a:t>
            </a:fld>
            <a:endParaRPr lang="fr-FR" noProof="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201"/>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panose="020B0603020202020204"/>
              <a:buNone/>
            </a:pPr>
            <a:r>
              <a:rPr lang="fr-FR" noProof="0" dirty="0"/>
              <a:t>Merci!</a:t>
            </a:r>
          </a:p>
        </p:txBody>
      </p:sp>
      <p:sp>
        <p:nvSpPr>
          <p:cNvPr id="1533" name="Google Shape;1533;p201"/>
          <p:cNvSpPr txBox="1">
            <a:spLocks noGrp="1"/>
          </p:cNvSpPr>
          <p:nvPr>
            <p:ph type="sldNum" idx="12"/>
          </p:nvPr>
        </p:nvSpPr>
        <p:spPr>
          <a:xfrm>
            <a:off x="6880594" y="4780264"/>
            <a:ext cx="2057400" cy="273825"/>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40</a:t>
            </a:fld>
            <a:endParaRPr lang="fr-FR" noProof="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1537"/>
        <p:cNvGrpSpPr/>
        <p:nvPr/>
      </p:nvGrpSpPr>
      <p:grpSpPr>
        <a:xfrm>
          <a:off x="0" y="0"/>
          <a:ext cx="0" cy="0"/>
          <a:chOff x="0" y="0"/>
          <a:chExt cx="0" cy="0"/>
        </a:xfrm>
      </p:grpSpPr>
      <p:sp>
        <p:nvSpPr>
          <p:cNvPr id="1538" name="Google Shape;1538;p202"/>
          <p:cNvSpPr txBox="1">
            <a:spLocks noGrp="1"/>
          </p:cNvSpPr>
          <p:nvPr>
            <p:ph type="title"/>
          </p:nvPr>
        </p:nvSpPr>
        <p:spPr>
          <a:xfrm>
            <a:off x="255325" y="-132550"/>
            <a:ext cx="8624100" cy="879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2900" noProof="0" dirty="0"/>
              <a:t>Share Your Questions about Work Requirements </a:t>
            </a:r>
            <a:endParaRPr lang="fr-FR" sz="4100" noProof="0" dirty="0"/>
          </a:p>
        </p:txBody>
      </p:sp>
      <p:sp>
        <p:nvSpPr>
          <p:cNvPr id="1539" name="Google Shape;1539;p202"/>
          <p:cNvSpPr txBox="1">
            <a:spLocks noGrp="1"/>
          </p:cNvSpPr>
          <p:nvPr>
            <p:ph type="body" idx="1"/>
          </p:nvPr>
        </p:nvSpPr>
        <p:spPr>
          <a:xfrm>
            <a:off x="507425" y="987925"/>
            <a:ext cx="7988700" cy="3570600"/>
          </a:xfrm>
          <a:prstGeom prst="rect">
            <a:avLst/>
          </a:prstGeom>
        </p:spPr>
        <p:txBody>
          <a:bodyPr spcFirstLastPara="1" wrap="square" lIns="68575" tIns="34275" rIns="68575" bIns="34275" anchor="t" anchorCtr="0">
            <a:noAutofit/>
          </a:bodyPr>
          <a:lstStyle/>
          <a:p>
            <a:pPr marL="914400" lvl="1" indent="-361950" algn="l" rtl="0">
              <a:lnSpc>
                <a:spcPct val="115000"/>
              </a:lnSpc>
              <a:spcBef>
                <a:spcPts val="0"/>
              </a:spcBef>
              <a:spcAft>
                <a:spcPts val="0"/>
              </a:spcAft>
              <a:buClr>
                <a:srgbClr val="2F2F2F"/>
              </a:buClr>
              <a:buSzPts val="2100"/>
              <a:buChar char="○"/>
            </a:pPr>
            <a:r>
              <a:rPr lang="fr-FR" sz="2100" noProof="0" dirty="0">
                <a:solidFill>
                  <a:srgbClr val="2F2F2F"/>
                </a:solidFill>
              </a:rPr>
              <a:t>We want to know: </a:t>
            </a:r>
            <a:r>
              <a:rPr lang="fr-FR" sz="2100" b="1" noProof="0" dirty="0">
                <a:solidFill>
                  <a:srgbClr val="2F2F2F"/>
                </a:solidFill>
                <a:highlight>
                  <a:srgbClr val="FFFFFF"/>
                </a:highlight>
              </a:rPr>
              <a:t>What questions do you have and what do you want to hear more about? </a:t>
            </a:r>
          </a:p>
          <a:p>
            <a:pPr marL="0" lvl="0" indent="0" algn="l" rtl="0">
              <a:lnSpc>
                <a:spcPct val="115000"/>
              </a:lnSpc>
              <a:spcBef>
                <a:spcPts val="0"/>
              </a:spcBef>
              <a:spcAft>
                <a:spcPts val="0"/>
              </a:spcAft>
              <a:buNone/>
            </a:pPr>
            <a:endParaRPr lang="fr-FR" sz="2100" noProof="0" dirty="0">
              <a:solidFill>
                <a:srgbClr val="2F2F2F"/>
              </a:solidFill>
              <a:highlight>
                <a:srgbClr val="FFFFFF"/>
              </a:highlight>
            </a:endParaRPr>
          </a:p>
          <a:p>
            <a:pPr marL="914400" lvl="1" indent="-361950" algn="l" rtl="0">
              <a:lnSpc>
                <a:spcPct val="115000"/>
              </a:lnSpc>
              <a:spcBef>
                <a:spcPts val="0"/>
              </a:spcBef>
              <a:spcAft>
                <a:spcPts val="0"/>
              </a:spcAft>
              <a:buClr>
                <a:srgbClr val="2F2F2F"/>
              </a:buClr>
              <a:buSzPts val="2100"/>
              <a:buChar char="○"/>
            </a:pPr>
            <a:r>
              <a:rPr lang="fr-FR" sz="2100" noProof="0" dirty="0">
                <a:solidFill>
                  <a:srgbClr val="2F2F2F"/>
                </a:solidFill>
                <a:highlight>
                  <a:srgbClr val="FFFFFF"/>
                </a:highlight>
              </a:rPr>
              <a:t>Fill out our Google Form to let us know.</a:t>
            </a:r>
          </a:p>
          <a:p>
            <a:pPr marL="0" lvl="0" indent="0" algn="l" rtl="0">
              <a:lnSpc>
                <a:spcPct val="115000"/>
              </a:lnSpc>
              <a:spcBef>
                <a:spcPts val="0"/>
              </a:spcBef>
              <a:spcAft>
                <a:spcPts val="0"/>
              </a:spcAft>
              <a:buNone/>
            </a:pPr>
            <a:endParaRPr lang="fr-FR" sz="2100" noProof="0" dirty="0">
              <a:solidFill>
                <a:srgbClr val="2F2F2F"/>
              </a:solidFill>
              <a:highlight>
                <a:srgbClr val="FFFFFF"/>
              </a:highlight>
            </a:endParaRPr>
          </a:p>
          <a:p>
            <a:pPr marL="914400" lvl="1" indent="-361950" algn="l" rtl="0">
              <a:lnSpc>
                <a:spcPct val="115000"/>
              </a:lnSpc>
              <a:spcBef>
                <a:spcPts val="0"/>
              </a:spcBef>
              <a:spcAft>
                <a:spcPts val="0"/>
              </a:spcAft>
              <a:buClr>
                <a:srgbClr val="2F2F2F"/>
              </a:buClr>
              <a:buSzPts val="2100"/>
              <a:buChar char="○"/>
            </a:pPr>
            <a:r>
              <a:rPr lang="fr-FR" sz="2100" noProof="0" dirty="0">
                <a:solidFill>
                  <a:srgbClr val="2F2F2F"/>
                </a:solidFill>
                <a:highlight>
                  <a:srgbClr val="FFFFFF"/>
                </a:highlight>
              </a:rPr>
              <a:t>Your questions will help shape future webinars, Q&amp;As and other materials.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1543"/>
        <p:cNvGrpSpPr/>
        <p:nvPr/>
      </p:nvGrpSpPr>
      <p:grpSpPr>
        <a:xfrm>
          <a:off x="0" y="0"/>
          <a:ext cx="0" cy="0"/>
          <a:chOff x="0" y="0"/>
          <a:chExt cx="0" cy="0"/>
        </a:xfrm>
      </p:grpSpPr>
      <p:sp>
        <p:nvSpPr>
          <p:cNvPr id="1544" name="Google Shape;1544;p203"/>
          <p:cNvSpPr txBox="1">
            <a:spLocks noGrp="1"/>
          </p:cNvSpPr>
          <p:nvPr>
            <p:ph type="body" idx="1"/>
          </p:nvPr>
        </p:nvSpPr>
        <p:spPr>
          <a:xfrm>
            <a:off x="360956" y="1015988"/>
            <a:ext cx="8645400" cy="3583800"/>
          </a:xfrm>
          <a:prstGeom prst="rect">
            <a:avLst/>
          </a:prstGeom>
        </p:spPr>
        <p:txBody>
          <a:bodyPr spcFirstLastPara="1" wrap="square" lIns="51425" tIns="25700" rIns="51425" bIns="25700" anchor="t" anchorCtr="0">
            <a:noAutofit/>
          </a:bodyPr>
          <a:lstStyle/>
          <a:p>
            <a:pPr marL="457200" lvl="0" indent="-336550" algn="l" rtl="0">
              <a:lnSpc>
                <a:spcPct val="90000"/>
              </a:lnSpc>
              <a:spcBef>
                <a:spcPts val="0"/>
              </a:spcBef>
              <a:spcAft>
                <a:spcPts val="0"/>
              </a:spcAft>
              <a:buSzPts val="1700"/>
              <a:buChar char="●"/>
            </a:pPr>
            <a:r>
              <a:rPr lang="fr-FR" sz="1700" noProof="0" dirty="0"/>
              <a:t>Preliminary guidance received from the federal government, CMS,* in mid-November via PowerPoint with a </a:t>
            </a:r>
            <a:r>
              <a:rPr lang="fr-FR" sz="1700" u="sng" noProof="0" dirty="0">
                <a:solidFill>
                  <a:schemeClr val="hlink"/>
                </a:solidFill>
                <a:hlinkClick r:id="rId3"/>
              </a:rPr>
              <a:t>CMCS Informational Bulletin</a:t>
            </a:r>
            <a:r>
              <a:rPr lang="fr-FR" sz="1700" noProof="0" dirty="0"/>
              <a:t> on December 8</a:t>
            </a:r>
          </a:p>
          <a:p>
            <a:pPr marL="457200" lvl="0" indent="-336550" algn="l" rtl="0">
              <a:lnSpc>
                <a:spcPct val="90000"/>
              </a:lnSpc>
              <a:spcBef>
                <a:spcPts val="600"/>
              </a:spcBef>
              <a:spcAft>
                <a:spcPts val="0"/>
              </a:spcAft>
              <a:buSzPts val="1700"/>
              <a:buChar char="●"/>
            </a:pPr>
            <a:r>
              <a:rPr lang="fr-FR" sz="1700" b="1" noProof="0" dirty="0"/>
              <a:t>States will have </a:t>
            </a:r>
            <a:r>
              <a:rPr lang="fr-FR" sz="1700" b="1" i="1" noProof="0" dirty="0"/>
              <a:t>less flexibility</a:t>
            </a:r>
            <a:r>
              <a:rPr lang="fr-FR" sz="1700" b="1" noProof="0" dirty="0"/>
              <a:t> than what we expected under the law.</a:t>
            </a:r>
          </a:p>
          <a:p>
            <a:pPr marL="914400" lvl="1" indent="-336550" algn="l" rtl="0">
              <a:lnSpc>
                <a:spcPct val="90000"/>
              </a:lnSpc>
              <a:spcBef>
                <a:spcPts val="600"/>
              </a:spcBef>
              <a:spcAft>
                <a:spcPts val="0"/>
              </a:spcAft>
              <a:buSzPts val="1700"/>
              <a:buChar char="○"/>
            </a:pPr>
            <a:r>
              <a:rPr lang="fr-FR" sz="1700" noProof="0" dirty="0"/>
              <a:t>Limited ability to leverage self-reporting or “self-attestation.”</a:t>
            </a:r>
          </a:p>
          <a:p>
            <a:pPr marL="914400" lvl="1" indent="-336550" algn="l" rtl="0">
              <a:lnSpc>
                <a:spcPct val="90000"/>
              </a:lnSpc>
              <a:spcBef>
                <a:spcPts val="600"/>
              </a:spcBef>
              <a:spcAft>
                <a:spcPts val="0"/>
              </a:spcAft>
              <a:buSzPts val="1700"/>
              <a:buChar char="○"/>
            </a:pPr>
            <a:r>
              <a:rPr lang="fr-FR" sz="1700" noProof="0" dirty="0"/>
              <a:t>CMS to provide guidance on definition of “medically frail.”</a:t>
            </a:r>
          </a:p>
          <a:p>
            <a:pPr marL="914400" lvl="1" indent="-336550" algn="l" rtl="0">
              <a:lnSpc>
                <a:spcPct val="90000"/>
              </a:lnSpc>
              <a:spcBef>
                <a:spcPts val="600"/>
              </a:spcBef>
              <a:spcAft>
                <a:spcPts val="0"/>
              </a:spcAft>
              <a:buSzPts val="1700"/>
              <a:buChar char="○"/>
            </a:pPr>
            <a:r>
              <a:rPr lang="fr-FR" sz="1700" noProof="0" dirty="0"/>
              <a:t>Strong emphasis on everything being auditable.</a:t>
            </a:r>
          </a:p>
          <a:p>
            <a:pPr marL="457200" lvl="0" indent="-336550" algn="l" rtl="0">
              <a:lnSpc>
                <a:spcPct val="90000"/>
              </a:lnSpc>
              <a:spcBef>
                <a:spcPts val="600"/>
              </a:spcBef>
              <a:spcAft>
                <a:spcPts val="0"/>
              </a:spcAft>
              <a:buSzPts val="1700"/>
              <a:buChar char="●"/>
            </a:pPr>
            <a:r>
              <a:rPr lang="fr-FR" sz="1700" b="1" noProof="0" dirty="0"/>
              <a:t>CMS has warned Colorado not to expect any waivers to delay implementation.</a:t>
            </a:r>
            <a:endParaRPr lang="fr-FR" sz="1700" noProof="0" dirty="0"/>
          </a:p>
          <a:p>
            <a:pPr marL="457200" lvl="0" indent="-336550" algn="l" rtl="0">
              <a:lnSpc>
                <a:spcPct val="90000"/>
              </a:lnSpc>
              <a:spcBef>
                <a:spcPts val="600"/>
              </a:spcBef>
              <a:spcAft>
                <a:spcPts val="0"/>
              </a:spcAft>
              <a:buSzPts val="1700"/>
              <a:buChar char="●"/>
            </a:pPr>
            <a:r>
              <a:rPr lang="fr-FR" sz="1700" noProof="0" dirty="0"/>
              <a:t>CMS is encouraging a </a:t>
            </a:r>
            <a:r>
              <a:rPr lang="fr-FR" sz="1700" b="1" noProof="0" dirty="0"/>
              <a:t>Minimum Viable Product (MVP) at launch. </a:t>
            </a:r>
          </a:p>
          <a:p>
            <a:pPr marL="914400" lvl="1" indent="-336550" algn="l" rtl="0">
              <a:lnSpc>
                <a:spcPct val="90000"/>
              </a:lnSpc>
              <a:spcBef>
                <a:spcPts val="600"/>
              </a:spcBef>
              <a:spcAft>
                <a:spcPts val="0"/>
              </a:spcAft>
              <a:buSzPts val="1700"/>
              <a:buChar char="○"/>
            </a:pPr>
            <a:r>
              <a:rPr lang="fr-FR" sz="1700" noProof="0" dirty="0"/>
              <a:t>Must be operational by all states by </a:t>
            </a:r>
            <a:r>
              <a:rPr lang="fr-FR" sz="1700" b="1" noProof="0" dirty="0"/>
              <a:t>January 1, 2027. </a:t>
            </a:r>
          </a:p>
          <a:p>
            <a:pPr marL="914400" lvl="1" indent="-336550" algn="l" rtl="0">
              <a:lnSpc>
                <a:spcPct val="90000"/>
              </a:lnSpc>
              <a:spcBef>
                <a:spcPts val="600"/>
              </a:spcBef>
              <a:spcAft>
                <a:spcPts val="0"/>
              </a:spcAft>
              <a:buSzPts val="1700"/>
              <a:buChar char="○"/>
            </a:pPr>
            <a:r>
              <a:rPr lang="fr-FR" sz="1700" noProof="0" dirty="0"/>
              <a:t>Colorado is designing its MVP model now.</a:t>
            </a:r>
          </a:p>
          <a:p>
            <a:pPr marL="457200" lvl="0" indent="-336550" algn="l" rtl="0">
              <a:spcBef>
                <a:spcPts val="600"/>
              </a:spcBef>
              <a:spcAft>
                <a:spcPts val="800"/>
              </a:spcAft>
              <a:buSzPts val="1700"/>
              <a:buChar char="●"/>
            </a:pPr>
            <a:r>
              <a:rPr lang="fr-FR" sz="1700" noProof="0" dirty="0"/>
              <a:t>Final rules for work requirements (community engagement) due in </a:t>
            </a:r>
            <a:r>
              <a:rPr lang="fr-FR" sz="1700" b="1" noProof="0" dirty="0"/>
              <a:t>June 2026. </a:t>
            </a:r>
          </a:p>
        </p:txBody>
      </p:sp>
      <p:sp>
        <p:nvSpPr>
          <p:cNvPr id="1545" name="Google Shape;1545;p203"/>
          <p:cNvSpPr txBox="1"/>
          <p:nvPr/>
        </p:nvSpPr>
        <p:spPr>
          <a:xfrm>
            <a:off x="-731" y="137253"/>
            <a:ext cx="9144000" cy="882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FR" sz="3300" b="1" noProof="0" dirty="0">
                <a:solidFill>
                  <a:srgbClr val="001970"/>
                </a:solidFill>
                <a:latin typeface="Trebuchet MS"/>
                <a:ea typeface="Trebuchet MS"/>
                <a:cs typeface="Trebuchet MS"/>
                <a:sym typeface="Trebuchet MS"/>
              </a:rPr>
              <a:t>Federal Guidance: What We Know</a:t>
            </a:r>
          </a:p>
        </p:txBody>
      </p:sp>
      <p:sp>
        <p:nvSpPr>
          <p:cNvPr id="1546" name="Google Shape;1546;p203"/>
          <p:cNvSpPr txBox="1"/>
          <p:nvPr/>
        </p:nvSpPr>
        <p:spPr>
          <a:xfrm>
            <a:off x="1811775" y="4708500"/>
            <a:ext cx="6382575" cy="22905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fr-FR" sz="1200" noProof="0" dirty="0">
                <a:latin typeface="Trebuchet MS"/>
                <a:ea typeface="Trebuchet MS"/>
                <a:cs typeface="Trebuchet MS"/>
                <a:sym typeface="Trebuchet MS"/>
              </a:rPr>
              <a:t>*CMS stands for the federal Centers for Medicare and Medicaid Services</a:t>
            </a:r>
          </a:p>
        </p:txBody>
      </p:sp>
      <p:sp>
        <p:nvSpPr>
          <p:cNvPr id="1547" name="Google Shape;1547;p203"/>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FR" noProof="0" smtClean="0">
                <a:solidFill>
                  <a:schemeClr val="dk1"/>
                </a:solidFill>
              </a:rPr>
              <a:t>42</a:t>
            </a:fld>
            <a:endParaRPr lang="fr-FR" noProof="0" dirty="0">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1551"/>
        <p:cNvGrpSpPr/>
        <p:nvPr/>
      </p:nvGrpSpPr>
      <p:grpSpPr>
        <a:xfrm>
          <a:off x="0" y="0"/>
          <a:ext cx="0" cy="0"/>
          <a:chOff x="0" y="0"/>
          <a:chExt cx="0" cy="0"/>
        </a:xfrm>
      </p:grpSpPr>
      <p:sp>
        <p:nvSpPr>
          <p:cNvPr id="1552" name="Google Shape;1552;p204"/>
          <p:cNvSpPr txBox="1">
            <a:spLocks noGrp="1"/>
          </p:cNvSpPr>
          <p:nvPr>
            <p:ph type="title"/>
          </p:nvPr>
        </p:nvSpPr>
        <p:spPr>
          <a:xfrm>
            <a:off x="375413" y="94222"/>
            <a:ext cx="8393175" cy="55305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1000"/>
              <a:buNone/>
            </a:pPr>
            <a:r>
              <a:rPr lang="fr-FR" sz="3000" noProof="0" dirty="0"/>
              <a:t>Members: Watch for Communications</a:t>
            </a:r>
            <a:endParaRPr lang="fr-FR" sz="3000" noProof="0" dirty="0">
              <a:solidFill>
                <a:schemeClr val="dk2"/>
              </a:solidFill>
            </a:endParaRPr>
          </a:p>
        </p:txBody>
      </p:sp>
      <p:sp>
        <p:nvSpPr>
          <p:cNvPr id="1553" name="Google Shape;1553;p204"/>
          <p:cNvSpPr txBox="1">
            <a:spLocks noGrp="1"/>
          </p:cNvSpPr>
          <p:nvPr>
            <p:ph type="body" idx="1"/>
          </p:nvPr>
        </p:nvSpPr>
        <p:spPr>
          <a:xfrm>
            <a:off x="198225" y="837638"/>
            <a:ext cx="8747700" cy="3013500"/>
          </a:xfrm>
          <a:prstGeom prst="rect">
            <a:avLst/>
          </a:prstGeom>
          <a:ln>
            <a:noFill/>
          </a:ln>
        </p:spPr>
        <p:txBody>
          <a:bodyPr spcFirstLastPara="1" wrap="square" lIns="68575" tIns="34275" rIns="68575" bIns="34275" anchor="t" anchorCtr="0">
            <a:noAutofit/>
          </a:bodyPr>
          <a:lstStyle/>
          <a:p>
            <a:pPr marL="342900" lvl="0" indent="-285750" algn="l" rtl="0">
              <a:lnSpc>
                <a:spcPct val="100000"/>
              </a:lnSpc>
              <a:spcBef>
                <a:spcPts val="0"/>
              </a:spcBef>
              <a:spcAft>
                <a:spcPts val="0"/>
              </a:spcAft>
              <a:buSzPts val="1900"/>
              <a:buFont typeface="Noto Sans Symbols"/>
              <a:buChar char="●"/>
            </a:pPr>
            <a:r>
              <a:rPr lang="fr-FR" sz="1900" noProof="0" dirty="0"/>
              <a:t>Make sure to </a:t>
            </a:r>
            <a:r>
              <a:rPr lang="fr-FR" sz="1900" b="1" noProof="0" dirty="0"/>
              <a:t>keep your contact information updated</a:t>
            </a:r>
            <a:r>
              <a:rPr lang="fr-FR" sz="1900" noProof="0" dirty="0"/>
              <a:t> so you don’t miss important notices.</a:t>
            </a:r>
          </a:p>
          <a:p>
            <a:pPr marL="685800" lvl="1" indent="-285750" algn="l" rtl="0">
              <a:lnSpc>
                <a:spcPct val="100000"/>
              </a:lnSpc>
              <a:spcBef>
                <a:spcPts val="0"/>
              </a:spcBef>
              <a:spcAft>
                <a:spcPts val="0"/>
              </a:spcAft>
              <a:buSzPts val="1900"/>
              <a:buChar char="○"/>
            </a:pPr>
            <a:r>
              <a:rPr lang="fr-FR" sz="1900" noProof="0" dirty="0"/>
              <a:t>Members affected by immigrant coverage changes have been notified at the end of May 2026 and will also be notified in July 2026.</a:t>
            </a:r>
          </a:p>
          <a:p>
            <a:pPr marL="685800" lvl="1" indent="-285750" algn="l" rtl="0">
              <a:lnSpc>
                <a:spcPct val="100000"/>
              </a:lnSpc>
              <a:spcBef>
                <a:spcPts val="0"/>
              </a:spcBef>
              <a:spcAft>
                <a:spcPts val="0"/>
              </a:spcAft>
              <a:buSzPts val="1900"/>
              <a:buChar char="○"/>
            </a:pPr>
            <a:r>
              <a:rPr lang="fr-FR" sz="1900" noProof="0" dirty="0"/>
              <a:t>Members affected by work requirements will receive letters by mail, text, or email in September and then again in November 2026. </a:t>
            </a:r>
          </a:p>
          <a:p>
            <a:pPr marL="342900" lvl="0" indent="-285750" algn="l" rtl="0">
              <a:lnSpc>
                <a:spcPct val="100000"/>
              </a:lnSpc>
              <a:spcBef>
                <a:spcPts val="0"/>
              </a:spcBef>
              <a:spcAft>
                <a:spcPts val="0"/>
              </a:spcAft>
              <a:buSzPts val="1900"/>
              <a:buChar char="●"/>
            </a:pPr>
            <a:r>
              <a:rPr lang="fr-FR" sz="1900" b="1" noProof="0" dirty="0"/>
              <a:t>Watch your mail and respond quickly</a:t>
            </a:r>
            <a:r>
              <a:rPr lang="fr-FR" sz="1900" noProof="0" dirty="0"/>
              <a:t> to Health First Colorado renewal packets or letters from your health plan.</a:t>
            </a:r>
          </a:p>
          <a:p>
            <a:pPr marL="342900" lvl="0" indent="-285750" algn="l" rtl="0">
              <a:lnSpc>
                <a:spcPct val="100000"/>
              </a:lnSpc>
              <a:spcBef>
                <a:spcPts val="0"/>
              </a:spcBef>
              <a:spcAft>
                <a:spcPts val="0"/>
              </a:spcAft>
              <a:buSzPts val="1900"/>
              <a:buChar char="●"/>
            </a:pPr>
            <a:r>
              <a:rPr lang="fr-FR" sz="1900" b="1" noProof="0" dirty="0"/>
              <a:t>Know your renewal date </a:t>
            </a:r>
            <a:r>
              <a:rPr lang="fr-FR" sz="1900" noProof="0" dirty="0"/>
              <a:t>so you can renew your Health First Colorado online or work with your local county department of human services or eligibility site if you do not receive notifications.</a:t>
            </a:r>
            <a:endParaRPr lang="fr-FR" sz="2100" noProof="0" dirty="0"/>
          </a:p>
        </p:txBody>
      </p:sp>
      <p:sp>
        <p:nvSpPr>
          <p:cNvPr id="1554" name="Google Shape;1554;p204"/>
          <p:cNvSpPr txBox="1">
            <a:spLocks noGrp="1"/>
          </p:cNvSpPr>
          <p:nvPr>
            <p:ph type="sldNum" idx="12"/>
          </p:nvPr>
        </p:nvSpPr>
        <p:spPr>
          <a:xfrm>
            <a:off x="8577675" y="4780256"/>
            <a:ext cx="360225" cy="273825"/>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43</a:t>
            </a:fld>
            <a:endParaRPr lang="fr-FR" noProof="0" dirty="0"/>
          </a:p>
        </p:txBody>
      </p:sp>
      <p:sp>
        <p:nvSpPr>
          <p:cNvPr id="1555" name="Google Shape;1555;p204"/>
          <p:cNvSpPr txBox="1"/>
          <p:nvPr/>
        </p:nvSpPr>
        <p:spPr>
          <a:xfrm>
            <a:off x="2097900" y="4750913"/>
            <a:ext cx="6760350" cy="27382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fr-FR" sz="1100" b="1" noProof="0" dirty="0">
                <a:solidFill>
                  <a:schemeClr val="lt1"/>
                </a:solidFill>
                <a:latin typeface="Trebuchet MS"/>
                <a:ea typeface="Trebuchet MS"/>
                <a:cs typeface="Trebuchet MS"/>
                <a:sym typeface="Trebuchet MS"/>
              </a:rPr>
              <a:t>Visit </a:t>
            </a:r>
            <a:r>
              <a:rPr lang="fr-FR" sz="1100" b="1" u="sng" noProof="0"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Colorado.gov/hcpf/publications</a:t>
            </a:r>
            <a:r>
              <a:rPr lang="fr-FR" sz="1100" b="1" noProof="0" dirty="0">
                <a:solidFill>
                  <a:schemeClr val="lt1"/>
                </a:solidFill>
                <a:latin typeface="Trebuchet MS"/>
                <a:ea typeface="Trebuchet MS"/>
                <a:cs typeface="Trebuchet MS"/>
                <a:sym typeface="Trebuchet MS"/>
              </a:rPr>
              <a:t> (click on sign up for newsletters, choose At A Glance)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1559"/>
        <p:cNvGrpSpPr/>
        <p:nvPr/>
      </p:nvGrpSpPr>
      <p:grpSpPr>
        <a:xfrm>
          <a:off x="0" y="0"/>
          <a:ext cx="0" cy="0"/>
          <a:chOff x="0" y="0"/>
          <a:chExt cx="0" cy="0"/>
        </a:xfrm>
      </p:grpSpPr>
      <p:sp>
        <p:nvSpPr>
          <p:cNvPr id="1560" name="Google Shape;1560;p205"/>
          <p:cNvSpPr txBox="1">
            <a:spLocks noGrp="1"/>
          </p:cNvSpPr>
          <p:nvPr>
            <p:ph type="body" idx="1"/>
          </p:nvPr>
        </p:nvSpPr>
        <p:spPr>
          <a:xfrm>
            <a:off x="696525" y="393415"/>
            <a:ext cx="7321800" cy="611700"/>
          </a:xfrm>
          <a:prstGeom prst="rect">
            <a:avLst/>
          </a:prstGeom>
          <a:noFill/>
          <a:ln>
            <a:noFill/>
          </a:ln>
        </p:spPr>
        <p:txBody>
          <a:bodyPr spcFirstLastPara="1" wrap="square" lIns="58925" tIns="29450" rIns="58925" bIns="29450" anchor="ctr" anchorCtr="0">
            <a:noAutofit/>
          </a:bodyPr>
          <a:lstStyle/>
          <a:p>
            <a:pPr marL="292100" lvl="0" indent="-152400" algn="ctr" rtl="0">
              <a:lnSpc>
                <a:spcPct val="100000"/>
              </a:lnSpc>
              <a:spcBef>
                <a:spcPts val="0"/>
              </a:spcBef>
              <a:spcAft>
                <a:spcPts val="0"/>
              </a:spcAft>
              <a:buSzPts val="900"/>
              <a:buNone/>
            </a:pPr>
            <a:endParaRPr lang="fr-FR" sz="2800" noProof="0" dirty="0">
              <a:solidFill>
                <a:schemeClr val="dk2"/>
              </a:solidFill>
            </a:endParaRPr>
          </a:p>
          <a:p>
            <a:pPr marL="292100" lvl="0" indent="-152400" algn="ctr" rtl="0">
              <a:lnSpc>
                <a:spcPct val="100000"/>
              </a:lnSpc>
              <a:spcBef>
                <a:spcPts val="0"/>
              </a:spcBef>
              <a:spcAft>
                <a:spcPts val="0"/>
              </a:spcAft>
              <a:buSzPts val="900"/>
              <a:buNone/>
            </a:pPr>
            <a:r>
              <a:rPr lang="fr-FR" sz="2800" noProof="0" dirty="0">
                <a:solidFill>
                  <a:schemeClr val="dk2"/>
                </a:solidFill>
              </a:rPr>
              <a:t>Overview of H.R. 1 Work Requirements</a:t>
            </a:r>
          </a:p>
          <a:p>
            <a:pPr marL="292100" lvl="0" indent="-152400" algn="ctr" rtl="0">
              <a:lnSpc>
                <a:spcPct val="100000"/>
              </a:lnSpc>
              <a:spcBef>
                <a:spcPts val="2700"/>
              </a:spcBef>
              <a:spcAft>
                <a:spcPts val="0"/>
              </a:spcAft>
              <a:buSzPts val="900"/>
              <a:buNone/>
            </a:pPr>
            <a:endParaRPr lang="fr-FR" sz="2800" noProof="0" dirty="0">
              <a:solidFill>
                <a:schemeClr val="dk2"/>
              </a:solidFill>
            </a:endParaRPr>
          </a:p>
        </p:txBody>
      </p:sp>
      <p:sp>
        <p:nvSpPr>
          <p:cNvPr id="1561" name="Google Shape;1561;p205"/>
          <p:cNvSpPr txBox="1">
            <a:spLocks noGrp="1"/>
          </p:cNvSpPr>
          <p:nvPr>
            <p:ph type="body" idx="3"/>
          </p:nvPr>
        </p:nvSpPr>
        <p:spPr>
          <a:xfrm>
            <a:off x="310800" y="1278165"/>
            <a:ext cx="8522400" cy="3739500"/>
          </a:xfrm>
          <a:prstGeom prst="rect">
            <a:avLst/>
          </a:prstGeom>
          <a:noFill/>
          <a:ln>
            <a:noFill/>
          </a:ln>
        </p:spPr>
        <p:txBody>
          <a:bodyPr spcFirstLastPara="1" wrap="square" lIns="58925" tIns="29450" rIns="58925" bIns="29450" anchor="t" anchorCtr="0">
            <a:normAutofit/>
          </a:bodyPr>
          <a:lstStyle/>
          <a:p>
            <a:pPr marL="292100" lvl="0" indent="-279400" algn="l" rtl="0">
              <a:lnSpc>
                <a:spcPct val="115000"/>
              </a:lnSpc>
              <a:spcBef>
                <a:spcPts val="0"/>
              </a:spcBef>
              <a:spcAft>
                <a:spcPts val="0"/>
              </a:spcAft>
              <a:buSzPts val="2000"/>
              <a:buChar char="●"/>
            </a:pPr>
            <a:r>
              <a:rPr lang="fr-FR" sz="2000" noProof="0" dirty="0"/>
              <a:t>H.R.1 requires </a:t>
            </a:r>
            <a:r>
              <a:rPr lang="fr-FR" sz="2000" b="1" noProof="0" dirty="0"/>
              <a:t>some adults ages 19–64</a:t>
            </a:r>
            <a:r>
              <a:rPr lang="fr-FR" sz="2000" noProof="0" dirty="0"/>
              <a:t> to report work and community engagement activities starting January 1, 2027. </a:t>
            </a:r>
          </a:p>
          <a:p>
            <a:pPr marL="241300" lvl="0" indent="-254000" algn="l" rtl="0">
              <a:lnSpc>
                <a:spcPct val="115000"/>
              </a:lnSpc>
              <a:spcBef>
                <a:spcPts val="800"/>
              </a:spcBef>
              <a:spcAft>
                <a:spcPts val="0"/>
              </a:spcAft>
              <a:buSzPts val="2000"/>
              <a:buChar char="●"/>
            </a:pPr>
            <a:r>
              <a:rPr lang="fr-FR" sz="2000" noProof="0" dirty="0"/>
              <a:t>Applies to: </a:t>
            </a:r>
          </a:p>
          <a:p>
            <a:pPr marL="482600" lvl="1" indent="-254000" algn="l" rtl="0">
              <a:lnSpc>
                <a:spcPct val="115000"/>
              </a:lnSpc>
              <a:spcBef>
                <a:spcPts val="800"/>
              </a:spcBef>
              <a:spcAft>
                <a:spcPts val="0"/>
              </a:spcAft>
              <a:buSzPts val="2000"/>
              <a:buChar char="○"/>
            </a:pPr>
            <a:r>
              <a:rPr lang="fr-FR" sz="2000" noProof="0" dirty="0"/>
              <a:t>New applications </a:t>
            </a:r>
            <a:r>
              <a:rPr lang="fr-FR" sz="2000" b="1" i="1" noProof="0" dirty="0"/>
              <a:t>received</a:t>
            </a:r>
            <a:r>
              <a:rPr lang="fr-FR" sz="2000" b="1" noProof="0" dirty="0"/>
              <a:t> </a:t>
            </a:r>
            <a:r>
              <a:rPr lang="fr-FR" sz="2000" noProof="0" dirty="0"/>
              <a:t>as of January 1, 2027, and </a:t>
            </a:r>
          </a:p>
          <a:p>
            <a:pPr marL="482600" lvl="1" indent="-254000" algn="l" rtl="0">
              <a:lnSpc>
                <a:spcPct val="115000"/>
              </a:lnSpc>
              <a:spcBef>
                <a:spcPts val="800"/>
              </a:spcBef>
              <a:spcAft>
                <a:spcPts val="0"/>
              </a:spcAft>
              <a:buSzPts val="2000"/>
              <a:buChar char="○"/>
            </a:pPr>
            <a:r>
              <a:rPr lang="fr-FR" sz="2000" noProof="0" dirty="0"/>
              <a:t>March 2027 renewals that are initiated in January 2027.</a:t>
            </a:r>
            <a:endParaRPr lang="fr-FR" sz="1700" noProof="0" dirty="0"/>
          </a:p>
          <a:p>
            <a:pPr marL="292100" lvl="0" indent="-279400" algn="l" rtl="0">
              <a:lnSpc>
                <a:spcPct val="115000"/>
              </a:lnSpc>
              <a:spcBef>
                <a:spcPts val="800"/>
              </a:spcBef>
              <a:spcAft>
                <a:spcPts val="0"/>
              </a:spcAft>
              <a:buSzPts val="2000"/>
              <a:buChar char="●"/>
            </a:pPr>
            <a:r>
              <a:rPr lang="fr-FR" sz="2000" noProof="0" dirty="0"/>
              <a:t>Earn $580 per month </a:t>
            </a:r>
          </a:p>
          <a:p>
            <a:pPr marL="482600" lvl="1" indent="-254000" algn="l" rtl="0">
              <a:lnSpc>
                <a:spcPct val="115000"/>
              </a:lnSpc>
              <a:spcBef>
                <a:spcPts val="800"/>
              </a:spcBef>
              <a:spcAft>
                <a:spcPts val="0"/>
              </a:spcAft>
              <a:buSzPts val="2000"/>
              <a:buChar char="○"/>
            </a:pPr>
            <a:r>
              <a:rPr lang="fr-FR" sz="2000" noProof="0" dirty="0"/>
              <a:t>Or complete 80 hours a month of work, education, volunteering, participation in a work program </a:t>
            </a:r>
          </a:p>
        </p:txBody>
      </p:sp>
      <p:sp>
        <p:nvSpPr>
          <p:cNvPr id="1562" name="Google Shape;1562;p205"/>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FR" noProof="0" smtClean="0"/>
              <a:t>44</a:t>
            </a:fld>
            <a:endParaRPr lang="fr-FR" noProof="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1567"/>
        <p:cNvGrpSpPr/>
        <p:nvPr/>
      </p:nvGrpSpPr>
      <p:grpSpPr>
        <a:xfrm>
          <a:off x="0" y="0"/>
          <a:ext cx="0" cy="0"/>
          <a:chOff x="0" y="0"/>
          <a:chExt cx="0" cy="0"/>
        </a:xfrm>
      </p:grpSpPr>
      <p:sp>
        <p:nvSpPr>
          <p:cNvPr id="1568" name="Google Shape;1568;p206"/>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45</a:t>
            </a:fld>
            <a:endParaRPr lang="fr-FR" noProof="0" dirty="0"/>
          </a:p>
        </p:txBody>
      </p:sp>
      <p:grpSp>
        <p:nvGrpSpPr>
          <p:cNvPr id="1569" name="Google Shape;1569;p206"/>
          <p:cNvGrpSpPr/>
          <p:nvPr/>
        </p:nvGrpSpPr>
        <p:grpSpPr>
          <a:xfrm>
            <a:off x="4698397" y="96907"/>
            <a:ext cx="4445601" cy="4444773"/>
            <a:chOff x="2961500" y="961400"/>
            <a:chExt cx="3221100" cy="3220500"/>
          </a:xfrm>
        </p:grpSpPr>
        <p:sp>
          <p:nvSpPr>
            <p:cNvPr id="1570" name="Google Shape;1570;p206"/>
            <p:cNvSpPr/>
            <p:nvPr/>
          </p:nvSpPr>
          <p:spPr>
            <a:xfrm>
              <a:off x="2961500" y="961400"/>
              <a:ext cx="3221100" cy="3220500"/>
            </a:xfrm>
            <a:prstGeom prst="ellipse">
              <a:avLst/>
            </a:prstGeom>
            <a:solidFill>
              <a:srgbClr val="0B5394"/>
            </a:solidFill>
            <a:ln>
              <a:noFill/>
            </a:ln>
          </p:spPr>
          <p:txBody>
            <a:bodyPr spcFirstLastPara="1" wrap="square" lIns="126200" tIns="126200" rIns="126200" bIns="126200" anchor="ctr" anchorCtr="0">
              <a:noAutofit/>
            </a:bodyPr>
            <a:lstStyle/>
            <a:p>
              <a:pPr marL="0" lvl="0" indent="0" algn="l" rtl="0">
                <a:spcBef>
                  <a:spcPts val="0"/>
                </a:spcBef>
                <a:spcAft>
                  <a:spcPts val="0"/>
                </a:spcAft>
                <a:buNone/>
              </a:pPr>
              <a:endParaRPr lang="fr-FR" sz="1400" noProof="0" dirty="0">
                <a:latin typeface="Trebuchet MS"/>
                <a:ea typeface="Trebuchet MS"/>
                <a:cs typeface="Trebuchet MS"/>
                <a:sym typeface="Trebuchet MS"/>
              </a:endParaRPr>
            </a:p>
          </p:txBody>
        </p:sp>
        <p:sp>
          <p:nvSpPr>
            <p:cNvPr id="1571" name="Google Shape;1571;p206"/>
            <p:cNvSpPr txBox="1"/>
            <p:nvPr/>
          </p:nvSpPr>
          <p:spPr>
            <a:xfrm>
              <a:off x="3462893" y="1586363"/>
              <a:ext cx="2218200" cy="802800"/>
            </a:xfrm>
            <a:prstGeom prst="rect">
              <a:avLst/>
            </a:prstGeom>
            <a:noFill/>
            <a:ln>
              <a:noFill/>
            </a:ln>
          </p:spPr>
          <p:txBody>
            <a:bodyPr spcFirstLastPara="1" wrap="square" lIns="126200" tIns="126200" rIns="126200" bIns="126200" anchor="ctr" anchorCtr="0">
              <a:noAutofit/>
            </a:bodyPr>
            <a:lstStyle/>
            <a:p>
              <a:pPr marL="0" lvl="0" indent="0" algn="ctr" rtl="0">
                <a:spcBef>
                  <a:spcPts val="0"/>
                </a:spcBef>
                <a:spcAft>
                  <a:spcPts val="0"/>
                </a:spcAft>
                <a:buNone/>
              </a:pPr>
              <a:r>
                <a:rPr lang="fr-FR" sz="1600" b="1" noProof="0" dirty="0">
                  <a:solidFill>
                    <a:srgbClr val="FFFFFF"/>
                  </a:solidFill>
                  <a:latin typeface="Trebuchet MS"/>
                  <a:ea typeface="Trebuchet MS"/>
                  <a:cs typeface="Trebuchet MS"/>
                  <a:sym typeface="Trebuchet MS"/>
                </a:rPr>
                <a:t>Total CO Medicaid Enrollment</a:t>
              </a:r>
            </a:p>
            <a:p>
              <a:pPr marL="0" lvl="0" indent="0" algn="ctr" rtl="0">
                <a:spcBef>
                  <a:spcPts val="0"/>
                </a:spcBef>
                <a:spcAft>
                  <a:spcPts val="0"/>
                </a:spcAft>
                <a:buNone/>
              </a:pPr>
              <a:r>
                <a:rPr lang="fr-FR" sz="1600" b="1" noProof="0" dirty="0">
                  <a:solidFill>
                    <a:srgbClr val="FFFFFF"/>
                  </a:solidFill>
                  <a:latin typeface="Trebuchet MS"/>
                  <a:ea typeface="Trebuchet MS"/>
                  <a:cs typeface="Trebuchet MS"/>
                  <a:sym typeface="Trebuchet MS"/>
                </a:rPr>
                <a:t>1,200,000</a:t>
              </a:r>
            </a:p>
          </p:txBody>
        </p:sp>
      </p:grpSp>
      <p:sp>
        <p:nvSpPr>
          <p:cNvPr id="1572" name="Google Shape;1572;p206"/>
          <p:cNvSpPr/>
          <p:nvPr/>
        </p:nvSpPr>
        <p:spPr>
          <a:xfrm>
            <a:off x="5639520" y="2006306"/>
            <a:ext cx="2535525" cy="2535525"/>
          </a:xfrm>
          <a:prstGeom prst="ellipse">
            <a:avLst/>
          </a:prstGeom>
          <a:solidFill>
            <a:srgbClr val="3D85C6"/>
          </a:solidFill>
          <a:ln>
            <a:noFill/>
          </a:ln>
        </p:spPr>
        <p:txBody>
          <a:bodyPr spcFirstLastPara="1" wrap="square" lIns="99050" tIns="99050" rIns="99050" bIns="99050" anchor="ctr" anchorCtr="0">
            <a:noAutofit/>
          </a:bodyPr>
          <a:lstStyle/>
          <a:p>
            <a:pPr marL="0" lvl="0" indent="0" algn="l" rtl="0">
              <a:spcBef>
                <a:spcPts val="0"/>
              </a:spcBef>
              <a:spcAft>
                <a:spcPts val="0"/>
              </a:spcAft>
              <a:buNone/>
            </a:pPr>
            <a:endParaRPr lang="fr-FR" sz="1100" noProof="0" dirty="0">
              <a:latin typeface="Trebuchet MS"/>
              <a:ea typeface="Trebuchet MS"/>
              <a:cs typeface="Trebuchet MS"/>
              <a:sym typeface="Trebuchet MS"/>
            </a:endParaRPr>
          </a:p>
        </p:txBody>
      </p:sp>
      <p:sp>
        <p:nvSpPr>
          <p:cNvPr id="1573" name="Google Shape;1573;p206"/>
          <p:cNvSpPr txBox="1"/>
          <p:nvPr/>
        </p:nvSpPr>
        <p:spPr>
          <a:xfrm>
            <a:off x="5951438" y="2366587"/>
            <a:ext cx="1933875" cy="616950"/>
          </a:xfrm>
          <a:prstGeom prst="rect">
            <a:avLst/>
          </a:prstGeom>
          <a:noFill/>
          <a:ln>
            <a:noFill/>
          </a:ln>
        </p:spPr>
        <p:txBody>
          <a:bodyPr spcFirstLastPara="1" wrap="square" lIns="99050" tIns="99050" rIns="99050" bIns="99050" anchor="ctr" anchorCtr="0">
            <a:noAutofit/>
          </a:bodyPr>
          <a:lstStyle/>
          <a:p>
            <a:pPr marL="0" lvl="0" indent="0" algn="ctr" rtl="0">
              <a:spcBef>
                <a:spcPts val="0"/>
              </a:spcBef>
              <a:spcAft>
                <a:spcPts val="0"/>
              </a:spcAft>
              <a:buNone/>
            </a:pPr>
            <a:r>
              <a:rPr lang="fr-FR" sz="1100" b="1" noProof="0" dirty="0">
                <a:solidFill>
                  <a:srgbClr val="FFFFFF"/>
                </a:solidFill>
                <a:latin typeface="Trebuchet MS"/>
                <a:ea typeface="Trebuchet MS"/>
                <a:cs typeface="Trebuchet MS"/>
                <a:sym typeface="Trebuchet MS"/>
              </a:rPr>
              <a:t>Potentially affected by WR &amp; 6-month renewals</a:t>
            </a:r>
          </a:p>
          <a:p>
            <a:pPr marL="0" lvl="0" indent="0" algn="ctr" rtl="0">
              <a:spcBef>
                <a:spcPts val="0"/>
              </a:spcBef>
              <a:spcAft>
                <a:spcPts val="0"/>
              </a:spcAft>
              <a:buNone/>
            </a:pPr>
            <a:r>
              <a:rPr lang="fr-FR" sz="1200" b="1" noProof="0" dirty="0">
                <a:solidFill>
                  <a:srgbClr val="FFFFFF"/>
                </a:solidFill>
                <a:latin typeface="Trebuchet MS"/>
                <a:ea typeface="Trebuchet MS"/>
                <a:cs typeface="Trebuchet MS"/>
                <a:sym typeface="Trebuchet MS"/>
              </a:rPr>
              <a:t>378,000</a:t>
            </a:r>
          </a:p>
        </p:txBody>
      </p:sp>
      <p:grpSp>
        <p:nvGrpSpPr>
          <p:cNvPr id="1574" name="Google Shape;1574;p206"/>
          <p:cNvGrpSpPr/>
          <p:nvPr/>
        </p:nvGrpSpPr>
        <p:grpSpPr>
          <a:xfrm>
            <a:off x="6178912" y="3084192"/>
            <a:ext cx="1483658" cy="1457775"/>
            <a:chOff x="3833620" y="2704915"/>
            <a:chExt cx="1503428" cy="1477200"/>
          </a:xfrm>
        </p:grpSpPr>
        <p:sp>
          <p:nvSpPr>
            <p:cNvPr id="1575" name="Google Shape;1575;p206"/>
            <p:cNvSpPr/>
            <p:nvPr/>
          </p:nvSpPr>
          <p:spPr>
            <a:xfrm>
              <a:off x="3833620" y="2704915"/>
              <a:ext cx="1476900" cy="1477200"/>
            </a:xfrm>
            <a:prstGeom prst="ellipse">
              <a:avLst/>
            </a:prstGeom>
            <a:solidFill>
              <a:srgbClr val="6FA8DC"/>
            </a:solidFill>
            <a:ln>
              <a:noFill/>
            </a:ln>
          </p:spPr>
          <p:txBody>
            <a:bodyPr spcFirstLastPara="1" wrap="square" lIns="90225" tIns="90225" rIns="90225" bIns="90225" anchor="ctr" anchorCtr="0">
              <a:noAutofit/>
            </a:bodyPr>
            <a:lstStyle/>
            <a:p>
              <a:pPr marL="0" lvl="0" indent="0" algn="l" rtl="0">
                <a:spcBef>
                  <a:spcPts val="0"/>
                </a:spcBef>
                <a:spcAft>
                  <a:spcPts val="0"/>
                </a:spcAft>
                <a:buNone/>
              </a:pPr>
              <a:endParaRPr lang="fr-FR" sz="1000" noProof="0" dirty="0">
                <a:latin typeface="Trebuchet MS"/>
                <a:ea typeface="Trebuchet MS"/>
                <a:cs typeface="Trebuchet MS"/>
                <a:sym typeface="Trebuchet MS"/>
              </a:endParaRPr>
            </a:p>
          </p:txBody>
        </p:sp>
        <p:sp>
          <p:nvSpPr>
            <p:cNvPr id="1576" name="Google Shape;1576;p206"/>
            <p:cNvSpPr txBox="1"/>
            <p:nvPr/>
          </p:nvSpPr>
          <p:spPr>
            <a:xfrm>
              <a:off x="3860148" y="3205675"/>
              <a:ext cx="1476900" cy="649200"/>
            </a:xfrm>
            <a:prstGeom prst="rect">
              <a:avLst/>
            </a:prstGeom>
            <a:noFill/>
            <a:ln>
              <a:noFill/>
            </a:ln>
          </p:spPr>
          <p:txBody>
            <a:bodyPr spcFirstLastPara="1" wrap="square" lIns="90225" tIns="90225" rIns="90225" bIns="90225" anchor="ctr" anchorCtr="0">
              <a:noAutofit/>
            </a:bodyPr>
            <a:lstStyle/>
            <a:p>
              <a:pPr marL="0" lvl="0" indent="0" algn="ctr" rtl="0">
                <a:spcBef>
                  <a:spcPts val="0"/>
                </a:spcBef>
                <a:spcAft>
                  <a:spcPts val="0"/>
                </a:spcAft>
                <a:buNone/>
              </a:pPr>
              <a:r>
                <a:rPr lang="fr-FR" sz="1000" b="1" noProof="0" dirty="0">
                  <a:solidFill>
                    <a:srgbClr val="FFFFFF"/>
                  </a:solidFill>
                  <a:latin typeface="Trebuchet MS"/>
                  <a:ea typeface="Trebuchet MS"/>
                  <a:cs typeface="Trebuchet MS"/>
                  <a:sym typeface="Trebuchet MS"/>
                </a:rPr>
                <a:t>Population who will need to show compliance or exemption</a:t>
              </a:r>
            </a:p>
            <a:p>
              <a:pPr marL="0" lvl="0" indent="0" algn="ctr" rtl="0">
                <a:spcBef>
                  <a:spcPts val="0"/>
                </a:spcBef>
                <a:spcAft>
                  <a:spcPts val="0"/>
                </a:spcAft>
                <a:buNone/>
              </a:pPr>
              <a:r>
                <a:rPr lang="fr-FR" sz="1200" b="1" noProof="0" dirty="0">
                  <a:solidFill>
                    <a:schemeClr val="dk1"/>
                  </a:solidFill>
                  <a:highlight>
                    <a:schemeClr val="lt2"/>
                  </a:highlight>
                  <a:latin typeface="Trebuchet MS"/>
                  <a:ea typeface="Trebuchet MS"/>
                  <a:cs typeface="Trebuchet MS"/>
                  <a:sym typeface="Trebuchet MS"/>
                </a:rPr>
                <a:t>155,000</a:t>
              </a:r>
            </a:p>
          </p:txBody>
        </p:sp>
      </p:grpSp>
      <p:sp>
        <p:nvSpPr>
          <p:cNvPr id="1577" name="Google Shape;1577;p206"/>
          <p:cNvSpPr txBox="1"/>
          <p:nvPr/>
        </p:nvSpPr>
        <p:spPr>
          <a:xfrm>
            <a:off x="187125" y="45488"/>
            <a:ext cx="5583600" cy="61695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800"/>
              </a:spcAft>
              <a:buClr>
                <a:schemeClr val="dk1"/>
              </a:buClr>
              <a:buSzPts val="1100"/>
              <a:buFont typeface="Arial"/>
              <a:buNone/>
            </a:pPr>
            <a:r>
              <a:rPr lang="fr-FR" sz="2800" b="1" noProof="0" dirty="0">
                <a:solidFill>
                  <a:schemeClr val="dk2"/>
                </a:solidFill>
                <a:latin typeface="Trebuchet MS"/>
                <a:ea typeface="Trebuchet MS"/>
                <a:cs typeface="Trebuchet MS"/>
                <a:sym typeface="Trebuchet MS"/>
              </a:rPr>
              <a:t>Who Is Impacted</a:t>
            </a:r>
            <a:endParaRPr lang="fr-FR" sz="700" noProof="0" dirty="0"/>
          </a:p>
        </p:txBody>
      </p:sp>
      <p:sp>
        <p:nvSpPr>
          <p:cNvPr id="1578" name="Google Shape;1578;p206"/>
          <p:cNvSpPr txBox="1"/>
          <p:nvPr/>
        </p:nvSpPr>
        <p:spPr>
          <a:xfrm>
            <a:off x="96100" y="739252"/>
            <a:ext cx="4809600" cy="3725700"/>
          </a:xfrm>
          <a:prstGeom prst="rect">
            <a:avLst/>
          </a:prstGeom>
          <a:noFill/>
          <a:ln>
            <a:noFill/>
          </a:ln>
        </p:spPr>
        <p:txBody>
          <a:bodyPr spcFirstLastPara="1" wrap="square" lIns="68575" tIns="68575" rIns="68575" bIns="68575" anchor="t" anchorCtr="0">
            <a:noAutofit/>
          </a:bodyPr>
          <a:lstStyle/>
          <a:p>
            <a:pPr marL="0" lvl="0" indent="0" algn="l" rtl="0">
              <a:spcBef>
                <a:spcPts val="700"/>
              </a:spcBef>
              <a:spcAft>
                <a:spcPts val="0"/>
              </a:spcAft>
              <a:buNone/>
            </a:pPr>
            <a:r>
              <a:rPr lang="fr-FR" sz="1700" noProof="0" dirty="0">
                <a:solidFill>
                  <a:schemeClr val="dk1"/>
                </a:solidFill>
                <a:latin typeface="Trebuchet MS"/>
                <a:ea typeface="Trebuchet MS"/>
                <a:cs typeface="Trebuchet MS"/>
                <a:sym typeface="Trebuchet MS"/>
              </a:rPr>
              <a:t>Work requirements and 6-month renewals do not apply to everyone on Medicaid.</a:t>
            </a:r>
          </a:p>
          <a:p>
            <a:pPr marL="342900" lvl="0" indent="-273050" algn="l" rtl="0">
              <a:spcBef>
                <a:spcPts val="700"/>
              </a:spcBef>
              <a:spcAft>
                <a:spcPts val="0"/>
              </a:spcAft>
              <a:buClr>
                <a:schemeClr val="dk1"/>
              </a:buClr>
              <a:buSzPts val="1700"/>
              <a:buFont typeface="Trebuchet MS"/>
              <a:buChar char="●"/>
            </a:pPr>
            <a:r>
              <a:rPr lang="fr-FR" sz="1700" noProof="0" dirty="0">
                <a:solidFill>
                  <a:schemeClr val="dk1"/>
                </a:solidFill>
                <a:latin typeface="Trebuchet MS"/>
                <a:ea typeface="Trebuchet MS"/>
                <a:cs typeface="Trebuchet MS"/>
                <a:sym typeface="Trebuchet MS"/>
              </a:rPr>
              <a:t>Adults ages 19–64 who earn up to 133% FPL.</a:t>
            </a:r>
          </a:p>
          <a:p>
            <a:pPr marL="342900" lvl="0" indent="-273050" algn="l" rtl="0">
              <a:spcBef>
                <a:spcPts val="0"/>
              </a:spcBef>
              <a:spcAft>
                <a:spcPts val="0"/>
              </a:spcAft>
              <a:buClr>
                <a:schemeClr val="dk1"/>
              </a:buClr>
              <a:buSzPts val="1700"/>
              <a:buFont typeface="Trebuchet MS"/>
              <a:buChar char="●"/>
            </a:pPr>
            <a:r>
              <a:rPr lang="fr-FR" sz="1700" noProof="0" dirty="0">
                <a:solidFill>
                  <a:schemeClr val="dk1"/>
                </a:solidFill>
                <a:latin typeface="Trebuchet MS"/>
                <a:ea typeface="Trebuchet MS"/>
                <a:cs typeface="Trebuchet MS"/>
                <a:sym typeface="Trebuchet MS"/>
              </a:rPr>
              <a:t>Also includes parents/caretakers who have income between 69-133% FPL.</a:t>
            </a:r>
          </a:p>
          <a:p>
            <a:pPr marL="0" lvl="0" indent="0" algn="l" rtl="0">
              <a:spcBef>
                <a:spcPts val="700"/>
              </a:spcBef>
              <a:spcAft>
                <a:spcPts val="0"/>
              </a:spcAft>
              <a:buNone/>
            </a:pPr>
            <a:r>
              <a:rPr lang="fr-FR" sz="1700" noProof="0" dirty="0">
                <a:solidFill>
                  <a:schemeClr val="dk1"/>
                </a:solidFill>
                <a:latin typeface="Trebuchet MS"/>
                <a:ea typeface="Trebuchet MS"/>
                <a:cs typeface="Trebuchet MS"/>
                <a:sym typeface="Trebuchet MS"/>
              </a:rPr>
              <a:t>About 378,000 people</a:t>
            </a:r>
          </a:p>
          <a:p>
            <a:pPr marL="342900" lvl="0" indent="-273050" algn="l" rtl="0">
              <a:spcBef>
                <a:spcPts val="700"/>
              </a:spcBef>
              <a:spcAft>
                <a:spcPts val="0"/>
              </a:spcAft>
              <a:buClr>
                <a:schemeClr val="dk1"/>
              </a:buClr>
              <a:buSzPts val="1700"/>
              <a:buFont typeface="Trebuchet MS"/>
              <a:buChar char="●"/>
            </a:pPr>
            <a:r>
              <a:rPr lang="fr-FR" sz="1700" noProof="0" dirty="0">
                <a:solidFill>
                  <a:schemeClr val="dk1"/>
                </a:solidFill>
                <a:latin typeface="Trebuchet MS"/>
                <a:ea typeface="Trebuchet MS"/>
                <a:cs typeface="Trebuchet MS"/>
                <a:sym typeface="Trebuchet MS"/>
              </a:rPr>
              <a:t>Currently we have data to determine compliance or exemption for over half of these people.</a:t>
            </a:r>
          </a:p>
          <a:p>
            <a:pPr marL="342900" lvl="0" indent="-273050" algn="l" rtl="0">
              <a:spcBef>
                <a:spcPts val="0"/>
              </a:spcBef>
              <a:spcAft>
                <a:spcPts val="0"/>
              </a:spcAft>
              <a:buClr>
                <a:schemeClr val="dk1"/>
              </a:buClr>
              <a:buSzPts val="1700"/>
              <a:buFont typeface="Trebuchet MS"/>
              <a:buChar char="●"/>
            </a:pPr>
            <a:r>
              <a:rPr lang="fr-FR" sz="1700" noProof="0" dirty="0">
                <a:solidFill>
                  <a:schemeClr val="dk1"/>
                </a:solidFill>
                <a:latin typeface="Trebuchet MS"/>
                <a:ea typeface="Trebuchet MS"/>
                <a:cs typeface="Trebuchet MS"/>
                <a:sym typeface="Trebuchet MS"/>
              </a:rPr>
              <a:t>This means we are focused on supporting and mitigating coverage loss for 155,000 members.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1582"/>
        <p:cNvGrpSpPr/>
        <p:nvPr/>
      </p:nvGrpSpPr>
      <p:grpSpPr>
        <a:xfrm>
          <a:off x="0" y="0"/>
          <a:ext cx="0" cy="0"/>
          <a:chOff x="0" y="0"/>
          <a:chExt cx="0" cy="0"/>
        </a:xfrm>
      </p:grpSpPr>
      <p:sp>
        <p:nvSpPr>
          <p:cNvPr id="1583" name="Google Shape;1583;p207"/>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500" noProof="0" dirty="0"/>
              <a:t>What Members Can Expect</a:t>
            </a:r>
          </a:p>
        </p:txBody>
      </p:sp>
      <p:sp>
        <p:nvSpPr>
          <p:cNvPr id="1584" name="Google Shape;1584;p207"/>
          <p:cNvSpPr txBox="1">
            <a:spLocks noGrp="1"/>
          </p:cNvSpPr>
          <p:nvPr>
            <p:ph type="body" idx="1"/>
          </p:nvPr>
        </p:nvSpPr>
        <p:spPr>
          <a:xfrm>
            <a:off x="101925" y="1161075"/>
            <a:ext cx="8940300" cy="3418500"/>
          </a:xfrm>
          <a:prstGeom prst="rect">
            <a:avLst/>
          </a:prstGeom>
        </p:spPr>
        <p:txBody>
          <a:bodyPr spcFirstLastPara="1" wrap="square" lIns="68575" tIns="34275" rIns="68575" bIns="34275" anchor="t" anchorCtr="0">
            <a:noAutofit/>
          </a:bodyPr>
          <a:lstStyle/>
          <a:p>
            <a:pPr marL="342900" lvl="0" indent="-285750" algn="l" rtl="0">
              <a:lnSpc>
                <a:spcPct val="100000"/>
              </a:lnSpc>
              <a:spcBef>
                <a:spcPts val="0"/>
              </a:spcBef>
              <a:spcAft>
                <a:spcPts val="0"/>
              </a:spcAft>
              <a:buSzPts val="1900"/>
              <a:buFont typeface="Trebuchet MS"/>
              <a:buChar char="●"/>
            </a:pPr>
            <a:r>
              <a:rPr lang="fr-FR" sz="1700" noProof="0" dirty="0"/>
              <a:t>May 2026: We will be notifying affected members at the end of this month.</a:t>
            </a:r>
          </a:p>
          <a:p>
            <a:pPr marL="342900" lvl="0" indent="-285750" algn="l" rtl="0">
              <a:lnSpc>
                <a:spcPct val="100000"/>
              </a:lnSpc>
              <a:spcBef>
                <a:spcPts val="0"/>
              </a:spcBef>
              <a:spcAft>
                <a:spcPts val="0"/>
              </a:spcAft>
              <a:buSzPts val="1900"/>
              <a:buFont typeface="Trebuchet MS"/>
              <a:buChar char="●"/>
            </a:pPr>
            <a:r>
              <a:rPr lang="fr-FR" sz="1700" noProof="0" dirty="0"/>
              <a:t>October 1, 2026: Coverage may end if not eligible for another category of Medicaid.</a:t>
            </a:r>
          </a:p>
          <a:p>
            <a:pPr marL="914400" lvl="1" indent="-349250" algn="l" rtl="0">
              <a:lnSpc>
                <a:spcPct val="100000"/>
              </a:lnSpc>
              <a:spcBef>
                <a:spcPts val="0"/>
              </a:spcBef>
              <a:spcAft>
                <a:spcPts val="0"/>
              </a:spcAft>
              <a:buSzPts val="1900"/>
              <a:buFont typeface="Trebuchet MS"/>
              <a:buChar char="○"/>
            </a:pPr>
            <a:r>
              <a:rPr lang="fr-FR" sz="1700" noProof="0" dirty="0"/>
              <a:t>We will let members know what other coverage options they have, including potential emergency Medicaid coverage.</a:t>
            </a:r>
          </a:p>
          <a:p>
            <a:pPr marL="342900" lvl="0" indent="0" algn="l" rtl="0">
              <a:lnSpc>
                <a:spcPct val="100000"/>
              </a:lnSpc>
              <a:spcBef>
                <a:spcPts val="0"/>
              </a:spcBef>
              <a:spcAft>
                <a:spcPts val="0"/>
              </a:spcAft>
              <a:buClr>
                <a:schemeClr val="dk1"/>
              </a:buClr>
              <a:buSzPts val="1100"/>
              <a:buFont typeface="Arial"/>
              <a:buNone/>
            </a:pPr>
            <a:endParaRPr lang="fr-FR" sz="1900" noProof="0" dirty="0"/>
          </a:p>
        </p:txBody>
      </p:sp>
      <p:sp>
        <p:nvSpPr>
          <p:cNvPr id="1585" name="Google Shape;1585;p20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46</a:t>
            </a:fld>
            <a:endParaRPr lang="fr-FR" noProof="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1589"/>
        <p:cNvGrpSpPr/>
        <p:nvPr/>
      </p:nvGrpSpPr>
      <p:grpSpPr>
        <a:xfrm>
          <a:off x="0" y="0"/>
          <a:ext cx="0" cy="0"/>
          <a:chOff x="0" y="0"/>
          <a:chExt cx="0" cy="0"/>
        </a:xfrm>
      </p:grpSpPr>
      <p:sp>
        <p:nvSpPr>
          <p:cNvPr id="1590" name="Google Shape;1590;p208"/>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000" noProof="0" dirty="0"/>
              <a:t>Who Do Most of the H.R. 1 Changes Apply To?</a:t>
            </a:r>
          </a:p>
        </p:txBody>
      </p:sp>
      <p:sp>
        <p:nvSpPr>
          <p:cNvPr id="1591" name="Google Shape;1591;p208"/>
          <p:cNvSpPr txBox="1">
            <a:spLocks noGrp="1"/>
          </p:cNvSpPr>
          <p:nvPr>
            <p:ph type="body" idx="1"/>
          </p:nvPr>
        </p:nvSpPr>
        <p:spPr>
          <a:xfrm>
            <a:off x="638725" y="1108590"/>
            <a:ext cx="4526700" cy="3418500"/>
          </a:xfrm>
          <a:prstGeom prst="rect">
            <a:avLst/>
          </a:prstGeom>
        </p:spPr>
        <p:txBody>
          <a:bodyPr spcFirstLastPara="1" wrap="square" lIns="68575" tIns="34275" rIns="68575" bIns="34275" anchor="t" anchorCtr="0">
            <a:noAutofit/>
          </a:bodyPr>
          <a:lstStyle/>
          <a:p>
            <a:pPr marL="0" lvl="0" indent="0" algn="l" rtl="0">
              <a:lnSpc>
                <a:spcPct val="100000"/>
              </a:lnSpc>
              <a:spcBef>
                <a:spcPts val="700"/>
              </a:spcBef>
              <a:spcAft>
                <a:spcPts val="0"/>
              </a:spcAft>
              <a:buClr>
                <a:schemeClr val="dk1"/>
              </a:buClr>
              <a:buSzPts val="1100"/>
              <a:buFont typeface="Arial"/>
              <a:buNone/>
            </a:pPr>
            <a:r>
              <a:rPr lang="fr-FR" sz="1800" b="1" noProof="0" dirty="0"/>
              <a:t>6-month renewal redeterminations:</a:t>
            </a:r>
          </a:p>
          <a:p>
            <a:pPr marL="457200" lvl="0" indent="-323850" algn="l" rtl="0">
              <a:lnSpc>
                <a:spcPct val="100000"/>
              </a:lnSpc>
              <a:spcBef>
                <a:spcPts val="700"/>
              </a:spcBef>
              <a:spcAft>
                <a:spcPts val="0"/>
              </a:spcAft>
              <a:buSzPts val="1500"/>
              <a:buChar char="•"/>
            </a:pPr>
            <a:r>
              <a:rPr lang="fr-FR" sz="1500" noProof="0" dirty="0"/>
              <a:t>SOME adults ages 19–64 who earn up to 133% FPL</a:t>
            </a:r>
          </a:p>
          <a:p>
            <a:pPr marL="0" lvl="0" indent="0" algn="l" rtl="0">
              <a:lnSpc>
                <a:spcPct val="100000"/>
              </a:lnSpc>
              <a:spcBef>
                <a:spcPts val="700"/>
              </a:spcBef>
              <a:spcAft>
                <a:spcPts val="0"/>
              </a:spcAft>
              <a:buClr>
                <a:schemeClr val="dk1"/>
              </a:buClr>
              <a:buSzPts val="1100"/>
              <a:buFont typeface="Arial"/>
              <a:buNone/>
            </a:pPr>
            <a:r>
              <a:rPr lang="fr-FR" sz="1800" b="1" noProof="0" dirty="0"/>
              <a:t>Work requirements:</a:t>
            </a:r>
          </a:p>
          <a:p>
            <a:pPr marL="457200" lvl="0" indent="-323850" algn="l" rtl="0">
              <a:lnSpc>
                <a:spcPct val="100000"/>
              </a:lnSpc>
              <a:spcBef>
                <a:spcPts val="700"/>
              </a:spcBef>
              <a:spcAft>
                <a:spcPts val="0"/>
              </a:spcAft>
              <a:buSzPts val="1500"/>
              <a:buChar char="•"/>
            </a:pPr>
            <a:r>
              <a:rPr lang="fr-FR" sz="1500" noProof="0" dirty="0"/>
              <a:t>SOME adults ages 19–64 who earn up to 133% FPL</a:t>
            </a:r>
          </a:p>
          <a:p>
            <a:pPr marL="0" lvl="0" indent="0" algn="l" rtl="0">
              <a:lnSpc>
                <a:spcPct val="100000"/>
              </a:lnSpc>
              <a:spcBef>
                <a:spcPts val="700"/>
              </a:spcBef>
              <a:spcAft>
                <a:spcPts val="0"/>
              </a:spcAft>
              <a:buNone/>
            </a:pPr>
            <a:r>
              <a:rPr lang="fr-FR" sz="1800" b="1" noProof="0" dirty="0"/>
              <a:t>Retroactive coverage:</a:t>
            </a:r>
          </a:p>
          <a:p>
            <a:pPr marL="457200" marR="0" lvl="0" indent="-323850" algn="l" rtl="0">
              <a:lnSpc>
                <a:spcPct val="100000"/>
              </a:lnSpc>
              <a:spcBef>
                <a:spcPts val="700"/>
              </a:spcBef>
              <a:spcAft>
                <a:spcPts val="0"/>
              </a:spcAft>
              <a:buSzPts val="1500"/>
              <a:buChar char="•"/>
            </a:pPr>
            <a:r>
              <a:rPr lang="fr-FR" sz="1500" noProof="0" dirty="0"/>
              <a:t>New applicants only</a:t>
            </a:r>
          </a:p>
          <a:p>
            <a:pPr marL="0" marR="0" lvl="0" indent="0" algn="l" rtl="0">
              <a:lnSpc>
                <a:spcPct val="100000"/>
              </a:lnSpc>
              <a:spcBef>
                <a:spcPts val="700"/>
              </a:spcBef>
              <a:spcAft>
                <a:spcPts val="0"/>
              </a:spcAft>
              <a:buNone/>
            </a:pPr>
            <a:r>
              <a:rPr lang="fr-FR" sz="1800" b="1" noProof="0" dirty="0"/>
              <a:t>Immigrant eligibility:</a:t>
            </a:r>
            <a:endParaRPr lang="fr-FR" sz="1500" noProof="0" dirty="0"/>
          </a:p>
          <a:p>
            <a:pPr marL="457200" marR="0" lvl="0" indent="-323850" algn="l" rtl="0">
              <a:lnSpc>
                <a:spcPct val="100000"/>
              </a:lnSpc>
              <a:spcBef>
                <a:spcPts val="700"/>
              </a:spcBef>
              <a:spcAft>
                <a:spcPts val="0"/>
              </a:spcAft>
              <a:buSzPts val="1500"/>
              <a:buChar char="•"/>
            </a:pPr>
            <a:r>
              <a:rPr lang="fr-FR" sz="1500" noProof="0" dirty="0"/>
              <a:t>Refugees, asylees, and some other noncitizens</a:t>
            </a:r>
          </a:p>
          <a:p>
            <a:pPr marL="0" marR="0" lvl="0" indent="0" algn="l" rtl="0">
              <a:lnSpc>
                <a:spcPct val="100000"/>
              </a:lnSpc>
              <a:spcBef>
                <a:spcPts val="700"/>
              </a:spcBef>
              <a:spcAft>
                <a:spcPts val="0"/>
              </a:spcAft>
              <a:buNone/>
            </a:pPr>
            <a:endParaRPr lang="fr-FR" sz="1500" noProof="0" dirty="0"/>
          </a:p>
          <a:p>
            <a:pPr marL="457200" lvl="0" indent="0" algn="l" rtl="0">
              <a:lnSpc>
                <a:spcPct val="100000"/>
              </a:lnSpc>
              <a:spcBef>
                <a:spcPts val="700"/>
              </a:spcBef>
              <a:spcAft>
                <a:spcPts val="0"/>
              </a:spcAft>
              <a:buNone/>
            </a:pPr>
            <a:endParaRPr lang="fr-FR" sz="1200" noProof="0" dirty="0">
              <a:solidFill>
                <a:srgbClr val="000000"/>
              </a:solidFill>
              <a:latin typeface="Arial"/>
              <a:ea typeface="Arial"/>
              <a:cs typeface="Arial"/>
              <a:sym typeface="Arial"/>
            </a:endParaRPr>
          </a:p>
          <a:p>
            <a:pPr marL="0" lvl="0" indent="0" algn="l" rtl="0">
              <a:lnSpc>
                <a:spcPct val="100000"/>
              </a:lnSpc>
              <a:spcBef>
                <a:spcPts val="700"/>
              </a:spcBef>
              <a:spcAft>
                <a:spcPts val="0"/>
              </a:spcAft>
              <a:buNone/>
            </a:pPr>
            <a:endParaRPr lang="fr-FR" sz="1500" noProof="0" dirty="0"/>
          </a:p>
          <a:p>
            <a:pPr marL="1371600" marR="0" lvl="0" indent="0" algn="l" rtl="0">
              <a:lnSpc>
                <a:spcPct val="150000"/>
              </a:lnSpc>
              <a:spcBef>
                <a:spcPts val="0"/>
              </a:spcBef>
              <a:spcAft>
                <a:spcPts val="0"/>
              </a:spcAft>
              <a:buNone/>
            </a:pPr>
            <a:endParaRPr lang="fr-FR" sz="2200" noProof="0" dirty="0"/>
          </a:p>
        </p:txBody>
      </p:sp>
      <p:sp>
        <p:nvSpPr>
          <p:cNvPr id="1592" name="Google Shape;1592;p20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47</a:t>
            </a:fld>
            <a:endParaRPr lang="fr-FR" noProof="0" dirty="0"/>
          </a:p>
        </p:txBody>
      </p:sp>
      <p:pic>
        <p:nvPicPr>
          <p:cNvPr id="1593" name="Google Shape;1593;p208" title="Screenshot 2026-05-15 082838.png"/>
          <p:cNvPicPr preferRelativeResize="0"/>
          <p:nvPr/>
        </p:nvPicPr>
        <p:blipFill>
          <a:blip r:embed="rId3">
            <a:alphaModFix/>
          </a:blip>
          <a:stretch>
            <a:fillRect/>
          </a:stretch>
        </p:blipFill>
        <p:spPr>
          <a:xfrm>
            <a:off x="5414300" y="1225863"/>
            <a:ext cx="3136500" cy="28046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1597"/>
        <p:cNvGrpSpPr/>
        <p:nvPr/>
      </p:nvGrpSpPr>
      <p:grpSpPr>
        <a:xfrm>
          <a:off x="0" y="0"/>
          <a:ext cx="0" cy="0"/>
          <a:chOff x="0" y="0"/>
          <a:chExt cx="0" cy="0"/>
        </a:xfrm>
      </p:grpSpPr>
      <p:sp>
        <p:nvSpPr>
          <p:cNvPr id="1598" name="Google Shape;1598;p209"/>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500" noProof="0" dirty="0"/>
              <a:t>6-Month Renewal Redeterminations</a:t>
            </a:r>
          </a:p>
        </p:txBody>
      </p:sp>
      <p:sp>
        <p:nvSpPr>
          <p:cNvPr id="1599" name="Google Shape;1599;p20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48</a:t>
            </a:fld>
            <a:endParaRPr lang="fr-FR" noProof="0" dirty="0"/>
          </a:p>
        </p:txBody>
      </p:sp>
      <p:grpSp>
        <p:nvGrpSpPr>
          <p:cNvPr id="1600" name="Google Shape;1600;p209"/>
          <p:cNvGrpSpPr/>
          <p:nvPr/>
        </p:nvGrpSpPr>
        <p:grpSpPr>
          <a:xfrm>
            <a:off x="3650575" y="1067571"/>
            <a:ext cx="5075400" cy="3949905"/>
            <a:chOff x="3617600" y="579149"/>
            <a:chExt cx="5075400" cy="4652420"/>
          </a:xfrm>
        </p:grpSpPr>
        <p:sp>
          <p:nvSpPr>
            <p:cNvPr id="1601" name="Google Shape;1601;p209"/>
            <p:cNvSpPr txBox="1"/>
            <p:nvPr/>
          </p:nvSpPr>
          <p:spPr>
            <a:xfrm>
              <a:off x="3849425" y="2874447"/>
              <a:ext cx="2196600" cy="1395900"/>
            </a:xfrm>
            <a:prstGeom prst="rect">
              <a:avLst/>
            </a:prstGeom>
            <a:solidFill>
              <a:srgbClr val="93C47D"/>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fr-FR" sz="1300" b="1" noProof="0" dirty="0">
                  <a:solidFill>
                    <a:schemeClr val="accent2"/>
                  </a:solidFill>
                  <a:latin typeface="Inter"/>
                  <a:ea typeface="Inter"/>
                  <a:cs typeface="Inter"/>
                  <a:sym typeface="Inter"/>
                </a:rPr>
                <a:t>American Indian / Alaska Native individuals age 19-64</a:t>
              </a:r>
            </a:p>
            <a:p>
              <a:pPr marL="0" lvl="0" indent="0" algn="ctr" rtl="0">
                <a:spcBef>
                  <a:spcPts val="0"/>
                </a:spcBef>
                <a:spcAft>
                  <a:spcPts val="0"/>
                </a:spcAft>
                <a:buNone/>
              </a:pPr>
              <a:endParaRPr lang="fr-FR" sz="1300" b="1" noProof="0" dirty="0">
                <a:solidFill>
                  <a:schemeClr val="accent2"/>
                </a:solidFill>
                <a:latin typeface="Inter"/>
                <a:ea typeface="Inter"/>
                <a:cs typeface="Inter"/>
                <a:sym typeface="Inter"/>
              </a:endParaRPr>
            </a:p>
            <a:p>
              <a:pPr marL="0" lvl="0" indent="0" algn="l" rtl="0">
                <a:spcBef>
                  <a:spcPts val="0"/>
                </a:spcBef>
                <a:spcAft>
                  <a:spcPts val="0"/>
                </a:spcAft>
                <a:buNone/>
              </a:pPr>
              <a:endParaRPr lang="fr-FR" sz="1300" b="1" noProof="0" dirty="0">
                <a:solidFill>
                  <a:schemeClr val="accent2"/>
                </a:solidFill>
                <a:latin typeface="Inter"/>
                <a:ea typeface="Inter"/>
                <a:cs typeface="Inter"/>
                <a:sym typeface="Inter"/>
              </a:endParaRPr>
            </a:p>
          </p:txBody>
        </p:sp>
        <p:sp>
          <p:nvSpPr>
            <p:cNvPr id="1602" name="Google Shape;1602;p209"/>
            <p:cNvSpPr txBox="1"/>
            <p:nvPr/>
          </p:nvSpPr>
          <p:spPr>
            <a:xfrm>
              <a:off x="3851750" y="579149"/>
              <a:ext cx="4503600" cy="688800"/>
            </a:xfrm>
            <a:prstGeom prst="rect">
              <a:avLst/>
            </a:prstGeom>
            <a:solidFill>
              <a:schemeClr val="dk2"/>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fr-FR" sz="1300" b="1" u="sng" noProof="0" dirty="0">
                  <a:solidFill>
                    <a:srgbClr val="FDFDFD"/>
                  </a:solidFill>
                  <a:latin typeface="Inter"/>
                  <a:ea typeface="Inter"/>
                  <a:cs typeface="Inter"/>
                  <a:sym typeface="Inter"/>
                </a:rPr>
                <a:t>MOVE to 6-month renewal redetermination cycles</a:t>
              </a:r>
            </a:p>
            <a:p>
              <a:pPr marL="0" lvl="0" indent="0" algn="ctr" rtl="0">
                <a:spcBef>
                  <a:spcPts val="0"/>
                </a:spcBef>
                <a:spcAft>
                  <a:spcPts val="0"/>
                </a:spcAft>
                <a:buNone/>
              </a:pPr>
              <a:r>
                <a:rPr lang="fr-FR" sz="1300" noProof="0" dirty="0">
                  <a:solidFill>
                    <a:srgbClr val="FDFDFD"/>
                  </a:solidFill>
                  <a:latin typeface="Inter"/>
                  <a:ea typeface="Inter"/>
                  <a:cs typeface="Inter"/>
                  <a:sym typeface="Inter"/>
                </a:rPr>
                <a:t>Individuals 19-64</a:t>
              </a:r>
            </a:p>
          </p:txBody>
        </p:sp>
        <p:cxnSp>
          <p:nvCxnSpPr>
            <p:cNvPr id="1603" name="Google Shape;1603;p209"/>
            <p:cNvCxnSpPr/>
            <p:nvPr/>
          </p:nvCxnSpPr>
          <p:spPr>
            <a:xfrm rot="10800000">
              <a:off x="3617600" y="5231569"/>
              <a:ext cx="5075400" cy="0"/>
            </a:xfrm>
            <a:prstGeom prst="straightConnector1">
              <a:avLst/>
            </a:prstGeom>
            <a:noFill/>
            <a:ln w="19050" cap="flat" cmpd="sng">
              <a:solidFill>
                <a:srgbClr val="202124"/>
              </a:solidFill>
              <a:prstDash val="solid"/>
              <a:round/>
              <a:headEnd type="none" w="med" len="med"/>
              <a:tailEnd type="none" w="med" len="med"/>
            </a:ln>
          </p:spPr>
        </p:cxnSp>
        <p:sp>
          <p:nvSpPr>
            <p:cNvPr id="1604" name="Google Shape;1604;p209"/>
            <p:cNvSpPr txBox="1"/>
            <p:nvPr/>
          </p:nvSpPr>
          <p:spPr>
            <a:xfrm>
              <a:off x="6343025" y="2864257"/>
              <a:ext cx="2049900" cy="924600"/>
            </a:xfrm>
            <a:prstGeom prst="rect">
              <a:avLst/>
            </a:prstGeom>
            <a:solidFill>
              <a:srgbClr val="93C47D"/>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fr-FR" sz="1300" b="1" noProof="0" dirty="0">
                  <a:solidFill>
                    <a:schemeClr val="accent2"/>
                  </a:solidFill>
                  <a:latin typeface="Inter"/>
                  <a:ea typeface="Inter"/>
                  <a:cs typeface="Inter"/>
                  <a:sym typeface="Inter"/>
                </a:rPr>
                <a:t>Individuals</a:t>
              </a:r>
            </a:p>
            <a:p>
              <a:pPr marL="0" lvl="0" indent="0" algn="ctr" rtl="0">
                <a:spcBef>
                  <a:spcPts val="0"/>
                </a:spcBef>
                <a:spcAft>
                  <a:spcPts val="0"/>
                </a:spcAft>
                <a:buNone/>
              </a:pPr>
              <a:r>
                <a:rPr lang="fr-FR" sz="1300" b="1" noProof="0" dirty="0">
                  <a:solidFill>
                    <a:schemeClr val="accent2"/>
                  </a:solidFill>
                  <a:latin typeface="Inter"/>
                  <a:ea typeface="Inter"/>
                  <a:cs typeface="Inter"/>
                  <a:sym typeface="Inter"/>
                </a:rPr>
                <a:t>18 and younger</a:t>
              </a:r>
            </a:p>
            <a:p>
              <a:pPr marL="0" lvl="0" indent="0" algn="ctr" rtl="0">
                <a:spcBef>
                  <a:spcPts val="0"/>
                </a:spcBef>
                <a:spcAft>
                  <a:spcPts val="0"/>
                </a:spcAft>
                <a:buNone/>
              </a:pPr>
              <a:r>
                <a:rPr lang="fr-FR" sz="1300" b="1" noProof="0" dirty="0">
                  <a:solidFill>
                    <a:schemeClr val="accent2"/>
                  </a:solidFill>
                  <a:latin typeface="Inter"/>
                  <a:ea typeface="Inter"/>
                  <a:cs typeface="Inter"/>
                  <a:sym typeface="Inter"/>
                </a:rPr>
                <a:t>65 and older</a:t>
              </a:r>
              <a:endParaRPr lang="fr-FR" sz="1500" b="1" noProof="0" dirty="0">
                <a:solidFill>
                  <a:schemeClr val="accent2"/>
                </a:solidFill>
                <a:latin typeface="Inter"/>
                <a:ea typeface="Inter"/>
                <a:cs typeface="Inter"/>
                <a:sym typeface="Inter"/>
              </a:endParaRPr>
            </a:p>
          </p:txBody>
        </p:sp>
        <p:sp>
          <p:nvSpPr>
            <p:cNvPr id="1605" name="Google Shape;1605;p209"/>
            <p:cNvSpPr txBox="1"/>
            <p:nvPr/>
          </p:nvSpPr>
          <p:spPr>
            <a:xfrm>
              <a:off x="3851750" y="1214965"/>
              <a:ext cx="4503600" cy="453300"/>
            </a:xfrm>
            <a:prstGeom prst="rect">
              <a:avLst/>
            </a:prstGeom>
            <a:noFill/>
            <a:ln w="9525" cap="flat" cmpd="sng">
              <a:solidFill>
                <a:schemeClr val="dk2"/>
              </a:solidFill>
              <a:prstDash val="solid"/>
              <a:round/>
              <a:headEnd type="none" w="sm" len="sm"/>
              <a:tailEnd type="none" w="sm" len="sm"/>
            </a:ln>
          </p:spPr>
          <p:txBody>
            <a:bodyPr spcFirstLastPara="1" wrap="square" lIns="0" tIns="91425" rIns="0" bIns="91425" anchor="t" anchorCtr="0">
              <a:spAutoFit/>
            </a:bodyPr>
            <a:lstStyle/>
            <a:p>
              <a:pPr marL="0" lvl="0" indent="0" algn="ctr" rtl="0">
                <a:spcBef>
                  <a:spcPts val="0"/>
                </a:spcBef>
                <a:spcAft>
                  <a:spcPts val="0"/>
                </a:spcAft>
                <a:buNone/>
              </a:pPr>
              <a:r>
                <a:rPr lang="fr-FR" sz="1300" noProof="0" dirty="0">
                  <a:solidFill>
                    <a:srgbClr val="202124"/>
                  </a:solidFill>
                  <a:latin typeface="Trebuchet MS"/>
                  <a:ea typeface="Trebuchet MS"/>
                  <a:cs typeface="Trebuchet MS"/>
                  <a:sym typeface="Trebuchet MS"/>
                </a:rPr>
                <a:t>Work Requirements MAY apply to SOME individuals 19-64 </a:t>
              </a:r>
            </a:p>
          </p:txBody>
        </p:sp>
      </p:grpSp>
      <p:sp>
        <p:nvSpPr>
          <p:cNvPr id="1606" name="Google Shape;1606;p209"/>
          <p:cNvSpPr txBox="1"/>
          <p:nvPr/>
        </p:nvSpPr>
        <p:spPr>
          <a:xfrm>
            <a:off x="277450" y="857625"/>
            <a:ext cx="3767700" cy="3570900"/>
          </a:xfrm>
          <a:prstGeom prst="rect">
            <a:avLst/>
          </a:prstGeom>
          <a:noFill/>
          <a:ln>
            <a:noFill/>
          </a:ln>
        </p:spPr>
        <p:txBody>
          <a:bodyPr spcFirstLastPara="1" wrap="square" lIns="0" tIns="91425" rIns="0" bIns="91425" anchor="t" anchorCtr="0">
            <a:spAutoFit/>
          </a:bodyPr>
          <a:lstStyle/>
          <a:p>
            <a:pPr marL="0" lvl="0" indent="0" algn="l" rtl="0">
              <a:spcBef>
                <a:spcPts val="0"/>
              </a:spcBef>
              <a:spcAft>
                <a:spcPts val="0"/>
              </a:spcAft>
              <a:buNone/>
            </a:pPr>
            <a:r>
              <a:rPr lang="fr-FR" sz="2100" b="1" u="sng" noProof="0" dirty="0">
                <a:solidFill>
                  <a:srgbClr val="202124"/>
                </a:solidFill>
                <a:latin typeface="Trebuchet MS"/>
                <a:ea typeface="Trebuchet MS"/>
                <a:cs typeface="Trebuchet MS"/>
                <a:sym typeface="Trebuchet MS"/>
              </a:rPr>
              <a:t>Who</a:t>
            </a:r>
            <a:r>
              <a:rPr lang="fr-FR" sz="2100" noProof="0" dirty="0">
                <a:solidFill>
                  <a:srgbClr val="202124"/>
                </a:solidFill>
                <a:latin typeface="Trebuchet MS"/>
                <a:ea typeface="Trebuchet MS"/>
                <a:cs typeface="Trebuchet MS"/>
                <a:sym typeface="Trebuchet MS"/>
              </a:rPr>
              <a:t>:</a:t>
            </a:r>
          </a:p>
          <a:p>
            <a:pPr marL="0" lvl="0" indent="0" algn="l" rtl="0">
              <a:spcBef>
                <a:spcPts val="0"/>
              </a:spcBef>
              <a:spcAft>
                <a:spcPts val="0"/>
              </a:spcAft>
              <a:buNone/>
            </a:pPr>
            <a:r>
              <a:rPr lang="fr-FR" sz="2100" noProof="0" dirty="0">
                <a:solidFill>
                  <a:schemeClr val="dk2"/>
                </a:solidFill>
                <a:latin typeface="Trebuchet MS"/>
                <a:ea typeface="Trebuchet MS"/>
                <a:cs typeface="Trebuchet MS"/>
                <a:sym typeface="Trebuchet MS"/>
              </a:rPr>
              <a:t>SOME </a:t>
            </a:r>
            <a:r>
              <a:rPr lang="fr-FR" sz="1700" noProof="0" dirty="0">
                <a:solidFill>
                  <a:schemeClr val="dk2"/>
                </a:solidFill>
                <a:latin typeface="Trebuchet MS"/>
                <a:ea typeface="Trebuchet MS"/>
                <a:cs typeface="Trebuchet MS"/>
                <a:sym typeface="Trebuchet MS"/>
              </a:rPr>
              <a:t>Individuals 19-64*</a:t>
            </a:r>
          </a:p>
          <a:p>
            <a:pPr marL="0" lvl="0" indent="0" algn="l" rtl="0">
              <a:spcBef>
                <a:spcPts val="0"/>
              </a:spcBef>
              <a:spcAft>
                <a:spcPts val="0"/>
              </a:spcAft>
              <a:buNone/>
            </a:pPr>
            <a:endParaRPr lang="fr-FR" sz="1700" noProof="0" dirty="0">
              <a:solidFill>
                <a:schemeClr val="accent2"/>
              </a:solidFill>
              <a:latin typeface="Trebuchet MS"/>
              <a:ea typeface="Trebuchet MS"/>
              <a:cs typeface="Trebuchet MS"/>
              <a:sym typeface="Trebuchet MS"/>
            </a:endParaRPr>
          </a:p>
          <a:p>
            <a:pPr marL="0" lvl="0" indent="0" algn="l" rtl="0">
              <a:spcBef>
                <a:spcPts val="0"/>
              </a:spcBef>
              <a:spcAft>
                <a:spcPts val="0"/>
              </a:spcAft>
              <a:buNone/>
            </a:pPr>
            <a:endParaRPr lang="fr-FR" sz="1700" noProof="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fr-FR" sz="2100" b="1" u="sng" noProof="0" dirty="0">
                <a:solidFill>
                  <a:srgbClr val="202124"/>
                </a:solidFill>
                <a:latin typeface="Trebuchet MS"/>
                <a:ea typeface="Trebuchet MS"/>
                <a:cs typeface="Trebuchet MS"/>
                <a:sym typeface="Trebuchet MS"/>
              </a:rPr>
              <a:t>When</a:t>
            </a:r>
            <a:r>
              <a:rPr lang="fr-FR" sz="1700" noProof="0" dirty="0">
                <a:solidFill>
                  <a:srgbClr val="202124"/>
                </a:solidFill>
                <a:latin typeface="Trebuchet MS"/>
                <a:ea typeface="Trebuchet MS"/>
                <a:cs typeface="Trebuchet MS"/>
                <a:sym typeface="Trebuchet MS"/>
              </a:rPr>
              <a:t>:</a:t>
            </a:r>
          </a:p>
          <a:p>
            <a:pPr marL="457200" lvl="0" indent="0" algn="l" rtl="0">
              <a:spcBef>
                <a:spcPts val="0"/>
              </a:spcBef>
              <a:spcAft>
                <a:spcPts val="0"/>
              </a:spcAft>
              <a:buNone/>
            </a:pPr>
            <a:endParaRPr lang="fr-FR" sz="1700" noProof="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fr-FR" sz="1700" b="1" noProof="0" dirty="0">
                <a:solidFill>
                  <a:srgbClr val="202124"/>
                </a:solidFill>
                <a:latin typeface="Trebuchet MS"/>
                <a:ea typeface="Trebuchet MS"/>
                <a:cs typeface="Trebuchet MS"/>
                <a:sym typeface="Trebuchet MS"/>
              </a:rPr>
              <a:t>January 1, 2027</a:t>
            </a:r>
          </a:p>
          <a:p>
            <a:pPr marL="0" lvl="0" indent="0" algn="l" rtl="0">
              <a:spcBef>
                <a:spcPts val="0"/>
              </a:spcBef>
              <a:spcAft>
                <a:spcPts val="0"/>
              </a:spcAft>
              <a:buNone/>
            </a:pPr>
            <a:r>
              <a:rPr lang="fr-FR" sz="1700" noProof="0" dirty="0">
                <a:solidFill>
                  <a:srgbClr val="202124"/>
                </a:solidFill>
                <a:latin typeface="Trebuchet MS"/>
                <a:ea typeface="Trebuchet MS"/>
                <a:cs typeface="Trebuchet MS"/>
                <a:sym typeface="Trebuchet MS"/>
              </a:rPr>
              <a:t>New Applications </a:t>
            </a:r>
          </a:p>
          <a:p>
            <a:pPr marL="457200" lvl="0" indent="0" algn="l" rtl="0">
              <a:spcBef>
                <a:spcPts val="0"/>
              </a:spcBef>
              <a:spcAft>
                <a:spcPts val="0"/>
              </a:spcAft>
              <a:buNone/>
            </a:pPr>
            <a:endParaRPr lang="fr-FR" sz="1700" noProof="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fr-FR" sz="1700" b="1" noProof="0" dirty="0">
                <a:solidFill>
                  <a:srgbClr val="202124"/>
                </a:solidFill>
                <a:latin typeface="Trebuchet MS"/>
                <a:ea typeface="Trebuchet MS"/>
                <a:cs typeface="Trebuchet MS"/>
                <a:sym typeface="Trebuchet MS"/>
              </a:rPr>
              <a:t>March 2027</a:t>
            </a:r>
          </a:p>
          <a:p>
            <a:pPr marL="0" lvl="0" indent="0" algn="l" rtl="0">
              <a:spcBef>
                <a:spcPts val="0"/>
              </a:spcBef>
              <a:spcAft>
                <a:spcPts val="0"/>
              </a:spcAft>
              <a:buNone/>
            </a:pPr>
            <a:r>
              <a:rPr lang="fr-FR" sz="1700" noProof="0" dirty="0">
                <a:solidFill>
                  <a:srgbClr val="202124"/>
                </a:solidFill>
                <a:latin typeface="Trebuchet MS"/>
                <a:ea typeface="Trebuchet MS"/>
                <a:cs typeface="Trebuchet MS"/>
                <a:sym typeface="Trebuchet MS"/>
              </a:rPr>
              <a:t>Renewals initiating in March 2027</a:t>
            </a:r>
          </a:p>
          <a:p>
            <a:pPr marL="0" lvl="0" indent="0" algn="l" rtl="0">
              <a:spcBef>
                <a:spcPts val="0"/>
              </a:spcBef>
              <a:spcAft>
                <a:spcPts val="0"/>
              </a:spcAft>
              <a:buNone/>
            </a:pPr>
            <a:endParaRPr lang="fr-FR" sz="2100" noProof="0" dirty="0">
              <a:solidFill>
                <a:srgbClr val="202124"/>
              </a:solidFill>
              <a:latin typeface="Trebuchet MS"/>
              <a:ea typeface="Trebuchet MS"/>
              <a:cs typeface="Trebuchet MS"/>
              <a:sym typeface="Trebuchet MS"/>
            </a:endParaRPr>
          </a:p>
        </p:txBody>
      </p:sp>
      <p:sp>
        <p:nvSpPr>
          <p:cNvPr id="1607" name="Google Shape;1607;p209"/>
          <p:cNvSpPr txBox="1"/>
          <p:nvPr/>
        </p:nvSpPr>
        <p:spPr>
          <a:xfrm>
            <a:off x="3882400" y="2623729"/>
            <a:ext cx="4543500" cy="384900"/>
          </a:xfrm>
          <a:prstGeom prst="rect">
            <a:avLst/>
          </a:prstGeom>
          <a:solidFill>
            <a:schemeClr val="accent2"/>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fr-FR" sz="1300" b="1" u="sng" noProof="0" dirty="0">
                <a:solidFill>
                  <a:srgbClr val="FDFDFD"/>
                </a:solidFill>
                <a:latin typeface="Inter"/>
                <a:ea typeface="Inter"/>
                <a:cs typeface="Inter"/>
                <a:sym typeface="Inter"/>
              </a:rPr>
              <a:t>REMAIN on 12-month renewal determination cycles</a:t>
            </a:r>
            <a:endParaRPr lang="fr-FR" sz="1300" noProof="0" dirty="0">
              <a:solidFill>
                <a:srgbClr val="FDFDFD"/>
              </a:solidFill>
              <a:latin typeface="Inter"/>
              <a:ea typeface="Inter"/>
              <a:cs typeface="Inter"/>
              <a:sym typeface="Inter"/>
            </a:endParaRPr>
          </a:p>
        </p:txBody>
      </p:sp>
      <p:cxnSp>
        <p:nvCxnSpPr>
          <p:cNvPr id="1608" name="Google Shape;1608;p209"/>
          <p:cNvCxnSpPr/>
          <p:nvPr/>
        </p:nvCxnSpPr>
        <p:spPr>
          <a:xfrm>
            <a:off x="2903625" y="1411400"/>
            <a:ext cx="616800" cy="0"/>
          </a:xfrm>
          <a:prstGeom prst="straightConnector1">
            <a:avLst/>
          </a:prstGeom>
          <a:noFill/>
          <a:ln w="38100" cap="flat" cmpd="sng">
            <a:solidFill>
              <a:schemeClr val="dk2"/>
            </a:solidFill>
            <a:prstDash val="solid"/>
            <a:round/>
            <a:headEnd type="none" w="med" len="med"/>
            <a:tailEnd type="triangle" w="med" len="med"/>
          </a:ln>
        </p:spPr>
      </p:cxnSp>
      <p:sp>
        <p:nvSpPr>
          <p:cNvPr id="1609" name="Google Shape;1609;p209"/>
          <p:cNvSpPr txBox="1"/>
          <p:nvPr/>
        </p:nvSpPr>
        <p:spPr>
          <a:xfrm>
            <a:off x="5394150" y="2221650"/>
            <a:ext cx="2204400" cy="27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sz="1700" noProof="0" dirty="0">
                <a:solidFill>
                  <a:schemeClr val="accent2"/>
                </a:solidFill>
                <a:latin typeface="Trebuchet MS"/>
                <a:ea typeface="Trebuchet MS"/>
                <a:cs typeface="Trebuchet MS"/>
                <a:sym typeface="Trebuchet MS"/>
              </a:rPr>
              <a:t>*Exceptions:</a:t>
            </a:r>
            <a:endParaRPr lang="fr-FR" noProof="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1613"/>
        <p:cNvGrpSpPr/>
        <p:nvPr/>
      </p:nvGrpSpPr>
      <p:grpSpPr>
        <a:xfrm>
          <a:off x="0" y="0"/>
          <a:ext cx="0" cy="0"/>
          <a:chOff x="0" y="0"/>
          <a:chExt cx="0" cy="0"/>
        </a:xfrm>
      </p:grpSpPr>
      <p:sp>
        <p:nvSpPr>
          <p:cNvPr id="1614" name="Google Shape;1614;p210"/>
          <p:cNvSpPr txBox="1">
            <a:spLocks noGrp="1"/>
          </p:cNvSpPr>
          <p:nvPr>
            <p:ph type="title"/>
          </p:nvPr>
        </p:nvSpPr>
        <p:spPr>
          <a:xfrm>
            <a:off x="255325" y="-56350"/>
            <a:ext cx="8624100" cy="879900"/>
          </a:xfrm>
          <a:prstGeom prst="rect">
            <a:avLst/>
          </a:prstGeom>
        </p:spPr>
        <p:txBody>
          <a:bodyPr spcFirstLastPara="1" wrap="square" lIns="68575" tIns="34275" rIns="68575" bIns="34275" anchor="b" anchorCtr="0">
            <a:noAutofit/>
          </a:bodyPr>
          <a:lstStyle/>
          <a:p>
            <a:pPr marL="292100" lvl="0" indent="-152400" algn="ctr" rtl="0">
              <a:lnSpc>
                <a:spcPct val="100000"/>
              </a:lnSpc>
              <a:spcBef>
                <a:spcPts val="2700"/>
              </a:spcBef>
              <a:spcAft>
                <a:spcPts val="0"/>
              </a:spcAft>
              <a:buNone/>
            </a:pPr>
            <a:r>
              <a:rPr lang="fr-FR" sz="2800" noProof="0" dirty="0"/>
              <a:t>How to Report Work &amp; Community Engagement Activities</a:t>
            </a:r>
            <a:endParaRPr lang="fr-FR" sz="3100" noProof="0" dirty="0"/>
          </a:p>
        </p:txBody>
      </p:sp>
      <p:sp>
        <p:nvSpPr>
          <p:cNvPr id="1615" name="Google Shape;1615;p210"/>
          <p:cNvSpPr txBox="1">
            <a:spLocks noGrp="1"/>
          </p:cNvSpPr>
          <p:nvPr>
            <p:ph type="body" idx="1"/>
          </p:nvPr>
        </p:nvSpPr>
        <p:spPr>
          <a:xfrm>
            <a:off x="232650" y="997700"/>
            <a:ext cx="5413200" cy="2880600"/>
          </a:xfrm>
          <a:prstGeom prst="rect">
            <a:avLst/>
          </a:prstGeom>
          <a:noFill/>
          <a:ln>
            <a:noFill/>
          </a:ln>
        </p:spPr>
        <p:txBody>
          <a:bodyPr spcFirstLastPara="1" wrap="square" lIns="58925" tIns="29450" rIns="58925" bIns="29450" anchor="t" anchorCtr="0">
            <a:noAutofit/>
          </a:bodyPr>
          <a:lstStyle/>
          <a:p>
            <a:pPr marL="292100" lvl="0" indent="-260350" algn="l" rtl="0">
              <a:lnSpc>
                <a:spcPct val="90000"/>
              </a:lnSpc>
              <a:spcBef>
                <a:spcPts val="700"/>
              </a:spcBef>
              <a:spcAft>
                <a:spcPts val="0"/>
              </a:spcAft>
              <a:buSzPts val="1700"/>
              <a:buChar char="●"/>
            </a:pPr>
            <a:r>
              <a:rPr lang="fr-FR" sz="1700" noProof="0" dirty="0"/>
              <a:t>New form with checkboxes created: </a:t>
            </a:r>
            <a:r>
              <a:rPr lang="fr-FR" sz="1700" b="1" noProof="0" dirty="0"/>
              <a:t>Worksheet J</a:t>
            </a:r>
            <a:r>
              <a:rPr lang="fr-FR" sz="1700" noProof="0" dirty="0"/>
              <a:t> </a:t>
            </a:r>
          </a:p>
          <a:p>
            <a:pPr marL="596900" lvl="1" indent="-260350" algn="l" rtl="0">
              <a:lnSpc>
                <a:spcPct val="90000"/>
              </a:lnSpc>
              <a:spcBef>
                <a:spcPts val="700"/>
              </a:spcBef>
              <a:spcAft>
                <a:spcPts val="0"/>
              </a:spcAft>
              <a:buSzPts val="1700"/>
              <a:buChar char="○"/>
            </a:pPr>
            <a:r>
              <a:rPr lang="fr-FR" sz="1700" noProof="0" dirty="0"/>
              <a:t>New applicants and existing members may complete new form as part of the eligibility determination process for applications, renewal process or verification processes. </a:t>
            </a:r>
          </a:p>
          <a:p>
            <a:pPr marL="596900" lvl="1" indent="-260350" algn="l" rtl="0">
              <a:lnSpc>
                <a:spcPct val="90000"/>
              </a:lnSpc>
              <a:spcBef>
                <a:spcPts val="700"/>
              </a:spcBef>
              <a:spcAft>
                <a:spcPts val="0"/>
              </a:spcAft>
              <a:buSzPts val="1700"/>
              <a:buChar char="○"/>
            </a:pPr>
            <a:r>
              <a:rPr lang="fr-FR" sz="1700" noProof="0" dirty="0"/>
              <a:t>Can be completed via application, phone, PEAK, or in person.</a:t>
            </a:r>
          </a:p>
          <a:p>
            <a:pPr marL="596900" lvl="1" indent="-260350" algn="l" rtl="0">
              <a:lnSpc>
                <a:spcPct val="90000"/>
              </a:lnSpc>
              <a:spcBef>
                <a:spcPts val="700"/>
              </a:spcBef>
              <a:spcAft>
                <a:spcPts val="0"/>
              </a:spcAft>
              <a:buSzPts val="1700"/>
              <a:buChar char="○"/>
            </a:pPr>
            <a:r>
              <a:rPr lang="fr-FR" sz="1700" noProof="0" dirty="0"/>
              <a:t>Documents may be requested to verify eligibility.</a:t>
            </a:r>
          </a:p>
          <a:p>
            <a:pPr marL="0" lvl="0" indent="0" algn="l" rtl="0">
              <a:lnSpc>
                <a:spcPct val="90000"/>
              </a:lnSpc>
              <a:spcBef>
                <a:spcPts val="700"/>
              </a:spcBef>
              <a:spcAft>
                <a:spcPts val="400"/>
              </a:spcAft>
              <a:buSzPts val="700"/>
              <a:buNone/>
            </a:pPr>
            <a:endParaRPr lang="fr-FR" sz="1100" noProof="0" dirty="0">
              <a:highlight>
                <a:srgbClr val="FFFF00"/>
              </a:highlight>
            </a:endParaRPr>
          </a:p>
        </p:txBody>
      </p:sp>
      <p:sp>
        <p:nvSpPr>
          <p:cNvPr id="1616" name="Google Shape;1616;p210"/>
          <p:cNvSpPr txBox="1"/>
          <p:nvPr/>
        </p:nvSpPr>
        <p:spPr>
          <a:xfrm>
            <a:off x="5960775" y="1083375"/>
            <a:ext cx="2781600" cy="3227700"/>
          </a:xfrm>
          <a:prstGeom prst="rect">
            <a:avLst/>
          </a:prstGeom>
          <a:solidFill>
            <a:srgbClr val="D9D9D9"/>
          </a:solidFill>
          <a:ln>
            <a:noFill/>
          </a:ln>
        </p:spPr>
        <p:txBody>
          <a:bodyPr spcFirstLastPara="1" wrap="square" lIns="91425" tIns="91425" rIns="91425" bIns="91425" anchor="t" anchorCtr="0">
            <a:noAutofit/>
          </a:bodyPr>
          <a:lstStyle/>
          <a:p>
            <a:pPr marL="0" lvl="0" indent="0" algn="l" rtl="0">
              <a:lnSpc>
                <a:spcPct val="90000"/>
              </a:lnSpc>
              <a:spcBef>
                <a:spcPts val="700"/>
              </a:spcBef>
              <a:spcAft>
                <a:spcPts val="400"/>
              </a:spcAft>
              <a:buClr>
                <a:schemeClr val="dk1"/>
              </a:buClr>
              <a:buSzPts val="700"/>
              <a:buFont typeface="Arial"/>
              <a:buNone/>
            </a:pPr>
            <a:r>
              <a:rPr lang="fr-FR" sz="1700" noProof="0" dirty="0">
                <a:solidFill>
                  <a:schemeClr val="dk1"/>
                </a:solidFill>
                <a:highlight>
                  <a:srgbClr val="FFFF00"/>
                </a:highlight>
                <a:latin typeface="Trebuchet MS"/>
                <a:ea typeface="Trebuchet MS"/>
                <a:cs typeface="Trebuchet MS"/>
                <a:sym typeface="Trebuchet MS"/>
              </a:rPr>
              <a:t>Can we get some sort of visual with Worksheet J?</a:t>
            </a:r>
            <a:endParaRPr lang="fr-FR"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66"/>
          <p:cNvSpPr txBox="1">
            <a:spLocks noGrp="1"/>
          </p:cNvSpPr>
          <p:nvPr>
            <p:ph type="title"/>
          </p:nvPr>
        </p:nvSpPr>
        <p:spPr>
          <a:xfrm>
            <a:off x="446485" y="-642938"/>
            <a:ext cx="7886700" cy="3396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1800"/>
              <a:buFont typeface="Trebuchet MS" panose="020B0603020202020204"/>
              <a:buNone/>
            </a:pPr>
            <a:r>
              <a:rPr lang="fr-FR" sz="1800" noProof="0" dirty="0"/>
              <a:t>Notre mission - photo</a:t>
            </a:r>
          </a:p>
        </p:txBody>
      </p:sp>
      <p:pic>
        <p:nvPicPr>
          <p:cNvPr id="737" name="Google Shape;737;p166" descr="Father points out something on laptop to family, seated on couch, as wife, son and daughter look on."/>
          <p:cNvPicPr preferRelativeResize="0"/>
          <p:nvPr/>
        </p:nvPicPr>
        <p:blipFill rotWithShape="1">
          <a:blip r:embed="rId3"/>
          <a:srcRect l="10386" t="16328" b="8637"/>
          <a:stretch>
            <a:fillRect/>
          </a:stretch>
        </p:blipFill>
        <p:spPr>
          <a:xfrm>
            <a:off x="-1" y="-1"/>
            <a:ext cx="9143996" cy="4701688"/>
          </a:xfrm>
          <a:prstGeom prst="rect">
            <a:avLst/>
          </a:prstGeom>
          <a:noFill/>
          <a:ln>
            <a:noFill/>
          </a:ln>
        </p:spPr>
      </p:pic>
      <p:sp>
        <p:nvSpPr>
          <p:cNvPr id="738" name="Google Shape;738;p166"/>
          <p:cNvSpPr/>
          <p:nvPr/>
        </p:nvSpPr>
        <p:spPr>
          <a:xfrm>
            <a:off x="0" y="2700394"/>
            <a:ext cx="9144000" cy="18264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lvl="0" indent="0" algn="l" rtl="0">
              <a:spcBef>
                <a:spcPts val="0"/>
              </a:spcBef>
              <a:spcAft>
                <a:spcPts val="0"/>
              </a:spcAft>
              <a:buClr>
                <a:schemeClr val="dk1"/>
              </a:buClr>
              <a:buSzPts val="2600"/>
              <a:buFont typeface="Arial" panose="020B0604020202020204"/>
              <a:buNone/>
            </a:pPr>
            <a:r>
              <a:rPr lang="fr-FR" sz="2800" b="1" noProof="0" dirty="0">
                <a:solidFill>
                  <a:schemeClr val="lt1"/>
                </a:solidFill>
                <a:latin typeface="Trebuchet MS" panose="020B0603020202020204"/>
                <a:ea typeface="Trebuchet MS" panose="020B0603020202020204"/>
                <a:cs typeface="Trebuchet MS" panose="020B0603020202020204"/>
                <a:sym typeface="Trebuchet MS" panose="020B0603020202020204"/>
              </a:rPr>
              <a:t>Notre mission</a:t>
            </a:r>
            <a:r>
              <a:rPr lang="fr-FR" sz="2800" noProof="0" dirty="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lang="fr-FR" sz="2800" b="1" noProof="0" dirty="0">
              <a:solidFill>
                <a:schemeClr val="dk1"/>
              </a:solidFill>
            </a:endParaRPr>
          </a:p>
          <a:p>
            <a:pPr marL="127000" lvl="0" indent="0" algn="l" rtl="0">
              <a:spcBef>
                <a:spcPts val="0"/>
              </a:spcBef>
              <a:spcAft>
                <a:spcPts val="0"/>
              </a:spcAft>
              <a:buClr>
                <a:schemeClr val="dk1"/>
              </a:buClr>
              <a:buSzPts val="1500"/>
              <a:buFont typeface="Arial" panose="020B0604020202020204"/>
              <a:buNone/>
            </a:pPr>
            <a:r>
              <a:rPr lang="fr-FR" sz="1600" noProof="0" dirty="0">
                <a:solidFill>
                  <a:schemeClr val="lt1"/>
                </a:solidFill>
                <a:latin typeface="Trebuchet MS" panose="020B0603020202020204"/>
                <a:ea typeface="Trebuchet MS" panose="020B0603020202020204"/>
                <a:cs typeface="Trebuchet MS" panose="020B0603020202020204"/>
                <a:sym typeface="Trebuchet MS" panose="020B0603020202020204"/>
              </a:rPr>
              <a:t>Améliorer l'équité, l'accès et les résultats en matière de soins de santé pour les personnes que nous servons, tout en permettant aux habitants du Colorado de réaliser des économies sur leurs soins de santé et en créant de la valeur pour le Colorado.</a:t>
            </a:r>
          </a:p>
          <a:p>
            <a:pPr marL="127000" lvl="0" indent="0" algn="l" rtl="0">
              <a:spcBef>
                <a:spcPts val="0"/>
              </a:spcBef>
              <a:spcAft>
                <a:spcPts val="0"/>
              </a:spcAft>
              <a:buClr>
                <a:schemeClr val="dk1"/>
              </a:buClr>
              <a:buSzPts val="1500"/>
              <a:buFont typeface="Arial" panose="020B0604020202020204"/>
              <a:buNone/>
            </a:pPr>
            <a:endParaRPr lang="fr-FR" sz="1400" b="1" noProof="0"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739" name="Google Shape;739;p16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5</a:t>
            </a:fld>
            <a:endParaRPr lang="fr-FR" noProof="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1621"/>
        <p:cNvGrpSpPr/>
        <p:nvPr/>
      </p:nvGrpSpPr>
      <p:grpSpPr>
        <a:xfrm>
          <a:off x="0" y="0"/>
          <a:ext cx="0" cy="0"/>
          <a:chOff x="0" y="0"/>
          <a:chExt cx="0" cy="0"/>
        </a:xfrm>
      </p:grpSpPr>
      <p:sp>
        <p:nvSpPr>
          <p:cNvPr id="1622" name="Google Shape;1622;p211"/>
          <p:cNvSpPr txBox="1">
            <a:spLocks noGrp="1"/>
          </p:cNvSpPr>
          <p:nvPr>
            <p:ph type="title"/>
          </p:nvPr>
        </p:nvSpPr>
        <p:spPr>
          <a:xfrm>
            <a:off x="628650" y="236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How Members Can Prepare</a:t>
            </a:r>
          </a:p>
        </p:txBody>
      </p:sp>
      <p:sp>
        <p:nvSpPr>
          <p:cNvPr id="1623" name="Google Shape;1623;p211"/>
          <p:cNvSpPr txBox="1">
            <a:spLocks noGrp="1"/>
          </p:cNvSpPr>
          <p:nvPr>
            <p:ph type="body" idx="1"/>
          </p:nvPr>
        </p:nvSpPr>
        <p:spPr>
          <a:xfrm>
            <a:off x="308513" y="1003988"/>
            <a:ext cx="4536600" cy="3310800"/>
          </a:xfrm>
          <a:prstGeom prst="rect">
            <a:avLst/>
          </a:prstGeom>
        </p:spPr>
        <p:txBody>
          <a:bodyPr spcFirstLastPara="1" wrap="square" lIns="68575" tIns="34275" rIns="68575" bIns="34275" anchor="t" anchorCtr="0">
            <a:noAutofit/>
          </a:bodyPr>
          <a:lstStyle/>
          <a:p>
            <a:pPr marL="342900" lvl="0" indent="-292100" algn="l" rtl="0">
              <a:spcBef>
                <a:spcPts val="800"/>
              </a:spcBef>
              <a:spcAft>
                <a:spcPts val="0"/>
              </a:spcAft>
              <a:buSzPts val="2000"/>
              <a:buChar char="•"/>
            </a:pPr>
            <a:r>
              <a:rPr lang="fr-FR" sz="2000" noProof="0" dirty="0"/>
              <a:t>See if work requirements may apply to you using our</a:t>
            </a:r>
            <a:r>
              <a:rPr lang="fr-FR" sz="2000" u="sng" noProof="0" dirty="0">
                <a:solidFill>
                  <a:schemeClr val="hlink"/>
                </a:solidFill>
                <a:hlinkClick r:id="rId3"/>
              </a:rPr>
              <a:t> new online screening tool. </a:t>
            </a:r>
            <a:endParaRPr lang="fr-FR" sz="2000" noProof="0" dirty="0"/>
          </a:p>
          <a:p>
            <a:pPr marL="342900" lvl="0" indent="-292100" algn="l" rtl="0">
              <a:spcBef>
                <a:spcPts val="800"/>
              </a:spcBef>
              <a:spcAft>
                <a:spcPts val="0"/>
              </a:spcAft>
              <a:buSzPts val="2000"/>
              <a:buChar char="•"/>
            </a:pPr>
            <a:r>
              <a:rPr lang="fr-FR" sz="2000" noProof="0" dirty="0"/>
              <a:t>Learn more about Medicaid changes on our </a:t>
            </a:r>
            <a:r>
              <a:rPr lang="fr-FR" sz="2000" u="sng" noProof="0" dirty="0">
                <a:solidFill>
                  <a:schemeClr val="hlink"/>
                </a:solidFill>
                <a:hlinkClick r:id="rId4"/>
              </a:rPr>
              <a:t>H.R. 1 landing page</a:t>
            </a:r>
            <a:r>
              <a:rPr lang="fr-FR" sz="2000" noProof="0" dirty="0"/>
              <a:t> on the Health First Colorado site.</a:t>
            </a:r>
          </a:p>
          <a:p>
            <a:pPr marL="342900" lvl="0" indent="-292100" algn="l" rtl="0">
              <a:spcBef>
                <a:spcPts val="800"/>
              </a:spcBef>
              <a:spcAft>
                <a:spcPts val="800"/>
              </a:spcAft>
              <a:buSzPts val="2000"/>
              <a:buChar char="•"/>
            </a:pPr>
            <a:r>
              <a:rPr lang="fr-FR" sz="2000" noProof="0" dirty="0"/>
              <a:t>Make plans to meet community engagement/work requirements criteria by Jan. 1, 2027.</a:t>
            </a:r>
          </a:p>
        </p:txBody>
      </p:sp>
      <p:sp>
        <p:nvSpPr>
          <p:cNvPr id="1624" name="Google Shape;1624;p211"/>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50</a:t>
            </a:fld>
            <a:endParaRPr lang="fr-FR" noProof="0" dirty="0"/>
          </a:p>
        </p:txBody>
      </p:sp>
      <p:pic>
        <p:nvPicPr>
          <p:cNvPr id="1625" name="Google Shape;1625;p211"/>
          <p:cNvPicPr preferRelativeResize="0"/>
          <p:nvPr/>
        </p:nvPicPr>
        <p:blipFill>
          <a:blip r:embed="rId5">
            <a:alphaModFix/>
          </a:blip>
          <a:stretch>
            <a:fillRect/>
          </a:stretch>
        </p:blipFill>
        <p:spPr>
          <a:xfrm>
            <a:off x="5082805" y="1003996"/>
            <a:ext cx="3658987" cy="3363544"/>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1629"/>
        <p:cNvGrpSpPr/>
        <p:nvPr/>
      </p:nvGrpSpPr>
      <p:grpSpPr>
        <a:xfrm>
          <a:off x="0" y="0"/>
          <a:ext cx="0" cy="0"/>
          <a:chOff x="0" y="0"/>
          <a:chExt cx="0" cy="0"/>
        </a:xfrm>
      </p:grpSpPr>
      <p:sp>
        <p:nvSpPr>
          <p:cNvPr id="1630" name="Google Shape;1630;p212"/>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Upcoming Session on Medical Frailty 	</a:t>
            </a:r>
          </a:p>
        </p:txBody>
      </p:sp>
      <p:sp>
        <p:nvSpPr>
          <p:cNvPr id="1631" name="Google Shape;1631;p212"/>
          <p:cNvSpPr txBox="1">
            <a:spLocks noGrp="1"/>
          </p:cNvSpPr>
          <p:nvPr>
            <p:ph type="body" idx="1"/>
          </p:nvPr>
        </p:nvSpPr>
        <p:spPr>
          <a:xfrm>
            <a:off x="526775" y="1417975"/>
            <a:ext cx="7988700" cy="3430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fr-FR" noProof="0" dirty="0"/>
              <a:t>Planned upcoming stakeholder engagement </a:t>
            </a:r>
          </a:p>
          <a:p>
            <a:pPr marL="0" lvl="0" indent="0" algn="l" rtl="0">
              <a:spcBef>
                <a:spcPts val="800"/>
              </a:spcBef>
              <a:spcAft>
                <a:spcPts val="0"/>
              </a:spcAft>
              <a:buNone/>
            </a:pPr>
            <a:endParaRPr lang="fr-FR" noProof="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1635"/>
        <p:cNvGrpSpPr/>
        <p:nvPr/>
      </p:nvGrpSpPr>
      <p:grpSpPr>
        <a:xfrm>
          <a:off x="0" y="0"/>
          <a:ext cx="0" cy="0"/>
          <a:chOff x="0" y="0"/>
          <a:chExt cx="0" cy="0"/>
        </a:xfrm>
      </p:grpSpPr>
      <p:sp>
        <p:nvSpPr>
          <p:cNvPr id="1636" name="Google Shape;1636;p213"/>
          <p:cNvSpPr txBox="1">
            <a:spLocks noGrp="1"/>
          </p:cNvSpPr>
          <p:nvPr>
            <p:ph type="title"/>
          </p:nvPr>
        </p:nvSpPr>
        <p:spPr>
          <a:xfrm>
            <a:off x="203856" y="16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200" noProof="0" dirty="0"/>
              <a:t>Changes to Renewal Frequency</a:t>
            </a:r>
          </a:p>
        </p:txBody>
      </p:sp>
      <p:sp>
        <p:nvSpPr>
          <p:cNvPr id="1637" name="Google Shape;1637;p21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52</a:t>
            </a:fld>
            <a:endParaRPr lang="fr-FR" noProof="0" dirty="0"/>
          </a:p>
        </p:txBody>
      </p:sp>
      <p:graphicFrame>
        <p:nvGraphicFramePr>
          <p:cNvPr id="1638" name="Google Shape;1638;p213"/>
          <p:cNvGraphicFramePr/>
          <p:nvPr>
            <p:extLst>
              <p:ext uri="{D42A27DB-BD31-4B8C-83A1-F6EECF244321}">
                <p14:modId xmlns:p14="http://schemas.microsoft.com/office/powerpoint/2010/main" val="957102596"/>
              </p:ext>
            </p:extLst>
          </p:nvPr>
        </p:nvGraphicFramePr>
        <p:xfrm>
          <a:off x="442600" y="931550"/>
          <a:ext cx="8386775" cy="2438340"/>
        </p:xfrm>
        <a:graphic>
          <a:graphicData uri="http://schemas.openxmlformats.org/drawingml/2006/table">
            <a:tbl>
              <a:tblPr>
                <a:noFill/>
              </a:tblPr>
              <a:tblGrid>
                <a:gridCol w="1878125">
                  <a:extLst>
                    <a:ext uri="{9D8B030D-6E8A-4147-A177-3AD203B41FA5}">
                      <a16:colId xmlns:a16="http://schemas.microsoft.com/office/drawing/2014/main" val="20000"/>
                    </a:ext>
                  </a:extLst>
                </a:gridCol>
                <a:gridCol w="65086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fr-FR" b="1" noProof="0" dirty="0">
                          <a:latin typeface="Trebuchet MS"/>
                          <a:ea typeface="Trebuchet MS"/>
                          <a:cs typeface="Trebuchet MS"/>
                          <a:sym typeface="Trebuchet MS"/>
                        </a:rPr>
                        <a:t>Moving to 6-Month Redetermination</a:t>
                      </a:r>
                    </a:p>
                  </a:txBody>
                  <a:tcPr marL="91425" marR="91425" marT="91425" marB="91425">
                    <a:solidFill>
                      <a:srgbClr val="CFE2EB"/>
                    </a:solidFill>
                  </a:tcPr>
                </a:tc>
                <a:tc>
                  <a:txBody>
                    <a:bodyPr/>
                    <a:lstStyle/>
                    <a:p>
                      <a:pPr marL="0" lvl="0" indent="0" algn="l" rtl="0">
                        <a:spcBef>
                          <a:spcPts val="0"/>
                        </a:spcBef>
                        <a:spcAft>
                          <a:spcPts val="0"/>
                        </a:spcAft>
                        <a:buClr>
                          <a:schemeClr val="dk1"/>
                        </a:buClr>
                        <a:buSzPts val="1100"/>
                        <a:buFont typeface="Arial"/>
                        <a:buNone/>
                      </a:pPr>
                      <a:r>
                        <a:rPr lang="fr-FR" b="1" noProof="0" dirty="0">
                          <a:solidFill>
                            <a:schemeClr val="dk1"/>
                          </a:solidFill>
                          <a:latin typeface="Trebuchet MS"/>
                          <a:ea typeface="Trebuchet MS"/>
                          <a:cs typeface="Trebuchet MS"/>
                          <a:sym typeface="Trebuchet MS"/>
                        </a:rPr>
                        <a:t>Remaining with 12-Month Redetermination</a:t>
                      </a:r>
                      <a:endParaRPr lang="fr-FR" b="1" noProof="0" dirty="0">
                        <a:latin typeface="Trebuchet MS"/>
                        <a:ea typeface="Trebuchet MS"/>
                        <a:cs typeface="Trebuchet MS"/>
                        <a:sym typeface="Trebuchet MS"/>
                      </a:endParaRPr>
                    </a:p>
                  </a:txBody>
                  <a:tcPr marL="91425" marR="91425" marT="91425" marB="91425">
                    <a:solidFill>
                      <a:srgbClr val="CFE2EB"/>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fr-FR" sz="1200" noProof="0" dirty="0">
                          <a:latin typeface="Trebuchet MS"/>
                          <a:ea typeface="Trebuchet MS"/>
                          <a:cs typeface="Trebuchet MS"/>
                          <a:sym typeface="Trebuchet MS"/>
                        </a:rPr>
                        <a:t>Some adults ages 19-64 who earn up to 133% of the federal poverty level</a:t>
                      </a:r>
                    </a:p>
                  </a:txBody>
                  <a:tcPr marL="91425" marR="91425" marT="91425" marB="91425"/>
                </a:tc>
                <a:tc>
                  <a:txBody>
                    <a:bodyPr/>
                    <a:lstStyle/>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Children age 0 to 18</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Adults age 65 and older</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Pregnant women or women who were pregnant in the last 12 months</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People enrolled in long-term services and supports (LTSS) </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People enrolled in Medicaid buy-in programs (Working Adults or Children) </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People who qualify for or are enrolled in Medicare</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Former foster care youth age 19 to 26</a:t>
                      </a:r>
                    </a:p>
                    <a:p>
                      <a:pPr marL="457200" lvl="0" indent="-304800" algn="l" rtl="0">
                        <a:spcBef>
                          <a:spcPts val="0"/>
                        </a:spcBef>
                        <a:spcAft>
                          <a:spcPts val="0"/>
                        </a:spcAft>
                        <a:buSzPts val="1200"/>
                        <a:buFont typeface="Trebuchet MS"/>
                        <a:buChar char="●"/>
                      </a:pPr>
                      <a:r>
                        <a:rPr lang="fr-FR" sz="1200" noProof="0" dirty="0">
                          <a:latin typeface="Trebuchet MS"/>
                          <a:ea typeface="Trebuchet MS"/>
                          <a:cs typeface="Trebuchet MS"/>
                          <a:sym typeface="Trebuchet MS"/>
                        </a:rPr>
                        <a:t>American Indians and Alaska Natives (AI/AN) who qualify for Indian Health Services (IHS)</a:t>
                      </a:r>
                    </a:p>
                  </a:txBody>
                  <a:tcPr marL="91425" marR="91425" marT="91425" marB="91425"/>
                </a:tc>
                <a:extLst>
                  <a:ext uri="{0D108BD9-81ED-4DB2-BD59-A6C34878D82A}">
                    <a16:rowId xmlns:a16="http://schemas.microsoft.com/office/drawing/2014/main" val="10001"/>
                  </a:ext>
                </a:extLst>
              </a:tr>
            </a:tbl>
          </a:graphicData>
        </a:graphic>
      </p:graphicFrame>
      <p:sp>
        <p:nvSpPr>
          <p:cNvPr id="1639" name="Google Shape;1639;p213"/>
          <p:cNvSpPr txBox="1"/>
          <p:nvPr/>
        </p:nvSpPr>
        <p:spPr>
          <a:xfrm>
            <a:off x="338650" y="3607350"/>
            <a:ext cx="81966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1500" b="1" noProof="0" dirty="0">
                <a:latin typeface="Trebuchet MS"/>
                <a:ea typeface="Trebuchet MS"/>
                <a:cs typeface="Trebuchet MS"/>
                <a:sym typeface="Trebuchet MS"/>
              </a:rPr>
              <a:t>WHEN:</a:t>
            </a:r>
          </a:p>
          <a:p>
            <a:pPr marL="457200" lvl="0" indent="-323850" algn="l" rtl="0">
              <a:spcBef>
                <a:spcPts val="0"/>
              </a:spcBef>
              <a:spcAft>
                <a:spcPts val="0"/>
              </a:spcAft>
              <a:buSzPts val="1500"/>
              <a:buFont typeface="Trebuchet MS"/>
              <a:buChar char="●"/>
            </a:pPr>
            <a:r>
              <a:rPr lang="fr-FR" b="1" noProof="0" dirty="0">
                <a:solidFill>
                  <a:srgbClr val="202124"/>
                </a:solidFill>
                <a:latin typeface="Trebuchet MS"/>
                <a:ea typeface="Trebuchet MS"/>
                <a:cs typeface="Trebuchet MS"/>
                <a:sym typeface="Trebuchet MS"/>
              </a:rPr>
              <a:t>January 1, 2027 </a:t>
            </a:r>
            <a:r>
              <a:rPr lang="fr-FR" noProof="0" dirty="0">
                <a:solidFill>
                  <a:srgbClr val="202124"/>
                </a:solidFill>
                <a:latin typeface="Trebuchet MS"/>
                <a:ea typeface="Trebuchet MS"/>
                <a:cs typeface="Trebuchet MS"/>
                <a:sym typeface="Trebuchet MS"/>
              </a:rPr>
              <a:t>(New Applications) </a:t>
            </a:r>
          </a:p>
          <a:p>
            <a:pPr marL="457200" lvl="0" indent="-323850" algn="l" rtl="0">
              <a:spcBef>
                <a:spcPts val="0"/>
              </a:spcBef>
              <a:spcAft>
                <a:spcPts val="0"/>
              </a:spcAft>
              <a:buSzPts val="1500"/>
              <a:buFont typeface="Trebuchet MS"/>
              <a:buChar char="●"/>
            </a:pPr>
            <a:r>
              <a:rPr lang="fr-FR" b="1" noProof="0" dirty="0">
                <a:solidFill>
                  <a:srgbClr val="202124"/>
                </a:solidFill>
                <a:latin typeface="Trebuchet MS"/>
                <a:ea typeface="Trebuchet MS"/>
                <a:cs typeface="Trebuchet MS"/>
                <a:sym typeface="Trebuchet MS"/>
              </a:rPr>
              <a:t>March 2027 </a:t>
            </a:r>
            <a:r>
              <a:rPr lang="fr-FR" noProof="0" dirty="0">
                <a:solidFill>
                  <a:srgbClr val="202124"/>
                </a:solidFill>
                <a:latin typeface="Trebuchet MS"/>
                <a:ea typeface="Trebuchet MS"/>
                <a:cs typeface="Trebuchet MS"/>
                <a:sym typeface="Trebuchet MS"/>
              </a:rPr>
              <a:t>(Renewals initiating in March 2027)</a:t>
            </a:r>
            <a:endParaRPr lang="fr-FR" sz="1500" noProof="0" dirty="0">
              <a:latin typeface="Trebuchet MS"/>
              <a:ea typeface="Trebuchet MS"/>
              <a:cs typeface="Trebuchet MS"/>
              <a:sym typeface="Trebuchet M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1643"/>
        <p:cNvGrpSpPr/>
        <p:nvPr/>
      </p:nvGrpSpPr>
      <p:grpSpPr>
        <a:xfrm>
          <a:off x="0" y="0"/>
          <a:ext cx="0" cy="0"/>
          <a:chOff x="0" y="0"/>
          <a:chExt cx="0" cy="0"/>
        </a:xfrm>
      </p:grpSpPr>
      <p:sp>
        <p:nvSpPr>
          <p:cNvPr id="1644" name="Google Shape;1644;p214"/>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200" noProof="0" dirty="0"/>
              <a:t>Changes to Household/Case Renewals</a:t>
            </a:r>
          </a:p>
        </p:txBody>
      </p:sp>
      <p:sp>
        <p:nvSpPr>
          <p:cNvPr id="1645" name="Google Shape;1645;p21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53</a:t>
            </a:fld>
            <a:endParaRPr lang="fr-FR" noProof="0" dirty="0"/>
          </a:p>
        </p:txBody>
      </p:sp>
      <p:sp>
        <p:nvSpPr>
          <p:cNvPr id="1646" name="Google Shape;1646;p214"/>
          <p:cNvSpPr txBox="1"/>
          <p:nvPr/>
        </p:nvSpPr>
        <p:spPr>
          <a:xfrm>
            <a:off x="524933" y="2812267"/>
            <a:ext cx="8196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1800" b="1" noProof="0" dirty="0">
                <a:latin typeface="Trebuchet MS"/>
                <a:ea typeface="Trebuchet MS"/>
                <a:cs typeface="Trebuchet MS"/>
                <a:sym typeface="Trebuchet MS"/>
              </a:rPr>
              <a:t>WHEN:</a:t>
            </a:r>
          </a:p>
          <a:p>
            <a:pPr marL="457200" lvl="0" indent="-342900" algn="l" rtl="0">
              <a:spcBef>
                <a:spcPts val="0"/>
              </a:spcBef>
              <a:spcAft>
                <a:spcPts val="0"/>
              </a:spcAft>
              <a:buSzPts val="1800"/>
              <a:buFont typeface="Trebuchet MS"/>
              <a:buChar char="●"/>
            </a:pPr>
            <a:r>
              <a:rPr lang="fr-FR" sz="1800" noProof="0" dirty="0">
                <a:latin typeface="Trebuchet MS"/>
                <a:ea typeface="Trebuchet MS"/>
                <a:cs typeface="Trebuchet MS"/>
                <a:sym typeface="Trebuchet MS"/>
              </a:rPr>
              <a:t>Renewals initiated after January 1, 2027</a:t>
            </a:r>
          </a:p>
        </p:txBody>
      </p:sp>
      <p:sp>
        <p:nvSpPr>
          <p:cNvPr id="1647" name="Google Shape;1647;p214"/>
          <p:cNvSpPr txBox="1"/>
          <p:nvPr/>
        </p:nvSpPr>
        <p:spPr>
          <a:xfrm>
            <a:off x="473700" y="1276629"/>
            <a:ext cx="8196600" cy="12930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Trebuchet MS"/>
              <a:buChar char="●"/>
            </a:pPr>
            <a:r>
              <a:rPr lang="fr-FR" sz="1800" noProof="0" dirty="0">
                <a:latin typeface="Trebuchet MS"/>
                <a:ea typeface="Trebuchet MS"/>
                <a:cs typeface="Trebuchet MS"/>
                <a:sym typeface="Trebuchet MS"/>
              </a:rPr>
              <a:t>Health First Colorado (our state’s Medicaid program) will shift to individualized renewals.</a:t>
            </a:r>
          </a:p>
          <a:p>
            <a:pPr marL="457200" lvl="0" indent="-342900" algn="l" rtl="0">
              <a:spcBef>
                <a:spcPts val="0"/>
              </a:spcBef>
              <a:spcAft>
                <a:spcPts val="0"/>
              </a:spcAft>
              <a:buSzPts val="1800"/>
              <a:buFont typeface="Trebuchet MS"/>
              <a:buChar char="●"/>
            </a:pPr>
            <a:r>
              <a:rPr lang="fr-FR" sz="1800" noProof="0" dirty="0">
                <a:latin typeface="Trebuchet MS"/>
                <a:ea typeface="Trebuchet MS"/>
                <a:cs typeface="Trebuchet MS"/>
                <a:sym typeface="Trebuchet MS"/>
              </a:rPr>
              <a:t>Family members may have different renewal dates since some members may renew every 6 months and others every 12 months.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1651"/>
        <p:cNvGrpSpPr/>
        <p:nvPr/>
      </p:nvGrpSpPr>
      <p:grpSpPr>
        <a:xfrm>
          <a:off x="0" y="0"/>
          <a:ext cx="0" cy="0"/>
          <a:chOff x="0" y="0"/>
          <a:chExt cx="0" cy="0"/>
        </a:xfrm>
      </p:grpSpPr>
      <p:sp>
        <p:nvSpPr>
          <p:cNvPr id="1652" name="Google Shape;1652;p215"/>
          <p:cNvSpPr txBox="1">
            <a:spLocks noGrp="1"/>
          </p:cNvSpPr>
          <p:nvPr>
            <p:ph type="title"/>
          </p:nvPr>
        </p:nvSpPr>
        <p:spPr>
          <a:xfrm>
            <a:off x="203856" y="296445"/>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200" noProof="0" dirty="0"/>
              <a:t>Changes to Retroactive Coverage for All New Applicants</a:t>
            </a:r>
          </a:p>
        </p:txBody>
      </p:sp>
      <p:sp>
        <p:nvSpPr>
          <p:cNvPr id="1653" name="Google Shape;1653;p21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54</a:t>
            </a:fld>
            <a:endParaRPr lang="fr-FR" noProof="0" dirty="0"/>
          </a:p>
        </p:txBody>
      </p:sp>
      <p:graphicFrame>
        <p:nvGraphicFramePr>
          <p:cNvPr id="1654" name="Google Shape;1654;p215"/>
          <p:cNvGraphicFramePr/>
          <p:nvPr>
            <p:extLst>
              <p:ext uri="{D42A27DB-BD31-4B8C-83A1-F6EECF244321}">
                <p14:modId xmlns:p14="http://schemas.microsoft.com/office/powerpoint/2010/main" val="3783846302"/>
              </p:ext>
            </p:extLst>
          </p:nvPr>
        </p:nvGraphicFramePr>
        <p:xfrm>
          <a:off x="419100" y="1599367"/>
          <a:ext cx="8103400" cy="2072580"/>
        </p:xfrm>
        <a:graphic>
          <a:graphicData uri="http://schemas.openxmlformats.org/drawingml/2006/table">
            <a:tbl>
              <a:tblPr>
                <a:noFill/>
              </a:tblPr>
              <a:tblGrid>
                <a:gridCol w="3309075">
                  <a:extLst>
                    <a:ext uri="{9D8B030D-6E8A-4147-A177-3AD203B41FA5}">
                      <a16:colId xmlns:a16="http://schemas.microsoft.com/office/drawing/2014/main" val="20000"/>
                    </a:ext>
                  </a:extLst>
                </a:gridCol>
                <a:gridCol w="47943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Clr>
                          <a:schemeClr val="dk1"/>
                        </a:buClr>
                        <a:buSzPts val="1100"/>
                        <a:buFont typeface="Arial"/>
                        <a:buNone/>
                      </a:pPr>
                      <a:r>
                        <a:rPr lang="fr-FR" sz="1600" b="1" noProof="0" dirty="0">
                          <a:solidFill>
                            <a:schemeClr val="dk1"/>
                          </a:solidFill>
                          <a:latin typeface="Trebuchet MS"/>
                          <a:ea typeface="Trebuchet MS"/>
                          <a:cs typeface="Trebuchet MS"/>
                          <a:sym typeface="Trebuchet MS"/>
                        </a:rPr>
                        <a:t>From 3 months to 1 month</a:t>
                      </a:r>
                      <a:endParaRPr lang="fr-FR" sz="1600" b="1" noProof="0" dirty="0">
                        <a:latin typeface="Trebuchet MS"/>
                        <a:ea typeface="Trebuchet MS"/>
                        <a:cs typeface="Trebuchet MS"/>
                        <a:sym typeface="Trebuchet MS"/>
                      </a:endParaRPr>
                    </a:p>
                  </a:txBody>
                  <a:tcPr marL="91425" marR="91425" marT="91425" marB="91425">
                    <a:solidFill>
                      <a:srgbClr val="CFE2EB"/>
                    </a:solidFill>
                  </a:tcPr>
                </a:tc>
                <a:tc>
                  <a:txBody>
                    <a:bodyPr/>
                    <a:lstStyle/>
                    <a:p>
                      <a:pPr marL="0" lvl="0" indent="0" algn="l" rtl="0">
                        <a:spcBef>
                          <a:spcPts val="0"/>
                        </a:spcBef>
                        <a:spcAft>
                          <a:spcPts val="0"/>
                        </a:spcAft>
                        <a:buNone/>
                      </a:pPr>
                      <a:r>
                        <a:rPr lang="fr-FR" sz="1600" b="1" noProof="0" dirty="0">
                          <a:solidFill>
                            <a:schemeClr val="dk1"/>
                          </a:solidFill>
                          <a:latin typeface="Trebuchet MS"/>
                          <a:ea typeface="Trebuchet MS"/>
                          <a:cs typeface="Trebuchet MS"/>
                          <a:sym typeface="Trebuchet MS"/>
                        </a:rPr>
                        <a:t>From 3 to 2 months</a:t>
                      </a:r>
                      <a:endParaRPr lang="fr-FR" sz="1600" b="1" noProof="0" dirty="0">
                        <a:latin typeface="Trebuchet MS"/>
                        <a:ea typeface="Trebuchet MS"/>
                        <a:cs typeface="Trebuchet MS"/>
                        <a:sym typeface="Trebuchet MS"/>
                      </a:endParaRPr>
                    </a:p>
                  </a:txBody>
                  <a:tcPr marL="91425" marR="91425" marT="91425" marB="91425">
                    <a:solidFill>
                      <a:srgbClr val="CFE2EB"/>
                    </a:solidFill>
                  </a:tcPr>
                </a:tc>
                <a:extLst>
                  <a:ext uri="{0D108BD9-81ED-4DB2-BD59-A6C34878D82A}">
                    <a16:rowId xmlns:a16="http://schemas.microsoft.com/office/drawing/2014/main" val="10000"/>
                  </a:ext>
                </a:extLst>
              </a:tr>
              <a:tr h="756050">
                <a:tc>
                  <a:txBody>
                    <a:bodyPr/>
                    <a:lstStyle/>
                    <a:p>
                      <a:pPr marL="457200" lvl="0" indent="-330200" algn="l" rtl="0">
                        <a:spcBef>
                          <a:spcPts val="0"/>
                        </a:spcBef>
                        <a:spcAft>
                          <a:spcPts val="0"/>
                        </a:spcAft>
                        <a:buClr>
                          <a:schemeClr val="dk1"/>
                        </a:buClr>
                        <a:buSzPts val="1600"/>
                        <a:buFont typeface="Trebuchet MS"/>
                        <a:buChar char="●"/>
                      </a:pPr>
                      <a:r>
                        <a:rPr lang="fr-FR" sz="1600" noProof="0" dirty="0">
                          <a:solidFill>
                            <a:schemeClr val="dk1"/>
                          </a:solidFill>
                          <a:latin typeface="Trebuchet MS"/>
                          <a:ea typeface="Trebuchet MS"/>
                          <a:cs typeface="Trebuchet MS"/>
                          <a:sym typeface="Trebuchet MS"/>
                        </a:rPr>
                        <a:t>Adults ages 19-64 who earn up to 133% of the federal poverty level who are not enrolled in LTSS or Buy-In programs (those subject to work requirements)</a:t>
                      </a:r>
                      <a:endParaRPr lang="fr-FR" sz="1600" noProof="0" dirty="0">
                        <a:latin typeface="Trebuchet MS"/>
                        <a:ea typeface="Trebuchet MS"/>
                        <a:cs typeface="Trebuchet MS"/>
                        <a:sym typeface="Trebuchet MS"/>
                      </a:endParaRPr>
                    </a:p>
                  </a:txBody>
                  <a:tcPr marL="91425" marR="91425" marT="91425" marB="91425"/>
                </a:tc>
                <a:tc>
                  <a:txBody>
                    <a:bodyPr/>
                    <a:lstStyle/>
                    <a:p>
                      <a:pPr marL="457200" lvl="0" indent="-330200" algn="l" rtl="0">
                        <a:spcBef>
                          <a:spcPts val="0"/>
                        </a:spcBef>
                        <a:spcAft>
                          <a:spcPts val="0"/>
                        </a:spcAft>
                        <a:buClr>
                          <a:schemeClr val="dk1"/>
                        </a:buClr>
                        <a:buSzPts val="1600"/>
                        <a:buFont typeface="Trebuchet MS"/>
                        <a:buChar char="●"/>
                      </a:pPr>
                      <a:r>
                        <a:rPr lang="fr-FR" sz="1600" noProof="0" dirty="0">
                          <a:solidFill>
                            <a:schemeClr val="dk1"/>
                          </a:solidFill>
                          <a:latin typeface="Trebuchet MS"/>
                          <a:ea typeface="Trebuchet MS"/>
                          <a:cs typeface="Trebuchet MS"/>
                          <a:sym typeface="Trebuchet MS"/>
                        </a:rPr>
                        <a:t>All applicants not subject to work requirements </a:t>
                      </a:r>
                    </a:p>
                  </a:txBody>
                  <a:tcPr marL="91425" marR="91425" marT="91425" marB="91425"/>
                </a:tc>
                <a:extLst>
                  <a:ext uri="{0D108BD9-81ED-4DB2-BD59-A6C34878D82A}">
                    <a16:rowId xmlns:a16="http://schemas.microsoft.com/office/drawing/2014/main" val="10001"/>
                  </a:ext>
                </a:extLst>
              </a:tr>
            </a:tbl>
          </a:graphicData>
        </a:graphic>
      </p:graphicFrame>
      <p:sp>
        <p:nvSpPr>
          <p:cNvPr id="1655" name="Google Shape;1655;p215"/>
          <p:cNvSpPr txBox="1"/>
          <p:nvPr/>
        </p:nvSpPr>
        <p:spPr>
          <a:xfrm>
            <a:off x="426375" y="1137675"/>
            <a:ext cx="8196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1800" b="1" noProof="0" dirty="0">
                <a:latin typeface="Trebuchet MS"/>
                <a:ea typeface="Trebuchet MS"/>
                <a:cs typeface="Trebuchet MS"/>
                <a:sym typeface="Trebuchet MS"/>
              </a:rPr>
              <a:t>WHO</a:t>
            </a:r>
          </a:p>
        </p:txBody>
      </p:sp>
      <p:sp>
        <p:nvSpPr>
          <p:cNvPr id="1656" name="Google Shape;1656;p215"/>
          <p:cNvSpPr txBox="1"/>
          <p:nvPr/>
        </p:nvSpPr>
        <p:spPr>
          <a:xfrm>
            <a:off x="419100" y="3695975"/>
            <a:ext cx="8196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1800" b="1" noProof="0" dirty="0">
                <a:latin typeface="Trebuchet MS"/>
                <a:ea typeface="Trebuchet MS"/>
                <a:cs typeface="Trebuchet MS"/>
                <a:sym typeface="Trebuchet MS"/>
              </a:rPr>
              <a:t>WHEN:</a:t>
            </a:r>
          </a:p>
          <a:p>
            <a:pPr marL="457200" lvl="0" indent="-342900" algn="l" rtl="0">
              <a:spcBef>
                <a:spcPts val="0"/>
              </a:spcBef>
              <a:spcAft>
                <a:spcPts val="0"/>
              </a:spcAft>
              <a:buSzPts val="1800"/>
              <a:buFont typeface="Trebuchet MS"/>
              <a:buChar char="●"/>
            </a:pPr>
            <a:r>
              <a:rPr lang="fr-FR" sz="1800" noProof="0" dirty="0">
                <a:latin typeface="Trebuchet MS"/>
                <a:ea typeface="Trebuchet MS"/>
                <a:cs typeface="Trebuchet MS"/>
                <a:sym typeface="Trebuchet MS"/>
              </a:rPr>
              <a:t>Applications initiated after January 1, 2027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1660"/>
        <p:cNvGrpSpPr/>
        <p:nvPr/>
      </p:nvGrpSpPr>
      <p:grpSpPr>
        <a:xfrm>
          <a:off x="0" y="0"/>
          <a:ext cx="0" cy="0"/>
          <a:chOff x="0" y="0"/>
          <a:chExt cx="0" cy="0"/>
        </a:xfrm>
      </p:grpSpPr>
      <p:sp>
        <p:nvSpPr>
          <p:cNvPr id="1661" name="Google Shape;1661;p21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55</a:t>
            </a:fld>
            <a:endParaRPr lang="fr-FR" noProof="0" dirty="0"/>
          </a:p>
        </p:txBody>
      </p:sp>
      <p:graphicFrame>
        <p:nvGraphicFramePr>
          <p:cNvPr id="1662" name="Google Shape;1662;p216"/>
          <p:cNvGraphicFramePr/>
          <p:nvPr>
            <p:extLst>
              <p:ext uri="{D42A27DB-BD31-4B8C-83A1-F6EECF244321}">
                <p14:modId xmlns:p14="http://schemas.microsoft.com/office/powerpoint/2010/main" val="4160345108"/>
              </p:ext>
            </p:extLst>
          </p:nvPr>
        </p:nvGraphicFramePr>
        <p:xfrm>
          <a:off x="4270375" y="-21"/>
          <a:ext cx="4873625" cy="4674125"/>
        </p:xfrm>
        <a:graphic>
          <a:graphicData uri="http://schemas.openxmlformats.org/drawingml/2006/table">
            <a:tbl>
              <a:tblPr>
                <a:noFill/>
              </a:tblPr>
              <a:tblGrid>
                <a:gridCol w="2477725">
                  <a:extLst>
                    <a:ext uri="{9D8B030D-6E8A-4147-A177-3AD203B41FA5}">
                      <a16:colId xmlns:a16="http://schemas.microsoft.com/office/drawing/2014/main" val="20000"/>
                    </a:ext>
                  </a:extLst>
                </a:gridCol>
                <a:gridCol w="2395900">
                  <a:extLst>
                    <a:ext uri="{9D8B030D-6E8A-4147-A177-3AD203B41FA5}">
                      <a16:colId xmlns:a16="http://schemas.microsoft.com/office/drawing/2014/main" val="20001"/>
                    </a:ext>
                  </a:extLst>
                </a:gridCol>
              </a:tblGrid>
              <a:tr h="383100">
                <a:tc>
                  <a:txBody>
                    <a:bodyPr/>
                    <a:lstStyle/>
                    <a:p>
                      <a:pPr marL="0" marR="0" lvl="0" indent="0" algn="l" rtl="0">
                        <a:lnSpc>
                          <a:spcPct val="100000"/>
                        </a:lnSpc>
                        <a:spcBef>
                          <a:spcPts val="0"/>
                        </a:spcBef>
                        <a:spcAft>
                          <a:spcPts val="0"/>
                        </a:spcAft>
                        <a:buNone/>
                      </a:pPr>
                      <a:r>
                        <a:rPr lang="fr-FR" sz="1300" b="1" noProof="0" dirty="0">
                          <a:latin typeface="Trebuchet MS"/>
                          <a:ea typeface="Trebuchet MS"/>
                          <a:cs typeface="Trebuchet MS"/>
                          <a:sym typeface="Trebuchet MS"/>
                        </a:rPr>
                        <a:t>Who Will No Longer Qualify</a:t>
                      </a:r>
                    </a:p>
                  </a:txBody>
                  <a:tcPr marL="91425" marR="91425" marT="91425" marB="91425">
                    <a:solidFill>
                      <a:srgbClr val="E6B8AF"/>
                    </a:solidFill>
                  </a:tcPr>
                </a:tc>
                <a:tc>
                  <a:txBody>
                    <a:bodyPr/>
                    <a:lstStyle/>
                    <a:p>
                      <a:pPr marL="0" marR="0" lvl="0" indent="0" algn="l" rtl="0">
                        <a:lnSpc>
                          <a:spcPct val="100000"/>
                        </a:lnSpc>
                        <a:spcBef>
                          <a:spcPts val="0"/>
                        </a:spcBef>
                        <a:spcAft>
                          <a:spcPts val="0"/>
                        </a:spcAft>
                        <a:buNone/>
                      </a:pPr>
                      <a:r>
                        <a:rPr lang="fr-FR" sz="1300" b="1" noProof="0" dirty="0">
                          <a:latin typeface="Trebuchet MS"/>
                          <a:ea typeface="Trebuchet MS"/>
                          <a:cs typeface="Trebuchet MS"/>
                          <a:sym typeface="Trebuchet MS"/>
                        </a:rPr>
                        <a:t>Who Is </a:t>
                      </a:r>
                      <a:r>
                        <a:rPr lang="fr-FR" sz="1300" b="1" noProof="0" dirty="0">
                          <a:solidFill>
                            <a:schemeClr val="accent6"/>
                          </a:solidFill>
                          <a:latin typeface="Trebuchet MS"/>
                          <a:ea typeface="Trebuchet MS"/>
                          <a:cs typeface="Trebuchet MS"/>
                          <a:sym typeface="Trebuchet MS"/>
                        </a:rPr>
                        <a:t>Not </a:t>
                      </a:r>
                      <a:r>
                        <a:rPr lang="fr-FR" sz="1300" b="1" noProof="0" dirty="0">
                          <a:latin typeface="Trebuchet MS"/>
                          <a:ea typeface="Trebuchet MS"/>
                          <a:cs typeface="Trebuchet MS"/>
                          <a:sym typeface="Trebuchet MS"/>
                        </a:rPr>
                        <a:t>Affected</a:t>
                      </a:r>
                    </a:p>
                  </a:txBody>
                  <a:tcPr marL="91425" marR="91425" marT="91425" marB="91425">
                    <a:solidFill>
                      <a:srgbClr val="D9EAD3"/>
                    </a:solidFill>
                  </a:tcPr>
                </a:tc>
                <a:extLst>
                  <a:ext uri="{0D108BD9-81ED-4DB2-BD59-A6C34878D82A}">
                    <a16:rowId xmlns:a16="http://schemas.microsoft.com/office/drawing/2014/main" val="10000"/>
                  </a:ext>
                </a:extLst>
              </a:tr>
              <a:tr h="582350">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Refugees and asylees</a:t>
                      </a:r>
                      <a:endParaRPr lang="fr-FR" sz="1300" noProof="0" dirty="0">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U.S. </a:t>
                      </a:r>
                      <a:r>
                        <a:rPr lang="fr-FR" sz="1300" b="1" noProof="0" dirty="0">
                          <a:solidFill>
                            <a:schemeClr val="dk1"/>
                          </a:solidFill>
                          <a:latin typeface="Trebuchet MS"/>
                          <a:ea typeface="Trebuchet MS"/>
                          <a:cs typeface="Trebuchet MS"/>
                          <a:sym typeface="Trebuchet MS"/>
                        </a:rPr>
                        <a:t>citizens </a:t>
                      </a:r>
                      <a:r>
                        <a:rPr lang="fr-FR" sz="1300" noProof="0" dirty="0">
                          <a:solidFill>
                            <a:schemeClr val="dk1"/>
                          </a:solidFill>
                          <a:latin typeface="Trebuchet MS"/>
                          <a:ea typeface="Trebuchet MS"/>
                          <a:cs typeface="Trebuchet MS"/>
                          <a:sym typeface="Trebuchet MS"/>
                        </a:rPr>
                        <a:t>or U.S. </a:t>
                      </a:r>
                      <a:r>
                        <a:rPr lang="fr-FR" sz="1300" b="1" noProof="0" dirty="0">
                          <a:solidFill>
                            <a:schemeClr val="dk1"/>
                          </a:solidFill>
                          <a:latin typeface="Trebuchet MS"/>
                          <a:ea typeface="Trebuchet MS"/>
                          <a:cs typeface="Trebuchet MS"/>
                          <a:sym typeface="Trebuchet MS"/>
                        </a:rPr>
                        <a:t>nationals</a:t>
                      </a:r>
                      <a:endParaRPr lang="fr-FR" sz="1300" b="1" noProof="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1"/>
                  </a:ext>
                </a:extLst>
              </a:tr>
              <a:tr h="582350">
                <a:tc>
                  <a:txBody>
                    <a:bodyPr/>
                    <a:lstStyle/>
                    <a:p>
                      <a:pPr marL="0" lvl="0" indent="0" algn="l" rtl="0">
                        <a:spcBef>
                          <a:spcPts val="0"/>
                        </a:spcBef>
                        <a:spcAft>
                          <a:spcPts val="0"/>
                        </a:spcAft>
                        <a:buClr>
                          <a:schemeClr val="dk1"/>
                        </a:buClr>
                        <a:buSzPts val="1100"/>
                        <a:buFont typeface="Arial"/>
                        <a:buNone/>
                      </a:pPr>
                      <a:r>
                        <a:rPr lang="fr-FR" sz="1300" noProof="0" dirty="0">
                          <a:solidFill>
                            <a:schemeClr val="dk1"/>
                          </a:solidFill>
                          <a:latin typeface="Trebuchet MS"/>
                          <a:ea typeface="Trebuchet MS"/>
                          <a:cs typeface="Trebuchet MS"/>
                          <a:sym typeface="Trebuchet MS"/>
                        </a:rPr>
                        <a:t>People granted withholding of removal</a:t>
                      </a:r>
                      <a:endParaRPr lang="fr-FR" sz="1300" noProof="0" dirty="0">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fr-FR" sz="1300" b="1" noProof="0" dirty="0">
                          <a:solidFill>
                            <a:schemeClr val="dk1"/>
                          </a:solidFill>
                          <a:latin typeface="Trebuchet MS"/>
                          <a:ea typeface="Trebuchet MS"/>
                          <a:cs typeface="Trebuchet MS"/>
                          <a:sym typeface="Trebuchet MS"/>
                        </a:rPr>
                        <a:t>Lawfully present children </a:t>
                      </a:r>
                      <a:r>
                        <a:rPr lang="fr-FR" sz="1300" noProof="0" dirty="0">
                          <a:solidFill>
                            <a:schemeClr val="dk1"/>
                          </a:solidFill>
                          <a:latin typeface="Trebuchet MS"/>
                          <a:ea typeface="Trebuchet MS"/>
                          <a:cs typeface="Trebuchet MS"/>
                          <a:sym typeface="Trebuchet MS"/>
                        </a:rPr>
                        <a:t>under age 19</a:t>
                      </a:r>
                      <a:endParaRPr lang="fr-FR" sz="1300" noProof="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2"/>
                  </a:ext>
                </a:extLst>
              </a:tr>
              <a:tr h="582350">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Certain people granted humanitarian parole</a:t>
                      </a:r>
                    </a:p>
                  </a:txBody>
                  <a:tcPr marL="91425" marR="91425" marT="91425" marB="91425">
                    <a:solidFill>
                      <a:srgbClr val="E6B8AF"/>
                    </a:solidFill>
                  </a:tcPr>
                </a:tc>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Certain Lawful Permanent Resident status holders</a:t>
                      </a:r>
                      <a:endParaRPr lang="fr-FR" sz="1300" noProof="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3"/>
                  </a:ext>
                </a:extLst>
              </a:tr>
              <a:tr h="781575">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Survivors of domestic violence under the Violence Against Women Act</a:t>
                      </a:r>
                    </a:p>
                  </a:txBody>
                  <a:tcPr marL="91425" marR="91425" marT="91425" marB="91425">
                    <a:solidFill>
                      <a:srgbClr val="E6B8AF"/>
                    </a:solidFill>
                  </a:tcPr>
                </a:tc>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Certain</a:t>
                      </a:r>
                      <a:r>
                        <a:rPr lang="fr-FR" sz="1300" b="1" noProof="0" dirty="0">
                          <a:solidFill>
                            <a:schemeClr val="dk1"/>
                          </a:solidFill>
                          <a:latin typeface="Trebuchet MS"/>
                          <a:ea typeface="Trebuchet MS"/>
                          <a:cs typeface="Trebuchet MS"/>
                          <a:sym typeface="Trebuchet MS"/>
                        </a:rPr>
                        <a:t> Cuban or Haitian entrant</a:t>
                      </a:r>
                      <a:r>
                        <a:rPr lang="fr-FR" sz="1300" noProof="0" dirty="0">
                          <a:solidFill>
                            <a:schemeClr val="dk1"/>
                          </a:solidFill>
                          <a:latin typeface="Trebuchet MS"/>
                          <a:ea typeface="Trebuchet MS"/>
                          <a:cs typeface="Trebuchet MS"/>
                          <a:sym typeface="Trebuchet MS"/>
                        </a:rPr>
                        <a:t>s</a:t>
                      </a:r>
                      <a:endParaRPr lang="fr-FR" sz="1300" noProof="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4"/>
                  </a:ext>
                </a:extLst>
              </a:tr>
              <a:tr h="980825">
                <a:tc>
                  <a:txBody>
                    <a:bodyPr/>
                    <a:lstStyle/>
                    <a:p>
                      <a:pPr marL="0" marR="0" lvl="0" indent="0" algn="l" rtl="0">
                        <a:lnSpc>
                          <a:spcPct val="100000"/>
                        </a:lnSpc>
                        <a:spcBef>
                          <a:spcPts val="0"/>
                        </a:spcBef>
                        <a:spcAft>
                          <a:spcPts val="0"/>
                        </a:spcAft>
                        <a:buNone/>
                      </a:pPr>
                      <a:r>
                        <a:rPr lang="fr-FR" sz="1300" noProof="0" dirty="0">
                          <a:solidFill>
                            <a:schemeClr val="dk1"/>
                          </a:solidFill>
                          <a:latin typeface="Trebuchet MS"/>
                          <a:ea typeface="Trebuchet MS"/>
                          <a:cs typeface="Trebuchet MS"/>
                          <a:sym typeface="Trebuchet MS"/>
                        </a:rPr>
                        <a:t>Members of a U.S. federally recognized Indian tribe or American Indian born in Canada</a:t>
                      </a:r>
                    </a:p>
                  </a:txBody>
                  <a:tcPr marL="91425" marR="91425" marT="91425" marB="91425">
                    <a:solidFill>
                      <a:srgbClr val="E6B8AF"/>
                    </a:solidFill>
                  </a:tcPr>
                </a:tc>
                <a:tc>
                  <a:txBody>
                    <a:bodyPr/>
                    <a:lstStyle/>
                    <a:p>
                      <a:pPr marL="0" lvl="0" indent="0" algn="l" rtl="0">
                        <a:spcBef>
                          <a:spcPts val="0"/>
                        </a:spcBef>
                        <a:spcAft>
                          <a:spcPts val="0"/>
                        </a:spcAft>
                        <a:buNone/>
                      </a:pPr>
                      <a:r>
                        <a:rPr lang="fr-FR" sz="1300" noProof="0" dirty="0">
                          <a:solidFill>
                            <a:schemeClr val="dk1"/>
                          </a:solidFill>
                          <a:latin typeface="Trebuchet MS"/>
                          <a:ea typeface="Trebuchet MS"/>
                          <a:cs typeface="Trebuchet MS"/>
                          <a:sym typeface="Trebuchet MS"/>
                        </a:rPr>
                        <a:t>Citizens of the Marshall Islands, Micronesia, and Palau living in one of the U.S states or territories </a:t>
                      </a:r>
                    </a:p>
                  </a:txBody>
                  <a:tcPr marL="91425" marR="91425" marT="91425" marB="91425">
                    <a:solidFill>
                      <a:srgbClr val="D9EAD3"/>
                    </a:solidFill>
                  </a:tcPr>
                </a:tc>
                <a:extLst>
                  <a:ext uri="{0D108BD9-81ED-4DB2-BD59-A6C34878D82A}">
                    <a16:rowId xmlns:a16="http://schemas.microsoft.com/office/drawing/2014/main" val="10005"/>
                  </a:ext>
                </a:extLst>
              </a:tr>
              <a:tr h="781575">
                <a:tc>
                  <a:txBody>
                    <a:bodyPr/>
                    <a:lstStyle/>
                    <a:p>
                      <a:pPr marL="0" marR="0" lvl="0" indent="0" algn="l" rtl="0">
                        <a:lnSpc>
                          <a:spcPct val="100000"/>
                        </a:lnSpc>
                        <a:spcBef>
                          <a:spcPts val="0"/>
                        </a:spcBef>
                        <a:spcAft>
                          <a:spcPts val="0"/>
                        </a:spcAft>
                        <a:buNone/>
                      </a:pPr>
                      <a:r>
                        <a:rPr lang="fr-FR" sz="1300" noProof="0" dirty="0">
                          <a:solidFill>
                            <a:schemeClr val="dk1"/>
                          </a:solidFill>
                          <a:latin typeface="Trebuchet MS"/>
                          <a:ea typeface="Trebuchet MS"/>
                          <a:cs typeface="Trebuchet MS"/>
                          <a:sym typeface="Trebuchet MS"/>
                        </a:rPr>
                        <a:t>Refugees who have a “conditional entrant” status granted before 1980</a:t>
                      </a:r>
                    </a:p>
                  </a:txBody>
                  <a:tcPr marL="91425" marR="91425" marT="91425" marB="91425">
                    <a:solidFill>
                      <a:srgbClr val="E6B8AF"/>
                    </a:solidFill>
                  </a:tcPr>
                </a:tc>
                <a:tc>
                  <a:txBody>
                    <a:bodyPr/>
                    <a:lstStyle/>
                    <a:p>
                      <a:pPr marL="0" marR="0" lvl="0" indent="0" algn="l" rtl="0">
                        <a:lnSpc>
                          <a:spcPct val="100000"/>
                        </a:lnSpc>
                        <a:spcBef>
                          <a:spcPts val="0"/>
                        </a:spcBef>
                        <a:spcAft>
                          <a:spcPts val="0"/>
                        </a:spcAft>
                        <a:buNone/>
                      </a:pPr>
                      <a:r>
                        <a:rPr lang="fr-FR" sz="1300" b="1" noProof="0" dirty="0">
                          <a:solidFill>
                            <a:schemeClr val="dk1"/>
                          </a:solidFill>
                          <a:latin typeface="Trebuchet MS"/>
                          <a:ea typeface="Trebuchet MS"/>
                          <a:cs typeface="Trebuchet MS"/>
                          <a:sym typeface="Trebuchet MS"/>
                        </a:rPr>
                        <a:t>Lawfully present pregnant </a:t>
                      </a:r>
                      <a:r>
                        <a:rPr lang="fr-FR" sz="1300" noProof="0" dirty="0">
                          <a:solidFill>
                            <a:schemeClr val="dk1"/>
                          </a:solidFill>
                          <a:latin typeface="Trebuchet MS"/>
                          <a:ea typeface="Trebuchet MS"/>
                          <a:cs typeface="Trebuchet MS"/>
                          <a:sym typeface="Trebuchet MS"/>
                        </a:rPr>
                        <a:t>women, or pregnant within the last 12 months</a:t>
                      </a:r>
                    </a:p>
                  </a:txBody>
                  <a:tcPr marL="91425" marR="91425" marT="91425" marB="91425">
                    <a:solidFill>
                      <a:srgbClr val="D9EAD3"/>
                    </a:solidFill>
                  </a:tcPr>
                </a:tc>
                <a:extLst>
                  <a:ext uri="{0D108BD9-81ED-4DB2-BD59-A6C34878D82A}">
                    <a16:rowId xmlns:a16="http://schemas.microsoft.com/office/drawing/2014/main" val="10006"/>
                  </a:ext>
                </a:extLst>
              </a:tr>
            </a:tbl>
          </a:graphicData>
        </a:graphic>
      </p:graphicFrame>
      <p:sp>
        <p:nvSpPr>
          <p:cNvPr id="1663" name="Google Shape;1663;p216"/>
          <p:cNvSpPr txBox="1">
            <a:spLocks noGrp="1"/>
          </p:cNvSpPr>
          <p:nvPr>
            <p:ph type="title"/>
          </p:nvPr>
        </p:nvSpPr>
        <p:spPr>
          <a:xfrm>
            <a:off x="203875" y="380350"/>
            <a:ext cx="4066500" cy="4845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fr-FR" sz="3200" noProof="0" dirty="0"/>
              <a:t>Changes for Certain Immigrants</a:t>
            </a:r>
          </a:p>
          <a:p>
            <a:pPr marL="0" lvl="0" indent="0" algn="ctr" rtl="0">
              <a:spcBef>
                <a:spcPts val="0"/>
              </a:spcBef>
              <a:spcAft>
                <a:spcPts val="0"/>
              </a:spcAft>
              <a:buNone/>
            </a:pPr>
            <a:endParaRPr lang="fr-FR" sz="3200" noProof="0" dirty="0"/>
          </a:p>
        </p:txBody>
      </p:sp>
      <p:sp>
        <p:nvSpPr>
          <p:cNvPr id="1664" name="Google Shape;1664;p216"/>
          <p:cNvSpPr txBox="1"/>
          <p:nvPr/>
        </p:nvSpPr>
        <p:spPr>
          <a:xfrm>
            <a:off x="0" y="864850"/>
            <a:ext cx="4385400" cy="347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1800" b="1" noProof="0" dirty="0">
                <a:solidFill>
                  <a:schemeClr val="dk1"/>
                </a:solidFill>
                <a:latin typeface="Trebuchet MS"/>
                <a:ea typeface="Trebuchet MS"/>
                <a:cs typeface="Trebuchet MS"/>
                <a:sym typeface="Trebuchet MS"/>
              </a:rPr>
              <a:t>October 1, 2026:</a:t>
            </a:r>
            <a:r>
              <a:rPr lang="fr-FR" sz="1800" noProof="0" dirty="0">
                <a:solidFill>
                  <a:schemeClr val="dk1"/>
                </a:solidFill>
                <a:latin typeface="Trebuchet MS"/>
                <a:ea typeface="Trebuchet MS"/>
                <a:cs typeface="Trebuchet MS"/>
                <a:sym typeface="Trebuchet MS"/>
              </a:rPr>
              <a:t> Coverage may end if ineligible for another Medicaid category</a:t>
            </a:r>
          </a:p>
          <a:p>
            <a:pPr marL="342900" lvl="0" indent="-266700" algn="l" rtl="0">
              <a:spcBef>
                <a:spcPts val="0"/>
              </a:spcBef>
              <a:spcAft>
                <a:spcPts val="0"/>
              </a:spcAft>
              <a:buClr>
                <a:schemeClr val="dk1"/>
              </a:buClr>
              <a:buSzPts val="1600"/>
              <a:buFont typeface="Trebuchet MS"/>
              <a:buChar char="●"/>
            </a:pPr>
            <a:r>
              <a:rPr lang="fr-FR" sz="1600" noProof="0" dirty="0">
                <a:solidFill>
                  <a:schemeClr val="dk1"/>
                </a:solidFill>
                <a:latin typeface="Trebuchet MS"/>
                <a:ea typeface="Trebuchet MS"/>
                <a:cs typeface="Trebuchet MS"/>
                <a:sym typeface="Trebuchet MS"/>
              </a:rPr>
              <a:t>We will let members know what other coverage options they have, including potential emergency Medicaid coverage.</a:t>
            </a:r>
            <a:endParaRPr lang="fr-FR" sz="1800" b="1" noProof="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fr-FR" sz="1800" b="1" noProof="0" dirty="0">
                <a:solidFill>
                  <a:schemeClr val="dk1"/>
                </a:solidFill>
                <a:latin typeface="Trebuchet MS"/>
                <a:ea typeface="Trebuchet MS"/>
                <a:cs typeface="Trebuchet MS"/>
                <a:sym typeface="Trebuchet MS"/>
              </a:rPr>
              <a:t>Timeline:</a:t>
            </a:r>
          </a:p>
          <a:p>
            <a:pPr marL="342900" lvl="0" indent="-266700" algn="l" rtl="0">
              <a:spcBef>
                <a:spcPts val="0"/>
              </a:spcBef>
              <a:spcAft>
                <a:spcPts val="0"/>
              </a:spcAft>
              <a:buClr>
                <a:schemeClr val="dk1"/>
              </a:buClr>
              <a:buSzPts val="1600"/>
              <a:buChar char="●"/>
            </a:pPr>
            <a:r>
              <a:rPr lang="fr-FR" sz="1600" b="1" noProof="0" dirty="0">
                <a:solidFill>
                  <a:schemeClr val="dk1"/>
                </a:solidFill>
                <a:latin typeface="Trebuchet MS"/>
                <a:ea typeface="Trebuchet MS"/>
                <a:cs typeface="Trebuchet MS"/>
                <a:sym typeface="Trebuchet MS"/>
              </a:rPr>
              <a:t>May 2026: </a:t>
            </a:r>
            <a:r>
              <a:rPr lang="fr-FR" sz="1600" noProof="0" dirty="0">
                <a:solidFill>
                  <a:schemeClr val="dk1"/>
                </a:solidFill>
                <a:latin typeface="Trebuchet MS"/>
                <a:ea typeface="Trebuchet MS"/>
                <a:cs typeface="Trebuchet MS"/>
                <a:sym typeface="Trebuchet MS"/>
              </a:rPr>
              <a:t>HCPF sent a notice to current members who may be affected.</a:t>
            </a:r>
          </a:p>
          <a:p>
            <a:pPr marL="342900" lvl="0" indent="-266700" algn="l" rtl="0">
              <a:spcBef>
                <a:spcPts val="0"/>
              </a:spcBef>
              <a:spcAft>
                <a:spcPts val="0"/>
              </a:spcAft>
              <a:buClr>
                <a:schemeClr val="dk1"/>
              </a:buClr>
              <a:buSzPts val="1600"/>
              <a:buChar char="●"/>
            </a:pPr>
            <a:r>
              <a:rPr lang="fr-FR" sz="1600" b="1" noProof="0" dirty="0">
                <a:solidFill>
                  <a:schemeClr val="dk1"/>
                </a:solidFill>
                <a:latin typeface="Trebuchet MS"/>
                <a:ea typeface="Trebuchet MS"/>
                <a:cs typeface="Trebuchet MS"/>
                <a:sym typeface="Trebuchet MS"/>
              </a:rPr>
              <a:t>June - August 2026: </a:t>
            </a:r>
            <a:r>
              <a:rPr lang="fr-FR" sz="1600" noProof="0" dirty="0">
                <a:solidFill>
                  <a:schemeClr val="dk1"/>
                </a:solidFill>
                <a:latin typeface="Trebuchet MS"/>
                <a:ea typeface="Trebuchet MS"/>
                <a:cs typeface="Trebuchet MS"/>
                <a:sym typeface="Trebuchet MS"/>
              </a:rPr>
              <a:t>Outreach to ensure members and communities are aware</a:t>
            </a:r>
          </a:p>
          <a:p>
            <a:pPr marL="342900" lvl="0" indent="-266700" algn="l" rtl="0">
              <a:spcBef>
                <a:spcPts val="0"/>
              </a:spcBef>
              <a:spcAft>
                <a:spcPts val="0"/>
              </a:spcAft>
              <a:buClr>
                <a:schemeClr val="dk1"/>
              </a:buClr>
              <a:buSzPts val="1600"/>
              <a:buChar char="●"/>
            </a:pPr>
            <a:r>
              <a:rPr lang="fr-FR" sz="1600" b="1" noProof="0" dirty="0">
                <a:solidFill>
                  <a:schemeClr val="dk1"/>
                </a:solidFill>
                <a:latin typeface="Trebuchet MS"/>
                <a:ea typeface="Trebuchet MS"/>
                <a:cs typeface="Trebuchet MS"/>
                <a:sym typeface="Trebuchet MS"/>
              </a:rPr>
              <a:t>September, 2026:</a:t>
            </a:r>
            <a:r>
              <a:rPr lang="fr-FR" sz="1600" noProof="0" dirty="0">
                <a:solidFill>
                  <a:schemeClr val="dk1"/>
                </a:solidFill>
                <a:latin typeface="Trebuchet MS"/>
                <a:ea typeface="Trebuchet MS"/>
                <a:cs typeface="Trebuchet MS"/>
                <a:sym typeface="Trebuchet MS"/>
              </a:rPr>
              <a:t> Notice to members who will lose coverage</a:t>
            </a:r>
          </a:p>
          <a:p>
            <a:pPr marL="342900" lvl="0" indent="-266700" algn="l" rtl="0">
              <a:spcBef>
                <a:spcPts val="0"/>
              </a:spcBef>
              <a:spcAft>
                <a:spcPts val="0"/>
              </a:spcAft>
              <a:buClr>
                <a:schemeClr val="dk1"/>
              </a:buClr>
              <a:buSzPts val="1600"/>
              <a:buChar char="●"/>
            </a:pPr>
            <a:r>
              <a:rPr lang="fr-FR" sz="1600" b="1" noProof="0" dirty="0">
                <a:solidFill>
                  <a:schemeClr val="dk1"/>
                </a:solidFill>
                <a:latin typeface="Trebuchet MS"/>
                <a:ea typeface="Trebuchet MS"/>
                <a:cs typeface="Trebuchet MS"/>
                <a:sym typeface="Trebuchet MS"/>
              </a:rPr>
              <a:t>October 2026: </a:t>
            </a:r>
            <a:r>
              <a:rPr lang="fr-FR" sz="1600" noProof="0" dirty="0">
                <a:solidFill>
                  <a:schemeClr val="dk1"/>
                </a:solidFill>
                <a:latin typeface="Trebuchet MS"/>
                <a:ea typeface="Trebuchet MS"/>
                <a:cs typeface="Trebuchet MS"/>
                <a:sym typeface="Trebuchet MS"/>
              </a:rPr>
              <a:t>Changes implemented</a:t>
            </a:r>
            <a:endParaRPr lang="fr-FR" noProof="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1668"/>
        <p:cNvGrpSpPr/>
        <p:nvPr/>
      </p:nvGrpSpPr>
      <p:grpSpPr>
        <a:xfrm>
          <a:off x="0" y="0"/>
          <a:ext cx="0" cy="0"/>
          <a:chOff x="0" y="0"/>
          <a:chExt cx="0" cy="0"/>
        </a:xfrm>
      </p:grpSpPr>
      <p:sp>
        <p:nvSpPr>
          <p:cNvPr id="1669" name="Google Shape;1669;p217"/>
          <p:cNvSpPr txBox="1">
            <a:spLocks noGrp="1"/>
          </p:cNvSpPr>
          <p:nvPr>
            <p:ph type="title"/>
          </p:nvPr>
        </p:nvSpPr>
        <p:spPr>
          <a:xfrm>
            <a:off x="203875" y="155453"/>
            <a:ext cx="8736300" cy="4161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fr-FR" sz="3200" noProof="0" dirty="0"/>
              <a:t>Changes for Certain Immigrants</a:t>
            </a:r>
          </a:p>
        </p:txBody>
      </p:sp>
      <p:sp>
        <p:nvSpPr>
          <p:cNvPr id="1670" name="Google Shape;1670;p217"/>
          <p:cNvSpPr txBox="1">
            <a:spLocks noGrp="1"/>
          </p:cNvSpPr>
          <p:nvPr>
            <p:ph type="body" idx="1"/>
          </p:nvPr>
        </p:nvSpPr>
        <p:spPr>
          <a:xfrm>
            <a:off x="0" y="571550"/>
            <a:ext cx="9178200" cy="4482900"/>
          </a:xfrm>
          <a:prstGeom prst="rect">
            <a:avLst/>
          </a:prstGeom>
        </p:spPr>
        <p:txBody>
          <a:bodyPr spcFirstLastPara="1" wrap="square" lIns="68575" tIns="34275" rIns="68575" bIns="34275" anchor="t" anchorCtr="0">
            <a:noAutofit/>
          </a:bodyPr>
          <a:lstStyle/>
          <a:p>
            <a:pPr marL="342900" lvl="0" indent="-279400" algn="l" rtl="0">
              <a:lnSpc>
                <a:spcPct val="100000"/>
              </a:lnSpc>
              <a:spcBef>
                <a:spcPts val="0"/>
              </a:spcBef>
              <a:spcAft>
                <a:spcPts val="0"/>
              </a:spcAft>
              <a:buSzPts val="1800"/>
              <a:buChar char="●"/>
            </a:pPr>
            <a:r>
              <a:rPr lang="fr-FR" sz="1800" b="1" noProof="0" dirty="0"/>
              <a:t>October 1, 2026:</a:t>
            </a:r>
            <a:r>
              <a:rPr lang="fr-FR" sz="1800" noProof="0" dirty="0"/>
              <a:t> Coverage may end if ineligible for another Medicaid category</a:t>
            </a:r>
          </a:p>
          <a:p>
            <a:pPr marL="685800" lvl="1" indent="-266700" algn="l" rtl="0">
              <a:lnSpc>
                <a:spcPct val="100000"/>
              </a:lnSpc>
              <a:spcBef>
                <a:spcPts val="0"/>
              </a:spcBef>
              <a:spcAft>
                <a:spcPts val="0"/>
              </a:spcAft>
              <a:buSzPts val="1600"/>
              <a:buFont typeface="Trebuchet MS"/>
              <a:buChar char="○"/>
            </a:pPr>
            <a:r>
              <a:rPr lang="fr-FR" sz="1600" noProof="0" dirty="0"/>
              <a:t>We will let members know what other coverage options they have, including potential emergency Medicaid coverage.</a:t>
            </a:r>
          </a:p>
          <a:p>
            <a:pPr marL="342900" lvl="0" indent="-279400" algn="l" rtl="0">
              <a:lnSpc>
                <a:spcPct val="100000"/>
              </a:lnSpc>
              <a:spcBef>
                <a:spcPts val="0"/>
              </a:spcBef>
              <a:spcAft>
                <a:spcPts val="0"/>
              </a:spcAft>
              <a:buSzPts val="1800"/>
              <a:buChar char="●"/>
            </a:pPr>
            <a:r>
              <a:rPr lang="fr-FR" sz="1800" b="1" noProof="0" dirty="0"/>
              <a:t>Impact approximately 7,000 members including:</a:t>
            </a:r>
          </a:p>
          <a:p>
            <a:pPr marL="685800" lvl="1" indent="-266700" algn="l" rtl="0">
              <a:lnSpc>
                <a:spcPct val="100000"/>
              </a:lnSpc>
              <a:spcBef>
                <a:spcPts val="0"/>
              </a:spcBef>
              <a:spcAft>
                <a:spcPts val="0"/>
              </a:spcAft>
              <a:buSzPts val="1600"/>
              <a:buChar char="○"/>
            </a:pPr>
            <a:r>
              <a:rPr lang="fr-FR" sz="1600" noProof="0" dirty="0"/>
              <a:t>Refugees and asylees</a:t>
            </a:r>
          </a:p>
          <a:p>
            <a:pPr marL="685800" lvl="1" indent="-266700" algn="l" rtl="0">
              <a:lnSpc>
                <a:spcPct val="100000"/>
              </a:lnSpc>
              <a:spcBef>
                <a:spcPts val="0"/>
              </a:spcBef>
              <a:spcAft>
                <a:spcPts val="0"/>
              </a:spcAft>
              <a:buSzPts val="1600"/>
              <a:buChar char="○"/>
            </a:pPr>
            <a:r>
              <a:rPr lang="fr-FR" sz="1600" noProof="0" dirty="0"/>
              <a:t>People granted withholding of removal</a:t>
            </a:r>
          </a:p>
          <a:p>
            <a:pPr marL="685800" lvl="1" indent="-266700" algn="l" rtl="0">
              <a:lnSpc>
                <a:spcPct val="100000"/>
              </a:lnSpc>
              <a:spcBef>
                <a:spcPts val="0"/>
              </a:spcBef>
              <a:spcAft>
                <a:spcPts val="0"/>
              </a:spcAft>
              <a:buSzPts val="1600"/>
              <a:buChar char="○"/>
            </a:pPr>
            <a:r>
              <a:rPr lang="fr-FR" sz="1600" noProof="0" dirty="0"/>
              <a:t>People granted humanitarian parole, such as certain Afghans who aided U.S. military operations in Afghanistan or people fleeing violence in Ukraine</a:t>
            </a:r>
          </a:p>
          <a:p>
            <a:pPr marL="685800" lvl="1" indent="-266700" algn="l" rtl="0">
              <a:lnSpc>
                <a:spcPct val="100000"/>
              </a:lnSpc>
              <a:spcBef>
                <a:spcPts val="0"/>
              </a:spcBef>
              <a:spcAft>
                <a:spcPts val="0"/>
              </a:spcAft>
              <a:buSzPts val="1600"/>
              <a:buChar char="○"/>
            </a:pPr>
            <a:r>
              <a:rPr lang="fr-FR" sz="1600" noProof="0" dirty="0"/>
              <a:t>Survivors of domestic violence applying under the Violence Against Women Act</a:t>
            </a:r>
          </a:p>
          <a:p>
            <a:pPr marL="685800" lvl="1" indent="-266700" algn="l" rtl="0">
              <a:lnSpc>
                <a:spcPct val="100000"/>
              </a:lnSpc>
              <a:spcBef>
                <a:spcPts val="0"/>
              </a:spcBef>
              <a:spcAft>
                <a:spcPts val="0"/>
              </a:spcAft>
              <a:buSzPts val="1600"/>
              <a:buChar char="○"/>
            </a:pPr>
            <a:r>
              <a:rPr lang="fr-FR" sz="1600" noProof="0" dirty="0"/>
              <a:t>Members of a U.S. federally recognized Indian tribe or American Indian born in Canada</a:t>
            </a:r>
          </a:p>
          <a:p>
            <a:pPr marL="685800" lvl="1" indent="-266700" algn="l" rtl="0">
              <a:lnSpc>
                <a:spcPct val="100000"/>
              </a:lnSpc>
              <a:spcBef>
                <a:spcPts val="0"/>
              </a:spcBef>
              <a:spcAft>
                <a:spcPts val="0"/>
              </a:spcAft>
              <a:buSzPts val="1600"/>
              <a:buChar char="○"/>
            </a:pPr>
            <a:r>
              <a:rPr lang="fr-FR" sz="1600" noProof="0" dirty="0"/>
              <a:t>Refugees who have a “conditional entrant” status granted before 1980</a:t>
            </a:r>
            <a:endParaRPr lang="fr-FR" sz="1600" b="1" noProof="0" dirty="0"/>
          </a:p>
          <a:p>
            <a:pPr marL="342900" lvl="0" indent="-279400" algn="l" rtl="0">
              <a:lnSpc>
                <a:spcPct val="100000"/>
              </a:lnSpc>
              <a:spcBef>
                <a:spcPts val="0"/>
              </a:spcBef>
              <a:spcAft>
                <a:spcPts val="0"/>
              </a:spcAft>
              <a:buSzPts val="1800"/>
              <a:buChar char="●"/>
            </a:pPr>
            <a:r>
              <a:rPr lang="fr-FR" sz="1800" b="1" noProof="0" dirty="0"/>
              <a:t>Timeline:</a:t>
            </a:r>
          </a:p>
          <a:p>
            <a:pPr marL="685800" lvl="1" indent="-266700" algn="l" rtl="0">
              <a:lnSpc>
                <a:spcPct val="100000"/>
              </a:lnSpc>
              <a:spcBef>
                <a:spcPts val="0"/>
              </a:spcBef>
              <a:spcAft>
                <a:spcPts val="0"/>
              </a:spcAft>
              <a:buSzPts val="1600"/>
              <a:buChar char="○"/>
            </a:pPr>
            <a:r>
              <a:rPr lang="fr-FR" sz="1600" b="1" noProof="0" dirty="0"/>
              <a:t>May 2026: </a:t>
            </a:r>
            <a:r>
              <a:rPr lang="fr-FR" sz="1600" noProof="0" dirty="0"/>
              <a:t>HCPF sent a notice to current members who may be affected.</a:t>
            </a:r>
          </a:p>
          <a:p>
            <a:pPr marL="685800" lvl="1" indent="-266700" algn="l" rtl="0">
              <a:lnSpc>
                <a:spcPct val="100000"/>
              </a:lnSpc>
              <a:spcBef>
                <a:spcPts val="0"/>
              </a:spcBef>
              <a:spcAft>
                <a:spcPts val="0"/>
              </a:spcAft>
              <a:buSzPts val="1600"/>
              <a:buChar char="○"/>
            </a:pPr>
            <a:r>
              <a:rPr lang="fr-FR" sz="1600" b="1" noProof="0" dirty="0"/>
              <a:t>June - August 2026: </a:t>
            </a:r>
            <a:r>
              <a:rPr lang="fr-FR" sz="1600" noProof="0" dirty="0"/>
              <a:t>Outreach to ensure members and communities are aware</a:t>
            </a:r>
          </a:p>
          <a:p>
            <a:pPr marL="685800" lvl="1" indent="-266700" algn="l" rtl="0">
              <a:lnSpc>
                <a:spcPct val="100000"/>
              </a:lnSpc>
              <a:spcBef>
                <a:spcPts val="0"/>
              </a:spcBef>
              <a:spcAft>
                <a:spcPts val="0"/>
              </a:spcAft>
              <a:buSzPts val="1600"/>
              <a:buChar char="○"/>
            </a:pPr>
            <a:r>
              <a:rPr lang="fr-FR" sz="1600" b="1" noProof="0" dirty="0"/>
              <a:t>September, 2026:</a:t>
            </a:r>
            <a:r>
              <a:rPr lang="fr-FR" sz="1600" noProof="0" dirty="0"/>
              <a:t> Notice to members who will lose coverage</a:t>
            </a:r>
          </a:p>
          <a:p>
            <a:pPr marL="685800" lvl="1" indent="-266700" algn="l" rtl="0">
              <a:lnSpc>
                <a:spcPct val="100000"/>
              </a:lnSpc>
              <a:spcBef>
                <a:spcPts val="0"/>
              </a:spcBef>
              <a:spcAft>
                <a:spcPts val="0"/>
              </a:spcAft>
              <a:buSzPts val="1600"/>
              <a:buChar char="○"/>
            </a:pPr>
            <a:r>
              <a:rPr lang="fr-FR" sz="1600" b="1" noProof="0" dirty="0"/>
              <a:t>October 2026: </a:t>
            </a:r>
            <a:r>
              <a:rPr lang="fr-FR" sz="1600" noProof="0" dirty="0"/>
              <a:t>Changes implemented</a:t>
            </a:r>
          </a:p>
        </p:txBody>
      </p:sp>
      <p:sp>
        <p:nvSpPr>
          <p:cNvPr id="1671" name="Google Shape;1671;p21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56</a:t>
            </a:fld>
            <a:endParaRPr lang="fr-FR" noProof="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1675"/>
        <p:cNvGrpSpPr/>
        <p:nvPr/>
      </p:nvGrpSpPr>
      <p:grpSpPr>
        <a:xfrm>
          <a:off x="0" y="0"/>
          <a:ext cx="0" cy="0"/>
          <a:chOff x="0" y="0"/>
          <a:chExt cx="0" cy="0"/>
        </a:xfrm>
      </p:grpSpPr>
      <p:sp>
        <p:nvSpPr>
          <p:cNvPr id="1676" name="Google Shape;1676;p218"/>
          <p:cNvSpPr txBox="1">
            <a:spLocks noGrp="1"/>
          </p:cNvSpPr>
          <p:nvPr>
            <p:ph type="ctrTitle"/>
          </p:nvPr>
        </p:nvSpPr>
        <p:spPr>
          <a:xfrm>
            <a:off x="3459750" y="1291525"/>
            <a:ext cx="50241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fr-FR" noProof="0" dirty="0">
                <a:latin typeface="Trebuchet MS"/>
                <a:ea typeface="Trebuchet MS"/>
                <a:cs typeface="Trebuchet MS"/>
                <a:sym typeface="Trebuchet MS"/>
              </a:rPr>
              <a:t>More about Medical Frailty</a:t>
            </a:r>
          </a:p>
          <a:p>
            <a:pPr marL="0" lvl="0" indent="0" algn="l" rtl="0">
              <a:lnSpc>
                <a:spcPct val="90000"/>
              </a:lnSpc>
              <a:spcBef>
                <a:spcPts val="0"/>
              </a:spcBef>
              <a:spcAft>
                <a:spcPts val="0"/>
              </a:spcAft>
              <a:buClr>
                <a:schemeClr val="accent1"/>
              </a:buClr>
              <a:buSzPts val="5000"/>
              <a:buFont typeface="Arial"/>
              <a:buNone/>
            </a:pPr>
            <a:r>
              <a:rPr lang="fr-FR" sz="2700" i="1" noProof="0" dirty="0">
                <a:latin typeface="Trebuchet MS"/>
                <a:ea typeface="Trebuchet MS"/>
                <a:cs typeface="Trebuchet MS"/>
                <a:sym typeface="Trebuchet MS"/>
              </a:rPr>
              <a:t>Adela Flores-Brennan</a:t>
            </a:r>
          </a:p>
          <a:p>
            <a:pPr marL="0" lvl="0" indent="0" algn="l" rtl="0">
              <a:lnSpc>
                <a:spcPct val="90000"/>
              </a:lnSpc>
              <a:spcBef>
                <a:spcPts val="0"/>
              </a:spcBef>
              <a:spcAft>
                <a:spcPts val="0"/>
              </a:spcAft>
              <a:buClr>
                <a:schemeClr val="accent1"/>
              </a:buClr>
              <a:buSzPts val="5000"/>
              <a:buFont typeface="Arial"/>
              <a:buNone/>
            </a:pPr>
            <a:endParaRPr lang="fr-FR" sz="3300" noProof="0" dirty="0">
              <a:latin typeface="Trebuchet MS"/>
              <a:ea typeface="Trebuchet MS"/>
              <a:cs typeface="Trebuchet MS"/>
              <a:sym typeface="Trebuchet M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Shape 1680"/>
        <p:cNvGrpSpPr/>
        <p:nvPr/>
      </p:nvGrpSpPr>
      <p:grpSpPr>
        <a:xfrm>
          <a:off x="0" y="0"/>
          <a:ext cx="0" cy="0"/>
          <a:chOff x="0" y="0"/>
          <a:chExt cx="0" cy="0"/>
        </a:xfrm>
      </p:grpSpPr>
      <p:sp>
        <p:nvSpPr>
          <p:cNvPr id="1681" name="Google Shape;1681;p219"/>
          <p:cNvSpPr txBox="1">
            <a:spLocks noGrp="1"/>
          </p:cNvSpPr>
          <p:nvPr>
            <p:ph type="title"/>
          </p:nvPr>
        </p:nvSpPr>
        <p:spPr>
          <a:xfrm>
            <a:off x="892025" y="97353"/>
            <a:ext cx="7886700" cy="6732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Medical Frailty 	</a:t>
            </a:r>
          </a:p>
        </p:txBody>
      </p:sp>
      <p:sp>
        <p:nvSpPr>
          <p:cNvPr id="1682" name="Google Shape;1682;p219"/>
          <p:cNvSpPr txBox="1">
            <a:spLocks noGrp="1"/>
          </p:cNvSpPr>
          <p:nvPr>
            <p:ph type="body" idx="1"/>
          </p:nvPr>
        </p:nvSpPr>
        <p:spPr>
          <a:xfrm>
            <a:off x="526775" y="770550"/>
            <a:ext cx="7842900" cy="32532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lang="fr-FR" sz="1900" noProof="0" dirty="0"/>
          </a:p>
          <a:p>
            <a:pPr marL="457200" lvl="0" indent="-349250" algn="l" rtl="0">
              <a:lnSpc>
                <a:spcPct val="115000"/>
              </a:lnSpc>
              <a:spcBef>
                <a:spcPts val="0"/>
              </a:spcBef>
              <a:spcAft>
                <a:spcPts val="0"/>
              </a:spcAft>
              <a:buSzPts val="1900"/>
              <a:buFont typeface="Trebuchet MS"/>
              <a:buChar char="•"/>
            </a:pPr>
            <a:r>
              <a:rPr lang="fr-FR" sz="1900" noProof="0" dirty="0"/>
              <a:t>People who are medically frail: </a:t>
            </a:r>
          </a:p>
          <a:p>
            <a:pPr marL="914400" lvl="1" indent="-349250" algn="l" rtl="0">
              <a:lnSpc>
                <a:spcPct val="115000"/>
              </a:lnSpc>
              <a:spcBef>
                <a:spcPts val="0"/>
              </a:spcBef>
              <a:spcAft>
                <a:spcPts val="0"/>
              </a:spcAft>
              <a:buSzPts val="1900"/>
              <a:buFont typeface="Trebuchet MS"/>
              <a:buChar char="⮚"/>
            </a:pPr>
            <a:r>
              <a:rPr lang="fr-FR" sz="1900" noProof="0" dirty="0"/>
              <a:t>Are blind or have a disability</a:t>
            </a:r>
          </a:p>
          <a:p>
            <a:pPr marL="914400" lvl="1" indent="-349250" algn="l" rtl="0">
              <a:lnSpc>
                <a:spcPct val="115000"/>
              </a:lnSpc>
              <a:spcBef>
                <a:spcPts val="0"/>
              </a:spcBef>
              <a:spcAft>
                <a:spcPts val="0"/>
              </a:spcAft>
              <a:buSzPts val="1900"/>
              <a:buFont typeface="Trebuchet MS"/>
              <a:buChar char="⮚"/>
            </a:pPr>
            <a:r>
              <a:rPr lang="fr-FR" sz="1900" noProof="0" dirty="0"/>
              <a:t>Have a substance use disorder</a:t>
            </a:r>
          </a:p>
          <a:p>
            <a:pPr marL="914400" lvl="1" indent="-349250" algn="l" rtl="0">
              <a:lnSpc>
                <a:spcPct val="115000"/>
              </a:lnSpc>
              <a:spcBef>
                <a:spcPts val="0"/>
              </a:spcBef>
              <a:spcAft>
                <a:spcPts val="0"/>
              </a:spcAft>
              <a:buSzPts val="1900"/>
              <a:buFont typeface="Trebuchet MS"/>
              <a:buChar char="⮚"/>
            </a:pPr>
            <a:r>
              <a:rPr lang="fr-FR" sz="1900" noProof="0" dirty="0"/>
              <a:t>Have a disabling mental health condition</a:t>
            </a:r>
          </a:p>
          <a:p>
            <a:pPr marL="914400" lvl="1" indent="-349250" algn="l" rtl="0">
              <a:lnSpc>
                <a:spcPct val="115000"/>
              </a:lnSpc>
              <a:spcBef>
                <a:spcPts val="0"/>
              </a:spcBef>
              <a:spcAft>
                <a:spcPts val="0"/>
              </a:spcAft>
              <a:buSzPts val="1900"/>
              <a:buFont typeface="Trebuchet MS"/>
              <a:buChar char="⮚"/>
            </a:pPr>
            <a:r>
              <a:rPr lang="fr-FR" sz="1900" noProof="0" dirty="0"/>
              <a:t>Have a physical, intellectual, or developmental disability that makes it hard to do daily activities</a:t>
            </a:r>
          </a:p>
          <a:p>
            <a:pPr marL="914400" lvl="1" indent="-349250" algn="l" rtl="0">
              <a:lnSpc>
                <a:spcPct val="115000"/>
              </a:lnSpc>
              <a:spcBef>
                <a:spcPts val="0"/>
              </a:spcBef>
              <a:spcAft>
                <a:spcPts val="0"/>
              </a:spcAft>
              <a:buSzPts val="1900"/>
              <a:buFont typeface="Trebuchet MS"/>
              <a:buChar char="⮚"/>
            </a:pPr>
            <a:r>
              <a:rPr lang="fr-FR" sz="1900" noProof="0" dirty="0"/>
              <a:t>Have a serious or complex medical condition</a:t>
            </a:r>
          </a:p>
          <a:p>
            <a:pPr marL="914400" lvl="0" indent="0" algn="l" rtl="0">
              <a:lnSpc>
                <a:spcPct val="115000"/>
              </a:lnSpc>
              <a:spcBef>
                <a:spcPts val="0"/>
              </a:spcBef>
              <a:spcAft>
                <a:spcPts val="0"/>
              </a:spcAft>
              <a:buNone/>
            </a:pPr>
            <a:endParaRPr lang="fr-FR" sz="1900" noProof="0" dirty="0"/>
          </a:p>
          <a:p>
            <a:pPr marL="0" lvl="0" indent="0" algn="l" rtl="0">
              <a:spcBef>
                <a:spcPts val="800"/>
              </a:spcBef>
              <a:spcAft>
                <a:spcPts val="0"/>
              </a:spcAft>
              <a:buNone/>
            </a:pPr>
            <a:endParaRPr lang="fr-FR" sz="3500" noProof="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1686"/>
        <p:cNvGrpSpPr/>
        <p:nvPr/>
      </p:nvGrpSpPr>
      <p:grpSpPr>
        <a:xfrm>
          <a:off x="0" y="0"/>
          <a:ext cx="0" cy="0"/>
          <a:chOff x="0" y="0"/>
          <a:chExt cx="0" cy="0"/>
        </a:xfrm>
      </p:grpSpPr>
      <p:sp>
        <p:nvSpPr>
          <p:cNvPr id="1687" name="Google Shape;1687;p220"/>
          <p:cNvSpPr txBox="1">
            <a:spLocks noGrp="1"/>
          </p:cNvSpPr>
          <p:nvPr>
            <p:ph type="title"/>
          </p:nvPr>
        </p:nvSpPr>
        <p:spPr>
          <a:xfrm>
            <a:off x="526775" y="152900"/>
            <a:ext cx="7988700" cy="5994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Medical Frailty Screener </a:t>
            </a:r>
          </a:p>
        </p:txBody>
      </p:sp>
      <p:sp>
        <p:nvSpPr>
          <p:cNvPr id="1688" name="Google Shape;1688;p220"/>
          <p:cNvSpPr txBox="1">
            <a:spLocks noGrp="1"/>
          </p:cNvSpPr>
          <p:nvPr>
            <p:ph type="body" idx="1"/>
          </p:nvPr>
        </p:nvSpPr>
        <p:spPr>
          <a:xfrm>
            <a:off x="526775" y="802975"/>
            <a:ext cx="7988700" cy="3588000"/>
          </a:xfrm>
          <a:prstGeom prst="rect">
            <a:avLst/>
          </a:prstGeom>
        </p:spPr>
        <p:txBody>
          <a:bodyPr spcFirstLastPara="1" wrap="square" lIns="68575" tIns="34275" rIns="68575" bIns="34275" anchor="t" anchorCtr="0">
            <a:noAutofit/>
          </a:bodyPr>
          <a:lstStyle/>
          <a:p>
            <a:pPr marL="914400" lvl="0" indent="0" algn="l" rtl="0">
              <a:lnSpc>
                <a:spcPct val="115000"/>
              </a:lnSpc>
              <a:spcBef>
                <a:spcPts val="0"/>
              </a:spcBef>
              <a:spcAft>
                <a:spcPts val="0"/>
              </a:spcAft>
              <a:buNone/>
            </a:pPr>
            <a:endParaRPr lang="fr-FR" sz="1200" noProof="0" dirty="0">
              <a:latin typeface="Arial"/>
              <a:ea typeface="Arial"/>
              <a:cs typeface="Arial"/>
              <a:sym typeface="Arial"/>
            </a:endParaRPr>
          </a:p>
          <a:p>
            <a:pPr marL="457200" lvl="0" indent="-361950" algn="l" rtl="0">
              <a:spcBef>
                <a:spcPts val="800"/>
              </a:spcBef>
              <a:spcAft>
                <a:spcPts val="0"/>
              </a:spcAft>
              <a:buSzPts val="2100"/>
              <a:buChar char="•"/>
            </a:pPr>
            <a:r>
              <a:rPr lang="fr-FR" sz="2100" noProof="0" dirty="0"/>
              <a:t>Do you have a physical or intellectual disability, mental health condition, or other special medical need that makes it hard or impossible for you to work</a:t>
            </a:r>
          </a:p>
          <a:p>
            <a:pPr marL="457200" lvl="0" indent="0" algn="l" rtl="0">
              <a:spcBef>
                <a:spcPts val="800"/>
              </a:spcBef>
              <a:spcAft>
                <a:spcPts val="0"/>
              </a:spcAft>
              <a:buNone/>
            </a:pPr>
            <a:endParaRPr lang="fr-FR" sz="400" noProof="0" dirty="0"/>
          </a:p>
          <a:p>
            <a:pPr marL="457200" lvl="0" indent="-361950" algn="l" rtl="0">
              <a:spcBef>
                <a:spcPts val="800"/>
              </a:spcBef>
              <a:spcAft>
                <a:spcPts val="0"/>
              </a:spcAft>
              <a:buSzPts val="2100"/>
              <a:buChar char="•"/>
            </a:pPr>
            <a:r>
              <a:rPr lang="fr-FR" sz="2100" noProof="0" dirty="0"/>
              <a:t>Are you medically frail? A medically frail person has significant health needs, such as a disabling mental health condition, substance use disorder, or other complex medical condition that limits daily functioning or requires ongoing medical care.</a:t>
            </a:r>
          </a:p>
          <a:p>
            <a:pPr marL="457200" lvl="0" indent="0" algn="l" rtl="0">
              <a:spcBef>
                <a:spcPts val="800"/>
              </a:spcBef>
              <a:spcAft>
                <a:spcPts val="0"/>
              </a:spcAft>
              <a:buNone/>
            </a:pPr>
            <a:endParaRPr lang="fr-FR" sz="2100" noProof="0" dirty="0"/>
          </a:p>
          <a:p>
            <a:pPr marL="457200" lvl="0" indent="0" algn="l" rtl="0">
              <a:spcBef>
                <a:spcPts val="800"/>
              </a:spcBef>
              <a:spcAft>
                <a:spcPts val="0"/>
              </a:spcAft>
              <a:buNone/>
            </a:pPr>
            <a:endParaRPr lang="fr-FR" sz="2000" noProof="0" dirty="0"/>
          </a:p>
          <a:p>
            <a:pPr marL="0" lvl="0" indent="0" algn="l" rtl="0">
              <a:spcBef>
                <a:spcPts val="800"/>
              </a:spcBef>
              <a:spcAft>
                <a:spcPts val="0"/>
              </a:spcAft>
              <a:buNone/>
            </a:pPr>
            <a:endParaRPr lang="fr-FR" sz="2000"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67"/>
          <p:cNvSpPr txBox="1">
            <a:spLocks noGrp="1"/>
          </p:cNvSpPr>
          <p:nvPr>
            <p:ph type="title"/>
          </p:nvPr>
        </p:nvSpPr>
        <p:spPr>
          <a:xfrm>
            <a:off x="2371725" y="386943"/>
            <a:ext cx="4173144" cy="834637"/>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SzPts val="4500"/>
              <a:buNone/>
            </a:pPr>
            <a:r>
              <a:rPr lang="fr-FR" sz="3200" noProof="0" dirty="0"/>
              <a:t>Ce que nous faisons</a:t>
            </a:r>
          </a:p>
        </p:txBody>
      </p:sp>
      <p:sp>
        <p:nvSpPr>
          <p:cNvPr id="745" name="Google Shape;745;p167"/>
          <p:cNvSpPr txBox="1">
            <a:spLocks noGrp="1"/>
          </p:cNvSpPr>
          <p:nvPr>
            <p:ph type="body" idx="1"/>
          </p:nvPr>
        </p:nvSpPr>
        <p:spPr>
          <a:xfrm>
            <a:off x="628650" y="1590975"/>
            <a:ext cx="7922400" cy="2952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fr-FR" sz="2400" noProof="0" dirty="0">
                <a:solidFill>
                  <a:schemeClr val="dk2"/>
                </a:solidFill>
              </a:rPr>
              <a:t>Le Département des politiques et du financement des soins de santé du Colorado (HCPF) administre Health First Colorado (le programme Medicaid du Colorado) et le régime d'assurance maladie pour enfants. </a:t>
            </a:r>
            <a:r>
              <a:rPr lang="fr-FR" sz="2400" i="1" noProof="0" dirty="0">
                <a:solidFill>
                  <a:schemeClr val="dk2"/>
                </a:solidFill>
              </a:rPr>
              <a:t>Plus</a:t>
            </a:r>
            <a:r>
              <a:rPr lang="fr-FR" sz="2400" noProof="0" dirty="0">
                <a:solidFill>
                  <a:schemeClr val="dk2"/>
                </a:solidFill>
              </a:rPr>
              <a:t>(CHP+) et d'autres programmes de soins de santé pour les Coloradiens admissibles.</a:t>
            </a:r>
            <a:endParaRPr lang="fr-FR" sz="2400" b="0" i="0" u="none" strike="noStrike" noProof="0" dirty="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746" name="Google Shape;746;p167"/>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6</a:t>
            </a:fld>
            <a:endParaRPr lang="fr-FR" noProof="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1692"/>
        <p:cNvGrpSpPr/>
        <p:nvPr/>
      </p:nvGrpSpPr>
      <p:grpSpPr>
        <a:xfrm>
          <a:off x="0" y="0"/>
          <a:ext cx="0" cy="0"/>
          <a:chOff x="0" y="0"/>
          <a:chExt cx="0" cy="0"/>
        </a:xfrm>
      </p:grpSpPr>
      <p:sp>
        <p:nvSpPr>
          <p:cNvPr id="1693" name="Google Shape;1693;p221"/>
          <p:cNvSpPr txBox="1">
            <a:spLocks noGrp="1"/>
          </p:cNvSpPr>
          <p:nvPr>
            <p:ph type="title"/>
          </p:nvPr>
        </p:nvSpPr>
        <p:spPr>
          <a:xfrm>
            <a:off x="526650" y="181900"/>
            <a:ext cx="7988700" cy="5994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fr-FR" sz="3200" noProof="0" dirty="0"/>
              <a:t>Medical Frailty Screener </a:t>
            </a:r>
          </a:p>
        </p:txBody>
      </p:sp>
      <p:sp>
        <p:nvSpPr>
          <p:cNvPr id="1694" name="Google Shape;1694;p221"/>
          <p:cNvSpPr txBox="1">
            <a:spLocks noGrp="1"/>
          </p:cNvSpPr>
          <p:nvPr>
            <p:ph type="body" idx="1"/>
          </p:nvPr>
        </p:nvSpPr>
        <p:spPr>
          <a:xfrm>
            <a:off x="526775" y="955375"/>
            <a:ext cx="7988700" cy="3588000"/>
          </a:xfrm>
          <a:prstGeom prst="rect">
            <a:avLst/>
          </a:prstGeom>
        </p:spPr>
        <p:txBody>
          <a:bodyPr spcFirstLastPara="1" wrap="square" lIns="68575" tIns="34275" rIns="68575" bIns="34275" anchor="t" anchorCtr="0">
            <a:noAutofit/>
          </a:bodyPr>
          <a:lstStyle/>
          <a:p>
            <a:pPr marL="914400" lvl="0" indent="0" algn="l" rtl="0">
              <a:lnSpc>
                <a:spcPct val="115000"/>
              </a:lnSpc>
              <a:spcBef>
                <a:spcPts val="0"/>
              </a:spcBef>
              <a:spcAft>
                <a:spcPts val="0"/>
              </a:spcAft>
              <a:buNone/>
            </a:pPr>
            <a:endParaRPr lang="fr-FR" sz="1200" noProof="0" dirty="0">
              <a:latin typeface="Arial"/>
              <a:ea typeface="Arial"/>
              <a:cs typeface="Arial"/>
              <a:sym typeface="Arial"/>
            </a:endParaRPr>
          </a:p>
          <a:p>
            <a:pPr marL="457200" lvl="0" indent="-361950" algn="l" rtl="0">
              <a:spcBef>
                <a:spcPts val="800"/>
              </a:spcBef>
              <a:spcAft>
                <a:spcPts val="0"/>
              </a:spcAft>
              <a:buSzPts val="2100"/>
              <a:buChar char="•"/>
            </a:pPr>
            <a:r>
              <a:rPr lang="fr-FR" sz="2100" noProof="0" dirty="0"/>
              <a:t>Are you living with a physical, intellectual, or developmental disability that makes it hard to do daily activities?</a:t>
            </a:r>
          </a:p>
          <a:p>
            <a:pPr marL="457200" lvl="0" indent="0" algn="l" rtl="0">
              <a:spcBef>
                <a:spcPts val="800"/>
              </a:spcBef>
              <a:spcAft>
                <a:spcPts val="0"/>
              </a:spcAft>
              <a:buNone/>
            </a:pPr>
            <a:endParaRPr lang="fr-FR" sz="300" noProof="0" dirty="0"/>
          </a:p>
          <a:p>
            <a:pPr marL="457200" lvl="0" indent="-361950" algn="l" rtl="0">
              <a:spcBef>
                <a:spcPts val="800"/>
              </a:spcBef>
              <a:spcAft>
                <a:spcPts val="0"/>
              </a:spcAft>
              <a:buSzPts val="2100"/>
              <a:buChar char="•"/>
            </a:pPr>
            <a:r>
              <a:rPr lang="fr-FR" sz="2100" noProof="0" dirty="0"/>
              <a:t>Are you living with a mental health disorder (such as schizophrenia, major depression, or OCD)?</a:t>
            </a:r>
          </a:p>
          <a:p>
            <a:pPr marL="457200" lvl="0" indent="0" algn="l" rtl="0">
              <a:spcBef>
                <a:spcPts val="800"/>
              </a:spcBef>
              <a:spcAft>
                <a:spcPts val="0"/>
              </a:spcAft>
              <a:buNone/>
            </a:pPr>
            <a:endParaRPr lang="fr-FR" sz="300" noProof="0" dirty="0"/>
          </a:p>
          <a:p>
            <a:pPr marL="457200" lvl="0" indent="-361950" algn="l" rtl="0">
              <a:spcBef>
                <a:spcPts val="800"/>
              </a:spcBef>
              <a:spcAft>
                <a:spcPts val="0"/>
              </a:spcAft>
              <a:buSzPts val="2100"/>
              <a:buChar char="•"/>
            </a:pPr>
            <a:r>
              <a:rPr lang="fr-FR" sz="2100" noProof="0" dirty="0"/>
              <a:t>Are you living with a serious health condition that requires regular treatment (such as an autoimmune disorder, heart or kidney failure, or other severe condition)?</a:t>
            </a:r>
          </a:p>
          <a:p>
            <a:pPr marL="457200" lvl="0" indent="0" algn="l" rtl="0">
              <a:spcBef>
                <a:spcPts val="800"/>
              </a:spcBef>
              <a:spcAft>
                <a:spcPts val="0"/>
              </a:spcAft>
              <a:buNone/>
            </a:pPr>
            <a:endParaRPr lang="fr-FR" sz="2000" noProof="0" dirty="0"/>
          </a:p>
          <a:p>
            <a:pPr marL="0" lvl="0" indent="0" algn="l" rtl="0">
              <a:spcBef>
                <a:spcPts val="800"/>
              </a:spcBef>
              <a:spcAft>
                <a:spcPts val="0"/>
              </a:spcAft>
              <a:buNone/>
            </a:pPr>
            <a:endParaRPr lang="fr-FR" sz="2000" noProof="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1698"/>
        <p:cNvGrpSpPr/>
        <p:nvPr/>
      </p:nvGrpSpPr>
      <p:grpSpPr>
        <a:xfrm>
          <a:off x="0" y="0"/>
          <a:ext cx="0" cy="0"/>
          <a:chOff x="0" y="0"/>
          <a:chExt cx="0" cy="0"/>
        </a:xfrm>
      </p:grpSpPr>
      <p:sp>
        <p:nvSpPr>
          <p:cNvPr id="1699" name="Google Shape;1699;p22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61</a:t>
            </a:fld>
            <a:endParaRPr lang="fr-FR" noProof="0" dirty="0"/>
          </a:p>
        </p:txBody>
      </p:sp>
      <p:sp>
        <p:nvSpPr>
          <p:cNvPr id="1700" name="Google Shape;1700;p222"/>
          <p:cNvSpPr txBox="1">
            <a:spLocks noGrp="1"/>
          </p:cNvSpPr>
          <p:nvPr>
            <p:ph type="title"/>
          </p:nvPr>
        </p:nvSpPr>
        <p:spPr>
          <a:xfrm>
            <a:off x="166575" y="151600"/>
            <a:ext cx="8679300" cy="5439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600"/>
              <a:buNone/>
            </a:pPr>
            <a:r>
              <a:rPr lang="fr-FR" sz="3200" noProof="0" dirty="0">
                <a:solidFill>
                  <a:schemeClr val="dk2"/>
                </a:solidFill>
              </a:rPr>
              <a:t>H.R. 1 Changes to Medicaid Eligibility </a:t>
            </a:r>
          </a:p>
        </p:txBody>
      </p:sp>
      <p:sp>
        <p:nvSpPr>
          <p:cNvPr id="1701" name="Google Shape;1701;p222"/>
          <p:cNvSpPr txBox="1"/>
          <p:nvPr/>
        </p:nvSpPr>
        <p:spPr>
          <a:xfrm>
            <a:off x="954603" y="1231956"/>
            <a:ext cx="8499600" cy="3121500"/>
          </a:xfrm>
          <a:prstGeom prst="rect">
            <a:avLst/>
          </a:prstGeom>
          <a:noFill/>
          <a:ln>
            <a:noFill/>
          </a:ln>
        </p:spPr>
        <p:txBody>
          <a:bodyPr spcFirstLastPara="1" wrap="square" lIns="68575" tIns="68575" rIns="68575" bIns="68575" anchor="t" anchorCtr="0">
            <a:spAutoFit/>
          </a:bodyPr>
          <a:lstStyle/>
          <a:p>
            <a:pPr marL="0" marR="0" lvl="0" indent="0" algn="l" rtl="0">
              <a:lnSpc>
                <a:spcPct val="115000"/>
              </a:lnSpc>
              <a:spcBef>
                <a:spcPts val="0"/>
              </a:spcBef>
              <a:spcAft>
                <a:spcPts val="0"/>
              </a:spcAft>
              <a:buNone/>
            </a:pPr>
            <a:r>
              <a:rPr lang="fr-FR" sz="1900" noProof="0" dirty="0">
                <a:solidFill>
                  <a:schemeClr val="dk1"/>
                </a:solidFill>
                <a:latin typeface="Trebuchet MS"/>
                <a:ea typeface="Trebuchet MS"/>
                <a:cs typeface="Trebuchet MS"/>
                <a:sym typeface="Trebuchet MS"/>
              </a:rPr>
              <a:t>Most Medicaid members will not be affected, but there are important eligibility changes to know about:</a:t>
            </a:r>
          </a:p>
          <a:p>
            <a:pPr marL="457200" marR="0" lvl="0" indent="-349250" algn="l" rtl="0">
              <a:lnSpc>
                <a:spcPct val="115000"/>
              </a:lnSpc>
              <a:spcBef>
                <a:spcPts val="0"/>
              </a:spcBef>
              <a:spcAft>
                <a:spcPts val="0"/>
              </a:spcAft>
              <a:buClr>
                <a:schemeClr val="dk1"/>
              </a:buClr>
              <a:buSzPts val="1900"/>
              <a:buFont typeface="Trebuchet MS"/>
              <a:buChar char="●"/>
            </a:pPr>
            <a:r>
              <a:rPr lang="fr-FR" sz="1900" noProof="0" dirty="0">
                <a:solidFill>
                  <a:schemeClr val="dk1"/>
                </a:solidFill>
                <a:latin typeface="Trebuchet MS"/>
                <a:ea typeface="Trebuchet MS"/>
                <a:cs typeface="Trebuchet MS"/>
                <a:sym typeface="Trebuchet MS"/>
              </a:rPr>
              <a:t>Changes to renewals</a:t>
            </a:r>
          </a:p>
          <a:p>
            <a:pPr marL="914400" lvl="1" indent="-349250" algn="l" rtl="0">
              <a:lnSpc>
                <a:spcPct val="115000"/>
              </a:lnSpc>
              <a:spcBef>
                <a:spcPts val="0"/>
              </a:spcBef>
              <a:spcAft>
                <a:spcPts val="0"/>
              </a:spcAft>
              <a:buClr>
                <a:schemeClr val="dk1"/>
              </a:buClr>
              <a:buSzPts val="1900"/>
              <a:buFont typeface="Trebuchet MS"/>
              <a:buChar char="○"/>
            </a:pPr>
            <a:r>
              <a:rPr lang="fr-FR" sz="1900" noProof="0" dirty="0">
                <a:solidFill>
                  <a:schemeClr val="dk1"/>
                </a:solidFill>
                <a:latin typeface="Trebuchet MS"/>
                <a:ea typeface="Trebuchet MS"/>
                <a:cs typeface="Trebuchet MS"/>
                <a:sym typeface="Trebuchet MS"/>
              </a:rPr>
              <a:t>Renewal frequency (6 months vs. 12 months) </a:t>
            </a:r>
          </a:p>
          <a:p>
            <a:pPr marL="914400" lvl="1" indent="-349250" algn="l" rtl="0">
              <a:lnSpc>
                <a:spcPct val="115000"/>
              </a:lnSpc>
              <a:spcBef>
                <a:spcPts val="0"/>
              </a:spcBef>
              <a:spcAft>
                <a:spcPts val="0"/>
              </a:spcAft>
              <a:buClr>
                <a:schemeClr val="dk1"/>
              </a:buClr>
              <a:buSzPts val="1900"/>
              <a:buFont typeface="Trebuchet MS"/>
              <a:buChar char="○"/>
            </a:pPr>
            <a:r>
              <a:rPr lang="fr-FR" sz="1900" noProof="0" dirty="0">
                <a:solidFill>
                  <a:schemeClr val="dk1"/>
                </a:solidFill>
                <a:latin typeface="Trebuchet MS"/>
                <a:ea typeface="Trebuchet MS"/>
                <a:cs typeface="Trebuchet MS"/>
                <a:sym typeface="Trebuchet MS"/>
              </a:rPr>
              <a:t>Individual vs. household renewals</a:t>
            </a:r>
          </a:p>
          <a:p>
            <a:pPr marL="457200" lvl="0" indent="-349250" algn="l" rtl="0">
              <a:lnSpc>
                <a:spcPct val="115000"/>
              </a:lnSpc>
              <a:spcBef>
                <a:spcPts val="0"/>
              </a:spcBef>
              <a:spcAft>
                <a:spcPts val="0"/>
              </a:spcAft>
              <a:buClr>
                <a:schemeClr val="dk1"/>
              </a:buClr>
              <a:buSzPts val="1900"/>
              <a:buFont typeface="Trebuchet MS"/>
              <a:buChar char="●"/>
            </a:pPr>
            <a:r>
              <a:rPr lang="fr-FR" sz="1900" noProof="0" dirty="0">
                <a:solidFill>
                  <a:schemeClr val="dk1"/>
                </a:solidFill>
                <a:latin typeface="Trebuchet MS"/>
                <a:ea typeface="Trebuchet MS"/>
                <a:cs typeface="Trebuchet MS"/>
                <a:sym typeface="Trebuchet MS"/>
              </a:rPr>
              <a:t>Changes to retroactive coverage </a:t>
            </a:r>
          </a:p>
          <a:p>
            <a:pPr marL="457200" lvl="0" indent="-349250" algn="l" rtl="0">
              <a:lnSpc>
                <a:spcPct val="115000"/>
              </a:lnSpc>
              <a:spcBef>
                <a:spcPts val="0"/>
              </a:spcBef>
              <a:spcAft>
                <a:spcPts val="0"/>
              </a:spcAft>
              <a:buClr>
                <a:schemeClr val="dk1"/>
              </a:buClr>
              <a:buSzPts val="1900"/>
              <a:buFont typeface="Trebuchet MS"/>
              <a:buChar char="●"/>
            </a:pPr>
            <a:r>
              <a:rPr lang="fr-FR" sz="1900" noProof="0" dirty="0">
                <a:solidFill>
                  <a:schemeClr val="dk1"/>
                </a:solidFill>
                <a:latin typeface="Trebuchet MS"/>
                <a:ea typeface="Trebuchet MS"/>
                <a:cs typeface="Trebuchet MS"/>
                <a:sym typeface="Trebuchet MS"/>
              </a:rPr>
              <a:t>Changes for certain immigrants</a:t>
            </a:r>
          </a:p>
          <a:p>
            <a:pPr marL="457200" lvl="0" indent="-349250" algn="l" rtl="0">
              <a:lnSpc>
                <a:spcPct val="115000"/>
              </a:lnSpc>
              <a:spcBef>
                <a:spcPts val="0"/>
              </a:spcBef>
              <a:spcAft>
                <a:spcPts val="0"/>
              </a:spcAft>
              <a:buClr>
                <a:schemeClr val="dk1"/>
              </a:buClr>
              <a:buSzPts val="1900"/>
              <a:buFont typeface="Trebuchet MS"/>
              <a:buChar char="●"/>
            </a:pPr>
            <a:r>
              <a:rPr lang="fr-FR" sz="1900" noProof="0" dirty="0">
                <a:solidFill>
                  <a:schemeClr val="dk1"/>
                </a:solidFill>
                <a:latin typeface="Trebuchet MS"/>
                <a:ea typeface="Trebuchet MS"/>
                <a:cs typeface="Trebuchet MS"/>
                <a:sym typeface="Trebuchet MS"/>
              </a:rPr>
              <a:t>Work requirements (also called “community engagement”)</a:t>
            </a:r>
          </a:p>
          <a:p>
            <a:pPr marL="0" lvl="0" indent="0" algn="l" rtl="0">
              <a:lnSpc>
                <a:spcPct val="115000"/>
              </a:lnSpc>
              <a:spcBef>
                <a:spcPts val="0"/>
              </a:spcBef>
              <a:spcAft>
                <a:spcPts val="0"/>
              </a:spcAft>
              <a:buNone/>
            </a:pPr>
            <a:endParaRPr lang="fr-FR" sz="1900" noProof="0" dirty="0">
              <a:solidFill>
                <a:schemeClr val="dk1"/>
              </a:solidFill>
              <a:latin typeface="Trebuchet MS"/>
              <a:ea typeface="Trebuchet MS"/>
              <a:cs typeface="Trebuchet MS"/>
              <a:sym typeface="Trebuchet M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1705"/>
        <p:cNvGrpSpPr/>
        <p:nvPr/>
      </p:nvGrpSpPr>
      <p:grpSpPr>
        <a:xfrm>
          <a:off x="0" y="0"/>
          <a:ext cx="0" cy="0"/>
          <a:chOff x="0" y="0"/>
          <a:chExt cx="0" cy="0"/>
        </a:xfrm>
      </p:grpSpPr>
      <p:sp>
        <p:nvSpPr>
          <p:cNvPr id="1706" name="Google Shape;1706;p22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fr-FR" noProof="0" smtClean="0"/>
              <a:t>62</a:t>
            </a:fld>
            <a:endParaRPr lang="fr-FR" noProof="0" dirty="0"/>
          </a:p>
        </p:txBody>
      </p:sp>
      <p:sp>
        <p:nvSpPr>
          <p:cNvPr id="1707" name="Google Shape;1707;p223"/>
          <p:cNvSpPr txBox="1">
            <a:spLocks noGrp="1"/>
          </p:cNvSpPr>
          <p:nvPr>
            <p:ph type="title"/>
          </p:nvPr>
        </p:nvSpPr>
        <p:spPr>
          <a:xfrm>
            <a:off x="166575" y="85454"/>
            <a:ext cx="8679300" cy="5439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600"/>
              <a:buNone/>
            </a:pPr>
            <a:r>
              <a:rPr lang="fr-FR" sz="3200" noProof="0" dirty="0"/>
              <a:t>Who Do </a:t>
            </a:r>
            <a:r>
              <a:rPr lang="fr-FR" sz="3200" noProof="0" dirty="0">
                <a:solidFill>
                  <a:schemeClr val="dk2"/>
                </a:solidFill>
              </a:rPr>
              <a:t>H.R.1 Changes </a:t>
            </a:r>
            <a:r>
              <a:rPr lang="fr-FR" sz="3200" noProof="0" dirty="0"/>
              <a:t>Apply To?</a:t>
            </a:r>
            <a:endParaRPr lang="fr-FR" sz="3200" noProof="0" dirty="0">
              <a:solidFill>
                <a:schemeClr val="dk2"/>
              </a:solidFill>
            </a:endParaRPr>
          </a:p>
        </p:txBody>
      </p:sp>
      <p:sp>
        <p:nvSpPr>
          <p:cNvPr id="1708" name="Google Shape;1708;p223"/>
          <p:cNvSpPr txBox="1"/>
          <p:nvPr/>
        </p:nvSpPr>
        <p:spPr>
          <a:xfrm>
            <a:off x="838200" y="822817"/>
            <a:ext cx="7442400" cy="2686879"/>
          </a:xfrm>
          <a:prstGeom prst="rect">
            <a:avLst/>
          </a:prstGeom>
          <a:noFill/>
          <a:ln>
            <a:noFill/>
          </a:ln>
        </p:spPr>
        <p:txBody>
          <a:bodyPr spcFirstLastPara="1" wrap="square" lIns="68575" tIns="68575" rIns="68575" bIns="68575" anchor="t" anchorCtr="0">
            <a:spAutoFit/>
          </a:bodyPr>
          <a:lstStyle/>
          <a:p>
            <a:pPr marL="0" marR="0" lvl="0" indent="0" algn="l" rtl="0">
              <a:lnSpc>
                <a:spcPct val="115000"/>
              </a:lnSpc>
              <a:spcBef>
                <a:spcPts val="0"/>
              </a:spcBef>
              <a:spcAft>
                <a:spcPts val="0"/>
              </a:spcAft>
              <a:buNone/>
            </a:pPr>
            <a:r>
              <a:rPr lang="fr-FR" sz="1800" noProof="0" dirty="0">
                <a:solidFill>
                  <a:schemeClr val="dk1"/>
                </a:solidFill>
                <a:latin typeface="Trebuchet MS"/>
                <a:ea typeface="Trebuchet MS"/>
                <a:cs typeface="Trebuchet MS"/>
                <a:sym typeface="Trebuchet MS"/>
              </a:rPr>
              <a:t>In general, H.R. 1 changes apply to: </a:t>
            </a:r>
          </a:p>
          <a:p>
            <a:pPr marL="457200" marR="0" lvl="0" indent="-342900" algn="l" rtl="0">
              <a:lnSpc>
                <a:spcPct val="115000"/>
              </a:lnSpc>
              <a:spcBef>
                <a:spcPts val="0"/>
              </a:spcBef>
              <a:spcAft>
                <a:spcPts val="0"/>
              </a:spcAft>
              <a:buClr>
                <a:schemeClr val="dk1"/>
              </a:buClr>
              <a:buSzPts val="1800"/>
              <a:buFont typeface="Trebuchet MS"/>
              <a:buChar char="●"/>
            </a:pPr>
            <a:r>
              <a:rPr lang="fr-FR" sz="1800" b="1" noProof="0" dirty="0">
                <a:solidFill>
                  <a:schemeClr val="dk1"/>
                </a:solidFill>
                <a:latin typeface="Trebuchet MS"/>
                <a:ea typeface="Trebuchet MS"/>
                <a:cs typeface="Trebuchet MS"/>
                <a:sym typeface="Trebuchet MS"/>
              </a:rPr>
              <a:t>Some adults</a:t>
            </a:r>
            <a:r>
              <a:rPr lang="fr-FR" sz="1800" noProof="0" dirty="0">
                <a:solidFill>
                  <a:schemeClr val="dk1"/>
                </a:solidFill>
                <a:latin typeface="Trebuchet MS"/>
                <a:ea typeface="Trebuchet MS"/>
                <a:cs typeface="Trebuchet MS"/>
                <a:sym typeface="Trebuchet MS"/>
              </a:rPr>
              <a:t> </a:t>
            </a:r>
            <a:r>
              <a:rPr lang="fr-FR" sz="1800" b="1" noProof="0" dirty="0">
                <a:solidFill>
                  <a:schemeClr val="dk1"/>
                </a:solidFill>
                <a:latin typeface="Trebuchet MS"/>
                <a:ea typeface="Trebuchet MS"/>
                <a:cs typeface="Trebuchet MS"/>
                <a:sym typeface="Trebuchet MS"/>
              </a:rPr>
              <a:t>ages 19-64 who earn up to 133% of the federal poverty level</a:t>
            </a:r>
          </a:p>
          <a:p>
            <a:pPr marL="0" marR="0" lvl="0" indent="0" algn="l" rtl="0">
              <a:lnSpc>
                <a:spcPct val="115000"/>
              </a:lnSpc>
              <a:spcBef>
                <a:spcPts val="0"/>
              </a:spcBef>
              <a:spcAft>
                <a:spcPts val="0"/>
              </a:spcAft>
              <a:buNone/>
            </a:pPr>
            <a:r>
              <a:rPr lang="fr-FR" sz="1800" noProof="0" dirty="0">
                <a:solidFill>
                  <a:schemeClr val="dk1"/>
                </a:solidFill>
                <a:latin typeface="Trebuchet MS"/>
                <a:ea typeface="Trebuchet MS"/>
                <a:cs typeface="Trebuchet MS"/>
                <a:sym typeface="Trebuchet MS"/>
              </a:rPr>
              <a:t>Depending on the provision, there are many exceptions, for example:</a:t>
            </a:r>
          </a:p>
          <a:p>
            <a:pPr marL="457200" marR="0" lvl="0" indent="-342900" algn="l" rtl="0">
              <a:lnSpc>
                <a:spcPct val="115000"/>
              </a:lnSpc>
              <a:spcBef>
                <a:spcPts val="0"/>
              </a:spcBef>
              <a:spcAft>
                <a:spcPts val="0"/>
              </a:spcAft>
              <a:buClr>
                <a:schemeClr val="dk1"/>
              </a:buClr>
              <a:buSzPts val="1800"/>
              <a:buFont typeface="Trebuchet MS"/>
              <a:buChar char="●"/>
            </a:pPr>
            <a:r>
              <a:rPr lang="fr-FR" sz="1800" noProof="0" dirty="0">
                <a:solidFill>
                  <a:schemeClr val="dk1"/>
                </a:solidFill>
                <a:latin typeface="Trebuchet MS"/>
                <a:ea typeface="Trebuchet MS"/>
                <a:cs typeface="Trebuchet MS"/>
                <a:sym typeface="Trebuchet MS"/>
              </a:rPr>
              <a:t>Medical conditions</a:t>
            </a:r>
          </a:p>
          <a:p>
            <a:pPr marL="457200" marR="0" lvl="0" indent="-342900" algn="l" rtl="0">
              <a:lnSpc>
                <a:spcPct val="115000"/>
              </a:lnSpc>
              <a:spcBef>
                <a:spcPts val="0"/>
              </a:spcBef>
              <a:spcAft>
                <a:spcPts val="0"/>
              </a:spcAft>
              <a:buClr>
                <a:schemeClr val="dk1"/>
              </a:buClr>
              <a:buSzPts val="1800"/>
              <a:buFont typeface="Trebuchet MS"/>
              <a:buChar char="●"/>
            </a:pPr>
            <a:r>
              <a:rPr lang="fr-FR" sz="1800" noProof="0" dirty="0">
                <a:solidFill>
                  <a:schemeClr val="dk1"/>
                </a:solidFill>
                <a:latin typeface="Trebuchet MS"/>
                <a:ea typeface="Trebuchet MS"/>
                <a:cs typeface="Trebuchet MS"/>
                <a:sym typeface="Trebuchet MS"/>
              </a:rPr>
              <a:t>Caregiver status</a:t>
            </a:r>
          </a:p>
          <a:p>
            <a:pPr marL="457200" lvl="0" indent="-342900" algn="l" rtl="0">
              <a:lnSpc>
                <a:spcPct val="115000"/>
              </a:lnSpc>
              <a:spcBef>
                <a:spcPts val="0"/>
              </a:spcBef>
              <a:spcAft>
                <a:spcPts val="0"/>
              </a:spcAft>
              <a:buClr>
                <a:schemeClr val="dk1"/>
              </a:buClr>
              <a:buSzPts val="1800"/>
              <a:buFont typeface="Trebuchet MS"/>
              <a:buChar char="●"/>
            </a:pPr>
            <a:r>
              <a:rPr lang="fr-FR" sz="1800" noProof="0" dirty="0">
                <a:solidFill>
                  <a:schemeClr val="dk1"/>
                </a:solidFill>
                <a:latin typeface="Trebuchet MS"/>
                <a:ea typeface="Trebuchet MS"/>
                <a:cs typeface="Trebuchet MS"/>
                <a:sym typeface="Trebuchet MS"/>
              </a:rPr>
              <a:t>Enrollment in certain programs</a:t>
            </a:r>
          </a:p>
          <a:p>
            <a:pPr marL="457200" lvl="0" indent="0" algn="l" rtl="0">
              <a:lnSpc>
                <a:spcPct val="115000"/>
              </a:lnSpc>
              <a:spcBef>
                <a:spcPts val="0"/>
              </a:spcBef>
              <a:spcAft>
                <a:spcPts val="0"/>
              </a:spcAft>
              <a:buNone/>
            </a:pPr>
            <a:endParaRPr lang="fr-FR" sz="1800" noProof="0" dirty="0">
              <a:solidFill>
                <a:schemeClr val="dk1"/>
              </a:solidFill>
              <a:latin typeface="Trebuchet MS"/>
              <a:ea typeface="Trebuchet MS"/>
              <a:cs typeface="Trebuchet MS"/>
              <a:sym typeface="Trebuchet MS"/>
            </a:endParaRPr>
          </a:p>
        </p:txBody>
      </p:sp>
      <p:sp>
        <p:nvSpPr>
          <p:cNvPr id="1709" name="Google Shape;1709;p223"/>
          <p:cNvSpPr/>
          <p:nvPr/>
        </p:nvSpPr>
        <p:spPr>
          <a:xfrm>
            <a:off x="843525" y="3425974"/>
            <a:ext cx="8300400" cy="890400"/>
          </a:xfrm>
          <a:prstGeom prst="rect">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Clr>
                <a:schemeClr val="dk1"/>
              </a:buClr>
              <a:buSzPts val="1000"/>
              <a:buFont typeface="Arial"/>
              <a:buNone/>
            </a:pPr>
            <a:r>
              <a:rPr lang="fr-FR" sz="2500" b="1" noProof="0" dirty="0">
                <a:solidFill>
                  <a:schemeClr val="dk1"/>
                </a:solidFill>
                <a:latin typeface="Trebuchet MS"/>
                <a:ea typeface="Trebuchet MS"/>
                <a:cs typeface="Trebuchet MS"/>
                <a:sym typeface="Trebuchet MS"/>
              </a:rPr>
              <a:t>North Star:</a:t>
            </a:r>
            <a:r>
              <a:rPr lang="fr-FR" sz="2200" b="1" noProof="0" dirty="0">
                <a:solidFill>
                  <a:schemeClr val="dk1"/>
                </a:solidFill>
                <a:latin typeface="Trebuchet MS"/>
                <a:ea typeface="Trebuchet MS"/>
                <a:cs typeface="Trebuchet MS"/>
                <a:sym typeface="Trebuchet MS"/>
              </a:rPr>
              <a:t> Reduce coverage losses </a:t>
            </a:r>
            <a:r>
              <a:rPr lang="fr-FR" sz="2200" noProof="0" dirty="0">
                <a:solidFill>
                  <a:schemeClr val="dk1"/>
                </a:solidFill>
                <a:latin typeface="Trebuchet MS"/>
                <a:ea typeface="Trebuchet MS"/>
                <a:cs typeface="Trebuchet MS"/>
                <a:sym typeface="Trebuchet MS"/>
              </a:rPr>
              <a:t>and negative consequences to Coloradans, providers &amp; economy</a:t>
            </a:r>
            <a:endParaRPr lang="fr-FR" sz="2200" b="1" noProof="0" dirty="0">
              <a:solidFill>
                <a:schemeClr val="dk1"/>
              </a:solidFill>
              <a:latin typeface="Trebuchet MS"/>
              <a:ea typeface="Trebuchet MS"/>
              <a:cs typeface="Trebuchet MS"/>
              <a:sym typeface="Trebuchet MS"/>
            </a:endParaRPr>
          </a:p>
        </p:txBody>
      </p:sp>
      <p:sp>
        <p:nvSpPr>
          <p:cNvPr id="1710" name="Google Shape;1710;p223" descr="star" title="star"/>
          <p:cNvSpPr/>
          <p:nvPr/>
        </p:nvSpPr>
        <p:spPr>
          <a:xfrm>
            <a:off x="0" y="3420882"/>
            <a:ext cx="843600" cy="742200"/>
          </a:xfrm>
          <a:prstGeom prst="star5">
            <a:avLst>
              <a:gd name="adj" fmla="val 19098"/>
              <a:gd name="hf" fmla="val 105146"/>
              <a:gd name="vf" fmla="val 110557"/>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None/>
            </a:pPr>
            <a:endParaRPr lang="fr-FR" sz="1800" b="1" noProof="0"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68"/>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None/>
            </a:pPr>
            <a:r>
              <a:rPr lang="fr-FR" sz="3400" noProof="0" dirty="0"/>
              <a:t>Ordre du jour</a:t>
            </a:r>
            <a:endParaRPr lang="fr-FR" sz="3500" noProof="0" dirty="0">
              <a:solidFill>
                <a:schemeClr val="accent3"/>
              </a:solidFill>
            </a:endParaRPr>
          </a:p>
        </p:txBody>
      </p:sp>
      <p:sp>
        <p:nvSpPr>
          <p:cNvPr id="752" name="Google Shape;752;p168"/>
          <p:cNvSpPr txBox="1">
            <a:spLocks noGrp="1"/>
          </p:cNvSpPr>
          <p:nvPr>
            <p:ph type="body" idx="1"/>
          </p:nvPr>
        </p:nvSpPr>
        <p:spPr>
          <a:xfrm>
            <a:off x="101850" y="964587"/>
            <a:ext cx="8940300" cy="3418500"/>
          </a:xfrm>
          <a:prstGeom prst="rect">
            <a:avLst/>
          </a:prstGeom>
        </p:spPr>
        <p:txBody>
          <a:bodyPr spcFirstLastPara="1" wrap="square" lIns="68575" tIns="34275" rIns="68575" bIns="34275" anchor="t" anchorCtr="0">
            <a:noAutofit/>
          </a:bodyPr>
          <a:lstStyle/>
          <a:p>
            <a:pPr marL="514350" marR="0" lvl="0" indent="0" algn="l" rtl="0">
              <a:lnSpc>
                <a:spcPct val="150000"/>
              </a:lnSpc>
              <a:spcBef>
                <a:spcPts val="0"/>
              </a:spcBef>
              <a:spcAft>
                <a:spcPts val="0"/>
              </a:spcAft>
              <a:buNone/>
            </a:pPr>
            <a:r>
              <a:rPr lang="fr-FR" sz="2200" b="1" noProof="0" dirty="0"/>
              <a:t>Introduction |</a:t>
            </a:r>
            <a:r>
              <a:rPr lang="fr-FR" sz="2200" i="1" noProof="0" dirty="0"/>
              <a:t>Kyra Acuña</a:t>
            </a:r>
          </a:p>
          <a:p>
            <a:pPr marL="514350" marR="0" lvl="0" indent="0" algn="l" rtl="0">
              <a:lnSpc>
                <a:spcPct val="150000"/>
              </a:lnSpc>
              <a:spcBef>
                <a:spcPts val="0"/>
              </a:spcBef>
              <a:spcAft>
                <a:spcPts val="0"/>
              </a:spcAft>
              <a:buNone/>
            </a:pPr>
            <a:r>
              <a:rPr lang="fr-FR" sz="2200" b="1" noProof="0" dirty="0"/>
              <a:t>Aperçu de RH 1 |</a:t>
            </a:r>
            <a:r>
              <a:rPr lang="fr-FR" sz="2200" i="1" noProof="0" dirty="0"/>
              <a:t>Adela Flores-Brennan</a:t>
            </a:r>
          </a:p>
          <a:p>
            <a:pPr marL="514350" lvl="0" indent="0" algn="l" rtl="0">
              <a:lnSpc>
                <a:spcPct val="150000"/>
              </a:lnSpc>
              <a:spcBef>
                <a:spcPts val="0"/>
              </a:spcBef>
              <a:spcAft>
                <a:spcPts val="0"/>
              </a:spcAft>
              <a:buNone/>
            </a:pPr>
            <a:r>
              <a:rPr lang="fr-FR" sz="2200" b="1" noProof="0" dirty="0"/>
              <a:t>Exigences de travail |</a:t>
            </a:r>
            <a:r>
              <a:rPr lang="fr-FR" sz="2200" i="1" noProof="0" dirty="0"/>
              <a:t>Marivel Klueckman</a:t>
            </a:r>
            <a:endParaRPr lang="fr-FR" sz="2200" b="1" noProof="0" dirty="0"/>
          </a:p>
          <a:p>
            <a:pPr marL="514350" lvl="0" indent="0" algn="l" rtl="0">
              <a:lnSpc>
                <a:spcPct val="115000"/>
              </a:lnSpc>
              <a:spcBef>
                <a:spcPts val="0"/>
              </a:spcBef>
              <a:spcAft>
                <a:spcPts val="0"/>
              </a:spcAft>
              <a:buClr>
                <a:schemeClr val="dk1"/>
              </a:buClr>
              <a:buSzPts val="1100"/>
              <a:buFont typeface="Arial" panose="020B0604020202020204"/>
              <a:buNone/>
            </a:pPr>
            <a:r>
              <a:rPr lang="fr-FR" sz="2200" b="1" noProof="0" dirty="0"/>
              <a:t>Quand et comment se conformer aux exigences professionnelles |      </a:t>
            </a:r>
          </a:p>
          <a:p>
            <a:pPr marL="971550" lvl="0" indent="400050" algn="l" rtl="0">
              <a:lnSpc>
                <a:spcPct val="115000"/>
              </a:lnSpc>
              <a:spcBef>
                <a:spcPts val="0"/>
              </a:spcBef>
              <a:spcAft>
                <a:spcPts val="0"/>
              </a:spcAft>
              <a:buClr>
                <a:schemeClr val="dk1"/>
              </a:buClr>
              <a:buSzPts val="1100"/>
              <a:buFont typeface="Arial" panose="020B0604020202020204"/>
              <a:buNone/>
            </a:pPr>
            <a:r>
              <a:rPr lang="fr-FR" sz="2200" i="1" noProof="0" dirty="0"/>
              <a:t>Marivel Klueckman</a:t>
            </a:r>
          </a:p>
          <a:p>
            <a:pPr marL="514350" marR="0" lvl="0" indent="0" algn="l" rtl="0">
              <a:lnSpc>
                <a:spcPct val="150000"/>
              </a:lnSpc>
              <a:spcBef>
                <a:spcPts val="0"/>
              </a:spcBef>
              <a:spcAft>
                <a:spcPts val="0"/>
              </a:spcAft>
              <a:buNone/>
            </a:pPr>
            <a:r>
              <a:rPr lang="fr-FR" sz="2200" b="1" noProof="0" dirty="0"/>
              <a:t>Prochaines étapes et comment s'impliquer |</a:t>
            </a:r>
            <a:r>
              <a:rPr lang="fr-FR" sz="2200" i="1" noProof="0" dirty="0"/>
              <a:t>Kyra Acuña</a:t>
            </a:r>
          </a:p>
          <a:p>
            <a:pPr marL="514350" marR="0" lvl="0" indent="0" algn="l" rtl="0">
              <a:lnSpc>
                <a:spcPct val="150000"/>
              </a:lnSpc>
              <a:spcBef>
                <a:spcPts val="0"/>
              </a:spcBef>
              <a:spcAft>
                <a:spcPts val="0"/>
              </a:spcAft>
              <a:buNone/>
            </a:pPr>
            <a:endParaRPr lang="fr-FR" sz="2200" i="1" noProof="0" dirty="0"/>
          </a:p>
        </p:txBody>
      </p:sp>
      <p:sp>
        <p:nvSpPr>
          <p:cNvPr id="753" name="Google Shape;753;p16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7</a:t>
            </a:fld>
            <a:endParaRPr lang="fr-FR"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169"/>
          <p:cNvSpPr txBox="1">
            <a:spLocks noGrp="1"/>
          </p:cNvSpPr>
          <p:nvPr>
            <p:ph type="ctrTitle"/>
          </p:nvPr>
        </p:nvSpPr>
        <p:spPr>
          <a:xfrm>
            <a:off x="3459750" y="1291525"/>
            <a:ext cx="50241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panose="020B0604020202020204"/>
              <a:buNone/>
            </a:pPr>
            <a:r>
              <a:rPr lang="fr-FR" noProof="0" dirty="0">
                <a:latin typeface="Trebuchet MS" panose="020B0603020202020204"/>
                <a:ea typeface="Trebuchet MS" panose="020B0603020202020204"/>
                <a:cs typeface="Trebuchet MS" panose="020B0603020202020204"/>
                <a:sym typeface="Trebuchet MS" panose="020B0603020202020204"/>
              </a:rPr>
              <a:t>Aperçu de RH 1</a:t>
            </a:r>
          </a:p>
          <a:p>
            <a:pPr marL="0" lvl="0" indent="0" algn="l" rtl="0">
              <a:lnSpc>
                <a:spcPct val="90000"/>
              </a:lnSpc>
              <a:spcBef>
                <a:spcPts val="0"/>
              </a:spcBef>
              <a:spcAft>
                <a:spcPts val="0"/>
              </a:spcAft>
              <a:buClr>
                <a:schemeClr val="accent1"/>
              </a:buClr>
              <a:buSzPts val="5000"/>
              <a:buFont typeface="Arial" panose="020B0604020202020204"/>
              <a:buNone/>
            </a:pPr>
            <a:r>
              <a:rPr lang="fr-FR" sz="2700" i="1" noProof="0" dirty="0">
                <a:latin typeface="Trebuchet MS" panose="020B0603020202020204"/>
                <a:ea typeface="Trebuchet MS" panose="020B0603020202020204"/>
                <a:cs typeface="Trebuchet MS" panose="020B0603020202020204"/>
                <a:sym typeface="Trebuchet MS" panose="020B0603020202020204"/>
              </a:rPr>
              <a:t>Adela Flores-Brennan</a:t>
            </a:r>
          </a:p>
          <a:p>
            <a:pPr marL="0" lvl="0" indent="0" algn="l" rtl="0">
              <a:lnSpc>
                <a:spcPct val="90000"/>
              </a:lnSpc>
              <a:spcBef>
                <a:spcPts val="0"/>
              </a:spcBef>
              <a:spcAft>
                <a:spcPts val="0"/>
              </a:spcAft>
              <a:buClr>
                <a:schemeClr val="accent1"/>
              </a:buClr>
              <a:buSzPts val="5000"/>
              <a:buFont typeface="Arial" panose="020B0604020202020204"/>
              <a:buNone/>
            </a:pPr>
            <a:endParaRPr lang="fr-FR" sz="3300" noProof="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7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rgbClr val="000000"/>
              </a:buClr>
              <a:buFont typeface="Arial" panose="020B0604020202020204"/>
              <a:buNone/>
            </a:pPr>
            <a:fld id="{00000000-1234-1234-1234-123412341234}" type="slidenum">
              <a:rPr lang="fr-FR" noProof="0" smtClean="0"/>
              <a:t>9</a:t>
            </a:fld>
            <a:endParaRPr lang="fr-FR" noProof="0" dirty="0"/>
          </a:p>
        </p:txBody>
      </p:sp>
      <p:sp>
        <p:nvSpPr>
          <p:cNvPr id="764" name="Google Shape;764;p170"/>
          <p:cNvSpPr txBox="1">
            <a:spLocks noGrp="1"/>
          </p:cNvSpPr>
          <p:nvPr>
            <p:ph type="title"/>
          </p:nvPr>
        </p:nvSpPr>
        <p:spPr>
          <a:xfrm>
            <a:off x="166575" y="320128"/>
            <a:ext cx="8679300" cy="5439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600"/>
              <a:buFont typeface="Arial" panose="020B0604020202020204"/>
              <a:buNone/>
            </a:pPr>
            <a:r>
              <a:rPr lang="fr-FR" sz="2400" noProof="0" dirty="0"/>
              <a:t>Modifications apportées par la loi HR 1 aux critères d'admissibilité à Medicaid</a:t>
            </a:r>
          </a:p>
          <a:p>
            <a:pPr marL="0" lvl="0" indent="0" algn="ctr" rtl="0">
              <a:lnSpc>
                <a:spcPct val="100000"/>
              </a:lnSpc>
              <a:spcBef>
                <a:spcPts val="0"/>
              </a:spcBef>
              <a:spcAft>
                <a:spcPts val="0"/>
              </a:spcAft>
              <a:buSzPts val="600"/>
              <a:buNone/>
            </a:pPr>
            <a:endParaRPr lang="fr-FR" sz="3200" noProof="0" dirty="0"/>
          </a:p>
        </p:txBody>
      </p:sp>
      <p:sp>
        <p:nvSpPr>
          <p:cNvPr id="765" name="Google Shape;765;p170"/>
          <p:cNvSpPr txBox="1"/>
          <p:nvPr/>
        </p:nvSpPr>
        <p:spPr>
          <a:xfrm>
            <a:off x="473300" y="829969"/>
            <a:ext cx="8464800" cy="2191359"/>
          </a:xfrm>
          <a:prstGeom prst="rect">
            <a:avLst/>
          </a:prstGeom>
          <a:noFill/>
          <a:ln>
            <a:noFill/>
          </a:ln>
        </p:spPr>
        <p:txBody>
          <a:bodyPr spcFirstLastPara="1" wrap="square" lIns="68575" tIns="68575" rIns="68575" bIns="68575" anchor="t" anchorCtr="0">
            <a:spAutoFit/>
          </a:bodyPr>
          <a:lstStyle/>
          <a:p>
            <a:pPr marL="457200" lvl="0" indent="-349250" algn="l" rtl="0">
              <a:lnSpc>
                <a:spcPct val="115000"/>
              </a:lnSpc>
              <a:spcBef>
                <a:spcPts val="0"/>
              </a:spcBef>
              <a:spcAft>
                <a:spcPts val="0"/>
              </a:spcAft>
              <a:buClr>
                <a:schemeClr val="dk1"/>
              </a:buClr>
              <a:buSzPts val="1900"/>
              <a:buFont typeface="Trebuchet MS" panose="020B0603020202020204"/>
              <a:buChar char="●"/>
            </a:pPr>
            <a:r>
              <a:rPr lang="fr-FR" sz="1600" noProof="0" dirty="0">
                <a:solidFill>
                  <a:schemeClr val="dk1"/>
                </a:solidFill>
                <a:latin typeface="Trebuchet MS" panose="020B0603020202020204"/>
                <a:ea typeface="Trebuchet MS" panose="020B0603020202020204"/>
                <a:cs typeface="Trebuchet MS" panose="020B0603020202020204"/>
                <a:sym typeface="Trebuchet MS" panose="020B0603020202020204"/>
              </a:rPr>
              <a:t>La plupart des bénéficiaires de Medicaid ne seront pas touchés, mais certains changements importants concernant les critères d'admissibilité ont été apportés :</a:t>
            </a:r>
          </a:p>
          <a:p>
            <a:pPr marL="914400" lvl="1" indent="-342900" algn="l" rtl="0">
              <a:lnSpc>
                <a:spcPct val="115000"/>
              </a:lnSpc>
              <a:spcBef>
                <a:spcPts val="0"/>
              </a:spcBef>
              <a:spcAft>
                <a:spcPts val="0"/>
              </a:spcAft>
              <a:buClr>
                <a:schemeClr val="dk1"/>
              </a:buClr>
              <a:buSzPts val="18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Fréquence de renouvellement, couverture rétroactive, couverture des immigrants et exigences de travail (également appelées « engagement communautaire »)</a:t>
            </a:r>
          </a:p>
          <a:p>
            <a:pPr marL="457200" marR="0" lvl="0" indent="-342900" algn="l" rtl="0">
              <a:lnSpc>
                <a:spcPct val="115000"/>
              </a:lnSpc>
              <a:spcBef>
                <a:spcPts val="0"/>
              </a:spcBef>
              <a:spcAft>
                <a:spcPts val="0"/>
              </a:spcAft>
              <a:buClr>
                <a:schemeClr val="dk1"/>
              </a:buClr>
              <a:buSzPts val="18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De manière générale, les modifications apportées par la loi HR 1 s'appliquent à :</a:t>
            </a:r>
          </a:p>
          <a:p>
            <a:pPr marL="914400" marR="0" lvl="1" indent="-342900" algn="l" rtl="0">
              <a:lnSpc>
                <a:spcPct val="115000"/>
              </a:lnSpc>
              <a:spcBef>
                <a:spcPts val="0"/>
              </a:spcBef>
              <a:spcAft>
                <a:spcPts val="0"/>
              </a:spcAft>
              <a:buClr>
                <a:schemeClr val="dk1"/>
              </a:buClr>
              <a:buSzPts val="1800"/>
              <a:buFont typeface="Trebuchet MS" panose="020B0603020202020204"/>
              <a:buChar char="○"/>
            </a:pP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Certains adultes</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âgés de 19 à 64 ans qui gagnent jusqu'à 133 % du seuil de pauvreté fédéral.</a:t>
            </a:r>
          </a:p>
          <a:p>
            <a:pPr marL="914400" marR="0" lvl="1" indent="-342900" algn="l" rtl="0">
              <a:lnSpc>
                <a:spcPct val="115000"/>
              </a:lnSpc>
              <a:spcBef>
                <a:spcPts val="0"/>
              </a:spcBef>
              <a:spcAft>
                <a:spcPts val="0"/>
              </a:spcAft>
              <a:buClr>
                <a:schemeClr val="dk1"/>
              </a:buClr>
              <a:buSzPts val="1800"/>
              <a:buFont typeface="Trebuchet MS" panose="020B0603020202020204"/>
              <a:buChar char="○"/>
            </a:pP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Selon la disposition, il existe de nombreuses </a:t>
            </a:r>
            <a:r>
              <a:rPr lang="fr-FR" b="1" noProof="0" dirty="0">
                <a:solidFill>
                  <a:schemeClr val="dk1"/>
                </a:solidFill>
                <a:latin typeface="Trebuchet MS" panose="020B0603020202020204"/>
                <a:ea typeface="Trebuchet MS" panose="020B0603020202020204"/>
                <a:cs typeface="Trebuchet MS" panose="020B0603020202020204"/>
                <a:sym typeface="Trebuchet MS" panose="020B0603020202020204"/>
              </a:rPr>
              <a:t>exceptions</a:t>
            </a:r>
            <a:r>
              <a:rPr lang="fr-FR" noProof="0" dirty="0">
                <a:solidFill>
                  <a:schemeClr val="dk1"/>
                </a:solidFill>
                <a:latin typeface="Trebuchet MS" panose="020B0603020202020204"/>
                <a:ea typeface="Trebuchet MS" panose="020B0603020202020204"/>
                <a:cs typeface="Trebuchet MS" panose="020B0603020202020204"/>
                <a:sym typeface="Trebuchet MS" panose="020B0603020202020204"/>
              </a:rPr>
              <a:t>.</a:t>
            </a:r>
          </a:p>
        </p:txBody>
      </p:sp>
      <p:sp>
        <p:nvSpPr>
          <p:cNvPr id="766" name="Google Shape;766;p170"/>
          <p:cNvSpPr/>
          <p:nvPr/>
        </p:nvSpPr>
        <p:spPr>
          <a:xfrm>
            <a:off x="843600" y="3458677"/>
            <a:ext cx="8300400" cy="890400"/>
          </a:xfrm>
          <a:prstGeom prst="rect">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Clr>
                <a:schemeClr val="dk1"/>
              </a:buClr>
              <a:buSzPts val="1000"/>
              <a:buFont typeface="Arial" panose="020B0604020202020204"/>
              <a:buNone/>
            </a:pPr>
            <a:r>
              <a:rPr lang="fr-FR" sz="2000" b="1" noProof="0" dirty="0">
                <a:solidFill>
                  <a:schemeClr val="dk1"/>
                </a:solidFill>
                <a:latin typeface="Trebuchet MS" panose="020B0603020202020204"/>
                <a:ea typeface="Trebuchet MS" panose="020B0603020202020204"/>
                <a:cs typeface="Trebuchet MS" panose="020B0603020202020204"/>
                <a:sym typeface="Trebuchet MS" panose="020B0603020202020204"/>
              </a:rPr>
              <a:t>Objectif prioritaire de HCPF : réduire les pertes de couverture </a:t>
            </a:r>
            <a:r>
              <a:rPr lang="fr-FR" sz="2000" noProof="0" dirty="0">
                <a:solidFill>
                  <a:schemeClr val="dk1"/>
                </a:solidFill>
                <a:latin typeface="Trebuchet MS" panose="020B0603020202020204"/>
                <a:ea typeface="Trebuchet MS" panose="020B0603020202020204"/>
                <a:cs typeface="Trebuchet MS" panose="020B0603020202020204"/>
                <a:sym typeface="Trebuchet MS" panose="020B0603020202020204"/>
              </a:rPr>
              <a:t>et des conséquences négatives pour les habitants du Colorado, les prestataires de soins et l'économie</a:t>
            </a:r>
            <a:endParaRPr lang="fr-FR" sz="2000" b="1" noProof="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767" name="Google Shape;767;p170" descr="star" title="star"/>
          <p:cNvSpPr/>
          <p:nvPr/>
        </p:nvSpPr>
        <p:spPr>
          <a:xfrm>
            <a:off x="0" y="3635678"/>
            <a:ext cx="843600" cy="742200"/>
          </a:xfrm>
          <a:prstGeom prst="star5">
            <a:avLst>
              <a:gd name="adj" fmla="val 19098"/>
              <a:gd name="hf" fmla="val 105146"/>
              <a:gd name="vf" fmla="val 110557"/>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None/>
            </a:pPr>
            <a:endParaRPr lang="fr-FR" sz="1800" b="1" noProof="0" dirty="0">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13896</Words>
  <Application>Microsoft Office PowerPoint</Application>
  <PresentationFormat>On-screen Show (16:9)</PresentationFormat>
  <Paragraphs>1082</Paragraphs>
  <Slides>62</Slides>
  <Notes>62</Notes>
  <HiddenSlides>22</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62</vt:i4>
      </vt:variant>
    </vt:vector>
  </HeadingPairs>
  <TitlesOfParts>
    <vt:vector size="80" baseType="lpstr">
      <vt:lpstr>Arial</vt:lpstr>
      <vt:lpstr>Trebuchet MS</vt:lpstr>
      <vt:lpstr>Calibri</vt:lpstr>
      <vt:lpstr>Noto Sans Symbols</vt:lpstr>
      <vt:lpstr>Verdana</vt:lpstr>
      <vt:lpstr>Open Sans SemiBold</vt:lpstr>
      <vt:lpstr>Open Sans</vt:lpstr>
      <vt:lpstr>Inter</vt:lpstr>
      <vt:lpstr>Courier New</vt:lpstr>
      <vt:lpstr>Roboto</vt:lpstr>
      <vt:lpstr>Noto Sans</vt:lpstr>
      <vt:lpstr>Simple Light</vt:lpstr>
      <vt:lpstr>White Theme</vt:lpstr>
      <vt:lpstr>White Theme</vt:lpstr>
      <vt:lpstr>White Theme</vt:lpstr>
      <vt:lpstr>Blue</vt:lpstr>
      <vt:lpstr>White Theme</vt:lpstr>
      <vt:lpstr>Important Campaign Style</vt:lpstr>
      <vt:lpstr> Webinaire sur les exigences de travail pour bénéficier de Medicaid </vt:lpstr>
      <vt:lpstr>Language Interpretation</vt:lpstr>
      <vt:lpstr>Sous-titres codés</vt:lpstr>
      <vt:lpstr>Logistique des réunions</vt:lpstr>
      <vt:lpstr>Notre mission - photo</vt:lpstr>
      <vt:lpstr>Ce que nous faisons</vt:lpstr>
      <vt:lpstr>Ordre du jour</vt:lpstr>
      <vt:lpstr>Aperçu de RH 1 Adela Flores-Brennan </vt:lpstr>
      <vt:lpstr>Modifications apportées par la loi HR 1 aux critères d'admissibilité à Medicaid </vt:lpstr>
      <vt:lpstr>PowerPoint Presentation</vt:lpstr>
      <vt:lpstr>PowerPoint Presentation</vt:lpstr>
      <vt:lpstr>1er octobre : Changements pour certains immigrants </vt:lpstr>
      <vt:lpstr>1er janvier : Autres changements concernant Medicaid </vt:lpstr>
      <vt:lpstr>Exigences de travail Marivel Klueckman </vt:lpstr>
      <vt:lpstr>Exigences du travail : ce que nous savons</vt:lpstr>
      <vt:lpstr> Aperçu des exigences de travail RH 1</vt:lpstr>
      <vt:lpstr>❌ Qui n'est pas concerné</vt:lpstr>
      <vt:lpstr>❌ Non concerné : certains âges</vt:lpstr>
      <vt:lpstr>❌ Non concerné : les personnes inscrites à certains programmes</vt:lpstr>
      <vt:lpstr>❌ Non concerné : les personnes médicalement fragiles</vt:lpstr>
      <vt:lpstr>❌ Non concernés : certains aidants</vt:lpstr>
      <vt:lpstr>❌ Non concernées : Autres populations</vt:lpstr>
      <vt:lpstr>❌ Difficultés temporaires facultatives </vt:lpstr>
      <vt:lpstr>PowerPoint Presentation</vt:lpstr>
      <vt:lpstr>PowerPoint Presentation</vt:lpstr>
      <vt:lpstr>PowerPoint Presentation</vt:lpstr>
      <vt:lpstr>Quand et comment se conformer aux exigences de travail Marivel Klueckman </vt:lpstr>
      <vt:lpstr>À partir de quand les membres qui renouvellent leur adhésion doivent-ils satisfaire aux exigences en matière de travail ? </vt:lpstr>
      <vt:lpstr>Exemple : Membre renouvelant son adhésion </vt:lpstr>
      <vt:lpstr>À partir de quand les nouveaux candidats doivent-ils se conformer aux exigences ?</vt:lpstr>
      <vt:lpstr>Exemple: Nouveau candidat </vt:lpstr>
      <vt:lpstr>Comment se conformer aux exigences du travail</vt:lpstr>
      <vt:lpstr>Comment se conformer aux exigences du travail </vt:lpstr>
      <vt:lpstr>Comment déclarer ses activités professionnelles et son engagement communautaire</vt:lpstr>
      <vt:lpstr>Sondage : Si les exigences fédérales en matière de travail s'appliquent à vous ou à un membre de votre foyer, comment comptez-vous vous y conformer ?</vt:lpstr>
      <vt:lpstr>Prochaines opportunités d'engagement Kyra Acuña </vt:lpstr>
      <vt:lpstr>Comment la HCPF et nos partenaires  se préparent</vt:lpstr>
      <vt:lpstr>Comment rester motivé</vt:lpstr>
      <vt:lpstr>Devenez notre partenaire </vt:lpstr>
      <vt:lpstr>Merci!</vt:lpstr>
      <vt:lpstr>Share Your Questions about Work Requirements </vt:lpstr>
      <vt:lpstr>PowerPoint Presentation</vt:lpstr>
      <vt:lpstr>Members: Watch for Communications</vt:lpstr>
      <vt:lpstr>PowerPoint Presentation</vt:lpstr>
      <vt:lpstr>PowerPoint Presentation</vt:lpstr>
      <vt:lpstr>What Members Can Expect</vt:lpstr>
      <vt:lpstr>Who Do Most of the H.R. 1 Changes Apply To?</vt:lpstr>
      <vt:lpstr>6-Month Renewal Redeterminations</vt:lpstr>
      <vt:lpstr>How to Report Work &amp; Community Engagement Activities</vt:lpstr>
      <vt:lpstr>How Members Can Prepare</vt:lpstr>
      <vt:lpstr>Upcoming Session on Medical Frailty  </vt:lpstr>
      <vt:lpstr>Changes to Renewal Frequency</vt:lpstr>
      <vt:lpstr>Changes to Household/Case Renewals</vt:lpstr>
      <vt:lpstr>Changes to Retroactive Coverage for All New Applicants</vt:lpstr>
      <vt:lpstr>Changes for Certain Immigrants </vt:lpstr>
      <vt:lpstr>Changes for Certain Immigrants</vt:lpstr>
      <vt:lpstr>More about Medical Frailty Adela Flores-Brennan </vt:lpstr>
      <vt:lpstr>Medical Frailty  </vt:lpstr>
      <vt:lpstr>Medical Frailty Screener </vt:lpstr>
      <vt:lpstr>Medical Frailty Screener </vt:lpstr>
      <vt:lpstr>H.R. 1 Changes to Medicaid Eligibility </vt:lpstr>
      <vt:lpstr>Who Do H.R.1 Changes Apply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Webinaire sur les exigences de travail pour bénéficier de Medicaid </dc:title>
  <dc:creator/>
  <cp:lastModifiedBy>Sound Ventures Inc</cp:lastModifiedBy>
  <cp:revision>19</cp:revision>
  <dcterms:created xsi:type="dcterms:W3CDTF">2026-05-28T11:44:00Z</dcterms:created>
  <dcterms:modified xsi:type="dcterms:W3CDTF">2026-05-29T18:08:41Z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1D368E4FD11F499E8AF2B52F0A1ACF6E_12</vt:lpwstr>
  </property>
  <property fmtid="{D5CDD505-2E9C-101B-9397-08002B2CF9AE}" pid="3" name="KSOProductBuildVer">
    <vt:lpwstr>1033-12.1.0.26372</vt:lpwstr>
  </property>
</Properties>
</file>