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3" r:id="rId1"/>
    <p:sldMasterId id="2147483714" r:id="rId2"/>
    <p:sldMasterId id="2147483715" r:id="rId3"/>
    <p:sldMasterId id="2147483716" r:id="rId4"/>
    <p:sldMasterId id="2147483717" r:id="rId5"/>
  </p:sldMasterIdLst>
  <p:notesMasterIdLst>
    <p:notesMasterId r:id="rId41"/>
  </p:notesMasterIdLst>
  <p:sldIdLst>
    <p:sldId id="256" r:id="rId6"/>
    <p:sldId id="257" r:id="rId7"/>
    <p:sldId id="291" r:id="rId8"/>
    <p:sldId id="292" r:id="rId9"/>
    <p:sldId id="260" r:id="rId10"/>
    <p:sldId id="261" r:id="rId11"/>
    <p:sldId id="262" r:id="rId12"/>
    <p:sldId id="293" r:id="rId13"/>
    <p:sldId id="294" r:id="rId14"/>
    <p:sldId id="295" r:id="rId15"/>
    <p:sldId id="296" r:id="rId16"/>
    <p:sldId id="297" r:id="rId17"/>
    <p:sldId id="298" r:id="rId18"/>
    <p:sldId id="299" r:id="rId19"/>
    <p:sldId id="270" r:id="rId20"/>
    <p:sldId id="300" r:id="rId21"/>
    <p:sldId id="272" r:id="rId22"/>
    <p:sldId id="301" r:id="rId23"/>
    <p:sldId id="302" r:id="rId24"/>
    <p:sldId id="303" r:id="rId25"/>
    <p:sldId id="276" r:id="rId26"/>
    <p:sldId id="304" r:id="rId27"/>
    <p:sldId id="278" r:id="rId28"/>
    <p:sldId id="279" r:id="rId29"/>
    <p:sldId id="305" r:id="rId30"/>
    <p:sldId id="281" r:id="rId31"/>
    <p:sldId id="306" r:id="rId32"/>
    <p:sldId id="307" r:id="rId33"/>
    <p:sldId id="308" r:id="rId34"/>
    <p:sldId id="285" r:id="rId35"/>
    <p:sldId id="286" r:id="rId36"/>
    <p:sldId id="287" r:id="rId37"/>
    <p:sldId id="288" r:id="rId38"/>
    <p:sldId id="289" r:id="rId39"/>
    <p:sldId id="290" r:id="rId40"/>
  </p:sldIdLst>
  <p:sldSz cx="12192000" cy="6858000"/>
  <p:notesSz cx="6858000" cy="9144000"/>
  <p:embeddedFontLst>
    <p:embeddedFont>
      <p:font typeface="Roboto" panose="02000000000000000000" pitchFamily="2" charset="0"/>
      <p:regular r:id="rId42"/>
      <p:bold r:id="rId43"/>
      <p:italic r:id="rId44"/>
      <p:boldItalic r:id="rId45"/>
    </p:embeddedFont>
    <p:embeddedFont>
      <p:font typeface="Roboto Slab" pitchFamily="2" charset="0"/>
      <p:regular r:id="rId46"/>
      <p:bold r:id="rId47"/>
    </p:embeddedFont>
    <p:embeddedFont>
      <p:font typeface="Trebuchet MS" panose="020B0603020202020204"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yan Lazo - HCPF He Him"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979D388-6AC4-42D2-9535-CD11FE6ED10C}">
  <a:tblStyle styleId="{B979D388-6AC4-42D2-9535-CD11FE6ED10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196" autoAdjust="0"/>
  </p:normalViewPr>
  <p:slideViewPr>
    <p:cSldViewPr snapToGrid="0">
      <p:cViewPr varScale="1">
        <p:scale>
          <a:sx n="105" d="100"/>
          <a:sy n="105" d="100"/>
        </p:scale>
        <p:origin x="79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4.fntdata"/><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3.fntdata"/><Relationship Id="rId5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10.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5.fntdata"/><Relationship Id="rId20" Type="http://schemas.openxmlformats.org/officeDocument/2006/relationships/slide" Target="slides/slide15.xml"/><Relationship Id="rId41" Type="http://schemas.openxmlformats.org/officeDocument/2006/relationships/notesMaster" Target="notesMasters/notesMaster1.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dirty="0">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healthfirstcolorado.com/benefits-services/emergency-medicaid/"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healthfirstcolorado.com/find-doctors/"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hcpf.colorado.gov/behavioral-health-ffs-manual#%3A%7E%3Atext%3DBack%20to%20Top-%2CServices%20Not%20Covered%20by%20the%20FFS%20Behavioral%20Health%20Benefit%2CPeer%20advocate%20services.%2C-Back%20to%20Top"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hr1toolkit.healthfirstcolorado.gov/"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drive.google.com/file/d/1CJ7aT3W0Hb9XkfwiPicnRC-UaO3sux2Q/view"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doi.colorado.gov/sites/doi/files/documents/The-Colorado-Option-FINAL-2025-ENG.pd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us06web.zoom.us/webinar/register/WN_qinLphhMSEO1C1ctUvHwmg#/registratio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forms.gle/33GgmwY4hCPMbdya6"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us06web.zoom.us/meeting/register/67SKpXWJQpipKZU_DazkUw#/registration"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forms.gle/33GgmwY4hCPMbdya6"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lp.constantcontactpages.com/su/UzY7aDO"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mailto:hcpf_coverallco@state.co.us"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d3c7a4bfb4_0_6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295" name="Google Shape;295;g3d3c7a4bfb4_0_6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6" name="Google Shape;296;g3d3c7a4bfb4_0_6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Susanna starts here </a:t>
            </a:r>
            <a:endParaRPr dirty="0"/>
          </a:p>
        </p:txBody>
      </p:sp>
      <p:sp>
        <p:nvSpPr>
          <p:cNvPr id="376" name="Google Shape;376;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Note: ensure that folks introduce them self during Q&amp;A</a:t>
            </a:r>
            <a:endParaRPr dirty="0"/>
          </a:p>
        </p:txBody>
      </p:sp>
      <p:sp>
        <p:nvSpPr>
          <p:cNvPr id="383" name="Google Shape;383;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30f438cacf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838200" lvl="0" indent="-352425" algn="l" rtl="0">
              <a:lnSpc>
                <a:spcPct val="115000"/>
              </a:lnSpc>
              <a:spcBef>
                <a:spcPts val="0"/>
              </a:spcBef>
              <a:spcAft>
                <a:spcPts val="0"/>
              </a:spcAft>
              <a:buClr>
                <a:srgbClr val="001970"/>
              </a:buClr>
              <a:buSzPts val="1950"/>
              <a:buFont typeface="Arial"/>
              <a:buChar char="●"/>
            </a:pPr>
            <a:r>
              <a:rPr lang="en-US" sz="2200" b="0" dirty="0">
                <a:solidFill>
                  <a:srgbClr val="001970"/>
                </a:solidFill>
                <a:highlight>
                  <a:schemeClr val="lt1"/>
                </a:highlight>
              </a:rPr>
              <a:t>Children (until 19th birthday) and Pregnant People (until 12 mos postpartum)​</a:t>
            </a:r>
            <a:endParaRPr sz="2200" b="0" dirty="0">
              <a:solidFill>
                <a:srgbClr val="001970"/>
              </a:solidFill>
              <a:highlight>
                <a:schemeClr val="lt1"/>
              </a:highlight>
            </a:endParaRPr>
          </a:p>
          <a:p>
            <a:pPr marL="838200" lvl="0" indent="-352425" algn="l" rtl="0">
              <a:lnSpc>
                <a:spcPct val="115000"/>
              </a:lnSpc>
              <a:spcBef>
                <a:spcPts val="0"/>
              </a:spcBef>
              <a:spcAft>
                <a:spcPts val="0"/>
              </a:spcAft>
              <a:buClr>
                <a:srgbClr val="001970"/>
              </a:buClr>
              <a:buSzPts val="1950"/>
              <a:buFont typeface="Arial"/>
              <a:buChar char="●"/>
            </a:pPr>
            <a:r>
              <a:rPr lang="en-US" sz="2200" b="0" dirty="0">
                <a:solidFill>
                  <a:srgbClr val="001970"/>
                </a:solidFill>
                <a:highlight>
                  <a:schemeClr val="lt1"/>
                </a:highlight>
              </a:rPr>
              <a:t>Children state only and perinatal people CHP+ authorities (FCEP + HSI)​</a:t>
            </a:r>
            <a:endParaRPr b="0" dirty="0"/>
          </a:p>
        </p:txBody>
      </p:sp>
      <p:sp>
        <p:nvSpPr>
          <p:cNvPr id="390" name="Google Shape;390;g330f438cacf_0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f325f10b07_0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398" name="Google Shape;398;g3f325f10b07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9" name="Google Shape;399;g3f325f10b07_0_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f325f10b07_0_49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06" name="Google Shape;406;g3f325f10b07_0_49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7" name="Google Shape;407;g3f325f10b07_0_49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f379e4d27d_0_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14" name="Google Shape;414;g3f379e4d27d_0_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Outreach Budget Eliminated (Aug 2025, Exec Order)</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$1100 Dental Cap for Children (7/1/26)</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Enrollment cap of 25,000 for Children (7/1/26)</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Removed from Accountable Care Collaborative ( 1/1/27)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Behavioral Health move to Fee For Service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Removed from Managed Care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No more CAC Children in CHP+ will be part of a state-only Medicaid plan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Freezing Long Term Services and Supports for Children with legacy population (1/1/27)</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b="0" dirty="0">
                <a:latin typeface="Arial"/>
                <a:ea typeface="Arial"/>
                <a:cs typeface="Arial"/>
                <a:sym typeface="Arial"/>
              </a:rPr>
              <a:t> </a:t>
            </a:r>
            <a:endParaRPr sz="1100" b="0" dirty="0">
              <a:latin typeface="Arial"/>
              <a:ea typeface="Arial"/>
              <a:cs typeface="Arial"/>
              <a:sym typeface="Arial"/>
            </a:endParaRPr>
          </a:p>
          <a:p>
            <a:pPr marL="0" lvl="0" indent="0" algn="l" rtl="0">
              <a:spcBef>
                <a:spcPts val="800"/>
              </a:spcBef>
              <a:spcAft>
                <a:spcPts val="0"/>
              </a:spcAft>
              <a:buNone/>
            </a:pPr>
            <a:endParaRPr dirty="0"/>
          </a:p>
          <a:p>
            <a:pPr marL="0" lvl="0" indent="0" algn="l" rtl="0">
              <a:spcBef>
                <a:spcPts val="0"/>
              </a:spcBef>
              <a:spcAft>
                <a:spcPts val="0"/>
              </a:spcAft>
              <a:buNone/>
            </a:pPr>
            <a:endParaRPr dirty="0"/>
          </a:p>
        </p:txBody>
      </p:sp>
      <p:sp>
        <p:nvSpPr>
          <p:cNvPr id="415" name="Google Shape;415;g3f379e4d27d_0_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edbe341429_0_3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30" name="Google Shape;430;g3edbe341429_0_3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Note on special services like orthodontia</a:t>
            </a:r>
            <a:endParaRPr dirty="0"/>
          </a:p>
        </p:txBody>
      </p:sp>
      <p:sp>
        <p:nvSpPr>
          <p:cNvPr id="431" name="Google Shape;431;g3edbe341429_0_3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edbe341429_0_4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44" name="Google Shape;444;g3edbe341429_0_4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6858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Beginning July 1, 2026, enrollment for </a:t>
            </a:r>
            <a:r>
              <a:rPr lang="en-US" dirty="0">
                <a:highlight>
                  <a:srgbClr val="FFFFFF"/>
                </a:highlight>
              </a:rPr>
              <a:t>new</a:t>
            </a:r>
            <a:r>
              <a:rPr lang="en-US" b="0" dirty="0">
                <a:highlight>
                  <a:srgbClr val="FFFFFF"/>
                </a:highlight>
              </a:rPr>
              <a:t> Cover All Coloradans children will be frozen if:</a:t>
            </a:r>
            <a:r>
              <a:rPr lang="en-US" dirty="0">
                <a:highlight>
                  <a:srgbClr val="FFFFFF"/>
                </a:highlight>
              </a:rPr>
              <a:t> </a:t>
            </a:r>
            <a:endParaRPr dirty="0">
              <a:highlight>
                <a:srgbClr val="FFFFFF"/>
              </a:highlight>
            </a:endParaRPr>
          </a:p>
          <a:p>
            <a:pPr marL="11430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Child enrollment reaches 25,000, or </a:t>
            </a:r>
            <a:r>
              <a:rPr lang="en-US" dirty="0">
                <a:highlight>
                  <a:srgbClr val="FFFFFF"/>
                </a:highlight>
              </a:rPr>
              <a:t> </a:t>
            </a:r>
            <a:endParaRPr dirty="0">
              <a:highlight>
                <a:srgbClr val="FFFFFF"/>
              </a:highlight>
            </a:endParaRPr>
          </a:p>
          <a:p>
            <a:pPr marL="11430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HCPF exceeds projected expenditures. </a:t>
            </a:r>
            <a:r>
              <a:rPr lang="en-US" dirty="0">
                <a:highlight>
                  <a:srgbClr val="FFFFFF"/>
                </a:highlight>
              </a:rPr>
              <a:t> </a:t>
            </a:r>
            <a:endParaRPr dirty="0">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dirty="0">
                <a:highlight>
                  <a:srgbClr val="FFFFFF"/>
                </a:highlight>
              </a:rPr>
              <a:t>As of July 2026, expenditures remain well below the limit and fewer than 19,000 children are enrolled.   </a:t>
            </a:r>
            <a:endParaRPr dirty="0">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There will be a 60-day grace period after reaching the enrollment/expenditure limit criteria before the freeze is implemented. </a:t>
            </a:r>
            <a:r>
              <a:rPr lang="en-US" dirty="0">
                <a:highlight>
                  <a:srgbClr val="FFFFFF"/>
                </a:highlight>
              </a:rPr>
              <a:t> </a:t>
            </a:r>
            <a:endParaRPr dirty="0">
              <a:highlight>
                <a:srgbClr val="FFFFFF"/>
              </a:highlight>
            </a:endParaRPr>
          </a:p>
          <a:p>
            <a:pPr marL="1143000" lvl="0" indent="-317500" algn="l" rtl="0">
              <a:lnSpc>
                <a:spcPct val="115000"/>
              </a:lnSpc>
              <a:spcBef>
                <a:spcPts val="0"/>
              </a:spcBef>
              <a:spcAft>
                <a:spcPts val="0"/>
              </a:spcAft>
              <a:buClr>
                <a:schemeClr val="dk1"/>
              </a:buClr>
              <a:buSzPts val="1400"/>
              <a:buFont typeface="Trebuchet MS"/>
              <a:buChar char="○"/>
            </a:pPr>
            <a:r>
              <a:rPr lang="en-US" b="0" dirty="0">
                <a:highlight>
                  <a:srgbClr val="FFFFFF"/>
                </a:highlight>
              </a:rPr>
              <a:t>Notification of an enrollment freeze will be shared through public stakeholder meetings and the Cover All Coloradans newsletter. </a:t>
            </a:r>
            <a:r>
              <a:rPr lang="en-US" dirty="0">
                <a:highlight>
                  <a:srgbClr val="FFFFFF"/>
                </a:highlight>
              </a:rPr>
              <a:t> </a:t>
            </a:r>
            <a:endParaRPr dirty="0">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Children who are no longer able to enroll in Cover All Coloradans due to the enrollment cap should still apply to see if they qualify for </a:t>
            </a:r>
            <a:r>
              <a:rPr lang="en-US" b="0" u="sng" dirty="0">
                <a:solidFill>
                  <a:srgbClr val="0000FF"/>
                </a:solidFill>
                <a:highlight>
                  <a:srgbClr val="FFFFFF"/>
                </a:highlight>
                <a:hlinkClick r:id="rId3">
                  <a:extLst>
                    <a:ext uri="{A12FA001-AC4F-418D-AE19-62706E023703}">
                      <ahyp:hlinkClr xmlns:ahyp="http://schemas.microsoft.com/office/drawing/2018/hyperlinkcolor" val="tx"/>
                    </a:ext>
                  </a:extLst>
                </a:hlinkClick>
              </a:rPr>
              <a:t>Emergency Medicaid Services/Reproductive Health Care Services (EMS/RHCS)</a:t>
            </a:r>
            <a:r>
              <a:rPr lang="en-US" b="0" dirty="0">
                <a:highlight>
                  <a:srgbClr val="FFFFFF"/>
                </a:highlight>
              </a:rPr>
              <a:t>. </a:t>
            </a:r>
            <a:r>
              <a:rPr lang="en-US" dirty="0">
                <a:highlight>
                  <a:srgbClr val="FFFFFF"/>
                </a:highlight>
              </a:rPr>
              <a:t> </a:t>
            </a:r>
            <a:endParaRPr dirty="0">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dirty="0">
                <a:highlight>
                  <a:srgbClr val="FFFFFF"/>
                </a:highlight>
              </a:rPr>
              <a:t>HCPF is developing a process for re-opening the program when enrollment decreases and notifying potential CAC members that they can enroll again.   </a:t>
            </a:r>
            <a:endParaRPr dirty="0">
              <a:highlight>
                <a:srgbClr val="FFFFFF"/>
              </a:highlight>
            </a:endParaRPr>
          </a:p>
          <a:p>
            <a:pPr marL="0" lvl="0" indent="0" algn="l" rtl="0">
              <a:spcBef>
                <a:spcPts val="0"/>
              </a:spcBef>
              <a:spcAft>
                <a:spcPts val="0"/>
              </a:spcAft>
              <a:buNone/>
            </a:pPr>
            <a:endParaRPr dirty="0"/>
          </a:p>
        </p:txBody>
      </p:sp>
      <p:sp>
        <p:nvSpPr>
          <p:cNvPr id="445" name="Google Shape;445;g3edbe341429_0_4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edbe341429_0_5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46" name="Google Shape;446;g3edbe341429_0_5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6731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Beginning January 1, 2027, the Cover All Coloradans population will be removed from the Accountable Care Collaborative. As a result: </a:t>
            </a:r>
            <a:endParaRPr b="0" dirty="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Members will not be assigned to a Regional Accountable Entity (RAE).  </a:t>
            </a:r>
            <a:endParaRPr b="0" dirty="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Members can find their own providers. </a:t>
            </a:r>
            <a:r>
              <a:rPr lang="en-US" b="0" u="sng" dirty="0">
                <a:solidFill>
                  <a:srgbClr val="0000FF"/>
                </a:solidFill>
                <a:highlight>
                  <a:srgbClr val="FFFFFF"/>
                </a:highlight>
                <a:hlinkClick r:id="rId3">
                  <a:extLst>
                    <a:ext uri="{A12FA001-AC4F-418D-AE19-62706E023703}">
                      <ahyp:hlinkClr xmlns:ahyp="http://schemas.microsoft.com/office/drawing/2018/hyperlinkcolor" val="tx"/>
                    </a:ext>
                  </a:extLst>
                </a:hlinkClick>
              </a:rPr>
              <a:t>Search for</a:t>
            </a:r>
            <a:r>
              <a:rPr lang="en-US" b="0" u="sng" dirty="0">
                <a:solidFill>
                  <a:srgbClr val="0000FF"/>
                </a:solidFill>
                <a:highlight>
                  <a:srgbClr val="FFFFFF"/>
                </a:highlight>
              </a:rPr>
              <a:t> </a:t>
            </a:r>
            <a:r>
              <a:rPr lang="en-US" b="0" u="sng" dirty="0">
                <a:solidFill>
                  <a:srgbClr val="0000FF"/>
                </a:solidFill>
                <a:highlight>
                  <a:srgbClr val="FFFFFF"/>
                </a:highlight>
                <a:hlinkClick r:id="rId3">
                  <a:extLst>
                    <a:ext uri="{A12FA001-AC4F-418D-AE19-62706E023703}">
                      <ahyp:hlinkClr xmlns:ahyp="http://schemas.microsoft.com/office/drawing/2018/hyperlinkcolor" val="tx"/>
                    </a:ext>
                  </a:extLst>
                </a:hlinkClick>
              </a:rPr>
              <a:t>providers.</a:t>
            </a:r>
            <a:r>
              <a:rPr lang="en-US" b="0" dirty="0">
                <a:highlight>
                  <a:srgbClr val="FFFFFF"/>
                </a:highlight>
              </a:rPr>
              <a:t> </a:t>
            </a:r>
            <a:endParaRPr b="0" dirty="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Members will no longer receive general care coordination resources from our Regional Accountable Entities but may receive other wraparound support from community providers. </a:t>
            </a:r>
            <a:endParaRPr b="0" dirty="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CAC members will no longer receive Behavioral Health services through their RAEs but will still qualify for many Behavioral Health services.  </a:t>
            </a:r>
            <a:endParaRPr b="0" dirty="0">
              <a:highlight>
                <a:srgbClr val="FFFFFF"/>
              </a:highlight>
            </a:endParaRPr>
          </a:p>
          <a:p>
            <a:pPr marL="15875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Behavioral Health Benefit </a:t>
            </a:r>
            <a:r>
              <a:rPr lang="en-US" b="0" u="sng" dirty="0">
                <a:solidFill>
                  <a:srgbClr val="0000FF"/>
                </a:solidFill>
                <a:highlight>
                  <a:srgbClr val="FFFFFF"/>
                </a:highlight>
                <a:hlinkClick r:id="rId4">
                  <a:extLst>
                    <a:ext uri="{A12FA001-AC4F-418D-AE19-62706E023703}">
                      <ahyp:hlinkClr xmlns:ahyp="http://schemas.microsoft.com/office/drawing/2018/hyperlinkcolor" val="tx"/>
                    </a:ext>
                  </a:extLst>
                </a:hlinkClick>
              </a:rPr>
              <a:t>information</a:t>
            </a:r>
            <a:r>
              <a:rPr lang="en-US" b="0" dirty="0">
                <a:highlight>
                  <a:srgbClr val="FFFFFF"/>
                </a:highlight>
              </a:rPr>
              <a:t>. </a:t>
            </a:r>
            <a:endParaRPr b="0" dirty="0">
              <a:highlight>
                <a:srgbClr val="FFFFFF"/>
              </a:highlight>
            </a:endParaRPr>
          </a:p>
          <a:p>
            <a:pPr marL="15875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Residential and inpatient services are excluded. </a:t>
            </a:r>
            <a:endParaRPr b="0" dirty="0">
              <a:highlight>
                <a:srgbClr val="FFFFFF"/>
              </a:highlight>
            </a:endParaRPr>
          </a:p>
          <a:p>
            <a:pPr marL="0" lvl="0" indent="0" algn="l" rtl="0">
              <a:spcBef>
                <a:spcPts val="0"/>
              </a:spcBef>
              <a:spcAft>
                <a:spcPts val="0"/>
              </a:spcAft>
              <a:buNone/>
            </a:pPr>
            <a:endParaRPr dirty="0"/>
          </a:p>
        </p:txBody>
      </p:sp>
      <p:sp>
        <p:nvSpPr>
          <p:cNvPr id="447" name="Google Shape;447;g3edbe341429_0_5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edbe341429_0_6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54" name="Google Shape;454;g3edbe341429_0_6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5" name="Google Shape;455;g3edbe341429_0_6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e044c24045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dirty="0"/>
          </a:p>
        </p:txBody>
      </p:sp>
      <p:sp>
        <p:nvSpPr>
          <p:cNvPr id="305" name="Google Shape;305;g3e044c24045_0_10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Speaker: </a:t>
            </a:r>
            <a:endParaRPr dirty="0"/>
          </a:p>
          <a:p>
            <a:pPr marL="0" lvl="0" indent="0" algn="l" rtl="0">
              <a:lnSpc>
                <a:spcPct val="100000"/>
              </a:lnSpc>
              <a:spcBef>
                <a:spcPts val="0"/>
              </a:spcBef>
              <a:spcAft>
                <a:spcPts val="0"/>
              </a:spcAft>
              <a:buClr>
                <a:schemeClr val="dk1"/>
              </a:buClr>
              <a:buSzPts val="1400"/>
              <a:buFont typeface="Arial"/>
              <a:buNone/>
            </a:pPr>
            <a:endParaRPr b="0" dirty="0"/>
          </a:p>
          <a:p>
            <a:pPr marL="0" lvl="0" indent="0" algn="l" rtl="0">
              <a:lnSpc>
                <a:spcPct val="100000"/>
              </a:lnSpc>
              <a:spcBef>
                <a:spcPts val="0"/>
              </a:spcBef>
              <a:spcAft>
                <a:spcPts val="0"/>
              </a:spcAft>
              <a:buClr>
                <a:schemeClr val="dk1"/>
              </a:buClr>
              <a:buSzPts val="1400"/>
              <a:buFont typeface="Arial"/>
              <a:buNone/>
            </a:pPr>
            <a:r>
              <a:rPr lang="en-US" b="0" dirty="0"/>
              <a:t>I’d like to let the Spanish interpreter introduce themselves right now. </a:t>
            </a:r>
            <a:endParaRPr b="0" dirty="0"/>
          </a:p>
          <a:p>
            <a:pPr marL="0" lvl="0" indent="0" algn="l" rtl="0">
              <a:lnSpc>
                <a:spcPct val="100000"/>
              </a:lnSpc>
              <a:spcBef>
                <a:spcPts val="0"/>
              </a:spcBef>
              <a:spcAft>
                <a:spcPts val="0"/>
              </a:spcAft>
              <a:buClr>
                <a:schemeClr val="dk1"/>
              </a:buClr>
              <a:buSzPts val="1400"/>
              <a:buFont typeface="Arial"/>
              <a:buNone/>
            </a:pPr>
            <a:endParaRPr dirty="0"/>
          </a:p>
          <a:p>
            <a:pPr marL="457200" lvl="0" indent="-304800" algn="l" rtl="0">
              <a:lnSpc>
                <a:spcPct val="100000"/>
              </a:lnSpc>
              <a:spcBef>
                <a:spcPts val="0"/>
              </a:spcBef>
              <a:spcAft>
                <a:spcPts val="0"/>
              </a:spcAft>
              <a:buClr>
                <a:srgbClr val="202124"/>
              </a:buClr>
              <a:buSzPts val="1200"/>
              <a:buFont typeface="Trebuchet MS"/>
              <a:buChar char="●"/>
            </a:pPr>
            <a:r>
              <a:rPr lang="en-US" b="0" dirty="0">
                <a:solidFill>
                  <a:srgbClr val="202124"/>
                </a:solidFill>
              </a:rPr>
              <a:t>SPANISH INTERPRETER COMES ON SCREEN and IS HIGHLIGHTED; Interpreter READS SCRIPT BELOW VERBATIM. </a:t>
            </a: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dirty="0">
                <a:solidFill>
                  <a:srgbClr val="202124"/>
                </a:solidFill>
              </a:rPr>
              <a:t>Interpreter reads (in Spanish, </a:t>
            </a:r>
            <a:r>
              <a:rPr lang="en-US" b="0" dirty="0">
                <a:solidFill>
                  <a:srgbClr val="202124"/>
                </a:solidFill>
              </a:rPr>
              <a:t>but this is what she is saying in English</a:t>
            </a:r>
            <a:r>
              <a:rPr lang="en-US" dirty="0">
                <a:solidFill>
                  <a:srgbClr val="202124"/>
                </a:solidFill>
              </a:rPr>
              <a:t>):  </a:t>
            </a:r>
            <a:endParaRPr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dirty="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en-US" dirty="0">
                <a:solidFill>
                  <a:srgbClr val="202124"/>
                </a:solidFill>
              </a:rPr>
              <a:t>Then [Webinar Leader] speaks once the interpreter is done: </a:t>
            </a:r>
            <a:endParaRPr dirty="0">
              <a:solidFill>
                <a:srgbClr val="202124"/>
              </a:solidFill>
            </a:endParaRPr>
          </a:p>
          <a:p>
            <a:pPr marL="457200" lvl="0" indent="0" algn="l" rtl="0">
              <a:lnSpc>
                <a:spcPct val="100000"/>
              </a:lnSpc>
              <a:spcBef>
                <a:spcPts val="0"/>
              </a:spcBef>
              <a:spcAft>
                <a:spcPts val="0"/>
              </a:spcAft>
              <a:buSzPts val="1400"/>
              <a:buNone/>
            </a:pPr>
            <a:r>
              <a:rPr lang="en-US" b="0" dirty="0"/>
              <a:t>Thank you, [</a:t>
            </a:r>
            <a:r>
              <a:rPr lang="en-US" dirty="0"/>
              <a:t>Interpreter Name</a:t>
            </a:r>
            <a:r>
              <a:rPr lang="en-US" b="0" dirty="0"/>
              <a:t>]. If you would like to listen to this webinar in Spanish, please select the “Interpretation” pod on your Zoom toolbar and select “Spanish”. Additionally, we have Amerian Sign Language or ASL available. You can access that the same way - by clicking the interpretation icon at the bottom of your screen and selecting American Sign Language. We have also posted instructions for now to access language interpretation in the chat. </a:t>
            </a:r>
            <a:endParaRPr b="0" dirty="0"/>
          </a:p>
          <a:p>
            <a:pPr marL="457200" lvl="0" indent="0" algn="l" rtl="0">
              <a:lnSpc>
                <a:spcPct val="100000"/>
              </a:lnSpc>
              <a:spcBef>
                <a:spcPts val="0"/>
              </a:spcBef>
              <a:spcAft>
                <a:spcPts val="0"/>
              </a:spcAft>
              <a:buSzPts val="1400"/>
              <a:buNone/>
            </a:pPr>
            <a:endParaRPr b="0" dirty="0"/>
          </a:p>
          <a:p>
            <a:pPr marL="457200" lvl="0" indent="0" algn="l" rtl="0">
              <a:lnSpc>
                <a:spcPct val="100000"/>
              </a:lnSpc>
              <a:spcBef>
                <a:spcPts val="0"/>
              </a:spcBef>
              <a:spcAft>
                <a:spcPts val="0"/>
              </a:spcAft>
              <a:buClr>
                <a:schemeClr val="dk1"/>
              </a:buClr>
              <a:buSzPts val="1400"/>
              <a:buFont typeface="Arial"/>
              <a:buNone/>
            </a:pPr>
            <a:endParaRPr b="0" dirty="0"/>
          </a:p>
          <a:p>
            <a:pPr marL="0" lvl="0" indent="0" algn="l" rtl="0">
              <a:lnSpc>
                <a:spcPct val="115000"/>
              </a:lnSpc>
              <a:spcBef>
                <a:spcPts val="0"/>
              </a:spcBef>
              <a:spcAft>
                <a:spcPts val="0"/>
              </a:spcAft>
              <a:buSzPts val="1400"/>
              <a:buNone/>
            </a:pPr>
            <a:r>
              <a:rPr lang="en-US" u="sng" dirty="0">
                <a:solidFill>
                  <a:srgbClr val="444444"/>
                </a:solidFill>
              </a:rPr>
              <a:t>[Webinar Tech] </a:t>
            </a:r>
            <a:r>
              <a:rPr lang="en-US" b="0" u="sng" dirty="0">
                <a:solidFill>
                  <a:srgbClr val="444444"/>
                </a:solidFill>
              </a:rPr>
              <a:t>Post in Chat:​</a:t>
            </a:r>
            <a:endParaRPr b="0" dirty="0"/>
          </a:p>
          <a:p>
            <a:pPr marL="0" lvl="0" indent="0" algn="l" rtl="0">
              <a:lnSpc>
                <a:spcPct val="100000"/>
              </a:lnSpc>
              <a:spcBef>
                <a:spcPts val="0"/>
              </a:spcBef>
              <a:spcAft>
                <a:spcPts val="0"/>
              </a:spcAft>
              <a:buNone/>
            </a:pPr>
            <a:endParaRPr b="0" dirty="0"/>
          </a:p>
          <a:p>
            <a:pPr marL="0" lvl="0" indent="0" algn="l" rtl="0">
              <a:lnSpc>
                <a:spcPct val="100000"/>
              </a:lnSpc>
              <a:spcBef>
                <a:spcPts val="0"/>
              </a:spcBef>
              <a:spcAft>
                <a:spcPts val="0"/>
              </a:spcAft>
              <a:buNone/>
            </a:pPr>
            <a:r>
              <a:rPr lang="en-US" b="0" dirty="0"/>
              <a:t>How to listen to Language Interpretation: </a:t>
            </a:r>
            <a:r>
              <a:rPr lang="en-US" b="0" u="sng" dirty="0">
                <a:solidFill>
                  <a:schemeClr val="hlink"/>
                </a:solidFill>
                <a:hlinkClick r:id="rId3"/>
              </a:rPr>
              <a:t>https://support.zoom.com/hc/en/article?id=zm_kb&amp;sysparm_article=KB0064768#h_6802bbbc-2ec9-47cb-a04c-6aac35914d82</a:t>
            </a:r>
            <a:r>
              <a:rPr lang="en-US" b="0" dirty="0"/>
              <a:t> </a:t>
            </a:r>
            <a:endParaRPr b="0" dirty="0"/>
          </a:p>
          <a:p>
            <a:pPr marL="0" lvl="0" indent="0" algn="l" rtl="0">
              <a:lnSpc>
                <a:spcPct val="100000"/>
              </a:lnSpc>
              <a:spcBef>
                <a:spcPts val="0"/>
              </a:spcBef>
              <a:spcAft>
                <a:spcPts val="0"/>
              </a:spcAft>
              <a:buNone/>
            </a:pPr>
            <a:r>
              <a:rPr lang="en-US" b="0" dirty="0"/>
              <a:t> </a:t>
            </a:r>
            <a:endParaRPr b="0" dirty="0"/>
          </a:p>
          <a:p>
            <a:pPr marL="0" lvl="0" indent="0" algn="l" rtl="0">
              <a:lnSpc>
                <a:spcPct val="115000"/>
              </a:lnSpc>
              <a:spcBef>
                <a:spcPts val="0"/>
              </a:spcBef>
              <a:spcAft>
                <a:spcPts val="0"/>
              </a:spcAft>
              <a:buClr>
                <a:schemeClr val="dk1"/>
              </a:buClr>
              <a:buSzPts val="1100"/>
              <a:buFont typeface="Arial"/>
              <a:buNone/>
            </a:pPr>
            <a:r>
              <a:rPr lang="en-US" sz="1100" b="0" dirty="0"/>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US" sz="1100" b="0" dirty="0"/>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US" sz="1100" b="0" dirty="0"/>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US" sz="1100" b="0" dirty="0"/>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b="0" dirty="0"/>
          </a:p>
          <a:p>
            <a:pPr marL="0" lvl="0" indent="0" algn="l" rtl="0">
              <a:lnSpc>
                <a:spcPct val="115000"/>
              </a:lnSpc>
              <a:spcBef>
                <a:spcPts val="0"/>
              </a:spcBef>
              <a:spcAft>
                <a:spcPts val="0"/>
              </a:spcAft>
              <a:buSzPts val="14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edbe341429_0_7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62" name="Google Shape;462;g3edbe341429_0_7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1143000" lvl="0" indent="-304800" algn="l" rtl="0">
              <a:lnSpc>
                <a:spcPct val="115000"/>
              </a:lnSpc>
              <a:spcBef>
                <a:spcPts val="0"/>
              </a:spcBef>
              <a:spcAft>
                <a:spcPts val="0"/>
              </a:spcAft>
              <a:buClr>
                <a:schemeClr val="dk1"/>
              </a:buClr>
              <a:buSzPts val="1200"/>
              <a:buFont typeface="Trebuchet MS"/>
              <a:buChar char="○"/>
            </a:pPr>
            <a:r>
              <a:rPr lang="en-US" b="0" dirty="0">
                <a:highlight>
                  <a:schemeClr val="lt1"/>
                </a:highlight>
              </a:rPr>
              <a:t>CMA TPs from Eileen </a:t>
            </a:r>
            <a:endParaRPr b="0" dirty="0">
              <a:highlight>
                <a:schemeClr val="lt1"/>
              </a:highlight>
            </a:endParaRPr>
          </a:p>
          <a:p>
            <a:pPr marL="1143000" lvl="0" indent="-304800" algn="l" rtl="0">
              <a:lnSpc>
                <a:spcPct val="115000"/>
              </a:lnSpc>
              <a:spcBef>
                <a:spcPts val="0"/>
              </a:spcBef>
              <a:spcAft>
                <a:spcPts val="0"/>
              </a:spcAft>
              <a:buClr>
                <a:schemeClr val="dk1"/>
              </a:buClr>
              <a:buSzPts val="1200"/>
              <a:buFont typeface="Trebuchet MS"/>
              <a:buChar char="○"/>
            </a:pPr>
            <a:r>
              <a:rPr lang="en-US" b="0" dirty="0">
                <a:highlight>
                  <a:schemeClr val="lt1"/>
                </a:highlight>
              </a:rPr>
              <a:t>It is important for members to respond to any HCPF communication so that they do not lose coverage </a:t>
            </a:r>
            <a:r>
              <a:rPr lang="en-US" dirty="0">
                <a:highlight>
                  <a:schemeClr val="lt1"/>
                </a:highlight>
              </a:rPr>
              <a:t>because they will not be able to re-enroll in LTSS services</a:t>
            </a:r>
            <a:r>
              <a:rPr lang="en-US" b="0" dirty="0">
                <a:highlight>
                  <a:schemeClr val="lt1"/>
                </a:highlight>
              </a:rPr>
              <a:t>.</a:t>
            </a:r>
            <a:r>
              <a:rPr lang="en-US" dirty="0">
                <a:highlight>
                  <a:schemeClr val="lt1"/>
                </a:highlight>
              </a:rPr>
              <a:t> </a:t>
            </a:r>
            <a:endParaRPr dirty="0"/>
          </a:p>
        </p:txBody>
      </p:sp>
      <p:sp>
        <p:nvSpPr>
          <p:cNvPr id="463" name="Google Shape;463;g3edbe341429_0_7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edbe341429_0_7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76" name="Google Shape;476;g3edbe341429_0_7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7" name="Google Shape;477;g3edbe341429_0_7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f325f10b07_0_7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rPr>
              <a:t>Adela</a:t>
            </a:r>
            <a:endParaRPr sz="1200" dirty="0">
              <a:solidFill>
                <a:schemeClr val="dk1"/>
              </a:solidFill>
            </a:endParaRPr>
          </a:p>
          <a:p>
            <a:pPr marL="457200" lvl="0" indent="-317500" algn="l" rtl="0">
              <a:spcBef>
                <a:spcPts val="0"/>
              </a:spcBef>
              <a:spcAft>
                <a:spcPts val="0"/>
              </a:spcAft>
              <a:buSzPts val="1400"/>
              <a:buChar char="●"/>
            </a:pPr>
            <a:r>
              <a:rPr lang="en-US" dirty="0"/>
              <a:t>The populations enrolled in these programs are separate but we understand community partners are working with families who are impacted by both of these changes or that you may even have mixed status households who are impacted by changes…</a:t>
            </a:r>
            <a:endParaRPr dirty="0"/>
          </a:p>
        </p:txBody>
      </p:sp>
      <p:sp>
        <p:nvSpPr>
          <p:cNvPr id="478" name="Google Shape;478;g3f325f10b07_0_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f325f10b07_0_9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latin typeface="Trebuchet MS"/>
                <a:ea typeface="Trebuchet MS"/>
                <a:cs typeface="Trebuchet MS"/>
                <a:sym typeface="Trebuchet MS"/>
              </a:rPr>
              <a:t>CHI — The H.R. 1 toolkit was created </a:t>
            </a:r>
            <a:r>
              <a:rPr lang="en-US" sz="1200" dirty="0">
                <a:solidFill>
                  <a:schemeClr val="dk1"/>
                </a:solidFill>
                <a:latin typeface="Trebuchet MS"/>
                <a:ea typeface="Trebuchet MS"/>
                <a:cs typeface="Trebuchet MS"/>
                <a:sym typeface="Trebuchet MS"/>
              </a:rPr>
              <a:t>in partnership with the Center to Advance Consumer Partnership (CACP), which is funded by the Colorado Health Foundation as a resource to help community partners, advocacy organizations, providers, and others support members in getting ready for the changes H.R. 1 will bring. It is receiving updates throughout the summer and features member-tested messaging, social media posts, flyers, and more.</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US" sz="1200" dirty="0">
                <a:solidFill>
                  <a:schemeClr val="dk1"/>
                </a:solidFill>
                <a:latin typeface="Trebuchet MS"/>
                <a:ea typeface="Trebuchet MS"/>
                <a:cs typeface="Trebuchet MS"/>
                <a:sym typeface="Trebuchet MS"/>
              </a:rPr>
              <a:t>This toolkit will ultimately contain information about ALL HR 1 related changes, with some specific resources for the immigrant/refugee specific changes already available. </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Links to share:</a:t>
            </a:r>
            <a:br>
              <a:rPr lang="en-US" dirty="0"/>
            </a:br>
            <a:br>
              <a:rPr lang="en-US" dirty="0"/>
            </a:br>
            <a:r>
              <a:rPr lang="en-US" dirty="0"/>
              <a:t>H.R. 1 Toolkit: </a:t>
            </a:r>
            <a:r>
              <a:rPr lang="en-US" u="sng" dirty="0">
                <a:solidFill>
                  <a:schemeClr val="hlink"/>
                </a:solidFill>
                <a:hlinkClick r:id="rId3"/>
              </a:rPr>
              <a:t>https://hr1toolkit.healthfirstcolorado.gov/</a:t>
            </a:r>
            <a:r>
              <a:rPr lang="en-US" dirty="0"/>
              <a:t> </a:t>
            </a:r>
            <a:endParaRPr dirty="0"/>
          </a:p>
        </p:txBody>
      </p:sp>
      <p:sp>
        <p:nvSpPr>
          <p:cNvPr id="491" name="Google Shape;491;g3f325f10b07_0_9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3f2e5ee72fb_0_1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99" name="Google Shape;499;g3f2e5ee72fb_0_1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0" name="Google Shape;500;g3f2e5ee72fb_0_14: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f2e5ee72fb_0_2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500" name="Google Shape;500;g3f2e5ee72fb_0_2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1" name="Google Shape;501;g3f2e5ee72fb_0_2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f32c737db5_0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514" name="Google Shape;514;g3f32c737db5_0_2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br>
              <a:rPr lang="en-US" sz="1700" dirty="0">
                <a:solidFill>
                  <a:schemeClr val="dk1"/>
                </a:solidFill>
                <a:latin typeface="Trebuchet MS"/>
                <a:ea typeface="Trebuchet MS"/>
                <a:cs typeface="Trebuchet MS"/>
                <a:sym typeface="Trebuchet MS"/>
              </a:rPr>
            </a:br>
            <a:r>
              <a:rPr lang="en-US" sz="1200" dirty="0">
                <a:solidFill>
                  <a:schemeClr val="dk1"/>
                </a:solidFill>
                <a:latin typeface="Trebuchet MS"/>
                <a:ea typeface="Trebuchet MS"/>
                <a:cs typeface="Trebuchet MS"/>
                <a:sym typeface="Trebuchet MS"/>
              </a:rPr>
              <a:t>For most people, CPA was automatically applied. If you received financial help lowering your monthly premium through the Marketplace, you were likely already receiving CPA even if you didn’t sign up separately.</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Trebuchet MS"/>
                <a:ea typeface="Trebuchet MS"/>
                <a:cs typeface="Trebuchet MS"/>
                <a:sym typeface="Trebuchet MS"/>
              </a:rPr>
              <a:t>The HIAE Board will make decisions regarding CPA on June 12th make sure to register for the meeting. At the end of the presentation we will share the link </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3f32c737db5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521" name="Google Shape;521;g3f32c737db5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100"/>
              <a:buNone/>
            </a:pPr>
            <a:r>
              <a:rPr lang="en-US" dirty="0"/>
              <a:t>We are not going to get into all the details of the bill today, but overall, this bill helps continue funding these programs into 2027.</a:t>
            </a:r>
            <a:endParaRPr dirty="0"/>
          </a:p>
          <a:p>
            <a:pPr marL="0" lvl="0" indent="0" algn="l" rtl="0">
              <a:lnSpc>
                <a:spcPct val="115000"/>
              </a:lnSpc>
              <a:spcBef>
                <a:spcPts val="1200"/>
              </a:spcBef>
              <a:spcAft>
                <a:spcPts val="0"/>
              </a:spcAft>
              <a:buSzPts val="1100"/>
              <a:buNone/>
            </a:pPr>
            <a:r>
              <a:rPr lang="en-US" dirty="0"/>
              <a:t>Reinsurance will still help lower premiums in 2027, although the savings are expected to be slightly lower than they are today.</a:t>
            </a:r>
            <a:endParaRPr dirty="0"/>
          </a:p>
          <a:p>
            <a:pPr marL="0" lvl="0" indent="0" algn="l" rtl="0">
              <a:lnSpc>
                <a:spcPct val="115000"/>
              </a:lnSpc>
              <a:spcBef>
                <a:spcPts val="1200"/>
              </a:spcBef>
              <a:spcAft>
                <a:spcPts val="0"/>
              </a:spcAft>
              <a:buSzPts val="1100"/>
              <a:buNone/>
            </a:pPr>
            <a:r>
              <a:rPr lang="en-US" dirty="0"/>
              <a:t>Colorado Premium Assistance, or CPA, will continue at the same 2026 program level into 2027, with relatively minor changes.</a:t>
            </a:r>
            <a:endParaRPr dirty="0"/>
          </a:p>
          <a:p>
            <a:pPr marL="0" lvl="0" indent="0" algn="l" rtl="0">
              <a:lnSpc>
                <a:spcPct val="115000"/>
              </a:lnSpc>
              <a:spcBef>
                <a:spcPts val="1200"/>
              </a:spcBef>
              <a:spcAft>
                <a:spcPts val="0"/>
              </a:spcAft>
              <a:buSzPts val="1100"/>
              <a:buNone/>
            </a:pPr>
            <a:r>
              <a:rPr lang="en-US" dirty="0"/>
              <a:t>For </a:t>
            </a:r>
            <a:r>
              <a:rPr lang="es-419" noProof="0" dirty="0"/>
              <a:t>OmniSalud</a:t>
            </a:r>
            <a:r>
              <a:rPr lang="en-US" dirty="0"/>
              <a:t>, the program will continue in 2027, but the biggest change is that  all enrollees will be required to pay a monthly premium. These changes are intended to help maintain the current enrollment capacity.</a:t>
            </a:r>
            <a:endParaRPr dirty="0"/>
          </a:p>
          <a:p>
            <a:pPr marL="0" lvl="0" indent="0" algn="l" rtl="0">
              <a:lnSpc>
                <a:spcPct val="115000"/>
              </a:lnSpc>
              <a:spcBef>
                <a:spcPts val="1200"/>
              </a:spcBef>
              <a:spcAft>
                <a:spcPts val="0"/>
              </a:spcAft>
              <a:buSzPts val="1100"/>
              <a:buNone/>
            </a:pPr>
            <a:endParaRPr dirty="0"/>
          </a:p>
          <a:p>
            <a:pPr marL="0" lvl="0" indent="0" algn="l" rtl="0">
              <a:lnSpc>
                <a:spcPct val="115000"/>
              </a:lnSpc>
              <a:spcBef>
                <a:spcPts val="1200"/>
              </a:spcBef>
              <a:spcAft>
                <a:spcPts val="0"/>
              </a:spcAft>
              <a:buSzPts val="1100"/>
              <a:buNone/>
            </a:pPr>
            <a:r>
              <a:rPr lang="en-US" dirty="0"/>
              <a:t>Links to share: </a:t>
            </a:r>
            <a:endParaRPr dirty="0"/>
          </a:p>
          <a:p>
            <a:pPr marL="0" lvl="0" indent="0" algn="l" rtl="0">
              <a:lnSpc>
                <a:spcPct val="115000"/>
              </a:lnSpc>
              <a:spcBef>
                <a:spcPts val="1200"/>
              </a:spcBef>
              <a:spcAft>
                <a:spcPts val="0"/>
              </a:spcAft>
              <a:buSzPts val="1100"/>
              <a:buNone/>
            </a:pPr>
            <a:r>
              <a:rPr lang="en-US" dirty="0"/>
              <a:t>View Senate Bill 26-178 at: https://leg.colorado.gov/bills/sb26-178</a:t>
            </a:r>
            <a:endParaRPr dirty="0"/>
          </a:p>
          <a:p>
            <a:pPr marL="0" lvl="0" indent="0" algn="l" rtl="0">
              <a:lnSpc>
                <a:spcPct val="115000"/>
              </a:lnSpc>
              <a:spcBef>
                <a:spcPts val="1200"/>
              </a:spcBef>
              <a:spcAft>
                <a:spcPts val="0"/>
              </a:spcAft>
              <a:buSzPts val="1100"/>
              <a:buNone/>
            </a:pPr>
            <a:endParaRPr dirty="0"/>
          </a:p>
          <a:p>
            <a:pPr marL="0" lvl="0" indent="0" algn="l" rtl="0">
              <a:lnSpc>
                <a:spcPct val="115000"/>
              </a:lnSpc>
              <a:spcBef>
                <a:spcPts val="1200"/>
              </a:spcBef>
              <a:spcAft>
                <a:spcPts val="0"/>
              </a:spcAft>
              <a:buClr>
                <a:schemeClr val="dk1"/>
              </a:buClr>
              <a:buSzPts val="1100"/>
              <a:buFont typeface="Arial"/>
              <a:buNone/>
            </a:pPr>
            <a:endParaRPr dirty="0"/>
          </a:p>
          <a:p>
            <a:pPr marL="0" lvl="0" indent="0" algn="l" rtl="0">
              <a:lnSpc>
                <a:spcPct val="100000"/>
              </a:lnSpc>
              <a:spcBef>
                <a:spcPts val="1200"/>
              </a:spcBef>
              <a:spcAft>
                <a:spcPts val="0"/>
              </a:spcAft>
              <a:buSzPts val="1100"/>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f32c737db5_0_3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532" name="Google Shape;532;g3f32c737db5_0_3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Cost community pay – </a:t>
            </a:r>
            <a:endParaRPr dirty="0"/>
          </a:p>
          <a:p>
            <a:pPr marL="0" lvl="0" indent="0" algn="l" rtl="0">
              <a:lnSpc>
                <a:spcPct val="100000"/>
              </a:lnSpc>
              <a:spcBef>
                <a:spcPts val="0"/>
              </a:spcBef>
              <a:spcAft>
                <a:spcPts val="0"/>
              </a:spcAft>
              <a:buSzPts val="1100"/>
              <a:buNone/>
            </a:pPr>
            <a:r>
              <a:rPr lang="en-US" dirty="0"/>
              <a:t>HIAE Board votes on 2027 Omni parameters on </a:t>
            </a:r>
            <a:r>
              <a:rPr lang="en-US" b="1" dirty="0"/>
              <a:t>JULY 16th</a:t>
            </a:r>
            <a:endParaRPr b="1" dirty="0"/>
          </a:p>
          <a:p>
            <a:pPr marL="0" lvl="0" indent="0" algn="l" rtl="0">
              <a:lnSpc>
                <a:spcPct val="100000"/>
              </a:lnSpc>
              <a:spcBef>
                <a:spcPts val="0"/>
              </a:spcBef>
              <a:spcAft>
                <a:spcPts val="0"/>
              </a:spcAft>
              <a:buSzPts val="1100"/>
              <a:buNone/>
            </a:pPr>
            <a:r>
              <a:rPr lang="en-US" b="1" dirty="0"/>
              <a:t>IF NEEDED – 87AV plan = 6400 folks, $85 premium</a:t>
            </a:r>
            <a:endParaRPr b="1" dirty="0"/>
          </a:p>
          <a:p>
            <a:pPr marL="0" lvl="0" indent="0" algn="l" rtl="0">
              <a:lnSpc>
                <a:spcPct val="100000"/>
              </a:lnSpc>
              <a:spcBef>
                <a:spcPts val="0"/>
              </a:spcBef>
              <a:spcAft>
                <a:spcPts val="0"/>
              </a:spcAft>
              <a:buSzPts val="1100"/>
              <a:buNone/>
            </a:pPr>
            <a:endParaRPr b="1"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f32c737db5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544" name="Google Shape;544;g3f32c737db5_0_1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050" dirty="0">
                <a:solidFill>
                  <a:srgbClr val="444746"/>
                </a:solidFill>
                <a:latin typeface="Roboto"/>
                <a:ea typeface="Roboto"/>
                <a:cs typeface="Roboto"/>
                <a:sym typeface="Roboto"/>
              </a:rPr>
              <a:t>This seems like a good time to highlight that these are Colorado Option plans. The only plans sold on Colorado Connect are Colorado Option plans. Potential TP: "CO Option plans are stakeholder informed* plans that have been designed to provide $0 copays on "high value" services such as non-preventive primary care visits, MH office visits, and pre and post natal care."</a:t>
            </a:r>
            <a:endParaRPr sz="1050" dirty="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US" sz="1050" dirty="0">
                <a:solidFill>
                  <a:srgbClr val="444746"/>
                </a:solidFill>
                <a:latin typeface="Roboto"/>
                <a:ea typeface="Roboto"/>
                <a:cs typeface="Roboto"/>
                <a:sym typeface="Roboto"/>
              </a:rPr>
              <a:t>*We actually can't change the standardized plans/CO Option plans without going through a stakeholder process (so 1006 updates reinforced this requirement)</a:t>
            </a:r>
            <a:endParaRPr sz="1050" dirty="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sz="1050" dirty="0">
                <a:solidFill>
                  <a:srgbClr val="444746"/>
                </a:solidFill>
                <a:latin typeface="Roboto"/>
                <a:ea typeface="Roboto"/>
                <a:cs typeface="Roboto"/>
                <a:sym typeface="Roboto"/>
              </a:rPr>
              <a:t>For the slide, you might change this to say "Additionally, it is important to note that these plans are all CO Option plans which regardless of AV provide the following services at $0."</a:t>
            </a:r>
            <a:endParaRPr sz="1050" dirty="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US" sz="1050" dirty="0">
                <a:solidFill>
                  <a:srgbClr val="444746"/>
                </a:solidFill>
                <a:latin typeface="Roboto"/>
                <a:ea typeface="Roboto"/>
                <a:cs typeface="Roboto"/>
                <a:sym typeface="Roboto"/>
              </a:rPr>
              <a:t>Sharing in case you want to use our logo: </a:t>
            </a:r>
            <a:r>
              <a:rPr lang="en-US" sz="1050" dirty="0">
                <a:solidFill>
                  <a:srgbClr val="0B57D0"/>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https://drive.google.com/file/d/1CJ7aT3W0Hb9XkfwiPicnRC-UaO3sux2Q/view</a:t>
            </a:r>
            <a:endParaRPr sz="1050" dirty="0">
              <a:solidFill>
                <a:srgbClr val="0B57D0"/>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US" sz="1050" dirty="0">
                <a:solidFill>
                  <a:srgbClr val="444746"/>
                </a:solidFill>
                <a:latin typeface="Roboto"/>
                <a:ea typeface="Roboto"/>
                <a:cs typeface="Roboto"/>
                <a:sym typeface="Roboto"/>
              </a:rPr>
              <a:t>Here is our 1 pgr which you have probably seen: </a:t>
            </a:r>
            <a:r>
              <a:rPr lang="en-US" sz="1050" dirty="0">
                <a:solidFill>
                  <a:srgbClr val="0B57D0"/>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https://doi.colorado.gov/sites/doi/files/documents/The-Colorado-Option-FINAL-2025-ENG.pdf</a:t>
            </a:r>
            <a:endParaRPr sz="1050" dirty="0">
              <a:solidFill>
                <a:srgbClr val="444746"/>
              </a:solidFill>
              <a:latin typeface="Roboto"/>
              <a:ea typeface="Roboto"/>
              <a:cs typeface="Roboto"/>
              <a:sym typeface="Robot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3cfdbf8afd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320" name="Google Shape;320;g33cfdbf8afd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1" name="Google Shape;321;g33cfdbf8afd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f379e4d27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560" name="Google Shape;560;g3f379e4d27d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t>Links to share: </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r>
              <a:rPr lang="en-US" sz="1800" dirty="0"/>
              <a:t>Register for an upcoming community forum: </a:t>
            </a:r>
            <a:r>
              <a:rPr lang="en-US" sz="1800" u="sng" dirty="0">
                <a:solidFill>
                  <a:schemeClr val="hlink"/>
                </a:solidFill>
                <a:hlinkClick r:id="rId3"/>
              </a:rPr>
              <a:t>https://us06web.zoom.us/webinar/register/WN_qinLphhMSEO1C1ctUvHwmg#/registration</a:t>
            </a:r>
            <a:r>
              <a:rPr lang="en-US" sz="1800" dirty="0"/>
              <a:t> </a:t>
            </a:r>
            <a:endParaRPr sz="1800" dirty="0"/>
          </a:p>
          <a:p>
            <a:pPr marL="0" lvl="0" indent="0" algn="l" rtl="0">
              <a:spcBef>
                <a:spcPts val="0"/>
              </a:spcBef>
              <a:spcAft>
                <a:spcPts val="0"/>
              </a:spcAft>
              <a:buNone/>
            </a:pPr>
            <a:r>
              <a:rPr lang="en-US" sz="1800" dirty="0"/>
              <a:t>HIAE Public Comment Form: </a:t>
            </a:r>
            <a:r>
              <a:rPr lang="en-US" sz="1800" u="sng" dirty="0">
                <a:solidFill>
                  <a:schemeClr val="hlink"/>
                </a:solidFill>
                <a:hlinkClick r:id="rId4"/>
              </a:rPr>
              <a:t>https://forms.gle/33GgmwY4hCPMbdya6</a:t>
            </a:r>
            <a:r>
              <a:rPr lang="en-US" sz="1800" dirty="0"/>
              <a:t> </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endParaRPr sz="18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3f379e4d27d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573" name="Google Shape;573;g3f379e4d27d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t>Links to share: </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r>
              <a:rPr lang="en-US" sz="1800" dirty="0"/>
              <a:t>Register for the next HIAE board meeting on July 16: </a:t>
            </a:r>
            <a:r>
              <a:rPr lang="en-US" sz="1800" u="sng" dirty="0">
                <a:solidFill>
                  <a:schemeClr val="hlink"/>
                </a:solidFill>
                <a:hlinkClick r:id="rId3"/>
              </a:rPr>
              <a:t>https://us06web.zoom.us/meeting/register/67SKpXWJQpipKZU_DazkUw#/registration</a:t>
            </a:r>
            <a:r>
              <a:rPr lang="en-US" sz="1800" dirty="0"/>
              <a:t> </a:t>
            </a:r>
            <a:endParaRPr sz="1800" dirty="0"/>
          </a:p>
          <a:p>
            <a:pPr marL="0" lvl="0" indent="0" algn="l" rtl="0">
              <a:spcBef>
                <a:spcPts val="0"/>
              </a:spcBef>
              <a:spcAft>
                <a:spcPts val="0"/>
              </a:spcAft>
              <a:buNone/>
            </a:pPr>
            <a:r>
              <a:rPr lang="en-US" sz="1800" dirty="0"/>
              <a:t>HIAE Public Comment Form: </a:t>
            </a:r>
            <a:r>
              <a:rPr lang="en-US" sz="1800" u="sng" dirty="0">
                <a:solidFill>
                  <a:schemeClr val="hlink"/>
                </a:solidFill>
                <a:hlinkClick r:id="rId4"/>
              </a:rPr>
              <a:t>https://forms.gle/33GgmwY4hCPMbdya6</a:t>
            </a:r>
            <a:r>
              <a:rPr lang="en-US" sz="1800" dirty="0"/>
              <a:t> </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endParaRPr sz="18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f325f10b07_0_112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586" name="Google Shape;586;g3f325f10b07_0_112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Sign up for the CAC newsletter: </a:t>
            </a:r>
            <a:r>
              <a:rPr lang="en-US" u="sng" dirty="0">
                <a:solidFill>
                  <a:schemeClr val="hlink"/>
                </a:solidFill>
                <a:hlinkClick r:id="rId3"/>
              </a:rPr>
              <a:t>https://lp.constantcontactpages.com/su/UzY7aDO</a:t>
            </a:r>
            <a:r>
              <a:rPr lang="en-US" dirty="0"/>
              <a:t> </a:t>
            </a:r>
            <a:endParaRPr dirty="0"/>
          </a:p>
        </p:txBody>
      </p:sp>
      <p:sp>
        <p:nvSpPr>
          <p:cNvPr id="587" name="Google Shape;587;g3f325f10b07_0_112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f325f10b07_0_112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594" name="Google Shape;594;g3f325f10b07_0_112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95" name="Google Shape;595;g3f325f10b07_0_112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3f325f10b07_0_11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601" name="Google Shape;601;g3f325f10b07_0_113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Contact information: </a:t>
            </a:r>
            <a:r>
              <a:rPr lang="en-US" u="sng" dirty="0">
                <a:solidFill>
                  <a:schemeClr val="hlink"/>
                </a:solidFill>
                <a:hlinkClick r:id="rId3"/>
              </a:rPr>
              <a:t>hcpf_coverallco@state.co.us</a:t>
            </a:r>
            <a:r>
              <a:rPr lang="en-US" dirty="0"/>
              <a:t> </a:t>
            </a:r>
            <a:endParaRPr dirty="0"/>
          </a:p>
        </p:txBody>
      </p:sp>
      <p:sp>
        <p:nvSpPr>
          <p:cNvPr id="602" name="Google Shape;602;g3f325f10b07_0_113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3d3c7a4bfb4_0_30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609" name="Google Shape;609;g3d3c7a4bfb4_0_30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10" name="Google Shape;610;g3d3c7a4bfb4_0_30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30f48a0ca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329" name="Google Shape;329;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0" name="Google Shape;330;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f36ab46fc1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337" name="Google Shape;337;g3f36ab46fc1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Note we are showing the Q and A icon on the slides. </a:t>
            </a:r>
            <a:endParaRPr dirty="0"/>
          </a:p>
        </p:txBody>
      </p:sp>
      <p:sp>
        <p:nvSpPr>
          <p:cNvPr id="338" name="Google Shape;338;g3f36ab46fc1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2ab0c5d613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353" name="Google Shape;353;g32ab0c5d613_0_0: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Note: </a:t>
            </a:r>
            <a:endParaRPr dirty="0"/>
          </a:p>
          <a:p>
            <a:pPr marL="0" lvl="0" indent="0" algn="l" rtl="0">
              <a:spcBef>
                <a:spcPts val="0"/>
              </a:spcBef>
              <a:spcAft>
                <a:spcPts val="0"/>
              </a:spcAft>
              <a:buNone/>
            </a:pPr>
            <a:endParaRPr dirty="0"/>
          </a:p>
        </p:txBody>
      </p:sp>
      <p:sp>
        <p:nvSpPr>
          <p:cNvPr id="360" name="Google Shape;360;g36c18c894d7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367" name="Google Shape;367;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a:p>
            <a:pPr marL="0" lvl="0" indent="0" algn="l" rtl="0">
              <a:spcBef>
                <a:spcPts val="0"/>
              </a:spcBef>
              <a:spcAft>
                <a:spcPts val="0"/>
              </a:spcAft>
              <a:buNone/>
            </a:pPr>
            <a:endParaRPr dirty="0"/>
          </a:p>
          <a:p>
            <a:pPr marL="457200" lvl="0" indent="-317500" algn="l" rtl="0">
              <a:spcBef>
                <a:spcPts val="0"/>
              </a:spcBef>
              <a:spcAft>
                <a:spcPts val="0"/>
              </a:spcAft>
              <a:buSzPts val="1400"/>
              <a:buChar char="-"/>
            </a:pPr>
            <a:r>
              <a:rPr lang="en-US" dirty="0"/>
              <a:t>Note XXX number of questions received ahead of time. Thank You. We have time dedicated to the most common questions we received during registration at the beginning of the ‘Questions’ section. </a:t>
            </a:r>
            <a:endParaRPr dirty="0"/>
          </a:p>
          <a:p>
            <a:pPr marL="914400" lvl="1" indent="-317500" algn="l" rtl="0">
              <a:spcBef>
                <a:spcPts val="0"/>
              </a:spcBef>
              <a:spcAft>
                <a:spcPts val="0"/>
              </a:spcAft>
              <a:buSzPts val="1400"/>
              <a:buChar char="-"/>
            </a:pPr>
            <a:r>
              <a:rPr lang="en-US" dirty="0"/>
              <a:t>leads me into agenda</a:t>
            </a:r>
            <a:endParaRPr dirty="0"/>
          </a:p>
          <a:p>
            <a:pPr marL="0" lvl="0" indent="0" algn="l" rtl="0">
              <a:spcBef>
                <a:spcPts val="0"/>
              </a:spcBef>
              <a:spcAft>
                <a:spcPts val="0"/>
              </a:spcAft>
              <a:buNone/>
            </a:pPr>
            <a:endParaRPr dirty="0"/>
          </a:p>
        </p:txBody>
      </p:sp>
      <p:sp>
        <p:nvSpPr>
          <p:cNvPr id="368" name="Google Shape;368;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62" name="Google Shape;62;p1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63" name="Google Shape;63;p1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
        <p:nvSpPr>
          <p:cNvPr id="71" name="Google Shape;71;p16"/>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subTitle" idx="1"/>
          </p:nvPr>
        </p:nvSpPr>
        <p:spPr>
          <a:xfrm>
            <a:off x="1524000" y="2593827"/>
            <a:ext cx="9144000" cy="738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3" name="Google Shape;73;p16"/>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4" name="Google Shape;74;p1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75" name="Google Shape;75;p16"/>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9" name="Google Shape;79;p1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0"/>
        <p:cNvGrpSpPr/>
        <p:nvPr/>
      </p:nvGrpSpPr>
      <p:grpSpPr>
        <a:xfrm>
          <a:off x="0" y="0"/>
          <a:ext cx="0" cy="0"/>
          <a:chOff x="0" y="0"/>
          <a:chExt cx="0" cy="0"/>
        </a:xfrm>
      </p:grpSpPr>
      <p:pic>
        <p:nvPicPr>
          <p:cNvPr id="81" name="Google Shape;81;p18" descr="Icon of person with hand raised and empty text bubble."/>
          <p:cNvPicPr preferRelativeResize="0"/>
          <p:nvPr/>
        </p:nvPicPr>
        <p:blipFill rotWithShape="1">
          <a:blip r:embed="rId2">
            <a:alphaModFix/>
          </a:blip>
          <a:srcRect/>
          <a:stretch/>
        </p:blipFill>
        <p:spPr>
          <a:xfrm>
            <a:off x="308600" y="410308"/>
            <a:ext cx="5962347" cy="5848293"/>
          </a:xfrm>
          <a:prstGeom prst="rect">
            <a:avLst/>
          </a:prstGeom>
          <a:noFill/>
          <a:ln>
            <a:noFill/>
          </a:ln>
        </p:spPr>
      </p:pic>
      <p:sp>
        <p:nvSpPr>
          <p:cNvPr id="82" name="Google Shape;82;p18"/>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4"/>
        <p:cNvGrpSpPr/>
        <p:nvPr/>
      </p:nvGrpSpPr>
      <p:grpSpPr>
        <a:xfrm>
          <a:off x="0" y="0"/>
          <a:ext cx="0" cy="0"/>
          <a:chOff x="0" y="0"/>
          <a:chExt cx="0" cy="0"/>
        </a:xfrm>
      </p:grpSpPr>
      <p:sp>
        <p:nvSpPr>
          <p:cNvPr id="85" name="Google Shape;85;p19"/>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86" name="Google Shape;86;p1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595312" y="2188551"/>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1"/>
        <p:cNvGrpSpPr/>
        <p:nvPr/>
      </p:nvGrpSpPr>
      <p:grpSpPr>
        <a:xfrm>
          <a:off x="0" y="0"/>
          <a:ext cx="0" cy="0"/>
          <a:chOff x="0" y="0"/>
          <a:chExt cx="0" cy="0"/>
        </a:xfrm>
      </p:grpSpPr>
      <p:sp>
        <p:nvSpPr>
          <p:cNvPr id="92" name="Google Shape;92;p2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93" name="Google Shape;93;p21"/>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94" name="Google Shape;94;p21"/>
          <p:cNvSpPr/>
          <p:nvPr/>
        </p:nvSpPr>
        <p:spPr>
          <a:xfrm>
            <a:off x="838199" y="417889"/>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FFFFFF"/>
                </a:solidFill>
                <a:latin typeface="Trebuchet MS"/>
                <a:ea typeface="Trebuchet MS"/>
                <a:cs typeface="Trebuchet MS"/>
                <a:sym typeface="Trebuchet MS"/>
              </a:rPr>
              <a:t>Our Mission</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97" name="Google Shape;97;p22"/>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dirty="0">
              <a:solidFill>
                <a:srgbClr val="000000"/>
              </a:solidFill>
              <a:latin typeface="Trebuchet MS"/>
              <a:ea typeface="Trebuchet MS"/>
              <a:cs typeface="Trebuchet MS"/>
              <a:sym typeface="Trebuchet MS"/>
            </a:endParaRPr>
          </a:p>
        </p:txBody>
      </p:sp>
      <p:pic>
        <p:nvPicPr>
          <p:cNvPr id="98" name="Google Shape;98;p22"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12191998" cy="6260121"/>
          </a:xfrm>
          <a:prstGeom prst="rect">
            <a:avLst/>
          </a:prstGeom>
          <a:noFill/>
          <a:ln>
            <a:noFill/>
          </a:ln>
        </p:spPr>
      </p:pic>
      <p:sp>
        <p:nvSpPr>
          <p:cNvPr id="99" name="Google Shape;99;p22"/>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0"/>
        <p:cNvGrpSpPr/>
        <p:nvPr/>
      </p:nvGrpSpPr>
      <p:grpSpPr>
        <a:xfrm>
          <a:off x="0" y="0"/>
          <a:ext cx="0" cy="0"/>
          <a:chOff x="0" y="0"/>
          <a:chExt cx="0" cy="0"/>
        </a:xfrm>
      </p:grpSpPr>
      <p:sp>
        <p:nvSpPr>
          <p:cNvPr id="101" name="Google Shape;101;p2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02" name="Google Shape;102;p23"/>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lt1"/>
                </a:solidFill>
                <a:latin typeface="Trebuchet MS"/>
                <a:ea typeface="Trebuchet MS"/>
                <a:cs typeface="Trebuchet MS"/>
                <a:sym typeface="Trebuchet MS"/>
              </a:rPr>
              <a:t>Plus </a:t>
            </a:r>
            <a:r>
              <a:rPr lang="en-US" sz="3600" dirty="0">
                <a:solidFill>
                  <a:schemeClr val="lt1"/>
                </a:solidFill>
                <a:latin typeface="Trebuchet MS"/>
                <a:ea typeface="Trebuchet MS"/>
                <a:cs typeface="Trebuchet MS"/>
                <a:sym typeface="Trebuchet MS"/>
              </a:rPr>
              <a:t>(CHP+) and other health care programs for Coloradans who qualify. </a:t>
            </a:r>
            <a:endParaRPr sz="3600" b="1" dirty="0">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lt1"/>
                </a:solidFill>
                <a:latin typeface="Trebuchet MS"/>
                <a:ea typeface="Trebuchet MS"/>
                <a:cs typeface="Trebuchet MS"/>
                <a:sym typeface="Trebuchet MS"/>
              </a:rPr>
              <a:t>What We Do</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4"/>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07" name="Google Shape;107;p2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108" name="Google Shape;108;p24"/>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9"/>
        <p:cNvGrpSpPr/>
        <p:nvPr/>
      </p:nvGrpSpPr>
      <p:grpSpPr>
        <a:xfrm>
          <a:off x="0" y="0"/>
          <a:ext cx="0" cy="0"/>
          <a:chOff x="0" y="0"/>
          <a:chExt cx="0" cy="0"/>
        </a:xfrm>
      </p:grpSpPr>
      <p:sp>
        <p:nvSpPr>
          <p:cNvPr id="110" name="Google Shape;110;p25"/>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2"/>
        <p:cNvGrpSpPr/>
        <p:nvPr/>
      </p:nvGrpSpPr>
      <p:grpSpPr>
        <a:xfrm>
          <a:off x="0" y="0"/>
          <a:ext cx="0" cy="0"/>
          <a:chOff x="0" y="0"/>
          <a:chExt cx="0" cy="0"/>
        </a:xfrm>
      </p:grpSpPr>
      <p:sp>
        <p:nvSpPr>
          <p:cNvPr id="113" name="Google Shape;113;p2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4"/>
        <p:cNvGrpSpPr/>
        <p:nvPr/>
      </p:nvGrpSpPr>
      <p:grpSpPr>
        <a:xfrm>
          <a:off x="0" y="0"/>
          <a:ext cx="0" cy="0"/>
          <a:chOff x="0" y="0"/>
          <a:chExt cx="0" cy="0"/>
        </a:xfrm>
      </p:grpSpPr>
      <p:sp>
        <p:nvSpPr>
          <p:cNvPr id="115" name="Google Shape;115;p27"/>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2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117" name="Google Shape;117;p27"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4"/>
        <p:cNvGrpSpPr/>
        <p:nvPr/>
      </p:nvGrpSpPr>
      <p:grpSpPr>
        <a:xfrm>
          <a:off x="0" y="0"/>
          <a:ext cx="0" cy="0"/>
          <a:chOff x="0" y="0"/>
          <a:chExt cx="0" cy="0"/>
        </a:xfrm>
      </p:grpSpPr>
      <p:sp>
        <p:nvSpPr>
          <p:cNvPr id="125" name="Google Shape;125;p29"/>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6" name="Google Shape;126;p29"/>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127" name="Google Shape;127;p29"/>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dirty="0"/>
          </a:p>
        </p:txBody>
      </p:sp>
      <p:sp>
        <p:nvSpPr>
          <p:cNvPr id="128" name="Google Shape;128;p2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29" name="Google Shape;129;p29"/>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0"/>
        <p:cNvGrpSpPr/>
        <p:nvPr/>
      </p:nvGrpSpPr>
      <p:grpSpPr>
        <a:xfrm>
          <a:off x="0" y="0"/>
          <a:ext cx="0" cy="0"/>
          <a:chOff x="0" y="0"/>
          <a:chExt cx="0" cy="0"/>
        </a:xfrm>
      </p:grpSpPr>
      <p:sp>
        <p:nvSpPr>
          <p:cNvPr id="131" name="Google Shape;131;p30"/>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2" name="Google Shape;132;p30"/>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33" name="Google Shape;133;p30"/>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6" name="Google Shape;136;p31"/>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137" name="Google Shape;137;p3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38"/>
        <p:cNvGrpSpPr/>
        <p:nvPr/>
      </p:nvGrpSpPr>
      <p:grpSpPr>
        <a:xfrm>
          <a:off x="0" y="0"/>
          <a:ext cx="0" cy="0"/>
          <a:chOff x="0" y="0"/>
          <a:chExt cx="0" cy="0"/>
        </a:xfrm>
      </p:grpSpPr>
      <p:sp>
        <p:nvSpPr>
          <p:cNvPr id="139" name="Google Shape;139;p32"/>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dirty="0">
              <a:solidFill>
                <a:srgbClr val="FFFFFF"/>
              </a:solidFill>
              <a:latin typeface="Calibri"/>
              <a:ea typeface="Calibri"/>
              <a:cs typeface="Calibri"/>
              <a:sym typeface="Calibri"/>
            </a:endParaRPr>
          </a:p>
        </p:txBody>
      </p:sp>
      <p:pic>
        <p:nvPicPr>
          <p:cNvPr id="140" name="Google Shape;140;p32"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141" name="Google Shape;141;p32"/>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42" name="Google Shape;142;p32"/>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43" name="Google Shape;143;p32"/>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dirty="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44"/>
        <p:cNvGrpSpPr/>
        <p:nvPr/>
      </p:nvGrpSpPr>
      <p:grpSpPr>
        <a:xfrm>
          <a:off x="0" y="0"/>
          <a:ext cx="0" cy="0"/>
          <a:chOff x="0" y="0"/>
          <a:chExt cx="0" cy="0"/>
        </a:xfrm>
      </p:grpSpPr>
      <p:sp>
        <p:nvSpPr>
          <p:cNvPr id="145" name="Google Shape;145;p33"/>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46" name="Google Shape;146;p3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47" name="Google Shape;147;p33"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48"/>
        <p:cNvGrpSpPr/>
        <p:nvPr/>
      </p:nvGrpSpPr>
      <p:grpSpPr>
        <a:xfrm>
          <a:off x="0" y="0"/>
          <a:ext cx="0" cy="0"/>
          <a:chOff x="0" y="0"/>
          <a:chExt cx="0" cy="0"/>
        </a:xfrm>
      </p:grpSpPr>
      <p:sp>
        <p:nvSpPr>
          <p:cNvPr id="149" name="Google Shape;149;p3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50" name="Google Shape;150;p34"/>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1" name="Google Shape;151;p34"/>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52"/>
        <p:cNvGrpSpPr/>
        <p:nvPr/>
      </p:nvGrpSpPr>
      <p:grpSpPr>
        <a:xfrm>
          <a:off x="0" y="0"/>
          <a:ext cx="0" cy="0"/>
          <a:chOff x="0" y="0"/>
          <a:chExt cx="0" cy="0"/>
        </a:xfrm>
      </p:grpSpPr>
      <p:sp>
        <p:nvSpPr>
          <p:cNvPr id="153" name="Google Shape;153;p35"/>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4" name="Google Shape;154;p3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55"/>
        <p:cNvGrpSpPr/>
        <p:nvPr/>
      </p:nvGrpSpPr>
      <p:grpSpPr>
        <a:xfrm>
          <a:off x="0" y="0"/>
          <a:ext cx="0" cy="0"/>
          <a:chOff x="0" y="0"/>
          <a:chExt cx="0" cy="0"/>
        </a:xfrm>
      </p:grpSpPr>
      <p:sp>
        <p:nvSpPr>
          <p:cNvPr id="156" name="Google Shape;156;p3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57" name="Google Shape;157;p36"/>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dirty="0">
              <a:solidFill>
                <a:srgbClr val="000000"/>
              </a:solidFill>
              <a:latin typeface="Arial"/>
              <a:ea typeface="Arial"/>
              <a:cs typeface="Arial"/>
              <a:sym typeface="Arial"/>
            </a:endParaRPr>
          </a:p>
        </p:txBody>
      </p:sp>
      <p:sp>
        <p:nvSpPr>
          <p:cNvPr id="158" name="Google Shape;158;p36"/>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dirty="0">
                <a:solidFill>
                  <a:schemeClr val="dk2"/>
                </a:solidFill>
                <a:latin typeface="Trebuchet MS"/>
                <a:ea typeface="Trebuchet MS"/>
                <a:cs typeface="Trebuchet MS"/>
                <a:sym typeface="Trebuchet MS"/>
              </a:rPr>
              <a:t>Our Mission</a:t>
            </a:r>
            <a:endParaRPr sz="23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9"/>
        <p:cNvGrpSpPr/>
        <p:nvPr/>
      </p:nvGrpSpPr>
      <p:grpSpPr>
        <a:xfrm>
          <a:off x="0" y="0"/>
          <a:ext cx="0" cy="0"/>
          <a:chOff x="0" y="0"/>
          <a:chExt cx="0" cy="0"/>
        </a:xfrm>
      </p:grpSpPr>
      <p:sp>
        <p:nvSpPr>
          <p:cNvPr id="160" name="Google Shape;160;p3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61" name="Google Shape;161;p37"/>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dirty="0">
              <a:solidFill>
                <a:srgbClr val="000000"/>
              </a:solidFill>
              <a:latin typeface="Trebuchet MS"/>
              <a:ea typeface="Trebuchet MS"/>
              <a:cs typeface="Trebuchet MS"/>
              <a:sym typeface="Trebuchet MS"/>
            </a:endParaRPr>
          </a:p>
        </p:txBody>
      </p:sp>
      <p:pic>
        <p:nvPicPr>
          <p:cNvPr id="162" name="Google Shape;162;p37"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12191994" cy="6260124"/>
          </a:xfrm>
          <a:prstGeom prst="rect">
            <a:avLst/>
          </a:prstGeom>
          <a:noFill/>
          <a:ln>
            <a:noFill/>
          </a:ln>
        </p:spPr>
      </p:pic>
      <p:sp>
        <p:nvSpPr>
          <p:cNvPr id="163" name="Google Shape;163;p37"/>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dirty="0">
                <a:solidFill>
                  <a:srgbClr val="FFFFFF"/>
                </a:solidFill>
                <a:latin typeface="Trebuchet MS"/>
                <a:ea typeface="Trebuchet MS"/>
                <a:cs typeface="Trebuchet MS"/>
                <a:sym typeface="Trebuchet MS"/>
              </a:rPr>
              <a:t>Our Mission: </a:t>
            </a:r>
            <a:endParaRPr sz="7000" b="0" i="0" u="none" strike="noStrike" cap="none" dirty="0">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64"/>
        <p:cNvGrpSpPr/>
        <p:nvPr/>
      </p:nvGrpSpPr>
      <p:grpSpPr>
        <a:xfrm>
          <a:off x="0" y="0"/>
          <a:ext cx="0" cy="0"/>
          <a:chOff x="0" y="0"/>
          <a:chExt cx="0" cy="0"/>
        </a:xfrm>
      </p:grpSpPr>
      <p:sp>
        <p:nvSpPr>
          <p:cNvPr id="165" name="Google Shape;165;p3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66" name="Google Shape;166;p38"/>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dirty="0">
                <a:solidFill>
                  <a:schemeClr val="dk1"/>
                </a:solidFill>
                <a:latin typeface="Trebuchet MS"/>
                <a:ea typeface="Trebuchet MS"/>
                <a:cs typeface="Trebuchet MS"/>
                <a:sym typeface="Trebuchet MS"/>
              </a:rPr>
              <a:t>Plus </a:t>
            </a:r>
            <a:r>
              <a:rPr lang="en-US" sz="4600" b="0" i="0" u="none" strike="noStrike" cap="none" dirty="0">
                <a:solidFill>
                  <a:schemeClr val="dk1"/>
                </a:solidFill>
                <a:latin typeface="Trebuchet MS"/>
                <a:ea typeface="Trebuchet MS"/>
                <a:cs typeface="Trebuchet MS"/>
                <a:sym typeface="Trebuchet MS"/>
              </a:rPr>
              <a:t>(CHP+) and other health care programs for Coloradans who qualify. </a:t>
            </a:r>
            <a:endParaRPr sz="4600" b="1" i="0" u="none" strike="noStrike" cap="none" dirty="0">
              <a:solidFill>
                <a:schemeClr val="dk1"/>
              </a:solidFill>
              <a:latin typeface="Trebuchet MS"/>
              <a:ea typeface="Trebuchet MS"/>
              <a:cs typeface="Trebuchet MS"/>
              <a:sym typeface="Trebuchet MS"/>
            </a:endParaRPr>
          </a:p>
        </p:txBody>
      </p:sp>
      <p:sp>
        <p:nvSpPr>
          <p:cNvPr id="167" name="Google Shape;167;p38"/>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dirty="0">
                <a:solidFill>
                  <a:srgbClr val="232C68"/>
                </a:solidFill>
                <a:latin typeface="Trebuchet MS"/>
                <a:ea typeface="Trebuchet MS"/>
                <a:cs typeface="Trebuchet MS"/>
                <a:sym typeface="Trebuchet MS"/>
              </a:rPr>
              <a:t>What We Do</a:t>
            </a:r>
            <a:endParaRPr sz="23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39"/>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0" name="Google Shape;170;p3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1"/>
        <p:cNvGrpSpPr/>
        <p:nvPr/>
      </p:nvGrpSpPr>
      <p:grpSpPr>
        <a:xfrm>
          <a:off x="0" y="0"/>
          <a:ext cx="0" cy="0"/>
          <a:chOff x="0" y="0"/>
          <a:chExt cx="0" cy="0"/>
        </a:xfrm>
      </p:grpSpPr>
      <p:sp>
        <p:nvSpPr>
          <p:cNvPr id="172" name="Google Shape;172;p40"/>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3" name="Google Shape;173;p40"/>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174" name="Google Shape;174;p4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cxnSp>
        <p:nvCxnSpPr>
          <p:cNvPr id="175" name="Google Shape;175;p40"/>
          <p:cNvCxnSpPr/>
          <p:nvPr/>
        </p:nvCxnSpPr>
        <p:spPr>
          <a:xfrm>
            <a:off x="6096000" y="1327150"/>
            <a:ext cx="0" cy="4203600"/>
          </a:xfrm>
          <a:prstGeom prst="straightConnector1">
            <a:avLst/>
          </a:prstGeom>
          <a:noFill/>
          <a:ln w="49100" cap="flat" cmpd="sng">
            <a:solidFill>
              <a:schemeClr val="dk1"/>
            </a:solidFill>
            <a:prstDash val="solid"/>
            <a:miter lim="800000"/>
            <a:headEnd type="none" w="sm" len="sm"/>
            <a:tailEnd type="none" w="sm" len="sm"/>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6"/>
        <p:cNvGrpSpPr/>
        <p:nvPr/>
      </p:nvGrpSpPr>
      <p:grpSpPr>
        <a:xfrm>
          <a:off x="0" y="0"/>
          <a:ext cx="0" cy="0"/>
          <a:chOff x="0" y="0"/>
          <a:chExt cx="0" cy="0"/>
        </a:xfrm>
      </p:grpSpPr>
      <p:sp>
        <p:nvSpPr>
          <p:cNvPr id="177" name="Google Shape;177;p4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8"/>
        <p:cNvGrpSpPr/>
        <p:nvPr/>
      </p:nvGrpSpPr>
      <p:grpSpPr>
        <a:xfrm>
          <a:off x="0" y="0"/>
          <a:ext cx="0" cy="0"/>
          <a:chOff x="0" y="0"/>
          <a:chExt cx="0" cy="0"/>
        </a:xfrm>
      </p:grpSpPr>
      <p:sp>
        <p:nvSpPr>
          <p:cNvPr id="179" name="Google Shape;179;p42"/>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0" name="Google Shape;180;p4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81" name="Google Shape;181;p42"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dk2"/>
                </a:solidFill>
                <a:latin typeface="Trebuchet MS"/>
                <a:ea typeface="Trebuchet MS"/>
                <a:cs typeface="Trebuchet MS"/>
                <a:sym typeface="Trebuchet MS"/>
              </a:rPr>
              <a:t>Our Mission</a:t>
            </a:r>
            <a:endParaRPr sz="1800" dirty="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2"/>
        <p:cNvGrpSpPr/>
        <p:nvPr/>
      </p:nvGrpSpPr>
      <p:grpSpPr>
        <a:xfrm>
          <a:off x="0" y="0"/>
          <a:ext cx="0" cy="0"/>
          <a:chOff x="0" y="0"/>
          <a:chExt cx="0" cy="0"/>
        </a:xfrm>
      </p:grpSpPr>
      <p:sp>
        <p:nvSpPr>
          <p:cNvPr id="183" name="Google Shape;183;p43"/>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84" name="Google Shape;184;p4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85"/>
        <p:cNvGrpSpPr/>
        <p:nvPr/>
      </p:nvGrpSpPr>
      <p:grpSpPr>
        <a:xfrm>
          <a:off x="0" y="0"/>
          <a:ext cx="0" cy="0"/>
          <a:chOff x="0" y="0"/>
          <a:chExt cx="0" cy="0"/>
        </a:xfrm>
      </p:grpSpPr>
      <p:sp>
        <p:nvSpPr>
          <p:cNvPr id="186" name="Google Shape;186;p44"/>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187" name="Google Shape;187;p44"/>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88" name="Google Shape;188;p44"/>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89"/>
        <p:cNvGrpSpPr/>
        <p:nvPr/>
      </p:nvGrpSpPr>
      <p:grpSpPr>
        <a:xfrm>
          <a:off x="0" y="0"/>
          <a:ext cx="0" cy="0"/>
          <a:chOff x="0" y="0"/>
          <a:chExt cx="0" cy="0"/>
        </a:xfrm>
      </p:grpSpPr>
      <p:sp>
        <p:nvSpPr>
          <p:cNvPr id="190" name="Google Shape;190;p45"/>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dirty="0">
              <a:solidFill>
                <a:srgbClr val="FFFFFF"/>
              </a:solidFill>
              <a:latin typeface="Calibri"/>
              <a:ea typeface="Calibri"/>
              <a:cs typeface="Calibri"/>
              <a:sym typeface="Calibri"/>
            </a:endParaRPr>
          </a:p>
        </p:txBody>
      </p:sp>
      <p:pic>
        <p:nvPicPr>
          <p:cNvPr id="191" name="Google Shape;191;p45"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92" name="Google Shape;192;p45"/>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93" name="Google Shape;193;p45"/>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94" name="Google Shape;194;p45"/>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solidFill>
                <a:schemeClr val="lt1"/>
              </a:solidFill>
            </a:endParaRPr>
          </a:p>
        </p:txBody>
      </p:sp>
      <p:sp>
        <p:nvSpPr>
          <p:cNvPr id="195" name="Google Shape;195;p45"/>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196"/>
        <p:cNvGrpSpPr/>
        <p:nvPr/>
      </p:nvGrpSpPr>
      <p:grpSpPr>
        <a:xfrm>
          <a:off x="0" y="0"/>
          <a:ext cx="0" cy="0"/>
          <a:chOff x="0" y="0"/>
          <a:chExt cx="0" cy="0"/>
        </a:xfrm>
      </p:grpSpPr>
      <p:sp>
        <p:nvSpPr>
          <p:cNvPr id="197" name="Google Shape;197;p46"/>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dirty="0">
              <a:solidFill>
                <a:srgbClr val="FFFFFF"/>
              </a:solidFill>
              <a:latin typeface="Calibri"/>
              <a:ea typeface="Calibri"/>
              <a:cs typeface="Calibri"/>
              <a:sym typeface="Calibri"/>
            </a:endParaRPr>
          </a:p>
        </p:txBody>
      </p:sp>
      <p:pic>
        <p:nvPicPr>
          <p:cNvPr id="198" name="Google Shape;198;p46"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99" name="Google Shape;199;p46"/>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00" name="Google Shape;200;p46"/>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01" name="Google Shape;201;p46"/>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solidFill>
                <a:schemeClr val="lt1"/>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7"/>
        <p:cNvGrpSpPr/>
        <p:nvPr/>
      </p:nvGrpSpPr>
      <p:grpSpPr>
        <a:xfrm>
          <a:off x="0" y="0"/>
          <a:ext cx="0" cy="0"/>
          <a:chOff x="0" y="0"/>
          <a:chExt cx="0" cy="0"/>
        </a:xfrm>
      </p:grpSpPr>
      <p:sp>
        <p:nvSpPr>
          <p:cNvPr id="208" name="Google Shape;208;p4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09" name="Google Shape;209;p48"/>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
        <p:nvSpPr>
          <p:cNvPr id="210" name="Google Shape;210;p4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1"/>
        <p:cNvGrpSpPr/>
        <p:nvPr/>
      </p:nvGrpSpPr>
      <p:grpSpPr>
        <a:xfrm>
          <a:off x="0" y="0"/>
          <a:ext cx="0" cy="0"/>
          <a:chOff x="0" y="0"/>
          <a:chExt cx="0" cy="0"/>
        </a:xfrm>
      </p:grpSpPr>
      <p:sp>
        <p:nvSpPr>
          <p:cNvPr id="212" name="Google Shape;212;p49"/>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4800"/>
              <a:buFont typeface="Trebuchet MS"/>
              <a:buNone/>
              <a:defRPr sz="4800">
                <a:latin typeface="Trebuchet MS"/>
                <a:ea typeface="Trebuchet MS"/>
                <a:cs typeface="Trebuchet MS"/>
                <a:sym typeface="Trebuchet MS"/>
              </a:defRPr>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213" name="Google Shape;213;p49"/>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2900"/>
              <a:buFont typeface="Roboto Slab"/>
              <a:buNone/>
              <a:defRPr sz="2900">
                <a:latin typeface="Roboto Slab"/>
                <a:ea typeface="Roboto Slab"/>
                <a:cs typeface="Roboto Slab"/>
                <a:sym typeface="Roboto Slab"/>
              </a:defRPr>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214" name="Google Shape;214;p4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5"/>
        <p:cNvGrpSpPr/>
        <p:nvPr/>
      </p:nvGrpSpPr>
      <p:grpSpPr>
        <a:xfrm>
          <a:off x="0" y="0"/>
          <a:ext cx="0" cy="0"/>
          <a:chOff x="0" y="0"/>
          <a:chExt cx="0" cy="0"/>
        </a:xfrm>
      </p:grpSpPr>
      <p:sp>
        <p:nvSpPr>
          <p:cNvPr id="216" name="Google Shape;216;p50"/>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17" name="Google Shape;217;p5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8"/>
        <p:cNvGrpSpPr/>
        <p:nvPr/>
      </p:nvGrpSpPr>
      <p:grpSpPr>
        <a:xfrm>
          <a:off x="0" y="0"/>
          <a:ext cx="0" cy="0"/>
          <a:chOff x="0" y="0"/>
          <a:chExt cx="0" cy="0"/>
        </a:xfrm>
      </p:grpSpPr>
      <p:sp>
        <p:nvSpPr>
          <p:cNvPr id="219" name="Google Shape;219;p5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20" name="Google Shape;220;p51"/>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21" name="Google Shape;221;p51"/>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22" name="Google Shape;222;p5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3"/>
        <p:cNvGrpSpPr/>
        <p:nvPr/>
      </p:nvGrpSpPr>
      <p:grpSpPr>
        <a:xfrm>
          <a:off x="0" y="0"/>
          <a:ext cx="0" cy="0"/>
          <a:chOff x="0" y="0"/>
          <a:chExt cx="0" cy="0"/>
        </a:xfrm>
      </p:grpSpPr>
      <p:sp>
        <p:nvSpPr>
          <p:cNvPr id="224" name="Google Shape;224;p52"/>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25" name="Google Shape;225;p5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6"/>
        <p:cNvGrpSpPr/>
        <p:nvPr/>
      </p:nvGrpSpPr>
      <p:grpSpPr>
        <a:xfrm>
          <a:off x="0" y="0"/>
          <a:ext cx="0" cy="0"/>
          <a:chOff x="0" y="0"/>
          <a:chExt cx="0" cy="0"/>
        </a:xfrm>
      </p:grpSpPr>
      <p:sp>
        <p:nvSpPr>
          <p:cNvPr id="227" name="Google Shape;227;p53"/>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228" name="Google Shape;228;p53"/>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29" name="Google Shape;229;p5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dirty="0">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30"/>
        <p:cNvGrpSpPr/>
        <p:nvPr/>
      </p:nvGrpSpPr>
      <p:grpSpPr>
        <a:xfrm>
          <a:off x="0" y="0"/>
          <a:ext cx="0" cy="0"/>
          <a:chOff x="0" y="0"/>
          <a:chExt cx="0" cy="0"/>
        </a:xfrm>
      </p:grpSpPr>
      <p:sp>
        <p:nvSpPr>
          <p:cNvPr id="231" name="Google Shape;231;p54"/>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232" name="Google Shape;232;p5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33"/>
        <p:cNvGrpSpPr/>
        <p:nvPr/>
      </p:nvGrpSpPr>
      <p:grpSpPr>
        <a:xfrm>
          <a:off x="0" y="0"/>
          <a:ext cx="0" cy="0"/>
          <a:chOff x="0" y="0"/>
          <a:chExt cx="0" cy="0"/>
        </a:xfrm>
      </p:grpSpPr>
      <p:sp>
        <p:nvSpPr>
          <p:cNvPr id="234" name="Google Shape;234;p5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dirty="0">
              <a:solidFill>
                <a:srgbClr val="000000"/>
              </a:solidFill>
              <a:latin typeface="Arial"/>
              <a:ea typeface="Arial"/>
              <a:cs typeface="Arial"/>
              <a:sym typeface="Arial"/>
            </a:endParaRPr>
          </a:p>
        </p:txBody>
      </p:sp>
      <p:sp>
        <p:nvSpPr>
          <p:cNvPr id="235" name="Google Shape;235;p55"/>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236" name="Google Shape;236;p55"/>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37" name="Google Shape;237;p55"/>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
        <p:nvSpPr>
          <p:cNvPr id="238" name="Google Shape;238;p55"/>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39"/>
        <p:cNvGrpSpPr/>
        <p:nvPr/>
      </p:nvGrpSpPr>
      <p:grpSpPr>
        <a:xfrm>
          <a:off x="0" y="0"/>
          <a:ext cx="0" cy="0"/>
          <a:chOff x="0" y="0"/>
          <a:chExt cx="0" cy="0"/>
        </a:xfrm>
      </p:grpSpPr>
      <p:sp>
        <p:nvSpPr>
          <p:cNvPr id="240" name="Google Shape;240;p56"/>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Autofit/>
          </a:bodyPr>
          <a:lstStyle>
            <a:lvl1pPr marL="457200" lvl="0" indent="-228600" algn="l">
              <a:lnSpc>
                <a:spcPct val="100000"/>
              </a:lnSpc>
              <a:spcBef>
                <a:spcPts val="0"/>
              </a:spcBef>
              <a:spcAft>
                <a:spcPts val="0"/>
              </a:spcAft>
              <a:buSzPts val="2400"/>
              <a:buNone/>
              <a:defRPr/>
            </a:lvl1pPr>
          </a:lstStyle>
          <a:p>
            <a:endParaRPr/>
          </a:p>
        </p:txBody>
      </p:sp>
      <p:sp>
        <p:nvSpPr>
          <p:cNvPr id="241" name="Google Shape;241;p5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42"/>
        <p:cNvGrpSpPr/>
        <p:nvPr/>
      </p:nvGrpSpPr>
      <p:grpSpPr>
        <a:xfrm>
          <a:off x="0" y="0"/>
          <a:ext cx="0" cy="0"/>
          <a:chOff x="0" y="0"/>
          <a:chExt cx="0" cy="0"/>
        </a:xfrm>
      </p:grpSpPr>
      <p:sp>
        <p:nvSpPr>
          <p:cNvPr id="243" name="Google Shape;243;p57"/>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244" name="Google Shape;244;p57"/>
          <p:cNvSpPr txBox="1">
            <a:spLocks noGrp="1"/>
          </p:cNvSpPr>
          <p:nvPr>
            <p:ph type="body" idx="1"/>
          </p:nvPr>
        </p:nvSpPr>
        <p:spPr>
          <a:xfrm>
            <a:off x="415600" y="4202967"/>
            <a:ext cx="11360700" cy="1734900"/>
          </a:xfrm>
          <a:prstGeom prst="rect">
            <a:avLst/>
          </a:prstGeom>
          <a:noFill/>
          <a:ln>
            <a:noFill/>
          </a:ln>
        </p:spPr>
        <p:txBody>
          <a:bodyPr spcFirstLastPara="1" wrap="square" lIns="121900" tIns="121900" rIns="121900" bIns="121900" anchor="t" anchorCtr="0">
            <a:no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2100"/>
              </a:spcBef>
              <a:spcAft>
                <a:spcPts val="0"/>
              </a:spcAft>
              <a:buSzPts val="1900"/>
              <a:buChar char="○"/>
              <a:defRPr/>
            </a:lvl2pPr>
            <a:lvl3pPr marL="1371600" lvl="2" indent="-349250" algn="ctr">
              <a:lnSpc>
                <a:spcPct val="115000"/>
              </a:lnSpc>
              <a:spcBef>
                <a:spcPts val="2100"/>
              </a:spcBef>
              <a:spcAft>
                <a:spcPts val="0"/>
              </a:spcAft>
              <a:buSzPts val="1900"/>
              <a:buChar char="■"/>
              <a:defRPr/>
            </a:lvl3pPr>
            <a:lvl4pPr marL="1828800" lvl="3" indent="-349250" algn="ctr">
              <a:lnSpc>
                <a:spcPct val="115000"/>
              </a:lnSpc>
              <a:spcBef>
                <a:spcPts val="2100"/>
              </a:spcBef>
              <a:spcAft>
                <a:spcPts val="0"/>
              </a:spcAft>
              <a:buSzPts val="1900"/>
              <a:buChar char="●"/>
              <a:defRPr/>
            </a:lvl4pPr>
            <a:lvl5pPr marL="2286000" lvl="4" indent="-349250" algn="ctr">
              <a:lnSpc>
                <a:spcPct val="115000"/>
              </a:lnSpc>
              <a:spcBef>
                <a:spcPts val="2100"/>
              </a:spcBef>
              <a:spcAft>
                <a:spcPts val="0"/>
              </a:spcAft>
              <a:buSzPts val="1900"/>
              <a:buChar char="○"/>
              <a:defRPr/>
            </a:lvl5pPr>
            <a:lvl6pPr marL="2743200" lvl="5" indent="-349250" algn="ctr">
              <a:lnSpc>
                <a:spcPct val="115000"/>
              </a:lnSpc>
              <a:spcBef>
                <a:spcPts val="2100"/>
              </a:spcBef>
              <a:spcAft>
                <a:spcPts val="0"/>
              </a:spcAft>
              <a:buSzPts val="1900"/>
              <a:buChar char="■"/>
              <a:defRPr/>
            </a:lvl6pPr>
            <a:lvl7pPr marL="3200400" lvl="6" indent="-349250" algn="ctr">
              <a:lnSpc>
                <a:spcPct val="115000"/>
              </a:lnSpc>
              <a:spcBef>
                <a:spcPts val="2100"/>
              </a:spcBef>
              <a:spcAft>
                <a:spcPts val="0"/>
              </a:spcAft>
              <a:buSzPts val="1900"/>
              <a:buChar char="●"/>
              <a:defRPr/>
            </a:lvl7pPr>
            <a:lvl8pPr marL="3657600" lvl="7" indent="-349250" algn="ctr">
              <a:lnSpc>
                <a:spcPct val="115000"/>
              </a:lnSpc>
              <a:spcBef>
                <a:spcPts val="2100"/>
              </a:spcBef>
              <a:spcAft>
                <a:spcPts val="0"/>
              </a:spcAft>
              <a:buSzPts val="1900"/>
              <a:buChar char="○"/>
              <a:defRPr/>
            </a:lvl8pPr>
            <a:lvl9pPr marL="4114800" lvl="8" indent="-349250" algn="ctr">
              <a:lnSpc>
                <a:spcPct val="115000"/>
              </a:lnSpc>
              <a:spcBef>
                <a:spcPts val="2100"/>
              </a:spcBef>
              <a:spcAft>
                <a:spcPts val="2100"/>
              </a:spcAft>
              <a:buSzPts val="1900"/>
              <a:buChar char="■"/>
              <a:defRPr/>
            </a:lvl9pPr>
          </a:lstStyle>
          <a:p>
            <a:endParaRPr/>
          </a:p>
        </p:txBody>
      </p:sp>
      <p:sp>
        <p:nvSpPr>
          <p:cNvPr id="245" name="Google Shape;245;p5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ORA 2019 Style" type="blank">
  <p:cSld name="BLANK">
    <p:spTree>
      <p:nvGrpSpPr>
        <p:cNvPr id="1" name="Shape 246"/>
        <p:cNvGrpSpPr/>
        <p:nvPr/>
      </p:nvGrpSpPr>
      <p:grpSpPr>
        <a:xfrm>
          <a:off x="0" y="0"/>
          <a:ext cx="0" cy="0"/>
          <a:chOff x="0" y="0"/>
          <a:chExt cx="0" cy="0"/>
        </a:xfrm>
      </p:grpSpPr>
      <p:sp>
        <p:nvSpPr>
          <p:cNvPr id="247" name="Google Shape;247;p5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2"/>
        <p:cNvGrpSpPr/>
        <p:nvPr/>
      </p:nvGrpSpPr>
      <p:grpSpPr>
        <a:xfrm>
          <a:off x="0" y="0"/>
          <a:ext cx="0" cy="0"/>
          <a:chOff x="0" y="0"/>
          <a:chExt cx="0" cy="0"/>
        </a:xfrm>
      </p:grpSpPr>
      <p:sp>
        <p:nvSpPr>
          <p:cNvPr id="253" name="Google Shape;253;p60"/>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254" name="Google Shape;254;p60"/>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255" name="Google Shape;255;p6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6"/>
        <p:cNvGrpSpPr/>
        <p:nvPr/>
      </p:nvGrpSpPr>
      <p:grpSpPr>
        <a:xfrm>
          <a:off x="0" y="0"/>
          <a:ext cx="0" cy="0"/>
          <a:chOff x="0" y="0"/>
          <a:chExt cx="0" cy="0"/>
        </a:xfrm>
      </p:grpSpPr>
      <p:sp>
        <p:nvSpPr>
          <p:cNvPr id="257" name="Google Shape;257;p6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58" name="Google Shape;258;p6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59" name="Google Shape;259;p6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0"/>
        <p:cNvGrpSpPr/>
        <p:nvPr/>
      </p:nvGrpSpPr>
      <p:grpSpPr>
        <a:xfrm>
          <a:off x="0" y="0"/>
          <a:ext cx="0" cy="0"/>
          <a:chOff x="0" y="0"/>
          <a:chExt cx="0" cy="0"/>
        </a:xfrm>
      </p:grpSpPr>
      <p:sp>
        <p:nvSpPr>
          <p:cNvPr id="261" name="Google Shape;261;p62"/>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62" name="Google Shape;262;p6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3"/>
        <p:cNvGrpSpPr/>
        <p:nvPr/>
      </p:nvGrpSpPr>
      <p:grpSpPr>
        <a:xfrm>
          <a:off x="0" y="0"/>
          <a:ext cx="0" cy="0"/>
          <a:chOff x="0" y="0"/>
          <a:chExt cx="0" cy="0"/>
        </a:xfrm>
      </p:grpSpPr>
      <p:sp>
        <p:nvSpPr>
          <p:cNvPr id="264" name="Google Shape;264;p6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65" name="Google Shape;265;p63"/>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66" name="Google Shape;266;p63"/>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67" name="Google Shape;267;p6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8"/>
        <p:cNvGrpSpPr/>
        <p:nvPr/>
      </p:nvGrpSpPr>
      <p:grpSpPr>
        <a:xfrm>
          <a:off x="0" y="0"/>
          <a:ext cx="0" cy="0"/>
          <a:chOff x="0" y="0"/>
          <a:chExt cx="0" cy="0"/>
        </a:xfrm>
      </p:grpSpPr>
      <p:sp>
        <p:nvSpPr>
          <p:cNvPr id="269" name="Google Shape;269;p6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70" name="Google Shape;270;p6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dk1"/>
                </a:solidFill>
                <a:latin typeface="Trebuchet MS"/>
                <a:ea typeface="Trebuchet MS"/>
                <a:cs typeface="Trebuchet MS"/>
                <a:sym typeface="Trebuchet MS"/>
              </a:rPr>
              <a:t>Plus </a:t>
            </a:r>
            <a:r>
              <a:rPr lang="en-US" sz="3600" dirty="0">
                <a:solidFill>
                  <a:schemeClr val="dk1"/>
                </a:solidFill>
                <a:latin typeface="Trebuchet MS"/>
                <a:ea typeface="Trebuchet MS"/>
                <a:cs typeface="Trebuchet MS"/>
                <a:sym typeface="Trebuchet MS"/>
              </a:rPr>
              <a:t>(CHP+) and other health care programs for Coloradans who qualify. </a:t>
            </a:r>
            <a:endParaRPr sz="3600" b="1" dirty="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232C68"/>
                </a:solidFill>
                <a:latin typeface="Trebuchet MS"/>
                <a:ea typeface="Trebuchet MS"/>
                <a:cs typeface="Trebuchet MS"/>
                <a:sym typeface="Trebuchet MS"/>
              </a:rPr>
              <a:t>What We Do</a:t>
            </a:r>
            <a:endParaRPr sz="1800" dirty="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1"/>
        <p:cNvGrpSpPr/>
        <p:nvPr/>
      </p:nvGrpSpPr>
      <p:grpSpPr>
        <a:xfrm>
          <a:off x="0" y="0"/>
          <a:ext cx="0" cy="0"/>
          <a:chOff x="0" y="0"/>
          <a:chExt cx="0" cy="0"/>
        </a:xfrm>
      </p:grpSpPr>
      <p:sp>
        <p:nvSpPr>
          <p:cNvPr id="272" name="Google Shape;272;p65"/>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273" name="Google Shape;273;p65"/>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74" name="Google Shape;274;p65"/>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5"/>
        <p:cNvGrpSpPr/>
        <p:nvPr/>
      </p:nvGrpSpPr>
      <p:grpSpPr>
        <a:xfrm>
          <a:off x="0" y="0"/>
          <a:ext cx="0" cy="0"/>
          <a:chOff x="0" y="0"/>
          <a:chExt cx="0" cy="0"/>
        </a:xfrm>
      </p:grpSpPr>
      <p:sp>
        <p:nvSpPr>
          <p:cNvPr id="276" name="Google Shape;276;p66"/>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277" name="Google Shape;277;p6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8"/>
        <p:cNvGrpSpPr/>
        <p:nvPr/>
      </p:nvGrpSpPr>
      <p:grpSpPr>
        <a:xfrm>
          <a:off x="0" y="0"/>
          <a:ext cx="0" cy="0"/>
          <a:chOff x="0" y="0"/>
          <a:chExt cx="0" cy="0"/>
        </a:xfrm>
      </p:grpSpPr>
      <p:sp>
        <p:nvSpPr>
          <p:cNvPr id="279" name="Google Shape;279;p67"/>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dirty="0">
              <a:solidFill>
                <a:srgbClr val="000000"/>
              </a:solidFill>
              <a:latin typeface="Arial"/>
              <a:ea typeface="Arial"/>
              <a:cs typeface="Arial"/>
              <a:sym typeface="Arial"/>
            </a:endParaRPr>
          </a:p>
        </p:txBody>
      </p:sp>
      <p:sp>
        <p:nvSpPr>
          <p:cNvPr id="280" name="Google Shape;280;p67"/>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281" name="Google Shape;281;p67"/>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82" name="Google Shape;282;p67"/>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83" name="Google Shape;283;p6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84"/>
        <p:cNvGrpSpPr/>
        <p:nvPr/>
      </p:nvGrpSpPr>
      <p:grpSpPr>
        <a:xfrm>
          <a:off x="0" y="0"/>
          <a:ext cx="0" cy="0"/>
          <a:chOff x="0" y="0"/>
          <a:chExt cx="0" cy="0"/>
        </a:xfrm>
      </p:grpSpPr>
      <p:sp>
        <p:nvSpPr>
          <p:cNvPr id="285" name="Google Shape;285;p68"/>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286" name="Google Shape;286;p6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87"/>
        <p:cNvGrpSpPr/>
        <p:nvPr/>
      </p:nvGrpSpPr>
      <p:grpSpPr>
        <a:xfrm>
          <a:off x="0" y="0"/>
          <a:ext cx="0" cy="0"/>
          <a:chOff x="0" y="0"/>
          <a:chExt cx="0" cy="0"/>
        </a:xfrm>
      </p:grpSpPr>
      <p:sp>
        <p:nvSpPr>
          <p:cNvPr id="288" name="Google Shape;288;p69"/>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289" name="Google Shape;289;p69"/>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290" name="Google Shape;290;p6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1"/>
        <p:cNvGrpSpPr/>
        <p:nvPr/>
      </p:nvGrpSpPr>
      <p:grpSpPr>
        <a:xfrm>
          <a:off x="0" y="0"/>
          <a:ext cx="0" cy="0"/>
          <a:chOff x="0" y="0"/>
          <a:chExt cx="0" cy="0"/>
        </a:xfrm>
      </p:grpSpPr>
      <p:sp>
        <p:nvSpPr>
          <p:cNvPr id="292" name="Google Shape;292;p7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500" y="-298450"/>
            <a:ext cx="7429500" cy="72094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image" Target="../media/image1.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theme" Target="../theme/theme3.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13.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1" name="Google Shape;11;p1"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15"/>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dirty="0"/>
          </a:p>
        </p:txBody>
      </p:sp>
      <p:sp>
        <p:nvSpPr>
          <p:cNvPr id="67" name="Google Shape;67;p15"/>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8" name="Google Shape;68;p1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69" name="Google Shape;69;p15" descr="Colorado Department of Health Care Policy &amp; Financing"/>
          <p:cNvPicPr preferRelativeResize="0"/>
          <p:nvPr/>
        </p:nvPicPr>
        <p:blipFill rotWithShape="1">
          <a:blip r:embed="rId14">
            <a:alphaModFix/>
          </a:blip>
          <a:srcRect/>
          <a:stretch/>
        </p:blipFill>
        <p:spPr>
          <a:xfrm>
            <a:off x="274674" y="6363571"/>
            <a:ext cx="2214120"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20" name="Google Shape;120;p28"/>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dirty="0"/>
          </a:p>
        </p:txBody>
      </p:sp>
      <p:sp>
        <p:nvSpPr>
          <p:cNvPr id="121" name="Google Shape;121;p28"/>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dirty="0">
              <a:solidFill>
                <a:schemeClr val="lt1"/>
              </a:solidFill>
              <a:latin typeface="Calibri"/>
              <a:ea typeface="Calibri"/>
              <a:cs typeface="Calibri"/>
              <a:sym typeface="Calibri"/>
            </a:endParaRPr>
          </a:p>
        </p:txBody>
      </p:sp>
      <p:sp>
        <p:nvSpPr>
          <p:cNvPr id="122" name="Google Shape;122;p2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23" name="Google Shape;123;p28"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02"/>
        <p:cNvGrpSpPr/>
        <p:nvPr/>
      </p:nvGrpSpPr>
      <p:grpSpPr>
        <a:xfrm>
          <a:off x="0" y="0"/>
          <a:ext cx="0" cy="0"/>
          <a:chOff x="0" y="0"/>
          <a:chExt cx="0" cy="0"/>
        </a:xfrm>
      </p:grpSpPr>
      <p:sp>
        <p:nvSpPr>
          <p:cNvPr id="203" name="Google Shape;203;p4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4800"/>
              <a:buFont typeface="Trebuchet MS"/>
              <a:buNone/>
              <a:defRPr sz="48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204" name="Google Shape;204;p4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marR="0" lvl="0" indent="-381000" algn="l">
              <a:lnSpc>
                <a:spcPct val="115000"/>
              </a:lnSpc>
              <a:spcBef>
                <a:spcPts val="0"/>
              </a:spcBef>
              <a:spcAft>
                <a:spcPts val="0"/>
              </a:spcAft>
              <a:buClr>
                <a:schemeClr val="dk2"/>
              </a:buClr>
              <a:buSzPts val="2400"/>
              <a:buFont typeface="Roboto Slab"/>
              <a:buChar char="●"/>
              <a:defRPr sz="2400" b="0" i="0" u="none" strike="noStrike" cap="none">
                <a:solidFill>
                  <a:schemeClr val="dk2"/>
                </a:solidFill>
                <a:latin typeface="Roboto Slab"/>
                <a:ea typeface="Roboto Slab"/>
                <a:cs typeface="Roboto Slab"/>
                <a:sym typeface="Roboto Slab"/>
              </a:defRPr>
            </a:lvl1pPr>
            <a:lvl2pPr marL="914400" marR="0" lvl="1"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2pPr>
            <a:lvl3pPr marL="1371600" marR="0" lvl="2"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3pPr>
            <a:lvl4pPr marL="1828800" marR="0" lvl="3"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4pPr>
            <a:lvl5pPr marL="2286000" marR="0" lvl="4"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5pPr>
            <a:lvl6pPr marL="2743200" marR="0" lvl="5"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6pPr>
            <a:lvl7pPr marL="3200400" marR="0" lvl="6"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7pPr>
            <a:lvl8pPr marL="3657600" marR="0" lvl="7"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8pPr>
            <a:lvl9pPr marL="4114800" marR="0" lvl="8" indent="-349250" algn="l">
              <a:lnSpc>
                <a:spcPct val="115000"/>
              </a:lnSpc>
              <a:spcBef>
                <a:spcPts val="2100"/>
              </a:spcBef>
              <a:spcAft>
                <a:spcPts val="210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9pPr>
          </a:lstStyle>
          <a:p>
            <a:endParaRPr/>
          </a:p>
        </p:txBody>
      </p:sp>
      <p:sp>
        <p:nvSpPr>
          <p:cNvPr id="205" name="Google Shape;205;p4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206" name="Google Shape;206;p47"/>
          <p:cNvPicPr preferRelativeResize="0"/>
          <p:nvPr/>
        </p:nvPicPr>
        <p:blipFill rotWithShape="1">
          <a:blip r:embed="rId13">
            <a:alphaModFix/>
          </a:blip>
          <a:srcRect/>
          <a:stretch/>
        </p:blipFill>
        <p:spPr>
          <a:xfrm>
            <a:off x="9235367" y="6029291"/>
            <a:ext cx="1712375" cy="43231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48"/>
        <p:cNvGrpSpPr/>
        <p:nvPr/>
      </p:nvGrpSpPr>
      <p:grpSpPr>
        <a:xfrm>
          <a:off x="0" y="0"/>
          <a:ext cx="0" cy="0"/>
          <a:chOff x="0" y="0"/>
          <a:chExt cx="0" cy="0"/>
        </a:xfrm>
      </p:grpSpPr>
      <p:sp>
        <p:nvSpPr>
          <p:cNvPr id="249" name="Google Shape;249;p5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250" name="Google Shape;250;p59"/>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251" name="Google Shape;251;p5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hr1toolkit.healthfirstcolorado.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6.xml"/><Relationship Id="rId1" Type="http://schemas.openxmlformats.org/officeDocument/2006/relationships/slideLayout" Target="../slideLayouts/slideLayout47.xml"/><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hyperlink" Target="https://leg.colorado.gov/bills/sb26-178" TargetMode="External"/><Relationship Id="rId2" Type="http://schemas.openxmlformats.org/officeDocument/2006/relationships/notesSlide" Target="../notesSlides/notesSlide27.xml"/><Relationship Id="rId1" Type="http://schemas.openxmlformats.org/officeDocument/2006/relationships/slideLayout" Target="../slideLayouts/slideLayout44.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0.xml"/><Relationship Id="rId1" Type="http://schemas.openxmlformats.org/officeDocument/2006/relationships/slideLayout" Target="../slideLayouts/slideLayout58.xml"/><Relationship Id="rId6" Type="http://schemas.openxmlformats.org/officeDocument/2006/relationships/image" Target="../media/image39.png"/><Relationship Id="rId5" Type="http://schemas.openxmlformats.org/officeDocument/2006/relationships/hyperlink" Target="https://us06web.zoom.us/webinar/register/WN_qinLphhMSEO1C1ctUvHwmg#/registration" TargetMode="Externa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58.xml"/><Relationship Id="rId6" Type="http://schemas.openxmlformats.org/officeDocument/2006/relationships/hyperlink" Target="https://forms.gle/33GgmwY4hCPMbdya6" TargetMode="External"/><Relationship Id="rId5" Type="http://schemas.openxmlformats.org/officeDocument/2006/relationships/hyperlink" Target="https://us06web.zoom.us/meeting/register/67SKpXWJQpipKZU_DazkUw#/registration" TargetMode="Externa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hyperlink" Target="https://lp.constantcontactpages.com/su/UzY7aDO"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hyperlink" Target="mailto:hcpf_coverallco@state.co.us" TargetMode="External"/><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71"/>
          <p:cNvSpPr txBox="1">
            <a:spLocks noGrp="1"/>
          </p:cNvSpPr>
          <p:nvPr>
            <p:ph type="ctrTitle"/>
          </p:nvPr>
        </p:nvSpPr>
        <p:spPr>
          <a:xfrm>
            <a:off x="1040525" y="646452"/>
            <a:ext cx="10110900" cy="1849500"/>
          </a:xfrm>
          <a:prstGeom prst="rect">
            <a:avLst/>
          </a:prstGeom>
          <a:noFill/>
          <a:ln>
            <a:noFill/>
          </a:ln>
        </p:spPr>
        <p:txBody>
          <a:bodyPr spcFirstLastPara="1" wrap="square" lIns="91425" tIns="45700" rIns="91425" bIns="45700" anchor="ctr" anchorCtr="0">
            <a:noAutofit/>
          </a:bodyPr>
          <a:lstStyle/>
          <a:p>
            <a:pPr marL="485140" marR="5080" lvl="0" indent="0" algn="ctr" rtl="0">
              <a:lnSpc>
                <a:spcPct val="108000"/>
              </a:lnSpc>
              <a:spcBef>
                <a:spcPts val="0"/>
              </a:spcBef>
              <a:spcAft>
                <a:spcPts val="0"/>
              </a:spcAft>
              <a:buClr>
                <a:schemeClr val="dk1"/>
              </a:buClr>
              <a:buSzPts val="7200"/>
              <a:buFont typeface="Arial"/>
              <a:buNone/>
            </a:pPr>
            <a:r>
              <a:rPr lang="es-419" sz="4000" b="0" noProof="0" dirty="0"/>
              <a:t>Foro de partes interesadas para debatir las prestaciones sanitarias para los niños y las personas embarazadas de Colorado (HB 26-1411)</a:t>
            </a:r>
            <a:endParaRPr lang="es-419" sz="5500" noProof="0" dirty="0"/>
          </a:p>
        </p:txBody>
      </p:sp>
      <p:sp>
        <p:nvSpPr>
          <p:cNvPr id="299" name="Google Shape;299;p71"/>
          <p:cNvSpPr txBox="1">
            <a:spLocks noGrp="1"/>
          </p:cNvSpPr>
          <p:nvPr>
            <p:ph type="subTitle" idx="1"/>
          </p:nvPr>
        </p:nvSpPr>
        <p:spPr>
          <a:xfrm>
            <a:off x="1523975" y="4730996"/>
            <a:ext cx="9144000" cy="1305900"/>
          </a:xfrm>
          <a:prstGeom prst="rect">
            <a:avLst/>
          </a:prstGeom>
          <a:noFill/>
          <a:ln>
            <a:noFill/>
          </a:ln>
        </p:spPr>
        <p:txBody>
          <a:bodyPr spcFirstLastPara="1" wrap="square" lIns="91425" tIns="45700" rIns="91425" bIns="45700" anchor="ctr" anchorCtr="0">
            <a:noAutofit/>
          </a:bodyPr>
          <a:lstStyle/>
          <a:p>
            <a:pPr>
              <a:spcBef>
                <a:spcPts val="0"/>
              </a:spcBef>
              <a:buSzPts val="4900"/>
            </a:pPr>
            <a:r>
              <a:rPr lang="es-419" sz="3550" noProof="0" dirty="0"/>
              <a:t>Cambios en «Cover All Coloradans» </a:t>
            </a:r>
            <a:endParaRPr lang="es-419" noProof="0" dirty="0"/>
          </a:p>
        </p:txBody>
      </p:sp>
      <p:sp>
        <p:nvSpPr>
          <p:cNvPr id="300" name="Google Shape;300;p71"/>
          <p:cNvSpPr txBox="1">
            <a:spLocks noGrp="1"/>
          </p:cNvSpPr>
          <p:nvPr>
            <p:ph type="body" idx="2"/>
          </p:nvPr>
        </p:nvSpPr>
        <p:spPr>
          <a:xfrm>
            <a:off x="1913850" y="5175316"/>
            <a:ext cx="8364300" cy="150302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s-419" sz="2500" noProof="0" dirty="0"/>
              <a:t>15 de julio de 2026 </a:t>
            </a:r>
          </a:p>
        </p:txBody>
      </p:sp>
      <p:sp>
        <p:nvSpPr>
          <p:cNvPr id="301" name="Google Shape;301;p71"/>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a:t>
            </a:fld>
            <a:endParaRPr lang="es-419" noProof="0" dirty="0"/>
          </a:p>
        </p:txBody>
      </p:sp>
      <p:pic>
        <p:nvPicPr>
          <p:cNvPr id="302" name="Google Shape;302;p71" descr="A pregnant person stands surrounded by other family members as they look at them with care. "/>
          <p:cNvPicPr preferRelativeResize="0"/>
          <p:nvPr/>
        </p:nvPicPr>
        <p:blipFill>
          <a:blip r:embed="rId3">
            <a:alphaModFix/>
          </a:blip>
          <a:stretch>
            <a:fillRect/>
          </a:stretch>
        </p:blipFill>
        <p:spPr>
          <a:xfrm>
            <a:off x="4441208" y="2982090"/>
            <a:ext cx="3309534" cy="19302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80"/>
          <p:cNvSpPr txBox="1">
            <a:spLocks noGrp="1"/>
          </p:cNvSpPr>
          <p:nvPr>
            <p:ph type="title"/>
          </p:nvPr>
        </p:nvSpPr>
        <p:spPr>
          <a:xfrm>
            <a:off x="838200" y="215250"/>
            <a:ext cx="10515600" cy="1046400"/>
          </a:xfrm>
          <a:prstGeom prst="rect">
            <a:avLst/>
          </a:prstGeom>
          <a:noFill/>
          <a:ln>
            <a:noFill/>
          </a:ln>
        </p:spPr>
        <p:txBody>
          <a:bodyPr spcFirstLastPara="1" wrap="square" lIns="91425" tIns="45700" rIns="91425" bIns="45700" anchor="b" anchorCtr="0">
            <a:noAutofit/>
          </a:bodyPr>
          <a:lstStyle/>
          <a:p>
            <a:r>
              <a:rPr lang="es-419" b="1" noProof="0" dirty="0"/>
              <a:t>Orden del día</a:t>
            </a:r>
            <a:endParaRPr lang="es-419" noProof="0" dirty="0"/>
          </a:p>
        </p:txBody>
      </p:sp>
      <p:sp>
        <p:nvSpPr>
          <p:cNvPr id="379" name="Google Shape;379;p80"/>
          <p:cNvSpPr txBox="1">
            <a:spLocks noGrp="1"/>
          </p:cNvSpPr>
          <p:nvPr>
            <p:ph type="body" idx="1"/>
          </p:nvPr>
        </p:nvSpPr>
        <p:spPr>
          <a:xfrm>
            <a:off x="838200" y="1261650"/>
            <a:ext cx="10737600" cy="4796400"/>
          </a:xfrm>
          <a:prstGeom prst="rect">
            <a:avLst/>
          </a:prstGeom>
          <a:noFill/>
          <a:ln>
            <a:noFill/>
          </a:ln>
        </p:spPr>
        <p:txBody>
          <a:bodyPr spcFirstLastPara="1" wrap="square" lIns="91425" tIns="45700" rIns="91425" bIns="45700" anchor="t" anchorCtr="0">
            <a:noAutofit/>
          </a:bodyPr>
          <a:lstStyle/>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Descripción general de «Cover All Coloradans» (CAC)​</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Historia y definiciones del CAC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Diferencias en la población del CAC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Próximos cambios en el CAC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​Cambios a nivel federal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Programa OmniSalud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Recursos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Preguntas</a:t>
            </a:r>
            <a:endParaRPr lang="es-419" noProof="0" dirty="0"/>
          </a:p>
        </p:txBody>
      </p:sp>
      <p:sp>
        <p:nvSpPr>
          <p:cNvPr id="380" name="Google Shape;380;p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10</a:t>
            </a:fld>
            <a:endParaRPr lang="es-419"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8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r>
              <a:rPr lang="es-419" b="1" noProof="0" dirty="0"/>
              <a:t>Equipo de presentación</a:t>
            </a:r>
            <a:endParaRPr lang="es-419" noProof="0" dirty="0"/>
          </a:p>
        </p:txBody>
      </p:sp>
      <p:sp>
        <p:nvSpPr>
          <p:cNvPr id="386" name="Google Shape;386;p81"/>
          <p:cNvSpPr txBox="1">
            <a:spLocks noGrp="1"/>
          </p:cNvSpPr>
          <p:nvPr>
            <p:ph type="body" idx="1"/>
          </p:nvPr>
        </p:nvSpPr>
        <p:spPr>
          <a:xfrm>
            <a:off x="209725" y="1178351"/>
            <a:ext cx="11859900" cy="4810969"/>
          </a:xfrm>
          <a:prstGeom prst="rect">
            <a:avLst/>
          </a:prstGeom>
          <a:noFill/>
          <a:ln>
            <a:noFill/>
          </a:ln>
        </p:spPr>
        <p:txBody>
          <a:bodyPr spcFirstLastPara="1" wrap="square" lIns="91425" tIns="45700" rIns="91425" bIns="45700" anchor="t" anchorCtr="0">
            <a:noAutofit/>
          </a:bodyPr>
          <a:lstStyle/>
          <a:p>
            <a:pPr marL="457200" lvl="0" indent="-419100" algn="l" rtl="0">
              <a:spcBef>
                <a:spcPts val="1000"/>
              </a:spcBef>
              <a:spcAft>
                <a:spcPts val="0"/>
              </a:spcAft>
              <a:buSzPts val="3000"/>
              <a:buChar char="•"/>
            </a:pPr>
            <a:r>
              <a:rPr lang="es-419" sz="3000" noProof="0" dirty="0"/>
              <a:t>HCPF</a:t>
            </a:r>
          </a:p>
          <a:p>
            <a:pPr marL="914400" lvl="1" indent="-374650" algn="l" rtl="0">
              <a:spcBef>
                <a:spcPts val="0"/>
              </a:spcBef>
              <a:spcAft>
                <a:spcPts val="0"/>
              </a:spcAft>
              <a:buSzPts val="2300"/>
              <a:buChar char="⮚"/>
            </a:pPr>
            <a:r>
              <a:rPr lang="es-419" sz="3000" noProof="0" dirty="0"/>
              <a:t>Susanna Snyder, directora de la División de Salud Infantil y Familiar</a:t>
            </a:r>
          </a:p>
          <a:p>
            <a:pPr marL="914400" lvl="1" indent="-374650" algn="l" rtl="0">
              <a:spcBef>
                <a:spcPts val="0"/>
              </a:spcBef>
              <a:spcAft>
                <a:spcPts val="0"/>
              </a:spcAft>
              <a:buSzPts val="2300"/>
              <a:buChar char="⮚"/>
            </a:pPr>
            <a:r>
              <a:rPr lang="es-419" sz="3000" noProof="0" dirty="0"/>
              <a:t>Ryan Lazo, asesor de participación de las partes interesadas</a:t>
            </a:r>
          </a:p>
          <a:p>
            <a:pPr marL="914400" lvl="1" indent="-374650" algn="l" rtl="0">
              <a:spcBef>
                <a:spcPts val="0"/>
              </a:spcBef>
              <a:spcAft>
                <a:spcPts val="0"/>
              </a:spcAft>
              <a:buSzPts val="2300"/>
              <a:buChar char="⮚"/>
            </a:pPr>
            <a:r>
              <a:rPr lang="es-419" sz="3000" noProof="0" dirty="0"/>
              <a:t>Lucien Meadows, coordinador de participación de las partes interesadas</a:t>
            </a:r>
          </a:p>
          <a:p>
            <a:pPr marL="457200" lvl="0" indent="-419100" algn="l" rtl="0">
              <a:spcBef>
                <a:spcPts val="0"/>
              </a:spcBef>
              <a:spcAft>
                <a:spcPts val="0"/>
              </a:spcAft>
              <a:buSzPts val="3000"/>
              <a:buChar char="•"/>
            </a:pPr>
            <a:r>
              <a:rPr lang="es-419" sz="3000" noProof="0" dirty="0"/>
              <a:t>División de Seguros</a:t>
            </a:r>
          </a:p>
          <a:p>
            <a:pPr marL="914400" lvl="1" indent="-374650" algn="l" rtl="0">
              <a:spcBef>
                <a:spcPts val="0"/>
              </a:spcBef>
              <a:spcAft>
                <a:spcPts val="0"/>
              </a:spcAft>
              <a:buSzPts val="2300"/>
              <a:buChar char="⮚"/>
            </a:pPr>
            <a:r>
              <a:rPr lang="es-419" sz="3000" noProof="0" dirty="0"/>
              <a:t>Laura Mortimer, Directora del programa de reaseguros</a:t>
            </a:r>
          </a:p>
          <a:p>
            <a:pPr lvl="1" indent="-374650">
              <a:spcBef>
                <a:spcPts val="0"/>
              </a:spcBef>
              <a:buSzPts val="2300"/>
            </a:pPr>
            <a:r>
              <a:rPr lang="es-419" sz="3000" noProof="0" dirty="0"/>
              <a:t>Mar</a:t>
            </a:r>
            <a:r>
              <a:rPr lang="es-419" sz="3200" noProof="0" dirty="0">
                <a:solidFill>
                  <a:srgbClr val="000000"/>
                </a:solidFill>
              </a:rPr>
              <a:t>í</a:t>
            </a:r>
            <a:r>
              <a:rPr lang="es-419" sz="3000" noProof="0" dirty="0"/>
              <a:t>a Rodríguez, Especialista en equidad sanitaria y divulgación</a:t>
            </a:r>
          </a:p>
          <a:p>
            <a:pPr marL="457200" lvl="0" indent="-419100" algn="l" rtl="0">
              <a:spcBef>
                <a:spcPts val="0"/>
              </a:spcBef>
              <a:spcAft>
                <a:spcPts val="0"/>
              </a:spcAft>
              <a:buSzPts val="3000"/>
              <a:buChar char="•"/>
            </a:pPr>
            <a:r>
              <a:rPr lang="es-419" sz="3000" noProof="0" dirty="0"/>
              <a:t>Personal de asistencia técnica para preguntas y respuestas</a:t>
            </a:r>
            <a:br>
              <a:rPr lang="es-419" sz="3000" noProof="0" dirty="0"/>
            </a:br>
            <a:endParaRPr lang="es-419" sz="3000" noProof="0" dirty="0"/>
          </a:p>
        </p:txBody>
      </p:sp>
      <p:sp>
        <p:nvSpPr>
          <p:cNvPr id="387" name="Google Shape;387;p8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11</a:t>
            </a:fld>
            <a:endParaRPr lang="es-419" noProof="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8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4800" noProof="0" dirty="0"/>
              <a:t>Descripción de Cover All Coloradans </a:t>
            </a:r>
          </a:p>
        </p:txBody>
      </p:sp>
      <p:sp>
        <p:nvSpPr>
          <p:cNvPr id="393" name="Google Shape;393;p82"/>
          <p:cNvSpPr txBox="1">
            <a:spLocks noGrp="1"/>
          </p:cNvSpPr>
          <p:nvPr>
            <p:ph type="body" idx="1"/>
          </p:nvPr>
        </p:nvSpPr>
        <p:spPr>
          <a:xfrm>
            <a:off x="838200" y="1282045"/>
            <a:ext cx="5264100" cy="4776130"/>
          </a:xfrm>
          <a:prstGeom prst="rect">
            <a:avLst/>
          </a:prstGeom>
          <a:noFill/>
          <a:ln>
            <a:noFill/>
          </a:ln>
        </p:spPr>
        <p:txBody>
          <a:bodyPr spcFirstLastPara="1" wrap="square" lIns="91425" tIns="45700" rIns="91425" bIns="45700" anchor="t" anchorCtr="0">
            <a:noAutofit/>
          </a:bodyPr>
          <a:lstStyle/>
          <a:p>
            <a:pPr marL="0" marR="5080" lvl="0" indent="0" algn="l" rtl="0">
              <a:lnSpc>
                <a:spcPct val="100000"/>
              </a:lnSpc>
              <a:spcBef>
                <a:spcPts val="1300"/>
              </a:spcBef>
              <a:spcAft>
                <a:spcPts val="0"/>
              </a:spcAft>
              <a:buNone/>
            </a:pPr>
            <a:r>
              <a:rPr lang="es-419" sz="3000" noProof="0" dirty="0"/>
              <a:t>Un programa con prestaciones similares a las de Health First Colorado (el programa Medicaid de Colorado) y al Children’s Health Insurance Plus (CHP+) para mujeres embarazadas, personas en el posparto y niños, independientemente de su situación migratoria.</a:t>
            </a:r>
            <a:endParaRPr lang="es-419" noProof="0" dirty="0"/>
          </a:p>
        </p:txBody>
      </p:sp>
      <p:pic>
        <p:nvPicPr>
          <p:cNvPr id="394" name="Google Shape;394;p82" descr="A pregnant person in a blue dress sits on the floor with a young child in front of her, both looking at her stomach."/>
          <p:cNvPicPr preferRelativeResize="0"/>
          <p:nvPr/>
        </p:nvPicPr>
        <p:blipFill>
          <a:blip r:embed="rId3">
            <a:alphaModFix/>
          </a:blip>
          <a:stretch>
            <a:fillRect/>
          </a:stretch>
        </p:blipFill>
        <p:spPr>
          <a:xfrm>
            <a:off x="6808875" y="1392635"/>
            <a:ext cx="4237239" cy="4670901"/>
          </a:xfrm>
          <a:prstGeom prst="rect">
            <a:avLst/>
          </a:prstGeom>
          <a:noFill/>
          <a:ln>
            <a:noFill/>
          </a:ln>
        </p:spPr>
      </p:pic>
      <p:sp>
        <p:nvSpPr>
          <p:cNvPr id="395" name="Google Shape;395;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12</a:t>
            </a:fld>
            <a:endParaRPr lang="es-419" noProof="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8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5400" noProof="0" dirty="0">
                <a:highlight>
                  <a:schemeClr val="lt1"/>
                </a:highlight>
              </a:rPr>
              <a:t>Historia y definiciones del CAC</a:t>
            </a:r>
            <a:endParaRPr lang="es-419" sz="5400" noProof="0" dirty="0"/>
          </a:p>
        </p:txBody>
      </p:sp>
      <p:sp>
        <p:nvSpPr>
          <p:cNvPr id="402" name="Google Shape;402;p83"/>
          <p:cNvSpPr txBox="1">
            <a:spLocks noGrp="1"/>
          </p:cNvSpPr>
          <p:nvPr>
            <p:ph type="body" idx="1"/>
          </p:nvPr>
        </p:nvSpPr>
        <p:spPr>
          <a:xfrm>
            <a:off x="838200" y="1223251"/>
            <a:ext cx="10515600" cy="4904171"/>
          </a:xfrm>
          <a:prstGeom prst="rect">
            <a:avLst/>
          </a:prstGeom>
        </p:spPr>
        <p:txBody>
          <a:bodyPr spcFirstLastPara="1" wrap="square" lIns="91425" tIns="45700" rIns="91425" bIns="45700" anchor="t" anchorCtr="0">
            <a:noAutofit/>
          </a:bodyPr>
          <a:lstStyle/>
          <a:p>
            <a:pPr marL="457200" lvl="0" indent="-457200" algn="l" rtl="0">
              <a:spcBef>
                <a:spcPts val="1000"/>
              </a:spcBef>
              <a:spcAft>
                <a:spcPts val="0"/>
              </a:spcAft>
              <a:buSzPts val="3600"/>
              <a:buChar char="•"/>
            </a:pPr>
            <a:r>
              <a:rPr lang="es-419" noProof="0" dirty="0"/>
              <a:t>HB22-1289: Creación del programa</a:t>
            </a:r>
          </a:p>
          <a:p>
            <a:pPr marL="457200" lvl="0" indent="-457200" algn="l" rtl="0">
              <a:spcBef>
                <a:spcPts val="0"/>
              </a:spcBef>
              <a:spcAft>
                <a:spcPts val="0"/>
              </a:spcAft>
              <a:buSzPts val="3600"/>
              <a:buChar char="•"/>
            </a:pPr>
            <a:r>
              <a:rPr lang="es-419" noProof="0" dirty="0"/>
              <a:t>Elegibilidad</a:t>
            </a:r>
          </a:p>
          <a:p>
            <a:pPr marL="914400" lvl="1" indent="-375285" algn="l" rtl="0">
              <a:spcBef>
                <a:spcPts val="0"/>
              </a:spcBef>
              <a:spcAft>
                <a:spcPts val="0"/>
              </a:spcAft>
              <a:buSzPts val="2310"/>
              <a:buChar char="⮚"/>
            </a:pPr>
            <a:r>
              <a:rPr lang="es-419" noProof="0" dirty="0"/>
              <a:t>Embarazada = Desde el embarazo hasta los 12 meses posteriores al parto</a:t>
            </a:r>
          </a:p>
          <a:p>
            <a:pPr marL="914400" lvl="1" indent="-375285" algn="l" rtl="0">
              <a:spcBef>
                <a:spcPts val="0"/>
              </a:spcBef>
              <a:spcAft>
                <a:spcPts val="0"/>
              </a:spcAft>
              <a:buSzPts val="2310"/>
              <a:buChar char="⮚"/>
            </a:pPr>
            <a:r>
              <a:rPr lang="es-419" noProof="0" dirty="0"/>
              <a:t>Niños = Menores de 18 años </a:t>
            </a:r>
          </a:p>
          <a:p>
            <a:pPr marL="914400" lvl="1" indent="-375285" algn="l" rtl="0">
              <a:spcBef>
                <a:spcPts val="0"/>
              </a:spcBef>
              <a:spcAft>
                <a:spcPts val="0"/>
              </a:spcAft>
              <a:buSzPts val="2310"/>
              <a:buChar char="⮚"/>
            </a:pPr>
            <a:r>
              <a:rPr lang="es-419" noProof="0" dirty="0"/>
              <a:t>Rentas para Medicaid y CHP+ (hasta el 260 % del umbral federal de pobreza (FPL))</a:t>
            </a:r>
          </a:p>
          <a:p>
            <a:pPr marL="914400" lvl="1" indent="-375285" algn="l" rtl="0">
              <a:spcBef>
                <a:spcPts val="0"/>
              </a:spcBef>
              <a:spcAft>
                <a:spcPts val="0"/>
              </a:spcAft>
              <a:buSzPts val="2310"/>
              <a:buChar char="⮚"/>
            </a:pPr>
            <a:r>
              <a:rPr lang="es-419" noProof="0" dirty="0"/>
              <a:t>Residir en Colorado)</a:t>
            </a:r>
          </a:p>
          <a:p>
            <a:pPr marL="457200" lvl="0" indent="-457200" algn="l" rtl="0">
              <a:spcBef>
                <a:spcPts val="0"/>
              </a:spcBef>
              <a:spcAft>
                <a:spcPts val="0"/>
              </a:spcAft>
              <a:buSzPts val="3600"/>
              <a:buChar char="•"/>
            </a:pPr>
            <a:r>
              <a:rPr lang="es-419" noProof="0" dirty="0"/>
              <a:t>Enero de 2025: Puesta en marcha</a:t>
            </a:r>
          </a:p>
          <a:p>
            <a:pPr marL="457200" lvl="0" indent="-457200" algn="l" rtl="0">
              <a:spcBef>
                <a:spcPts val="0"/>
              </a:spcBef>
              <a:spcAft>
                <a:spcPts val="0"/>
              </a:spcAft>
              <a:buSzPts val="3600"/>
              <a:buChar char="•"/>
            </a:pPr>
            <a:r>
              <a:rPr lang="es-419" noProof="0" dirty="0"/>
              <a:t>HB26-1411: Cambios en el programa</a:t>
            </a:r>
          </a:p>
          <a:p>
            <a:pPr marL="0" lvl="0" indent="0" algn="l" rtl="0">
              <a:spcBef>
                <a:spcPts val="1000"/>
              </a:spcBef>
              <a:spcAft>
                <a:spcPts val="0"/>
              </a:spcAft>
              <a:buNone/>
            </a:pPr>
            <a:endParaRPr lang="es-419" noProof="0" dirty="0"/>
          </a:p>
          <a:p>
            <a:pPr marL="0" lvl="0" indent="0" algn="l" rtl="0">
              <a:spcBef>
                <a:spcPts val="1000"/>
              </a:spcBef>
              <a:spcAft>
                <a:spcPts val="0"/>
              </a:spcAft>
              <a:buNone/>
            </a:pPr>
            <a:endParaRPr lang="es-419" noProof="0" dirty="0"/>
          </a:p>
        </p:txBody>
      </p:sp>
      <p:sp>
        <p:nvSpPr>
          <p:cNvPr id="403" name="Google Shape;403;p8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13</a:t>
            </a:fld>
            <a:endParaRPr lang="es-419" noProof="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84"/>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800" noProof="0" dirty="0"/>
              <a:t>Diferencias en la población del CAC</a:t>
            </a:r>
          </a:p>
        </p:txBody>
      </p:sp>
      <p:graphicFrame>
        <p:nvGraphicFramePr>
          <p:cNvPr id="410" name="Google Shape;410;p84"/>
          <p:cNvGraphicFramePr/>
          <p:nvPr>
            <p:extLst>
              <p:ext uri="{D42A27DB-BD31-4B8C-83A1-F6EECF244321}">
                <p14:modId xmlns:p14="http://schemas.microsoft.com/office/powerpoint/2010/main" val="2082284485"/>
              </p:ext>
            </p:extLst>
          </p:nvPr>
        </p:nvGraphicFramePr>
        <p:xfrm>
          <a:off x="952500" y="1765946"/>
          <a:ext cx="10287000" cy="4388940"/>
        </p:xfrm>
        <a:graphic>
          <a:graphicData uri="http://schemas.openxmlformats.org/drawingml/2006/table">
            <a:tbl>
              <a:tblPr>
                <a:noFill/>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s-419" sz="2400" b="1" noProof="0" dirty="0"/>
                        <a:t>Niños</a:t>
                      </a:r>
                    </a:p>
                  </a:txBody>
                  <a:tcPr marL="91425" marR="91425" marT="91425" marB="91425">
                    <a:lnL w="9525" cap="flat" cmpd="sng">
                      <a:solidFill>
                        <a:srgbClr val="888888"/>
                      </a:solidFill>
                      <a:prstDash val="solid"/>
                      <a:round/>
                      <a:headEnd type="none" w="sm" len="sm"/>
                      <a:tailEnd type="none" w="sm" len="sm"/>
                    </a:lnL>
                    <a:lnR w="9525" cap="flat" cmpd="sng">
                      <a:solidFill>
                        <a:srgbClr val="888888"/>
                      </a:solidFill>
                      <a:prstDash val="solid"/>
                      <a:round/>
                      <a:headEnd type="none" w="sm" len="sm"/>
                      <a:tailEnd type="none" w="sm" len="sm"/>
                    </a:lnR>
                    <a:lnT w="9525" cap="flat" cmpd="sng">
                      <a:solidFill>
                        <a:srgbClr val="888888"/>
                      </a:solidFill>
                      <a:prstDash val="solid"/>
                      <a:round/>
                      <a:headEnd type="none" w="sm" len="sm"/>
                      <a:tailEnd type="none" w="sm" len="sm"/>
                    </a:lnT>
                    <a:lnB w="9525" cap="flat" cmpd="sng">
                      <a:solidFill>
                        <a:srgbClr val="888888"/>
                      </a:solidFill>
                      <a:prstDash val="solid"/>
                      <a:round/>
                      <a:headEnd type="none" w="sm" len="sm"/>
                      <a:tailEnd type="none" w="sm" len="sm"/>
                    </a:lnB>
                    <a:solidFill>
                      <a:srgbClr val="888888"/>
                    </a:solidFill>
                  </a:tcPr>
                </a:tc>
                <a:tc>
                  <a:txBody>
                    <a:bodyPr/>
                    <a:lstStyle/>
                    <a:p>
                      <a:pPr algn="ctr"/>
                      <a:r>
                        <a:rPr lang="es-419" sz="2400" b="1" noProof="0" dirty="0"/>
                        <a:t>Embarazo y posparto</a:t>
                      </a:r>
                      <a:endParaRPr lang="es-419" sz="2400" noProof="0" dirty="0"/>
                    </a:p>
                  </a:txBody>
                  <a:tcPr marL="91425" marR="91425" marT="91425" marB="91425">
                    <a:lnL w="9525" cap="flat" cmpd="sng">
                      <a:solidFill>
                        <a:srgbClr val="888888"/>
                      </a:solidFill>
                      <a:prstDash val="solid"/>
                      <a:round/>
                      <a:headEnd type="none" w="sm" len="sm"/>
                      <a:tailEnd type="none" w="sm" len="sm"/>
                    </a:lnL>
                    <a:lnR w="9525" cap="flat" cmpd="sng">
                      <a:solidFill>
                        <a:srgbClr val="888888"/>
                      </a:solidFill>
                      <a:prstDash val="solid"/>
                      <a:round/>
                      <a:headEnd type="none" w="sm" len="sm"/>
                      <a:tailEnd type="none" w="sm" len="sm"/>
                    </a:lnR>
                    <a:lnT w="9525" cap="flat" cmpd="sng">
                      <a:solidFill>
                        <a:srgbClr val="888888"/>
                      </a:solidFill>
                      <a:prstDash val="solid"/>
                      <a:round/>
                      <a:headEnd type="none" w="sm" len="sm"/>
                      <a:tailEnd type="none" w="sm" len="sm"/>
                    </a:lnT>
                    <a:lnB w="9525" cap="flat" cmpd="sng">
                      <a:solidFill>
                        <a:srgbClr val="888888"/>
                      </a:solidFill>
                      <a:prstDash val="solid"/>
                      <a:round/>
                      <a:headEnd type="none" w="sm" len="sm"/>
                      <a:tailEnd type="none" w="sm" len="sm"/>
                    </a:lnB>
                    <a:solidFill>
                      <a:srgbClr val="888888"/>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s-419" sz="2400" noProof="0" dirty="0"/>
                        <a:t>Elegible según los niveles de ingresos de Medicaid y CHP+</a:t>
                      </a:r>
                    </a:p>
                  </a:txBody>
                  <a:tcPr marL="91425" marR="91425" marT="91425" marB="91425">
                    <a:lnR w="9525" cap="flat" cmpd="sng">
                      <a:solidFill>
                        <a:srgbClr val="9E9E9E"/>
                      </a:solidFill>
                      <a:prstDash val="solid"/>
                      <a:round/>
                      <a:headEnd type="none" w="sm" len="sm"/>
                      <a:tailEnd type="none" w="sm" len="sm"/>
                    </a:lnR>
                    <a:lnT w="9525" cap="flat" cmpd="sng">
                      <a:solidFill>
                        <a:srgbClr val="888888"/>
                      </a:solidFill>
                      <a:prstDash val="solid"/>
                      <a:round/>
                      <a:headEnd type="none" w="sm" len="sm"/>
                      <a:tailEnd type="none" w="sm" len="sm"/>
                    </a:lnT>
                    <a:solidFill>
                      <a:srgbClr val="CFE2F3"/>
                    </a:solidFill>
                  </a:tcPr>
                </a:tc>
                <a:tc>
                  <a:txBody>
                    <a:bodyPr/>
                    <a:lstStyle/>
                    <a:p>
                      <a:pPr marL="0" lvl="0" indent="0" algn="ctr" rtl="0">
                        <a:spcBef>
                          <a:spcPts val="0"/>
                        </a:spcBef>
                        <a:spcAft>
                          <a:spcPts val="0"/>
                        </a:spcAft>
                        <a:buNone/>
                      </a:pPr>
                      <a:r>
                        <a:rPr lang="es-419" sz="2400" noProof="0" dirty="0"/>
                        <a:t>Elegible según los niveles de ingresos de Medicaid y CHP+</a:t>
                      </a: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888888"/>
                      </a:solidFill>
                      <a:prstDash val="solid"/>
                      <a:round/>
                      <a:headEnd type="none" w="sm" len="sm"/>
                      <a:tailEnd type="none" w="sm" len="sm"/>
                    </a:lnT>
                    <a:lnB w="9525" cap="flat" cmpd="sng">
                      <a:solidFill>
                        <a:srgbClr val="9E9E9E"/>
                      </a:solidFill>
                      <a:prstDash val="solid"/>
                      <a:round/>
                      <a:headEnd type="none" w="sm" len="sm"/>
                      <a:tailEnd type="none" w="sm" len="sm"/>
                    </a:lnB>
                    <a:solidFill>
                      <a:srgbClr val="CFE2F3"/>
                    </a:solidFill>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s-419" sz="2400" noProof="0" dirty="0"/>
                        <a:t>Antes elegible para servicios similares</a:t>
                      </a: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s-419" sz="2400" noProof="0" dirty="0"/>
                        <a:t>Antes elegible para servicios similares</a:t>
                      </a: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s-419" sz="2400" noProof="0" dirty="0"/>
                        <a:t>Competencia exclusiva del Estado</a:t>
                      </a:r>
                    </a:p>
                  </a:txBody>
                  <a:tcPr marL="91425" marR="91425" marT="91425" marB="91425">
                    <a:solidFill>
                      <a:srgbClr val="CFE2F3"/>
                    </a:solidFill>
                  </a:tcPr>
                </a:tc>
                <a:tc>
                  <a:txBody>
                    <a:bodyPr/>
                    <a:lstStyle/>
                    <a:p>
                      <a:pPr marL="0" lvl="0" indent="0" algn="ctr" rtl="0">
                        <a:spcBef>
                          <a:spcPts val="0"/>
                        </a:spcBef>
                        <a:spcAft>
                          <a:spcPts val="0"/>
                        </a:spcAft>
                        <a:buNone/>
                      </a:pPr>
                      <a:r>
                        <a:rPr lang="es-419" sz="2400" noProof="0" dirty="0"/>
                        <a:t>Cuenta con autoridad federal</a:t>
                      </a:r>
                    </a:p>
                  </a:txBody>
                  <a:tcPr marL="91425" marR="91425" marT="91425" marB="91425">
                    <a:lnT w="9525" cap="flat" cmpd="sng">
                      <a:solidFill>
                        <a:srgbClr val="9E9E9E"/>
                      </a:solidFill>
                      <a:prstDash val="solid"/>
                      <a:round/>
                      <a:headEnd type="none" w="sm" len="sm"/>
                      <a:tailEnd type="none" w="sm" len="sm"/>
                    </a:lnT>
                    <a:solidFill>
                      <a:srgbClr val="CFE2F3"/>
                    </a:solidFill>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s-419" sz="2400" noProof="0" dirty="0"/>
                        <a:t>Financiación exclusiva del Estado</a:t>
                      </a:r>
                    </a:p>
                  </a:txBody>
                  <a:tcPr marL="91425" marR="91425" marT="91425" marB="91425"/>
                </a:tc>
                <a:tc>
                  <a:txBody>
                    <a:bodyPr/>
                    <a:lstStyle/>
                    <a:p>
                      <a:pPr marL="0" lvl="0" indent="0" algn="ctr" rtl="0">
                        <a:spcBef>
                          <a:spcPts val="0"/>
                        </a:spcBef>
                        <a:spcAft>
                          <a:spcPts val="0"/>
                        </a:spcAft>
                        <a:buNone/>
                      </a:pPr>
                      <a:r>
                        <a:rPr lang="es-419" sz="2400" noProof="0" dirty="0"/>
                        <a:t>Recibe una subvención federal (65 %)</a:t>
                      </a:r>
                    </a:p>
                  </a:txBody>
                  <a:tcPr marL="91425" marR="91425" marT="91425" marB="91425"/>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s-419" sz="2400" noProof="0" dirty="0"/>
                        <a:t>~20.000 afiliados </a:t>
                      </a:r>
                    </a:p>
                  </a:txBody>
                  <a:tcPr marL="91425" marR="91425" marT="91425" marB="91425">
                    <a:solidFill>
                      <a:srgbClr val="CFE2F3"/>
                    </a:solidFill>
                  </a:tcPr>
                </a:tc>
                <a:tc>
                  <a:txBody>
                    <a:bodyPr/>
                    <a:lstStyle/>
                    <a:p>
                      <a:pPr marL="0" lvl="0" indent="0" algn="ctr" rtl="0">
                        <a:spcBef>
                          <a:spcPts val="0"/>
                        </a:spcBef>
                        <a:spcAft>
                          <a:spcPts val="0"/>
                        </a:spcAft>
                        <a:buNone/>
                      </a:pPr>
                      <a:r>
                        <a:rPr lang="es-419" sz="2400" noProof="0" dirty="0"/>
                        <a:t>~7.000 afiliados</a:t>
                      </a:r>
                    </a:p>
                  </a:txBody>
                  <a:tcPr marL="91425" marR="91425" marT="91425" marB="91425">
                    <a:solidFill>
                      <a:srgbClr val="CFE2F3"/>
                    </a:solidFill>
                  </a:tcPr>
                </a:tc>
                <a:extLst>
                  <a:ext uri="{0D108BD9-81ED-4DB2-BD59-A6C34878D82A}">
                    <a16:rowId xmlns:a16="http://schemas.microsoft.com/office/drawing/2014/main" val="10005"/>
                  </a:ext>
                </a:extLst>
              </a:tr>
            </a:tbl>
          </a:graphicData>
        </a:graphic>
      </p:graphicFrame>
      <p:sp>
        <p:nvSpPr>
          <p:cNvPr id="411" name="Google Shape;411;p8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14</a:t>
            </a:fld>
            <a:endParaRPr lang="es-419" noProof="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85"/>
          <p:cNvSpPr txBox="1"/>
          <p:nvPr/>
        </p:nvSpPr>
        <p:spPr>
          <a:xfrm>
            <a:off x="7596000" y="1368475"/>
            <a:ext cx="4468200" cy="4839756"/>
          </a:xfrm>
          <a:prstGeom prst="rect">
            <a:avLst/>
          </a:prstGeom>
          <a:noFill/>
          <a:ln>
            <a:noFill/>
          </a:ln>
        </p:spPr>
        <p:txBody>
          <a:bodyPr spcFirstLastPara="1" wrap="square" lIns="91425" tIns="91425" rIns="91425" bIns="91425" anchor="t" anchorCtr="0">
            <a:spAutoFit/>
          </a:bodyPr>
          <a:lstStyle/>
          <a:p>
            <a:pPr marL="0" lvl="0" indent="0" algn="l" rtl="0">
              <a:lnSpc>
                <a:spcPct val="125454"/>
              </a:lnSpc>
              <a:spcBef>
                <a:spcPts val="0"/>
              </a:spcBef>
              <a:spcAft>
                <a:spcPts val="0"/>
              </a:spcAft>
              <a:buNone/>
            </a:pPr>
            <a:r>
              <a:rPr lang="es-419" sz="2100" b="1" noProof="0" dirty="0">
                <a:solidFill>
                  <a:srgbClr val="222222"/>
                </a:solidFill>
                <a:highlight>
                  <a:schemeClr val="lt1"/>
                </a:highlight>
                <a:latin typeface="Trebuchet MS"/>
                <a:ea typeface="Trebuchet MS"/>
                <a:cs typeface="Trebuchet MS"/>
                <a:sym typeface="Trebuchet MS"/>
              </a:rPr>
              <a:t>1 de enero de 2027</a:t>
            </a:r>
          </a:p>
          <a:p>
            <a:pPr marL="0" lvl="0" indent="0" algn="l" rtl="0">
              <a:lnSpc>
                <a:spcPct val="125454"/>
              </a:lnSpc>
              <a:spcBef>
                <a:spcPts val="800"/>
              </a:spcBef>
              <a:spcAft>
                <a:spcPts val="0"/>
              </a:spcAft>
              <a:buNone/>
            </a:pPr>
            <a:endParaRPr lang="es-419" sz="2100" b="1" noProof="0" dirty="0">
              <a:solidFill>
                <a:srgbClr val="222222"/>
              </a:solidFill>
              <a:highlight>
                <a:schemeClr val="lt1"/>
              </a:highlight>
              <a:latin typeface="Trebuchet MS"/>
              <a:ea typeface="Trebuchet MS"/>
              <a:cs typeface="Trebuchet MS"/>
              <a:sym typeface="Trebuchet MS"/>
            </a:endParaRPr>
          </a:p>
          <a:p>
            <a:pPr marL="914400" lvl="1" indent="-342900" algn="l" rtl="0">
              <a:lnSpc>
                <a:spcPct val="125454"/>
              </a:lnSpc>
              <a:spcBef>
                <a:spcPts val="800"/>
              </a:spcBef>
              <a:spcAft>
                <a:spcPts val="0"/>
              </a:spcAft>
              <a:buClr>
                <a:srgbClr val="222222"/>
              </a:buClr>
              <a:buSzPts val="1800"/>
              <a:buFont typeface="Trebuchet MS"/>
              <a:buChar char="○"/>
            </a:pPr>
            <a:r>
              <a:rPr lang="es-419" noProof="0" dirty="0">
                <a:solidFill>
                  <a:srgbClr val="222222"/>
                </a:solidFill>
                <a:highlight>
                  <a:schemeClr val="lt1"/>
                </a:highlight>
                <a:latin typeface="Trebuchet MS"/>
                <a:ea typeface="Trebuchet MS"/>
                <a:cs typeface="Trebuchet MS"/>
                <a:sym typeface="Trebuchet MS"/>
              </a:rPr>
              <a:t>Exclusión de la Colaboración de Atención Responsable</a:t>
            </a:r>
          </a:p>
          <a:p>
            <a:pPr marL="914400" lvl="1" indent="-342900" algn="l" rtl="0">
              <a:lnSpc>
                <a:spcPct val="125454"/>
              </a:lnSpc>
              <a:spcBef>
                <a:spcPts val="800"/>
              </a:spcBef>
              <a:spcAft>
                <a:spcPts val="0"/>
              </a:spcAft>
              <a:buClr>
                <a:srgbClr val="222222"/>
              </a:buClr>
              <a:buSzPts val="1800"/>
              <a:buFont typeface="Trebuchet MS"/>
              <a:buChar char="○"/>
            </a:pPr>
            <a:r>
              <a:rPr lang="es-419" noProof="0" dirty="0">
                <a:solidFill>
                  <a:srgbClr val="222222"/>
                </a:solidFill>
                <a:highlight>
                  <a:schemeClr val="lt1"/>
                </a:highlight>
                <a:latin typeface="Trebuchet MS"/>
                <a:ea typeface="Trebuchet MS"/>
                <a:cs typeface="Trebuchet MS"/>
                <a:sym typeface="Trebuchet MS"/>
              </a:rPr>
              <a:t>Los servicios de salud conductual pasan al modelo de pago por servicio</a:t>
            </a:r>
          </a:p>
          <a:p>
            <a:pPr marL="914400" lvl="1" indent="-342900" algn="l" rtl="0">
              <a:lnSpc>
                <a:spcPct val="125454"/>
              </a:lnSpc>
              <a:spcBef>
                <a:spcPts val="800"/>
              </a:spcBef>
              <a:spcAft>
                <a:spcPts val="0"/>
              </a:spcAft>
              <a:buClr>
                <a:srgbClr val="222222"/>
              </a:buClr>
              <a:buSzPts val="1800"/>
              <a:buFont typeface="Trebuchet MS"/>
              <a:buChar char="○"/>
            </a:pPr>
            <a:r>
              <a:rPr lang="es-419" noProof="0" dirty="0">
                <a:solidFill>
                  <a:srgbClr val="222222"/>
                </a:solidFill>
                <a:highlight>
                  <a:schemeClr val="lt1"/>
                </a:highlight>
                <a:latin typeface="Trebuchet MS"/>
                <a:ea typeface="Trebuchet MS"/>
                <a:cs typeface="Trebuchet MS"/>
                <a:sym typeface="Trebuchet MS"/>
              </a:rPr>
              <a:t>Exclusión de la Atención Gestionada</a:t>
            </a:r>
          </a:p>
          <a:p>
            <a:pPr marL="914400" lvl="1" indent="-342900" algn="l" rtl="0">
              <a:lnSpc>
                <a:spcPct val="125454"/>
              </a:lnSpc>
              <a:spcBef>
                <a:spcPts val="800"/>
              </a:spcBef>
              <a:spcAft>
                <a:spcPts val="0"/>
              </a:spcAft>
              <a:buClr>
                <a:srgbClr val="222222"/>
              </a:buClr>
              <a:buSzPts val="1800"/>
              <a:buFont typeface="Trebuchet MS"/>
              <a:buChar char="○"/>
            </a:pPr>
            <a:r>
              <a:rPr lang="es-419" noProof="0" dirty="0">
                <a:solidFill>
                  <a:srgbClr val="222222"/>
                </a:solidFill>
                <a:highlight>
                  <a:schemeClr val="lt1"/>
                </a:highlight>
                <a:latin typeface="Trebuchet MS"/>
                <a:ea typeface="Trebuchet MS"/>
                <a:cs typeface="Trebuchet MS"/>
                <a:sym typeface="Trebuchet MS"/>
              </a:rPr>
              <a:t>Los niños del CAC que participan en el programa CHP+ ya no formarán parte de un plan de Medicaid exclusivamente estatal</a:t>
            </a:r>
          </a:p>
          <a:p>
            <a:pPr marL="914400" lvl="1" indent="-342900" algn="l" rtl="0">
              <a:lnSpc>
                <a:spcPct val="125454"/>
              </a:lnSpc>
              <a:spcBef>
                <a:spcPts val="800"/>
              </a:spcBef>
              <a:spcAft>
                <a:spcPts val="0"/>
              </a:spcAft>
              <a:buClr>
                <a:srgbClr val="222222"/>
              </a:buClr>
              <a:buSzPts val="1800"/>
              <a:buFont typeface="Trebuchet MS"/>
              <a:buChar char="○"/>
            </a:pPr>
            <a:r>
              <a:rPr lang="es-419" noProof="0" dirty="0">
                <a:solidFill>
                  <a:srgbClr val="222222"/>
                </a:solidFill>
                <a:highlight>
                  <a:schemeClr val="lt1"/>
                </a:highlight>
                <a:latin typeface="Trebuchet MS"/>
                <a:ea typeface="Trebuchet MS"/>
                <a:cs typeface="Trebuchet MS"/>
                <a:sym typeface="Trebuchet MS"/>
              </a:rPr>
              <a:t>Congelación de los servicios y apoyos a largo plazo para los niños de la población heredada</a:t>
            </a:r>
          </a:p>
        </p:txBody>
      </p:sp>
      <p:pic>
        <p:nvPicPr>
          <p:cNvPr id="418" name="Google Shape;418;p85" descr="decorative" title="cac_rainbow_arrow_only.png"/>
          <p:cNvPicPr preferRelativeResize="0"/>
          <p:nvPr/>
        </p:nvPicPr>
        <p:blipFill>
          <a:blip r:embed="rId3">
            <a:alphaModFix/>
          </a:blip>
          <a:stretch>
            <a:fillRect/>
          </a:stretch>
        </p:blipFill>
        <p:spPr>
          <a:xfrm>
            <a:off x="0" y="1257550"/>
            <a:ext cx="12103576" cy="1676400"/>
          </a:xfrm>
          <a:prstGeom prst="rect">
            <a:avLst/>
          </a:prstGeom>
          <a:noFill/>
          <a:ln>
            <a:noFill/>
          </a:ln>
        </p:spPr>
      </p:pic>
      <p:sp>
        <p:nvSpPr>
          <p:cNvPr id="419" name="Google Shape;419;p85"/>
          <p:cNvSpPr txBox="1">
            <a:spLocks noGrp="1"/>
          </p:cNvSpPr>
          <p:nvPr>
            <p:ph type="title"/>
          </p:nvPr>
        </p:nvSpPr>
        <p:spPr>
          <a:xfrm>
            <a:off x="838200" y="284875"/>
            <a:ext cx="11027100" cy="778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endParaRPr lang="es-419" sz="4800" noProof="0" dirty="0"/>
          </a:p>
          <a:p>
            <a:pPr marL="0" lvl="0" indent="0" algn="l" rtl="0">
              <a:spcBef>
                <a:spcPts val="0"/>
              </a:spcBef>
              <a:spcAft>
                <a:spcPts val="0"/>
              </a:spcAft>
              <a:buNone/>
            </a:pPr>
            <a:endParaRPr lang="es-419" sz="3350" noProof="0" dirty="0">
              <a:solidFill>
                <a:srgbClr val="232C68"/>
              </a:solidFill>
              <a:highlight>
                <a:srgbClr val="F5F5F5"/>
              </a:highlight>
            </a:endParaRPr>
          </a:p>
          <a:p>
            <a:pPr marL="0" lvl="0" indent="0" algn="ctr" rtl="0">
              <a:spcBef>
                <a:spcPts val="0"/>
              </a:spcBef>
              <a:spcAft>
                <a:spcPts val="0"/>
              </a:spcAft>
              <a:buNone/>
            </a:pPr>
            <a:r>
              <a:rPr lang="es-419" noProof="0" dirty="0"/>
              <a:t>Cronología de los cambios </a:t>
            </a:r>
          </a:p>
        </p:txBody>
      </p:sp>
      <p:sp>
        <p:nvSpPr>
          <p:cNvPr id="420" name="Google Shape;420;p85"/>
          <p:cNvSpPr txBox="1"/>
          <p:nvPr/>
        </p:nvSpPr>
        <p:spPr>
          <a:xfrm>
            <a:off x="306775" y="1368475"/>
            <a:ext cx="4405380" cy="1890231"/>
          </a:xfrm>
          <a:prstGeom prst="rect">
            <a:avLst/>
          </a:prstGeom>
          <a:noFill/>
          <a:ln>
            <a:noFill/>
          </a:ln>
        </p:spPr>
        <p:txBody>
          <a:bodyPr spcFirstLastPara="1" wrap="square" lIns="91425" tIns="91425" rIns="91425" bIns="91425" anchor="t" anchorCtr="0">
            <a:spAutoFit/>
          </a:bodyPr>
          <a:lstStyle/>
          <a:p>
            <a:pPr marL="0" lvl="0" indent="0" algn="l" rtl="0">
              <a:lnSpc>
                <a:spcPct val="125454"/>
              </a:lnSpc>
              <a:spcBef>
                <a:spcPts val="0"/>
              </a:spcBef>
              <a:spcAft>
                <a:spcPts val="0"/>
              </a:spcAft>
              <a:buNone/>
            </a:pPr>
            <a:r>
              <a:rPr lang="es-419" sz="2100" b="1" noProof="0" dirty="0">
                <a:solidFill>
                  <a:srgbClr val="222222"/>
                </a:solidFill>
                <a:highlight>
                  <a:srgbClr val="FFFFFF"/>
                </a:highlight>
                <a:latin typeface="Trebuchet MS"/>
                <a:ea typeface="Trebuchet MS"/>
                <a:cs typeface="Trebuchet MS"/>
                <a:sym typeface="Trebuchet MS"/>
              </a:rPr>
              <a:t>Agosto de 2025: Orden ejecutiva</a:t>
            </a:r>
          </a:p>
          <a:p>
            <a:pPr marL="0" lvl="0" indent="0" algn="l" rtl="0">
              <a:lnSpc>
                <a:spcPct val="125454"/>
              </a:lnSpc>
              <a:spcBef>
                <a:spcPts val="800"/>
              </a:spcBef>
              <a:spcAft>
                <a:spcPts val="0"/>
              </a:spcAft>
              <a:buNone/>
            </a:pPr>
            <a:endParaRPr lang="es-419" sz="2100" b="1" noProof="0" dirty="0">
              <a:solidFill>
                <a:srgbClr val="222222"/>
              </a:solidFill>
              <a:highlight>
                <a:srgbClr val="FFFFFF"/>
              </a:highlight>
              <a:latin typeface="Trebuchet MS"/>
              <a:ea typeface="Trebuchet MS"/>
              <a:cs typeface="Trebuchet MS"/>
              <a:sym typeface="Trebuchet MS"/>
            </a:endParaRPr>
          </a:p>
          <a:p>
            <a:pPr marL="914400" lvl="1" indent="-342900" algn="l" rtl="0">
              <a:lnSpc>
                <a:spcPct val="125454"/>
              </a:lnSpc>
              <a:spcBef>
                <a:spcPts val="800"/>
              </a:spcBef>
              <a:spcAft>
                <a:spcPts val="0"/>
              </a:spcAft>
              <a:buClr>
                <a:srgbClr val="222222"/>
              </a:buClr>
              <a:buSzPts val="1800"/>
              <a:buFont typeface="Trebuchet MS"/>
              <a:buChar char="○"/>
            </a:pPr>
            <a:r>
              <a:rPr lang="es-419" sz="1800" noProof="0" dirty="0">
                <a:solidFill>
                  <a:srgbClr val="222222"/>
                </a:solidFill>
                <a:highlight>
                  <a:srgbClr val="FFFFFF"/>
                </a:highlight>
                <a:latin typeface="Trebuchet MS"/>
                <a:ea typeface="Trebuchet MS"/>
                <a:cs typeface="Trebuchet MS"/>
                <a:sym typeface="Trebuchet MS"/>
              </a:rPr>
              <a:t>Presupuesto de divulgación eliminado</a:t>
            </a:r>
            <a:endParaRPr lang="es-419" sz="1800" noProof="0" dirty="0">
              <a:latin typeface="Trebuchet MS"/>
              <a:ea typeface="Trebuchet MS"/>
              <a:cs typeface="Trebuchet MS"/>
              <a:sym typeface="Trebuchet MS"/>
            </a:endParaRPr>
          </a:p>
        </p:txBody>
      </p:sp>
      <p:sp>
        <p:nvSpPr>
          <p:cNvPr id="421" name="Google Shape;421;p85"/>
          <p:cNvSpPr txBox="1">
            <a:spLocks noGrp="1"/>
          </p:cNvSpPr>
          <p:nvPr>
            <p:ph type="sldNum" idx="12"/>
          </p:nvPr>
        </p:nvSpPr>
        <p:spPr>
          <a:xfrm>
            <a:off x="9174126" y="6754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15</a:t>
            </a:fld>
            <a:endParaRPr lang="es-419" noProof="0" dirty="0"/>
          </a:p>
        </p:txBody>
      </p:sp>
      <p:sp>
        <p:nvSpPr>
          <p:cNvPr id="422" name="Google Shape;422;p85"/>
          <p:cNvSpPr txBox="1"/>
          <p:nvPr/>
        </p:nvSpPr>
        <p:spPr>
          <a:xfrm>
            <a:off x="4596000" y="1368475"/>
            <a:ext cx="3000000" cy="3621474"/>
          </a:xfrm>
          <a:prstGeom prst="rect">
            <a:avLst/>
          </a:prstGeom>
          <a:noFill/>
          <a:ln>
            <a:noFill/>
          </a:ln>
        </p:spPr>
        <p:txBody>
          <a:bodyPr spcFirstLastPara="1" wrap="square" lIns="91425" tIns="91425" rIns="91425" bIns="91425" anchor="t" anchorCtr="0">
            <a:spAutoFit/>
          </a:bodyPr>
          <a:lstStyle/>
          <a:p>
            <a:pPr marL="0" lvl="0" indent="0" algn="l" rtl="0">
              <a:lnSpc>
                <a:spcPct val="125454"/>
              </a:lnSpc>
              <a:spcBef>
                <a:spcPts val="0"/>
              </a:spcBef>
              <a:spcAft>
                <a:spcPts val="0"/>
              </a:spcAft>
              <a:buNone/>
            </a:pPr>
            <a:r>
              <a:rPr lang="es-419" sz="2100" b="1" noProof="0" dirty="0">
                <a:solidFill>
                  <a:srgbClr val="222222"/>
                </a:solidFill>
                <a:highlight>
                  <a:schemeClr val="lt1"/>
                </a:highlight>
                <a:latin typeface="Trebuchet MS"/>
                <a:ea typeface="Trebuchet MS"/>
                <a:cs typeface="Trebuchet MS"/>
                <a:sym typeface="Trebuchet MS"/>
              </a:rPr>
              <a:t>1 de julio de 2026</a:t>
            </a:r>
          </a:p>
          <a:p>
            <a:pPr marL="0" lvl="0" indent="0" algn="l" rtl="0">
              <a:lnSpc>
                <a:spcPct val="125454"/>
              </a:lnSpc>
              <a:spcBef>
                <a:spcPts val="800"/>
              </a:spcBef>
              <a:spcAft>
                <a:spcPts val="0"/>
              </a:spcAft>
              <a:buNone/>
            </a:pPr>
            <a:endParaRPr lang="es-419" sz="2100" b="1" noProof="0" dirty="0">
              <a:solidFill>
                <a:srgbClr val="222222"/>
              </a:solidFill>
              <a:highlight>
                <a:schemeClr val="lt1"/>
              </a:highlight>
              <a:latin typeface="Trebuchet MS"/>
              <a:ea typeface="Trebuchet MS"/>
              <a:cs typeface="Trebuchet MS"/>
              <a:sym typeface="Trebuchet MS"/>
            </a:endParaRPr>
          </a:p>
          <a:p>
            <a:pPr marL="914400" lvl="1" indent="-342900" algn="l" rtl="0">
              <a:lnSpc>
                <a:spcPct val="125454"/>
              </a:lnSpc>
              <a:spcBef>
                <a:spcPts val="800"/>
              </a:spcBef>
              <a:spcAft>
                <a:spcPts val="0"/>
              </a:spcAft>
              <a:buClr>
                <a:srgbClr val="222222"/>
              </a:buClr>
              <a:buSzPts val="1800"/>
              <a:buFont typeface="Trebuchet MS"/>
              <a:buChar char="○"/>
            </a:pPr>
            <a:r>
              <a:rPr lang="es-419" sz="1800" noProof="0" dirty="0">
                <a:solidFill>
                  <a:srgbClr val="222222"/>
                </a:solidFill>
                <a:highlight>
                  <a:schemeClr val="lt1"/>
                </a:highlight>
                <a:latin typeface="Trebuchet MS"/>
                <a:ea typeface="Trebuchet MS"/>
                <a:cs typeface="Trebuchet MS"/>
                <a:sym typeface="Trebuchet MS"/>
              </a:rPr>
              <a:t>Límite de 1.100 dólares en servicios dentales para niños</a:t>
            </a:r>
          </a:p>
          <a:p>
            <a:pPr marL="914400" lvl="1" indent="-342900" algn="l" rtl="0">
              <a:lnSpc>
                <a:spcPct val="125454"/>
              </a:lnSpc>
              <a:spcBef>
                <a:spcPts val="0"/>
              </a:spcBef>
              <a:spcAft>
                <a:spcPts val="0"/>
              </a:spcAft>
              <a:buClr>
                <a:srgbClr val="222222"/>
              </a:buClr>
              <a:buSzPts val="1800"/>
              <a:buFont typeface="Trebuchet MS"/>
              <a:buChar char="○"/>
            </a:pPr>
            <a:r>
              <a:rPr lang="es-419" sz="1800" noProof="0" dirty="0">
                <a:solidFill>
                  <a:srgbClr val="222222"/>
                </a:solidFill>
                <a:highlight>
                  <a:schemeClr val="lt1"/>
                </a:highlight>
                <a:latin typeface="Trebuchet MS"/>
                <a:ea typeface="Trebuchet MS"/>
                <a:cs typeface="Trebuchet MS"/>
                <a:sym typeface="Trebuchet MS"/>
              </a:rPr>
              <a:t>Límite de inscripción de 25.000 niños</a:t>
            </a:r>
            <a:endParaRPr lang="es-419" sz="1800" noProof="0" dirty="0"/>
          </a:p>
        </p:txBody>
      </p:sp>
      <p:pic>
        <p:nvPicPr>
          <p:cNvPr id="423" name="Google Shape;423;p85" title="01_outreach_budget_eliminated_512.png"/>
          <p:cNvPicPr preferRelativeResize="0"/>
          <p:nvPr/>
        </p:nvPicPr>
        <p:blipFill>
          <a:blip r:embed="rId4">
            <a:alphaModFix/>
          </a:blip>
          <a:stretch>
            <a:fillRect/>
          </a:stretch>
        </p:blipFill>
        <p:spPr>
          <a:xfrm>
            <a:off x="766975" y="2421650"/>
            <a:ext cx="524150" cy="524150"/>
          </a:xfrm>
          <a:prstGeom prst="rect">
            <a:avLst/>
          </a:prstGeom>
          <a:noFill/>
          <a:ln>
            <a:noFill/>
          </a:ln>
        </p:spPr>
      </p:pic>
      <p:pic>
        <p:nvPicPr>
          <p:cNvPr id="424" name="Google Shape;424;p85" descr="decorative" title="02_dental_cap_512.png"/>
          <p:cNvPicPr preferRelativeResize="0"/>
          <p:nvPr/>
        </p:nvPicPr>
        <p:blipFill>
          <a:blip r:embed="rId5">
            <a:alphaModFix/>
          </a:blip>
          <a:stretch>
            <a:fillRect/>
          </a:stretch>
        </p:blipFill>
        <p:spPr>
          <a:xfrm>
            <a:off x="5029575" y="2427700"/>
            <a:ext cx="521208" cy="521208"/>
          </a:xfrm>
          <a:prstGeom prst="rect">
            <a:avLst/>
          </a:prstGeom>
          <a:noFill/>
          <a:ln>
            <a:noFill/>
          </a:ln>
        </p:spPr>
      </p:pic>
      <p:pic>
        <p:nvPicPr>
          <p:cNvPr id="425" name="Google Shape;425;p85" title="03_enrollment_cap_512.png"/>
          <p:cNvPicPr preferRelativeResize="0"/>
          <p:nvPr/>
        </p:nvPicPr>
        <p:blipFill>
          <a:blip r:embed="rId6">
            <a:alphaModFix/>
          </a:blip>
          <a:stretch>
            <a:fillRect/>
          </a:stretch>
        </p:blipFill>
        <p:spPr>
          <a:xfrm>
            <a:off x="5029575" y="3747529"/>
            <a:ext cx="521208" cy="521208"/>
          </a:xfrm>
          <a:prstGeom prst="rect">
            <a:avLst/>
          </a:prstGeom>
          <a:noFill/>
          <a:ln>
            <a:noFill/>
          </a:ln>
        </p:spPr>
      </p:pic>
      <p:pic>
        <p:nvPicPr>
          <p:cNvPr id="426" name="Google Shape;426;p85" descr="decorative" title="04_accountable_care_collaborative_removed_512.png"/>
          <p:cNvPicPr preferRelativeResize="0"/>
          <p:nvPr/>
        </p:nvPicPr>
        <p:blipFill>
          <a:blip r:embed="rId7">
            <a:alphaModFix/>
          </a:blip>
          <a:stretch>
            <a:fillRect/>
          </a:stretch>
        </p:blipFill>
        <p:spPr>
          <a:xfrm>
            <a:off x="8001697" y="2339184"/>
            <a:ext cx="521208" cy="521208"/>
          </a:xfrm>
          <a:prstGeom prst="rect">
            <a:avLst/>
          </a:prstGeom>
          <a:noFill/>
          <a:ln>
            <a:noFill/>
          </a:ln>
        </p:spPr>
      </p:pic>
      <p:pic>
        <p:nvPicPr>
          <p:cNvPr id="427" name="Google Shape;427;p85" title="05_behavioral_health_fee_for_service_512.png"/>
          <p:cNvPicPr preferRelativeResize="0"/>
          <p:nvPr/>
        </p:nvPicPr>
        <p:blipFill>
          <a:blip r:embed="rId8">
            <a:alphaModFix/>
          </a:blip>
          <a:stretch>
            <a:fillRect/>
          </a:stretch>
        </p:blipFill>
        <p:spPr>
          <a:xfrm>
            <a:off x="8006118" y="2949927"/>
            <a:ext cx="521208" cy="521208"/>
          </a:xfrm>
          <a:prstGeom prst="rect">
            <a:avLst/>
          </a:prstGeom>
          <a:noFill/>
          <a:ln>
            <a:noFill/>
          </a:ln>
        </p:spPr>
      </p:pic>
      <p:pic>
        <p:nvPicPr>
          <p:cNvPr id="428" name="Google Shape;428;p85" descr="decorative" title="06_managed_care_removed_512.png"/>
          <p:cNvPicPr preferRelativeResize="0"/>
          <p:nvPr/>
        </p:nvPicPr>
        <p:blipFill>
          <a:blip r:embed="rId9">
            <a:alphaModFix/>
          </a:blip>
          <a:stretch>
            <a:fillRect/>
          </a:stretch>
        </p:blipFill>
        <p:spPr>
          <a:xfrm>
            <a:off x="8001697" y="3582060"/>
            <a:ext cx="521208" cy="521208"/>
          </a:xfrm>
          <a:prstGeom prst="rect">
            <a:avLst/>
          </a:prstGeom>
          <a:noFill/>
          <a:ln>
            <a:noFill/>
          </a:ln>
        </p:spPr>
      </p:pic>
      <p:pic>
        <p:nvPicPr>
          <p:cNvPr id="429" name="Google Shape;429;p85" title="07_chp_medicaid_state_only_plan_512.png"/>
          <p:cNvPicPr preferRelativeResize="0"/>
          <p:nvPr/>
        </p:nvPicPr>
        <p:blipFill>
          <a:blip r:embed="rId10">
            <a:alphaModFix/>
          </a:blip>
          <a:stretch>
            <a:fillRect/>
          </a:stretch>
        </p:blipFill>
        <p:spPr>
          <a:xfrm>
            <a:off x="8001697" y="4001325"/>
            <a:ext cx="521208" cy="521208"/>
          </a:xfrm>
          <a:prstGeom prst="rect">
            <a:avLst/>
          </a:prstGeom>
          <a:noFill/>
          <a:ln>
            <a:noFill/>
          </a:ln>
        </p:spPr>
      </p:pic>
      <p:pic>
        <p:nvPicPr>
          <p:cNvPr id="430" name="Google Shape;430;p85" descr="decorative" title="08_ltss_freeze_legacy_population_512.png"/>
          <p:cNvPicPr preferRelativeResize="0"/>
          <p:nvPr/>
        </p:nvPicPr>
        <p:blipFill>
          <a:blip r:embed="rId11">
            <a:alphaModFix/>
          </a:blip>
          <a:stretch>
            <a:fillRect/>
          </a:stretch>
        </p:blipFill>
        <p:spPr>
          <a:xfrm>
            <a:off x="8001697" y="5155037"/>
            <a:ext cx="521208" cy="521208"/>
          </a:xfrm>
          <a:prstGeom prst="rect">
            <a:avLst/>
          </a:prstGeom>
          <a:noFill/>
          <a:ln>
            <a:noFill/>
          </a:ln>
        </p:spPr>
      </p:pic>
      <p:pic>
        <p:nvPicPr>
          <p:cNvPr id="431" name="Google Shape;431;p85" descr="decorative" title="01_august_2025_node_3dots_blue.png"/>
          <p:cNvPicPr preferRelativeResize="0"/>
          <p:nvPr/>
        </p:nvPicPr>
        <p:blipFill>
          <a:blip r:embed="rId12">
            <a:alphaModFix/>
          </a:blip>
          <a:stretch>
            <a:fillRect/>
          </a:stretch>
        </p:blipFill>
        <p:spPr>
          <a:xfrm>
            <a:off x="1719475" y="1541712"/>
            <a:ext cx="796916" cy="1131625"/>
          </a:xfrm>
          <a:prstGeom prst="rect">
            <a:avLst/>
          </a:prstGeom>
          <a:noFill/>
          <a:ln>
            <a:noFill/>
          </a:ln>
        </p:spPr>
      </p:pic>
      <p:pic>
        <p:nvPicPr>
          <p:cNvPr id="432" name="Google Shape;432;p85" descr="decorative" title="02_july_1_2026_node_3dots_teal.png"/>
          <p:cNvPicPr preferRelativeResize="0"/>
          <p:nvPr/>
        </p:nvPicPr>
        <p:blipFill>
          <a:blip r:embed="rId13">
            <a:alphaModFix/>
          </a:blip>
          <a:stretch>
            <a:fillRect/>
          </a:stretch>
        </p:blipFill>
        <p:spPr>
          <a:xfrm>
            <a:off x="5235725" y="1528925"/>
            <a:ext cx="795528" cy="1133627"/>
          </a:xfrm>
          <a:prstGeom prst="rect">
            <a:avLst/>
          </a:prstGeom>
          <a:noFill/>
          <a:ln>
            <a:noFill/>
          </a:ln>
        </p:spPr>
      </p:pic>
      <p:pic>
        <p:nvPicPr>
          <p:cNvPr id="433" name="Google Shape;433;p85" descr="decorative" title="03_jan_1_2027_node_3dots_red.png"/>
          <p:cNvPicPr preferRelativeResize="0"/>
          <p:nvPr/>
        </p:nvPicPr>
        <p:blipFill>
          <a:blip r:embed="rId14">
            <a:alphaModFix/>
          </a:blip>
          <a:stretch>
            <a:fillRect/>
          </a:stretch>
        </p:blipFill>
        <p:spPr>
          <a:xfrm>
            <a:off x="8264804" y="1521955"/>
            <a:ext cx="795528" cy="11331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87"/>
          <p:cNvSpPr txBox="1">
            <a:spLocks noGrp="1"/>
          </p:cNvSpPr>
          <p:nvPr>
            <p:ph type="title"/>
          </p:nvPr>
        </p:nvSpPr>
        <p:spPr>
          <a:xfrm>
            <a:off x="838200" y="650449"/>
            <a:ext cx="10515600" cy="1838227"/>
          </a:xfrm>
          <a:prstGeom prst="rect">
            <a:avLst/>
          </a:prstGeom>
        </p:spPr>
        <p:txBody>
          <a:bodyPr spcFirstLastPara="1" wrap="square" lIns="91425" tIns="45700" rIns="91425" bIns="45700" anchor="b" anchorCtr="0">
            <a:noAutofit/>
          </a:bodyPr>
          <a:lstStyle/>
          <a:p>
            <a:r>
              <a:rPr lang="es-419" sz="4800" b="1" noProof="0" dirty="0"/>
              <a:t>Cambios en las prestaciones dentales</a:t>
            </a:r>
            <a:r>
              <a:rPr lang="es-419" sz="4800" noProof="0" dirty="0"/>
              <a:t> </a:t>
            </a:r>
            <a:br>
              <a:rPr lang="es-419" noProof="0" dirty="0"/>
            </a:br>
            <a:r>
              <a:rPr lang="es-419" noProof="0" dirty="0"/>
              <a:t>​</a:t>
            </a:r>
          </a:p>
        </p:txBody>
      </p:sp>
      <p:sp>
        <p:nvSpPr>
          <p:cNvPr id="434" name="Google Shape;434;p87"/>
          <p:cNvSpPr txBox="1">
            <a:spLocks noGrp="1"/>
          </p:cNvSpPr>
          <p:nvPr>
            <p:ph type="body" idx="1"/>
          </p:nvPr>
        </p:nvSpPr>
        <p:spPr>
          <a:xfrm>
            <a:off x="838200" y="1739325"/>
            <a:ext cx="10515600" cy="43185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s-419" sz="2700" noProof="0" dirty="0">
                <a:highlight>
                  <a:schemeClr val="lt1"/>
                </a:highlight>
              </a:rPr>
              <a:t>¿Quiénes?:​ </a:t>
            </a:r>
          </a:p>
          <a:p>
            <a:pPr marL="914400" lvl="1" indent="-400050" algn="l" rtl="0">
              <a:lnSpc>
                <a:spcPct val="115000"/>
              </a:lnSpc>
              <a:spcBef>
                <a:spcPts val="0"/>
              </a:spcBef>
              <a:spcAft>
                <a:spcPts val="0"/>
              </a:spcAft>
              <a:buSzPts val="2700"/>
              <a:buFont typeface="Trebuchet MS"/>
              <a:buChar char="○"/>
            </a:pPr>
            <a:r>
              <a:rPr lang="es-419" sz="2700" noProof="0" dirty="0">
                <a:highlight>
                  <a:schemeClr val="lt1"/>
                </a:highlight>
              </a:rPr>
              <a:t>Niños afiliados</a:t>
            </a:r>
          </a:p>
          <a:p>
            <a:pPr marL="647700" lvl="0" indent="-400050" algn="l" rtl="0">
              <a:lnSpc>
                <a:spcPct val="115000"/>
              </a:lnSpc>
              <a:spcBef>
                <a:spcPts val="0"/>
              </a:spcBef>
              <a:spcAft>
                <a:spcPts val="0"/>
              </a:spcAft>
              <a:buSzPts val="2700"/>
              <a:buFont typeface="Trebuchet MS"/>
              <a:buChar char="●"/>
            </a:pPr>
            <a:r>
              <a:rPr lang="es-419" sz="2700" noProof="0" dirty="0">
                <a:highlight>
                  <a:schemeClr val="lt1"/>
                </a:highlight>
              </a:rPr>
              <a:t>¿Cuándo?: 1 de julio de 2026</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Puntos Clave​</a:t>
            </a:r>
          </a:p>
          <a:p>
            <a:pPr marL="914400" lvl="1" indent="-400050" algn="l" rtl="0">
              <a:lnSpc>
                <a:spcPct val="115000"/>
              </a:lnSpc>
              <a:spcBef>
                <a:spcPts val="0"/>
              </a:spcBef>
              <a:spcAft>
                <a:spcPts val="0"/>
              </a:spcAft>
              <a:buSzPts val="2700"/>
              <a:buFont typeface="Trebuchet MS"/>
              <a:buChar char="○"/>
            </a:pPr>
            <a:r>
              <a:rPr lang="es-419" sz="2700" noProof="0" dirty="0">
                <a:highlight>
                  <a:srgbClr val="FFFFFF"/>
                </a:highlight>
              </a:rPr>
              <a:t>El límite anual para la cobertura dental será de 1.100 dólares.</a:t>
            </a:r>
          </a:p>
          <a:p>
            <a:pPr marL="914400" lvl="1" indent="-400050" algn="l" rtl="0">
              <a:lnSpc>
                <a:spcPct val="115000"/>
              </a:lnSpc>
              <a:spcBef>
                <a:spcPts val="0"/>
              </a:spcBef>
              <a:spcAft>
                <a:spcPts val="0"/>
              </a:spcAft>
              <a:buSzPts val="2700"/>
              <a:buFont typeface="Trebuchet MS"/>
              <a:buChar char="○"/>
            </a:pPr>
            <a:r>
              <a:rPr lang="es-419" sz="2700" noProof="0" dirty="0">
                <a:highlight>
                  <a:srgbClr val="FFFFFF"/>
                </a:highlight>
              </a:rPr>
              <a:t>Los miembros deben colaborar con sus odontólogos en la elaboración de los planes de tratamiento. </a:t>
            </a:r>
          </a:p>
          <a:p>
            <a:pPr marL="0" lvl="0" indent="0" algn="l" rtl="0">
              <a:lnSpc>
                <a:spcPct val="115000"/>
              </a:lnSpc>
              <a:spcBef>
                <a:spcPts val="0"/>
              </a:spcBef>
              <a:spcAft>
                <a:spcPts val="0"/>
              </a:spcAft>
              <a:buNone/>
            </a:pPr>
            <a:endParaRPr lang="es-419" sz="2700" noProof="0" dirty="0">
              <a:highlight>
                <a:schemeClr val="lt1"/>
              </a:highlight>
            </a:endParaRPr>
          </a:p>
          <a:p>
            <a:pPr marL="0" lvl="0" indent="0" algn="l" rtl="0">
              <a:spcBef>
                <a:spcPts val="1000"/>
              </a:spcBef>
              <a:spcAft>
                <a:spcPts val="0"/>
              </a:spcAft>
              <a:buNone/>
            </a:pPr>
            <a:endParaRPr lang="es-419" sz="2700" noProof="0" dirty="0"/>
          </a:p>
        </p:txBody>
      </p:sp>
      <p:sp>
        <p:nvSpPr>
          <p:cNvPr id="435" name="Google Shape;435;p8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16</a:t>
            </a:fld>
            <a:endParaRPr lang="es-419" noProof="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87"/>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noProof="0" dirty="0"/>
              <a:t>Límite de afiliación</a:t>
            </a:r>
            <a:r>
              <a:rPr lang="es-419" noProof="0" dirty="0">
                <a:latin typeface="Arial"/>
                <a:ea typeface="Arial"/>
                <a:cs typeface="Arial"/>
                <a:sym typeface="Arial"/>
              </a:rPr>
              <a:t>​</a:t>
            </a:r>
          </a:p>
        </p:txBody>
      </p:sp>
      <p:sp>
        <p:nvSpPr>
          <p:cNvPr id="448" name="Google Shape;448;p87"/>
          <p:cNvSpPr txBox="1">
            <a:spLocks noGrp="1"/>
          </p:cNvSpPr>
          <p:nvPr>
            <p:ph type="body" idx="1"/>
          </p:nvPr>
        </p:nvSpPr>
        <p:spPr>
          <a:xfrm>
            <a:off x="838200" y="1667562"/>
            <a:ext cx="10515600" cy="4390200"/>
          </a:xfrm>
          <a:prstGeom prst="rect">
            <a:avLst/>
          </a:prstGeom>
        </p:spPr>
        <p:txBody>
          <a:bodyPr spcFirstLastPara="1" wrap="square" lIns="91425" tIns="45700" rIns="91425" bIns="45700" anchor="t" anchorCtr="0">
            <a:noAutofit/>
          </a:bodyPr>
          <a:lstStyle/>
          <a:p>
            <a:pPr marL="647700" lvl="0" indent="-368300" algn="l" rtl="0">
              <a:lnSpc>
                <a:spcPct val="115000"/>
              </a:lnSpc>
              <a:spcBef>
                <a:spcPts val="0"/>
              </a:spcBef>
              <a:spcAft>
                <a:spcPts val="0"/>
              </a:spcAft>
              <a:buSzPts val="2200"/>
              <a:buFont typeface="Trebuchet MS"/>
              <a:buChar char="●"/>
            </a:pPr>
            <a:r>
              <a:rPr lang="es-419" sz="2600" noProof="0" dirty="0">
                <a:highlight>
                  <a:schemeClr val="lt1"/>
                </a:highlight>
              </a:rPr>
              <a:t>¿Quiénes?:​ </a:t>
            </a:r>
          </a:p>
          <a:p>
            <a:pPr marL="914400" lvl="1" indent="-368300" algn="l" rtl="0">
              <a:lnSpc>
                <a:spcPct val="115000"/>
              </a:lnSpc>
              <a:spcBef>
                <a:spcPts val="0"/>
              </a:spcBef>
              <a:spcAft>
                <a:spcPts val="0"/>
              </a:spcAft>
              <a:buSzPts val="2200"/>
              <a:buFont typeface="Trebuchet MS"/>
              <a:buChar char="○"/>
            </a:pPr>
            <a:r>
              <a:rPr lang="es-419" sz="2600" noProof="0" dirty="0">
                <a:highlight>
                  <a:schemeClr val="lt1"/>
                </a:highlight>
              </a:rPr>
              <a:t>Niños afiliados</a:t>
            </a:r>
            <a:endParaRPr lang="es-419" sz="2450" noProof="0" dirty="0">
              <a:highlight>
                <a:schemeClr val="lt1"/>
              </a:highlight>
            </a:endParaRPr>
          </a:p>
          <a:p>
            <a:pPr marL="647700" lvl="0" indent="-368300" algn="l" rtl="0">
              <a:lnSpc>
                <a:spcPct val="115000"/>
              </a:lnSpc>
              <a:spcBef>
                <a:spcPts val="0"/>
              </a:spcBef>
              <a:spcAft>
                <a:spcPts val="0"/>
              </a:spcAft>
              <a:buSzPts val="2200"/>
              <a:buFont typeface="Trebuchet MS"/>
              <a:buChar char="●"/>
            </a:pPr>
            <a:r>
              <a:rPr lang="es-419" sz="2600" noProof="0" dirty="0">
                <a:highlight>
                  <a:schemeClr val="lt1"/>
                </a:highlight>
              </a:rPr>
              <a:t>¿Cuándo?: 1 de julio de 2026</a:t>
            </a:r>
          </a:p>
          <a:p>
            <a:pPr marL="647700" lvl="0" indent="-368300" algn="l" rtl="0">
              <a:lnSpc>
                <a:spcPct val="115000"/>
              </a:lnSpc>
              <a:spcBef>
                <a:spcPts val="1000"/>
              </a:spcBef>
              <a:spcAft>
                <a:spcPts val="0"/>
              </a:spcAft>
              <a:buSzPts val="2200"/>
              <a:buFont typeface="Trebuchet MS"/>
              <a:buChar char="●"/>
            </a:pPr>
            <a:r>
              <a:rPr lang="es-419" sz="2600" noProof="0" dirty="0">
                <a:highlight>
                  <a:schemeClr val="lt1"/>
                </a:highlight>
              </a:rPr>
              <a:t>Puntos clave</a:t>
            </a:r>
          </a:p>
          <a:p>
            <a:pPr marL="914400" lvl="1" indent="-368300" algn="l" rtl="0">
              <a:lnSpc>
                <a:spcPct val="115000"/>
              </a:lnSpc>
              <a:spcBef>
                <a:spcPts val="0"/>
              </a:spcBef>
              <a:spcAft>
                <a:spcPts val="0"/>
              </a:spcAft>
              <a:buSzPts val="2200"/>
              <a:buFont typeface="Trebuchet MS"/>
              <a:buChar char="○"/>
            </a:pPr>
            <a:r>
              <a:rPr lang="es-419" sz="2450" noProof="0" dirty="0">
                <a:highlight>
                  <a:schemeClr val="lt1"/>
                </a:highlight>
              </a:rPr>
              <a:t>Se congelarán las nuevas afiliaciones de niños en «Cover All Coloradans» si: </a:t>
            </a:r>
          </a:p>
          <a:p>
            <a:pPr marL="1371600" lvl="2" indent="-368300" algn="l" rtl="0">
              <a:lnSpc>
                <a:spcPct val="115000"/>
              </a:lnSpc>
              <a:spcBef>
                <a:spcPts val="0"/>
              </a:spcBef>
              <a:spcAft>
                <a:spcPts val="0"/>
              </a:spcAft>
              <a:buSzPts val="2200"/>
              <a:buFont typeface="Trebuchet MS"/>
              <a:buChar char="■"/>
            </a:pPr>
            <a:r>
              <a:rPr lang="es-419" sz="2450" noProof="0" dirty="0">
                <a:highlight>
                  <a:schemeClr val="lt1"/>
                </a:highlight>
              </a:rPr>
              <a:t>La cantidad de niños afiliados alcanza los 25 000, o  </a:t>
            </a:r>
          </a:p>
          <a:p>
            <a:pPr marL="1371600" lvl="2" indent="-368300" algn="l" rtl="0">
              <a:lnSpc>
                <a:spcPct val="115000"/>
              </a:lnSpc>
              <a:spcBef>
                <a:spcPts val="0"/>
              </a:spcBef>
              <a:spcAft>
                <a:spcPts val="0"/>
              </a:spcAft>
              <a:buSzPts val="2200"/>
              <a:buFont typeface="Trebuchet MS"/>
              <a:buChar char="■"/>
            </a:pPr>
            <a:r>
              <a:rPr lang="es-419" sz="2450" noProof="0" dirty="0">
                <a:highlight>
                  <a:schemeClr val="lt1"/>
                </a:highlight>
              </a:rPr>
              <a:t>El HCPF supera los gastos previstos. </a:t>
            </a:r>
          </a:p>
          <a:p>
            <a:pPr marL="914400" lvl="0" indent="0" algn="l" rtl="0">
              <a:lnSpc>
                <a:spcPct val="115000"/>
              </a:lnSpc>
              <a:spcBef>
                <a:spcPts val="0"/>
              </a:spcBef>
              <a:spcAft>
                <a:spcPts val="0"/>
              </a:spcAft>
              <a:buNone/>
            </a:pPr>
            <a:endParaRPr lang="es-419" sz="2550" noProof="0" dirty="0">
              <a:highlight>
                <a:schemeClr val="lt1"/>
              </a:highlight>
            </a:endParaRPr>
          </a:p>
          <a:p>
            <a:pPr marL="0" lvl="0" indent="0" algn="l" rtl="0">
              <a:spcBef>
                <a:spcPts val="1000"/>
              </a:spcBef>
              <a:spcAft>
                <a:spcPts val="0"/>
              </a:spcAft>
              <a:buNone/>
            </a:pPr>
            <a:endParaRPr lang="es-419" noProof="0" dirty="0"/>
          </a:p>
        </p:txBody>
      </p:sp>
      <p:sp>
        <p:nvSpPr>
          <p:cNvPr id="449" name="Google Shape;449;p8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17</a:t>
            </a:fld>
            <a:endParaRPr lang="es-419" noProof="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89"/>
          <p:cNvSpPr txBox="1">
            <a:spLocks noGrp="1"/>
          </p:cNvSpPr>
          <p:nvPr>
            <p:ph type="title"/>
          </p:nvPr>
        </p:nvSpPr>
        <p:spPr>
          <a:xfrm>
            <a:off x="133775" y="244178"/>
            <a:ext cx="11734200" cy="1611984"/>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3600" noProof="0" dirty="0"/>
              <a:t>Exclusión de la Colaboración de Atención Responsable</a:t>
            </a:r>
            <a:br>
              <a:rPr lang="es-419" sz="4100" noProof="0" dirty="0"/>
            </a:br>
            <a:r>
              <a:rPr lang="es-419" sz="4100" noProof="0" dirty="0"/>
              <a:t>​</a:t>
            </a:r>
            <a:endParaRPr lang="es-419" sz="4100" noProof="0" dirty="0">
              <a:latin typeface="Arial"/>
              <a:ea typeface="Arial"/>
              <a:cs typeface="Arial"/>
              <a:sym typeface="Arial"/>
            </a:endParaRPr>
          </a:p>
        </p:txBody>
      </p:sp>
      <p:sp>
        <p:nvSpPr>
          <p:cNvPr id="450" name="Google Shape;450;p89"/>
          <p:cNvSpPr txBox="1">
            <a:spLocks noGrp="1"/>
          </p:cNvSpPr>
          <p:nvPr>
            <p:ph type="body" idx="1"/>
          </p:nvPr>
        </p:nvSpPr>
        <p:spPr>
          <a:xfrm>
            <a:off x="274625" y="1208075"/>
            <a:ext cx="11452500" cy="4849800"/>
          </a:xfrm>
          <a:prstGeom prst="rect">
            <a:avLst/>
          </a:prstGeom>
        </p:spPr>
        <p:txBody>
          <a:bodyPr spcFirstLastPara="1" wrap="square" lIns="91425" tIns="45700" rIns="91425" bIns="45700" anchor="t" anchorCtr="0">
            <a:noAutofit/>
          </a:bodyPr>
          <a:lstStyle/>
          <a:p>
            <a:pPr marL="457200" lvl="0" indent="-444500" algn="l" rtl="0">
              <a:spcBef>
                <a:spcPts val="1000"/>
              </a:spcBef>
              <a:spcAft>
                <a:spcPts val="0"/>
              </a:spcAft>
              <a:buSzPts val="3400"/>
              <a:buChar char="●"/>
            </a:pPr>
            <a:r>
              <a:rPr lang="es-419" sz="3200" noProof="0" dirty="0"/>
              <a:t>¿Quiénes?:​</a:t>
            </a:r>
          </a:p>
          <a:p>
            <a:pPr marL="914400" lvl="1" indent="-362585" algn="l" rtl="0">
              <a:spcBef>
                <a:spcPts val="500"/>
              </a:spcBef>
              <a:spcAft>
                <a:spcPts val="0"/>
              </a:spcAft>
              <a:buSzPts val="2110"/>
              <a:buChar char="○"/>
            </a:pPr>
            <a:r>
              <a:rPr lang="es-419" sz="2800" noProof="0" dirty="0"/>
              <a:t>Niños (en general) y mujeres embarazadas o en el posparto afiliadas (Medicaid)</a:t>
            </a:r>
          </a:p>
          <a:p>
            <a:pPr marL="457200" lvl="0" indent="-444500" algn="l" rtl="0">
              <a:spcBef>
                <a:spcPts val="1000"/>
              </a:spcBef>
              <a:spcAft>
                <a:spcPts val="0"/>
              </a:spcAft>
              <a:buSzPts val="3400"/>
              <a:buChar char="●"/>
            </a:pPr>
            <a:r>
              <a:rPr lang="es-419" sz="3200" noProof="0" dirty="0"/>
              <a:t>¿Cuándo?: 1 de enero de 2027​</a:t>
            </a:r>
          </a:p>
          <a:p>
            <a:pPr marL="457200" lvl="0" indent="-444500" algn="l" rtl="0">
              <a:spcBef>
                <a:spcPts val="1000"/>
              </a:spcBef>
              <a:spcAft>
                <a:spcPts val="0"/>
              </a:spcAft>
              <a:buSzPts val="3400"/>
              <a:buChar char="●"/>
            </a:pPr>
            <a:r>
              <a:rPr lang="es-419" sz="3200" noProof="0" dirty="0"/>
              <a:t>Puntos clave​</a:t>
            </a:r>
          </a:p>
          <a:p>
            <a:pPr marL="914400" lvl="1" indent="-362585" algn="l" rtl="0">
              <a:spcBef>
                <a:spcPts val="500"/>
              </a:spcBef>
              <a:spcAft>
                <a:spcPts val="0"/>
              </a:spcAft>
              <a:buSzPts val="2110"/>
              <a:buChar char="○"/>
            </a:pPr>
            <a:r>
              <a:rPr lang="es-419" sz="2800" noProof="0" dirty="0"/>
              <a:t>No hay asignaciones a Entidades Regionales Responsables (RAE)</a:t>
            </a:r>
          </a:p>
          <a:p>
            <a:pPr marL="1371600" lvl="2" indent="-387350" algn="l" rtl="0">
              <a:spcBef>
                <a:spcPts val="500"/>
              </a:spcBef>
              <a:spcAft>
                <a:spcPts val="0"/>
              </a:spcAft>
              <a:buSzPts val="2500"/>
              <a:buChar char="■"/>
            </a:pPr>
            <a:r>
              <a:rPr lang="es-419" sz="2400" noProof="0" dirty="0"/>
              <a:t>Cambios en la salud conductual</a:t>
            </a:r>
          </a:p>
          <a:p>
            <a:pPr marL="1371600" lvl="2" indent="-387350" algn="l" rtl="0">
              <a:spcBef>
                <a:spcPts val="500"/>
              </a:spcBef>
              <a:spcAft>
                <a:spcPts val="0"/>
              </a:spcAft>
              <a:buSzPts val="2500"/>
              <a:buChar char="■"/>
            </a:pPr>
            <a:r>
              <a:rPr lang="es-419" sz="2400" noProof="0" dirty="0"/>
              <a:t>Ausencia de coordinación asistencial por parte de la RAE </a:t>
            </a:r>
          </a:p>
          <a:p>
            <a:pPr marL="914400" lvl="1" indent="-362585" algn="l" rtl="0">
              <a:spcBef>
                <a:spcPts val="500"/>
              </a:spcBef>
              <a:spcAft>
                <a:spcPts val="0"/>
              </a:spcAft>
              <a:buSzPts val="2110"/>
              <a:buChar char="○"/>
            </a:pPr>
            <a:r>
              <a:rPr lang="es-419" sz="2800" noProof="0" dirty="0"/>
              <a:t>Sin contratos de atención médica gestionada (Denver Health y RMHP PRIME)</a:t>
            </a:r>
          </a:p>
          <a:p>
            <a:pPr marL="914400" lvl="0" indent="0" algn="l" rtl="0">
              <a:lnSpc>
                <a:spcPct val="115000"/>
              </a:lnSpc>
              <a:spcBef>
                <a:spcPts val="0"/>
              </a:spcBef>
              <a:spcAft>
                <a:spcPts val="0"/>
              </a:spcAft>
              <a:buNone/>
            </a:pPr>
            <a:endParaRPr lang="es-419" sz="2700" noProof="0" dirty="0">
              <a:highlight>
                <a:schemeClr val="lt1"/>
              </a:highlight>
            </a:endParaRPr>
          </a:p>
          <a:p>
            <a:pPr marL="0" lvl="0" indent="0" algn="l" rtl="0">
              <a:spcBef>
                <a:spcPts val="1000"/>
              </a:spcBef>
              <a:spcAft>
                <a:spcPts val="0"/>
              </a:spcAft>
              <a:buNone/>
            </a:pPr>
            <a:endParaRPr lang="es-419" sz="2700" noProof="0" dirty="0"/>
          </a:p>
        </p:txBody>
      </p:sp>
      <p:sp>
        <p:nvSpPr>
          <p:cNvPr id="451" name="Google Shape;451;p8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18</a:t>
            </a:fld>
            <a:endParaRPr lang="es-419"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90"/>
          <p:cNvSpPr txBox="1">
            <a:spLocks noGrp="1"/>
          </p:cNvSpPr>
          <p:nvPr>
            <p:ph type="title"/>
          </p:nvPr>
        </p:nvSpPr>
        <p:spPr>
          <a:xfrm>
            <a:off x="838200" y="1597482"/>
            <a:ext cx="10515600" cy="960000"/>
          </a:xfrm>
          <a:prstGeom prst="rect">
            <a:avLst/>
          </a:prstGeom>
        </p:spPr>
        <p:txBody>
          <a:bodyPr spcFirstLastPara="1" wrap="square" lIns="91425" tIns="45700" rIns="91425" bIns="45700" anchor="b" anchorCtr="0">
            <a:noAutofit/>
          </a:bodyPr>
          <a:lstStyle/>
          <a:p>
            <a:r>
              <a:rPr lang="es-419" sz="4800" b="1" noProof="0" dirty="0"/>
              <a:t>Solo para niños del CAC con Medicaid</a:t>
            </a:r>
            <a:br>
              <a:rPr lang="es-419" noProof="0" dirty="0"/>
            </a:br>
            <a:r>
              <a:rPr lang="es-419" noProof="0" dirty="0"/>
              <a:t>​</a:t>
            </a:r>
          </a:p>
        </p:txBody>
      </p:sp>
      <p:sp>
        <p:nvSpPr>
          <p:cNvPr id="458" name="Google Shape;458;p90"/>
          <p:cNvSpPr txBox="1">
            <a:spLocks noGrp="1"/>
          </p:cNvSpPr>
          <p:nvPr>
            <p:ph type="body" idx="1"/>
          </p:nvPr>
        </p:nvSpPr>
        <p:spPr>
          <a:xfrm>
            <a:off x="497275" y="1506675"/>
            <a:ext cx="10856400" cy="45513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s-419" sz="2700" noProof="0" dirty="0">
                <a:highlight>
                  <a:schemeClr val="lt1"/>
                </a:highlight>
              </a:rPr>
              <a:t>¿Quiénes?:​</a:t>
            </a:r>
          </a:p>
          <a:p>
            <a:pPr marL="914400" lvl="1" indent="-400050" algn="l" rtl="0">
              <a:lnSpc>
                <a:spcPct val="115000"/>
              </a:lnSpc>
              <a:spcBef>
                <a:spcPts val="0"/>
              </a:spcBef>
              <a:spcAft>
                <a:spcPts val="0"/>
              </a:spcAft>
              <a:buSzPts val="2700"/>
              <a:buFont typeface="Trebuchet MS"/>
              <a:buChar char="○"/>
            </a:pPr>
            <a:r>
              <a:rPr lang="es-419" sz="2700" noProof="0" dirty="0">
                <a:highlight>
                  <a:schemeClr val="lt1"/>
                </a:highlight>
              </a:rPr>
              <a:t>Niños afiliados</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¿Cuándo?: 1 de enero de 2027​</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Puntos clave​</a:t>
            </a:r>
          </a:p>
          <a:p>
            <a:pPr marL="914400" lvl="1" indent="-400050" algn="l" rtl="0">
              <a:lnSpc>
                <a:spcPct val="115000"/>
              </a:lnSpc>
              <a:spcBef>
                <a:spcPts val="0"/>
              </a:spcBef>
              <a:spcAft>
                <a:spcPts val="0"/>
              </a:spcAft>
              <a:buSzPts val="2700"/>
              <a:buFont typeface="Trebuchet MS"/>
              <a:buChar char="○"/>
            </a:pPr>
            <a:r>
              <a:rPr lang="es-419" sz="2700" noProof="0" dirty="0">
                <a:highlight>
                  <a:srgbClr val="FFFFFF"/>
                </a:highlight>
              </a:rPr>
              <a:t>Todos los niños quedarán integrados en el sistema de prestación de servicios de Medicaid. </a:t>
            </a:r>
          </a:p>
          <a:p>
            <a:pPr marL="914400" lvl="1" indent="-400050" algn="l" rtl="0">
              <a:lnSpc>
                <a:spcPct val="115000"/>
              </a:lnSpc>
              <a:spcBef>
                <a:spcPts val="1000"/>
              </a:spcBef>
              <a:spcAft>
                <a:spcPts val="0"/>
              </a:spcAft>
              <a:buSzPts val="2700"/>
              <a:buFont typeface="Trebuchet MS"/>
              <a:buChar char="○"/>
            </a:pPr>
            <a:r>
              <a:rPr lang="es-419" sz="2700" noProof="0" dirty="0">
                <a:highlight>
                  <a:srgbClr val="FFFFFF"/>
                </a:highlight>
              </a:rPr>
              <a:t>Se informará de los cambios a los hogares inscritos en el programa CHP+. </a:t>
            </a:r>
          </a:p>
          <a:p>
            <a:pPr marL="914400" lvl="0" indent="0" algn="l" rtl="0">
              <a:lnSpc>
                <a:spcPct val="115000"/>
              </a:lnSpc>
              <a:spcBef>
                <a:spcPts val="0"/>
              </a:spcBef>
              <a:spcAft>
                <a:spcPts val="0"/>
              </a:spcAft>
              <a:buNone/>
            </a:pPr>
            <a:endParaRPr lang="es-419" sz="2700" noProof="0" dirty="0">
              <a:highlight>
                <a:schemeClr val="lt1"/>
              </a:highlight>
            </a:endParaRPr>
          </a:p>
          <a:p>
            <a:pPr marL="0" lvl="0" indent="0" algn="l" rtl="0">
              <a:spcBef>
                <a:spcPts val="1000"/>
              </a:spcBef>
              <a:spcAft>
                <a:spcPts val="0"/>
              </a:spcAft>
              <a:buNone/>
            </a:pPr>
            <a:endParaRPr lang="es-419" sz="2700" noProof="0" dirty="0"/>
          </a:p>
        </p:txBody>
      </p:sp>
      <p:sp>
        <p:nvSpPr>
          <p:cNvPr id="459" name="Google Shape;459;p9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19</a:t>
            </a:fld>
            <a:endParaRPr lang="es-419"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72"/>
          <p:cNvSpPr txBox="1"/>
          <p:nvPr/>
        </p:nvSpPr>
        <p:spPr>
          <a:xfrm>
            <a:off x="383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s-419" sz="3500" b="1" i="0" u="none" strike="noStrike" cap="none" noProof="0" dirty="0">
                <a:solidFill>
                  <a:schemeClr val="dk2"/>
                </a:solidFill>
                <a:latin typeface="Trebuchet MS"/>
                <a:ea typeface="Trebuchet MS"/>
                <a:cs typeface="Trebuchet MS"/>
                <a:sym typeface="Trebuchet MS"/>
              </a:rPr>
              <a:t>Language Interpretation</a:t>
            </a:r>
            <a:endParaRPr lang="es-419" sz="3500" b="0" i="0" u="none" strike="noStrike" cap="none" noProof="0" dirty="0">
              <a:solidFill>
                <a:schemeClr val="dk2"/>
              </a:solidFill>
              <a:latin typeface="Arial"/>
              <a:ea typeface="Arial"/>
              <a:cs typeface="Arial"/>
              <a:sym typeface="Arial"/>
            </a:endParaRPr>
          </a:p>
        </p:txBody>
      </p:sp>
      <p:sp>
        <p:nvSpPr>
          <p:cNvPr id="308" name="Google Shape;308;p72"/>
          <p:cNvSpPr txBox="1"/>
          <p:nvPr/>
        </p:nvSpPr>
        <p:spPr>
          <a:xfrm>
            <a:off x="349967" y="1174710"/>
            <a:ext cx="5510400" cy="49659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To access language interpretation, click </a:t>
            </a:r>
            <a:r>
              <a:rPr lang="es-419" sz="2300" b="1" i="0" u="none" strike="noStrike" cap="none" noProof="0" dirty="0">
                <a:solidFill>
                  <a:schemeClr val="dk2"/>
                </a:solidFill>
                <a:latin typeface="Trebuchet MS"/>
                <a:ea typeface="Trebuchet MS"/>
                <a:cs typeface="Trebuchet MS"/>
                <a:sym typeface="Trebuchet MS"/>
              </a:rPr>
              <a:t>Interpretation </a:t>
            </a:r>
            <a:r>
              <a:rPr lang="es-419" sz="2300" b="0" i="0" u="none" strike="noStrike" cap="none" noProof="0" dirty="0">
                <a:solidFill>
                  <a:schemeClr val="dk2"/>
                </a:solidFill>
                <a:latin typeface="Trebuchet MS"/>
                <a:ea typeface="Trebuchet MS"/>
                <a:cs typeface="Trebuchet MS"/>
                <a:sym typeface="Trebuchet MS"/>
              </a:rPr>
              <a:t>     in your meeting/webinar controls.  </a:t>
            </a:r>
          </a:p>
          <a:p>
            <a:pPr marL="0" marR="0" lvl="0" indent="0" algn="l" rtl="0">
              <a:lnSpc>
                <a:spcPct val="100000"/>
              </a:lnSpc>
              <a:spcBef>
                <a:spcPts val="130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If you do not see the Interpretation button, click </a:t>
            </a:r>
            <a:r>
              <a:rPr lang="es-419" sz="2300" b="1" i="0" u="none" strike="noStrike" cap="none" noProof="0" dirty="0">
                <a:solidFill>
                  <a:schemeClr val="dk2"/>
                </a:solidFill>
                <a:latin typeface="Trebuchet MS"/>
                <a:ea typeface="Trebuchet MS"/>
                <a:cs typeface="Trebuchet MS"/>
                <a:sym typeface="Trebuchet MS"/>
              </a:rPr>
              <a:t>More</a:t>
            </a:r>
            <a:r>
              <a:rPr lang="es-419" sz="2300" b="0" i="0" u="none" strike="noStrike" cap="none" noProof="0" dirty="0">
                <a:solidFill>
                  <a:schemeClr val="dk2"/>
                </a:solidFill>
                <a:latin typeface="Trebuchet MS"/>
                <a:ea typeface="Trebuchet MS"/>
                <a:cs typeface="Trebuchet MS"/>
                <a:sym typeface="Trebuchet MS"/>
              </a:rPr>
              <a:t>, then </a:t>
            </a:r>
            <a:r>
              <a:rPr lang="es-419" sz="2300" b="1" i="0" u="none" strike="noStrike" cap="none" noProof="0" dirty="0">
                <a:solidFill>
                  <a:schemeClr val="dk2"/>
                </a:solidFill>
                <a:latin typeface="Trebuchet MS"/>
                <a:ea typeface="Trebuchet MS"/>
                <a:cs typeface="Trebuchet MS"/>
                <a:sym typeface="Trebuchet MS"/>
              </a:rPr>
              <a:t>Interpretation</a:t>
            </a:r>
            <a:r>
              <a:rPr lang="es-419" sz="2300" b="0" i="0" u="none" strike="noStrike" cap="none" noProof="0" dirty="0">
                <a:solidFill>
                  <a:schemeClr val="dk2"/>
                </a:solidFill>
                <a:latin typeface="Trebuchet MS"/>
                <a:ea typeface="Trebuchet MS"/>
                <a:cs typeface="Trebuchet MS"/>
                <a:sym typeface="Trebuchet MS"/>
              </a:rPr>
              <a:t>.</a:t>
            </a:r>
          </a:p>
          <a:p>
            <a:pPr marL="584200" marR="0" lvl="0" indent="0" algn="l" rtl="0">
              <a:lnSpc>
                <a:spcPct val="100000"/>
              </a:lnSpc>
              <a:spcBef>
                <a:spcPts val="130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Click the language that you would like to hear.</a:t>
            </a:r>
            <a:endParaRPr lang="es-419" sz="2300" b="0" i="0" u="none" strike="noStrike" cap="none" noProof="0" dirty="0">
              <a:solidFill>
                <a:schemeClr val="dk2"/>
              </a:solidFill>
              <a:latin typeface="Arial"/>
              <a:ea typeface="Arial"/>
              <a:cs typeface="Arial"/>
              <a:sym typeface="Arial"/>
            </a:endParaRPr>
          </a:p>
        </p:txBody>
      </p:sp>
      <p:sp>
        <p:nvSpPr>
          <p:cNvPr id="309" name="Google Shape;309;p72"/>
          <p:cNvSpPr txBox="1">
            <a:spLocks noGrp="1"/>
          </p:cNvSpPr>
          <p:nvPr>
            <p:ph type="title"/>
          </p:nvPr>
        </p:nvSpPr>
        <p:spPr>
          <a:xfrm>
            <a:off x="5815333" y="265570"/>
            <a:ext cx="6265500" cy="81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s-419" sz="3500" noProof="0" dirty="0"/>
              <a:t>Interpretación de idiomas</a:t>
            </a:r>
          </a:p>
        </p:txBody>
      </p:sp>
      <p:sp>
        <p:nvSpPr>
          <p:cNvPr id="310" name="Google Shape;310;p72"/>
          <p:cNvSpPr txBox="1"/>
          <p:nvPr/>
        </p:nvSpPr>
        <p:spPr>
          <a:xfrm>
            <a:off x="5815333" y="1143000"/>
            <a:ext cx="6376800" cy="4663200"/>
          </a:xfrm>
          <a:prstGeom prst="rect">
            <a:avLst/>
          </a:prstGeom>
          <a:noFill/>
          <a:ln>
            <a:noFill/>
          </a:ln>
        </p:spPr>
        <p:txBody>
          <a:bodyPr spcFirstLastPara="1" wrap="square" lIns="117800" tIns="117800" rIns="117800" bIns="117800" anchor="t" anchorCtr="0">
            <a:spAutoFit/>
          </a:bodyPr>
          <a:lstStyle/>
          <a:p>
            <a:pPr marL="749300" marR="0" lvl="0" indent="-514350" algn="l" rtl="0">
              <a:lnSpc>
                <a:spcPct val="115000"/>
              </a:lnSpc>
              <a:spcBef>
                <a:spcPts val="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Para acceder a la Interpretación de idiomas, haga clic en </a:t>
            </a:r>
            <a:br>
              <a:rPr lang="es-419" sz="2300" b="0" i="0" u="none" strike="noStrike" cap="none" noProof="0" dirty="0">
                <a:solidFill>
                  <a:schemeClr val="dk2"/>
                </a:solidFill>
                <a:latin typeface="Trebuchet MS"/>
                <a:ea typeface="Trebuchet MS"/>
                <a:cs typeface="Trebuchet MS"/>
                <a:sym typeface="Trebuchet MS"/>
              </a:rPr>
            </a:br>
            <a:r>
              <a:rPr lang="es-419" sz="2300" b="1" i="0" u="none" strike="noStrike" cap="none" noProof="0" dirty="0">
                <a:solidFill>
                  <a:schemeClr val="dk2"/>
                </a:solidFill>
                <a:latin typeface="Trebuchet MS"/>
                <a:ea typeface="Trebuchet MS"/>
                <a:cs typeface="Trebuchet MS"/>
                <a:sym typeface="Trebuchet MS"/>
              </a:rPr>
              <a:t>Interpretación </a:t>
            </a:r>
            <a:r>
              <a:rPr lang="es-419" sz="2300" b="0" i="0" u="none" strike="noStrike" cap="none" noProof="0" dirty="0">
                <a:solidFill>
                  <a:schemeClr val="dk2"/>
                </a:solidFill>
                <a:latin typeface="Trebuchet MS"/>
                <a:ea typeface="Trebuchet MS"/>
                <a:cs typeface="Trebuchet MS"/>
                <a:sym typeface="Trebuchet MS"/>
              </a:rPr>
              <a:t>en los controles de su reunión/seminario web.</a:t>
            </a:r>
          </a:p>
          <a:p>
            <a:pPr marL="584200" marR="0" lvl="0" indent="0" algn="l" rtl="0">
              <a:lnSpc>
                <a:spcPct val="115000"/>
              </a:lnSpc>
              <a:spcBef>
                <a:spcPts val="0"/>
              </a:spcBef>
              <a:spcAft>
                <a:spcPts val="0"/>
              </a:spcAft>
              <a:buClr>
                <a:schemeClr val="dk1"/>
              </a:buClr>
              <a:buSzPts val="1400"/>
              <a:buFont typeface="Arial"/>
              <a:buNone/>
            </a:pPr>
            <a:r>
              <a:rPr lang="es-419" sz="2300" b="0" i="0" u="none" strike="noStrike" cap="none" noProof="0" dirty="0">
                <a:solidFill>
                  <a:schemeClr val="dk2"/>
                </a:solidFill>
                <a:latin typeface="Trebuchet MS"/>
                <a:ea typeface="Trebuchet MS"/>
                <a:cs typeface="Trebuchet MS"/>
                <a:sym typeface="Trebuchet MS"/>
              </a:rPr>
              <a:t>  </a:t>
            </a:r>
          </a:p>
          <a:p>
            <a:pPr marL="749300" marR="0" lvl="0" indent="-514350" algn="l" rtl="0">
              <a:lnSpc>
                <a:spcPct val="115000"/>
              </a:lnSpc>
              <a:spcBef>
                <a:spcPts val="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Si usted no ve el botón de interpretación, haga clic en </a:t>
            </a:r>
            <a:r>
              <a:rPr lang="es-419" sz="2300" b="1" noProof="0" dirty="0">
                <a:solidFill>
                  <a:schemeClr val="dk2"/>
                </a:solidFill>
                <a:latin typeface="Trebuchet MS"/>
                <a:ea typeface="Trebuchet MS"/>
                <a:cs typeface="Trebuchet MS"/>
                <a:sym typeface="Trebuchet MS"/>
              </a:rPr>
              <a:t>M</a:t>
            </a:r>
            <a:r>
              <a:rPr lang="es-419" sz="2300" b="1" i="0" u="none" strike="noStrike" cap="none" noProof="0" dirty="0">
                <a:solidFill>
                  <a:schemeClr val="dk2"/>
                </a:solidFill>
                <a:latin typeface="Trebuchet MS"/>
                <a:ea typeface="Trebuchet MS"/>
                <a:cs typeface="Trebuchet MS"/>
                <a:sym typeface="Trebuchet MS"/>
              </a:rPr>
              <a:t>ás </a:t>
            </a:r>
            <a:r>
              <a:rPr lang="es-419" sz="2300" b="0" i="0" u="none" strike="noStrike" cap="none" noProof="0" dirty="0">
                <a:solidFill>
                  <a:schemeClr val="dk2"/>
                </a:solidFill>
                <a:latin typeface="Trebuchet MS"/>
                <a:ea typeface="Trebuchet MS"/>
                <a:cs typeface="Trebuchet MS"/>
                <a:sym typeface="Trebuchet MS"/>
              </a:rPr>
              <a:t>y luego en </a:t>
            </a:r>
            <a:r>
              <a:rPr lang="es-419" sz="2300" b="1" noProof="0" dirty="0">
                <a:solidFill>
                  <a:schemeClr val="dk2"/>
                </a:solidFill>
                <a:latin typeface="Trebuchet MS"/>
                <a:ea typeface="Trebuchet MS"/>
                <a:cs typeface="Trebuchet MS"/>
                <a:sym typeface="Trebuchet MS"/>
              </a:rPr>
              <a:t>I</a:t>
            </a:r>
            <a:r>
              <a:rPr lang="es-419" sz="2300" b="1" i="0" u="none" strike="noStrike" cap="none" noProof="0" dirty="0">
                <a:solidFill>
                  <a:schemeClr val="dk2"/>
                </a:solidFill>
                <a:latin typeface="Trebuchet MS"/>
                <a:ea typeface="Trebuchet MS"/>
                <a:cs typeface="Trebuchet MS"/>
                <a:sym typeface="Trebuchet MS"/>
              </a:rPr>
              <a:t>nterpretación</a:t>
            </a:r>
            <a:r>
              <a:rPr lang="es-419" sz="2300" b="0" i="0" u="none" strike="noStrike" cap="none" noProof="0" dirty="0">
                <a:solidFill>
                  <a:schemeClr val="dk2"/>
                </a:solidFill>
                <a:latin typeface="Trebuchet MS"/>
                <a:ea typeface="Trebuchet MS"/>
                <a:cs typeface="Trebuchet MS"/>
                <a:sym typeface="Trebuchet MS"/>
              </a:rPr>
              <a:t>.</a:t>
            </a:r>
          </a:p>
          <a:p>
            <a:pPr marL="584200" marR="0" lvl="0" indent="0" algn="l" rtl="0">
              <a:lnSpc>
                <a:spcPct val="115000"/>
              </a:lnSpc>
              <a:spcBef>
                <a:spcPts val="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Haga clic en el idioma que a usted le gustaría escuchar. </a:t>
            </a:r>
          </a:p>
        </p:txBody>
      </p:sp>
      <p:pic>
        <p:nvPicPr>
          <p:cNvPr id="311" name="Google Shape;311;p72"/>
          <p:cNvPicPr preferRelativeResize="0"/>
          <p:nvPr/>
        </p:nvPicPr>
        <p:blipFill rotWithShape="1">
          <a:blip r:embed="rId3">
            <a:alphaModFix/>
          </a:blip>
          <a:srcRect/>
          <a:stretch/>
        </p:blipFill>
        <p:spPr>
          <a:xfrm>
            <a:off x="3729767" y="1682538"/>
            <a:ext cx="299520" cy="299520"/>
          </a:xfrm>
          <a:prstGeom prst="rect">
            <a:avLst/>
          </a:prstGeom>
          <a:noFill/>
          <a:ln>
            <a:noFill/>
          </a:ln>
        </p:spPr>
      </p:pic>
      <p:pic>
        <p:nvPicPr>
          <p:cNvPr id="312" name="Google Shape;312;p72" descr="Screenshot of the Interpretation icon found in the Zoom toolbar. "/>
          <p:cNvPicPr preferRelativeResize="0"/>
          <p:nvPr/>
        </p:nvPicPr>
        <p:blipFill rotWithShape="1">
          <a:blip r:embed="rId4">
            <a:alphaModFix/>
          </a:blip>
          <a:srcRect r="45049"/>
          <a:stretch/>
        </p:blipFill>
        <p:spPr>
          <a:xfrm>
            <a:off x="2257265" y="2602229"/>
            <a:ext cx="1695800" cy="800089"/>
          </a:xfrm>
          <a:prstGeom prst="rect">
            <a:avLst/>
          </a:prstGeom>
          <a:noFill/>
          <a:ln>
            <a:noFill/>
          </a:ln>
        </p:spPr>
      </p:pic>
      <p:pic>
        <p:nvPicPr>
          <p:cNvPr id="313" name="Google Shape;313;p72" descr="Screenshot of the Interpretation icon found in the Zoom toolbar. "/>
          <p:cNvPicPr preferRelativeResize="0"/>
          <p:nvPr/>
        </p:nvPicPr>
        <p:blipFill rotWithShape="1">
          <a:blip r:embed="rId4">
            <a:alphaModFix/>
          </a:blip>
          <a:srcRect r="45049"/>
          <a:stretch/>
        </p:blipFill>
        <p:spPr>
          <a:xfrm>
            <a:off x="9991376" y="2538050"/>
            <a:ext cx="1271125" cy="643300"/>
          </a:xfrm>
          <a:prstGeom prst="rect">
            <a:avLst/>
          </a:prstGeom>
          <a:noFill/>
          <a:ln>
            <a:noFill/>
          </a:ln>
        </p:spPr>
      </p:pic>
      <p:pic>
        <p:nvPicPr>
          <p:cNvPr id="314" name="Google Shape;314;p72" descr="Screenshot of the More icon found in the Zoom toolbar. "/>
          <p:cNvPicPr preferRelativeResize="0"/>
          <p:nvPr/>
        </p:nvPicPr>
        <p:blipFill rotWithShape="1">
          <a:blip r:embed="rId4">
            <a:alphaModFix/>
          </a:blip>
          <a:srcRect l="65020"/>
          <a:stretch/>
        </p:blipFill>
        <p:spPr>
          <a:xfrm>
            <a:off x="10034784" y="4127819"/>
            <a:ext cx="971884" cy="720360"/>
          </a:xfrm>
          <a:prstGeom prst="rect">
            <a:avLst/>
          </a:prstGeom>
          <a:noFill/>
          <a:ln>
            <a:noFill/>
          </a:ln>
        </p:spPr>
      </p:pic>
      <p:pic>
        <p:nvPicPr>
          <p:cNvPr id="315" name="Google Shape;315;p72" descr="Screenshot of the More icon found in the Zoom toolbar. "/>
          <p:cNvPicPr preferRelativeResize="0"/>
          <p:nvPr/>
        </p:nvPicPr>
        <p:blipFill rotWithShape="1">
          <a:blip r:embed="rId4">
            <a:alphaModFix/>
          </a:blip>
          <a:srcRect l="65020"/>
          <a:stretch/>
        </p:blipFill>
        <p:spPr>
          <a:xfrm>
            <a:off x="2702637" y="4688966"/>
            <a:ext cx="805066" cy="596730"/>
          </a:xfrm>
          <a:prstGeom prst="rect">
            <a:avLst/>
          </a:prstGeom>
          <a:noFill/>
          <a:ln>
            <a:noFill/>
          </a:ln>
        </p:spPr>
      </p:pic>
      <p:pic>
        <p:nvPicPr>
          <p:cNvPr id="316" name="Google Shape;316;p72"/>
          <p:cNvPicPr preferRelativeResize="0"/>
          <p:nvPr/>
        </p:nvPicPr>
        <p:blipFill rotWithShape="1">
          <a:blip r:embed="rId3">
            <a:alphaModFix/>
          </a:blip>
          <a:srcRect/>
          <a:stretch/>
        </p:blipFill>
        <p:spPr>
          <a:xfrm>
            <a:off x="9740967" y="1670730"/>
            <a:ext cx="299520" cy="299520"/>
          </a:xfrm>
          <a:prstGeom prst="rect">
            <a:avLst/>
          </a:prstGeom>
          <a:noFill/>
          <a:ln>
            <a:noFill/>
          </a:ln>
        </p:spPr>
      </p:pic>
      <p:sp>
        <p:nvSpPr>
          <p:cNvPr id="317" name="Google Shape;317;p72"/>
          <p:cNvSpPr txBox="1">
            <a:spLocks noGrp="1"/>
          </p:cNvSpPr>
          <p:nvPr>
            <p:ph type="sldNum" idx="12"/>
          </p:nvPr>
        </p:nvSpPr>
        <p:spPr>
          <a:xfrm>
            <a:off x="9174126" y="6370754"/>
            <a:ext cx="2743200" cy="365100"/>
          </a:xfrm>
          <a:prstGeom prst="rect">
            <a:avLst/>
          </a:prstGeom>
        </p:spPr>
        <p:txBody>
          <a:bodyPr spcFirstLastPara="1" wrap="square" lIns="117825" tIns="58900" rIns="117825" bIns="589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sz="1200" noProof="0" smtClean="0"/>
              <a:t>2</a:t>
            </a:fld>
            <a:endParaRPr lang="es-419" sz="1200" noProof="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91"/>
          <p:cNvSpPr txBox="1">
            <a:spLocks noGrp="1"/>
          </p:cNvSpPr>
          <p:nvPr>
            <p:ph type="title"/>
          </p:nvPr>
        </p:nvSpPr>
        <p:spPr>
          <a:xfrm>
            <a:off x="838200" y="603241"/>
            <a:ext cx="10515600" cy="792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400" noProof="0" dirty="0"/>
              <a:t>Cambios en los servicios de apoyo a largo plazo</a:t>
            </a:r>
            <a:r>
              <a:rPr lang="es-419" sz="4700" noProof="0" dirty="0"/>
              <a:t>​</a:t>
            </a:r>
          </a:p>
        </p:txBody>
      </p:sp>
      <p:sp>
        <p:nvSpPr>
          <p:cNvPr id="466" name="Google Shape;466;p91"/>
          <p:cNvSpPr txBox="1">
            <a:spLocks noGrp="1"/>
          </p:cNvSpPr>
          <p:nvPr>
            <p:ph type="body" idx="1"/>
          </p:nvPr>
        </p:nvSpPr>
        <p:spPr>
          <a:xfrm>
            <a:off x="561585" y="1190159"/>
            <a:ext cx="11439300" cy="50646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s-419" sz="2400" noProof="0" dirty="0">
                <a:highlight>
                  <a:schemeClr val="lt1"/>
                </a:highlight>
              </a:rPr>
              <a:t>¿Quiénes?:​</a:t>
            </a:r>
          </a:p>
          <a:p>
            <a:pPr marL="914400" lvl="1" indent="-400050" algn="l" rtl="0">
              <a:lnSpc>
                <a:spcPct val="115000"/>
              </a:lnSpc>
              <a:spcBef>
                <a:spcPts val="0"/>
              </a:spcBef>
              <a:spcAft>
                <a:spcPts val="0"/>
              </a:spcAft>
              <a:buSzPts val="2700"/>
              <a:buFont typeface="Trebuchet MS"/>
              <a:buChar char="○"/>
            </a:pPr>
            <a:r>
              <a:rPr lang="es-419" sz="2400" noProof="0" dirty="0">
                <a:highlight>
                  <a:schemeClr val="lt1"/>
                </a:highlight>
              </a:rPr>
              <a:t>Niños afiliados </a:t>
            </a:r>
          </a:p>
          <a:p>
            <a:pPr marL="647700" lvl="0" indent="-400050" algn="l" rtl="0">
              <a:lnSpc>
                <a:spcPct val="115000"/>
              </a:lnSpc>
              <a:spcBef>
                <a:spcPts val="1000"/>
              </a:spcBef>
              <a:spcAft>
                <a:spcPts val="0"/>
              </a:spcAft>
              <a:buSzPts val="2700"/>
              <a:buFont typeface="Trebuchet MS"/>
              <a:buChar char="●"/>
            </a:pPr>
            <a:r>
              <a:rPr lang="es-419" sz="2400" noProof="0" dirty="0">
                <a:highlight>
                  <a:schemeClr val="lt1"/>
                </a:highlight>
              </a:rPr>
              <a:t>¿Cuándo?: 1 de enero de 2027</a:t>
            </a:r>
          </a:p>
          <a:p>
            <a:pPr marL="647700" lvl="0" indent="-400050" algn="l" rtl="0">
              <a:lnSpc>
                <a:spcPct val="115000"/>
              </a:lnSpc>
              <a:spcBef>
                <a:spcPts val="1000"/>
              </a:spcBef>
              <a:spcAft>
                <a:spcPts val="0"/>
              </a:spcAft>
              <a:buSzPts val="2700"/>
              <a:buFont typeface="Trebuchet MS"/>
              <a:buChar char="●"/>
            </a:pPr>
            <a:r>
              <a:rPr lang="es-419" sz="2400" noProof="0" dirty="0">
                <a:highlight>
                  <a:schemeClr val="lt1"/>
                </a:highlight>
              </a:rPr>
              <a:t>Puntos clave​</a:t>
            </a:r>
          </a:p>
          <a:p>
            <a:pPr marL="914400" lvl="1" indent="-400050" algn="l" rtl="0">
              <a:lnSpc>
                <a:spcPct val="115000"/>
              </a:lnSpc>
              <a:spcBef>
                <a:spcPts val="0"/>
              </a:spcBef>
              <a:spcAft>
                <a:spcPts val="0"/>
              </a:spcAft>
              <a:buSzPts val="2700"/>
              <a:buFont typeface="Trebuchet MS"/>
              <a:buChar char="○"/>
            </a:pPr>
            <a:r>
              <a:rPr lang="es-419" sz="2400" noProof="0" dirty="0">
                <a:highlight>
                  <a:schemeClr val="lt1"/>
                </a:highlight>
              </a:rPr>
              <a:t>Los niños ya no podrán acogerse a los Servicios de Apoyo a Largo Plazo (LTSS), entre los que se incluyen: los servicios en el hogar y la comunidad (HCBS), el programa «Community First Choice», la asistencia sanitaria a domicilio a largo plazo, los servicios de enfermería privada, los cuidados paliativos y la atención en residencias de ancianos. </a:t>
            </a:r>
          </a:p>
          <a:p>
            <a:pPr marL="914400" lvl="1" indent="-400050" algn="l" rtl="0">
              <a:lnSpc>
                <a:spcPct val="115000"/>
              </a:lnSpc>
              <a:spcBef>
                <a:spcPts val="0"/>
              </a:spcBef>
              <a:spcAft>
                <a:spcPts val="0"/>
              </a:spcAft>
              <a:buSzPts val="2700"/>
              <a:buFont typeface="Trebuchet MS"/>
              <a:buChar char="○"/>
            </a:pPr>
            <a:r>
              <a:rPr lang="es-419" sz="2400" noProof="0" dirty="0">
                <a:highlight>
                  <a:schemeClr val="lt1"/>
                </a:highlight>
              </a:rPr>
              <a:t>Las personas afiliadas a 31 de diciembre de 2026 seguirán recibiendo los servicios de LTSS (si cumplen los requisitos).</a:t>
            </a:r>
            <a:endParaRPr lang="es-419" sz="2400" b="1" noProof="0" dirty="0">
              <a:highlight>
                <a:schemeClr val="lt1"/>
              </a:highlight>
            </a:endParaRPr>
          </a:p>
          <a:p>
            <a:pPr marL="0" lvl="0" indent="0" algn="l" rtl="0">
              <a:lnSpc>
                <a:spcPct val="115000"/>
              </a:lnSpc>
              <a:spcBef>
                <a:spcPts val="0"/>
              </a:spcBef>
              <a:spcAft>
                <a:spcPts val="0"/>
              </a:spcAft>
              <a:buNone/>
            </a:pPr>
            <a:endParaRPr lang="es-419" sz="2700" b="1" noProof="0" dirty="0">
              <a:highlight>
                <a:schemeClr val="lt1"/>
              </a:highlight>
            </a:endParaRPr>
          </a:p>
          <a:p>
            <a:pPr marL="0" lvl="0" indent="0" algn="l" rtl="0">
              <a:spcBef>
                <a:spcPts val="1000"/>
              </a:spcBef>
              <a:spcAft>
                <a:spcPts val="0"/>
              </a:spcAft>
              <a:buNone/>
            </a:pPr>
            <a:endParaRPr lang="es-419" sz="2700" noProof="0" dirty="0"/>
          </a:p>
        </p:txBody>
      </p:sp>
      <p:sp>
        <p:nvSpPr>
          <p:cNvPr id="467" name="Google Shape;467;p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20</a:t>
            </a:fld>
            <a:endParaRPr lang="es-419"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91"/>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800" noProof="0" dirty="0"/>
              <a:t>Visibilidad de la población del CAC </a:t>
            </a:r>
            <a:r>
              <a:rPr lang="es-419" noProof="0" dirty="0"/>
              <a:t>​</a:t>
            </a:r>
          </a:p>
        </p:txBody>
      </p:sp>
      <p:sp>
        <p:nvSpPr>
          <p:cNvPr id="480" name="Google Shape;480;p91"/>
          <p:cNvSpPr txBox="1">
            <a:spLocks noGrp="1"/>
          </p:cNvSpPr>
          <p:nvPr>
            <p:ph type="body" idx="1"/>
          </p:nvPr>
        </p:nvSpPr>
        <p:spPr>
          <a:xfrm>
            <a:off x="838200" y="1397985"/>
            <a:ext cx="10515600" cy="44034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s-419" sz="2700" noProof="0" dirty="0">
                <a:highlight>
                  <a:schemeClr val="lt1"/>
                </a:highlight>
              </a:rPr>
              <a:t>¿Quiénes?: ​</a:t>
            </a:r>
          </a:p>
          <a:p>
            <a:pPr marL="914400" lvl="1" indent="-400050" algn="l" rtl="0">
              <a:lnSpc>
                <a:spcPct val="115000"/>
              </a:lnSpc>
              <a:spcBef>
                <a:spcPts val="0"/>
              </a:spcBef>
              <a:spcAft>
                <a:spcPts val="0"/>
              </a:spcAft>
              <a:buSzPts val="2700"/>
              <a:buFont typeface="Trebuchet MS"/>
              <a:buChar char="○"/>
            </a:pPr>
            <a:r>
              <a:rPr lang="es-419" sz="2700" noProof="0" dirty="0">
                <a:highlight>
                  <a:schemeClr val="lt1"/>
                </a:highlight>
              </a:rPr>
              <a:t>Todos los miembros de «Cover All Coloradans»</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¿Cuándo?: 1/7/26 (odontología); 1/1/27 (todos los proveedores) </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Puntos clave:​</a:t>
            </a:r>
          </a:p>
          <a:p>
            <a:pPr marL="914400" lvl="1" indent="-400050" algn="l" rtl="0">
              <a:lnSpc>
                <a:spcPct val="115000"/>
              </a:lnSpc>
              <a:spcBef>
                <a:spcPts val="0"/>
              </a:spcBef>
              <a:spcAft>
                <a:spcPts val="0"/>
              </a:spcAft>
              <a:buSzPts val="2700"/>
              <a:buFont typeface="Trebuchet MS"/>
              <a:buChar char="○"/>
            </a:pPr>
            <a:r>
              <a:rPr lang="es-419" sz="2700" noProof="0" dirty="0">
                <a:highlight>
                  <a:schemeClr val="lt1"/>
                </a:highlight>
              </a:rPr>
              <a:t>Se necesitará conocimiento del proveedor para facilitar la orientación de los pacientes (por ejemplo, derivaciones a servicios de salud conductual). </a:t>
            </a:r>
          </a:p>
          <a:p>
            <a:pPr marL="914400" lvl="1" indent="-400050" algn="l" rtl="0">
              <a:lnSpc>
                <a:spcPct val="115000"/>
              </a:lnSpc>
              <a:spcBef>
                <a:spcPts val="1000"/>
              </a:spcBef>
              <a:spcAft>
                <a:spcPts val="0"/>
              </a:spcAft>
              <a:buSzPts val="2700"/>
              <a:buFont typeface="Arial"/>
              <a:buChar char="○"/>
            </a:pPr>
            <a:r>
              <a:rPr lang="es-419" sz="2700" noProof="0" dirty="0">
                <a:highlight>
                  <a:schemeClr val="lt1"/>
                </a:highlight>
              </a:rPr>
              <a:t>Los detalles aún están en fase de desarrollo. </a:t>
            </a:r>
          </a:p>
          <a:p>
            <a:pPr marL="0" lvl="0" indent="0" algn="l" rtl="0">
              <a:spcBef>
                <a:spcPts val="1000"/>
              </a:spcBef>
              <a:spcAft>
                <a:spcPts val="0"/>
              </a:spcAft>
              <a:buNone/>
            </a:pPr>
            <a:endParaRPr lang="es-419" sz="2700" noProof="0" dirty="0"/>
          </a:p>
        </p:txBody>
      </p:sp>
      <p:sp>
        <p:nvSpPr>
          <p:cNvPr id="481" name="Google Shape;481;p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21</a:t>
            </a:fld>
            <a:endParaRPr lang="es-419" noProof="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93"/>
          <p:cNvSpPr txBox="1">
            <a:spLocks noGrp="1"/>
          </p:cNvSpPr>
          <p:nvPr>
            <p:ph type="title"/>
          </p:nvPr>
        </p:nvSpPr>
        <p:spPr>
          <a:xfrm>
            <a:off x="-653425" y="-13980"/>
            <a:ext cx="14020800" cy="1280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noProof="0" dirty="0"/>
              <a:t>Cambios federales de Medicad</a:t>
            </a:r>
          </a:p>
        </p:txBody>
      </p:sp>
      <p:sp>
        <p:nvSpPr>
          <p:cNvPr id="481" name="Google Shape;481;p93"/>
          <p:cNvSpPr txBox="1">
            <a:spLocks noGrp="1"/>
          </p:cNvSpPr>
          <p:nvPr>
            <p:ph type="body" idx="1"/>
          </p:nvPr>
        </p:nvSpPr>
        <p:spPr>
          <a:xfrm>
            <a:off x="314467" y="1215150"/>
            <a:ext cx="11763300" cy="4427700"/>
          </a:xfrm>
          <a:prstGeom prst="rect">
            <a:avLst/>
          </a:prstGeom>
          <a:noFill/>
          <a:ln>
            <a:noFill/>
          </a:ln>
        </p:spPr>
        <p:txBody>
          <a:bodyPr spcFirstLastPara="1" wrap="square" lIns="91425" tIns="45700" rIns="91425" bIns="45700" anchor="t" anchorCtr="0">
            <a:noAutofit/>
          </a:bodyPr>
          <a:lstStyle/>
          <a:p>
            <a:pPr marL="609600" marR="0" lvl="0" indent="-533400" algn="l" rtl="0">
              <a:lnSpc>
                <a:spcPct val="90000"/>
              </a:lnSpc>
              <a:spcBef>
                <a:spcPts val="1100"/>
              </a:spcBef>
              <a:spcAft>
                <a:spcPts val="0"/>
              </a:spcAft>
              <a:buClr>
                <a:schemeClr val="dk1"/>
              </a:buClr>
              <a:buSzPts val="3600"/>
              <a:buFont typeface="Arial"/>
              <a:buChar char="•"/>
            </a:pPr>
            <a:r>
              <a:rPr lang="es-419" sz="2800" noProof="0" dirty="0"/>
              <a:t>El Gobierno federal, a través de un proyecto de ley denominado H.R. 1, está introduciendo cambios en los programas estatales de Medicaid. </a:t>
            </a:r>
            <a:endParaRPr lang="es-419" sz="3200" noProof="0" dirty="0"/>
          </a:p>
          <a:p>
            <a:pPr marL="609600" marR="0" lvl="0" indent="-533400" algn="l" rtl="0">
              <a:lnSpc>
                <a:spcPct val="90000"/>
              </a:lnSpc>
              <a:spcBef>
                <a:spcPts val="1100"/>
              </a:spcBef>
              <a:spcAft>
                <a:spcPts val="0"/>
              </a:spcAft>
              <a:buClr>
                <a:schemeClr val="dk1"/>
              </a:buClr>
              <a:buSzPts val="3600"/>
              <a:buFont typeface="Arial"/>
              <a:buChar char="•"/>
            </a:pPr>
            <a:r>
              <a:rPr lang="es-419" sz="2800" noProof="0" dirty="0"/>
              <a:t>El programa de Medicaid de Colorado se denomina «Health First Colorado». </a:t>
            </a:r>
            <a:endParaRPr lang="es-419" sz="3200" noProof="0" dirty="0"/>
          </a:p>
          <a:p>
            <a:pPr marL="609600" marR="0" lvl="0" indent="-533400" algn="l" rtl="0">
              <a:lnSpc>
                <a:spcPct val="90000"/>
              </a:lnSpc>
              <a:spcBef>
                <a:spcPts val="1100"/>
              </a:spcBef>
              <a:spcAft>
                <a:spcPts val="0"/>
              </a:spcAft>
              <a:buClr>
                <a:schemeClr val="dk1"/>
              </a:buClr>
              <a:buSzPts val="3600"/>
              <a:buFont typeface="Arial"/>
              <a:buChar char="•"/>
            </a:pPr>
            <a:r>
              <a:rPr lang="es-419" sz="2800" noProof="0" dirty="0"/>
              <a:t>Estos cambios: </a:t>
            </a:r>
            <a:endParaRPr lang="es-419" sz="3200" noProof="0" dirty="0"/>
          </a:p>
          <a:p>
            <a:pPr marL="1219200" lvl="1" indent="-450850" algn="l" rtl="0">
              <a:lnSpc>
                <a:spcPct val="90000"/>
              </a:lnSpc>
              <a:spcBef>
                <a:spcPts val="500"/>
              </a:spcBef>
              <a:spcAft>
                <a:spcPts val="0"/>
              </a:spcAft>
              <a:buSzPts val="2300"/>
              <a:buFont typeface="Courier New"/>
              <a:buChar char="o"/>
            </a:pPr>
            <a:r>
              <a:rPr lang="es-419" sz="2800" noProof="0" dirty="0"/>
              <a:t>Excluirán del programa a determinados miembros, como los refugiados y los solicitantes de asilo.</a:t>
            </a:r>
          </a:p>
          <a:p>
            <a:pPr marL="1219200" lvl="1" indent="-450850" algn="l" rtl="0">
              <a:lnSpc>
                <a:spcPct val="90000"/>
              </a:lnSpc>
              <a:spcBef>
                <a:spcPts val="500"/>
              </a:spcBef>
              <a:spcAft>
                <a:spcPts val="0"/>
              </a:spcAft>
              <a:buSzPts val="2300"/>
              <a:buFont typeface="Courier New"/>
              <a:buChar char="o"/>
            </a:pPr>
            <a:r>
              <a:rPr lang="es-419" sz="2800" noProof="0" dirty="0"/>
              <a:t>Impondrán restricciones a otras personas que siguen reuniendo los requisitos para acceder a Medicaid.</a:t>
            </a:r>
          </a:p>
          <a:p>
            <a:pPr marL="1219200" lvl="1" indent="-450850" algn="l" rtl="0">
              <a:lnSpc>
                <a:spcPct val="90000"/>
              </a:lnSpc>
              <a:spcBef>
                <a:spcPts val="500"/>
              </a:spcBef>
              <a:spcAft>
                <a:spcPts val="0"/>
              </a:spcAft>
              <a:buSzPts val="2300"/>
              <a:buFont typeface="Courier New"/>
              <a:buChar char="o"/>
            </a:pPr>
            <a:r>
              <a:rPr lang="es-419" sz="2800" noProof="0" dirty="0"/>
              <a:t>Tendrán impacto en la financiación de Medicaid en Colorado</a:t>
            </a:r>
          </a:p>
          <a:p>
            <a:pPr marL="914400" lvl="1" indent="0" algn="l" rtl="0">
              <a:lnSpc>
                <a:spcPct val="90000"/>
              </a:lnSpc>
              <a:spcBef>
                <a:spcPts val="500"/>
              </a:spcBef>
              <a:spcAft>
                <a:spcPts val="0"/>
              </a:spcAft>
              <a:buSzPts val="2300"/>
              <a:buNone/>
            </a:pPr>
            <a:endParaRPr lang="es-419" noProof="0" dirty="0"/>
          </a:p>
        </p:txBody>
      </p:sp>
      <p:sp>
        <p:nvSpPr>
          <p:cNvPr id="482" name="Google Shape;482;p93"/>
          <p:cNvSpPr txBox="1">
            <a:spLocks noGrp="1"/>
          </p:cNvSpPr>
          <p:nvPr>
            <p:ph type="sldNum" idx="12"/>
          </p:nvPr>
        </p:nvSpPr>
        <p:spPr>
          <a:xfrm>
            <a:off x="6880608" y="6370751"/>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22</a:t>
            </a:fld>
            <a:endParaRPr lang="es-419"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93"/>
          <p:cNvSpPr txBox="1">
            <a:spLocks noGrp="1"/>
          </p:cNvSpPr>
          <p:nvPr>
            <p:ph type="title"/>
          </p:nvPr>
        </p:nvSpPr>
        <p:spPr>
          <a:xfrm>
            <a:off x="838200" y="167125"/>
            <a:ext cx="1068324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4500" noProof="0" dirty="0"/>
              <a:t>Descripción general del kit de la H.R. 1 </a:t>
            </a:r>
            <a:endParaRPr lang="es-419" noProof="0" dirty="0"/>
          </a:p>
        </p:txBody>
      </p:sp>
      <p:sp>
        <p:nvSpPr>
          <p:cNvPr id="494" name="Google Shape;494;p93"/>
          <p:cNvSpPr txBox="1"/>
          <p:nvPr/>
        </p:nvSpPr>
        <p:spPr>
          <a:xfrm>
            <a:off x="589376" y="1290000"/>
            <a:ext cx="4849500" cy="4771500"/>
          </a:xfrm>
          <a:prstGeom prst="rect">
            <a:avLst/>
          </a:prstGeom>
          <a:noFill/>
          <a:ln>
            <a:noFill/>
          </a:ln>
        </p:spPr>
        <p:txBody>
          <a:bodyPr spcFirstLastPara="1" wrap="square" lIns="121900" tIns="121900" rIns="121900" bIns="121900" anchor="t" anchorCtr="0">
            <a:spAutoFit/>
          </a:bodyPr>
          <a:lstStyle/>
          <a:p>
            <a:pPr marL="63500" marR="0" lvl="0" indent="0" algn="l" defTabSz="914400" rtl="0" eaLnBrk="1" fontAlgn="auto" latinLnBrk="0" hangingPunct="1">
              <a:lnSpc>
                <a:spcPct val="90000"/>
              </a:lnSpc>
              <a:spcBef>
                <a:spcPts val="1100"/>
              </a:spcBef>
              <a:spcAft>
                <a:spcPts val="0"/>
              </a:spcAft>
              <a:buClr>
                <a:srgbClr val="000000"/>
              </a:buClr>
              <a:buSzPts val="1500"/>
              <a:buFont typeface="Arial"/>
              <a:buNone/>
              <a:tabLst/>
              <a:defRPr/>
            </a:pPr>
            <a:r>
              <a:rPr kumimoji="0" lang="es-419" sz="3000" b="1" i="0" u="none" strike="noStrike" kern="0" cap="none" spc="0" normalizeH="0" baseline="0" noProof="0" dirty="0">
                <a:ln>
                  <a:noFill/>
                </a:ln>
                <a:solidFill>
                  <a:srgbClr val="000000"/>
                </a:solidFill>
                <a:effectLst/>
                <a:uLnTx/>
                <a:uFillTx/>
                <a:latin typeface="Trebuchet MS"/>
                <a:ea typeface="Trebuchet MS"/>
                <a:cs typeface="Trebuchet MS"/>
                <a:sym typeface="Trebuchet MS"/>
              </a:rPr>
              <a:t>Kit de herramientas para socios oficiales</a:t>
            </a:r>
          </a:p>
          <a:p>
            <a:pPr marL="609600" marR="0" lvl="0" indent="-457200" algn="l" defTabSz="914400" rtl="0" eaLnBrk="1" fontAlgn="auto" latinLnBrk="0" hangingPunct="1">
              <a:lnSpc>
                <a:spcPct val="100000"/>
              </a:lnSpc>
              <a:spcBef>
                <a:spcPts val="0"/>
              </a:spcBef>
              <a:spcAft>
                <a:spcPts val="0"/>
              </a:spcAft>
              <a:buClr>
                <a:srgbClr val="000000"/>
              </a:buClr>
              <a:buSzPts val="2400"/>
              <a:buFont typeface="Trebuchet MS"/>
              <a:buChar char="●"/>
              <a:tabLst/>
              <a:defRPr/>
            </a:pPr>
            <a:r>
              <a:rPr kumimoji="0" lang="es-419"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Diseñado para ayudar a los socios a comprender los próximos cambios a nivel federal</a:t>
            </a:r>
          </a:p>
          <a:p>
            <a:pPr marL="609600" marR="0" lvl="0" indent="-457200" algn="l" defTabSz="914400" rtl="0" eaLnBrk="1" fontAlgn="auto" latinLnBrk="0" hangingPunct="1">
              <a:lnSpc>
                <a:spcPct val="100000"/>
              </a:lnSpc>
              <a:spcBef>
                <a:spcPts val="0"/>
              </a:spcBef>
              <a:spcAft>
                <a:spcPts val="0"/>
              </a:spcAft>
              <a:buClr>
                <a:srgbClr val="000000"/>
              </a:buClr>
              <a:buSzPts val="2400"/>
              <a:buFont typeface="Trebuchet MS"/>
              <a:buChar char="●"/>
              <a:tabLst/>
              <a:defRPr/>
            </a:pPr>
            <a:r>
              <a:rPr kumimoji="0" lang="es-419"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Describe las medidas que algunos socios podrían tener que adoptar</a:t>
            </a:r>
          </a:p>
          <a:p>
            <a:pPr marL="609600" marR="0" lvl="0" indent="-457200" algn="l" defTabSz="914400" rtl="0" eaLnBrk="1" fontAlgn="auto" latinLnBrk="0" hangingPunct="1">
              <a:lnSpc>
                <a:spcPct val="100000"/>
              </a:lnSpc>
              <a:spcBef>
                <a:spcPts val="0"/>
              </a:spcBef>
              <a:spcAft>
                <a:spcPts val="0"/>
              </a:spcAft>
              <a:buClr>
                <a:srgbClr val="000000"/>
              </a:buClr>
              <a:buSzPts val="2400"/>
              <a:buFont typeface="Trebuchet MS"/>
              <a:buChar char="●"/>
              <a:tabLst/>
              <a:defRPr/>
            </a:pPr>
            <a:r>
              <a:rPr kumimoji="0" lang="es-419"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Incluye folletos, imágenes para redes sociales, mensajes y otros recursos </a:t>
            </a:r>
          </a:p>
          <a:p>
            <a:pPr marL="609600" marR="0" lvl="0" indent="-457200" algn="l" defTabSz="914400" rtl="0" eaLnBrk="1" fontAlgn="auto" latinLnBrk="0" hangingPunct="1">
              <a:lnSpc>
                <a:spcPct val="100000"/>
              </a:lnSpc>
              <a:spcBef>
                <a:spcPts val="0"/>
              </a:spcBef>
              <a:spcAft>
                <a:spcPts val="0"/>
              </a:spcAft>
              <a:buClr>
                <a:srgbClr val="000000"/>
              </a:buClr>
              <a:buSzPts val="2400"/>
              <a:buFont typeface="Trebuchet MS"/>
              <a:buChar char="●"/>
              <a:tabLst/>
              <a:defRPr/>
            </a:pPr>
            <a:r>
              <a:rPr kumimoji="0" lang="es-419"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El </a:t>
            </a:r>
            <a:r>
              <a:rPr kumimoji="0" lang="es-419" sz="2000" b="0" i="0" u="sng" strike="noStrike" kern="0" cap="none" spc="0" normalizeH="0" baseline="0" noProof="0" dirty="0">
                <a:ln>
                  <a:noFill/>
                </a:ln>
                <a:solidFill>
                  <a:srgbClr val="0000FF"/>
                </a:solidFill>
                <a:effectLst/>
                <a:uLnTx/>
                <a:uFillTx/>
                <a:latin typeface="Trebuchet MS"/>
                <a:ea typeface="Trebuchet MS"/>
                <a:cs typeface="Trebuchet MS"/>
                <a:sym typeface="Trebuchet MS"/>
                <a:hlinkClick r:id="rId3"/>
              </a:rPr>
              <a:t>kit de la H.R. 1</a:t>
            </a:r>
            <a:r>
              <a:rPr kumimoji="0" lang="es-419" sz="2000" b="0" i="0" u="sng" strike="noStrike" kern="0" cap="none" spc="0" normalizeH="0" baseline="0" noProof="0" dirty="0">
                <a:ln>
                  <a:noFill/>
                </a:ln>
                <a:solidFill>
                  <a:srgbClr val="0000FF"/>
                </a:solidFill>
                <a:effectLst/>
                <a:uLnTx/>
                <a:uFillTx/>
                <a:latin typeface="Trebuchet MS"/>
                <a:ea typeface="Trebuchet MS"/>
                <a:cs typeface="Trebuchet MS"/>
                <a:sym typeface="Trebuchet MS"/>
              </a:rPr>
              <a:t> </a:t>
            </a:r>
            <a:r>
              <a:rPr kumimoji="0" lang="es-419"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 ya está disponible</a:t>
            </a:r>
            <a:endParaRPr kumimoji="0" lang="es-419"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lvl="0" indent="0" algn="l" rtl="0">
              <a:spcBef>
                <a:spcPts val="0"/>
              </a:spcBef>
              <a:spcAft>
                <a:spcPts val="0"/>
              </a:spcAft>
              <a:buNone/>
            </a:pPr>
            <a:endParaRPr lang="es-419" sz="2400" noProof="0" dirty="0">
              <a:latin typeface="Trebuchet MS"/>
              <a:ea typeface="Trebuchet MS"/>
              <a:cs typeface="Trebuchet MS"/>
              <a:sym typeface="Trebuchet MS"/>
            </a:endParaRPr>
          </a:p>
        </p:txBody>
      </p:sp>
      <p:pic>
        <p:nvPicPr>
          <p:cNvPr id="495" name="Google Shape;495;p93" descr="Landing page of the H.R. 1 Communications Toolkit for Colorado's Medicaid Program, which is available at hr1toolkit.healthfirstcolorado.gov. " title="HR1-toolkit-image.png"/>
          <p:cNvPicPr preferRelativeResize="0"/>
          <p:nvPr/>
        </p:nvPicPr>
        <p:blipFill>
          <a:blip r:embed="rId4">
            <a:alphaModFix/>
          </a:blip>
          <a:stretch>
            <a:fillRect/>
          </a:stretch>
        </p:blipFill>
        <p:spPr>
          <a:xfrm>
            <a:off x="5439008" y="1481283"/>
            <a:ext cx="6443667" cy="3895431"/>
          </a:xfrm>
          <a:prstGeom prst="rect">
            <a:avLst/>
          </a:prstGeom>
          <a:noFill/>
          <a:ln>
            <a:noFill/>
          </a:ln>
          <a:effectLst>
            <a:outerShdw blurRad="285750" dist="127000" dir="2700000" algn="bl" rotWithShape="0">
              <a:srgbClr val="000000">
                <a:alpha val="50000"/>
              </a:srgbClr>
            </a:outerShdw>
          </a:effectLst>
        </p:spPr>
      </p:pic>
      <p:sp>
        <p:nvSpPr>
          <p:cNvPr id="496" name="Google Shape;496;p93"/>
          <p:cNvSpPr txBox="1">
            <a:spLocks noGrp="1"/>
          </p:cNvSpPr>
          <p:nvPr>
            <p:ph type="sldNum" idx="12"/>
          </p:nvPr>
        </p:nvSpPr>
        <p:spPr>
          <a:xfrm>
            <a:off x="9870563" y="6434399"/>
            <a:ext cx="2012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23</a:t>
            </a:fld>
            <a:endParaRPr lang="es-419" noProof="0" dirty="0"/>
          </a:p>
        </p:txBody>
      </p:sp>
      <p:pic>
        <p:nvPicPr>
          <p:cNvPr id="3" name="Picture 2">
            <a:extLst>
              <a:ext uri="{FF2B5EF4-FFF2-40B4-BE49-F238E27FC236}">
                <a16:creationId xmlns:a16="http://schemas.microsoft.com/office/drawing/2014/main" id="{3A1F746D-BB1E-1508-56A6-B3CC1983A028}"/>
              </a:ext>
            </a:extLst>
          </p:cNvPr>
          <p:cNvPicPr>
            <a:picLocks noChangeAspect="1"/>
          </p:cNvPicPr>
          <p:nvPr/>
        </p:nvPicPr>
        <p:blipFill>
          <a:blip r:embed="rId5"/>
          <a:stretch>
            <a:fillRect/>
          </a:stretch>
        </p:blipFill>
        <p:spPr>
          <a:xfrm>
            <a:off x="5438876" y="1481282"/>
            <a:ext cx="6443666" cy="389543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94"/>
          <p:cNvSpPr txBox="1">
            <a:spLocks noGrp="1"/>
          </p:cNvSpPr>
          <p:nvPr>
            <p:ph type="title"/>
          </p:nvPr>
        </p:nvSpPr>
        <p:spPr>
          <a:xfrm>
            <a:off x="183931" y="2168288"/>
            <a:ext cx="118242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419" noProof="0" dirty="0"/>
              <a:t>OmniSalud </a:t>
            </a:r>
          </a:p>
        </p:txBody>
      </p:sp>
      <p:sp>
        <p:nvSpPr>
          <p:cNvPr id="503" name="Google Shape;503;p94"/>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24</a:t>
            </a:fld>
            <a:endParaRPr lang="es-419" noProof="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96"/>
          <p:cNvSpPr txBox="1">
            <a:spLocks noGrp="1"/>
          </p:cNvSpPr>
          <p:nvPr>
            <p:ph type="title"/>
          </p:nvPr>
        </p:nvSpPr>
        <p:spPr>
          <a:xfrm>
            <a:off x="838200" y="266050"/>
            <a:ext cx="10515600" cy="886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noProof="0" dirty="0"/>
              <a:t>OmniSalud</a:t>
            </a:r>
          </a:p>
        </p:txBody>
      </p:sp>
      <p:sp>
        <p:nvSpPr>
          <p:cNvPr id="504" name="Google Shape;504;p96"/>
          <p:cNvSpPr txBox="1">
            <a:spLocks noGrp="1"/>
          </p:cNvSpPr>
          <p:nvPr>
            <p:ph type="body" idx="1"/>
          </p:nvPr>
        </p:nvSpPr>
        <p:spPr>
          <a:xfrm>
            <a:off x="468675" y="1284025"/>
            <a:ext cx="11448600" cy="4925100"/>
          </a:xfrm>
          <a:prstGeom prst="rect">
            <a:avLst/>
          </a:prstGeom>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s-419" sz="2700" noProof="0" dirty="0"/>
              <a:t>Temas que trataremos hoy:</a:t>
            </a:r>
          </a:p>
          <a:p>
            <a:pPr marL="457200" lvl="0" indent="-400050" algn="l" rtl="0">
              <a:lnSpc>
                <a:spcPct val="100000"/>
              </a:lnSpc>
              <a:spcBef>
                <a:spcPts val="1000"/>
              </a:spcBef>
              <a:spcAft>
                <a:spcPts val="0"/>
              </a:spcAft>
              <a:buSzPts val="2700"/>
              <a:buFont typeface="Trebuchet MS"/>
              <a:buChar char="●"/>
            </a:pPr>
            <a:r>
              <a:rPr lang="es-419" sz="2700" noProof="0" dirty="0"/>
              <a:t>Propuesta de diseño del plan OmniSalud para 2027</a:t>
            </a:r>
          </a:p>
          <a:p>
            <a:pPr marL="457200" lvl="0" indent="-400050" algn="l" rtl="0">
              <a:lnSpc>
                <a:spcPct val="100000"/>
              </a:lnSpc>
              <a:spcBef>
                <a:spcPts val="0"/>
              </a:spcBef>
              <a:spcAft>
                <a:spcPts val="0"/>
              </a:spcAft>
              <a:buSzPts val="2700"/>
              <a:buFont typeface="Trebuchet MS"/>
              <a:buChar char="●"/>
            </a:pPr>
            <a:r>
              <a:rPr lang="es-419" sz="2700" noProof="0" dirty="0"/>
              <a:t>Primas, prestaciones y opciones de cobertura</a:t>
            </a:r>
          </a:p>
          <a:p>
            <a:pPr marL="457200" lvl="0" indent="-400050" algn="l" rtl="0">
              <a:lnSpc>
                <a:spcPct val="100000"/>
              </a:lnSpc>
              <a:spcBef>
                <a:spcPts val="0"/>
              </a:spcBef>
              <a:spcAft>
                <a:spcPts val="0"/>
              </a:spcAft>
              <a:buSzPts val="2700"/>
              <a:buChar char="●"/>
            </a:pPr>
            <a:r>
              <a:rPr lang="es-419" sz="2700" noProof="0" dirty="0"/>
              <a:t>Número de plazas disponibles</a:t>
            </a:r>
          </a:p>
          <a:p>
            <a:pPr marL="0" lvl="0" indent="0" algn="l" rtl="0">
              <a:lnSpc>
                <a:spcPct val="100000"/>
              </a:lnSpc>
              <a:spcBef>
                <a:spcPts val="1000"/>
              </a:spcBef>
              <a:spcAft>
                <a:spcPts val="0"/>
              </a:spcAft>
              <a:buNone/>
            </a:pPr>
            <a:r>
              <a:rPr lang="es-419" sz="2700" noProof="0" dirty="0"/>
              <a:t>En proceso de finalización</a:t>
            </a:r>
          </a:p>
          <a:p>
            <a:pPr marL="457200" lvl="0" indent="-400050" algn="l" rtl="0">
              <a:lnSpc>
                <a:spcPct val="100000"/>
              </a:lnSpc>
              <a:spcBef>
                <a:spcPts val="1000"/>
              </a:spcBef>
              <a:spcAft>
                <a:spcPts val="0"/>
              </a:spcAft>
              <a:buSzPts val="2700"/>
              <a:buFont typeface="Trebuchet MS"/>
              <a:buChar char="●"/>
            </a:pPr>
            <a:r>
              <a:rPr lang="es-419" sz="2700" noProof="0" dirty="0"/>
              <a:t>Fechas de inscripción</a:t>
            </a:r>
          </a:p>
          <a:p>
            <a:pPr marL="457200" lvl="0" indent="-400050" algn="l" rtl="0">
              <a:lnSpc>
                <a:spcPct val="100000"/>
              </a:lnSpc>
              <a:spcBef>
                <a:spcPts val="0"/>
              </a:spcBef>
              <a:spcAft>
                <a:spcPts val="0"/>
              </a:spcAft>
              <a:buSzPts val="2700"/>
              <a:buFont typeface="Trebuchet MS"/>
              <a:buChar char="●"/>
            </a:pPr>
            <a:r>
              <a:rPr lang="es-419" sz="2700" noProof="0" dirty="0"/>
              <a:t>Quién puede inscribirse</a:t>
            </a:r>
          </a:p>
          <a:p>
            <a:pPr marL="457200" lvl="0" indent="-400050" algn="l" rtl="0">
              <a:lnSpc>
                <a:spcPct val="100000"/>
              </a:lnSpc>
              <a:spcBef>
                <a:spcPts val="0"/>
              </a:spcBef>
              <a:spcAft>
                <a:spcPts val="0"/>
              </a:spcAft>
              <a:buSzPts val="2700"/>
              <a:buFont typeface="Trebuchet MS"/>
              <a:buChar char="●"/>
            </a:pPr>
            <a:r>
              <a:rPr lang="es-419" sz="2700" noProof="0" dirty="0"/>
              <a:t>Cómo inscribirse</a:t>
            </a:r>
            <a:endParaRPr lang="es-419" sz="2600" noProof="0" dirty="0"/>
          </a:p>
          <a:p>
            <a:pPr marL="0" lvl="0" indent="0" algn="l" rtl="0">
              <a:lnSpc>
                <a:spcPct val="100000"/>
              </a:lnSpc>
              <a:spcBef>
                <a:spcPts val="1000"/>
              </a:spcBef>
              <a:spcAft>
                <a:spcPts val="0"/>
              </a:spcAft>
              <a:buNone/>
            </a:pPr>
            <a:r>
              <a:rPr lang="es-419" sz="2600" i="1" noProof="0" dirty="0"/>
              <a:t>Seguiremos proporcionando información actualizada a medida que se disponga de más datos.</a:t>
            </a:r>
          </a:p>
          <a:p>
            <a:pPr marL="457200" lvl="0" indent="0" algn="l" rtl="0">
              <a:lnSpc>
                <a:spcPct val="100000"/>
              </a:lnSpc>
              <a:spcBef>
                <a:spcPts val="1000"/>
              </a:spcBef>
              <a:spcAft>
                <a:spcPts val="1000"/>
              </a:spcAft>
              <a:buNone/>
            </a:pPr>
            <a:endParaRPr lang="es-419" sz="2300" noProof="0" dirty="0"/>
          </a:p>
        </p:txBody>
      </p:sp>
      <p:sp>
        <p:nvSpPr>
          <p:cNvPr id="505" name="Google Shape;505;p9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25</a:t>
            </a:fld>
            <a:endParaRPr lang="es-419" noProof="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5"/>
        <p:cNvGrpSpPr/>
        <p:nvPr/>
      </p:nvGrpSpPr>
      <p:grpSpPr>
        <a:xfrm>
          <a:off x="0" y="0"/>
          <a:ext cx="0" cy="0"/>
          <a:chOff x="0" y="0"/>
          <a:chExt cx="0" cy="0"/>
        </a:xfrm>
      </p:grpSpPr>
      <p:sp>
        <p:nvSpPr>
          <p:cNvPr id="516" name="Google Shape;516;p96"/>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highlight>
                <a:schemeClr val="lt1"/>
              </a:highlight>
              <a:latin typeface="Roboto Slab"/>
              <a:ea typeface="Roboto Slab"/>
              <a:cs typeface="Roboto Slab"/>
              <a:sym typeface="Roboto Slab"/>
            </a:endParaRPr>
          </a:p>
        </p:txBody>
      </p:sp>
      <p:sp>
        <p:nvSpPr>
          <p:cNvPr id="517" name="Google Shape;517;p96"/>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18" name="Google Shape;518;p96"/>
          <p:cNvSpPr txBox="1"/>
          <p:nvPr/>
        </p:nvSpPr>
        <p:spPr>
          <a:xfrm>
            <a:off x="282600" y="163900"/>
            <a:ext cx="8584500" cy="742500"/>
          </a:xfrm>
          <a:prstGeom prst="rect">
            <a:avLst/>
          </a:prstGeom>
          <a:noFill/>
          <a:ln>
            <a:noFill/>
          </a:ln>
        </p:spPr>
        <p:txBody>
          <a:bodyPr spcFirstLastPara="1" wrap="square" lIns="121900" tIns="121900" rIns="121900" bIns="121900" anchor="t" anchorCtr="0">
            <a:normAutofit/>
          </a:bodyPr>
          <a:lstStyle/>
          <a:p>
            <a:pPr marL="0" marR="0" lvl="0" indent="0" algn="l" rtl="0">
              <a:lnSpc>
                <a:spcPct val="100000"/>
              </a:lnSpc>
              <a:spcBef>
                <a:spcPts val="0"/>
              </a:spcBef>
              <a:spcAft>
                <a:spcPts val="0"/>
              </a:spcAft>
              <a:buClr>
                <a:srgbClr val="000000"/>
              </a:buClr>
              <a:buSzPts val="2900"/>
              <a:buFont typeface="Arial"/>
              <a:buNone/>
            </a:pPr>
            <a:r>
              <a:rPr lang="es-419" sz="2900" noProof="0" dirty="0">
                <a:solidFill>
                  <a:srgbClr val="FFFFFF"/>
                </a:solidFill>
                <a:latin typeface="Trebuchet MS"/>
                <a:ea typeface="Trebuchet MS"/>
                <a:cs typeface="Trebuchet MS"/>
                <a:sym typeface="Trebuchet MS"/>
              </a:rPr>
              <a:t>Descripción general de los programas </a:t>
            </a:r>
            <a:endParaRPr lang="es-419" sz="2400" i="1" u="none" strike="noStrike" cap="none" noProof="0" dirty="0">
              <a:solidFill>
                <a:srgbClr val="FFFFFF"/>
              </a:solidFill>
              <a:latin typeface="Trebuchet MS"/>
              <a:ea typeface="Trebuchet MS"/>
              <a:cs typeface="Trebuchet MS"/>
              <a:sym typeface="Trebuchet MS"/>
            </a:endParaRPr>
          </a:p>
        </p:txBody>
      </p:sp>
      <p:sp>
        <p:nvSpPr>
          <p:cNvPr id="519" name="Google Shape;519;p96"/>
          <p:cNvSpPr txBox="1">
            <a:spLocks noGrp="1"/>
          </p:cNvSpPr>
          <p:nvPr>
            <p:ph type="body" idx="2"/>
          </p:nvPr>
        </p:nvSpPr>
        <p:spPr>
          <a:xfrm>
            <a:off x="282600" y="1531975"/>
            <a:ext cx="5009700" cy="5210400"/>
          </a:xfrm>
          <a:prstGeom prst="rect">
            <a:avLst/>
          </a:prstGeom>
          <a:solidFill>
            <a:srgbClr val="D9EAD3"/>
          </a:solidFill>
          <a:ln w="36000" cap="flat" cmpd="sng">
            <a:solidFill>
              <a:srgbClr val="000000"/>
            </a:solidFill>
            <a:prstDash val="solid"/>
            <a:round/>
            <a:headEnd type="none" w="sm" len="sm"/>
            <a:tailEnd type="none" w="sm" len="sm"/>
          </a:ln>
        </p:spPr>
        <p:txBody>
          <a:bodyPr spcFirstLastPara="1" wrap="square" lIns="115125" tIns="115125" rIns="115125" bIns="115125" anchor="t" anchorCtr="0">
            <a:noAutofit/>
          </a:bodyPr>
          <a:lstStyle/>
          <a:p>
            <a:pPr marL="0" lvl="0" indent="0" algn="ctr" rtl="0">
              <a:lnSpc>
                <a:spcPct val="100000"/>
              </a:lnSpc>
              <a:spcBef>
                <a:spcPts val="2700"/>
              </a:spcBef>
              <a:spcAft>
                <a:spcPts val="0"/>
              </a:spcAft>
              <a:buNone/>
            </a:pPr>
            <a:br>
              <a:rPr lang="es-419" sz="2400" b="1" noProof="0" dirty="0">
                <a:solidFill>
                  <a:schemeClr val="dk1"/>
                </a:solidFill>
                <a:latin typeface="Trebuchet MS"/>
                <a:ea typeface="Trebuchet MS"/>
                <a:cs typeface="Trebuchet MS"/>
                <a:sym typeface="Trebuchet MS"/>
              </a:rPr>
            </a:br>
            <a:r>
              <a:rPr lang="es-419" sz="2400" b="1" noProof="0" dirty="0">
                <a:solidFill>
                  <a:schemeClr val="dk1"/>
                </a:solidFill>
                <a:latin typeface="Trebuchet MS"/>
                <a:ea typeface="Trebuchet MS"/>
                <a:cs typeface="Trebuchet MS"/>
                <a:sym typeface="Trebuchet MS"/>
              </a:rPr>
              <a:t>OmniSalud (2026)</a:t>
            </a:r>
            <a:endParaRPr lang="es-419" sz="2100" b="1" u="sng" noProof="0" dirty="0">
              <a:solidFill>
                <a:schemeClr val="dk1"/>
              </a:solidFill>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419" sz="1800" b="0" i="0" u="sng" strike="noStrike" kern="0" cap="none" spc="0" normalizeH="0" baseline="0" noProof="0" dirty="0">
                <a:ln>
                  <a:noFill/>
                </a:ln>
                <a:solidFill>
                  <a:srgbClr val="000000"/>
                </a:solidFill>
                <a:effectLst/>
                <a:uLnTx/>
                <a:uFillTx/>
                <a:latin typeface="Trebuchet MS"/>
                <a:ea typeface="Trebuchet MS"/>
                <a:cs typeface="Trebuchet MS"/>
                <a:sym typeface="Trebuchet MS"/>
              </a:rPr>
              <a:t>¿Quién es elegible?:</a:t>
            </a:r>
            <a:r>
              <a:rPr kumimoji="0" lang="es-419" sz="1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419" sz="1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Personas y familias con unos ingresos inferiores al 150 % del umbral federal de pobreza (FPL) que no cumplen los requisitos para acceder a Medicaid, Medicare ni a las ayudas del mercado de seguros médicos federal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419" sz="6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419" sz="1800" b="0" i="0" u="sng" strike="noStrike" kern="0" cap="none" spc="0" normalizeH="0" baseline="0" noProof="0" dirty="0">
                <a:ln>
                  <a:noFill/>
                </a:ln>
                <a:solidFill>
                  <a:srgbClr val="000000"/>
                </a:solidFill>
                <a:effectLst/>
                <a:uLnTx/>
                <a:uFillTx/>
                <a:latin typeface="Trebuchet MS"/>
                <a:ea typeface="Trebuchet MS"/>
                <a:cs typeface="Trebuchet MS"/>
                <a:sym typeface="Trebuchet MS"/>
              </a:rPr>
              <a:t>Prestaciones:</a:t>
            </a:r>
            <a:r>
              <a:rPr kumimoji="0" lang="es-419" sz="1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419" sz="1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Prima mensual de 0 dólares, valor actuarial del 73 %: plan «Silver Enhanced Savings» de la Opción de Colorado</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419" sz="6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419" sz="1800" b="0" i="0" u="sng" strike="noStrike" kern="0" cap="none" spc="0" normalizeH="0" baseline="0" noProof="0" dirty="0">
                <a:ln>
                  <a:noFill/>
                </a:ln>
                <a:solidFill>
                  <a:srgbClr val="000000"/>
                </a:solidFill>
                <a:effectLst/>
                <a:uLnTx/>
                <a:uFillTx/>
                <a:latin typeface="Trebuchet MS"/>
                <a:ea typeface="Trebuchet MS"/>
                <a:cs typeface="Trebuchet MS"/>
                <a:sym typeface="Trebuchet MS"/>
              </a:rPr>
              <a:t>Límite de afiliación: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419" sz="1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6.700 </a:t>
            </a:r>
          </a:p>
          <a:p>
            <a:pPr marL="0" lvl="0" indent="0" algn="l" rtl="0">
              <a:lnSpc>
                <a:spcPct val="100000"/>
              </a:lnSpc>
              <a:spcBef>
                <a:spcPts val="0"/>
              </a:spcBef>
              <a:spcAft>
                <a:spcPts val="0"/>
              </a:spcAft>
              <a:buClr>
                <a:schemeClr val="dk1"/>
              </a:buClr>
              <a:buSzPts val="1400"/>
              <a:buFont typeface="Arial"/>
              <a:buNone/>
            </a:pPr>
            <a:r>
              <a:rPr lang="es-419" sz="2000" noProof="0" dirty="0">
                <a:solidFill>
                  <a:schemeClr val="dk1"/>
                </a:solidFill>
                <a:latin typeface="Trebuchet MS"/>
                <a:ea typeface="Trebuchet MS"/>
                <a:cs typeface="Trebuchet MS"/>
                <a:sym typeface="Trebuchet MS"/>
              </a:rPr>
              <a:t> </a:t>
            </a:r>
          </a:p>
          <a:p>
            <a:pPr marL="0" lvl="0" indent="0" algn="l" rtl="0">
              <a:lnSpc>
                <a:spcPct val="100000"/>
              </a:lnSpc>
              <a:spcBef>
                <a:spcPts val="0"/>
              </a:spcBef>
              <a:spcAft>
                <a:spcPts val="0"/>
              </a:spcAft>
              <a:buClr>
                <a:schemeClr val="dk1"/>
              </a:buClr>
              <a:buSzPts val="1400"/>
              <a:buFont typeface="Arial"/>
              <a:buNone/>
            </a:pPr>
            <a:endParaRPr lang="es-419" sz="1800" noProof="0" dirty="0"/>
          </a:p>
        </p:txBody>
      </p:sp>
      <p:pic>
        <p:nvPicPr>
          <p:cNvPr id="520" name="Google Shape;520;p96" descr="Healthcare and Medicine Icon Set (Provided by Getty Images)"/>
          <p:cNvPicPr preferRelativeResize="0"/>
          <p:nvPr/>
        </p:nvPicPr>
        <p:blipFill rotWithShape="1">
          <a:blip r:embed="rId3">
            <a:alphaModFix/>
          </a:blip>
          <a:srcRect l="42367" t="42575" r="42498" b="43747"/>
          <a:stretch/>
        </p:blipFill>
        <p:spPr>
          <a:xfrm>
            <a:off x="683366" y="1850468"/>
            <a:ext cx="683602" cy="617759"/>
          </a:xfrm>
          <a:prstGeom prst="rect">
            <a:avLst/>
          </a:prstGeom>
          <a:noFill/>
          <a:ln>
            <a:noFill/>
          </a:ln>
        </p:spPr>
      </p:pic>
      <p:sp>
        <p:nvSpPr>
          <p:cNvPr id="521" name="Google Shape;521;p96"/>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t>26</a:t>
            </a:fld>
            <a:endParaRPr lang="es-419" noProof="0" dirty="0"/>
          </a:p>
        </p:txBody>
      </p:sp>
      <p:pic>
        <p:nvPicPr>
          <p:cNvPr id="522" name="Google Shape;522;p96"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23" name="Google Shape;523;p96"/>
          <p:cNvSpPr txBox="1"/>
          <p:nvPr/>
        </p:nvSpPr>
        <p:spPr>
          <a:xfrm>
            <a:off x="5613800" y="1531967"/>
            <a:ext cx="5769900" cy="4980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lang="es-419" sz="2400" noProof="0" dirty="0">
              <a:solidFill>
                <a:schemeClr val="dk2"/>
              </a:solidFill>
              <a:latin typeface="Roboto Slab"/>
              <a:ea typeface="Roboto Slab"/>
              <a:cs typeface="Roboto Slab"/>
              <a:sym typeface="Roboto Slab"/>
            </a:endParaRPr>
          </a:p>
        </p:txBody>
      </p:sp>
      <p:pic>
        <p:nvPicPr>
          <p:cNvPr id="524" name="Google Shape;524;p96" descr="A child is held by their mother while they smile at each other. "/>
          <p:cNvPicPr preferRelativeResize="0"/>
          <p:nvPr/>
        </p:nvPicPr>
        <p:blipFill>
          <a:blip r:embed="rId5">
            <a:alphaModFix/>
          </a:blip>
          <a:stretch>
            <a:fillRect/>
          </a:stretch>
        </p:blipFill>
        <p:spPr>
          <a:xfrm>
            <a:off x="5505845" y="1926968"/>
            <a:ext cx="6478267" cy="395086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98"/>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highlight>
                <a:schemeClr val="lt1"/>
              </a:highlight>
              <a:latin typeface="Roboto Slab"/>
              <a:ea typeface="Roboto Slab"/>
              <a:cs typeface="Roboto Slab"/>
              <a:sym typeface="Roboto Slab"/>
            </a:endParaRPr>
          </a:p>
        </p:txBody>
      </p:sp>
      <p:sp>
        <p:nvSpPr>
          <p:cNvPr id="524" name="Google Shape;524;p98"/>
          <p:cNvSpPr txBox="1"/>
          <p:nvPr/>
        </p:nvSpPr>
        <p:spPr>
          <a:xfrm>
            <a:off x="282600" y="1201099"/>
            <a:ext cx="11626800" cy="14508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s-419" sz="2300" b="1" u="sng" noProof="0" dirty="0">
                <a:solidFill>
                  <a:schemeClr val="hlink"/>
                </a:solidFill>
                <a:latin typeface="Trebuchet MS"/>
                <a:ea typeface="Trebuchet MS"/>
                <a:cs typeface="Trebuchet MS"/>
                <a:sym typeface="Trebuchet MS"/>
                <a:hlinkClick r:id="rId3"/>
              </a:rPr>
              <a:t>Proyecto de ley del Senado n.º 26-178</a:t>
            </a:r>
            <a:r>
              <a:rPr lang="es-419" sz="2300" b="1" noProof="0" dirty="0">
                <a:solidFill>
                  <a:schemeClr val="dk1"/>
                </a:solidFill>
                <a:latin typeface="Trebuchet MS"/>
                <a:ea typeface="Trebuchet MS"/>
                <a:cs typeface="Trebuchet MS"/>
                <a:sym typeface="Trebuchet MS"/>
              </a:rPr>
              <a:t>: </a:t>
            </a:r>
          </a:p>
          <a:p>
            <a:pPr marL="0" marR="0" lvl="0" indent="0" algn="l" rtl="0">
              <a:lnSpc>
                <a:spcPct val="100000"/>
              </a:lnSpc>
              <a:spcBef>
                <a:spcPts val="0"/>
              </a:spcBef>
              <a:spcAft>
                <a:spcPts val="0"/>
              </a:spcAft>
              <a:buClr>
                <a:srgbClr val="000000"/>
              </a:buClr>
              <a:buSzPts val="1900"/>
              <a:buFont typeface="Arial"/>
              <a:buNone/>
            </a:pPr>
            <a:r>
              <a:rPr lang="es-419" sz="2300" b="1" noProof="0" dirty="0">
                <a:solidFill>
                  <a:schemeClr val="dk1"/>
                </a:solidFill>
                <a:latin typeface="Trebuchet MS"/>
                <a:ea typeface="Trebuchet MS"/>
                <a:cs typeface="Trebuchet MS"/>
                <a:sym typeface="Trebuchet MS"/>
              </a:rPr>
              <a:t>“Sobre las medidas destinadas a garantizar la asequibilidad del seguro médico” </a:t>
            </a:r>
          </a:p>
          <a:p>
            <a:pPr marL="0" marR="0" lvl="0" indent="0" algn="l" rtl="0">
              <a:lnSpc>
                <a:spcPct val="150000"/>
              </a:lnSpc>
              <a:spcBef>
                <a:spcPts val="1300"/>
              </a:spcBef>
              <a:spcAft>
                <a:spcPts val="0"/>
              </a:spcAft>
              <a:buNone/>
            </a:pPr>
            <a:r>
              <a:rPr lang="es-419" sz="1700" i="1" noProof="0" dirty="0">
                <a:solidFill>
                  <a:schemeClr val="dk1"/>
                </a:solidFill>
                <a:latin typeface="Trebuchet MS"/>
                <a:ea typeface="Trebuchet MS"/>
                <a:cs typeface="Trebuchet MS"/>
                <a:sym typeface="Trebuchet MS"/>
              </a:rPr>
              <a:t>Aprobada el 12 de mayo y firmada por el gobernador Polis el 2 de junio</a:t>
            </a:r>
            <a:endParaRPr lang="es-419" sz="1900" u="sng" noProof="0" dirty="0">
              <a:solidFill>
                <a:schemeClr val="dk1"/>
              </a:solidFill>
              <a:latin typeface="Trebuchet MS"/>
              <a:ea typeface="Trebuchet MS"/>
              <a:cs typeface="Trebuchet MS"/>
              <a:sym typeface="Trebuchet MS"/>
            </a:endParaRPr>
          </a:p>
          <a:p>
            <a:pPr marL="609600" marR="0" lvl="0" indent="0" algn="l" rtl="0">
              <a:lnSpc>
                <a:spcPct val="150000"/>
              </a:lnSpc>
              <a:spcBef>
                <a:spcPts val="0"/>
              </a:spcBef>
              <a:spcAft>
                <a:spcPts val="0"/>
              </a:spcAft>
              <a:buNone/>
            </a:pPr>
            <a:endParaRPr lang="es-419" sz="1900" u="sng"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p:txBody>
      </p:sp>
      <p:sp>
        <p:nvSpPr>
          <p:cNvPr id="525" name="Google Shape;525;p98"/>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26" name="Google Shape;526;p98"/>
          <p:cNvSpPr txBox="1"/>
          <p:nvPr/>
        </p:nvSpPr>
        <p:spPr>
          <a:xfrm>
            <a:off x="282600" y="163900"/>
            <a:ext cx="7737600" cy="742500"/>
          </a:xfrm>
          <a:prstGeom prst="rect">
            <a:avLst/>
          </a:prstGeom>
          <a:noFill/>
          <a:ln>
            <a:noFill/>
          </a:ln>
        </p:spPr>
        <p:txBody>
          <a:bodyPr spcFirstLastPara="1" wrap="square" lIns="121900" tIns="121900" rIns="121900" bIns="121900" anchor="t" anchorCtr="0">
            <a:normAutofit fontScale="70000" lnSpcReduction="20000"/>
          </a:bodyPr>
          <a:lstStyle/>
          <a:p>
            <a:pPr marL="0" marR="0" lvl="0" indent="0" algn="l" rtl="0">
              <a:lnSpc>
                <a:spcPct val="100000"/>
              </a:lnSpc>
              <a:spcBef>
                <a:spcPts val="0"/>
              </a:spcBef>
              <a:spcAft>
                <a:spcPts val="0"/>
              </a:spcAft>
              <a:buClr>
                <a:srgbClr val="000000"/>
              </a:buClr>
              <a:buSzPct val="100000"/>
              <a:buFont typeface="Arial"/>
              <a:buNone/>
            </a:pPr>
            <a:r>
              <a:rPr lang="es-419" sz="2900" noProof="0" dirty="0">
                <a:solidFill>
                  <a:srgbClr val="FFFFFF"/>
                </a:solidFill>
                <a:latin typeface="Trebuchet MS"/>
                <a:ea typeface="Trebuchet MS"/>
                <a:cs typeface="Trebuchet MS"/>
                <a:sym typeface="Trebuchet MS"/>
              </a:rPr>
              <a:t>Legislación sobre la Iniciativa para la Asequibilidad del Seguro Médico (HIAE): SB 26-178</a:t>
            </a:r>
            <a:endParaRPr lang="es-419" sz="2400" i="1" u="none" strike="noStrike" cap="none" noProof="0" dirty="0">
              <a:solidFill>
                <a:srgbClr val="FFFFFF"/>
              </a:solidFill>
              <a:latin typeface="Trebuchet MS"/>
              <a:ea typeface="Trebuchet MS"/>
              <a:cs typeface="Trebuchet MS"/>
              <a:sym typeface="Trebuchet MS"/>
            </a:endParaRPr>
          </a:p>
        </p:txBody>
      </p:sp>
      <p:sp>
        <p:nvSpPr>
          <p:cNvPr id="527" name="Google Shape;527;p98"/>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latin typeface="Trebuchet MS"/>
                <a:ea typeface="Trebuchet MS"/>
                <a:cs typeface="Trebuchet MS"/>
                <a:sym typeface="Trebuchet MS"/>
              </a:rPr>
              <a:t>27</a:t>
            </a:fld>
            <a:endParaRPr lang="es-419" noProof="0" dirty="0">
              <a:latin typeface="Trebuchet MS"/>
              <a:ea typeface="Trebuchet MS"/>
              <a:cs typeface="Trebuchet MS"/>
              <a:sym typeface="Trebuchet MS"/>
            </a:endParaRPr>
          </a:p>
        </p:txBody>
      </p:sp>
      <p:pic>
        <p:nvPicPr>
          <p:cNvPr id="528" name="Google Shape;528;p98"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graphicFrame>
        <p:nvGraphicFramePr>
          <p:cNvPr id="529" name="Google Shape;529;p98"/>
          <p:cNvGraphicFramePr/>
          <p:nvPr>
            <p:extLst>
              <p:ext uri="{D42A27DB-BD31-4B8C-83A1-F6EECF244321}">
                <p14:modId xmlns:p14="http://schemas.microsoft.com/office/powerpoint/2010/main" val="2020661665"/>
              </p:ext>
            </p:extLst>
          </p:nvPr>
        </p:nvGraphicFramePr>
        <p:xfrm>
          <a:off x="601625" y="2961786"/>
          <a:ext cx="10988750" cy="2241090"/>
        </p:xfrm>
        <a:graphic>
          <a:graphicData uri="http://schemas.openxmlformats.org/drawingml/2006/table">
            <a:tbl>
              <a:tblPr>
                <a:noFill/>
              </a:tblPr>
              <a:tblGrid>
                <a:gridCol w="6054425">
                  <a:extLst>
                    <a:ext uri="{9D8B030D-6E8A-4147-A177-3AD203B41FA5}">
                      <a16:colId xmlns:a16="http://schemas.microsoft.com/office/drawing/2014/main" val="20000"/>
                    </a:ext>
                  </a:extLst>
                </a:gridCol>
                <a:gridCol w="4934325">
                  <a:extLst>
                    <a:ext uri="{9D8B030D-6E8A-4147-A177-3AD203B41FA5}">
                      <a16:colId xmlns:a16="http://schemas.microsoft.com/office/drawing/2014/main" val="20001"/>
                    </a:ext>
                  </a:extLst>
                </a:gridCol>
              </a:tblGrid>
              <a:tr h="839050">
                <a:tc>
                  <a:txBody>
                    <a:bodyPr/>
                    <a:lstStyle/>
                    <a:p>
                      <a:pPr marL="0" lvl="0" indent="0" algn="ctr" rtl="0">
                        <a:spcBef>
                          <a:spcPts val="0"/>
                        </a:spcBef>
                        <a:spcAft>
                          <a:spcPts val="0"/>
                        </a:spcAft>
                        <a:buNone/>
                      </a:pPr>
                      <a:r>
                        <a:rPr lang="es-419" sz="2000" b="1" noProof="0" dirty="0">
                          <a:latin typeface="Trebuchet MS"/>
                          <a:ea typeface="Trebuchet MS"/>
                          <a:cs typeface="Trebuchet MS"/>
                          <a:sym typeface="Trebuchet MS"/>
                        </a:rPr>
                        <a:t>Financiación del programa</a:t>
                      </a: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s-419" sz="2000" b="1" noProof="0" dirty="0">
                          <a:latin typeface="Trebuchet MS"/>
                          <a:ea typeface="Trebuchet MS"/>
                          <a:cs typeface="Trebuchet MS"/>
                          <a:sym typeface="Trebuchet MS"/>
                        </a:rPr>
                        <a:t>OmniSalud</a:t>
                      </a: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9EAD3"/>
                    </a:solidFill>
                  </a:tcPr>
                </a:tc>
                <a:extLst>
                  <a:ext uri="{0D108BD9-81ED-4DB2-BD59-A6C34878D82A}">
                    <a16:rowId xmlns:a16="http://schemas.microsoft.com/office/drawing/2014/main" val="10000"/>
                  </a:ext>
                </a:extLst>
              </a:tr>
              <a:tr h="1123900">
                <a:tc>
                  <a:txBody>
                    <a:bodyPr/>
                    <a:lstStyle/>
                    <a:p>
                      <a:pPr marL="0" lvl="0" indent="0" algn="l" rtl="0">
                        <a:lnSpc>
                          <a:spcPct val="100000"/>
                        </a:lnSpc>
                        <a:spcBef>
                          <a:spcPts val="0"/>
                        </a:spcBef>
                        <a:spcAft>
                          <a:spcPts val="0"/>
                        </a:spcAft>
                        <a:buNone/>
                      </a:pPr>
                      <a:r>
                        <a:rPr lang="es-419" sz="1900" noProof="0" dirty="0">
                          <a:solidFill>
                            <a:schemeClr val="dk1"/>
                          </a:solidFill>
                          <a:latin typeface="Trebuchet MS"/>
                          <a:ea typeface="Trebuchet MS"/>
                          <a:cs typeface="Trebuchet MS"/>
                          <a:sym typeface="Trebuchet MS"/>
                        </a:rPr>
                        <a:t>Proporciona una financiación única para el año 2027 con el fin de contribuir al mantenimiento y la ampliación de la capacidad de inscripción de OmniSalud.</a:t>
                      </a:r>
                      <a:endParaRPr lang="es-419" sz="1900" noProof="0" dirty="0">
                        <a:latin typeface="Trebuchet MS"/>
                        <a:ea typeface="Trebuchet MS"/>
                        <a:cs typeface="Trebuchet MS"/>
                        <a:sym typeface="Trebuchet MS"/>
                      </a:endParaRP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500"/>
                        <a:buFont typeface="Arial"/>
                        <a:buNone/>
                      </a:pPr>
                      <a:r>
                        <a:rPr lang="es-419" sz="1900" noProof="0" dirty="0">
                          <a:solidFill>
                            <a:schemeClr val="dk1"/>
                          </a:solidFill>
                          <a:latin typeface="Trebuchet MS"/>
                          <a:ea typeface="Trebuchet MS"/>
                          <a:cs typeface="Trebuchet MS"/>
                          <a:sym typeface="Trebuchet MS"/>
                        </a:rPr>
                        <a:t>A partir de 2027, todos los afiliados a OmniSalud deberán pagar una prima superior a 0 dólares.</a:t>
                      </a:r>
                      <a:endParaRPr lang="es-419" sz="1900" noProof="0" dirty="0">
                        <a:latin typeface="Trebuchet MS"/>
                        <a:ea typeface="Trebuchet MS"/>
                        <a:cs typeface="Trebuchet MS"/>
                        <a:sym typeface="Trebuchet MS"/>
                      </a:endParaRP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99"/>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highlight>
                <a:schemeClr val="lt1"/>
              </a:highlight>
              <a:latin typeface="Roboto Slab"/>
              <a:ea typeface="Roboto Slab"/>
              <a:cs typeface="Roboto Slab"/>
              <a:sym typeface="Roboto Slab"/>
            </a:endParaRPr>
          </a:p>
        </p:txBody>
      </p:sp>
      <p:sp>
        <p:nvSpPr>
          <p:cNvPr id="535" name="Google Shape;535;p99"/>
          <p:cNvSpPr txBox="1"/>
          <p:nvPr/>
        </p:nvSpPr>
        <p:spPr>
          <a:xfrm>
            <a:off x="419800" y="1093181"/>
            <a:ext cx="11355300" cy="23640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r>
              <a:rPr lang="es-419" sz="2000" b="1" noProof="0" dirty="0">
                <a:solidFill>
                  <a:schemeClr val="dk1"/>
                </a:solidFill>
                <a:latin typeface="Trebuchet MS"/>
                <a:ea typeface="Trebuchet MS"/>
                <a:cs typeface="Trebuchet MS"/>
                <a:sym typeface="Trebuchet MS"/>
              </a:rPr>
              <a:t>Dado que los fondos son limitados, no podemos mejorar todo al mismo tiempo. </a:t>
            </a:r>
          </a:p>
          <a:p>
            <a:pPr marL="0" marR="0" lvl="0" indent="0" algn="l" rtl="0">
              <a:lnSpc>
                <a:spcPct val="100000"/>
              </a:lnSpc>
              <a:spcBef>
                <a:spcPts val="0"/>
              </a:spcBef>
              <a:spcAft>
                <a:spcPts val="0"/>
              </a:spcAft>
              <a:buNone/>
            </a:pPr>
            <a:r>
              <a:rPr lang="es-419" sz="2000" b="1" i="1" noProof="0" dirty="0">
                <a:solidFill>
                  <a:schemeClr val="dk1"/>
                </a:solidFill>
                <a:latin typeface="Trebuchet MS"/>
                <a:ea typeface="Trebuchet MS"/>
                <a:cs typeface="Trebuchet MS"/>
                <a:sym typeface="Trebuchet MS"/>
              </a:rPr>
              <a:t>¿Qué es lo que más le importa?</a:t>
            </a:r>
            <a:r>
              <a:rPr lang="es-419" sz="2000" i="1" noProof="0" dirty="0">
                <a:solidFill>
                  <a:schemeClr val="dk1"/>
                </a:solidFill>
                <a:latin typeface="Trebuchet MS"/>
                <a:ea typeface="Trebuchet MS"/>
                <a:cs typeface="Trebuchet MS"/>
                <a:sym typeface="Trebuchet MS"/>
              </a:rPr>
              <a:t> </a:t>
            </a:r>
          </a:p>
          <a:p>
            <a:pPr marL="609600" lvl="0" indent="-425450" algn="l" rtl="0">
              <a:lnSpc>
                <a:spcPct val="115000"/>
              </a:lnSpc>
              <a:spcBef>
                <a:spcPts val="1300"/>
              </a:spcBef>
              <a:spcAft>
                <a:spcPts val="0"/>
              </a:spcAft>
              <a:buClr>
                <a:schemeClr val="dk1"/>
              </a:buClr>
              <a:buSzPts val="1900"/>
              <a:buFont typeface="Trebuchet MS"/>
              <a:buChar char="●"/>
            </a:pPr>
            <a:r>
              <a:rPr lang="es-419" sz="1900" noProof="0" dirty="0">
                <a:solidFill>
                  <a:schemeClr val="dk1"/>
                </a:solidFill>
                <a:latin typeface="Trebuchet MS"/>
                <a:ea typeface="Trebuchet MS"/>
                <a:cs typeface="Trebuchet MS"/>
                <a:sym typeface="Trebuchet MS"/>
              </a:rPr>
              <a:t>Dar cobertura al mayor número posible de personas </a:t>
            </a:r>
          </a:p>
          <a:p>
            <a:pPr marL="609600" lvl="0" indent="-425450" algn="l" rtl="0">
              <a:lnSpc>
                <a:spcPct val="115000"/>
              </a:lnSpc>
              <a:spcBef>
                <a:spcPts val="0"/>
              </a:spcBef>
              <a:spcAft>
                <a:spcPts val="0"/>
              </a:spcAft>
              <a:buClr>
                <a:schemeClr val="dk1"/>
              </a:buClr>
              <a:buSzPts val="1900"/>
              <a:buFont typeface="Trebuchet MS"/>
              <a:buChar char="●"/>
            </a:pPr>
            <a:r>
              <a:rPr lang="es-419" sz="1900" noProof="0" dirty="0">
                <a:solidFill>
                  <a:schemeClr val="dk1"/>
                </a:solidFill>
                <a:latin typeface="Trebuchet MS"/>
                <a:ea typeface="Trebuchet MS"/>
                <a:cs typeface="Trebuchet MS"/>
                <a:sym typeface="Trebuchet MS"/>
              </a:rPr>
              <a:t>Garantizar que las cuotas mensuales sean asequibles</a:t>
            </a:r>
          </a:p>
          <a:p>
            <a:pPr marL="609600" lvl="0" indent="-425450" algn="l" rtl="0">
              <a:lnSpc>
                <a:spcPct val="115000"/>
              </a:lnSpc>
              <a:spcBef>
                <a:spcPts val="0"/>
              </a:spcBef>
              <a:spcAft>
                <a:spcPts val="0"/>
              </a:spcAft>
              <a:buClr>
                <a:schemeClr val="dk1"/>
              </a:buClr>
              <a:buSzPts val="1900"/>
              <a:buFont typeface="Trebuchet MS"/>
              <a:buChar char="●"/>
            </a:pPr>
            <a:r>
              <a:rPr lang="es-419" sz="1900" noProof="0" dirty="0">
                <a:solidFill>
                  <a:schemeClr val="dk1"/>
                </a:solidFill>
                <a:latin typeface="Trebuchet MS"/>
                <a:ea typeface="Trebuchet MS"/>
                <a:cs typeface="Trebuchet MS"/>
                <a:sym typeface="Trebuchet MS"/>
              </a:rPr>
              <a:t>Garantizar que las visitas al médico y los medicamentos sean asequibles</a:t>
            </a:r>
          </a:p>
          <a:p>
            <a:pPr marL="609600" lvl="0" indent="-425450" algn="l" rtl="0">
              <a:lnSpc>
                <a:spcPct val="115000"/>
              </a:lnSpc>
              <a:spcBef>
                <a:spcPts val="0"/>
              </a:spcBef>
              <a:spcAft>
                <a:spcPts val="0"/>
              </a:spcAft>
              <a:buClr>
                <a:schemeClr val="dk1"/>
              </a:buClr>
              <a:buSzPts val="1900"/>
              <a:buFont typeface="Trebuchet MS"/>
              <a:buChar char="●"/>
            </a:pPr>
            <a:r>
              <a:rPr lang="es-419" sz="1900" noProof="0" dirty="0">
                <a:solidFill>
                  <a:schemeClr val="dk1"/>
                </a:solidFill>
                <a:latin typeface="Trebuchet MS"/>
                <a:ea typeface="Trebuchet MS"/>
                <a:cs typeface="Trebuchet MS"/>
                <a:sym typeface="Trebuchet MS"/>
              </a:rPr>
              <a:t>Ofrecer diferentes opciones de planes</a:t>
            </a: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900"/>
              <a:buFont typeface="Arial"/>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900"/>
              <a:buFont typeface="Arial"/>
              <a:buNone/>
            </a:pPr>
            <a:endParaRPr lang="es-419" sz="1900" noProof="0" dirty="0">
              <a:solidFill>
                <a:schemeClr val="dk1"/>
              </a:solidFill>
              <a:latin typeface="Trebuchet MS"/>
              <a:ea typeface="Trebuchet MS"/>
              <a:cs typeface="Trebuchet MS"/>
              <a:sym typeface="Trebuchet MS"/>
            </a:endParaRPr>
          </a:p>
        </p:txBody>
      </p:sp>
      <p:sp>
        <p:nvSpPr>
          <p:cNvPr id="536" name="Google Shape;536;p99"/>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37" name="Google Shape;537;p99"/>
          <p:cNvSpPr txBox="1"/>
          <p:nvPr/>
        </p:nvSpPr>
        <p:spPr>
          <a:xfrm>
            <a:off x="282600" y="163900"/>
            <a:ext cx="9217200" cy="742500"/>
          </a:xfrm>
          <a:prstGeom prst="rect">
            <a:avLst/>
          </a:prstGeom>
          <a:noFill/>
          <a:ln>
            <a:noFill/>
          </a:ln>
        </p:spPr>
        <p:txBody>
          <a:bodyPr spcFirstLastPara="1" wrap="square" lIns="121900" tIns="121900" rIns="121900" bIns="121900" anchor="t" anchorCtr="0">
            <a:normAutofit/>
          </a:bodyPr>
          <a:lstStyle/>
          <a:p>
            <a:pPr marL="0" marR="0" lvl="0" indent="0" algn="l" rtl="0">
              <a:lnSpc>
                <a:spcPct val="100000"/>
              </a:lnSpc>
              <a:spcBef>
                <a:spcPts val="0"/>
              </a:spcBef>
              <a:spcAft>
                <a:spcPts val="0"/>
              </a:spcAft>
              <a:buClr>
                <a:srgbClr val="000000"/>
              </a:buClr>
              <a:buSzPts val="2900"/>
              <a:buFont typeface="Arial"/>
              <a:buNone/>
            </a:pPr>
            <a:r>
              <a:rPr lang="es-419" sz="2900" noProof="0" dirty="0">
                <a:solidFill>
                  <a:srgbClr val="FFFFFF"/>
                </a:solidFill>
                <a:latin typeface="Trebuchet MS"/>
                <a:ea typeface="Trebuchet MS"/>
                <a:cs typeface="Trebuchet MS"/>
                <a:sym typeface="Trebuchet MS"/>
              </a:rPr>
              <a:t>¿Qué debería priorizar OmniSalud en 2027?</a:t>
            </a:r>
            <a:endParaRPr lang="es-419" sz="2400" i="1" u="none" strike="noStrike" cap="none" noProof="0" dirty="0">
              <a:solidFill>
                <a:srgbClr val="FFFFFF"/>
              </a:solidFill>
              <a:latin typeface="Trebuchet MS"/>
              <a:ea typeface="Trebuchet MS"/>
              <a:cs typeface="Trebuchet MS"/>
              <a:sym typeface="Trebuchet MS"/>
            </a:endParaRPr>
          </a:p>
        </p:txBody>
      </p:sp>
      <p:sp>
        <p:nvSpPr>
          <p:cNvPr id="538" name="Google Shape;538;p99"/>
          <p:cNvSpPr txBox="1">
            <a:spLocks noGrp="1"/>
          </p:cNvSpPr>
          <p:nvPr>
            <p:ph type="sldNum" idx="12"/>
          </p:nvPr>
        </p:nvSpPr>
        <p:spPr>
          <a:xfrm>
            <a:off x="15062148" y="8290164"/>
            <a:ext cx="975600" cy="6996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t>28</a:t>
            </a:fld>
            <a:endParaRPr lang="es-419" noProof="0" dirty="0"/>
          </a:p>
        </p:txBody>
      </p:sp>
      <p:pic>
        <p:nvPicPr>
          <p:cNvPr id="539" name="Google Shape;539;p99" title="co_dora_brd_chiae_reverse_rgb.png"/>
          <p:cNvPicPr preferRelativeResize="0"/>
          <p:nvPr/>
        </p:nvPicPr>
        <p:blipFill rotWithShape="1">
          <a:blip r:embed="rId3">
            <a:alphaModFix/>
          </a:blip>
          <a:srcRect/>
          <a:stretch/>
        </p:blipFill>
        <p:spPr>
          <a:xfrm>
            <a:off x="9086291" y="171533"/>
            <a:ext cx="2297508" cy="524800"/>
          </a:xfrm>
          <a:prstGeom prst="rect">
            <a:avLst/>
          </a:prstGeom>
          <a:noFill/>
          <a:ln>
            <a:noFill/>
          </a:ln>
        </p:spPr>
      </p:pic>
      <p:graphicFrame>
        <p:nvGraphicFramePr>
          <p:cNvPr id="540" name="Google Shape;540;p99"/>
          <p:cNvGraphicFramePr/>
          <p:nvPr>
            <p:extLst>
              <p:ext uri="{D42A27DB-BD31-4B8C-83A1-F6EECF244321}">
                <p14:modId xmlns:p14="http://schemas.microsoft.com/office/powerpoint/2010/main" val="3276822007"/>
              </p:ext>
            </p:extLst>
          </p:nvPr>
        </p:nvGraphicFramePr>
        <p:xfrm>
          <a:off x="721067" y="3483560"/>
          <a:ext cx="10245667" cy="2921140"/>
        </p:xfrm>
        <a:graphic>
          <a:graphicData uri="http://schemas.openxmlformats.org/drawingml/2006/table">
            <a:tbl>
              <a:tblPr>
                <a:noFill/>
              </a:tblPr>
              <a:tblGrid>
                <a:gridCol w="2483075">
                  <a:extLst>
                    <a:ext uri="{9D8B030D-6E8A-4147-A177-3AD203B41FA5}">
                      <a16:colId xmlns:a16="http://schemas.microsoft.com/office/drawing/2014/main" val="20000"/>
                    </a:ext>
                  </a:extLst>
                </a:gridCol>
                <a:gridCol w="3881296">
                  <a:extLst>
                    <a:ext uri="{9D8B030D-6E8A-4147-A177-3AD203B41FA5}">
                      <a16:colId xmlns:a16="http://schemas.microsoft.com/office/drawing/2014/main" val="20001"/>
                    </a:ext>
                  </a:extLst>
                </a:gridCol>
                <a:gridCol w="3881296">
                  <a:extLst>
                    <a:ext uri="{9D8B030D-6E8A-4147-A177-3AD203B41FA5}">
                      <a16:colId xmlns:a16="http://schemas.microsoft.com/office/drawing/2014/main" val="20002"/>
                    </a:ext>
                  </a:extLst>
                </a:gridCol>
              </a:tblGrid>
              <a:tr h="850275">
                <a:tc>
                  <a:txBody>
                    <a:bodyPr/>
                    <a:lstStyle/>
                    <a:p>
                      <a:pPr marL="0" lvl="0" indent="0" algn="l" rtl="0">
                        <a:spcBef>
                          <a:spcPts val="0"/>
                        </a:spcBef>
                        <a:spcAft>
                          <a:spcPts val="0"/>
                        </a:spcAft>
                        <a:buNone/>
                      </a:pPr>
                      <a:endParaRPr lang="es-419" sz="1600" b="1" noProof="0" dirty="0">
                        <a:latin typeface="Trebuchet MS"/>
                        <a:ea typeface="Trebuchet MS"/>
                        <a:cs typeface="Trebuchet MS"/>
                        <a:sym typeface="Trebuchet MS"/>
                      </a:endParaRPr>
                    </a:p>
                  </a:txBody>
                  <a:tcPr marL="121900" marR="121900" marT="0" marB="0">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9EAD3"/>
                    </a:solidFill>
                  </a:tcPr>
                </a:tc>
                <a:tc>
                  <a:txBody>
                    <a:bodyPr/>
                    <a:lstStyle/>
                    <a:p>
                      <a:pPr marL="0" lvl="0" indent="0" algn="ctr" rtl="0">
                        <a:spcBef>
                          <a:spcPts val="0"/>
                        </a:spcBef>
                        <a:spcAft>
                          <a:spcPts val="0"/>
                        </a:spcAft>
                        <a:buNone/>
                      </a:pPr>
                      <a:r>
                        <a:rPr lang="es-419" sz="1700" b="1" u="sng" noProof="0" dirty="0">
                          <a:latin typeface="Trebuchet MS"/>
                          <a:ea typeface="Trebuchet MS"/>
                          <a:cs typeface="Trebuchet MS"/>
                          <a:sym typeface="Trebuchet MS"/>
                        </a:rPr>
                        <a:t>Opción 1:</a:t>
                      </a:r>
                      <a:r>
                        <a:rPr lang="es-419" sz="1700" b="1" noProof="0" dirty="0">
                          <a:latin typeface="Trebuchet MS"/>
                          <a:ea typeface="Trebuchet MS"/>
                          <a:cs typeface="Trebuchet MS"/>
                          <a:sym typeface="Trebuchet MS"/>
                        </a:rPr>
                        <a:t> </a:t>
                      </a:r>
                    </a:p>
                    <a:p>
                      <a:pPr marL="0" lvl="0" indent="0" algn="ctr" rtl="0">
                        <a:spcBef>
                          <a:spcPts val="0"/>
                        </a:spcBef>
                        <a:spcAft>
                          <a:spcPts val="0"/>
                        </a:spcAft>
                        <a:buNone/>
                      </a:pPr>
                      <a:endParaRPr lang="es-419" sz="800" b="1" noProof="0" dirty="0">
                        <a:latin typeface="Trebuchet MS"/>
                        <a:ea typeface="Trebuchet MS"/>
                        <a:cs typeface="Trebuchet MS"/>
                        <a:sym typeface="Trebuchet MS"/>
                      </a:endParaRPr>
                    </a:p>
                    <a:p>
                      <a:pPr marL="0" lvl="0" indent="0" algn="ctr" rtl="0">
                        <a:spcBef>
                          <a:spcPts val="0"/>
                        </a:spcBef>
                        <a:spcAft>
                          <a:spcPts val="0"/>
                        </a:spcAft>
                        <a:buNone/>
                      </a:pPr>
                      <a:r>
                        <a:rPr lang="es-419" sz="1700" b="1" noProof="0" dirty="0">
                          <a:latin typeface="Trebuchet MS"/>
                          <a:ea typeface="Trebuchet MS"/>
                          <a:cs typeface="Trebuchet MS"/>
                          <a:sym typeface="Trebuchet MS"/>
                        </a:rPr>
                        <a:t>MENOS cobertura + prima BAJA</a:t>
                      </a:r>
                    </a:p>
                  </a:txBody>
                  <a:tcPr marL="121900" marR="121900" marT="0" marB="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D9EAD3"/>
                    </a:solidFill>
                  </a:tcPr>
                </a:tc>
                <a:tc>
                  <a:txBody>
                    <a:bodyPr/>
                    <a:lstStyle/>
                    <a:p>
                      <a:pPr marL="0" lvl="0" indent="0" algn="ctr" rtl="0">
                        <a:spcBef>
                          <a:spcPts val="0"/>
                        </a:spcBef>
                        <a:spcAft>
                          <a:spcPts val="0"/>
                        </a:spcAft>
                        <a:buNone/>
                      </a:pPr>
                      <a:r>
                        <a:rPr lang="es-419" sz="1700" b="1" u="sng" noProof="0" dirty="0">
                          <a:latin typeface="Trebuchet MS"/>
                          <a:ea typeface="Trebuchet MS"/>
                          <a:cs typeface="Trebuchet MS"/>
                          <a:sym typeface="Trebuchet MS"/>
                        </a:rPr>
                        <a:t>Opción 2:</a:t>
                      </a:r>
                      <a:r>
                        <a:rPr lang="es-419" sz="1700" b="1" noProof="0" dirty="0">
                          <a:latin typeface="Trebuchet MS"/>
                          <a:ea typeface="Trebuchet MS"/>
                          <a:cs typeface="Trebuchet MS"/>
                          <a:sym typeface="Trebuchet MS"/>
                        </a:rPr>
                        <a:t> </a:t>
                      </a:r>
                    </a:p>
                    <a:p>
                      <a:pPr marL="0" lvl="0" indent="0" algn="ctr" rtl="0">
                        <a:spcBef>
                          <a:spcPts val="0"/>
                        </a:spcBef>
                        <a:spcAft>
                          <a:spcPts val="0"/>
                        </a:spcAft>
                        <a:buNone/>
                      </a:pPr>
                      <a:endParaRPr lang="es-419" sz="800" b="1" noProof="0" dirty="0">
                        <a:latin typeface="Trebuchet MS"/>
                        <a:ea typeface="Trebuchet MS"/>
                        <a:cs typeface="Trebuchet MS"/>
                        <a:sym typeface="Trebuchet MS"/>
                      </a:endParaRPr>
                    </a:p>
                    <a:p>
                      <a:pPr marL="0" lvl="0" indent="0" algn="ctr" rtl="0">
                        <a:spcBef>
                          <a:spcPts val="0"/>
                        </a:spcBef>
                        <a:spcAft>
                          <a:spcPts val="0"/>
                        </a:spcAft>
                        <a:buNone/>
                      </a:pPr>
                      <a:r>
                        <a:rPr lang="es-419" sz="1700" b="1" noProof="0" dirty="0">
                          <a:latin typeface="Trebuchet MS"/>
                          <a:ea typeface="Trebuchet MS"/>
                          <a:cs typeface="Trebuchet MS"/>
                          <a:sym typeface="Trebuchet MS"/>
                        </a:rPr>
                        <a:t>MAYOR cobertura + prima ELEVADA</a:t>
                      </a:r>
                    </a:p>
                  </a:txBody>
                  <a:tcPr marL="121900" marR="121900" marT="0" marB="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D9EAD3"/>
                    </a:solidFill>
                  </a:tcPr>
                </a:tc>
                <a:extLst>
                  <a:ext uri="{0D108BD9-81ED-4DB2-BD59-A6C34878D82A}">
                    <a16:rowId xmlns:a16="http://schemas.microsoft.com/office/drawing/2014/main" val="10000"/>
                  </a:ext>
                </a:extLst>
              </a:tr>
              <a:tr h="771125">
                <a:tc>
                  <a:txBody>
                    <a:bodyPr/>
                    <a:lstStyle/>
                    <a:p>
                      <a:r>
                        <a:rPr lang="es-419" sz="1800" b="1" noProof="0" dirty="0"/>
                        <a:t>Nivel de cobertura del plan</a:t>
                      </a:r>
                      <a:endParaRPr lang="es-419" sz="1800" noProof="0" dirty="0"/>
                    </a:p>
                  </a:txBody>
                  <a:tcPr marL="121900" marR="121900" marT="121900" marB="121900" anchor="ctr">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Menos cobertura (73 AV)</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Más cobertura (94 AV)</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771125">
                <a:tc>
                  <a:txBody>
                    <a:bodyPr/>
                    <a:lstStyle/>
                    <a:p>
                      <a:pPr marL="0" lvl="0" indent="0" algn="l" rtl="0">
                        <a:spcBef>
                          <a:spcPts val="0"/>
                        </a:spcBef>
                        <a:spcAft>
                          <a:spcPts val="0"/>
                        </a:spcAft>
                        <a:buNone/>
                      </a:pPr>
                      <a:r>
                        <a:rPr lang="es-419" sz="1700" b="1" noProof="0" dirty="0">
                          <a:latin typeface="Trebuchet MS"/>
                          <a:ea typeface="Trebuchet MS"/>
                          <a:cs typeface="Trebuchet MS"/>
                          <a:sym typeface="Trebuchet MS"/>
                        </a:rPr>
                        <a:t>Prima mensual</a:t>
                      </a:r>
                    </a:p>
                  </a:txBody>
                  <a:tcPr marL="121900" marR="121900" marT="121900" marB="121900" anchor="ctr">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Unos 15 dólares al mes</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Unos 140 dólares al mes</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507300">
                <a:tc>
                  <a:txBody>
                    <a:bodyPr/>
                    <a:lstStyle/>
                    <a:p>
                      <a:pPr marL="0" lvl="0" indent="0" algn="l" rtl="0">
                        <a:spcBef>
                          <a:spcPts val="0"/>
                        </a:spcBef>
                        <a:spcAft>
                          <a:spcPts val="0"/>
                        </a:spcAft>
                        <a:buNone/>
                      </a:pPr>
                      <a:r>
                        <a:rPr lang="es-419" sz="1700" b="1" noProof="0" dirty="0">
                          <a:latin typeface="Trebuchet MS"/>
                          <a:ea typeface="Trebuchet MS"/>
                          <a:cs typeface="Trebuchet MS"/>
                          <a:sym typeface="Trebuchet MS"/>
                        </a:rPr>
                        <a:t>Afiliación</a:t>
                      </a:r>
                    </a:p>
                  </a:txBody>
                  <a:tcPr marL="121900" marR="121900" marT="121900" marB="121900" anchor="ctr">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Unas 6.700 personas</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Unas 6.300 personas</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41" name="Google Shape;541;p99"/>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latin typeface="Trebuchet MS"/>
                <a:ea typeface="Trebuchet MS"/>
                <a:cs typeface="Trebuchet MS"/>
                <a:sym typeface="Trebuchet MS"/>
              </a:rPr>
              <a:t>28</a:t>
            </a:fld>
            <a:endParaRPr lang="es-419" noProof="0" dirty="0">
              <a:latin typeface="Trebuchet MS"/>
              <a:ea typeface="Trebuchet MS"/>
              <a:cs typeface="Trebuchet MS"/>
              <a:sym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100"/>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lang="es-419" sz="1900" noProof="0" dirty="0">
              <a:highlight>
                <a:schemeClr val="lt1"/>
              </a:highlight>
              <a:latin typeface="Roboto Slab"/>
              <a:ea typeface="Roboto Slab"/>
              <a:cs typeface="Roboto Slab"/>
              <a:sym typeface="Roboto Slab"/>
            </a:endParaRPr>
          </a:p>
        </p:txBody>
      </p:sp>
      <p:sp>
        <p:nvSpPr>
          <p:cNvPr id="547" name="Google Shape;547;p100"/>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lang="es-419" sz="1900" noProof="0" dirty="0"/>
          </a:p>
        </p:txBody>
      </p:sp>
      <p:pic>
        <p:nvPicPr>
          <p:cNvPr id="548" name="Google Shape;548;p100" title="co_dora_div_ins_reverse_rgb (1).png"/>
          <p:cNvPicPr preferRelativeResize="0"/>
          <p:nvPr/>
        </p:nvPicPr>
        <p:blipFill>
          <a:blip r:embed="rId3">
            <a:alphaModFix/>
          </a:blip>
          <a:stretch>
            <a:fillRect/>
          </a:stretch>
        </p:blipFill>
        <p:spPr>
          <a:xfrm>
            <a:off x="9617079" y="143321"/>
            <a:ext cx="2574925" cy="661358"/>
          </a:xfrm>
          <a:prstGeom prst="rect">
            <a:avLst/>
          </a:prstGeom>
          <a:noFill/>
          <a:ln>
            <a:noFill/>
          </a:ln>
        </p:spPr>
      </p:pic>
      <p:sp>
        <p:nvSpPr>
          <p:cNvPr id="549" name="Google Shape;549;p100"/>
          <p:cNvSpPr txBox="1"/>
          <p:nvPr/>
        </p:nvSpPr>
        <p:spPr>
          <a:xfrm>
            <a:off x="198833" y="33446"/>
            <a:ext cx="8520300" cy="1047600"/>
          </a:xfrm>
          <a:prstGeom prst="rect">
            <a:avLst/>
          </a:prstGeom>
          <a:noFill/>
          <a:ln>
            <a:noFill/>
          </a:ln>
        </p:spPr>
        <p:txBody>
          <a:bodyPr spcFirstLastPara="1" wrap="square" lIns="121900" tIns="121900" rIns="121900" bIns="121900" anchor="t" anchorCtr="0">
            <a:normAutofit lnSpcReduction="10000"/>
          </a:bodyPr>
          <a:lstStyle/>
          <a:p>
            <a:pPr marL="0" lvl="0" indent="0" algn="l" rtl="0">
              <a:spcBef>
                <a:spcPts val="0"/>
              </a:spcBef>
              <a:spcAft>
                <a:spcPts val="0"/>
              </a:spcAft>
              <a:buNone/>
            </a:pPr>
            <a:r>
              <a:rPr lang="es-419" sz="2900" noProof="0" dirty="0">
                <a:solidFill>
                  <a:srgbClr val="FFFFFF"/>
                </a:solidFill>
                <a:latin typeface="Trebuchet MS"/>
                <a:ea typeface="Trebuchet MS"/>
                <a:cs typeface="Trebuchet MS"/>
                <a:sym typeface="Trebuchet MS"/>
              </a:rPr>
              <a:t>Todos los planes de OmniSalud son planes «Colorado Option».</a:t>
            </a:r>
            <a:endParaRPr lang="es-419" sz="2500" noProof="0" dirty="0">
              <a:solidFill>
                <a:srgbClr val="FFFFFF"/>
              </a:solidFill>
              <a:latin typeface="Trebuchet MS"/>
              <a:ea typeface="Trebuchet MS"/>
              <a:cs typeface="Trebuchet MS"/>
              <a:sym typeface="Trebuchet MS"/>
            </a:endParaRPr>
          </a:p>
        </p:txBody>
      </p:sp>
      <p:sp>
        <p:nvSpPr>
          <p:cNvPr id="550" name="Google Shape;550;p100"/>
          <p:cNvSpPr txBox="1"/>
          <p:nvPr/>
        </p:nvSpPr>
        <p:spPr>
          <a:xfrm>
            <a:off x="165411" y="1123946"/>
            <a:ext cx="11862900" cy="538606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600" noProof="0" dirty="0">
                <a:latin typeface="Trebuchet MS"/>
                <a:ea typeface="Trebuchet MS"/>
                <a:cs typeface="Trebuchet MS"/>
                <a:sym typeface="Trebuchet MS"/>
              </a:rPr>
              <a:t>Los planes «Colorado Option» se diseñaron con la colaboración de la comunidad y las partes interesadas para contribuir a que la asistencia sanitaria resulte más asequible. Algunos servicios tienen copagos de 0 dólares o de bajo coste, independientemente del nivel de cobertura que tenga. </a:t>
            </a:r>
          </a:p>
          <a:p>
            <a:pPr marL="0" lvl="0" indent="0" algn="l" rtl="0">
              <a:spcBef>
                <a:spcPts val="0"/>
              </a:spcBef>
              <a:spcAft>
                <a:spcPts val="0"/>
              </a:spcAft>
              <a:buNone/>
            </a:pPr>
            <a:endParaRPr lang="es-419" sz="2600" noProof="0" dirty="0">
              <a:latin typeface="Trebuchet MS"/>
              <a:ea typeface="Trebuchet MS"/>
              <a:cs typeface="Trebuchet MS"/>
              <a:sym typeface="Trebuchet MS"/>
            </a:endParaRPr>
          </a:p>
          <a:p>
            <a:pPr marL="0" lvl="0" indent="0" algn="l" rtl="0">
              <a:spcBef>
                <a:spcPts val="0"/>
              </a:spcBef>
              <a:spcAft>
                <a:spcPts val="0"/>
              </a:spcAft>
              <a:buNone/>
            </a:pPr>
            <a:r>
              <a:rPr lang="es-419" sz="2600" noProof="0" dirty="0">
                <a:latin typeface="Trebuchet MS"/>
                <a:ea typeface="Trebuchet MS"/>
                <a:cs typeface="Trebuchet MS"/>
                <a:sym typeface="Trebuchet MS"/>
              </a:rPr>
              <a:t>Ventajas de «Colorado Option»</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$0 en consultas de atención primaria no preventivas</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$0 en consultas de salud mental, salud conductual y trastornos por consumo de sustancias</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$0 en consultas prenatales y posnatales</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$0 en material para la diabetes, incluidos los medidores continuos de glucosa</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$5 en formación para el autocontrol de la diabetes </a:t>
            </a:r>
          </a:p>
        </p:txBody>
      </p:sp>
      <p:sp>
        <p:nvSpPr>
          <p:cNvPr id="551" name="Google Shape;551;p100"/>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latin typeface="Trebuchet MS"/>
                <a:ea typeface="Trebuchet MS"/>
                <a:cs typeface="Trebuchet MS"/>
                <a:sym typeface="Trebuchet MS"/>
              </a:rPr>
              <a:t>29</a:t>
            </a:fld>
            <a:endParaRPr lang="es-419" noProof="0" dirty="0">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7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noProof="0" dirty="0"/>
              <a:t>Subtítulos</a:t>
            </a:r>
          </a:p>
        </p:txBody>
      </p:sp>
      <p:sp>
        <p:nvSpPr>
          <p:cNvPr id="324" name="Google Shape;324;p73"/>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342900" lvl="0" indent="-279400" algn="l" rtl="0">
              <a:lnSpc>
                <a:spcPct val="100000"/>
              </a:lnSpc>
              <a:spcBef>
                <a:spcPts val="1000"/>
              </a:spcBef>
              <a:spcAft>
                <a:spcPts val="0"/>
              </a:spcAft>
              <a:buClr>
                <a:schemeClr val="dk2"/>
              </a:buClr>
              <a:buSzPts val="2600"/>
              <a:buFont typeface="Trebuchet MS"/>
              <a:buChar char="●"/>
            </a:pPr>
            <a:r>
              <a:rPr lang="es-419" sz="2600" noProof="0" dirty="0">
                <a:solidFill>
                  <a:schemeClr val="dk2"/>
                </a:solidFill>
              </a:rPr>
              <a:t>Los subtítulos están disponibles en Zoom.</a:t>
            </a:r>
          </a:p>
          <a:p>
            <a:pPr marL="342900" lvl="0" indent="-279400" algn="l" rtl="0">
              <a:lnSpc>
                <a:spcPct val="100000"/>
              </a:lnSpc>
              <a:spcBef>
                <a:spcPts val="1000"/>
              </a:spcBef>
              <a:spcAft>
                <a:spcPts val="0"/>
              </a:spcAft>
              <a:buClr>
                <a:schemeClr val="dk2"/>
              </a:buClr>
              <a:buSzPts val="2600"/>
              <a:buChar char="●"/>
            </a:pPr>
            <a:r>
              <a:rPr lang="es-419" sz="2600" noProof="0" dirty="0">
                <a:solidFill>
                  <a:schemeClr val="dk2"/>
                </a:solidFill>
              </a:rPr>
              <a:t>Para activarlos, haga clic en el icono «Mostrar subtítulos».</a:t>
            </a:r>
          </a:p>
          <a:p>
            <a:pPr marL="342900" lvl="0" indent="-279400" algn="l" rtl="0">
              <a:lnSpc>
                <a:spcPct val="100000"/>
              </a:lnSpc>
              <a:spcBef>
                <a:spcPts val="1000"/>
              </a:spcBef>
              <a:spcAft>
                <a:spcPts val="0"/>
              </a:spcAft>
              <a:buClr>
                <a:schemeClr val="dk2"/>
              </a:buClr>
              <a:buSzPts val="2600"/>
              <a:buChar char="●"/>
            </a:pPr>
            <a:r>
              <a:rPr lang="es-419" sz="2600" noProof="0" dirty="0">
                <a:solidFill>
                  <a:schemeClr val="dk2"/>
                </a:solidFill>
              </a:rPr>
              <a:t>Para traducir los subtítulos, haga clic en la flecha situada junto a «Mostrar subtítulos» y seleccione su idioma.</a:t>
            </a:r>
            <a:endParaRPr lang="es-419" sz="1000" noProof="0" dirty="0">
              <a:solidFill>
                <a:schemeClr val="dk2"/>
              </a:solidFill>
              <a:highlight>
                <a:schemeClr val="lt2"/>
              </a:highlight>
              <a:latin typeface="Arial"/>
              <a:ea typeface="Arial"/>
              <a:cs typeface="Arial"/>
              <a:sym typeface="Arial"/>
            </a:endParaRPr>
          </a:p>
          <a:p>
            <a:pPr marL="0" lvl="0" indent="0" algn="l" rtl="0">
              <a:spcBef>
                <a:spcPts val="1000"/>
              </a:spcBef>
              <a:spcAft>
                <a:spcPts val="0"/>
              </a:spcAft>
              <a:buNone/>
            </a:pPr>
            <a:endParaRPr lang="es-419" noProof="0" dirty="0">
              <a:solidFill>
                <a:schemeClr val="dk2"/>
              </a:solidFill>
            </a:endParaRPr>
          </a:p>
        </p:txBody>
      </p:sp>
      <p:sp>
        <p:nvSpPr>
          <p:cNvPr id="325" name="Google Shape;325;p7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solidFill>
                  <a:schemeClr val="lt1"/>
                </a:solidFill>
              </a:rPr>
              <a:t>3</a:t>
            </a:fld>
            <a:endParaRPr lang="es-419" noProof="0" dirty="0">
              <a:solidFill>
                <a:schemeClr val="lt1"/>
              </a:solidFill>
            </a:endParaRPr>
          </a:p>
        </p:txBody>
      </p:sp>
      <p:pic>
        <p:nvPicPr>
          <p:cNvPr id="326" name="Google Shape;326;p73" descr="Screenshot of Zoom toolbar showing the closed caption icon."/>
          <p:cNvPicPr preferRelativeResize="0"/>
          <p:nvPr/>
        </p:nvPicPr>
        <p:blipFill>
          <a:blip r:embed="rId3">
            <a:alphaModFix/>
          </a:blip>
          <a:stretch>
            <a:fillRect/>
          </a:stretch>
        </p:blipFill>
        <p:spPr>
          <a:xfrm>
            <a:off x="4520637" y="4090825"/>
            <a:ext cx="3150725" cy="1586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61"/>
        <p:cNvGrpSpPr/>
        <p:nvPr/>
      </p:nvGrpSpPr>
      <p:grpSpPr>
        <a:xfrm>
          <a:off x="0" y="0"/>
          <a:ext cx="0" cy="0"/>
          <a:chOff x="0" y="0"/>
          <a:chExt cx="0" cy="0"/>
        </a:xfrm>
      </p:grpSpPr>
      <p:pic>
        <p:nvPicPr>
          <p:cNvPr id="562" name="Google Shape;562;p100" title="GettyImages-1504817343.jpg"/>
          <p:cNvPicPr preferRelativeResize="0"/>
          <p:nvPr/>
        </p:nvPicPr>
        <p:blipFill rotWithShape="1">
          <a:blip r:embed="rId3">
            <a:alphaModFix/>
          </a:blip>
          <a:srcRect t="6726" b="9099"/>
          <a:stretch/>
        </p:blipFill>
        <p:spPr>
          <a:xfrm>
            <a:off x="2819033" y="882500"/>
            <a:ext cx="9372964" cy="5975466"/>
          </a:xfrm>
          <a:prstGeom prst="rect">
            <a:avLst/>
          </a:prstGeom>
          <a:noFill/>
          <a:ln>
            <a:noFill/>
          </a:ln>
        </p:spPr>
      </p:pic>
      <p:sp>
        <p:nvSpPr>
          <p:cNvPr id="563" name="Google Shape;563;p100"/>
          <p:cNvSpPr/>
          <p:nvPr/>
        </p:nvSpPr>
        <p:spPr>
          <a:xfrm>
            <a:off x="1400" y="-9900"/>
            <a:ext cx="12192000" cy="1236900"/>
          </a:xfrm>
          <a:prstGeom prst="rect">
            <a:avLst/>
          </a:prstGeom>
          <a:solidFill>
            <a:srgbClr val="001970"/>
          </a:solidFill>
          <a:ln w="12700" cap="flat" cmpd="sng">
            <a:solidFill>
              <a:schemeClr val="dk2"/>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64" name="Google Shape;564;p100"/>
          <p:cNvSpPr txBox="1">
            <a:spLocks noGrp="1"/>
          </p:cNvSpPr>
          <p:nvPr>
            <p:ph type="title"/>
          </p:nvPr>
        </p:nvSpPr>
        <p:spPr>
          <a:xfrm>
            <a:off x="284500" y="52169"/>
            <a:ext cx="11360700" cy="7635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SzPts val="2610"/>
              <a:buNone/>
            </a:pPr>
            <a:r>
              <a:rPr lang="es-419" sz="5000" noProof="0" dirty="0">
                <a:solidFill>
                  <a:schemeClr val="lt1"/>
                </a:solidFill>
                <a:latin typeface="Trebuchet MS"/>
                <a:ea typeface="Trebuchet MS"/>
                <a:cs typeface="Trebuchet MS"/>
                <a:sym typeface="Trebuchet MS"/>
              </a:rPr>
              <a:t>¿Y ahora qué?</a:t>
            </a:r>
            <a:endParaRPr lang="es-419" sz="5000" i="1" noProof="0" dirty="0">
              <a:solidFill>
                <a:schemeClr val="lt1"/>
              </a:solidFill>
              <a:latin typeface="Trebuchet MS"/>
              <a:ea typeface="Trebuchet MS"/>
              <a:cs typeface="Trebuchet MS"/>
              <a:sym typeface="Trebuchet MS"/>
            </a:endParaRPr>
          </a:p>
        </p:txBody>
      </p:sp>
      <p:pic>
        <p:nvPicPr>
          <p:cNvPr id="565" name="Google Shape;565;p100"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66" name="Google Shape;566;p100"/>
          <p:cNvSpPr txBox="1"/>
          <p:nvPr/>
        </p:nvSpPr>
        <p:spPr>
          <a:xfrm>
            <a:off x="4446900" y="1553400"/>
            <a:ext cx="4824900" cy="1100700"/>
          </a:xfrm>
          <a:prstGeom prst="rect">
            <a:avLst/>
          </a:prstGeom>
          <a:noFill/>
          <a:ln>
            <a:noFill/>
          </a:ln>
        </p:spPr>
        <p:txBody>
          <a:bodyPr spcFirstLastPara="1" wrap="square" lIns="121900" tIns="121900" rIns="121900" bIns="121900" anchor="t" anchorCtr="0">
            <a:noAutofit/>
          </a:bodyPr>
          <a:lstStyle/>
          <a:p>
            <a:pPr marL="457200" lvl="0" indent="-342900" algn="l" rtl="0">
              <a:lnSpc>
                <a:spcPct val="95000"/>
              </a:lnSpc>
              <a:spcBef>
                <a:spcPts val="0"/>
              </a:spcBef>
              <a:spcAft>
                <a:spcPts val="0"/>
              </a:spcAft>
              <a:buClr>
                <a:schemeClr val="lt1"/>
              </a:buClr>
              <a:buSzPts val="1800"/>
              <a:buFont typeface="Trebuchet MS"/>
              <a:buChar char="●"/>
            </a:pPr>
            <a:endParaRPr lang="es-419" sz="2400" noProof="0" dirty="0">
              <a:solidFill>
                <a:schemeClr val="dk2"/>
              </a:solidFill>
            </a:endParaRPr>
          </a:p>
        </p:txBody>
      </p:sp>
      <p:sp>
        <p:nvSpPr>
          <p:cNvPr id="567" name="Google Shape;567;p100"/>
          <p:cNvSpPr txBox="1"/>
          <p:nvPr/>
        </p:nvSpPr>
        <p:spPr>
          <a:xfrm>
            <a:off x="197575" y="1429600"/>
            <a:ext cx="8888700" cy="5199900"/>
          </a:xfrm>
          <a:prstGeom prst="rect">
            <a:avLst/>
          </a:prstGeom>
          <a:solidFill>
            <a:srgbClr val="001970"/>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609600" marR="0" lvl="0" indent="0" algn="l"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FFFFFF"/>
              </a:solidFill>
              <a:latin typeface="Trebuchet MS"/>
              <a:ea typeface="Trebuchet MS"/>
              <a:cs typeface="Trebuchet MS"/>
              <a:sym typeface="Trebuchet MS"/>
            </a:endParaRPr>
          </a:p>
        </p:txBody>
      </p:sp>
      <p:sp>
        <p:nvSpPr>
          <p:cNvPr id="568" name="Google Shape;568;p100"/>
          <p:cNvSpPr txBox="1"/>
          <p:nvPr/>
        </p:nvSpPr>
        <p:spPr>
          <a:xfrm>
            <a:off x="343100" y="1590075"/>
            <a:ext cx="8668200" cy="48186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Clr>
                <a:schemeClr val="dk1"/>
              </a:buClr>
              <a:buSzPts val="1100"/>
              <a:buFont typeface="Arial"/>
              <a:buNone/>
            </a:pPr>
            <a:r>
              <a:rPr lang="es-419" sz="3000" noProof="0" dirty="0">
                <a:solidFill>
                  <a:schemeClr val="lt1"/>
                </a:solidFill>
                <a:latin typeface="Trebuchet MS"/>
                <a:ea typeface="Trebuchet MS"/>
                <a:cs typeface="Trebuchet MS"/>
                <a:sym typeface="Trebuchet MS"/>
              </a:rPr>
              <a:t>Manténgase al tanto y siga compartiendo sus comentarios  </a:t>
            </a:r>
          </a:p>
          <a:p>
            <a:pPr marL="0" lvl="0" indent="0" algn="l" rtl="0">
              <a:spcBef>
                <a:spcPts val="0"/>
              </a:spcBef>
              <a:spcAft>
                <a:spcPts val="0"/>
              </a:spcAft>
              <a:buClr>
                <a:schemeClr val="dk1"/>
              </a:buClr>
              <a:buSzPts val="1100"/>
              <a:buFont typeface="Arial"/>
              <a:buNone/>
            </a:pPr>
            <a:endParaRPr lang="es-419" sz="3000" noProof="0" dirty="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s-419" sz="3000" noProof="0" dirty="0">
                <a:solidFill>
                  <a:schemeClr val="lt1"/>
                </a:solidFill>
                <a:latin typeface="Trebuchet MS"/>
                <a:ea typeface="Trebuchet MS"/>
                <a:cs typeface="Trebuchet MS"/>
                <a:sym typeface="Trebuchet MS"/>
              </a:rPr>
              <a:t>Próximos foros comunitarios</a:t>
            </a:r>
          </a:p>
          <a:p>
            <a:pPr marL="457200" lvl="0" indent="-419100" algn="l" rtl="0">
              <a:spcBef>
                <a:spcPts val="0"/>
              </a:spcBef>
              <a:spcAft>
                <a:spcPts val="0"/>
              </a:spcAft>
              <a:buClr>
                <a:schemeClr val="lt1"/>
              </a:buClr>
              <a:buSzPts val="3000"/>
              <a:buFont typeface="Trebuchet MS"/>
              <a:buChar char="●"/>
            </a:pPr>
            <a:r>
              <a:rPr lang="es-419" sz="3000" noProof="0" dirty="0">
                <a:solidFill>
                  <a:schemeClr val="lt1"/>
                </a:solidFill>
                <a:latin typeface="Trebuchet MS"/>
                <a:ea typeface="Trebuchet MS"/>
                <a:cs typeface="Trebuchet MS"/>
                <a:sym typeface="Trebuchet MS"/>
              </a:rPr>
              <a:t>Sábado, 11 de julio, de 10 a 11 a. m.</a:t>
            </a:r>
          </a:p>
          <a:p>
            <a:pPr marL="457200" lvl="0" indent="-419100" algn="l" rtl="0">
              <a:spcBef>
                <a:spcPts val="0"/>
              </a:spcBef>
              <a:spcAft>
                <a:spcPts val="0"/>
              </a:spcAft>
              <a:buClr>
                <a:schemeClr val="lt1"/>
              </a:buClr>
              <a:buSzPts val="3000"/>
              <a:buFont typeface="Trebuchet MS"/>
              <a:buChar char="●"/>
            </a:pPr>
            <a:r>
              <a:rPr lang="es-419" sz="3000" noProof="0" dirty="0">
                <a:solidFill>
                  <a:schemeClr val="lt1"/>
                </a:solidFill>
                <a:latin typeface="Trebuchet MS"/>
                <a:ea typeface="Trebuchet MS"/>
                <a:cs typeface="Trebuchet MS"/>
                <a:sym typeface="Trebuchet MS"/>
              </a:rPr>
              <a:t>Martes, 14 de julio, de 12 a 1 p. m.</a:t>
            </a:r>
          </a:p>
          <a:p>
            <a:pPr marL="914400" lvl="1" indent="-419100" algn="l" rtl="0">
              <a:spcBef>
                <a:spcPts val="0"/>
              </a:spcBef>
              <a:spcAft>
                <a:spcPts val="0"/>
              </a:spcAft>
              <a:buClr>
                <a:schemeClr val="lt1"/>
              </a:buClr>
              <a:buSzPts val="3000"/>
              <a:buFont typeface="Trebuchet MS"/>
              <a:buChar char="○"/>
            </a:pPr>
            <a:r>
              <a:rPr lang="es-419" sz="3000" u="sng" noProof="0" dirty="0">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Inscríbase en el próximo foro comunitario</a:t>
            </a:r>
            <a:endParaRPr lang="es-419" sz="3000" noProof="0" dirty="0">
              <a:solidFill>
                <a:srgbClr val="00FFFF"/>
              </a:solidFill>
              <a:latin typeface="Trebuchet MS"/>
              <a:ea typeface="Trebuchet MS"/>
              <a:cs typeface="Trebuchet MS"/>
              <a:sym typeface="Trebuchet MS"/>
            </a:endParaRPr>
          </a:p>
          <a:p>
            <a:pPr marL="609600" lvl="0" indent="0" algn="ctr" rtl="0">
              <a:lnSpc>
                <a:spcPct val="95000"/>
              </a:lnSpc>
              <a:spcBef>
                <a:spcPts val="0"/>
              </a:spcBef>
              <a:spcAft>
                <a:spcPts val="0"/>
              </a:spcAft>
              <a:buClr>
                <a:schemeClr val="dk1"/>
              </a:buClr>
              <a:buSzPts val="1500"/>
              <a:buFont typeface="Arial"/>
              <a:buNone/>
            </a:pPr>
            <a:endParaRPr lang="es-419" sz="2000" u="sng" noProof="0" dirty="0">
              <a:solidFill>
                <a:schemeClr val="lt1"/>
              </a:solidFill>
              <a:latin typeface="Trebuchet MS"/>
              <a:ea typeface="Trebuchet MS"/>
              <a:cs typeface="Trebuchet MS"/>
              <a:sym typeface="Trebuchet MS"/>
            </a:endParaRPr>
          </a:p>
        </p:txBody>
      </p:sp>
      <p:pic>
        <p:nvPicPr>
          <p:cNvPr id="569" name="Google Shape;569;p100" descr="QR code linked to register for an upcoming community forum"/>
          <p:cNvPicPr preferRelativeResize="0"/>
          <p:nvPr/>
        </p:nvPicPr>
        <p:blipFill>
          <a:blip r:embed="rId6">
            <a:alphaModFix/>
          </a:blip>
          <a:stretch>
            <a:fillRect/>
          </a:stretch>
        </p:blipFill>
        <p:spPr>
          <a:xfrm>
            <a:off x="5474242" y="5171775"/>
            <a:ext cx="1243518" cy="1236900"/>
          </a:xfrm>
          <a:prstGeom prst="rect">
            <a:avLst/>
          </a:prstGeom>
          <a:noFill/>
          <a:ln>
            <a:noFill/>
          </a:ln>
        </p:spPr>
      </p:pic>
      <p:sp>
        <p:nvSpPr>
          <p:cNvPr id="570" name="Google Shape;570;p100"/>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solidFill>
                  <a:schemeClr val="lt1"/>
                </a:solidFill>
              </a:rPr>
              <a:t>30</a:t>
            </a:fld>
            <a:endParaRPr lang="es-419" noProof="0" dirty="0">
              <a:solidFill>
                <a:schemeClr val="lt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4"/>
        <p:cNvGrpSpPr/>
        <p:nvPr/>
      </p:nvGrpSpPr>
      <p:grpSpPr>
        <a:xfrm>
          <a:off x="0" y="0"/>
          <a:ext cx="0" cy="0"/>
          <a:chOff x="0" y="0"/>
          <a:chExt cx="0" cy="0"/>
        </a:xfrm>
      </p:grpSpPr>
      <p:pic>
        <p:nvPicPr>
          <p:cNvPr id="575" name="Google Shape;575;p101" title="0.jpg"/>
          <p:cNvPicPr preferRelativeResize="0"/>
          <p:nvPr/>
        </p:nvPicPr>
        <p:blipFill rotWithShape="1">
          <a:blip r:embed="rId3">
            <a:alphaModFix/>
          </a:blip>
          <a:srcRect l="5888" r="-31959"/>
          <a:stretch/>
        </p:blipFill>
        <p:spPr>
          <a:xfrm>
            <a:off x="2717725" y="1227000"/>
            <a:ext cx="12734419" cy="5631001"/>
          </a:xfrm>
          <a:prstGeom prst="rect">
            <a:avLst/>
          </a:prstGeom>
          <a:noFill/>
          <a:ln>
            <a:noFill/>
          </a:ln>
        </p:spPr>
      </p:pic>
      <p:sp>
        <p:nvSpPr>
          <p:cNvPr id="576" name="Google Shape;576;p101"/>
          <p:cNvSpPr/>
          <p:nvPr/>
        </p:nvSpPr>
        <p:spPr>
          <a:xfrm>
            <a:off x="1400" y="-9900"/>
            <a:ext cx="12192000" cy="1236900"/>
          </a:xfrm>
          <a:prstGeom prst="rect">
            <a:avLst/>
          </a:prstGeom>
          <a:solidFill>
            <a:srgbClr val="001970"/>
          </a:solidFill>
          <a:ln w="12700" cap="flat" cmpd="sng">
            <a:solidFill>
              <a:schemeClr val="dk2"/>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77" name="Google Shape;577;p101"/>
          <p:cNvSpPr txBox="1">
            <a:spLocks noGrp="1"/>
          </p:cNvSpPr>
          <p:nvPr>
            <p:ph type="title"/>
          </p:nvPr>
        </p:nvSpPr>
        <p:spPr>
          <a:xfrm>
            <a:off x="343100" y="42144"/>
            <a:ext cx="11360700" cy="7635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SzPts val="2900"/>
              <a:buNone/>
            </a:pPr>
            <a:r>
              <a:rPr lang="es-419" sz="5000" noProof="0" dirty="0">
                <a:solidFill>
                  <a:schemeClr val="lt1"/>
                </a:solidFill>
                <a:latin typeface="Trebuchet MS"/>
                <a:ea typeface="Trebuchet MS"/>
                <a:cs typeface="Trebuchet MS"/>
                <a:sym typeface="Trebuchet MS"/>
              </a:rPr>
              <a:t>¿Y ahora qué?</a:t>
            </a:r>
            <a:endParaRPr lang="es-419" sz="5000" i="1" noProof="0" dirty="0">
              <a:solidFill>
                <a:schemeClr val="lt1"/>
              </a:solidFill>
              <a:latin typeface="Trebuchet MS"/>
              <a:ea typeface="Trebuchet MS"/>
              <a:cs typeface="Trebuchet MS"/>
              <a:sym typeface="Trebuchet MS"/>
            </a:endParaRPr>
          </a:p>
        </p:txBody>
      </p:sp>
      <p:sp>
        <p:nvSpPr>
          <p:cNvPr id="578" name="Google Shape;578;p101"/>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solidFill>
                  <a:schemeClr val="lt1"/>
                </a:solidFill>
              </a:rPr>
              <a:t>31</a:t>
            </a:fld>
            <a:endParaRPr lang="es-419" noProof="0" dirty="0">
              <a:solidFill>
                <a:schemeClr val="lt1"/>
              </a:solidFill>
            </a:endParaRPr>
          </a:p>
        </p:txBody>
      </p:sp>
      <p:pic>
        <p:nvPicPr>
          <p:cNvPr id="579" name="Google Shape;579;p101"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80" name="Google Shape;580;p101"/>
          <p:cNvSpPr txBox="1"/>
          <p:nvPr/>
        </p:nvSpPr>
        <p:spPr>
          <a:xfrm>
            <a:off x="4446900" y="1553400"/>
            <a:ext cx="4824900" cy="1100700"/>
          </a:xfrm>
          <a:prstGeom prst="rect">
            <a:avLst/>
          </a:prstGeom>
          <a:noFill/>
          <a:ln>
            <a:noFill/>
          </a:ln>
        </p:spPr>
        <p:txBody>
          <a:bodyPr spcFirstLastPara="1" wrap="square" lIns="121900" tIns="121900" rIns="121900" bIns="121900" anchor="t" anchorCtr="0">
            <a:noAutofit/>
          </a:bodyPr>
          <a:lstStyle/>
          <a:p>
            <a:pPr marL="457200" lvl="0" indent="-342900" algn="l" rtl="0">
              <a:lnSpc>
                <a:spcPct val="95000"/>
              </a:lnSpc>
              <a:spcBef>
                <a:spcPts val="0"/>
              </a:spcBef>
              <a:spcAft>
                <a:spcPts val="0"/>
              </a:spcAft>
              <a:buClr>
                <a:schemeClr val="lt1"/>
              </a:buClr>
              <a:buSzPts val="1800"/>
              <a:buFont typeface="Trebuchet MS"/>
              <a:buChar char="●"/>
            </a:pPr>
            <a:endParaRPr lang="es-419" sz="2400" noProof="0" dirty="0">
              <a:solidFill>
                <a:schemeClr val="dk2"/>
              </a:solidFill>
            </a:endParaRPr>
          </a:p>
        </p:txBody>
      </p:sp>
      <p:sp>
        <p:nvSpPr>
          <p:cNvPr id="581" name="Google Shape;581;p101"/>
          <p:cNvSpPr txBox="1"/>
          <p:nvPr/>
        </p:nvSpPr>
        <p:spPr>
          <a:xfrm>
            <a:off x="197575" y="1429600"/>
            <a:ext cx="8888700" cy="5199900"/>
          </a:xfrm>
          <a:prstGeom prst="rect">
            <a:avLst/>
          </a:prstGeom>
          <a:solidFill>
            <a:srgbClr val="001970"/>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609600" marR="0" lvl="0" indent="0" algn="l"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FFFFFF"/>
              </a:solidFill>
              <a:latin typeface="Trebuchet MS"/>
              <a:ea typeface="Trebuchet MS"/>
              <a:cs typeface="Trebuchet MS"/>
              <a:sym typeface="Trebuchet MS"/>
            </a:endParaRPr>
          </a:p>
        </p:txBody>
      </p:sp>
      <p:sp>
        <p:nvSpPr>
          <p:cNvPr id="582" name="Google Shape;582;p101"/>
          <p:cNvSpPr txBox="1"/>
          <p:nvPr/>
        </p:nvSpPr>
        <p:spPr>
          <a:xfrm>
            <a:off x="343100" y="1429600"/>
            <a:ext cx="8656200" cy="48186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Clr>
                <a:schemeClr val="dk1"/>
              </a:buClr>
              <a:buSzPts val="1100"/>
              <a:buFont typeface="Arial"/>
              <a:buNone/>
            </a:pPr>
            <a:r>
              <a:rPr lang="es-419" sz="2600" noProof="0" dirty="0">
                <a:solidFill>
                  <a:schemeClr val="lt1"/>
                </a:solidFill>
                <a:latin typeface="Trebuchet MS"/>
                <a:ea typeface="Trebuchet MS"/>
                <a:cs typeface="Trebuchet MS"/>
                <a:sym typeface="Trebuchet MS"/>
              </a:rPr>
              <a:t>Manténgase al tanto y siga compartiendo sus comentarios</a:t>
            </a:r>
          </a:p>
          <a:p>
            <a:pPr marL="0" lvl="0" indent="0" algn="l" rtl="0">
              <a:spcBef>
                <a:spcPts val="0"/>
              </a:spcBef>
              <a:spcAft>
                <a:spcPts val="0"/>
              </a:spcAft>
              <a:buClr>
                <a:schemeClr val="dk1"/>
              </a:buClr>
              <a:buSzPts val="1100"/>
              <a:buFont typeface="Arial"/>
              <a:buNone/>
            </a:pPr>
            <a:endParaRPr lang="es-419" sz="1600" noProof="0" dirty="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s-419" sz="2600" noProof="0" dirty="0">
                <a:solidFill>
                  <a:schemeClr val="lt1"/>
                </a:solidFill>
                <a:latin typeface="Trebuchet MS"/>
                <a:ea typeface="Trebuchet MS"/>
                <a:cs typeface="Trebuchet MS"/>
                <a:sym typeface="Trebuchet MS"/>
              </a:rPr>
              <a:t>Reuniones de la Junta Directiva de la HIAE</a:t>
            </a:r>
          </a:p>
          <a:p>
            <a:pPr marL="457200" lvl="0" indent="-419100" algn="l" rtl="0">
              <a:spcBef>
                <a:spcPts val="0"/>
              </a:spcBef>
              <a:spcAft>
                <a:spcPts val="0"/>
              </a:spcAft>
              <a:buClr>
                <a:schemeClr val="lt1"/>
              </a:buClr>
              <a:buSzPts val="3000"/>
              <a:buFont typeface="Trebuchet MS"/>
              <a:buChar char="●"/>
            </a:pPr>
            <a:r>
              <a:rPr lang="es-419" sz="2600" noProof="0" dirty="0">
                <a:solidFill>
                  <a:schemeClr val="lt1"/>
                </a:solidFill>
                <a:latin typeface="Trebuchet MS"/>
                <a:ea typeface="Trebuchet MS"/>
                <a:cs typeface="Trebuchet MS"/>
                <a:sym typeface="Trebuchet MS"/>
              </a:rPr>
              <a:t>Jueves, 16 de julio, de 10:00 a 12:00.</a:t>
            </a:r>
          </a:p>
          <a:p>
            <a:pPr marL="457200" lvl="0" indent="-419100" algn="l" rtl="0">
              <a:spcBef>
                <a:spcPts val="0"/>
              </a:spcBef>
              <a:spcAft>
                <a:spcPts val="0"/>
              </a:spcAft>
              <a:buClr>
                <a:schemeClr val="lt1"/>
              </a:buClr>
              <a:buSzPts val="3000"/>
              <a:buFont typeface="Trebuchet MS"/>
              <a:buChar char="●"/>
            </a:pPr>
            <a:r>
              <a:rPr lang="es-419" sz="2600" u="sng" noProof="0" dirty="0">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Inscríbase en la próxima reunión de la junta directiva de la HIAE</a:t>
            </a:r>
            <a:endParaRPr lang="es-419" sz="2600" noProof="0" dirty="0">
              <a:solidFill>
                <a:schemeClr val="lt1"/>
              </a:solidFill>
              <a:latin typeface="Trebuchet MS"/>
              <a:ea typeface="Trebuchet MS"/>
              <a:cs typeface="Trebuchet MS"/>
              <a:sym typeface="Trebuchet MS"/>
            </a:endParaRPr>
          </a:p>
          <a:p>
            <a:pPr marL="0" lvl="0" indent="0" algn="l" rtl="0">
              <a:spcBef>
                <a:spcPts val="0"/>
              </a:spcBef>
              <a:spcAft>
                <a:spcPts val="0"/>
              </a:spcAft>
              <a:buNone/>
            </a:pPr>
            <a:r>
              <a:rPr lang="es-419" sz="2600" noProof="0" dirty="0">
                <a:solidFill>
                  <a:schemeClr val="lt1"/>
                </a:solidFill>
                <a:latin typeface="Trebuchet MS"/>
                <a:ea typeface="Trebuchet MS"/>
                <a:cs typeface="Trebuchet MS"/>
                <a:sym typeface="Trebuchet MS"/>
              </a:rPr>
              <a:t>Compartir comentarios</a:t>
            </a:r>
          </a:p>
          <a:p>
            <a:pPr marL="457200" lvl="0" indent="-419100" algn="l" rtl="0">
              <a:spcBef>
                <a:spcPts val="0"/>
              </a:spcBef>
              <a:spcAft>
                <a:spcPts val="0"/>
              </a:spcAft>
              <a:buClr>
                <a:schemeClr val="lt1"/>
              </a:buClr>
              <a:buSzPts val="3000"/>
              <a:buFont typeface="Trebuchet MS"/>
              <a:buChar char="●"/>
            </a:pPr>
            <a:r>
              <a:rPr lang="es-419" sz="2600" u="sng" noProof="0" dirty="0">
                <a:solidFill>
                  <a:srgbClr val="00FFFF"/>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Formulario de comentarios públicos de la HIAE</a:t>
            </a:r>
            <a:endParaRPr lang="es-419" sz="2600" u="sng" noProof="0" dirty="0">
              <a:solidFill>
                <a:schemeClr val="lt1"/>
              </a:solidFill>
              <a:latin typeface="Trebuchet MS"/>
              <a:ea typeface="Trebuchet MS"/>
              <a:cs typeface="Trebuchet MS"/>
              <a:sym typeface="Trebuchet MS"/>
            </a:endParaRPr>
          </a:p>
          <a:p>
            <a:pPr marL="609600" lvl="0" indent="0" algn="ctr" rtl="0">
              <a:lnSpc>
                <a:spcPct val="95000"/>
              </a:lnSpc>
              <a:spcBef>
                <a:spcPts val="0"/>
              </a:spcBef>
              <a:spcAft>
                <a:spcPts val="0"/>
              </a:spcAft>
              <a:buClr>
                <a:schemeClr val="dk1"/>
              </a:buClr>
              <a:buSzPts val="1500"/>
              <a:buFont typeface="Arial"/>
              <a:buNone/>
            </a:pPr>
            <a:endParaRPr lang="es-419" sz="2100" u="sng" noProof="0" dirty="0">
              <a:solidFill>
                <a:schemeClr val="lt1"/>
              </a:solidFill>
              <a:latin typeface="Trebuchet MS"/>
              <a:ea typeface="Trebuchet MS"/>
              <a:cs typeface="Trebuchet MS"/>
              <a:sym typeface="Trebuchet MS"/>
            </a:endParaRPr>
          </a:p>
        </p:txBody>
      </p:sp>
      <p:pic>
        <p:nvPicPr>
          <p:cNvPr id="583" name="Google Shape;583;p101" descr="QR code wit a link to register for the next HIAE board meeting" title="qr 1.png"/>
          <p:cNvPicPr preferRelativeResize="0"/>
          <p:nvPr/>
        </p:nvPicPr>
        <p:blipFill>
          <a:blip r:embed="rId7">
            <a:alphaModFix/>
          </a:blip>
          <a:stretch>
            <a:fillRect/>
          </a:stretch>
        </p:blipFill>
        <p:spPr>
          <a:xfrm>
            <a:off x="4091354" y="4990528"/>
            <a:ext cx="1724088" cy="146027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102"/>
          <p:cNvSpPr txBox="1">
            <a:spLocks noGrp="1"/>
          </p:cNvSpPr>
          <p:nvPr>
            <p:ph type="title"/>
          </p:nvPr>
        </p:nvSpPr>
        <p:spPr>
          <a:xfrm>
            <a:off x="838200" y="266050"/>
            <a:ext cx="10515600" cy="886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noProof="0" dirty="0"/>
              <a:t>Recursos </a:t>
            </a:r>
          </a:p>
        </p:txBody>
      </p:sp>
      <p:sp>
        <p:nvSpPr>
          <p:cNvPr id="590" name="Google Shape;590;p102"/>
          <p:cNvSpPr txBox="1">
            <a:spLocks noGrp="1"/>
          </p:cNvSpPr>
          <p:nvPr>
            <p:ph type="body" idx="1"/>
          </p:nvPr>
        </p:nvSpPr>
        <p:spPr>
          <a:xfrm>
            <a:off x="838200" y="1284025"/>
            <a:ext cx="10967100" cy="4898100"/>
          </a:xfrm>
          <a:prstGeom prst="rect">
            <a:avLst/>
          </a:prstGeom>
        </p:spPr>
        <p:txBody>
          <a:bodyPr spcFirstLastPara="1" wrap="square" lIns="91425" tIns="45700" rIns="91425" bIns="45700" anchor="t" anchorCtr="0">
            <a:noAutofit/>
          </a:bodyPr>
          <a:lstStyle/>
          <a:p>
            <a:pPr marL="457200" lvl="0" indent="-431800" algn="l" rtl="0">
              <a:lnSpc>
                <a:spcPct val="100000"/>
              </a:lnSpc>
              <a:spcBef>
                <a:spcPts val="1000"/>
              </a:spcBef>
              <a:spcAft>
                <a:spcPts val="0"/>
              </a:spcAft>
              <a:buSzPts val="3200"/>
              <a:buFont typeface="Trebuchet MS"/>
              <a:buChar char="●"/>
            </a:pPr>
            <a:r>
              <a:rPr lang="es-419" sz="2900" noProof="0" dirty="0"/>
              <a:t>Materiales actualizados:</a:t>
            </a:r>
          </a:p>
          <a:p>
            <a:pPr marL="914400" lvl="1" indent="-419100" algn="l" rtl="0">
              <a:lnSpc>
                <a:spcPct val="100000"/>
              </a:lnSpc>
              <a:spcBef>
                <a:spcPts val="0"/>
              </a:spcBef>
              <a:spcAft>
                <a:spcPts val="0"/>
              </a:spcAft>
              <a:buSzPts val="3000"/>
              <a:buFont typeface="Trebuchet MS"/>
              <a:buChar char="○"/>
            </a:pPr>
            <a:r>
              <a:rPr lang="es-419" sz="2900" noProof="0" dirty="0"/>
              <a:t>Carta sobre cambios en las prestaciones para los miembros (atención dental)</a:t>
            </a:r>
          </a:p>
          <a:p>
            <a:pPr marL="914400" lvl="1" indent="-419100" algn="l" rtl="0">
              <a:lnSpc>
                <a:spcPct val="100000"/>
              </a:lnSpc>
              <a:spcBef>
                <a:spcPts val="0"/>
              </a:spcBef>
              <a:spcAft>
                <a:spcPts val="0"/>
              </a:spcAft>
              <a:buSzPts val="3000"/>
              <a:buFont typeface="Trebuchet MS"/>
              <a:buChar char="○"/>
            </a:pPr>
            <a:r>
              <a:rPr lang="es-419" sz="2900" noProof="0" dirty="0"/>
              <a:t>Mensajes clave </a:t>
            </a:r>
          </a:p>
          <a:p>
            <a:pPr marL="457200" lvl="0" indent="-419100" algn="l" rtl="0">
              <a:lnSpc>
                <a:spcPct val="100000"/>
              </a:lnSpc>
              <a:spcBef>
                <a:spcPts val="1000"/>
              </a:spcBef>
              <a:spcAft>
                <a:spcPts val="0"/>
              </a:spcAft>
              <a:buSzPts val="3000"/>
              <a:buChar char="●"/>
            </a:pPr>
            <a:r>
              <a:rPr lang="es-419" sz="2900" noProof="0" dirty="0"/>
              <a:t>Próximamente:</a:t>
            </a:r>
          </a:p>
          <a:p>
            <a:pPr marL="914400" lvl="1" indent="-419100" algn="l" rtl="0">
              <a:lnSpc>
                <a:spcPct val="100000"/>
              </a:lnSpc>
              <a:spcBef>
                <a:spcPts val="1000"/>
              </a:spcBef>
              <a:spcAft>
                <a:spcPts val="0"/>
              </a:spcAft>
              <a:buSzPts val="3000"/>
              <a:buFont typeface="Trebuchet MS"/>
              <a:buChar char="○"/>
            </a:pPr>
            <a:r>
              <a:rPr lang="es-419" sz="2900" noProof="0" dirty="0"/>
              <a:t>Kit de herramientas (escenarios actualizados, herramienta de comparación de políticas sanitarias de Colorado)</a:t>
            </a:r>
          </a:p>
          <a:p>
            <a:pPr marL="914400" lvl="1" indent="-419100" algn="l" rtl="0">
              <a:lnSpc>
                <a:spcPct val="100000"/>
              </a:lnSpc>
              <a:spcBef>
                <a:spcPts val="0"/>
              </a:spcBef>
              <a:spcAft>
                <a:spcPts val="0"/>
              </a:spcAft>
              <a:buSzPts val="3000"/>
              <a:buChar char="○"/>
            </a:pPr>
            <a:r>
              <a:rPr lang="es-419" sz="2900" noProof="0" dirty="0"/>
              <a:t>Actualizaciones del sitio web </a:t>
            </a:r>
          </a:p>
          <a:p>
            <a:pPr marL="457200" lvl="0" indent="-431800" algn="l" rtl="0">
              <a:lnSpc>
                <a:spcPct val="100000"/>
              </a:lnSpc>
              <a:spcBef>
                <a:spcPts val="1000"/>
              </a:spcBef>
              <a:spcAft>
                <a:spcPts val="0"/>
              </a:spcAft>
              <a:buClr>
                <a:schemeClr val="dk2"/>
              </a:buClr>
              <a:buSzPts val="3200"/>
              <a:buFont typeface="Trebuchet MS"/>
              <a:buChar char="●"/>
            </a:pPr>
            <a:r>
              <a:rPr lang="es-419" sz="2900" u="sng" noProof="0" dirty="0">
                <a:solidFill>
                  <a:schemeClr val="hlink"/>
                </a:solidFill>
                <a:hlinkClick r:id="rId3"/>
              </a:rPr>
              <a:t>Suscríbase al boletín informativo del CAC</a:t>
            </a:r>
            <a:endParaRPr lang="es-419" sz="2900" noProof="0" dirty="0">
              <a:solidFill>
                <a:schemeClr val="dk2"/>
              </a:solidFill>
            </a:endParaRPr>
          </a:p>
        </p:txBody>
      </p:sp>
      <p:sp>
        <p:nvSpPr>
          <p:cNvPr id="591" name="Google Shape;591;p10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32</a:t>
            </a:fld>
            <a:endParaRPr lang="es-419" noProof="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103"/>
          <p:cNvSpPr txBox="1">
            <a:spLocks noGrp="1"/>
          </p:cNvSpPr>
          <p:nvPr>
            <p:ph type="title"/>
          </p:nvPr>
        </p:nvSpPr>
        <p:spPr>
          <a:xfrm>
            <a:off x="6122788" y="2625328"/>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s-419" noProof="0" dirty="0"/>
              <a:t>¿Tiene preguntas?</a:t>
            </a:r>
          </a:p>
        </p:txBody>
      </p:sp>
      <p:sp>
        <p:nvSpPr>
          <p:cNvPr id="598" name="Google Shape;598;p10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33</a:t>
            </a:fld>
            <a:endParaRPr lang="es-419" noProof="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104"/>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a:buNone/>
            </a:pPr>
            <a:r>
              <a:rPr lang="es-419" noProof="0" dirty="0"/>
              <a:t>Información de contacto</a:t>
            </a:r>
          </a:p>
        </p:txBody>
      </p:sp>
      <p:sp>
        <p:nvSpPr>
          <p:cNvPr id="605" name="Google Shape;605;p104"/>
          <p:cNvSpPr/>
          <p:nvPr/>
        </p:nvSpPr>
        <p:spPr>
          <a:xfrm>
            <a:off x="3048000" y="2111413"/>
            <a:ext cx="6096000" cy="3108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419" sz="3600" u="sng" noProof="0" dirty="0">
                <a:solidFill>
                  <a:srgbClr val="00FF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hcpf_coverallco@state.co.us</a:t>
            </a:r>
            <a:endParaRPr lang="es-419" sz="3600" noProof="0" dirty="0">
              <a:solidFill>
                <a:srgbClr val="00FFFF"/>
              </a:solidFill>
              <a:latin typeface="Trebuchet MS"/>
              <a:ea typeface="Trebuchet MS"/>
              <a:cs typeface="Trebuchet MS"/>
              <a:sym typeface="Trebuchet MS"/>
            </a:endParaRPr>
          </a:p>
        </p:txBody>
      </p:sp>
      <p:sp>
        <p:nvSpPr>
          <p:cNvPr id="606" name="Google Shape;606;p10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34</a:t>
            </a:fld>
            <a:endParaRPr lang="es-419" noProof="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105"/>
          <p:cNvSpPr txBox="1">
            <a:spLocks noGrp="1"/>
          </p:cNvSpPr>
          <p:nvPr>
            <p:ph type="title"/>
          </p:nvPr>
        </p:nvSpPr>
        <p:spPr>
          <a:xfrm>
            <a:off x="183931" y="2168288"/>
            <a:ext cx="11824200" cy="13257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s-419" noProof="0" dirty="0"/>
              <a:t>¡Gracias!</a:t>
            </a:r>
          </a:p>
        </p:txBody>
      </p:sp>
      <p:sp>
        <p:nvSpPr>
          <p:cNvPr id="613" name="Google Shape;613;p10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35</a:t>
            </a:fld>
            <a:endParaRPr lang="es-419" noProof="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74"/>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r>
              <a:rPr lang="es-419" b="1" noProof="0" dirty="0"/>
              <a:t>Organización de la reunión</a:t>
            </a:r>
            <a:endParaRPr lang="es-419" noProof="0" dirty="0"/>
          </a:p>
        </p:txBody>
      </p:sp>
      <p:sp>
        <p:nvSpPr>
          <p:cNvPr id="333" name="Google Shape;333;p74"/>
          <p:cNvSpPr txBox="1">
            <a:spLocks noGrp="1"/>
          </p:cNvSpPr>
          <p:nvPr>
            <p:ph type="body" idx="1"/>
          </p:nvPr>
        </p:nvSpPr>
        <p:spPr>
          <a:xfrm>
            <a:off x="715350" y="1578525"/>
            <a:ext cx="10761300" cy="44796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Estamos grabando este seminario web.</a:t>
            </a: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No incluya el historial médico, la situación en materia de seguro ni los datos del miembro en las preguntas o comentarios.</a:t>
            </a:r>
          </a:p>
          <a:p>
            <a:pPr marL="914400" lvl="1" indent="-387350" algn="l" rtl="0">
              <a:lnSpc>
                <a:spcPct val="100000"/>
              </a:lnSpc>
              <a:spcBef>
                <a:spcPts val="500"/>
              </a:spcBef>
              <a:spcAft>
                <a:spcPts val="0"/>
              </a:spcAft>
              <a:buClr>
                <a:schemeClr val="dk2"/>
              </a:buClr>
              <a:buSzPts val="2500"/>
              <a:buFont typeface="Trebuchet MS"/>
              <a:buChar char="○"/>
            </a:pPr>
            <a:r>
              <a:rPr lang="es-419" sz="2500" noProof="0" dirty="0">
                <a:solidFill>
                  <a:schemeClr val="dk2"/>
                </a:solidFill>
              </a:rPr>
              <a:t>Esta información puede constituir información sanitaria protegida (PHI) o información de identificación personal (PII).</a:t>
            </a:r>
          </a:p>
          <a:p>
            <a:pPr marL="914400" lvl="1" indent="-387350" algn="l" rtl="0">
              <a:lnSpc>
                <a:spcPct val="100000"/>
              </a:lnSpc>
              <a:spcBef>
                <a:spcPts val="500"/>
              </a:spcBef>
              <a:spcAft>
                <a:spcPts val="0"/>
              </a:spcAft>
              <a:buClr>
                <a:schemeClr val="dk2"/>
              </a:buClr>
              <a:buSzPts val="2500"/>
              <a:buFont typeface="Trebuchet MS"/>
              <a:buChar char="○"/>
            </a:pPr>
            <a:r>
              <a:rPr lang="es-419" sz="2500" noProof="0" dirty="0">
                <a:solidFill>
                  <a:schemeClr val="dk2"/>
                </a:solidFill>
              </a:rPr>
              <a:t>Si una pregunta incluye PHI o PII, el personal no podrá leerla en voz alta en su totalidad.</a:t>
            </a:r>
            <a:endParaRPr lang="es-419" sz="2600" noProof="0" dirty="0">
              <a:solidFill>
                <a:schemeClr val="dk2"/>
              </a:solidFill>
            </a:endParaRPr>
          </a:p>
        </p:txBody>
      </p:sp>
      <p:sp>
        <p:nvSpPr>
          <p:cNvPr id="334" name="Google Shape;334;p7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4</a:t>
            </a:fld>
            <a:endParaRPr lang="es-419"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75"/>
          <p:cNvSpPr txBox="1">
            <a:spLocks noGrp="1"/>
          </p:cNvSpPr>
          <p:nvPr>
            <p:ph type="title"/>
          </p:nvPr>
        </p:nvSpPr>
        <p:spPr>
          <a:xfrm>
            <a:off x="838188" y="4451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s-419" noProof="0" dirty="0"/>
              <a:t>Organización de la reunión</a:t>
            </a:r>
          </a:p>
        </p:txBody>
      </p:sp>
      <p:sp>
        <p:nvSpPr>
          <p:cNvPr id="341" name="Google Shape;341;p75"/>
          <p:cNvSpPr txBox="1">
            <a:spLocks noGrp="1"/>
          </p:cNvSpPr>
          <p:nvPr>
            <p:ph type="body" idx="1"/>
          </p:nvPr>
        </p:nvSpPr>
        <p:spPr>
          <a:xfrm>
            <a:off x="715337" y="802043"/>
            <a:ext cx="10761300" cy="4479600"/>
          </a:xfrm>
          <a:prstGeom prst="rect">
            <a:avLst/>
          </a:prstGeom>
        </p:spPr>
        <p:txBody>
          <a:bodyPr spcFirstLastPara="1" wrap="square" lIns="91425" tIns="45700" rIns="91425" bIns="45700" anchor="t" anchorCtr="0">
            <a:noAutofit/>
          </a:bodyPr>
          <a:lstStyle/>
          <a:p>
            <a:pPr marL="457200" lvl="0" indent="0" algn="l" rtl="0">
              <a:lnSpc>
                <a:spcPct val="100000"/>
              </a:lnSpc>
              <a:spcBef>
                <a:spcPts val="1000"/>
              </a:spcBef>
              <a:spcAft>
                <a:spcPts val="0"/>
              </a:spcAft>
              <a:buNone/>
            </a:pPr>
            <a:endParaRPr lang="es-419" sz="2500" noProof="0" dirty="0">
              <a:solidFill>
                <a:schemeClr val="dk2"/>
              </a:solidFill>
            </a:endParaRP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Se silenciará el micrófono de los asistentes durante la presentación.</a:t>
            </a: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El chat estará desactivado para los participantes. El personal utilizará el chat para compartir enlaces.</a:t>
            </a: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Utilice la función de preguntas y respuestas para formular sus preguntas.</a:t>
            </a: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Si tiene alguna pregunta de carácter técnico o relacionada con Zoom, utilice también la función de preguntas y respuestas. Un miembro del equipo hará todo lo posible por ayudarle. </a:t>
            </a:r>
          </a:p>
        </p:txBody>
      </p:sp>
      <p:sp>
        <p:nvSpPr>
          <p:cNvPr id="342" name="Google Shape;342;p7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5</a:t>
            </a:fld>
            <a:endParaRPr lang="es-419" noProof="0" dirty="0"/>
          </a:p>
        </p:txBody>
      </p:sp>
      <p:pic>
        <p:nvPicPr>
          <p:cNvPr id="343" name="Google Shape;343;p75" descr="Screenshot of the Zoom Q&amp;A feature found in the Zoom toolbar."/>
          <p:cNvPicPr preferRelativeResize="0"/>
          <p:nvPr/>
        </p:nvPicPr>
        <p:blipFill>
          <a:blip r:embed="rId3">
            <a:alphaModFix/>
          </a:blip>
          <a:stretch>
            <a:fillRect/>
          </a:stretch>
        </p:blipFill>
        <p:spPr>
          <a:xfrm>
            <a:off x="5414524" y="5008438"/>
            <a:ext cx="1362925" cy="1122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76" descr="Father points out something on laptop to family, seated on couch, as wife, son and daughter look on."/>
          <p:cNvPicPr preferRelativeResize="0"/>
          <p:nvPr/>
        </p:nvPicPr>
        <p:blipFill rotWithShape="1">
          <a:blip r:embed="rId3">
            <a:alphaModFix/>
          </a:blip>
          <a:srcRect l="10386" t="16328" b="8637"/>
          <a:stretch/>
        </p:blipFill>
        <p:spPr>
          <a:xfrm>
            <a:off x="-1" y="-1"/>
            <a:ext cx="12191998" cy="6268917"/>
          </a:xfrm>
          <a:prstGeom prst="rect">
            <a:avLst/>
          </a:prstGeom>
          <a:noFill/>
          <a:ln>
            <a:noFill/>
          </a:ln>
        </p:spPr>
      </p:pic>
      <p:sp>
        <p:nvSpPr>
          <p:cNvPr id="349" name="Google Shape;349;p76"/>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defTabSz="914400" rtl="0" eaLnBrk="1" fontAlgn="auto" latinLnBrk="0" hangingPunct="1">
              <a:lnSpc>
                <a:spcPct val="100000"/>
              </a:lnSpc>
              <a:spcBef>
                <a:spcPts val="0"/>
              </a:spcBef>
              <a:spcAft>
                <a:spcPts val="0"/>
              </a:spcAft>
              <a:buClr>
                <a:srgbClr val="000000"/>
              </a:buClr>
              <a:buSzPts val="3400"/>
              <a:buFont typeface="Arial"/>
              <a:buNone/>
              <a:tabLst/>
              <a:defRPr/>
            </a:pPr>
            <a:r>
              <a:rPr kumimoji="0" lang="es-419" sz="4000" b="1" i="0" u="none" strike="noStrike" kern="0" cap="none" spc="0" normalizeH="0" baseline="0" noProof="0" dirty="0">
                <a:ln>
                  <a:noFill/>
                </a:ln>
                <a:solidFill>
                  <a:srgbClr val="FFFFFF"/>
                </a:solidFill>
                <a:effectLst/>
                <a:uLnTx/>
                <a:uFillTx/>
                <a:latin typeface="Trebuchet MS"/>
                <a:ea typeface="Trebuchet MS"/>
                <a:cs typeface="Trebuchet MS"/>
                <a:sym typeface="Trebuchet MS"/>
              </a:rPr>
              <a:t>Nuestra misión</a:t>
            </a:r>
            <a:endParaRPr kumimoji="0" lang="es-419" sz="4000" b="1" i="0" u="none" strike="noStrike" kern="0" cap="none" spc="0" normalizeH="0" baseline="0" noProof="0" dirty="0">
              <a:ln>
                <a:noFill/>
              </a:ln>
              <a:solidFill>
                <a:srgbClr val="000000"/>
              </a:solidFill>
              <a:effectLst/>
              <a:uLnTx/>
              <a:uFillTx/>
              <a:latin typeface="Arial"/>
              <a:cs typeface="Arial"/>
              <a:sym typeface="Arial"/>
            </a:endParaRPr>
          </a:p>
          <a:p>
            <a:pPr marL="161925"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s-419" sz="2400" b="0" i="0" u="none" strike="noStrike" kern="0" cap="none" spc="0" normalizeH="0" baseline="0" noProof="0" dirty="0">
                <a:ln>
                  <a:noFill/>
                </a:ln>
                <a:solidFill>
                  <a:srgbClr val="FFFFFF"/>
                </a:solidFill>
                <a:effectLst/>
                <a:uLnTx/>
                <a:uFillTx/>
                <a:latin typeface="Trebuchet MS"/>
                <a:ea typeface="Trebuchet MS"/>
                <a:cs typeface="Trebuchet MS"/>
                <a:sym typeface="Trebuchet MS"/>
              </a:rPr>
              <a:t>Mejorar la equidad, el acceso y los resultados en la asistencia sanitaria para las personas a las que atendemos, al tiempo que se ahorra dinero a los habitantes de Colorado en materia de asistencia sanitaria y se genera valor para el estado de Colorado</a:t>
            </a:r>
            <a:r>
              <a:rPr lang="es-419" sz="2400" noProof="0" dirty="0">
                <a:solidFill>
                  <a:schemeClr val="lt1"/>
                </a:solidFill>
                <a:latin typeface="Trebuchet MS"/>
                <a:ea typeface="Trebuchet MS"/>
                <a:cs typeface="Trebuchet MS"/>
                <a:sym typeface="Trebuchet MS"/>
              </a:rPr>
              <a:t>.</a:t>
            </a:r>
          </a:p>
        </p:txBody>
      </p:sp>
      <p:sp>
        <p:nvSpPr>
          <p:cNvPr id="350" name="Google Shape;350;p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solidFill>
                  <a:schemeClr val="lt1"/>
                </a:solidFill>
              </a:rPr>
              <a:t>6</a:t>
            </a:fld>
            <a:endParaRPr lang="es-419" noProof="0" dirty="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77"/>
          <p:cNvSpPr txBox="1">
            <a:spLocks noGrp="1"/>
          </p:cNvSpPr>
          <p:nvPr>
            <p:ph type="title"/>
          </p:nvPr>
        </p:nvSpPr>
        <p:spPr>
          <a:xfrm>
            <a:off x="3513292" y="51592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s-419" noProof="0" dirty="0"/>
              <a:t>Qué hacemos</a:t>
            </a:r>
          </a:p>
        </p:txBody>
      </p:sp>
      <p:sp>
        <p:nvSpPr>
          <p:cNvPr id="356" name="Google Shape;356;p77"/>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s-419" sz="3200" noProof="0" dirty="0">
                <a:solidFill>
                  <a:schemeClr val="dk2"/>
                </a:solidFill>
              </a:rPr>
              <a:t>El Departamento de Política Sanitaria y Financiación de Colorado (HCPF) gestiona Health First Colorado (el programa Medicaid de Colorado), el Child Health Plan Plus (CHP+) y otros programas sanitarios destinados a los residentes de Colorado que cumplan los requisitos. </a:t>
            </a:r>
            <a:endParaRPr lang="es-419" sz="3200" b="0" i="0" u="none" strike="noStrike" noProof="0" dirty="0">
              <a:solidFill>
                <a:schemeClr val="dk2"/>
              </a:solidFill>
              <a:latin typeface="Trebuchet MS"/>
              <a:ea typeface="Trebuchet MS"/>
              <a:cs typeface="Trebuchet MS"/>
              <a:sym typeface="Trebuchet MS"/>
            </a:endParaRPr>
          </a:p>
        </p:txBody>
      </p:sp>
      <p:sp>
        <p:nvSpPr>
          <p:cNvPr id="357" name="Google Shape;357;p77"/>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solidFill>
                  <a:schemeClr val="lt1"/>
                </a:solidFill>
              </a:rPr>
              <a:t>7</a:t>
            </a:fld>
            <a:endParaRPr lang="es-419" noProof="0" dirty="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7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r>
              <a:rPr lang="es-419" b="1" noProof="0" dirty="0"/>
              <a:t>Las expectativas de hoy</a:t>
            </a:r>
            <a:endParaRPr lang="es-419" noProof="0" dirty="0"/>
          </a:p>
        </p:txBody>
      </p:sp>
      <p:sp>
        <p:nvSpPr>
          <p:cNvPr id="363" name="Google Shape;363;p7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s-419" sz="2600" b="1" noProof="0" dirty="0">
                <a:solidFill>
                  <a:schemeClr val="dk2"/>
                </a:solidFill>
              </a:rPr>
              <a:t>Asistentes: </a:t>
            </a:r>
            <a:r>
              <a:rPr lang="es-419" sz="2600" noProof="0" dirty="0">
                <a:solidFill>
                  <a:schemeClr val="dk2"/>
                </a:solidFill>
              </a:rPr>
              <a:t>Hacer preguntas y aportar comentarios tras la presentación. </a:t>
            </a:r>
          </a:p>
          <a:p>
            <a:pPr marL="342900" lvl="0" indent="-279400" algn="l" rtl="0">
              <a:spcBef>
                <a:spcPts val="1000"/>
              </a:spcBef>
              <a:spcAft>
                <a:spcPts val="0"/>
              </a:spcAft>
              <a:buClr>
                <a:schemeClr val="dk2"/>
              </a:buClr>
              <a:buSzPts val="2600"/>
              <a:buChar char="•"/>
            </a:pPr>
            <a:r>
              <a:rPr lang="es-419" sz="2600" b="1" noProof="0" dirty="0">
                <a:solidFill>
                  <a:schemeClr val="dk2"/>
                </a:solidFill>
              </a:rPr>
              <a:t>Normas de la reunión: </a:t>
            </a:r>
            <a:r>
              <a:rPr lang="es-419" sz="2600" noProof="0" dirty="0">
                <a:solidFill>
                  <a:schemeClr val="dk2"/>
                </a:solidFill>
              </a:rPr>
              <a:t>Ser respetuoso, no salirse del tema y tener en cuenta la duración de sus comentarios o preguntas. </a:t>
            </a:r>
          </a:p>
          <a:p>
            <a:pPr marL="342900" lvl="0" indent="-279400" algn="l" rtl="0">
              <a:spcBef>
                <a:spcPts val="1000"/>
              </a:spcBef>
              <a:spcAft>
                <a:spcPts val="0"/>
              </a:spcAft>
              <a:buClr>
                <a:schemeClr val="dk2"/>
              </a:buClr>
              <a:buSzPts val="2600"/>
              <a:buChar char="•"/>
            </a:pPr>
            <a:r>
              <a:rPr lang="es-419" sz="2600" b="1" noProof="0" dirty="0">
                <a:solidFill>
                  <a:schemeClr val="dk2"/>
                </a:solidFill>
              </a:rPr>
              <a:t>Límite de tiempo</a:t>
            </a:r>
            <a:r>
              <a:rPr lang="es-419" sz="2600" noProof="0" dirty="0">
                <a:solidFill>
                  <a:schemeClr val="dk2"/>
                </a:solidFill>
              </a:rPr>
              <a:t>: debido al número de asistentes, solo se aceptarán preguntas a través de la función de preguntas y respuestas de la barra de herramientas de Zoom. </a:t>
            </a:r>
          </a:p>
        </p:txBody>
      </p:sp>
      <p:sp>
        <p:nvSpPr>
          <p:cNvPr id="364" name="Google Shape;364;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8</a:t>
            </a:fld>
            <a:endParaRPr lang="es-419"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79"/>
          <p:cNvSpPr txBox="1">
            <a:spLocks noGrp="1"/>
          </p:cNvSpPr>
          <p:nvPr>
            <p:ph type="title"/>
          </p:nvPr>
        </p:nvSpPr>
        <p:spPr>
          <a:xfrm>
            <a:off x="304132" y="119214"/>
            <a:ext cx="11088000" cy="159756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5400" noProof="0" dirty="0"/>
              <a:t>Compromiso con las partes interesadas</a:t>
            </a:r>
          </a:p>
        </p:txBody>
      </p:sp>
      <p:sp>
        <p:nvSpPr>
          <p:cNvPr id="371" name="Google Shape;371;p79"/>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s-419" sz="3500" b="1" noProof="0" dirty="0">
                <a:solidFill>
                  <a:schemeClr val="dk2"/>
                </a:solidFill>
                <a:latin typeface="Trebuchet MS"/>
                <a:ea typeface="Trebuchet MS"/>
                <a:cs typeface="Trebuchet MS"/>
                <a:sym typeface="Trebuchet MS"/>
              </a:rPr>
              <a:t>El HCPF:</a:t>
            </a:r>
            <a:endParaRPr lang="es-419" sz="3500" b="0" i="0" u="none" strike="noStrike" cap="none" noProof="0" dirty="0">
              <a:solidFill>
                <a:schemeClr val="dk2"/>
              </a:solidFill>
              <a:latin typeface="Arial"/>
              <a:ea typeface="Arial"/>
              <a:cs typeface="Arial"/>
              <a:sym typeface="Arial"/>
            </a:endParaRPr>
          </a:p>
        </p:txBody>
      </p:sp>
      <p:sp>
        <p:nvSpPr>
          <p:cNvPr id="372" name="Google Shape;372;p79"/>
          <p:cNvSpPr txBox="1"/>
          <p:nvPr/>
        </p:nvSpPr>
        <p:spPr>
          <a:xfrm>
            <a:off x="559732" y="2013375"/>
            <a:ext cx="10576800" cy="4105626"/>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Evaluará de forma exhaustiva y minuciosa todas las preguntas y comentarios.</a:t>
            </a:r>
          </a:p>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Determinará qué comentarios pueden incorporarse ahora o, potencialmente, en el futuro. </a:t>
            </a:r>
          </a:p>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Comunicará de forma transparente los resultados de los comentarios y las preguntas. </a:t>
            </a:r>
          </a:p>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Derivará a las personas a los recursos adecuados del HCPF para los temas que queden fuera de su ámbito de competencia.</a:t>
            </a:r>
          </a:p>
        </p:txBody>
      </p:sp>
      <p:sp>
        <p:nvSpPr>
          <p:cNvPr id="373" name="Google Shape;373;p7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solidFill>
                  <a:schemeClr val="lt1"/>
                </a:solidFill>
              </a:rPr>
              <a:t>9</a:t>
            </a:fld>
            <a:endParaRPr lang="es-419" noProof="0" dirty="0">
              <a:solidFill>
                <a:schemeClr val="lt1"/>
              </a:solidFill>
            </a:endParaRP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ORA 2019 Styl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3969</Words>
  <Application>Microsoft Office PowerPoint</Application>
  <PresentationFormat>Widescreen</PresentationFormat>
  <Paragraphs>432</Paragraphs>
  <Slides>35</Slides>
  <Notes>35</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35</vt:i4>
      </vt:variant>
    </vt:vector>
  </HeadingPairs>
  <TitlesOfParts>
    <vt:vector size="47" baseType="lpstr">
      <vt:lpstr>Trebuchet MS</vt:lpstr>
      <vt:lpstr>Roboto Slab</vt:lpstr>
      <vt:lpstr>Calibri</vt:lpstr>
      <vt:lpstr>Courier New</vt:lpstr>
      <vt:lpstr>Noto Sans Symbols</vt:lpstr>
      <vt:lpstr>Roboto</vt:lpstr>
      <vt:lpstr>Arial</vt:lpstr>
      <vt:lpstr>White Theme</vt:lpstr>
      <vt:lpstr>Blue Theme</vt:lpstr>
      <vt:lpstr>White Theme</vt:lpstr>
      <vt:lpstr>DORA 2019 Style</vt:lpstr>
      <vt:lpstr>Simple Light</vt:lpstr>
      <vt:lpstr>Foro de partes interesadas para debatir las prestaciones sanitarias para los niños y las personas embarazadas de Colorado (HB 26-1411)</vt:lpstr>
      <vt:lpstr>Interpretación de idiomas</vt:lpstr>
      <vt:lpstr>Subtítulos</vt:lpstr>
      <vt:lpstr>Organización de la reunión</vt:lpstr>
      <vt:lpstr>Organización de la reunión</vt:lpstr>
      <vt:lpstr>PowerPoint Presentation</vt:lpstr>
      <vt:lpstr>Qué hacemos</vt:lpstr>
      <vt:lpstr>Las expectativas de hoy</vt:lpstr>
      <vt:lpstr>Compromiso con las partes interesadas</vt:lpstr>
      <vt:lpstr>Orden del día</vt:lpstr>
      <vt:lpstr>Equipo de presentación</vt:lpstr>
      <vt:lpstr>Descripción de Cover All Coloradans </vt:lpstr>
      <vt:lpstr>Historia y definiciones del CAC</vt:lpstr>
      <vt:lpstr>Diferencias en la población del CAC</vt:lpstr>
      <vt:lpstr>  Cronología de los cambios </vt:lpstr>
      <vt:lpstr>Cambios en las prestaciones dentales  ​</vt:lpstr>
      <vt:lpstr>Límite de afiliación​</vt:lpstr>
      <vt:lpstr>Exclusión de la Colaboración de Atención Responsable ​</vt:lpstr>
      <vt:lpstr>Solo para niños del CAC con Medicaid ​</vt:lpstr>
      <vt:lpstr>Cambios en los servicios de apoyo a largo plazo​</vt:lpstr>
      <vt:lpstr>Visibilidad de la población del CAC ​</vt:lpstr>
      <vt:lpstr>Cambios federales de Medicad</vt:lpstr>
      <vt:lpstr>Descripción general del kit de la H.R. 1 </vt:lpstr>
      <vt:lpstr>OmniSalud </vt:lpstr>
      <vt:lpstr>OmniSalud</vt:lpstr>
      <vt:lpstr>PowerPoint Presentation</vt:lpstr>
      <vt:lpstr>PowerPoint Presentation</vt:lpstr>
      <vt:lpstr>PowerPoint Presentation</vt:lpstr>
      <vt:lpstr>PowerPoint Presentation</vt:lpstr>
      <vt:lpstr>¿Y ahora qué?</vt:lpstr>
      <vt:lpstr>¿Y ahora qué?</vt:lpstr>
      <vt:lpstr>Recursos </vt:lpstr>
      <vt:lpstr>¿Tiene preguntas?</vt:lpstr>
      <vt:lpstr>Información de contacto</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Foro de partes interesadas para debatir las prestaciones sanitarias para los niños y las personas embarazadas de Colorado (HB 26-1411)</dc:title>
  <cp:lastModifiedBy>Sound Ventures Inc</cp:lastModifiedBy>
  <cp:revision>5</cp:revision>
  <dcterms:modified xsi:type="dcterms:W3CDTF">2026-07-09T20:34:53Z</dcterms:modified>
</cp:coreProperties>
</file>