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ags/tag5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6" r:id="rId5"/>
    <p:sldMasterId id="2147483661" r:id="rId6"/>
    <p:sldMasterId id="2147483662" r:id="rId7"/>
  </p:sldMasterIdLst>
  <p:notesMasterIdLst>
    <p:notesMasterId r:id="rId17"/>
  </p:notesMasterIdLst>
  <p:handoutMasterIdLst>
    <p:handoutMasterId r:id="rId18"/>
  </p:handoutMasterIdLst>
  <p:sldIdLst>
    <p:sldId id="256" r:id="rId8"/>
    <p:sldId id="268" r:id="rId9"/>
    <p:sldId id="269" r:id="rId10"/>
    <p:sldId id="278" r:id="rId11"/>
    <p:sldId id="271" r:id="rId12"/>
    <p:sldId id="277" r:id="rId13"/>
    <p:sldId id="270" r:id="rId14"/>
    <p:sldId id="273" r:id="rId15"/>
    <p:sldId id="261" r:id="rId16"/>
  </p:sldIdLst>
  <p:sldSz cx="12192000" cy="6858000"/>
  <p:notesSz cx="6858000" cy="9144000"/>
  <p:custDataLst>
    <p:tags r:id="rId1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E01FC25-CDB1-F9EE-B123-6FF86E69A4FC}" name="Keeney, Tamara" initials="KT" userId="S::tjkeen@hcpf.co.gov::9cead1cf-6586-4c3d-bb57-9416e936760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2E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3A63C0-1474-4332-92B2-5A9E7B124429}" v="28" dt="2026-07-06T21:38:51.069"/>
    <p1510:client id="{6F45566C-32BF-6262-D176-D63BA0F6A1DE}" v="2" dt="2026-07-06T21:16:55.217"/>
    <p1510:client id="{84A4ED33-369C-A75D-5E17-D99FAC50ACC0}" v="352" dt="2026-07-07T16:55:14.997"/>
    <p1510:client id="{94E38861-AFC9-C275-A88D-F1CC6B850439}" v="35" dt="2026-07-08T14:20:28.924"/>
    <p1510:client id="{E0F3B41D-0100-7DFA-0A72-6BA7FA54E4B9}" v="1" dt="2026-07-07T16:55:04.4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082" autoAdjust="0"/>
  </p:normalViewPr>
  <p:slideViewPr>
    <p:cSldViewPr snapToGrid="0">
      <p:cViewPr varScale="1">
        <p:scale>
          <a:sx n="94" d="100"/>
          <a:sy n="94" d="100"/>
        </p:scale>
        <p:origin x="11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F4C31C-8C10-8986-AFDB-EA208E796DB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9E1840-FE2B-CD2E-F3DB-BB5959E4A9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AA4F43E-EEBF-4566-B9B5-3E8223084C28}" type="datetimeFigureOut">
              <a:rPr lang="en-US"/>
              <a:pPr>
                <a:defRPr/>
              </a:pPr>
              <a:t>7/10/2026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11091B-0FFB-E0F9-1D11-51EC0496BA3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859BF3-F81F-096D-F319-F21220E297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83206BE-9473-489D-B0A8-9BE4453773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4009A65E-613D-0CDD-C403-A6E31CA39A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5125" y="185738"/>
            <a:ext cx="6127750" cy="3446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E49C305-2305-D7A7-D0CC-F555AC8635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65125" y="3803650"/>
            <a:ext cx="6127750" cy="45323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477BC3-55F9-E2CA-1E5B-D492AD83D5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521075" y="8499475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E486D535-2835-45D9-852B-8D14EEB96A7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b="1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anose="020B0603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9A70994A-1598-CF04-4918-9062E10F1B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419" dirty="0"/>
          </a:p>
        </p:txBody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0BB54981-4DCF-E5E2-7F8E-9871BB4F27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F3813CF9-F54C-3BEC-C251-EF584A8890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976B940-1850-400F-B214-39235D4C2513}" type="slidenum">
              <a:rPr lang="en-US" altLang="en-US">
                <a:latin typeface="Trebuchet MS" panose="020B0603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noProof="0" dirty="0">
                <a:latin typeface="Calibri"/>
                <a:ea typeface="Calibri"/>
                <a:cs typeface="Calibri"/>
              </a:rPr>
              <a:t>Notas del presentador</a:t>
            </a:r>
            <a:r>
              <a:rPr lang="en-US" dirty="0">
                <a:latin typeface="Calibri"/>
                <a:ea typeface="Calibri"/>
                <a:cs typeface="Calibri"/>
              </a:rPr>
              <a:t>:</a:t>
            </a:r>
          </a:p>
          <a:p>
            <a:pPr marL="171450" indent="-171450">
              <a:buFont typeface="Arial"/>
              <a:buChar char="•"/>
            </a:pPr>
            <a:r>
              <a:rPr lang="es-MX" b="0" dirty="0">
                <a:latin typeface="Calibri"/>
                <a:ea typeface="Calibri"/>
                <a:cs typeface="Calibri"/>
              </a:rPr>
              <a:t>Durante el tiempo que pasemos juntos hoy, esperamos abordar algunos temas</a:t>
            </a:r>
            <a:r>
              <a:rPr lang="en-US" b="0" dirty="0">
                <a:latin typeface="Calibri"/>
                <a:ea typeface="Calibri"/>
                <a:cs typeface="Calibri"/>
              </a:rPr>
              <a:t>:</a:t>
            </a:r>
          </a:p>
          <a:p>
            <a:pPr marL="628650" lvl="1" indent="-171450">
              <a:buFont typeface="Arial"/>
              <a:buChar char="•"/>
            </a:pPr>
            <a:r>
              <a:rPr lang="es-MX" b="0" dirty="0">
                <a:latin typeface="Calibri"/>
                <a:ea typeface="Calibri"/>
                <a:cs typeface="Calibri"/>
              </a:rPr>
              <a:t>En primer lugar, queremos ofrecerles más información sobre quiénes somos y a qué se dedica nuestro equipo</a:t>
            </a:r>
            <a:r>
              <a:rPr lang="en-US" b="0" dirty="0">
                <a:latin typeface="Calibri"/>
                <a:ea typeface="Calibri"/>
                <a:cs typeface="Calibri"/>
              </a:rPr>
              <a:t>.</a:t>
            </a:r>
          </a:p>
          <a:p>
            <a:pPr marL="628650" lvl="1" indent="-171450">
              <a:buFont typeface="Arial"/>
              <a:buChar char="•"/>
            </a:pPr>
            <a:r>
              <a:rPr lang="es-MX" b="0" dirty="0">
                <a:latin typeface="Calibri"/>
                <a:ea typeface="Calibri"/>
                <a:cs typeface="Calibri"/>
              </a:rPr>
              <a:t>En este contexto, queremos presentarles la evaluación que llevaremos a cabo durante los próximos años, la cual implicará mantener numerosas conversaciones con los miembros sobre sus experiencias con la atención sanitaria.</a:t>
            </a:r>
            <a:endParaRPr lang="en-US" b="0" dirty="0">
              <a:latin typeface="Calibri"/>
              <a:ea typeface="Calibri"/>
              <a:cs typeface="Calibri"/>
            </a:endParaRPr>
          </a:p>
          <a:p>
            <a:pPr marL="1085850" marR="0" lvl="2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s-MX" dirty="0"/>
              <a:t>La fase 3 de la ACC no es más que un término técnico que hace referencia a la forma en que la mayoría de los miembros reciben sus prestaciones de Medicaid, lo que incluye a qué proveedores tienen acceso, cómo se les paga a dichos proveedores y los tipos de ayudas que los miembros pueden recibir a través de las organizaciones regionales denominadas </a:t>
            </a:r>
            <a:r>
              <a:rPr lang="es-MX" b="0" dirty="0"/>
              <a:t>Entidades Regionales Responsables o RAE</a:t>
            </a:r>
            <a:r>
              <a:rPr lang="es-MX" dirty="0"/>
              <a:t>, de las que hablaremos con más detalle en un momento</a:t>
            </a:r>
            <a:r>
              <a:rPr lang="en-US" b="0" dirty="0">
                <a:latin typeface="Calibri"/>
                <a:ea typeface="Calibri"/>
                <a:cs typeface="Calibri"/>
              </a:rPr>
              <a:t>.</a:t>
            </a:r>
          </a:p>
          <a:p>
            <a:pPr marL="628650" lvl="1" indent="-171450">
              <a:buFont typeface="Arial"/>
              <a:buChar char="•"/>
            </a:pPr>
            <a:r>
              <a:rPr lang="es-MX" b="0" dirty="0">
                <a:latin typeface="Calibri"/>
                <a:ea typeface="Calibri"/>
                <a:cs typeface="Calibri"/>
              </a:rPr>
              <a:t>Por último, nos gustaría dedicar la mayor parte de nuestro tiempo a conocer su experiencia como beneficiario de Medicaid o como padre o madre de un niño que sea beneficiario de Medicaid.</a:t>
            </a:r>
            <a:endParaRPr lang="en-US" b="0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86D535-2835-45D9-852B-8D14EEB96A7D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321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noProof="0" dirty="0">
                <a:latin typeface="Calibri"/>
                <a:ea typeface="Calibri"/>
                <a:cs typeface="Calibri"/>
              </a:rPr>
              <a:t>Notas del presentador</a:t>
            </a:r>
            <a:r>
              <a:rPr lang="en-US" b="1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="0" dirty="0"/>
              <a:t>En el HCPF somos un equipo reducido, compuesto por tan solo cinco analistas de investigación.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="0" dirty="0"/>
              <a:t>Trabajamos en diversos proyectos, entre los que se incluyen el análisis de datos, la revisión de la evidencia disponible sobre distintos temas y el intercambio de información con otros estados sobre la estructura de sus programas de Medicaid.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="0" dirty="0"/>
              <a:t>Esta evaluación es uno de nuestros muchos proyectos, pero se trata de uno de gran envergadura</a:t>
            </a:r>
            <a:r>
              <a:rPr lang="en-US" b="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86D535-2835-45D9-852B-8D14EEB96A7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582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0506D-9846-FEB7-305B-850273F75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72E6F8-3156-EC48-6CD2-4265E884FA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A69902-253B-C77B-B2D0-93E5D1E762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noProof="0" dirty="0">
                <a:latin typeface="Calibri"/>
                <a:ea typeface="Calibri"/>
                <a:cs typeface="Calibri"/>
              </a:rPr>
              <a:t>Notas del presentador</a:t>
            </a:r>
            <a:r>
              <a:rPr lang="en-US" dirty="0">
                <a:latin typeface="Calibri"/>
                <a:ea typeface="Calibri"/>
                <a:cs typeface="Calibri"/>
              </a:rPr>
              <a:t>:</a:t>
            </a:r>
          </a:p>
          <a:p>
            <a:pPr marL="171450" indent="-171450">
              <a:buFont typeface="Arial"/>
              <a:buChar char="•"/>
            </a:pPr>
            <a:r>
              <a:rPr lang="es-MX" b="0" dirty="0">
                <a:latin typeface="Calibri"/>
                <a:ea typeface="Calibri"/>
                <a:cs typeface="Calibri"/>
              </a:rPr>
              <a:t>Esta diapositiva muestra la posición del HCPF con respecto a otras entidades que forman parte del ecosistema de Medicaid. El Gobierno federal financia Medicaid mediante una aportación conjunta federal y estatal.</a:t>
            </a:r>
          </a:p>
          <a:p>
            <a:pPr marL="171450" indent="-171450">
              <a:buFont typeface="Arial"/>
              <a:buChar char="•"/>
            </a:pPr>
            <a:r>
              <a:rPr lang="es-MX" b="0" dirty="0">
                <a:latin typeface="Calibri"/>
                <a:ea typeface="Calibri"/>
                <a:cs typeface="Calibri"/>
              </a:rPr>
              <a:t>El HCPF, en su calidad de organismo estatal, supervisa dos grandes programas: Medicaid y CHP+. (Haga clic en la animación)</a:t>
            </a:r>
          </a:p>
          <a:p>
            <a:pPr marL="171450" indent="-171450">
              <a:buFont typeface="Arial"/>
              <a:buChar char="•"/>
            </a:pPr>
            <a:r>
              <a:rPr lang="es-MX" b="0" dirty="0">
                <a:latin typeface="Calibri"/>
                <a:ea typeface="Calibri"/>
                <a:cs typeface="Calibri"/>
              </a:rPr>
              <a:t>A la izquierda (Medicaid) se encuentra lo que estamos evaluando. Se trata del modelo de Colaboración para la Atención Responsable. Por el momento, no estamos evaluando el programa CHP.</a:t>
            </a:r>
          </a:p>
          <a:p>
            <a:pPr marL="171450" indent="-171450">
              <a:buFont typeface="Arial"/>
              <a:buChar char="•"/>
            </a:pPr>
            <a:r>
              <a:rPr lang="es-MX" b="0" dirty="0">
                <a:latin typeface="Calibri"/>
                <a:ea typeface="Calibri"/>
                <a:cs typeface="Calibri"/>
              </a:rPr>
              <a:t>Lo más importante que debe saber sobre la ACC es que el HCPF tiene contratos con grupos regionales denominados RAE, o entidades regionales responsables. Estos grupos supervisan Medicaid en todo el estado. Por ejemplo, las RAE se encargan de garantizar que haya suficientes proveedores, y que estos sean de alta calidad, para que usted pueda recurrir a ellos. También ofrecen apoyo en la coordinación de la atención a los miembros cuando necesitan ayuda adicional para orientarse entre los servicios.</a:t>
            </a:r>
          </a:p>
          <a:p>
            <a:pPr marL="171450" indent="-171450">
              <a:buFont typeface="Arial"/>
              <a:buChar char="•"/>
            </a:pPr>
            <a:r>
              <a:rPr lang="es-MX" b="0" dirty="0">
                <a:latin typeface="Calibri"/>
                <a:ea typeface="Calibri"/>
                <a:cs typeface="Calibri"/>
              </a:rPr>
              <a:t>El estado se divide en cuatro regiones. Denver Health cuenta con su propia organización que se encarga de ello</a:t>
            </a:r>
            <a:r>
              <a:rPr lang="en-US" b="0" dirty="0">
                <a:latin typeface="Calibri"/>
                <a:ea typeface="Calibri"/>
                <a:cs typeface="Calibri"/>
              </a:rPr>
              <a:t>. 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s-MX" b="0" dirty="0">
                <a:latin typeface="Calibri"/>
                <a:ea typeface="Calibri"/>
                <a:cs typeface="Calibri"/>
              </a:rPr>
              <a:t>Preguntas para el grupo con el fin de hacernos una idea más clara de quiénes están presentes en la sala</a:t>
            </a:r>
            <a:r>
              <a:rPr lang="en-US" b="0" dirty="0">
                <a:latin typeface="Calibri"/>
                <a:ea typeface="Calibri"/>
                <a:cs typeface="Calibri"/>
              </a:rPr>
              <a:t>: </a:t>
            </a:r>
            <a:r>
              <a:rPr lang="en-US" b="1" dirty="0">
                <a:latin typeface="Calibri"/>
                <a:ea typeface="Calibri"/>
                <a:cs typeface="Calibri"/>
              </a:rPr>
              <a:t>(</a:t>
            </a:r>
            <a:r>
              <a:rPr lang="es-MX" b="1" dirty="0"/>
              <a:t>Esta puede ser la primera conversación; no pasa nada si se dedica el tiempo necesario a ello).</a:t>
            </a:r>
            <a:endParaRPr lang="en-US" b="1" dirty="0">
              <a:latin typeface="Calibri"/>
              <a:ea typeface="Calibri"/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s-MX" b="0" dirty="0">
                <a:latin typeface="Calibri"/>
                <a:ea typeface="Calibri"/>
                <a:cs typeface="Calibri"/>
              </a:rPr>
              <a:t>¿Le resulta nuevo el término «RAE»? Aunque ese término le resulte nuevo, ¿le suenan los nombres que aparecen en esta diapositiva?</a:t>
            </a:r>
          </a:p>
          <a:p>
            <a:pPr marL="628650" lvl="1" indent="-171450">
              <a:buFont typeface="Arial"/>
              <a:buChar char="•"/>
            </a:pPr>
            <a:r>
              <a:rPr lang="es-MX" b="0" dirty="0">
                <a:latin typeface="Calibri"/>
                <a:ea typeface="Calibri"/>
                <a:cs typeface="Calibri"/>
              </a:rPr>
              <a:t>¿Sabe cuál de estos tiene? (Si ha tenido un RAE diferente en el pasado, también sería útil saberlo)</a:t>
            </a:r>
          </a:p>
          <a:p>
            <a:pPr marL="628650" lvl="1" indent="-171450">
              <a:buFont typeface="Arial"/>
              <a:buChar char="•"/>
            </a:pPr>
            <a:r>
              <a:rPr lang="es-MX" b="0" dirty="0">
                <a:latin typeface="Calibri"/>
                <a:ea typeface="Calibri"/>
                <a:cs typeface="Calibri"/>
              </a:rPr>
              <a:t>¿Ha venido aquí principalmente por usted o por su hijo?</a:t>
            </a:r>
          </a:p>
          <a:p>
            <a:pPr marL="628650" lvl="1" indent="-171450">
              <a:buFont typeface="Arial"/>
              <a:buChar char="•"/>
            </a:pPr>
            <a:r>
              <a:rPr lang="es-MX" b="0" dirty="0">
                <a:latin typeface="Calibri"/>
                <a:ea typeface="Calibri"/>
                <a:cs typeface="Calibri"/>
              </a:rPr>
              <a:t>¿Ha tenido contacto con un RAE anteriormente? En caso afirmativo, ¿por qué motivo? ¿Pudo hablar con alguien que hablara español</a:t>
            </a:r>
            <a:r>
              <a:rPr lang="en-US" b="0" dirty="0">
                <a:latin typeface="Calibri"/>
                <a:ea typeface="Calibri"/>
                <a:cs typeface="Calibri"/>
              </a:rPr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CAF2FE-0921-4C98-2F1B-866A28986C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86D535-2835-45D9-852B-8D14EEB96A7D}" type="slidenum">
              <a:rPr lang="en-US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878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noProof="0" dirty="0">
                <a:latin typeface="Calibri"/>
                <a:ea typeface="Calibri"/>
                <a:cs typeface="Calibri"/>
              </a:rPr>
              <a:t>Notas del presentador</a:t>
            </a:r>
            <a:r>
              <a:rPr lang="en-US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="0" dirty="0">
                <a:latin typeface="Trebuchet MS"/>
              </a:rPr>
              <a:t>Hemos decidido centrar nuestra evaluación en tres temas: salud conductual, atención primaria y coordinación asistencial. Y, dentro de esos temas, contamos con preguntas de investigación específicas que vamos a analizar.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="0" dirty="0">
                <a:latin typeface="Trebuchet MS"/>
              </a:rPr>
              <a:t>Utilizaremos una combinación de datos sanitarios, así como encuestas y conversaciones con los miembros y los profesionales sanitarios.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="0" dirty="0">
                <a:latin typeface="Trebuchet MS"/>
              </a:rPr>
              <a:t>Por ejemplo: hemos estado trabajando con un grupo de miembros para que nos ayuden a comprender en qué consiste una experiencia positiva de coordinación asistencial. Nos han ayudado a elaborar las preguntas para las entrevistas y estamos empezando a seleccionar a miembros para entrevistarlos y preguntarles qué ha funcionado bien y qué podría haber ido mejor. Posteriormente, analizaremos estas entrevistas para identificar qué aspectos podrían mejorarse.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="0" dirty="0">
                <a:latin typeface="Trebuchet MS"/>
              </a:rPr>
              <a:t>Compartiremos los resultados con frecuencia con los grupos de partes interesadas, incluidos los MEAC estatales (ustedes) y los grupos regionales de miembros.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="0" dirty="0">
                <a:latin typeface="Trebuchet MS"/>
              </a:rPr>
              <a:t>Actualmente estamos buscando más formas de involucrar a nuestros miembros de habla hispana, por lo que, si tienen ideas adicionales, estamos abiertos a escucharlas</a:t>
            </a:r>
            <a:r>
              <a:rPr lang="en-US" b="0" dirty="0">
                <a:latin typeface="Trebuchet MS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86D535-2835-45D9-852B-8D14EEB96A7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174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noProof="0" dirty="0">
                <a:latin typeface="Calibri"/>
                <a:ea typeface="Calibri"/>
                <a:cs typeface="Calibri"/>
              </a:rPr>
              <a:t>Notas del presentador</a:t>
            </a:r>
            <a:r>
              <a:rPr lang="en-US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="0" dirty="0"/>
              <a:t>La forma más inmediata de participar en nuestra investigación es en el ámbito de la coordinación asistencial. Esta oportunidad es idéntica al ejemplo que acabamos de comentar</a:t>
            </a:r>
            <a:r>
              <a:rPr lang="en-US" b="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="0" dirty="0"/>
              <a:t>(en ese caso, lea simplemente la diapositiva, ya que es muy completa</a:t>
            </a:r>
            <a:r>
              <a:rPr lang="en-US" b="0" dirty="0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b="0" i="1" dirty="0"/>
              <a:t>Podemos compartir el enlace al formulario de interés en el cha</a:t>
            </a:r>
            <a:r>
              <a:rPr lang="en-US" b="0" i="1" dirty="0"/>
              <a:t>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86D535-2835-45D9-852B-8D14EEB96A7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0959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noProof="0" dirty="0">
                <a:latin typeface="Calibri"/>
                <a:ea typeface="Calibri"/>
                <a:cs typeface="Calibri"/>
              </a:rPr>
              <a:t>Notas del presentador</a:t>
            </a:r>
            <a:r>
              <a:rPr lang="en-US" dirty="0">
                <a:latin typeface="Calibri"/>
                <a:ea typeface="Calibri"/>
                <a:cs typeface="Calibri"/>
              </a:rPr>
              <a:t>:</a:t>
            </a:r>
          </a:p>
          <a:p>
            <a:pPr marL="171450" indent="-171450">
              <a:buFont typeface="Arial"/>
              <a:buChar char="•"/>
            </a:pPr>
            <a:r>
              <a:rPr lang="es-MX" b="0" dirty="0">
                <a:latin typeface="Calibri"/>
                <a:ea typeface="Calibri"/>
                <a:cs typeface="Calibri"/>
              </a:rPr>
              <a:t>Nos gustaría aprovechar esta oportunidad para conocer sus experiencias como miembros de Medicaid. Nos interesan especialmente los tres temas que se indican a continuación, así como su experiencia a la hora de encontrar profesionales sanitarios que hablen español y ofrezcan una atención acorde con su cultura, también para sus hijos. No hay ninguna obligación de compartir su opinión, pero estamos abiertos a escuchar sus comentarios sobre cualquier tema que sea importante para ustedes</a:t>
            </a:r>
            <a:r>
              <a:rPr lang="en-US" b="0" dirty="0">
                <a:latin typeface="Calibri"/>
                <a:ea typeface="Calibri"/>
                <a:cs typeface="Calibri"/>
              </a:rPr>
              <a:t>. </a:t>
            </a:r>
          </a:p>
          <a:p>
            <a:pPr marL="171450" indent="-171450">
              <a:buFont typeface="Arial"/>
              <a:buChar char="•"/>
            </a:pPr>
            <a:r>
              <a:rPr lang="es-MX" b="0" dirty="0">
                <a:latin typeface="Calibri"/>
                <a:ea typeface="Calibri"/>
                <a:cs typeface="Calibri"/>
              </a:rPr>
              <a:t>Preguntas que pueden utilizar como punto de partida: (no duden en pasar de una a otra o simplemente dejar que sean los miembros quienes dirijan la conversación</a:t>
            </a:r>
            <a:r>
              <a:rPr lang="en-US" b="0" dirty="0">
                <a:latin typeface="Calibri"/>
                <a:ea typeface="Calibri"/>
                <a:cs typeface="Calibri"/>
              </a:rPr>
              <a:t>) </a:t>
            </a:r>
          </a:p>
          <a:p>
            <a:pPr marL="628650" lvl="1" indent="-171450">
              <a:buFont typeface="Arial"/>
              <a:buChar char="•"/>
            </a:pPr>
            <a:r>
              <a:rPr lang="es-ES_tradnl" b="0" noProof="0" dirty="0">
                <a:latin typeface="Calibri"/>
                <a:ea typeface="Calibri"/>
                <a:cs typeface="Calibri"/>
              </a:rPr>
              <a:t>Atención</a:t>
            </a:r>
            <a:r>
              <a:rPr lang="en-US" b="0" dirty="0">
                <a:latin typeface="Calibri"/>
                <a:ea typeface="Calibri"/>
                <a:cs typeface="Calibri"/>
              </a:rPr>
              <a:t> </a:t>
            </a:r>
            <a:r>
              <a:rPr lang="es-CO" b="0" noProof="0" dirty="0">
                <a:latin typeface="Calibri"/>
                <a:ea typeface="Calibri"/>
                <a:cs typeface="Calibri"/>
              </a:rPr>
              <a:t>primaria</a:t>
            </a:r>
            <a:r>
              <a:rPr lang="en-US" b="0" dirty="0">
                <a:latin typeface="Calibri"/>
                <a:ea typeface="Calibri"/>
                <a:cs typeface="Calibri"/>
              </a:rPr>
              <a:t>:</a:t>
            </a:r>
          </a:p>
          <a:p>
            <a:pPr marL="1085850" lvl="2" indent="-171450">
              <a:buFont typeface="Arial"/>
              <a:buChar char="•"/>
            </a:pPr>
            <a:r>
              <a:rPr lang="es-MX" dirty="0">
                <a:latin typeface="Calibri"/>
                <a:ea typeface="Calibri"/>
                <a:cs typeface="Calibri"/>
              </a:rPr>
              <a:t>¿Qué es lo más importante para usted en un profesional de atención primaria, tanto para usted como para su hijo?</a:t>
            </a:r>
          </a:p>
          <a:p>
            <a:pPr marL="1085850" lvl="2" indent="-171450">
              <a:buFont typeface="Arial"/>
              <a:buChar char="•"/>
            </a:pPr>
            <a:r>
              <a:rPr lang="es-MX" dirty="0">
                <a:latin typeface="Calibri"/>
                <a:ea typeface="Calibri"/>
                <a:cs typeface="Calibri"/>
              </a:rPr>
              <a:t>¿Le resultó fácil conseguir una cita para recibir atención? </a:t>
            </a:r>
          </a:p>
          <a:p>
            <a:pPr marL="1085850" lvl="2" indent="-171450">
              <a:buFont typeface="Arial"/>
              <a:buChar char="•"/>
            </a:pPr>
            <a:r>
              <a:rPr lang="es-MX" dirty="0">
                <a:latin typeface="Calibri"/>
                <a:ea typeface="Calibri"/>
                <a:cs typeface="Calibri"/>
              </a:rPr>
              <a:t>¿Cómo fue su experiencia como hablante de español? (Por ejemplo: ¿le resultó fácil concertar una cita? ¿Tuvo que esperar más tiempo para conseguirla debido a su lengua materna? ¿Recibió la atención en español, a través de un intérprete o ninguna de las dos opciones?</a:t>
            </a:r>
          </a:p>
          <a:p>
            <a:pPr marL="1085850" lvl="2" indent="-171450">
              <a:buFont typeface="Arial"/>
              <a:buChar char="•"/>
            </a:pPr>
            <a:r>
              <a:rPr lang="es-MX" dirty="0">
                <a:latin typeface="Calibri"/>
                <a:ea typeface="Calibri"/>
                <a:cs typeface="Calibri"/>
              </a:rPr>
              <a:t>¿Qué experiencias (buenas o malas) con la atención primaria le gustaría compartir?</a:t>
            </a:r>
          </a:p>
          <a:p>
            <a:pPr marL="1085850" lvl="2" indent="-171450">
              <a:buFont typeface="Arial"/>
              <a:buChar char="•"/>
            </a:pPr>
            <a:r>
              <a:rPr lang="es-MX" dirty="0">
                <a:latin typeface="Calibri"/>
                <a:ea typeface="Calibri"/>
                <a:cs typeface="Calibri"/>
              </a:rPr>
              <a:t>Si han tenido una BUENA experiencia con un profesional de atención primaria, ¿estarían dispuestos a compartir el nombre del centro al que acudieron? El equipo de investigación también está entrevistando a profesionales de atención primaria, y creemos que es valioso comprender qué es lo que constituye una buena experiencia para los hispanohablantes, de modo que otros profesionales puedan, potencialmente, aprender de ello.</a:t>
            </a:r>
          </a:p>
          <a:p>
            <a:pPr marL="1085850" lvl="2" indent="-171450">
              <a:buFont typeface="Arial"/>
              <a:buChar char="•"/>
            </a:pPr>
            <a:r>
              <a:rPr lang="es-MX" i="1" dirty="0">
                <a:latin typeface="Calibri"/>
                <a:ea typeface="Calibri"/>
                <a:cs typeface="Calibri"/>
              </a:rPr>
              <a:t>Nota para César: si acaban hablando de una atención que no sea de atención primaria, sino de ginecología y obstetricia o de cualquier otra especialidad, no hay ningún problema. Estamos abiertos a cualquier tema que deseen tratar, aunque no podamos utilizarlo de inmediato para la evaluación</a:t>
            </a:r>
            <a:r>
              <a:rPr lang="es-MX" dirty="0">
                <a:latin typeface="Calibri"/>
                <a:ea typeface="Calibri"/>
                <a:cs typeface="Calibri"/>
              </a:rPr>
              <a:t>.</a:t>
            </a:r>
            <a:endParaRPr lang="en-US" i="1" dirty="0">
              <a:latin typeface="Calibri"/>
              <a:ea typeface="Calibri"/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s-CO" i="0" noProof="0" dirty="0">
                <a:latin typeface="Calibri"/>
                <a:ea typeface="Calibri"/>
                <a:cs typeface="Calibri"/>
              </a:rPr>
              <a:t>Coordinación asistencial</a:t>
            </a:r>
            <a:r>
              <a:rPr lang="en-US" i="0" dirty="0">
                <a:latin typeface="Calibri"/>
                <a:ea typeface="Calibri"/>
                <a:cs typeface="Calibri"/>
              </a:rPr>
              <a:t>:</a:t>
            </a:r>
          </a:p>
          <a:p>
            <a:pPr marL="1085850" lvl="2" indent="-171450">
              <a:buFont typeface="Arial"/>
              <a:buChar char="•"/>
            </a:pPr>
            <a:r>
              <a:rPr lang="es-MX" i="0" dirty="0">
                <a:latin typeface="Calibri"/>
                <a:ea typeface="Calibri"/>
                <a:cs typeface="Calibri"/>
              </a:rPr>
              <a:t>Si alguien afirma que ha recibido coordinación asistencial, ¿dónde tuvo lugar? (¿En su centro de atención primaria, en el hospital, a través de la RAE o de Denver Health?)</a:t>
            </a:r>
          </a:p>
          <a:p>
            <a:pPr marL="1085850" lvl="2" indent="-171450">
              <a:buFont typeface="Arial"/>
              <a:buChar char="•"/>
            </a:pPr>
            <a:r>
              <a:rPr lang="es-MX" i="0" dirty="0">
                <a:latin typeface="Calibri"/>
                <a:ea typeface="Calibri"/>
                <a:cs typeface="Calibri"/>
              </a:rPr>
              <a:t>¿Le resultaron útiles? ¿Estaban bien informados? ¿Era fácil ponerse en contacto con ellos?</a:t>
            </a:r>
          </a:p>
          <a:p>
            <a:pPr marL="1085850" lvl="2" indent="-171450">
              <a:buFont typeface="Arial"/>
              <a:buChar char="•"/>
            </a:pPr>
            <a:r>
              <a:rPr lang="es-MX" i="0" dirty="0">
                <a:latin typeface="Calibri"/>
                <a:ea typeface="Calibri"/>
                <a:cs typeface="Calibri"/>
              </a:rPr>
              <a:t>¿Cómo entró en contacto con ellos?</a:t>
            </a:r>
          </a:p>
          <a:p>
            <a:pPr marL="1085850" lvl="2" indent="-171450">
              <a:buFont typeface="Arial"/>
              <a:buChar char="•"/>
            </a:pPr>
            <a:r>
              <a:rPr lang="es-MX" i="0" dirty="0">
                <a:latin typeface="Calibri"/>
                <a:ea typeface="Calibri"/>
                <a:cs typeface="Calibri"/>
              </a:rPr>
              <a:t>¿Qué podría haber ido mejor?</a:t>
            </a:r>
          </a:p>
          <a:p>
            <a:pPr marL="1085850" lvl="2" indent="-171450">
              <a:buFont typeface="Arial"/>
              <a:buChar char="•"/>
            </a:pPr>
            <a:r>
              <a:rPr lang="es-MX" i="1" dirty="0">
                <a:latin typeface="Calibri"/>
                <a:ea typeface="Calibri"/>
                <a:cs typeface="Calibri"/>
              </a:rPr>
              <a:t>Nota para César: Normalmente explicamos que la coordinación asistencial consiste en una persona que le ayuda a concertar citas, a encontrar recursos como bancos de alimentos o vivienda, o a localizar especialistas</a:t>
            </a:r>
            <a:r>
              <a:rPr lang="en-US" i="1" dirty="0">
                <a:latin typeface="Calibri"/>
                <a:ea typeface="Calibri"/>
                <a:cs typeface="Calibri"/>
              </a:rPr>
              <a:t>.</a:t>
            </a:r>
          </a:p>
          <a:p>
            <a:pPr marL="628650" lvl="1" indent="-171450">
              <a:buFont typeface="Arial"/>
              <a:buChar char="•"/>
            </a:pPr>
            <a:r>
              <a:rPr lang="es-CO" i="0" noProof="0" dirty="0">
                <a:latin typeface="Calibri"/>
                <a:ea typeface="Calibri"/>
                <a:cs typeface="Calibri"/>
              </a:rPr>
              <a:t>Salud conductual</a:t>
            </a:r>
            <a:r>
              <a:rPr lang="en-US" i="0" dirty="0">
                <a:latin typeface="Calibri"/>
                <a:ea typeface="Calibri"/>
                <a:cs typeface="Calibri"/>
              </a:rPr>
              <a:t>:</a:t>
            </a:r>
          </a:p>
          <a:p>
            <a:pPr marL="1085850" lvl="2" indent="-171450">
              <a:buFont typeface="Arial"/>
              <a:buChar char="•"/>
            </a:pPr>
            <a:r>
              <a:rPr lang="es-MX" i="0" dirty="0">
                <a:latin typeface="Calibri"/>
                <a:ea typeface="Calibri"/>
                <a:cs typeface="Calibri"/>
              </a:rPr>
              <a:t>¿Cómo ha sido su experiencia a la hora de acceder a los servicios? ¿Buena o mala?</a:t>
            </a:r>
          </a:p>
          <a:p>
            <a:pPr marL="1085850" lvl="2" indent="-171450">
              <a:buFont typeface="Arial"/>
              <a:buChar char="•"/>
            </a:pPr>
            <a:r>
              <a:rPr lang="es-MX" i="0" dirty="0">
                <a:latin typeface="Calibri"/>
                <a:ea typeface="Calibri"/>
                <a:cs typeface="Calibri"/>
              </a:rPr>
              <a:t>¿Ha recibido atención en español?</a:t>
            </a:r>
          </a:p>
          <a:p>
            <a:pPr marL="1085850" lvl="2" indent="-171450">
              <a:buFont typeface="Arial"/>
              <a:buChar char="•"/>
            </a:pPr>
            <a:r>
              <a:rPr lang="es-MX" i="0" dirty="0">
                <a:latin typeface="Calibri"/>
                <a:ea typeface="Calibri"/>
                <a:cs typeface="Calibri"/>
              </a:rPr>
              <a:t>¿Hay algo más que debamos saber?</a:t>
            </a:r>
            <a:endParaRPr lang="en-US" i="0" dirty="0">
              <a:latin typeface="Calibri"/>
              <a:ea typeface="Calibri"/>
              <a:cs typeface="Calibri"/>
            </a:endParaRPr>
          </a:p>
          <a:p>
            <a:pPr marL="628650" lvl="1" indent="-171450">
              <a:buFont typeface="Arial"/>
              <a:buChar char="•"/>
            </a:pPr>
            <a:r>
              <a:rPr lang="es-CO" i="0" noProof="0" dirty="0">
                <a:latin typeface="Calibri"/>
                <a:ea typeface="Calibri"/>
                <a:cs typeface="Calibri"/>
              </a:rPr>
              <a:t>Otros temas</a:t>
            </a:r>
            <a:r>
              <a:rPr lang="en-US" i="0" dirty="0">
                <a:latin typeface="Calibri"/>
                <a:ea typeface="Calibri"/>
                <a:cs typeface="Calibri"/>
              </a:rPr>
              <a:t>:</a:t>
            </a:r>
          </a:p>
          <a:p>
            <a:pPr marL="1085850" lvl="2" indent="-171450">
              <a:buFont typeface="Arial"/>
              <a:buChar char="•"/>
            </a:pPr>
            <a:r>
              <a:rPr lang="es-MX" i="0" dirty="0">
                <a:latin typeface="Calibri"/>
                <a:ea typeface="Calibri"/>
                <a:cs typeface="Calibri"/>
              </a:rPr>
              <a:t>Si los miembros desean compartir experiencias relacionadas con los hospitales, la atención materna, los apoyos a largo plazo o las exenciones, el transporte, etc., está perfectamente bien y sigue mereciendo la pena escucharlas</a:t>
            </a:r>
            <a:r>
              <a:rPr lang="en-US" i="0" dirty="0">
                <a:latin typeface="Calibri"/>
                <a:ea typeface="Calibri"/>
                <a:cs typeface="Calibri"/>
              </a:rPr>
              <a:t>.</a:t>
            </a:r>
            <a:endParaRPr lang="en-US" b="0" i="0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486D535-2835-45D9-852B-8D14EEB96A7D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89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A5C9474C-A996-6A89-CC2C-06343230DB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419" dirty="0"/>
          </a:p>
        </p:txBody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457BCA6E-52F0-1F9F-324F-2DFBF0945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0180" name="Slide Number Placeholder 3">
            <a:extLst>
              <a:ext uri="{FF2B5EF4-FFF2-40B4-BE49-F238E27FC236}">
                <a16:creationId xmlns:a16="http://schemas.microsoft.com/office/drawing/2014/main" id="{2AA10C38-85E6-7D5A-2352-11E73EAAC7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4B7EC8E-62DC-44BF-A937-A9803CD8F48F}" type="slidenum">
              <a:rPr lang="en-US" altLang="en-US">
                <a:latin typeface="Trebuchet MS" panose="020B0603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n-US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0524" y="1505698"/>
            <a:ext cx="10110952" cy="990216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593827"/>
            <a:ext cx="9144000" cy="7387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950" b="1"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913861" y="3680568"/>
            <a:ext cx="8364279" cy="914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300"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>
                <a:latin typeface="Trebuchet MS" panose="020B0603020202020204" pitchFamily="34" charset="0"/>
              </a:defRPr>
            </a:lvl2pPr>
            <a:lvl3pPr marL="914400" indent="0" algn="ctr">
              <a:buNone/>
              <a:defRPr sz="2000">
                <a:latin typeface="Trebuchet MS" panose="020B0603020202020204" pitchFamily="34" charset="0"/>
              </a:defRPr>
            </a:lvl3pPr>
            <a:lvl4pPr marL="1371600" indent="0" algn="ctr">
              <a:buNone/>
              <a:defRPr sz="2000">
                <a:latin typeface="Trebuchet MS" panose="020B0603020202020204" pitchFamily="34" charset="0"/>
              </a:defRPr>
            </a:lvl4pPr>
            <a:lvl5pPr marL="1828800" indent="0" algn="ctr">
              <a:buNone/>
              <a:defRPr sz="20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FC33D-12A5-3683-90E7-5E1C1394BF7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724400" y="4918075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A74E1E1-D667-C1E9-F6CD-85CBBBC780C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32752-DD8D-473E-AA1F-8E5E650F34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360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2" descr="Chat icon">
            <a:extLst>
              <a:ext uri="{FF2B5EF4-FFF2-40B4-BE49-F238E27FC236}">
                <a16:creationId xmlns:a16="http://schemas.microsoft.com/office/drawing/2014/main" id="{D572DB30-73F3-2B2E-A24D-E845A2E15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5425" y="106363"/>
            <a:ext cx="6589713" cy="65913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 bwMode="auto">
          <a:xfrm>
            <a:off x="6122788" y="2253854"/>
            <a:ext cx="5759473" cy="2350294"/>
          </a:xfrm>
          <a:prstGeom prst="rect">
            <a:avLst/>
          </a:prstGeom>
          <a:noFill/>
          <a:ln w="3175">
            <a:noFill/>
            <a:miter lim="0"/>
            <a:headEnd/>
            <a:tailEnd/>
          </a:ln>
        </p:spPr>
        <p:txBody>
          <a:bodyPr lIns="0" tIns="0" rIns="0" bIns="0">
            <a:noAutofit/>
          </a:bodyPr>
          <a:lstStyle>
            <a:lvl1pPr algn="l">
              <a:defRPr sz="8086" baseline="0"/>
            </a:lvl1pPr>
          </a:lstStyle>
          <a:p>
            <a:pPr lvl="0"/>
            <a:r>
              <a:rPr lang="en-US">
                <a:sym typeface="Trebuchet MS" pitchFamily="-100" charset="0"/>
              </a:rPr>
              <a:t>Click to edit Master title style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88ED8DFE-58AB-55F5-B18E-B98E82445F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2E777-5562-45B8-9096-2F528FE0B4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479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437985"/>
            <a:ext cx="10515600" cy="95989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2220148" y="2162013"/>
            <a:ext cx="7751703" cy="38200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A363CB-3F5C-BF5E-7880-BC89503BA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C1433-1086-4398-A690-F57A5F434A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076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 bwMode="auto">
          <a:xfrm>
            <a:off x="595312" y="2188551"/>
            <a:ext cx="11001375" cy="1626319"/>
          </a:xfrm>
          <a:prstGeom prst="rect">
            <a:avLst/>
          </a:prstGeom>
          <a:noFill/>
          <a:ln w="3175">
            <a:noFill/>
            <a:miter lim="0"/>
            <a:headEnd/>
            <a:tailEnd/>
          </a:ln>
        </p:spPr>
        <p:txBody>
          <a:bodyPr lIns="0" tIns="0" rIns="0" bIns="0">
            <a:noAutofit/>
          </a:bodyPr>
          <a:lstStyle>
            <a:lvl1pPr>
              <a:defRPr sz="6750" baseline="0"/>
            </a:lvl1pPr>
          </a:lstStyle>
          <a:p>
            <a:pPr lvl="0"/>
            <a:r>
              <a:rPr lang="en-US">
                <a:sym typeface="Trebuchet MS" pitchFamily="-100" charset="0"/>
              </a:rPr>
              <a:t>Click to edit Master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4B2AA2-F905-9022-B81A-2AF6DE6B74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BDA43-1435-4118-92F4-61E51C777C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27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37" y="365125"/>
            <a:ext cx="11079126" cy="1325563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9675C13-844D-8185-E2C6-FE06D0F292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C58D4-80EA-49A7-A611-422F95F4F9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682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37" y="365125"/>
            <a:ext cx="11079126" cy="1325563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solidFill>
                  <a:schemeClr val="tx2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8B8D79B-74D5-7F19-42DC-8414AEDCBB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5CB6C-AC16-4B9F-B2D0-3C5AE38569F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33832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0524" y="1505158"/>
            <a:ext cx="10110952" cy="990216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583430"/>
            <a:ext cx="9144000" cy="7387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950" b="1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913861" y="3680028"/>
            <a:ext cx="8364279" cy="914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3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>
                <a:latin typeface="Trebuchet MS" panose="020B0603020202020204" pitchFamily="34" charset="0"/>
              </a:defRPr>
            </a:lvl2pPr>
            <a:lvl3pPr marL="914400" indent="0" algn="ctr">
              <a:buNone/>
              <a:defRPr sz="2000">
                <a:latin typeface="Trebuchet MS" panose="020B0603020202020204" pitchFamily="34" charset="0"/>
              </a:defRPr>
            </a:lvl3pPr>
            <a:lvl4pPr marL="1371600" indent="0" algn="ctr">
              <a:buNone/>
              <a:defRPr sz="2000">
                <a:latin typeface="Trebuchet MS" panose="020B0603020202020204" pitchFamily="34" charset="0"/>
              </a:defRPr>
            </a:lvl4pPr>
            <a:lvl5pPr marL="1828800" indent="0" algn="ctr">
              <a:buNone/>
              <a:defRPr sz="2000"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A0C4F-D709-3587-ABB9-E65B9E9875DB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724400" y="4918075"/>
            <a:ext cx="2743200" cy="365125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34B852C-A504-4565-F482-EEAD1268BA4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6FE4D-A3C1-4B79-AD1E-D394B076A8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2094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7985"/>
            <a:ext cx="10515600" cy="95989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52302"/>
            <a:ext cx="10515600" cy="4205598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685800" indent="-228600">
              <a:buSzPct val="70000"/>
              <a:buFont typeface="Wingdings" panose="05000000000000000000" pitchFamily="2" charset="2"/>
              <a:buChar char="Ø"/>
              <a:defRPr sz="33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200150" indent="-285750">
              <a:buFont typeface="Wingdings" panose="05000000000000000000" pitchFamily="2" charset="2"/>
              <a:buChar char="§"/>
              <a:defRPr sz="27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6A9E58A-C280-5DD3-8BAF-7A6F9E9D13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D82CA-4E69-4EDC-BEA8-F85086E263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4862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E4E8E31-31B7-5A20-27B9-6C2C1FFDC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873250"/>
            <a:ext cx="104330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600" dirty="0">
                <a:latin typeface="Trebuchet MS" panose="020B0603020202020204" pitchFamily="34" charset="0"/>
              </a:rPr>
              <a:t>Improving health care equity, access and outcomes for the people we serve while saving Coloradans money on health care and driving value for Colorado.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1A507F5-AD43-8278-50FD-2487F8819C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7888" y="417513"/>
            <a:ext cx="104346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6000" b="1" dirty="0">
                <a:solidFill>
                  <a:schemeClr val="tx2"/>
                </a:solidFill>
                <a:latin typeface="Trebuchet MS" panose="020B0603020202020204" pitchFamily="34" charset="0"/>
              </a:rPr>
              <a:t>Our Mission</a:t>
            </a:r>
            <a:endParaRPr lang="en-US" altLang="en-US" dirty="0">
              <a:solidFill>
                <a:schemeClr val="tx2"/>
              </a:solidFill>
            </a:endParaRP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88B7FA75-2ED1-4367-DE50-CC4A22BBF5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789EE-313C-46D7-BF33-E63276FA44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1624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C2EAA3F-4D61-937F-CEB4-91B905FFA3CE}"/>
              </a:ext>
            </a:extLst>
          </p:cNvPr>
          <p:cNvSpPr txBox="1">
            <a:spLocks/>
          </p:cNvSpPr>
          <p:nvPr/>
        </p:nvSpPr>
        <p:spPr>
          <a:xfrm>
            <a:off x="13628688" y="8737600"/>
            <a:ext cx="2171700" cy="3937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300460" fontAlgn="auto">
              <a:spcBef>
                <a:spcPts val="0"/>
              </a:spcBef>
              <a:spcAft>
                <a:spcPts val="0"/>
              </a:spcAft>
              <a:defRPr/>
            </a:pPr>
            <a:fld id="{7F75C715-844B-4265-A316-83A145A3066C}" type="slidenum">
              <a:rPr lang="en-US" sz="1801" b="1" smtClean="0">
                <a:solidFill>
                  <a:srgbClr val="000000"/>
                </a:solidFill>
                <a:latin typeface="Trebuchet MS"/>
                <a:sym typeface="Trebuchet MS" pitchFamily="-100" charset="0"/>
              </a:rPr>
              <a:pPr algn="r" defTabSz="130046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801" b="1" dirty="0">
              <a:solidFill>
                <a:srgbClr val="000000"/>
              </a:solidFill>
              <a:latin typeface="Trebuchet MS"/>
              <a:sym typeface="Trebuchet MS" pitchFamily="-100" charset="0"/>
            </a:endParaRPr>
          </a:p>
        </p:txBody>
      </p:sp>
      <p:pic>
        <p:nvPicPr>
          <p:cNvPr id="3" name="Picture 3" descr="Father points out something on laptop to family, seated on couch, as wife, son and daughter look on.">
            <a:extLst>
              <a:ext uri="{FF2B5EF4-FFF2-40B4-BE49-F238E27FC236}">
                <a16:creationId xmlns:a16="http://schemas.microsoft.com/office/drawing/2014/main" id="{EDE9115A-F839-A65C-4E55-D6FF34BB2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" t="12785" b="4826"/>
          <a:stretch>
            <a:fillRect/>
          </a:stretch>
        </p:blipFill>
        <p:spPr bwMode="auto">
          <a:xfrm>
            <a:off x="0" y="0"/>
            <a:ext cx="12192000" cy="625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8">
            <a:extLst>
              <a:ext uri="{FF2B5EF4-FFF2-40B4-BE49-F238E27FC236}">
                <a16:creationId xmlns:a16="http://schemas.microsoft.com/office/drawing/2014/main" id="{BB2233F3-EA01-70EF-4009-D81C69A68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446463"/>
            <a:ext cx="12215813" cy="2557462"/>
          </a:xfrm>
          <a:prstGeom prst="rect">
            <a:avLst/>
          </a:prstGeom>
          <a:solidFill>
            <a:srgbClr val="001970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8" tIns="65024" rIns="130048" bIns="182880" anchor="ctr">
            <a:spAutoFit/>
          </a:bodyPr>
          <a:lstStyle>
            <a:lvl1pPr marL="161925" defTabSz="13001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3001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3001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3001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3001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00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00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00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00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5400" b="1" dirty="0">
                <a:solidFill>
                  <a:srgbClr val="FFFFFF"/>
                </a:solidFill>
                <a:latin typeface="Trebuchet MS" panose="020B0603020202020204" pitchFamily="34" charset="0"/>
                <a:sym typeface="Trebuchet MS" panose="020B0603020202020204" pitchFamily="34" charset="0"/>
              </a:rPr>
              <a:t>Our Mission: </a:t>
            </a:r>
            <a:endParaRPr lang="en-US" altLang="en-US" sz="5400" dirty="0">
              <a:solidFill>
                <a:srgbClr val="5C6670"/>
              </a:solidFill>
              <a:latin typeface="Trebuchet MS" panose="020B0603020202020204" pitchFamily="34" charset="0"/>
              <a:sym typeface="Trebuchet MS" panose="020B0603020202020204" pitchFamily="34" charset="0"/>
            </a:endParaRPr>
          </a:p>
          <a:p>
            <a:pPr eaLnBrk="1" hangingPunct="1"/>
            <a:r>
              <a:rPr lang="en-US" altLang="en-US" sz="3200" dirty="0">
                <a:solidFill>
                  <a:srgbClr val="FFFFFF"/>
                </a:solidFill>
                <a:latin typeface="Trebuchet MS" panose="020B0603020202020204" pitchFamily="34" charset="0"/>
                <a:sym typeface="Trebuchet MS" panose="020B0603020202020204" pitchFamily="34" charset="0"/>
              </a:rPr>
              <a:t>Improving health care equity, access and outcomes for the people we serve while saving Coloradans money on health care and driving value for Colorado.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7CBB58DB-DE5B-4CC4-CA84-04B47AA6DF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87F35-B503-4A49-A62F-9788168AE1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1453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A8BF62ED-1B98-F131-42F4-702E9EE54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873250"/>
            <a:ext cx="1043305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584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84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84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84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84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84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84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84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84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ts val="600"/>
              </a:spcBef>
            </a:pPr>
            <a:r>
              <a:rPr lang="en-US" altLang="en-US" sz="3600" dirty="0">
                <a:latin typeface="Trebuchet MS" panose="020B0603020202020204" pitchFamily="34" charset="0"/>
              </a:rPr>
              <a:t>The Department of Health Care Policy &amp; Financing administers Health First Colorado (Colorado’s Medicaid program), Child Health Plan </a:t>
            </a:r>
            <a:r>
              <a:rPr lang="en-US" altLang="en-US" sz="3600" i="1" dirty="0">
                <a:latin typeface="Trebuchet MS" panose="020B0603020202020204" pitchFamily="34" charset="0"/>
              </a:rPr>
              <a:t>Plus </a:t>
            </a:r>
            <a:r>
              <a:rPr lang="en-US" altLang="en-US" sz="3600" dirty="0">
                <a:latin typeface="Trebuchet MS" panose="020B0603020202020204" pitchFamily="34" charset="0"/>
              </a:rPr>
              <a:t>(CHP+) and other health care programs for Coloradans who qualify. </a:t>
            </a:r>
            <a:endParaRPr lang="en-US" altLang="en-US" sz="3600" b="1" dirty="0">
              <a:latin typeface="Trebuchet MS" panose="020B0603020202020204" pitchFamily="34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CCE9A03-22DA-D865-B1D5-147A79ADA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82588"/>
            <a:ext cx="104330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6000" b="1" dirty="0">
                <a:solidFill>
                  <a:srgbClr val="232C68"/>
                </a:solidFill>
                <a:latin typeface="Trebuchet MS" panose="020B0603020202020204" pitchFamily="34" charset="0"/>
              </a:rPr>
              <a:t>What We Do</a:t>
            </a:r>
            <a:endParaRPr lang="en-US" altLang="en-US" dirty="0"/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72FED2E7-2EC6-25C0-3822-555E378C12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3D8C7-9A5A-4FF6-9934-EA584795C6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37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37985"/>
            <a:ext cx="10515600" cy="95989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52302"/>
            <a:ext cx="10515600" cy="4205598"/>
          </a:xfrm>
          <a:prstGeom prst="rect">
            <a:avLst/>
          </a:prstGeo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36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</a:defRPr>
            </a:lvl1pPr>
            <a:lvl2pPr marL="685800" indent="-228600">
              <a:buSzPct val="70000"/>
              <a:buFont typeface="Wingdings" panose="05000000000000000000" pitchFamily="2" charset="2"/>
              <a:buChar char="Ø"/>
              <a:defRPr sz="33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</a:defRPr>
            </a:lvl2pPr>
            <a:lvl3pPr marL="1200150" indent="-285750">
              <a:buFont typeface="Wingdings" panose="05000000000000000000" pitchFamily="2" charset="2"/>
              <a:buChar char="§"/>
              <a:defRPr sz="27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</a:defRPr>
            </a:lvl3pPr>
            <a:lvl4pPr marL="1657350" indent="-285750">
              <a:buFont typeface="Arial" panose="020B0604020202020204" pitchFamily="34" charset="0"/>
              <a:buChar char="•"/>
              <a:defRPr sz="24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DD7A37D-A7AC-B36C-B6B3-3D46F38EC1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4C5BE-F83C-4CEB-8157-E0DA0B8A64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643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E4059A3-14F7-9AD3-CA0E-F845B33F282C}"/>
              </a:ext>
            </a:extLst>
          </p:cNvPr>
          <p:cNvCxnSpPr/>
          <p:nvPr/>
        </p:nvCxnSpPr>
        <p:spPr>
          <a:xfrm>
            <a:off x="6096000" y="1327150"/>
            <a:ext cx="0" cy="42037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7546" y="1806137"/>
            <a:ext cx="4803226" cy="2970815"/>
          </a:xfrm>
        </p:spPr>
        <p:txBody>
          <a:bodyPr/>
          <a:lstStyle>
            <a:lvl1pPr algn="l"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76562" y="1806136"/>
            <a:ext cx="4855778" cy="2970816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Trebuchet MS" panose="020B0603020202020204" pitchFamily="34" charset="0"/>
              </a:defRPr>
            </a:lvl1pPr>
            <a:lvl2pPr marL="685800" indent="-228600">
              <a:buSzPct val="70000"/>
              <a:buFont typeface="Wingdings" panose="05000000000000000000" pitchFamily="2" charset="2"/>
              <a:buChar char="Ø"/>
              <a:defRPr sz="3200">
                <a:latin typeface="Trebuchet MS" panose="020B0603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2800">
                <a:latin typeface="Trebuchet MS" panose="020B0603020202020204" pitchFamily="34" charset="0"/>
              </a:defRPr>
            </a:lvl3pPr>
            <a:lvl4pPr>
              <a:defRPr sz="2400">
                <a:latin typeface="Trebuchet MS" panose="020B060302020202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Slide Number Placeholder 8">
            <a:extLst>
              <a:ext uri="{FF2B5EF4-FFF2-40B4-BE49-F238E27FC236}">
                <a16:creationId xmlns:a16="http://schemas.microsoft.com/office/drawing/2014/main" id="{97D1078F-6B3F-42DA-0189-8643B320D3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9F631-E22F-4671-91D9-55D330AFEF6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505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27B64D72-07E1-EF43-C657-83B6F7838E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FFE5C-2AF7-4650-81F8-B8EE7EE7E2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15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7CCE3529-67A6-1FDE-B2D7-A182D9C447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AFD3A-19FA-4C66-A2B1-AB93EC18FB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6538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2" descr="Icon of two people with a word bubble between them containing a question mark.">
            <a:extLst>
              <a:ext uri="{FF2B5EF4-FFF2-40B4-BE49-F238E27FC236}">
                <a16:creationId xmlns:a16="http://schemas.microsoft.com/office/drawing/2014/main" id="{AE954726-78A4-82A6-A93A-550512E6E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2500" y="-298450"/>
            <a:ext cx="7429500" cy="74295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 bwMode="auto">
          <a:xfrm>
            <a:off x="6122788" y="2625328"/>
            <a:ext cx="5381431" cy="2313816"/>
          </a:xfrm>
          <a:prstGeom prst="rect">
            <a:avLst/>
          </a:prstGeom>
          <a:noFill/>
          <a:ln w="3175">
            <a:noFill/>
            <a:miter lim="0"/>
            <a:headEnd/>
            <a:tailEnd/>
          </a:ln>
        </p:spPr>
        <p:txBody>
          <a:bodyPr lIns="0" tIns="0" rIns="0" bIns="0">
            <a:noAutofit/>
          </a:bodyPr>
          <a:lstStyle>
            <a:lvl1pPr algn="l">
              <a:defRPr sz="8086" baseline="0"/>
            </a:lvl1pPr>
          </a:lstStyle>
          <a:p>
            <a:pPr lvl="0"/>
            <a:r>
              <a:rPr lang="en-US">
                <a:sym typeface="Trebuchet MS" pitchFamily="-100" charset="0"/>
              </a:rPr>
              <a:t>Click to edit Master title style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A3BCFD53-8AE5-E932-FA46-DDD8EDA01E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A48A6-775D-4A97-8B76-C47BC23A0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8626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2" descr="Chat icon">
            <a:extLst>
              <a:ext uri="{FF2B5EF4-FFF2-40B4-BE49-F238E27FC236}">
                <a16:creationId xmlns:a16="http://schemas.microsoft.com/office/drawing/2014/main" id="{22BAEFF3-AB15-BCC6-0A8E-A12B1CD6F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5425" y="106363"/>
            <a:ext cx="6589713" cy="65913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 bwMode="auto">
          <a:xfrm>
            <a:off x="6122788" y="2253854"/>
            <a:ext cx="5759473" cy="2350294"/>
          </a:xfrm>
          <a:prstGeom prst="rect">
            <a:avLst/>
          </a:prstGeom>
          <a:noFill/>
          <a:ln w="3175">
            <a:noFill/>
            <a:miter lim="0"/>
            <a:headEnd/>
            <a:tailEnd/>
          </a:ln>
        </p:spPr>
        <p:txBody>
          <a:bodyPr lIns="0" tIns="0" rIns="0" bIns="0">
            <a:noAutofit/>
          </a:bodyPr>
          <a:lstStyle>
            <a:lvl1pPr algn="l">
              <a:defRPr sz="8086" baseline="0"/>
            </a:lvl1pPr>
          </a:lstStyle>
          <a:p>
            <a:pPr lvl="0"/>
            <a:r>
              <a:rPr lang="en-US">
                <a:sym typeface="Trebuchet MS" pitchFamily="-100" charset="0"/>
              </a:rPr>
              <a:t>Click to edit Master title style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AEDE75F9-F211-A751-A22F-4C3769E37E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2D752-CF98-4C9D-8B00-73698D9739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7369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437985"/>
            <a:ext cx="10515600" cy="95989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2220148" y="2162013"/>
            <a:ext cx="7751703" cy="38200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Trebuchet MS" panose="020B0603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12703E-92E8-D94E-EAA8-B1C9671A1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36ECC-6B0A-4B41-BAA4-AC9AF5861D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1252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 bwMode="auto">
          <a:xfrm>
            <a:off x="595312" y="2180006"/>
            <a:ext cx="11001375" cy="1626319"/>
          </a:xfrm>
          <a:prstGeom prst="rect">
            <a:avLst/>
          </a:prstGeom>
          <a:noFill/>
          <a:ln w="3175">
            <a:noFill/>
            <a:miter lim="0"/>
            <a:headEnd/>
            <a:tailEnd/>
          </a:ln>
        </p:spPr>
        <p:txBody>
          <a:bodyPr lIns="0" tIns="0" rIns="0" bIns="0">
            <a:noAutofit/>
          </a:bodyPr>
          <a:lstStyle>
            <a:lvl1pPr>
              <a:defRPr sz="6750" baseline="0"/>
            </a:lvl1pPr>
          </a:lstStyle>
          <a:p>
            <a:pPr lvl="0"/>
            <a:r>
              <a:rPr lang="en-US">
                <a:sym typeface="Trebuchet MS" pitchFamily="-100" charset="0"/>
              </a:rPr>
              <a:t>Click to edit Master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8D0EAD-B031-4D5A-5E98-34A89CCD09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B7D2E-551B-4E5B-B016-2A2BD577D9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910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A7B3C8EA-C43E-7449-F042-ABD795184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873250"/>
            <a:ext cx="104330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3600" dirty="0">
                <a:latin typeface="Trebuchet MS" panose="020B0603020202020204" pitchFamily="34" charset="0"/>
              </a:rPr>
              <a:t>Improving health care equity, access and outcomes for the people we serve while saving Coloradans money on health care and driving value for Colorado.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D9DC892-AF75-DEA8-3A98-31B726351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17513"/>
            <a:ext cx="104330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6000" b="1" dirty="0">
                <a:solidFill>
                  <a:srgbClr val="FFFFFF"/>
                </a:solidFill>
                <a:latin typeface="Trebuchet MS" panose="020B0603020202020204" pitchFamily="34" charset="0"/>
              </a:rPr>
              <a:t>Our Mission</a:t>
            </a:r>
            <a:endParaRPr lang="en-US" altLang="en-US" dirty="0"/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AA2C09E2-6EB0-42B7-D018-4BCA0097C2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CF5BB-0454-4299-8723-9711BEA994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165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F0BEA2-5EB0-DF7A-E61B-DE02D4DB5678}"/>
              </a:ext>
            </a:extLst>
          </p:cNvPr>
          <p:cNvSpPr txBox="1">
            <a:spLocks/>
          </p:cNvSpPr>
          <p:nvPr/>
        </p:nvSpPr>
        <p:spPr>
          <a:xfrm>
            <a:off x="13628688" y="8737600"/>
            <a:ext cx="2171700" cy="3937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300460" fontAlgn="auto">
              <a:spcBef>
                <a:spcPts val="0"/>
              </a:spcBef>
              <a:spcAft>
                <a:spcPts val="0"/>
              </a:spcAft>
              <a:defRPr/>
            </a:pPr>
            <a:fld id="{FDC8CEC7-000B-4092-8C6A-C8E9FDE8FACD}" type="slidenum">
              <a:rPr lang="en-US" sz="1801" b="1" smtClean="0">
                <a:solidFill>
                  <a:srgbClr val="000000"/>
                </a:solidFill>
                <a:latin typeface="Trebuchet MS"/>
                <a:sym typeface="Trebuchet MS" pitchFamily="-100" charset="0"/>
              </a:rPr>
              <a:pPr algn="r" defTabSz="130046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801" b="1" dirty="0">
              <a:solidFill>
                <a:srgbClr val="000000"/>
              </a:solidFill>
              <a:latin typeface="Trebuchet MS"/>
              <a:sym typeface="Trebuchet MS" pitchFamily="-100" charset="0"/>
            </a:endParaRPr>
          </a:p>
        </p:txBody>
      </p:sp>
      <p:pic>
        <p:nvPicPr>
          <p:cNvPr id="3" name="Picture 3" descr="Father points out something on laptop to family, seated on couch, as wife, son and daughter look on.">
            <a:extLst>
              <a:ext uri="{FF2B5EF4-FFF2-40B4-BE49-F238E27FC236}">
                <a16:creationId xmlns:a16="http://schemas.microsoft.com/office/drawing/2014/main" id="{F4AEBF63-FF8E-4ACF-7A73-8E4452B0A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" t="12785" b="4826"/>
          <a:stretch>
            <a:fillRect/>
          </a:stretch>
        </p:blipFill>
        <p:spPr bwMode="auto">
          <a:xfrm>
            <a:off x="0" y="0"/>
            <a:ext cx="12192000" cy="625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A881F5FD-45AC-FE34-E988-037A0B5D3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446463"/>
            <a:ext cx="12215813" cy="2557462"/>
          </a:xfrm>
          <a:prstGeom prst="rect">
            <a:avLst/>
          </a:prstGeom>
          <a:solidFill>
            <a:srgbClr val="001970">
              <a:alpha val="7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48" tIns="65024" rIns="130048" bIns="182880" anchor="ctr">
            <a:spAutoFit/>
          </a:bodyPr>
          <a:lstStyle>
            <a:lvl1pPr marL="161925" defTabSz="13001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3001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3001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3001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3001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300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300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300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3001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5400" b="1" dirty="0">
                <a:solidFill>
                  <a:srgbClr val="FFFFFF"/>
                </a:solidFill>
                <a:latin typeface="Trebuchet MS" panose="020B0603020202020204" pitchFamily="34" charset="0"/>
                <a:sym typeface="Trebuchet MS" panose="020B0603020202020204" pitchFamily="34" charset="0"/>
              </a:rPr>
              <a:t>Our Mission: </a:t>
            </a:r>
            <a:endParaRPr lang="en-US" altLang="en-US" sz="5400" dirty="0">
              <a:solidFill>
                <a:srgbClr val="5C6670"/>
              </a:solidFill>
              <a:latin typeface="Trebuchet MS" panose="020B0603020202020204" pitchFamily="34" charset="0"/>
              <a:sym typeface="Trebuchet MS" panose="020B0603020202020204" pitchFamily="34" charset="0"/>
            </a:endParaRPr>
          </a:p>
          <a:p>
            <a:pPr eaLnBrk="1" hangingPunct="1"/>
            <a:r>
              <a:rPr lang="en-US" altLang="en-US" sz="3200" dirty="0">
                <a:solidFill>
                  <a:srgbClr val="FFFFFF"/>
                </a:solidFill>
                <a:latin typeface="Trebuchet MS" panose="020B0603020202020204" pitchFamily="34" charset="0"/>
                <a:sym typeface="Trebuchet MS" panose="020B0603020202020204" pitchFamily="34" charset="0"/>
              </a:rPr>
              <a:t>Improving health care equity, access and outcomes for the people we serve while saving Coloradans money on health care and driving value for Colorado.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83279B74-E9ED-9BE0-4282-5321210CF4A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BD4F9-95B9-4B8E-BDAB-8F186EAA71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214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 We 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98DEFD4-0255-EC8B-6C6C-147FEEAC0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873250"/>
            <a:ext cx="1043305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584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584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584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584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584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584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584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584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584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>
              <a:spcBef>
                <a:spcPts val="600"/>
              </a:spcBef>
            </a:pPr>
            <a:r>
              <a:rPr lang="en-US" altLang="en-US" sz="3600" dirty="0">
                <a:latin typeface="Trebuchet MS" panose="020B0603020202020204" pitchFamily="34" charset="0"/>
              </a:rPr>
              <a:t>The Department of Health Care Policy &amp; Financing administers Health First Colorado (Colorado’s Medicaid program), Child Health Plan </a:t>
            </a:r>
            <a:r>
              <a:rPr lang="en-US" altLang="en-US" sz="3600" i="1" dirty="0">
                <a:latin typeface="Trebuchet MS" panose="020B0603020202020204" pitchFamily="34" charset="0"/>
              </a:rPr>
              <a:t>Plus </a:t>
            </a:r>
            <a:r>
              <a:rPr lang="en-US" altLang="en-US" sz="3600" dirty="0">
                <a:latin typeface="Trebuchet MS" panose="020B0603020202020204" pitchFamily="34" charset="0"/>
              </a:rPr>
              <a:t>(CHP+) and other health care programs for Coloradans who qualify. </a:t>
            </a:r>
            <a:endParaRPr lang="en-US" altLang="en-US" sz="3600" b="1" dirty="0">
              <a:latin typeface="Trebuchet MS" panose="020B0603020202020204" pitchFamily="34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7115659-C5E2-79B2-1AD3-2A93695C47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82588"/>
            <a:ext cx="104330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6000" b="1" dirty="0">
                <a:latin typeface="Trebuchet MS" panose="020B0603020202020204" pitchFamily="34" charset="0"/>
              </a:rPr>
              <a:t>What We Do</a:t>
            </a:r>
            <a:endParaRPr lang="en-US" altLang="en-US" dirty="0"/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712A115C-B451-E79B-E204-C7473873E1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E06BF-3B36-48CD-ABBD-93275D0FDA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196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B6D1AA2-CA0C-9316-2A5A-0A9D3D22130E}"/>
              </a:ext>
            </a:extLst>
          </p:cNvPr>
          <p:cNvCxnSpPr/>
          <p:nvPr/>
        </p:nvCxnSpPr>
        <p:spPr>
          <a:xfrm>
            <a:off x="6096000" y="1327150"/>
            <a:ext cx="0" cy="42037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7546" y="1806137"/>
            <a:ext cx="4803226" cy="2970815"/>
          </a:xfrm>
        </p:spPr>
        <p:txBody>
          <a:bodyPr/>
          <a:lstStyle>
            <a:lvl1pPr algn="l"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76562" y="1806136"/>
            <a:ext cx="4855778" cy="2970816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Trebuchet MS" panose="020B0603020202020204" pitchFamily="34" charset="0"/>
              </a:defRPr>
            </a:lvl1pPr>
            <a:lvl2pPr marL="685800" indent="-228600">
              <a:buSzPct val="70000"/>
              <a:buFont typeface="Wingdings" panose="05000000000000000000" pitchFamily="2" charset="2"/>
              <a:buChar char="Ø"/>
              <a:defRPr sz="3200">
                <a:latin typeface="Trebuchet MS" panose="020B060302020202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2800">
                <a:latin typeface="Trebuchet MS" panose="020B0603020202020204" pitchFamily="34" charset="0"/>
              </a:defRPr>
            </a:lvl3pPr>
            <a:lvl4pPr>
              <a:defRPr sz="2400">
                <a:latin typeface="Trebuchet MS" panose="020B0603020202020204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Slide Number Placeholder 8">
            <a:extLst>
              <a:ext uri="{FF2B5EF4-FFF2-40B4-BE49-F238E27FC236}">
                <a16:creationId xmlns:a16="http://schemas.microsoft.com/office/drawing/2014/main" id="{4775F8E2-A996-98E9-EC2C-BC12B5662A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E7199-E237-4DF3-BDD4-590316C824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73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4B7BE5BD-7AB3-CE85-3FB8-3E004F0498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BDEDD-DAA0-4E5B-B507-4CE258657A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28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296AED21-98FB-6F5E-BD60-B7E6CE6852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1A976-7DD2-4788-9419-BFE0248762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1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con of person with hand raised and empty text bubble.">
            <a:extLst>
              <a:ext uri="{FF2B5EF4-FFF2-40B4-BE49-F238E27FC236}">
                <a16:creationId xmlns:a16="http://schemas.microsoft.com/office/drawing/2014/main" id="{CB2BFFC8-D0E7-5D78-E590-1122DEF96DEA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09575"/>
            <a:ext cx="5962650" cy="58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 bwMode="auto">
          <a:xfrm>
            <a:off x="6122788" y="2625328"/>
            <a:ext cx="5381431" cy="2313816"/>
          </a:xfrm>
          <a:prstGeom prst="rect">
            <a:avLst/>
          </a:prstGeom>
          <a:noFill/>
          <a:ln w="3175">
            <a:noFill/>
            <a:miter lim="0"/>
            <a:headEnd/>
            <a:tailEnd/>
          </a:ln>
        </p:spPr>
        <p:txBody>
          <a:bodyPr lIns="0" tIns="0" rIns="0" bIns="0">
            <a:noAutofit/>
          </a:bodyPr>
          <a:lstStyle>
            <a:lvl1pPr algn="l">
              <a:defRPr sz="8086" baseline="0"/>
            </a:lvl1pPr>
          </a:lstStyle>
          <a:p>
            <a:pPr lvl="0"/>
            <a:r>
              <a:rPr lang="en-US">
                <a:sym typeface="Trebuchet MS" pitchFamily="-100" charset="0"/>
              </a:rPr>
              <a:t>Click to edit Master title style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00EF3CD9-5618-EF7F-8D46-85FE7D3FAA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0BEAC-5AC1-4D88-A398-7F46BAC080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666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350529F-4887-95C9-F8CE-8AF8589E53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84150" y="2168525"/>
            <a:ext cx="11823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11BCE-BE2C-274E-C78C-BE3F74342E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4906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000" dirty="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70B3F5-E085-CB4E-CD3C-97FB7E4000B5}"/>
              </a:ext>
            </a:extLst>
          </p:cNvPr>
          <p:cNvSpPr/>
          <p:nvPr/>
        </p:nvSpPr>
        <p:spPr>
          <a:xfrm>
            <a:off x="0" y="6256338"/>
            <a:ext cx="12192000" cy="609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BF6805-23FA-AADD-7B0A-09B5028DC2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74163" y="63706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08E06F49-2B63-4A84-8A37-8B2634A313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0" name="Picture 8" descr="Colorado Department of Health Care Policy &amp; Financing">
            <a:extLst>
              <a:ext uri="{FF2B5EF4-FFF2-40B4-BE49-F238E27FC236}">
                <a16:creationId xmlns:a16="http://schemas.microsoft.com/office/drawing/2014/main" id="{D2A7EE54-8439-583D-FF28-02684EEC3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6364288"/>
            <a:ext cx="2214562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4"/>
    </p:custDataLst>
  </p:cSld>
  <p:clrMap bg1="dk1" tx1="lt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</p:sldLayoutIdLst>
  <p:hf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6000" b="1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  <a:lvl2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6000" b="1">
          <a:solidFill>
            <a:schemeClr val="tx1"/>
          </a:solidFill>
          <a:latin typeface="Trebuchet MS" panose="020B0603020202020204" pitchFamily="34" charset="0"/>
        </a:defRPr>
      </a:lvl2pPr>
      <a:lvl3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6000" b="1">
          <a:solidFill>
            <a:schemeClr val="tx1"/>
          </a:solidFill>
          <a:latin typeface="Trebuchet MS" panose="020B0603020202020204" pitchFamily="34" charset="0"/>
        </a:defRPr>
      </a:lvl3pPr>
      <a:lvl4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6000" b="1">
          <a:solidFill>
            <a:schemeClr val="tx1"/>
          </a:solidFill>
          <a:latin typeface="Trebuchet MS" panose="020B0603020202020204" pitchFamily="34" charset="0"/>
        </a:defRPr>
      </a:lvl4pPr>
      <a:lvl5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6000" b="1">
          <a:solidFill>
            <a:schemeClr val="tx1"/>
          </a:solidFill>
          <a:latin typeface="Trebuchet MS" panose="020B0603020202020204" pitchFamily="34" charset="0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6000" b="1">
          <a:solidFill>
            <a:schemeClr val="tx1"/>
          </a:solidFill>
          <a:latin typeface="Trebuchet MS" panose="020B0603020202020204" pitchFamily="34" charset="0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6000" b="1">
          <a:solidFill>
            <a:schemeClr val="tx1"/>
          </a:solidFill>
          <a:latin typeface="Trebuchet MS" panose="020B0603020202020204" pitchFamily="34" charset="0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6000" b="1">
          <a:solidFill>
            <a:schemeClr val="tx1"/>
          </a:solidFill>
          <a:latin typeface="Trebuchet MS" panose="020B0603020202020204" pitchFamily="34" charset="0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6000" b="1">
          <a:solidFill>
            <a:schemeClr val="tx1"/>
          </a:solidFill>
          <a:latin typeface="Trebuchet MS" panose="020B0603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9" descr="Colorado Department of Health Care Policy &amp; Financing">
            <a:extLst>
              <a:ext uri="{FF2B5EF4-FFF2-40B4-BE49-F238E27FC236}">
                <a16:creationId xmlns:a16="http://schemas.microsoft.com/office/drawing/2014/main" id="{BADDC74F-7AB1-3383-321A-02BC99D82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6364288"/>
            <a:ext cx="226695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2DAC404-059D-10BC-0678-C6683E6232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74163" y="63738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F30EE942-187A-4254-B90A-63A54729E0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38AD2A1-33C0-3FD3-4A38-8F0E29CC3B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74163" y="63738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lang="en-US" sz="1200" smtClean="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19E68EF1-96D2-4FBB-88F6-E6A5A6530402}" type="slidenum">
              <a:rPr/>
              <a:pPr>
                <a:defRPr/>
              </a:pPr>
              <a:t>‹#›</a:t>
            </a:fld>
            <a:endParaRPr dirty="0"/>
          </a:p>
        </p:txBody>
      </p:sp>
      <p:pic>
        <p:nvPicPr>
          <p:cNvPr id="3075" name="Picture 3" descr="Colorado Department of Health Care Policy &amp; Financing">
            <a:extLst>
              <a:ext uri="{FF2B5EF4-FFF2-40B4-BE49-F238E27FC236}">
                <a16:creationId xmlns:a16="http://schemas.microsoft.com/office/drawing/2014/main" id="{C94A9265-40BD-895E-8858-6742DA659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6364288"/>
            <a:ext cx="2214562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>
            <a:extLst>
              <a:ext uri="{FF2B5EF4-FFF2-40B4-BE49-F238E27FC236}">
                <a16:creationId xmlns:a16="http://schemas.microsoft.com/office/drawing/2014/main" id="{3774EDA7-3F51-02AC-A10C-89AF055237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84150" y="2193925"/>
            <a:ext cx="11823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5D6585-C49B-59A3-A79C-83C484C7E2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490696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000" dirty="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5ABE4F-7813-60D2-7254-11EE1747A255}"/>
              </a:ext>
            </a:extLst>
          </p:cNvPr>
          <p:cNvSpPr/>
          <p:nvPr/>
        </p:nvSpPr>
        <p:spPr>
          <a:xfrm>
            <a:off x="0" y="6256338"/>
            <a:ext cx="12192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ACF2F-0CD8-735D-62B3-C635B7E936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74163" y="637381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C1921D5A-C593-4441-A8C8-63463BA44E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4102" name="Picture 7" descr="Colorado Department of Health Care Policy &amp; Financing">
            <a:extLst>
              <a:ext uri="{FF2B5EF4-FFF2-40B4-BE49-F238E27FC236}">
                <a16:creationId xmlns:a16="http://schemas.microsoft.com/office/drawing/2014/main" id="{DF5F8A3B-1DFC-221D-1B71-C918531E0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38" y="6364288"/>
            <a:ext cx="226695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hf hdr="0" ftr="0" dt="0"/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6000" b="1" kern="1200">
          <a:solidFill>
            <a:schemeClr val="tx2"/>
          </a:solidFill>
          <a:latin typeface="Trebuchet MS" panose="020B0603020202020204" pitchFamily="34" charset="0"/>
          <a:ea typeface="+mj-ea"/>
          <a:cs typeface="+mj-cs"/>
        </a:defRPr>
      </a:lvl1pPr>
      <a:lvl2pPr algn="ctr" rtl="0" fontAlgn="base">
        <a:lnSpc>
          <a:spcPct val="90000"/>
        </a:lnSpc>
        <a:spcBef>
          <a:spcPct val="0"/>
        </a:spcBef>
        <a:spcAft>
          <a:spcPct val="0"/>
        </a:spcAft>
        <a:defRPr sz="6000" b="1">
          <a:solidFill>
            <a:schemeClr val="tx2"/>
          </a:solidFill>
          <a:latin typeface="Trebuchet MS" panose="020B0603020202020204" pitchFamily="34" charset="0"/>
        </a:defRPr>
      </a:lvl2pPr>
      <a:lvl3pPr algn="ctr" rtl="0" fontAlgn="base">
        <a:lnSpc>
          <a:spcPct val="90000"/>
        </a:lnSpc>
        <a:spcBef>
          <a:spcPct val="0"/>
        </a:spcBef>
        <a:spcAft>
          <a:spcPct val="0"/>
        </a:spcAft>
        <a:defRPr sz="6000" b="1">
          <a:solidFill>
            <a:schemeClr val="tx2"/>
          </a:solidFill>
          <a:latin typeface="Trebuchet MS" panose="020B0603020202020204" pitchFamily="34" charset="0"/>
        </a:defRPr>
      </a:lvl3pPr>
      <a:lvl4pPr algn="ctr" rtl="0" fontAlgn="base">
        <a:lnSpc>
          <a:spcPct val="90000"/>
        </a:lnSpc>
        <a:spcBef>
          <a:spcPct val="0"/>
        </a:spcBef>
        <a:spcAft>
          <a:spcPct val="0"/>
        </a:spcAft>
        <a:defRPr sz="6000" b="1">
          <a:solidFill>
            <a:schemeClr val="tx2"/>
          </a:solidFill>
          <a:latin typeface="Trebuchet MS" panose="020B0603020202020204" pitchFamily="34" charset="0"/>
        </a:defRPr>
      </a:lvl4pPr>
      <a:lvl5pPr algn="ctr" rtl="0" fontAlgn="base">
        <a:lnSpc>
          <a:spcPct val="90000"/>
        </a:lnSpc>
        <a:spcBef>
          <a:spcPct val="0"/>
        </a:spcBef>
        <a:spcAft>
          <a:spcPct val="0"/>
        </a:spcAft>
        <a:defRPr sz="6000" b="1">
          <a:solidFill>
            <a:schemeClr val="tx2"/>
          </a:solidFill>
          <a:latin typeface="Trebuchet MS" panose="020B0603020202020204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6000" b="1">
          <a:solidFill>
            <a:schemeClr val="tx2"/>
          </a:solidFill>
          <a:latin typeface="Trebuchet MS" panose="020B0603020202020204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6000" b="1">
          <a:solidFill>
            <a:schemeClr val="tx2"/>
          </a:solidFill>
          <a:latin typeface="Trebuchet MS" panose="020B0603020202020204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6000" b="1">
          <a:solidFill>
            <a:schemeClr val="tx2"/>
          </a:solidFill>
          <a:latin typeface="Trebuchet MS" panose="020B0603020202020204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6000" b="1">
          <a:solidFill>
            <a:schemeClr val="tx2"/>
          </a:solidFill>
          <a:latin typeface="Trebuchet MS" panose="020B0603020202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jpe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2">
            <a:extLst>
              <a:ext uri="{FF2B5EF4-FFF2-40B4-BE49-F238E27FC236}">
                <a16:creationId xmlns:a16="http://schemas.microsoft.com/office/drawing/2014/main" id="{48B334F6-50EE-80B4-0100-F3B3C45AB24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4855" y="1505158"/>
            <a:ext cx="11805719" cy="990216"/>
          </a:xfrm>
        </p:spPr>
        <p:txBody>
          <a:bodyPr/>
          <a:lstStyle/>
          <a:p>
            <a:r>
              <a:rPr lang="es-419" noProof="0" dirty="0">
                <a:latin typeface="Trebuchet MS"/>
              </a:rPr>
              <a:t>Evaluación de la Colaboración para la Atención Responsable (ACC)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14D0F01-C299-9A8C-4639-1257EBA724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413378"/>
            <a:ext cx="9144000" cy="738734"/>
          </a:xfrm>
        </p:spPr>
        <p:txBody>
          <a:bodyPr lIns="91440" tIns="45720" rIns="91440" bIns="45720" anchor="ctr"/>
          <a:lstStyle/>
          <a:p>
            <a:pPr fontAlgn="auto">
              <a:spcAft>
                <a:spcPts val="0"/>
              </a:spcAft>
              <a:defRPr/>
            </a:pPr>
            <a:r>
              <a:rPr lang="es-419" noProof="0" dirty="0">
                <a:latin typeface="Trebuchet MS"/>
              </a:rPr>
              <a:t>Sus comentarios</a:t>
            </a:r>
          </a:p>
        </p:txBody>
      </p:sp>
      <p:sp>
        <p:nvSpPr>
          <p:cNvPr id="37892" name="Text Placeholder 7">
            <a:extLst>
              <a:ext uri="{FF2B5EF4-FFF2-40B4-BE49-F238E27FC236}">
                <a16:creationId xmlns:a16="http://schemas.microsoft.com/office/drawing/2014/main" id="{5E361EAB-B561-4F62-FEC6-7382E8504443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1913860" y="4259450"/>
            <a:ext cx="8364279" cy="91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s-419" noProof="0" dirty="0">
                <a:latin typeface="Trebuchet MS"/>
              </a:rPr>
              <a:t>Tamara Keeney y Liana Major</a:t>
            </a:r>
          </a:p>
          <a:p>
            <a:r>
              <a:rPr lang="es-419" sz="2000" noProof="0" dirty="0">
                <a:latin typeface="Trebuchet MS"/>
              </a:rPr>
              <a:t>Equipo de investigación del HCPF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EC252AD6-58C7-A0AE-35BE-FD2168A742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1072" y="5808850"/>
            <a:ext cx="2528717" cy="332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0" indent="0" algn="ctr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33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4572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9144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3716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828800" indent="0" algn="ctr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419" sz="2000" noProof="0" dirty="0">
                <a:latin typeface="Trebuchet MS"/>
              </a:rPr>
              <a:t>28 de julio de 2026</a:t>
            </a:r>
            <a:endParaRPr lang="es-419" sz="2000" noProof="0" dirty="0"/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7">
            <a:extLst>
              <a:ext uri="{FF2B5EF4-FFF2-40B4-BE49-F238E27FC236}">
                <a16:creationId xmlns:a16="http://schemas.microsoft.com/office/drawing/2014/main" id="{FC130BC3-399E-5BD9-A92C-B0AC01FDE6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438150"/>
            <a:ext cx="10515600" cy="960438"/>
          </a:xfrm>
        </p:spPr>
        <p:txBody>
          <a:bodyPr/>
          <a:lstStyle/>
          <a:p>
            <a:r>
              <a:rPr lang="es-419" sz="5400" noProof="0" dirty="0">
                <a:latin typeface="Trebuchet MS"/>
              </a:rPr>
              <a:t>Plan para nuestro tiempo juntos</a:t>
            </a:r>
            <a:endParaRPr lang="es-419" sz="5400" noProof="0" dirty="0"/>
          </a:p>
        </p:txBody>
      </p:sp>
      <p:sp>
        <p:nvSpPr>
          <p:cNvPr id="43011" name="Text Placeholder 2">
            <a:extLst>
              <a:ext uri="{FF2B5EF4-FFF2-40B4-BE49-F238E27FC236}">
                <a16:creationId xmlns:a16="http://schemas.microsoft.com/office/drawing/2014/main" id="{95976BDE-F365-F9D8-7659-AA66C2B106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30363"/>
            <a:ext cx="10515600" cy="44487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419" sz="3100" noProof="0" dirty="0">
                <a:latin typeface="Trebuchet MS"/>
              </a:rPr>
              <a:t>Proporcionar información general sobre el equipo de investigación del HCPF</a:t>
            </a:r>
            <a:br>
              <a:rPr lang="es-419" sz="3100" noProof="0" dirty="0">
                <a:latin typeface="Trebuchet MS"/>
              </a:rPr>
            </a:br>
            <a:endParaRPr lang="es-419" sz="3100" noProof="0" dirty="0">
              <a:latin typeface="Trebuchet MS"/>
            </a:endParaRPr>
          </a:p>
          <a:p>
            <a:r>
              <a:rPr lang="es-419" sz="3100" noProof="0" dirty="0">
                <a:latin typeface="Trebuchet MS"/>
              </a:rPr>
              <a:t>Presentar nuestra evaluación de la Fase 3 del programa Medicaid</a:t>
            </a:r>
            <a:endParaRPr lang="es-419" sz="3100" b="1" noProof="0" dirty="0"/>
          </a:p>
          <a:p>
            <a:endParaRPr lang="es-419" sz="3100" b="1" noProof="0" dirty="0"/>
          </a:p>
          <a:p>
            <a:r>
              <a:rPr lang="es-419" sz="3100" noProof="0" dirty="0">
                <a:latin typeface="Trebuchet MS"/>
              </a:rPr>
              <a:t>Tema de hoy: sus experiencias hasta la fecha como miembros de Medicaid (o como padres) en varios ámbitos clave</a:t>
            </a:r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248FB7FE-F3F8-97B2-995F-14CE27CAE6C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F100CAB-17ED-4905-BFFA-B6756BDEDB2E}" type="slidenum">
              <a:rPr lang="es-419" noProof="0" smtClean="0">
                <a:solidFill>
                  <a:schemeClr val="bg1"/>
                </a:solidFill>
                <a:latin typeface="Trebuchet MS" panose="020B0603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419" noProof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A02FA-48BD-1C59-AE78-9AF6E3592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8716"/>
            <a:ext cx="10515600" cy="959890"/>
          </a:xfrm>
        </p:spPr>
        <p:txBody>
          <a:bodyPr/>
          <a:lstStyle/>
          <a:p>
            <a:r>
              <a:rPr lang="es-419" sz="4800" noProof="0" dirty="0">
                <a:latin typeface="Trebuchet MS"/>
              </a:rPr>
              <a:t>¿Quiénes forman el equipo de investigación del HCPF?</a:t>
            </a:r>
            <a:endParaRPr lang="es-419" sz="5400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21B3F8-3CC9-3999-866C-65B5446444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49970"/>
            <a:ext cx="10515600" cy="4205598"/>
          </a:xfrm>
        </p:spPr>
        <p:txBody>
          <a:bodyPr lIns="91440" tIns="45720" rIns="91440" bIns="45720" anchor="t"/>
          <a:lstStyle/>
          <a:p>
            <a:r>
              <a:rPr lang="es-419" sz="3200" noProof="0" dirty="0">
                <a:latin typeface="Trebuchet MS"/>
              </a:rPr>
              <a:t>Un grupo de cinco analistas de investigación del HCPF</a:t>
            </a:r>
          </a:p>
          <a:p>
            <a:endParaRPr lang="es-419" sz="1200" noProof="0" dirty="0">
              <a:latin typeface="Trebuchet MS"/>
            </a:endParaRPr>
          </a:p>
          <a:p>
            <a:r>
              <a:rPr lang="es-419" sz="3200" noProof="0" dirty="0">
                <a:latin typeface="Trebuchet MS"/>
              </a:rPr>
              <a:t>Analizamos la evolución de los programas del HCPF mediante el uso de datos, el estudio de las investigaciones y el diálogo con los socios de Colorado y otros estados</a:t>
            </a:r>
          </a:p>
          <a:p>
            <a:endParaRPr lang="es-419" sz="1200" noProof="0" dirty="0">
              <a:latin typeface="Trebuchet MS"/>
            </a:endParaRPr>
          </a:p>
          <a:p>
            <a:r>
              <a:rPr lang="es-419" sz="3200" noProof="0" dirty="0">
                <a:latin typeface="Trebuchet MS"/>
              </a:rPr>
              <a:t>Uno de nuestros proyectos consiste en hacer un seguimiento de la evolución de la Fase 3 de la ACC a lo largo de estos siete años</a:t>
            </a:r>
            <a:endParaRPr lang="es-419" sz="3200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A9EBBE-08B8-537C-7A5A-A1CFE2DE79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9D82CA-4E69-4EDC-BEA8-F85086E2631A}" type="slidenum">
              <a:rPr lang="es-419" noProof="0" smtClean="0"/>
              <a:pPr>
                <a:defRPr/>
              </a:pPr>
              <a:t>3</a:t>
            </a:fld>
            <a:endParaRPr lang="es-419" noProof="0" dirty="0"/>
          </a:p>
        </p:txBody>
      </p:sp>
    </p:spTree>
    <p:extLst>
      <p:ext uri="{BB962C8B-B14F-4D97-AF65-F5344CB8AC3E}">
        <p14:creationId xmlns:p14="http://schemas.microsoft.com/office/powerpoint/2010/main" val="3830391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5C1DA-2CA0-8BF9-B1BC-3310A8D5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56A855-FB87-22BE-ABA1-715F2DB716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9D82CA-4E69-4EDC-BEA8-F85086E2631A}" type="slidenum">
              <a:rPr lang="es-419" noProof="0" smtClean="0"/>
              <a:pPr>
                <a:defRPr/>
              </a:pPr>
              <a:t>4</a:t>
            </a:fld>
            <a:endParaRPr lang="es-419" noProof="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AD182AE-27E6-5415-B9C3-3092274DAB41}"/>
              </a:ext>
            </a:extLst>
          </p:cNvPr>
          <p:cNvSpPr/>
          <p:nvPr/>
        </p:nvSpPr>
        <p:spPr>
          <a:xfrm>
            <a:off x="445842" y="655103"/>
            <a:ext cx="11076325" cy="555872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noProof="0" dirty="0"/>
              <a:t>Departamento de Política Sanitaria y Financiación de Colorado (HCPF)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05006E1-A888-AF03-851A-8CD0B18B25BB}"/>
              </a:ext>
            </a:extLst>
          </p:cNvPr>
          <p:cNvSpPr/>
          <p:nvPr/>
        </p:nvSpPr>
        <p:spPr>
          <a:xfrm>
            <a:off x="445842" y="2490503"/>
            <a:ext cx="4796717" cy="555872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419" noProof="0" dirty="0"/>
              <a:t>Entidad regional responsable (RAE) </a:t>
            </a:r>
          </a:p>
        </p:txBody>
      </p:sp>
      <p:pic>
        <p:nvPicPr>
          <p:cNvPr id="1028" name="Picture 4" descr="Health First Colorado - Colorado's Medicaid Program">
            <a:extLst>
              <a:ext uri="{FF2B5EF4-FFF2-40B4-BE49-F238E27FC236}">
                <a16:creationId xmlns:a16="http://schemas.microsoft.com/office/drawing/2014/main" id="{34D3A855-5225-8639-6462-F29243522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874" y="1398861"/>
            <a:ext cx="2287053" cy="75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olorado Access: Caring For You And Your Health">
            <a:extLst>
              <a:ext uri="{FF2B5EF4-FFF2-40B4-BE49-F238E27FC236}">
                <a16:creationId xmlns:a16="http://schemas.microsoft.com/office/drawing/2014/main" id="{5778305C-AB5C-4DD9-143D-90A75701B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111" y="3096235"/>
            <a:ext cx="1952816" cy="106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ermatologist that Accepts Rocky Mountain | U.S. Dermatology Partners">
            <a:extLst>
              <a:ext uri="{FF2B5EF4-FFF2-40B4-BE49-F238E27FC236}">
                <a16:creationId xmlns:a16="http://schemas.microsoft.com/office/drawing/2014/main" id="{75B41E61-95D1-72A3-F014-F2A30D3B4C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56" y="4077607"/>
            <a:ext cx="1899956" cy="121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CHA | Home">
            <a:extLst>
              <a:ext uri="{FF2B5EF4-FFF2-40B4-BE49-F238E27FC236}">
                <a16:creationId xmlns:a16="http://schemas.microsoft.com/office/drawing/2014/main" id="{0F23B503-9753-9531-ADDE-1D2E3BA83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344" y="4117557"/>
            <a:ext cx="1978583" cy="114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Northeast Health Partners">
            <a:extLst>
              <a:ext uri="{FF2B5EF4-FFF2-40B4-BE49-F238E27FC236}">
                <a16:creationId xmlns:a16="http://schemas.microsoft.com/office/drawing/2014/main" id="{377DA2C5-5697-CB25-377D-BA26882D8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42" y="5361256"/>
            <a:ext cx="2706592" cy="603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F367328-24FF-9645-746D-6692C4939A2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0236" t="19562" r="10705"/>
          <a:stretch>
            <a:fillRect/>
          </a:stretch>
        </p:blipFill>
        <p:spPr>
          <a:xfrm>
            <a:off x="377166" y="3242827"/>
            <a:ext cx="2467034" cy="9145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3D0B38-707A-3968-F02B-865D0E349A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86234" y="1402083"/>
            <a:ext cx="2362321" cy="71123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F1DF1D4-5382-ECB8-A504-A48D1B0D1B9F}"/>
              </a:ext>
            </a:extLst>
          </p:cNvPr>
          <p:cNvCxnSpPr/>
          <p:nvPr/>
        </p:nvCxnSpPr>
        <p:spPr>
          <a:xfrm>
            <a:off x="6096000" y="1314994"/>
            <a:ext cx="0" cy="4650259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2" name="Picture 6" descr="Colorado Access: Caring For You And Your Health">
            <a:extLst>
              <a:ext uri="{FF2B5EF4-FFF2-40B4-BE49-F238E27FC236}">
                <a16:creationId xmlns:a16="http://schemas.microsoft.com/office/drawing/2014/main" id="{75CDDDB0-A031-CF0B-5DA9-EE295288A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355" y="2940895"/>
            <a:ext cx="1952816" cy="106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Dermatologist that Accepts Rocky Mountain | U.S. Dermatology Partners">
            <a:extLst>
              <a:ext uri="{FF2B5EF4-FFF2-40B4-BE49-F238E27FC236}">
                <a16:creationId xmlns:a16="http://schemas.microsoft.com/office/drawing/2014/main" id="{3BAF4550-2802-20F0-0B99-66CA2EB38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867" y="4294783"/>
            <a:ext cx="1899956" cy="121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17F84EE-67C8-491B-08AE-AAB607B1DB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50237" y="4297626"/>
            <a:ext cx="2391052" cy="117189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FDE80CF-814C-F7CD-48F1-0C206B268C8C}"/>
              </a:ext>
            </a:extLst>
          </p:cNvPr>
          <p:cNvSpPr/>
          <p:nvPr/>
        </p:nvSpPr>
        <p:spPr>
          <a:xfrm>
            <a:off x="154759" y="1319784"/>
            <a:ext cx="5892737" cy="4744297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noProof="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177B430-F33B-B26D-A53F-6B29C849E24B}"/>
              </a:ext>
            </a:extLst>
          </p:cNvPr>
          <p:cNvSpPr/>
          <p:nvPr/>
        </p:nvSpPr>
        <p:spPr>
          <a:xfrm>
            <a:off x="445842" y="1005"/>
            <a:ext cx="11076325" cy="555872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noProof="0" dirty="0"/>
              <a:t>Gobierno Federal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94EF5B8-580A-9D19-2BB2-B3584367D810}"/>
              </a:ext>
            </a:extLst>
          </p:cNvPr>
          <p:cNvSpPr/>
          <p:nvPr/>
        </p:nvSpPr>
        <p:spPr>
          <a:xfrm>
            <a:off x="6734617" y="2476364"/>
            <a:ext cx="4796717" cy="555872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noProof="0" dirty="0"/>
              <a:t>Organizaciones de atención médica gestionada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66DF7F-43F1-355C-9FE3-29ADABA92CD8}"/>
              </a:ext>
            </a:extLst>
          </p:cNvPr>
          <p:cNvSpPr txBox="1"/>
          <p:nvPr/>
        </p:nvSpPr>
        <p:spPr>
          <a:xfrm>
            <a:off x="155100" y="1336093"/>
            <a:ext cx="21058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noProof="0" dirty="0"/>
              <a:t>La Colaboración para la Atención Responsable (ACC) </a:t>
            </a:r>
            <a:r>
              <a:rPr lang="es-419" noProof="0" dirty="0">
                <a:sym typeface="Wingdings" panose="05000000000000000000" pitchFamily="2" charset="2"/>
              </a:rPr>
              <a:t></a:t>
            </a:r>
            <a:endParaRPr lang="es-419" noProof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77B8F6-3BA0-2E07-F288-5F43BCC47CB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95382" y="3208565"/>
            <a:ext cx="2539093" cy="86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83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8742B-A1D9-FAE6-D215-B799634B9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noProof="0" dirty="0"/>
              <a:t>¿Q</a:t>
            </a:r>
            <a:r>
              <a:rPr lang="es-419" b="1" noProof="0" dirty="0"/>
              <a:t>ué estamos investigando?</a:t>
            </a:r>
            <a:endParaRPr lang="es-419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FB327-9E03-F461-A8CA-18F984017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78566"/>
            <a:ext cx="10515600" cy="4205598"/>
          </a:xfrm>
        </p:spPr>
        <p:txBody>
          <a:bodyPr lIns="91440" tIns="45720" rIns="91440" bIns="45720" anchor="t"/>
          <a:lstStyle/>
          <a:p>
            <a:r>
              <a:rPr lang="es-419" sz="3200" noProof="0" dirty="0">
                <a:latin typeface="Trebuchet MS"/>
              </a:rPr>
              <a:t>Centrarse en tres ámbitos de Medicaid: salud conductual, atención primaria y coordinación asistencial </a:t>
            </a:r>
            <a:br>
              <a:rPr lang="es-419" sz="3200" noProof="0" dirty="0"/>
            </a:br>
            <a:endParaRPr lang="es-419" sz="3200" noProof="0" dirty="0"/>
          </a:p>
          <a:p>
            <a:r>
              <a:rPr lang="es-419" sz="3200" noProof="0" dirty="0">
                <a:latin typeface="Trebuchet MS"/>
              </a:rPr>
              <a:t>Utilizar datos sanitarios, así como encuestas y conversaciones con los miembros y los proveedores</a:t>
            </a:r>
            <a:br>
              <a:rPr lang="es-419" sz="3200" noProof="0" dirty="0"/>
            </a:br>
            <a:endParaRPr lang="es-419" sz="3200" noProof="0" dirty="0"/>
          </a:p>
          <a:p>
            <a:r>
              <a:rPr lang="es-419" sz="3200" noProof="0" dirty="0"/>
              <a:t>Elaborar informes de forma periódica, difundirlos y utilizar las conclusiones para introducir cambios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9F55EC-5E29-54AE-E6F9-257DF043BF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9D82CA-4E69-4EDC-BEA8-F85086E2631A}" type="slidenum">
              <a:rPr lang="es-419" noProof="0" smtClean="0"/>
              <a:pPr>
                <a:defRPr/>
              </a:pPr>
              <a:t>5</a:t>
            </a:fld>
            <a:endParaRPr lang="es-419" noProof="0" dirty="0"/>
          </a:p>
        </p:txBody>
      </p:sp>
    </p:spTree>
    <p:extLst>
      <p:ext uri="{BB962C8B-B14F-4D97-AF65-F5344CB8AC3E}">
        <p14:creationId xmlns:p14="http://schemas.microsoft.com/office/powerpoint/2010/main" val="1893638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8D6DD-151E-04BF-F239-A558F311A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075"/>
            <a:ext cx="10515600" cy="959890"/>
          </a:xfrm>
        </p:spPr>
        <p:txBody>
          <a:bodyPr/>
          <a:lstStyle/>
          <a:p>
            <a:r>
              <a:rPr lang="es-419" sz="5800" b="1" noProof="0" dirty="0"/>
              <a:t>Oportunidad de colaborar en nuestra investigación</a:t>
            </a:r>
            <a:endParaRPr lang="es-419" sz="5800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5E9F4-45F2-7675-8D07-8807CE5C2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241" y="1922965"/>
            <a:ext cx="11967518" cy="4813137"/>
          </a:xfrm>
        </p:spPr>
        <p:txBody>
          <a:bodyPr lIns="91440" tIns="45720" rIns="91440" bIns="45720" anchor="t"/>
          <a:lstStyle/>
          <a:p>
            <a:pPr>
              <a:spcAft>
                <a:spcPts val="0"/>
              </a:spcAft>
            </a:pPr>
            <a:r>
              <a:rPr lang="es-419" sz="2400" noProof="0" dirty="0">
                <a:latin typeface="Trebuchet MS"/>
              </a:rPr>
              <a:t>Entrevistaremos a los miembros de Health First Colorado para conocer mejor sus experiencias con la coordinación de la atención </a:t>
            </a:r>
            <a:endParaRPr lang="es-419" sz="2400" noProof="0" dirty="0"/>
          </a:p>
          <a:p>
            <a:pPr lvl="1">
              <a:spcAft>
                <a:spcPts val="0"/>
              </a:spcAft>
            </a:pPr>
            <a:r>
              <a:rPr lang="es-419" sz="2200" noProof="0" dirty="0">
                <a:latin typeface="Trebuchet MS"/>
              </a:rPr>
              <a:t>Buscamos unos diez miembros en cada región con distintos tipos de necesidades asistenciales que hayan hablado con un coordinador de cuidados de su RAE al menos dos veces</a:t>
            </a:r>
            <a:r>
              <a:rPr lang="es-419" sz="2000" noProof="0" dirty="0">
                <a:latin typeface="Trebuchet MS"/>
              </a:rPr>
              <a:t>.</a:t>
            </a:r>
          </a:p>
          <a:p>
            <a:pPr lvl="1">
              <a:spcAft>
                <a:spcPts val="0"/>
              </a:spcAft>
            </a:pPr>
            <a:endParaRPr lang="es-419" sz="1200" noProof="0" dirty="0"/>
          </a:p>
          <a:p>
            <a:pPr lvl="1">
              <a:spcAft>
                <a:spcPts val="0"/>
              </a:spcAft>
            </a:pPr>
            <a:r>
              <a:rPr lang="es-419" sz="2200" noProof="0" dirty="0">
                <a:latin typeface="Trebuchet MS"/>
              </a:rPr>
              <a:t>Analizaremos las entrevistas para identificar los temas principales y publicaremos los resultados en nuestra página web. La información de los entrevistados se mantendrá en el anonimato</a:t>
            </a:r>
            <a:r>
              <a:rPr lang="es-419" sz="2000" noProof="0" dirty="0">
                <a:latin typeface="Trebuchet MS"/>
              </a:rPr>
              <a:t>.</a:t>
            </a:r>
          </a:p>
          <a:p>
            <a:pPr lvl="1">
              <a:spcAft>
                <a:spcPts val="0"/>
              </a:spcAft>
            </a:pPr>
            <a:endParaRPr lang="es-419" sz="1200" noProof="0" dirty="0">
              <a:latin typeface="Trebuchet MS"/>
            </a:endParaRPr>
          </a:p>
          <a:p>
            <a:pPr lvl="1">
              <a:spcAft>
                <a:spcPts val="0"/>
              </a:spcAft>
            </a:pPr>
            <a:r>
              <a:rPr lang="es-419" sz="2200" noProof="0" dirty="0">
                <a:latin typeface="Trebuchet MS"/>
              </a:rPr>
              <a:t>Compensación opcional consistente en una tarjeta regalo de 25 dólares</a:t>
            </a:r>
            <a:r>
              <a:rPr lang="es-419" sz="2000" noProof="0" dirty="0">
                <a:latin typeface="Trebuchet MS"/>
              </a:rPr>
              <a:t>. </a:t>
            </a:r>
            <a:endParaRPr lang="es-419" sz="2000" noProof="0" dirty="0"/>
          </a:p>
          <a:p>
            <a:pPr>
              <a:spcAft>
                <a:spcPts val="0"/>
              </a:spcAft>
            </a:pPr>
            <a:r>
              <a:rPr lang="es-419" sz="2400" noProof="0" dirty="0">
                <a:latin typeface="Trebuchet MS"/>
              </a:rPr>
              <a:t>¿Está interesado? </a:t>
            </a:r>
            <a:endParaRPr lang="es-419" sz="2400" noProof="0" dirty="0"/>
          </a:p>
          <a:p>
            <a:pPr lvl="1">
              <a:spcAft>
                <a:spcPts val="0"/>
              </a:spcAft>
              <a:buFont typeface="Wingdings" panose="020B0604020202020204" pitchFamily="34" charset="0"/>
              <a:buChar char="Ø"/>
            </a:pPr>
            <a:r>
              <a:rPr lang="es-419" sz="2200" noProof="0" dirty="0">
                <a:latin typeface="Trebuchet MS"/>
              </a:rPr>
              <a:t>¡Tenemos un formulario de interés que puede rellenar!</a:t>
            </a:r>
            <a:r>
              <a:rPr lang="es-419" sz="2000" noProof="0" dirty="0">
                <a:latin typeface="Trebuchet MS"/>
              </a:rPr>
              <a:t> </a:t>
            </a:r>
          </a:p>
          <a:p>
            <a:pPr lvl="1">
              <a:spcAft>
                <a:spcPts val="0"/>
              </a:spcAft>
            </a:pPr>
            <a:endParaRPr lang="es-419" sz="2400" noProof="0" dirty="0"/>
          </a:p>
          <a:p>
            <a:endParaRPr lang="es-419" sz="4000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2086E5-C9E7-C2FB-4FC1-8D2B3B7098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9D82CA-4E69-4EDC-BEA8-F85086E2631A}" type="slidenum">
              <a:rPr lang="es-419" noProof="0" smtClean="0"/>
              <a:pPr>
                <a:defRPr/>
              </a:pPr>
              <a:t>6</a:t>
            </a:fld>
            <a:endParaRPr lang="es-419" noProof="0" dirty="0"/>
          </a:p>
        </p:txBody>
      </p:sp>
    </p:spTree>
    <p:extLst>
      <p:ext uri="{BB962C8B-B14F-4D97-AF65-F5344CB8AC3E}">
        <p14:creationId xmlns:p14="http://schemas.microsoft.com/office/powerpoint/2010/main" val="3588974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D19DD-9070-7827-FB87-78B6E52B8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noProof="0" dirty="0">
                <a:latin typeface="Trebuchet MS"/>
              </a:rPr>
              <a:t>Temas de hoy</a:t>
            </a:r>
            <a:endParaRPr lang="es-419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ADCB29-8419-9886-BD51-D8F17C45CB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9D82CA-4E69-4EDC-BEA8-F85086E2631A}" type="slidenum">
              <a:rPr lang="es-419" noProof="0" smtClean="0"/>
              <a:pPr>
                <a:defRPr/>
              </a:pPr>
              <a:t>7</a:t>
            </a:fld>
            <a:endParaRPr lang="es-419" noProof="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E7B6CA5-8BE1-7C24-8892-9086B077E04F}"/>
              </a:ext>
            </a:extLst>
          </p:cNvPr>
          <p:cNvSpPr/>
          <p:nvPr/>
        </p:nvSpPr>
        <p:spPr>
          <a:xfrm>
            <a:off x="852487" y="1645121"/>
            <a:ext cx="3333750" cy="985837"/>
          </a:xfrm>
          <a:prstGeom prst="roundRect">
            <a:avLst/>
          </a:prstGeom>
          <a:solidFill>
            <a:schemeClr val="tx2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2400" noProof="0" dirty="0">
                <a:ea typeface="Calibri"/>
                <a:cs typeface="Calibri"/>
              </a:rPr>
              <a:t>Salud conductual</a:t>
            </a:r>
            <a:endParaRPr lang="es-419" sz="2400" noProof="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7E5F53C-044F-FE23-04A0-3A31CCE13C52}"/>
              </a:ext>
            </a:extLst>
          </p:cNvPr>
          <p:cNvSpPr/>
          <p:nvPr/>
        </p:nvSpPr>
        <p:spPr>
          <a:xfrm>
            <a:off x="4595812" y="1645121"/>
            <a:ext cx="3333750" cy="985837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419" sz="2400" noProof="0" dirty="0">
                <a:ea typeface="Calibri"/>
                <a:cs typeface="Calibri"/>
              </a:rPr>
              <a:t>Atención primaria</a:t>
            </a:r>
            <a:endParaRPr lang="es-419" sz="2400" noProof="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025BF97-471F-F11F-A2CE-4FC56E3D33CD}"/>
              </a:ext>
            </a:extLst>
          </p:cNvPr>
          <p:cNvSpPr/>
          <p:nvPr/>
        </p:nvSpPr>
        <p:spPr>
          <a:xfrm>
            <a:off x="8339137" y="1645121"/>
            <a:ext cx="3333750" cy="985837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419" sz="2400" noProof="0" dirty="0">
                <a:ea typeface="Calibri"/>
                <a:cs typeface="Calibri"/>
              </a:rPr>
              <a:t>Coordinación asistencial</a:t>
            </a:r>
            <a:endParaRPr lang="es-419" noProof="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120F538-23FF-44C8-DE68-D46EB1F5B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319152"/>
            <a:ext cx="10506075" cy="2710173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s-419" noProof="0" dirty="0"/>
              <a:t>Hablemos de: </a:t>
            </a:r>
          </a:p>
          <a:p>
            <a:pPr marL="746125" lvl="1" indent="-288925">
              <a:buFont typeface="Wingdings" panose="020B0604020202020204" pitchFamily="34" charset="0"/>
              <a:buChar char="Ø"/>
            </a:pPr>
            <a:r>
              <a:rPr lang="es-419" sz="3200" noProof="0" dirty="0">
                <a:latin typeface="Trebuchet MS"/>
              </a:rPr>
              <a:t>¿Qué le está funcionando y qué no en estos ámbitos?</a:t>
            </a:r>
            <a:endParaRPr lang="es-419" sz="3200" noProof="0" dirty="0"/>
          </a:p>
          <a:p>
            <a:pPr marL="746125" lvl="1" indent="-288925">
              <a:buFont typeface="Wingdings" panose="020B0604020202020204" pitchFamily="34" charset="0"/>
              <a:buChar char="Ø"/>
            </a:pPr>
            <a:r>
              <a:rPr lang="es-419" sz="3200" noProof="0" dirty="0">
                <a:latin typeface="Trebuchet MS"/>
              </a:rPr>
              <a:t>¿Le ha resultado fácil recibir asistencia en español?</a:t>
            </a:r>
          </a:p>
          <a:p>
            <a:pPr marL="746125" lvl="1" indent="-288925">
              <a:buFont typeface="Wingdings" panose="020B0604020202020204" pitchFamily="34" charset="0"/>
              <a:buChar char="Ø"/>
            </a:pPr>
            <a:r>
              <a:rPr lang="es-419" sz="3200" noProof="0" dirty="0">
                <a:latin typeface="Trebuchet MS"/>
              </a:rPr>
              <a:t>¿Hay algo más que le gustaría que supiéramos?</a:t>
            </a:r>
            <a:endParaRPr lang="es-419" sz="3200" noProof="0" dirty="0"/>
          </a:p>
        </p:txBody>
      </p:sp>
    </p:spTree>
    <p:extLst>
      <p:ext uri="{BB962C8B-B14F-4D97-AF65-F5344CB8AC3E}">
        <p14:creationId xmlns:p14="http://schemas.microsoft.com/office/powerpoint/2010/main" val="1372051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424CD-8EE3-5CBB-9BEC-81FFF34A4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b="1" noProof="0" dirty="0"/>
              <a:t>Información de contacto</a:t>
            </a:r>
            <a:r>
              <a:rPr lang="es-419" noProof="0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728984-0CBB-3167-47D5-CAE6633B7B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4527" y="2321005"/>
            <a:ext cx="4851212" cy="1676520"/>
          </a:xfrm>
        </p:spPr>
        <p:txBody>
          <a:bodyPr/>
          <a:lstStyle/>
          <a:p>
            <a:pPr algn="ctr"/>
            <a:r>
              <a:rPr lang="es-419" noProof="0" dirty="0"/>
              <a:t>Tamara Keeney</a:t>
            </a:r>
          </a:p>
          <a:p>
            <a:pPr algn="ctr"/>
            <a:r>
              <a:rPr lang="es-419" noProof="0" dirty="0"/>
              <a:t>Responsable de investigación</a:t>
            </a:r>
          </a:p>
          <a:p>
            <a:pPr algn="ctr"/>
            <a:r>
              <a:rPr lang="es-419" noProof="0" dirty="0"/>
              <a:t>Tamara.Keeney@state.co.us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FA2A04-AD09-ECAC-317D-06D5E4FDF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F36ECC-6B0A-4B41-BAA4-AC9AF5861D6B}" type="slidenum">
              <a:rPr lang="es-419" noProof="0" smtClean="0"/>
              <a:pPr>
                <a:defRPr/>
              </a:pPr>
              <a:t>8</a:t>
            </a:fld>
            <a:endParaRPr lang="es-419" noProof="0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CB5340E-D9ED-AF9A-15BD-D9302A2D1E2F}"/>
              </a:ext>
            </a:extLst>
          </p:cNvPr>
          <p:cNvSpPr txBox="1">
            <a:spLocks/>
          </p:cNvSpPr>
          <p:nvPr/>
        </p:nvSpPr>
        <p:spPr>
          <a:xfrm>
            <a:off x="6160778" y="2321005"/>
            <a:ext cx="4851212" cy="1676520"/>
          </a:xfrm>
          <a:prstGeom prst="rect">
            <a:avLst/>
          </a:prstGeom>
        </p:spPr>
        <p:txBody>
          <a:bodyPr/>
          <a:lstStyle>
            <a:lvl1pPr marL="0" indent="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s-419" noProof="0" dirty="0"/>
              <a:t>Liana Major</a:t>
            </a:r>
          </a:p>
          <a:p>
            <a:pPr algn="ctr" eaLnBrk="1" hangingPunct="1"/>
            <a:r>
              <a:rPr lang="es-419" noProof="0" dirty="0"/>
              <a:t>Especialista en evaluación</a:t>
            </a:r>
          </a:p>
          <a:p>
            <a:pPr algn="ctr" eaLnBrk="1" hangingPunct="1"/>
            <a:r>
              <a:rPr lang="es-419" noProof="0" dirty="0"/>
              <a:t>Liana.Major@state.co.us</a:t>
            </a:r>
          </a:p>
        </p:txBody>
      </p:sp>
    </p:spTree>
    <p:extLst>
      <p:ext uri="{BB962C8B-B14F-4D97-AF65-F5344CB8AC3E}">
        <p14:creationId xmlns:p14="http://schemas.microsoft.com/office/powerpoint/2010/main" val="3989161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48B80-4A42-C173-94BD-0A57EE476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313" y="2189163"/>
            <a:ext cx="11001375" cy="16256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s-419" noProof="0" dirty="0"/>
              <a:t>¡Gracias!</a:t>
            </a:r>
          </a:p>
        </p:txBody>
      </p:sp>
      <p:sp>
        <p:nvSpPr>
          <p:cNvPr id="49155" name="Slide Number Placeholder 2">
            <a:extLst>
              <a:ext uri="{FF2B5EF4-FFF2-40B4-BE49-F238E27FC236}">
                <a16:creationId xmlns:a16="http://schemas.microsoft.com/office/drawing/2014/main" id="{74836657-80FF-1B08-E0D9-3407B6EFD4D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0DD965C-692E-4CFE-841C-68DA0BE55ED4}" type="slidenum">
              <a:rPr lang="es-419" noProof="0" smtClean="0">
                <a:solidFill>
                  <a:schemeClr val="bg1"/>
                </a:solidFill>
                <a:latin typeface="Trebuchet MS" panose="020B0603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s-419" noProof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WHITE THEME" val="qqzWikxu"/>
  <p:tag name="ARTICULATE_DESIGN_ID_BLUE THEME" val="8T23b3dY"/>
  <p:tag name="ARTICULATE_DESIGN_ID_SOLID BLUE" val="63OHafcd"/>
  <p:tag name="ARTICULATE_DESIGN_ID_SOLID WHITE" val="Sf8p6E9p"/>
  <p:tag name="ARTICULATE_SLIDE_THUMBNAIL_REFRESH" val="1"/>
  <p:tag name="ARTICULATE_SLIDE_COUNT" val="8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Blu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89ACBB6-7058-4E59-B763-C27995B658BC}" vid="{05D2BD91-62D0-4E1E-A673-0A6B220612BD}"/>
    </a:ext>
  </a:extLst>
</a:theme>
</file>

<file path=ppt/theme/theme2.xml><?xml version="1.0" encoding="utf-8"?>
<a:theme xmlns:a="http://schemas.openxmlformats.org/drawingml/2006/main" name="Solid Blu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89ACBB6-7058-4E59-B763-C27995B658BC}" vid="{05D7165B-9FB8-4DB5-BFDC-88A7602DEA70}"/>
    </a:ext>
  </a:extLst>
</a:theme>
</file>

<file path=ppt/theme/theme3.xml><?xml version="1.0" encoding="utf-8"?>
<a:theme xmlns:a="http://schemas.openxmlformats.org/drawingml/2006/main" name="Solid Whit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89ACBB6-7058-4E59-B763-C27995B658BC}" vid="{D562CEC1-A08A-40A6-93D0-CF603F85F43C}"/>
    </a:ext>
  </a:extLst>
</a:theme>
</file>

<file path=ppt/theme/theme4.xml><?xml version="1.0" encoding="utf-8"?>
<a:theme xmlns:a="http://schemas.openxmlformats.org/drawingml/2006/main" name="White Theme">
  <a:themeElements>
    <a:clrScheme name="HCPF">
      <a:dk1>
        <a:srgbClr val="000000"/>
      </a:dk1>
      <a:lt1>
        <a:srgbClr val="FFFFFF"/>
      </a:lt1>
      <a:dk2>
        <a:srgbClr val="001970"/>
      </a:dk2>
      <a:lt2>
        <a:srgbClr val="FFD100"/>
      </a:lt2>
      <a:accent1>
        <a:srgbClr val="001970"/>
      </a:accent1>
      <a:accent2>
        <a:srgbClr val="245D38"/>
      </a:accent2>
      <a:accent3>
        <a:srgbClr val="6D3A5D"/>
      </a:accent3>
      <a:accent4>
        <a:srgbClr val="7A853B"/>
      </a:accent4>
      <a:accent5>
        <a:srgbClr val="35647E"/>
      </a:accent5>
      <a:accent6>
        <a:srgbClr val="C3002F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89ACBB6-7058-4E59-B763-C27995B658BC}" vid="{70AA474B-249F-4D38-A12C-DED8B2284B51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a7bdbe-b0c1-407c-815e-ec7bd74f4c08" xsi:nil="true"/>
    <lcf76f155ced4ddcb4097134ff3c332f xmlns="dd34aefe-9462-464b-83a2-e20958dad70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196A527C1EA4449156099208BB0C10" ma:contentTypeVersion="15" ma:contentTypeDescription="Create a new document." ma:contentTypeScope="" ma:versionID="39919f1d198554b620f85398f85a680d">
  <xsd:schema xmlns:xsd="http://www.w3.org/2001/XMLSchema" xmlns:xs="http://www.w3.org/2001/XMLSchema" xmlns:p="http://schemas.microsoft.com/office/2006/metadata/properties" xmlns:ns2="dd34aefe-9462-464b-83a2-e20958dad70a" xmlns:ns3="12a7bdbe-b0c1-407c-815e-ec7bd74f4c08" targetNamespace="http://schemas.microsoft.com/office/2006/metadata/properties" ma:root="true" ma:fieldsID="4cd6afd03e3fb543798750d5f4d2019a" ns2:_="" ns3:_="">
    <xsd:import namespace="dd34aefe-9462-464b-83a2-e20958dad70a"/>
    <xsd:import namespace="12a7bdbe-b0c1-407c-815e-ec7bd74f4c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34aefe-9462-464b-83a2-e20958dad7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0ad1e36-3292-4be9-a1e7-e63c408760a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a7bdbe-b0c1-407c-815e-ec7bd74f4c0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f42f4e94-b3ca-4e52-93e2-2936879df2f2}" ma:internalName="TaxCatchAll" ma:showField="CatchAllData" ma:web="12a7bdbe-b0c1-407c-815e-ec7bd74f4c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98183C-C38D-4628-8E4F-82B7368E8632}">
  <ds:schemaRefs>
    <ds:schemaRef ds:uri="12a7bdbe-b0c1-407c-815e-ec7bd74f4c08"/>
    <ds:schemaRef ds:uri="dd34aefe-9462-464b-83a2-e20958dad70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1A7B8BF-0A2D-4C33-8E12-A1CB1BEFD0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D551B0-32B4-41BE-A56A-BF151BE449C7}">
  <ds:schemaRefs>
    <ds:schemaRef ds:uri="12a7bdbe-b0c1-407c-815e-ec7bd74f4c08"/>
    <ds:schemaRef ds:uri="dd34aefe-9462-464b-83a2-e20958dad70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HCPF widescreen</Template>
  <TotalTime>116</TotalTime>
  <Words>1817</Words>
  <Application>Microsoft Office PowerPoint</Application>
  <PresentationFormat>Widescreen</PresentationFormat>
  <Paragraphs>119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Trebuchet MS</vt:lpstr>
      <vt:lpstr>Wingdings</vt:lpstr>
      <vt:lpstr>Blue Theme</vt:lpstr>
      <vt:lpstr>Solid Blue</vt:lpstr>
      <vt:lpstr>Solid White</vt:lpstr>
      <vt:lpstr>White Theme</vt:lpstr>
      <vt:lpstr>Evaluación de la Colaboración para la Atención Responsable (ACC)</vt:lpstr>
      <vt:lpstr>Plan para nuestro tiempo juntos</vt:lpstr>
      <vt:lpstr>¿Quiénes forman el equipo de investigación del HCPF?</vt:lpstr>
      <vt:lpstr>PowerPoint Presentation</vt:lpstr>
      <vt:lpstr>¿Qué estamos investigando?</vt:lpstr>
      <vt:lpstr>Oportunidad de colaborar en nuestra investigación</vt:lpstr>
      <vt:lpstr>Temas de hoy</vt:lpstr>
      <vt:lpstr>Información de contacto </vt:lpstr>
      <vt:lpstr>¡Gracias!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Evaluación de la Colaboración para la Atención Responsable (ACC)</dc:title>
  <dc:creator>Keeney, Tamara</dc:creator>
  <dc:description>March 2021: Updated mission statement.</dc:description>
  <cp:lastModifiedBy>Sound Ventures Inc</cp:lastModifiedBy>
  <cp:revision>6</cp:revision>
  <dcterms:created xsi:type="dcterms:W3CDTF">2025-05-09T14:37:40Z</dcterms:created>
  <dcterms:modified xsi:type="dcterms:W3CDTF">2026-07-10T23:46:07Z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FFE0E7CC-BC95-465A-B686-30FDBEF952E9</vt:lpwstr>
  </property>
  <property fmtid="{D5CDD505-2E9C-101B-9397-08002B2CF9AE}" pid="3" name="ArticulatePath">
    <vt:lpwstr>HCPF-Widescreen_v03-YK</vt:lpwstr>
  </property>
  <property fmtid="{D5CDD505-2E9C-101B-9397-08002B2CF9AE}" pid="4" name="ContentTypeId">
    <vt:lpwstr>0x010100D0196A527C1EA4449156099208BB0C10</vt:lpwstr>
  </property>
  <property fmtid="{D5CDD505-2E9C-101B-9397-08002B2CF9AE}" pid="5" name="MediaServiceImageTags">
    <vt:lpwstr/>
  </property>
</Properties>
</file>