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630400" cy="1005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6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2F/OcVtErMJo7u3Ip3NDyBMGy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291" y="58"/>
      </p:cViewPr>
      <p:guideLst>
        <p:guide orient="horz" pos="246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25" y="685800"/>
            <a:ext cx="4984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1992250" y="289144"/>
            <a:ext cx="5159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4322794" y="2619688"/>
            <a:ext cx="6670612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31794" y="638488"/>
            <a:ext cx="6670612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2428639"/>
            <a:ext cx="7772400" cy="167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371600" y="4430184"/>
            <a:ext cx="6400800" cy="1997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7200" y="1824194"/>
            <a:ext cx="8229600" cy="51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2313" y="5023771"/>
            <a:ext cx="7772400" cy="155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22313" y="3313591"/>
            <a:ext cx="7772400" cy="171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57200" y="1824194"/>
            <a:ext cx="4038600" cy="51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48200" y="1824194"/>
            <a:ext cx="4038600" cy="51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457200" y="1749996"/>
            <a:ext cx="4040188" cy="729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57200" y="2479311"/>
            <a:ext cx="4040188" cy="450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45026" y="1749996"/>
            <a:ext cx="4041775" cy="729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45026" y="2479311"/>
            <a:ext cx="4041775" cy="450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57200" y="311271"/>
            <a:ext cx="3008313" cy="132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575050" y="311272"/>
            <a:ext cx="5111750" cy="667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57200" y="1635983"/>
            <a:ext cx="3008313" cy="534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92288" y="5472580"/>
            <a:ext cx="5486400" cy="646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792288" y="698550"/>
            <a:ext cx="5486400" cy="469078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92288" y="6118650"/>
            <a:ext cx="5486400" cy="9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57200" y="1824194"/>
            <a:ext cx="8229600" cy="51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ealthfirstcolorado.gov/Changes/Immigrant" TargetMode="External"/><Relationship Id="rId3" Type="http://schemas.openxmlformats.org/officeDocument/2006/relationships/hyperlink" Target="http://healthfirstcolorado.gov/Immigrant-Eligibility-Screener/" TargetMode="External"/><Relationship Id="rId7" Type="http://schemas.openxmlformats.org/officeDocument/2006/relationships/hyperlink" Target="https://www.connectforhealthco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onnectforhealthco.com/omnisalud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www.co.gov/PEAK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://healthfirstcolorado.gov/Changes/Immigrant" TargetMode="External"/><Relationship Id="rId9" Type="http://schemas.openxmlformats.org/officeDocument/2006/relationships/hyperlink" Target="https://www.healthfirstcolorado.gov/changes/immigra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9802368"/>
            <a:ext cx="14630400" cy="256032"/>
          </a:xfrm>
          <a:prstGeom prst="rect">
            <a:avLst/>
          </a:prstGeom>
          <a:solidFill>
            <a:srgbClr val="78256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365700" y="9174052"/>
            <a:ext cx="13899000" cy="42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54850" bIns="36575" anchor="ctr" anchorCtr="0">
            <a:sp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Accesibilidad: </a:t>
            </a:r>
            <a:r>
              <a:rPr lang="es-MX" sz="110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Esta versión del diagrama de flujo no es accesible para lectores de pantalla. Para consultar la versión accesible para lectores de pantalla, visite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100" b="1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HealthFirstColorado.gov/Immigrant-Eligibility-Screener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65700" y="8788362"/>
            <a:ext cx="13899000" cy="42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54850" bIns="36575" anchor="ctr" anchorCtr="0">
            <a:sp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Esta tabla sirve de guía de referencia para los socios a la hora de orientar a los miembros sobre los cambios introducidos por la ley H.R. 1. Para obtener información completa, visite</a:t>
            </a:r>
            <a:r>
              <a:rPr lang="en-US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100" b="1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HealthFirstColorado.gov/Changes/Immigrant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9922773" y="3963708"/>
            <a:ext cx="3815100" cy="3554945"/>
          </a:xfrm>
          <a:prstGeom prst="roundRect">
            <a:avLst>
              <a:gd name="adj" fmla="val 2974"/>
            </a:avLst>
          </a:prstGeom>
          <a:solidFill>
            <a:srgbClr val="F2F2F3"/>
          </a:solidFill>
          <a:ln w="19050" cap="flat" cmpd="sng">
            <a:solidFill>
              <a:srgbClr val="0167A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0022560" y="4062452"/>
            <a:ext cx="3697493" cy="3622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18275" rIns="82275" bIns="18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Esta persona no cumple los requisitos para acceder a Medicaid ni a </a:t>
            </a:r>
            <a:r>
              <a:rPr lang="es-ES_tradnl" sz="1100" b="0" i="0" u="none" strike="noStrike" cap="none" dirty="0" err="1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Cover</a:t>
            </a: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100" b="0" i="0" u="none" strike="noStrike" cap="none" dirty="0" err="1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All</a:t>
            </a: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100" b="0" i="0" u="none" strike="noStrike" cap="none" dirty="0" err="1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Coloradans</a:t>
            </a: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 (CAC).</a:t>
            </a:r>
            <a:r>
              <a:rPr lang="en-US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0010" marR="0" lvl="0" indent="-8001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lang="es-MX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Es posible que cumpla los requisitos para acceder a </a:t>
            </a:r>
            <a:r>
              <a:rPr lang="es-MX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Medicaid de emergencia o a los servicios de salud reproductiva</a:t>
            </a:r>
            <a:r>
              <a:rPr lang="es-MX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que son programas con prestaciones limitadas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dirty="0"/>
          </a:p>
          <a:p>
            <a:pPr marL="9144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s-CO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Presente la solicitud en</a:t>
            </a:r>
            <a:r>
              <a:rPr lang="en-US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1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co.gov/PEAK</a:t>
            </a:r>
            <a:endParaRPr sz="11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80010" marR="0" lvl="0" indent="-8001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MX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Como alternativa, esta persona puede financiar su cobertura contratando un plan a través de </a:t>
            </a:r>
            <a:r>
              <a:rPr lang="es-MX" sz="110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OmniSalud</a:t>
            </a:r>
            <a:r>
              <a:rPr lang="es-MX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un programa diseñado para ayudar a los residentes indocumentados de Colorado a darse de alta de forma segura en un seguro médico privado. Las opciones de ayuda económica pueden ser limitadas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914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s-CO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Visite</a:t>
            </a:r>
            <a:r>
              <a:rPr lang="es-CO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es-CO" sz="11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ConnectForHealthCO.com/</a:t>
            </a:r>
            <a:r>
              <a:rPr lang="es-CO" sz="1100" b="1" i="0" u="sng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OmniSalud</a:t>
            </a:r>
            <a:br>
              <a:rPr lang="es-CO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O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para conocer más información</a:t>
            </a:r>
            <a:endParaRPr lang="es-CO" sz="11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89" name="Google Shape;89;p1"/>
          <p:cNvCxnSpPr/>
          <p:nvPr/>
        </p:nvCxnSpPr>
        <p:spPr>
          <a:xfrm>
            <a:off x="11760168" y="3354947"/>
            <a:ext cx="0" cy="608700"/>
          </a:xfrm>
          <a:prstGeom prst="straightConnector1">
            <a:avLst/>
          </a:prstGeom>
          <a:noFill/>
          <a:ln w="28575" cap="flat" cmpd="sng">
            <a:solidFill>
              <a:srgbClr val="0167AB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0" name="Google Shape;90;p1"/>
          <p:cNvSpPr/>
          <p:nvPr/>
        </p:nvSpPr>
        <p:spPr>
          <a:xfrm>
            <a:off x="11476704" y="3430385"/>
            <a:ext cx="567000" cy="310800"/>
          </a:xfrm>
          <a:prstGeom prst="roundRect">
            <a:avLst>
              <a:gd name="adj" fmla="val 50000"/>
            </a:avLst>
          </a:prstGeom>
          <a:solidFill>
            <a:srgbClr val="0167A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7362458" y="3963708"/>
            <a:ext cx="2377500" cy="2186131"/>
          </a:xfrm>
          <a:prstGeom prst="roundRect">
            <a:avLst>
              <a:gd name="adj" fmla="val 2974"/>
            </a:avLst>
          </a:prstGeom>
          <a:solidFill>
            <a:srgbClr val="F2F2F3"/>
          </a:solidFill>
          <a:ln w="19050" cap="flat" cmpd="sng">
            <a:solidFill>
              <a:srgbClr val="7825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407386" y="4017487"/>
            <a:ext cx="2332512" cy="2132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18275" rIns="82275" bIns="18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Es posible que esta persona cumpla los requisitos para acogerse al programa «</a:t>
            </a:r>
            <a:r>
              <a:rPr lang="es-MX" sz="1100" b="1" i="0" u="none" strike="noStrike" cap="none" dirty="0" err="1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Cover</a:t>
            </a:r>
            <a:r>
              <a:rPr lang="es-MX" sz="11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100" b="1" i="0" u="none" strike="noStrike" cap="none" dirty="0" err="1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All</a:t>
            </a:r>
            <a:r>
              <a:rPr lang="es-MX" sz="11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100" b="1" i="0" u="none" strike="noStrike" cap="none" dirty="0" err="1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Coloradans</a:t>
            </a: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» </a:t>
            </a:r>
            <a:r>
              <a:rPr lang="es-MX" sz="11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(CAC)</a:t>
            </a: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, destinado a mujeres embarazadas y en el posparto, así como a menores de 18 años, independientemente de su situación migratoria.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Presente la solicitud en</a:t>
            </a:r>
            <a:r>
              <a:rPr lang="es-CO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11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co.gov/PEAK</a:t>
            </a:r>
            <a:endParaRPr sz="110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93" name="Google Shape;93;p1"/>
          <p:cNvCxnSpPr/>
          <p:nvPr/>
        </p:nvCxnSpPr>
        <p:spPr>
          <a:xfrm>
            <a:off x="8551178" y="3354947"/>
            <a:ext cx="0" cy="608700"/>
          </a:xfrm>
          <a:prstGeom prst="straightConnector1">
            <a:avLst/>
          </a:prstGeom>
          <a:noFill/>
          <a:ln w="28575" cap="flat" cmpd="sng">
            <a:solidFill>
              <a:srgbClr val="78256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4" name="Google Shape;94;p1"/>
          <p:cNvSpPr/>
          <p:nvPr/>
        </p:nvSpPr>
        <p:spPr>
          <a:xfrm>
            <a:off x="8267714" y="3430385"/>
            <a:ext cx="567000" cy="310800"/>
          </a:xfrm>
          <a:prstGeom prst="roundRect">
            <a:avLst>
              <a:gd name="adj" fmla="val 50000"/>
            </a:avLst>
          </a:prstGeom>
          <a:solidFill>
            <a:srgbClr val="78256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dirty="0">
                <a:solidFill>
                  <a:srgbClr val="FFFFFF"/>
                </a:solidFill>
                <a:latin typeface="Verdana"/>
                <a:ea typeface="Verdana"/>
                <a:sym typeface="Verdana"/>
              </a:rPr>
              <a:t>SÍ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7362458" y="2606802"/>
            <a:ext cx="5855400" cy="748200"/>
          </a:xfrm>
          <a:prstGeom prst="roundRect">
            <a:avLst>
              <a:gd name="adj" fmla="val 6000"/>
            </a:avLst>
          </a:prstGeom>
          <a:solidFill>
            <a:srgbClr val="F2F2F3"/>
          </a:solidFill>
          <a:ln w="19050" cap="flat" cmpd="sng">
            <a:solidFill>
              <a:srgbClr val="0167A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8000" tIns="27425" rIns="128000" bIns="27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¿Se trata de un menor (de 18 años o menos) o de una mujer embarazada?</a:t>
            </a:r>
            <a:endParaRPr lang="es-MX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" name="Google Shape;96;p1"/>
          <p:cNvCxnSpPr/>
          <p:nvPr/>
        </p:nvCxnSpPr>
        <p:spPr>
          <a:xfrm>
            <a:off x="10022560" y="1957722"/>
            <a:ext cx="0" cy="633600"/>
          </a:xfrm>
          <a:prstGeom prst="straightConnector1">
            <a:avLst/>
          </a:prstGeom>
          <a:noFill/>
          <a:ln w="28575" cap="flat" cmpd="sng">
            <a:solidFill>
              <a:srgbClr val="0167AB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7" name="Google Shape;97;p1"/>
          <p:cNvSpPr/>
          <p:nvPr/>
        </p:nvSpPr>
        <p:spPr>
          <a:xfrm>
            <a:off x="9739898" y="2088031"/>
            <a:ext cx="567000" cy="282600"/>
          </a:xfrm>
          <a:prstGeom prst="roundRect">
            <a:avLst>
              <a:gd name="adj" fmla="val 50000"/>
            </a:avLst>
          </a:prstGeom>
          <a:solidFill>
            <a:srgbClr val="0167A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3954122" y="5628076"/>
            <a:ext cx="3108900" cy="3073715"/>
          </a:xfrm>
          <a:prstGeom prst="roundRect">
            <a:avLst>
              <a:gd name="adj" fmla="val 2003"/>
            </a:avLst>
          </a:prstGeom>
          <a:solidFill>
            <a:srgbClr val="F2F2F3"/>
          </a:solidFill>
          <a:ln w="19050" cap="flat" cmpd="sng">
            <a:solidFill>
              <a:srgbClr val="0167A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016730" y="5653803"/>
            <a:ext cx="3137700" cy="304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18275" rIns="82275" bIns="18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05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Esta persona dejará de cumplir los requisitos para acceder a las prestaciones completas de Medicaid el 1 de octubre de 2026</a:t>
            </a:r>
            <a:r>
              <a:rPr lang="en-US" sz="105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0010" marR="0" lvl="0" indent="-8001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MX" sz="105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Es posible que cumpla los requisitos para acceder a </a:t>
            </a:r>
            <a:r>
              <a:rPr lang="es-MX" sz="105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Medicaid de emergencia o a los servicios de salud reproductiva</a:t>
            </a:r>
            <a:r>
              <a:rPr lang="es-MX" sz="105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que son programas con prestaciones limitadas</a:t>
            </a:r>
            <a:r>
              <a:rPr lang="en-US" sz="105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sz="1200" dirty="0"/>
          </a:p>
          <a:p>
            <a:pPr marL="9144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s-CO" sz="105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Presente la solicitud en </a:t>
            </a:r>
            <a:r>
              <a:rPr lang="en-US" sz="105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co.gov/PEAK</a:t>
            </a:r>
            <a:endParaRPr sz="1050" b="1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80010" marR="0" lvl="0" indent="-8001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s-MX" sz="105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Como alternativa, esta persona puede financiar su cobertura contratando un plan a través de </a:t>
            </a:r>
            <a:r>
              <a:rPr lang="es-MX" sz="105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Connect</a:t>
            </a:r>
            <a:r>
              <a:rPr lang="es-MX" sz="105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05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</a:t>
            </a:r>
            <a:r>
              <a:rPr lang="es-MX" sz="105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05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Health</a:t>
            </a:r>
            <a:r>
              <a:rPr lang="es-MX" sz="105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Colorado</a:t>
            </a:r>
            <a:r>
              <a:rPr lang="es-MX" sz="105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el mercado de seguros privados de Colorado. Las opciones de ayuda económica pueden ser limitadas</a:t>
            </a:r>
            <a:r>
              <a:rPr lang="en-US" sz="105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sz="1200" dirty="0"/>
          </a:p>
          <a:p>
            <a:pPr marL="9144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Visite</a:t>
            </a:r>
            <a:r>
              <a:rPr lang="en-US" sz="105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en-US" sz="105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ConnectForHealthCO.com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1"/>
          <p:cNvCxnSpPr/>
          <p:nvPr/>
        </p:nvCxnSpPr>
        <p:spPr>
          <a:xfrm>
            <a:off x="5626116" y="5105731"/>
            <a:ext cx="0" cy="546300"/>
          </a:xfrm>
          <a:prstGeom prst="straightConnector1">
            <a:avLst/>
          </a:prstGeom>
          <a:noFill/>
          <a:ln w="28575" cap="flat" cmpd="sng">
            <a:solidFill>
              <a:srgbClr val="0167AB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1" name="Google Shape;101;p1"/>
          <p:cNvSpPr/>
          <p:nvPr/>
        </p:nvSpPr>
        <p:spPr>
          <a:xfrm>
            <a:off x="5335884" y="5135213"/>
            <a:ext cx="567000" cy="310800"/>
          </a:xfrm>
          <a:prstGeom prst="roundRect">
            <a:avLst>
              <a:gd name="adj" fmla="val 50000"/>
            </a:avLst>
          </a:prstGeom>
          <a:solidFill>
            <a:srgbClr val="0167A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1"/>
          <p:cNvCxnSpPr/>
          <p:nvPr/>
        </p:nvCxnSpPr>
        <p:spPr>
          <a:xfrm rot="10800000">
            <a:off x="3754961" y="4807044"/>
            <a:ext cx="915000" cy="0"/>
          </a:xfrm>
          <a:prstGeom prst="straightConnector1">
            <a:avLst/>
          </a:prstGeom>
          <a:noFill/>
          <a:ln w="28575" cap="flat" cmpd="sng">
            <a:solidFill>
              <a:srgbClr val="78256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3" name="Google Shape;103;p1"/>
          <p:cNvSpPr/>
          <p:nvPr/>
        </p:nvSpPr>
        <p:spPr>
          <a:xfrm>
            <a:off x="4041764" y="4648521"/>
            <a:ext cx="515400" cy="310800"/>
          </a:xfrm>
          <a:prstGeom prst="roundRect">
            <a:avLst>
              <a:gd name="adj" fmla="val 50000"/>
            </a:avLst>
          </a:prstGeom>
          <a:solidFill>
            <a:srgbClr val="78256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dirty="0">
                <a:solidFill>
                  <a:srgbClr val="FFFFFF"/>
                </a:solidFill>
                <a:latin typeface="Verdana"/>
                <a:ea typeface="Verdana"/>
                <a:sym typeface="Verdana"/>
              </a:rPr>
              <a:t>SÍ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/>
          <p:nvPr/>
        </p:nvSpPr>
        <p:spPr>
          <a:xfrm>
            <a:off x="4674586" y="4523580"/>
            <a:ext cx="2197267" cy="571042"/>
          </a:xfrm>
          <a:prstGeom prst="roundRect">
            <a:avLst>
              <a:gd name="adj" fmla="val 10301"/>
            </a:avLst>
          </a:prstGeom>
          <a:solidFill>
            <a:srgbClr val="F2F2F3"/>
          </a:solidFill>
          <a:ln w="19050" cap="flat" cmpd="sng">
            <a:solidFill>
              <a:srgbClr val="0167A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25" tIns="27425" rIns="109725" bIns="27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0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¿Se trata de un menor (de 18 años o menos) o de una mujer embarazada</a:t>
            </a:r>
            <a:r>
              <a:rPr lang="en-US" sz="10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5" name="Google Shape;105;p1"/>
          <p:cNvCxnSpPr/>
          <p:nvPr/>
        </p:nvCxnSpPr>
        <p:spPr>
          <a:xfrm>
            <a:off x="5626125" y="4024325"/>
            <a:ext cx="0" cy="528000"/>
          </a:xfrm>
          <a:prstGeom prst="straightConnector1">
            <a:avLst/>
          </a:prstGeom>
          <a:noFill/>
          <a:ln w="28575" cap="flat" cmpd="sng">
            <a:solidFill>
              <a:srgbClr val="0167AB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6" name="Google Shape;106;p1"/>
          <p:cNvSpPr/>
          <p:nvPr/>
        </p:nvSpPr>
        <p:spPr>
          <a:xfrm>
            <a:off x="5342649" y="4065194"/>
            <a:ext cx="567000" cy="286500"/>
          </a:xfrm>
          <a:prstGeom prst="roundRect">
            <a:avLst>
              <a:gd name="adj" fmla="val 50000"/>
            </a:avLst>
          </a:prstGeom>
          <a:solidFill>
            <a:srgbClr val="0167A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753724" y="4603792"/>
            <a:ext cx="3017400" cy="3461212"/>
          </a:xfrm>
          <a:prstGeom prst="roundRect">
            <a:avLst>
              <a:gd name="adj" fmla="val 2970"/>
            </a:avLst>
          </a:prstGeom>
          <a:solidFill>
            <a:srgbClr val="F2F2F3"/>
          </a:solidFill>
          <a:ln w="19050" cap="flat" cmpd="sng">
            <a:solidFill>
              <a:srgbClr val="7825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854955" y="4712587"/>
            <a:ext cx="2926200" cy="3337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18275" rIns="82275" bIns="18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Esta persona podría tener derecho a las prestaciones completas de Medicaid tanto ahora como a partir del 1 de octubre de 2026</a:t>
            </a:r>
            <a:r>
              <a:rPr lang="en-US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Por el momento, no se prevé que cambien las normas de acceso a Medicaid para estos grupos</a:t>
            </a:r>
            <a:r>
              <a:rPr lang="en-US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Nota</a:t>
            </a:r>
            <a:r>
              <a:rPr lang="en-US" sz="110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es-MX" sz="1100" i="0" u="none" strike="noStrike" cap="none" dirty="0">
                <a:solidFill>
                  <a:srgbClr val="1F2937"/>
                </a:solidFill>
                <a:latin typeface="Verdana"/>
                <a:ea typeface="Verdana"/>
                <a:cs typeface="Verdana"/>
                <a:sym typeface="Verdana"/>
              </a:rPr>
              <a:t>Aunque esta persona no se ve afectada por las disposiciones relacionadas con la inmigración del proyecto de ley H.R. 1, sí podría verse afectada por los requisitos laborales y por renovaciones más frecuentes</a:t>
            </a:r>
            <a:r>
              <a:rPr lang="en-US" sz="1100" b="0" i="0" u="none" strike="noStrike" cap="none" dirty="0">
                <a:solidFill>
                  <a:srgbClr val="1F2937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lang="es-ES_tradnl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Visite</a:t>
            </a:r>
            <a:r>
              <a:rPr lang="en-US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en-US" sz="1100" b="1" i="0" u="sng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HealthFirstColorado.gov/Changes/Immigrant</a:t>
            </a:r>
            <a:r>
              <a:rPr lang="en-US" sz="11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CO" sz="11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para conocer más información</a:t>
            </a:r>
          </a:p>
        </p:txBody>
      </p:sp>
      <p:cxnSp>
        <p:nvCxnSpPr>
          <p:cNvPr id="109" name="Google Shape;109;p1"/>
          <p:cNvCxnSpPr/>
          <p:nvPr/>
        </p:nvCxnSpPr>
        <p:spPr>
          <a:xfrm>
            <a:off x="2603141" y="4044313"/>
            <a:ext cx="0" cy="559500"/>
          </a:xfrm>
          <a:prstGeom prst="straightConnector1">
            <a:avLst/>
          </a:prstGeom>
          <a:noFill/>
          <a:ln w="28575" cap="flat" cmpd="sng">
            <a:solidFill>
              <a:srgbClr val="78256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0" name="Google Shape;110;p1"/>
          <p:cNvSpPr/>
          <p:nvPr/>
        </p:nvSpPr>
        <p:spPr>
          <a:xfrm>
            <a:off x="2321700" y="4089541"/>
            <a:ext cx="567000" cy="286500"/>
          </a:xfrm>
          <a:prstGeom prst="roundRect">
            <a:avLst>
              <a:gd name="adj" fmla="val 50000"/>
            </a:avLst>
          </a:prstGeom>
          <a:solidFill>
            <a:srgbClr val="78256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dirty="0">
                <a:solidFill>
                  <a:srgbClr val="FFFFFF"/>
                </a:solidFill>
                <a:latin typeface="Verdana"/>
                <a:ea typeface="Verdana"/>
                <a:sym typeface="Verdana"/>
              </a:rPr>
              <a:t>SÍ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1761835" y="2603483"/>
            <a:ext cx="4847100" cy="1440900"/>
          </a:xfrm>
          <a:prstGeom prst="roundRect">
            <a:avLst>
              <a:gd name="adj" fmla="val 6000"/>
            </a:avLst>
          </a:prstGeom>
          <a:solidFill>
            <a:srgbClr val="F2F2F3"/>
          </a:solidFill>
          <a:ln w="19050" cap="flat" cmpd="sng">
            <a:solidFill>
              <a:srgbClr val="7825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8000" tIns="64000" rIns="128000" bIns="64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200" b="1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Es esta persona </a:t>
            </a:r>
            <a:endParaRPr lang="es-CO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3480" marR="0" lvl="0" indent="-12348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lang="en-US" sz="1100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¿</a:t>
            </a:r>
            <a:r>
              <a:rPr lang="es-MX" sz="1100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U</a:t>
            </a: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n ciudadano o nacional estadounidense</a:t>
            </a:r>
            <a:r>
              <a:rPr lang="en-US" sz="1100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3480" marR="0" lvl="0" indent="-12348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¿Titular de la condición de residente permanente legal (LPR/tarjeta verde) que haya cumplido el requisito de los 5 años o esté exento del mismo</a:t>
            </a:r>
            <a:r>
              <a:rPr lang="en-US" sz="1100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3480" marR="0" lvl="0" indent="-12348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lang="es-CO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¿</a:t>
            </a:r>
            <a:r>
              <a:rPr lang="es-MX" sz="1100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U</a:t>
            </a:r>
            <a:r>
              <a:rPr lang="es-MX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n inmigrante cubano o haitiano?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3480" marR="0" lvl="0" indent="-12348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lang="en-US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¿</a:t>
            </a:r>
            <a:r>
              <a:rPr lang="it-IT" sz="1100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U</a:t>
            </a:r>
            <a:r>
              <a:rPr lang="it-IT" sz="1100" b="0" i="0" u="none" strike="noStrike" cap="none" dirty="0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n migrante al amparo del COFA?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" name="Google Shape;112;p1"/>
          <p:cNvCxnSpPr/>
          <p:nvPr/>
        </p:nvCxnSpPr>
        <p:spPr>
          <a:xfrm>
            <a:off x="5041309" y="1957722"/>
            <a:ext cx="0" cy="633600"/>
          </a:xfrm>
          <a:prstGeom prst="straightConnector1">
            <a:avLst/>
          </a:prstGeom>
          <a:noFill/>
          <a:ln w="28575" cap="flat" cmpd="sng">
            <a:solidFill>
              <a:srgbClr val="78256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3" name="Google Shape;113;p1"/>
          <p:cNvSpPr/>
          <p:nvPr/>
        </p:nvSpPr>
        <p:spPr>
          <a:xfrm>
            <a:off x="4759611" y="2088031"/>
            <a:ext cx="567000" cy="282600"/>
          </a:xfrm>
          <a:prstGeom prst="roundRect">
            <a:avLst>
              <a:gd name="adj" fmla="val 50000"/>
            </a:avLst>
          </a:prstGeom>
          <a:solidFill>
            <a:srgbClr val="78256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dirty="0">
                <a:solidFill>
                  <a:srgbClr val="FFFFFF"/>
                </a:solidFill>
                <a:latin typeface="Verdana"/>
                <a:ea typeface="Verdana"/>
                <a:sym typeface="Verdana"/>
              </a:rPr>
              <a:t>SÍ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"/>
          <p:cNvSpPr/>
          <p:nvPr/>
        </p:nvSpPr>
        <p:spPr>
          <a:xfrm>
            <a:off x="3840475" y="1195061"/>
            <a:ext cx="7449000" cy="824527"/>
          </a:xfrm>
          <a:prstGeom prst="roundRect">
            <a:avLst>
              <a:gd name="adj" fmla="val 12295"/>
            </a:avLst>
          </a:prstGeom>
          <a:solidFill>
            <a:srgbClr val="44464B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INICIO</a:t>
            </a:r>
            <a:r>
              <a:rPr lang="en-US" sz="1100" b="1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&gt;   </a:t>
            </a:r>
            <a:r>
              <a:rPr lang="es-MX" sz="1500" b="1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¿Tiene esta persona una situación migratoria en regla</a:t>
            </a:r>
            <a:r>
              <a:rPr lang="en-US" sz="1500" b="1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sz="1500" b="1" i="0" u="none" strike="noStrike" cap="none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¿</a:t>
            </a:r>
            <a:r>
              <a:rPr lang="es-CO" sz="1100" b="0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 está seguro? Visite </a:t>
            </a:r>
            <a:r>
              <a:rPr lang="en-US" sz="1100" b="1" i="0" u="sng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HealthFirstColorado.gov/Changes/Immigrant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100" b="0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para consultar una lista de las distintas situaciones migratorias</a:t>
            </a:r>
            <a:r>
              <a:rPr lang="en-US" sz="1100" b="0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/>
          <p:cNvSpPr txBox="1">
            <a:spLocks noGrp="1"/>
          </p:cNvSpPr>
          <p:nvPr>
            <p:ph type="title" idx="4294967295"/>
          </p:nvPr>
        </p:nvSpPr>
        <p:spPr>
          <a:xfrm>
            <a:off x="3464346" y="158117"/>
            <a:ext cx="8040300" cy="1072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0" tIns="36575" rIns="54850" bIns="36575" anchor="ctr" anchorCtr="0">
            <a:sp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100" b="1" dirty="0">
                <a:latin typeface="Verdana"/>
                <a:ea typeface="Verdana"/>
                <a:cs typeface="Verdana"/>
                <a:sym typeface="Verdana"/>
              </a:rPr>
              <a:t>Recurso para socios: H.R. 1: Repercusiones en la asistencia sanitaria y opciones de cobertura para determinados inmigrantes</a:t>
            </a:r>
            <a:endParaRPr sz="2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2448679" y="338446"/>
            <a:ext cx="1746809" cy="600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" descr="Important! Federal Changes to Colorado’s Medicaid Program logo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5700" y="336114"/>
            <a:ext cx="2176074" cy="74729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"/>
          <p:cNvSpPr txBox="1"/>
          <p:nvPr/>
        </p:nvSpPr>
        <p:spPr>
          <a:xfrm>
            <a:off x="365700" y="9554161"/>
            <a:ext cx="13899000" cy="248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54850" bIns="36575" anchor="ctr" anchorCtr="0">
            <a:sp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dirty="0">
                <a:solidFill>
                  <a:srgbClr val="0167AB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No destinado a su distribución. Exclusivamente para el personal interno y de los socios comunitarios.</a:t>
            </a:r>
            <a:endParaRPr sz="1100" i="0" u="none" strike="noStrike" cap="none" dirty="0">
              <a:solidFill>
                <a:srgbClr val="0167A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614</Words>
  <Application>Microsoft Office PowerPoint</Application>
  <PresentationFormat>Personalizado</PresentationFormat>
  <Paragraphs>37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Office Theme</vt:lpstr>
      <vt:lpstr>Recurso para socios: H.R. 1: Repercusiones en la asistencia sanitaria y opciones de cobertura para determinados inmigrantes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Recurso para socios: H.R. 1: Repercusiones en la asistencia sanitaria y opciones de cobertura para determinados inmigrantes</dc:title>
  <cp:lastModifiedBy>Daniel Pantoja Mayorga</cp:lastModifiedBy>
  <cp:revision>3</cp:revision>
  <dcterms:created xsi:type="dcterms:W3CDTF">2013-01-27T09:14:16Z</dcterms:created>
  <dcterms:modified xsi:type="dcterms:W3CDTF">2026-07-10T04:57:08Z</dcterms:modified>
</cp:coreProperties>
</file>