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0" d="100"/>
          <a:sy n="130" d="100"/>
        </p:scale>
        <p:origin x="2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Click to move the slide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ru-MD" sz="2000" b="0" u="none" strike="noStrike">
                <a:solidFill>
                  <a:srgbClr val="000000"/>
                </a:solidFill>
                <a:uFillTx/>
                <a:latin typeface="Arial"/>
              </a:rPr>
              <a:t>Click to edit the notes format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&lt;header&gt;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MD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MD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MD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B81BA3D2-C59F-4A69-89AA-35CC1B9C8B68}" type="slidenum">
              <a:rPr lang="ru-MD" sz="1400" b="0" u="none" strike="noStrike">
                <a:solidFill>
                  <a:srgbClr val="000000"/>
                </a:solidFill>
                <a:uFillTx/>
                <a:latin typeface="Times New Roman"/>
              </a:rPr>
              <a:t>‹#›</a:t>
            </a:fld>
            <a:endParaRPr lang="ru-MD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66813" y="0"/>
            <a:ext cx="5334001" cy="3000375"/>
          </a:xfrm>
          <a:prstGeom prst="rect">
            <a:avLst/>
          </a:prstGeom>
          <a:ln w="0">
            <a:noFill/>
          </a:ln>
        </p:spPr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2999520" cy="299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6000" indent="-216000">
              <a:buNone/>
            </a:pPr>
            <a:endParaRPr lang="ru-MD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2999520" cy="299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uFillTx/>
                <a:latin typeface="Arial"/>
                <a:ea typeface="Arial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AA2D7F85-AB92-49D8-82C3-0A068DA2AE5F}" type="slidenum">
              <a:rPr lang="en-US" sz="1800" b="0" u="none" strike="noStrike">
                <a:solidFill>
                  <a:schemeClr val="dk1"/>
                </a:solidFill>
                <a:uFillTx/>
                <a:latin typeface="Arial"/>
                <a:ea typeface="Arial"/>
              </a:rPr>
              <a:t>1</a:t>
            </a:fld>
            <a:endParaRPr lang="ru-MD" sz="18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MD" sz="14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MD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MD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MD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.gov/PEA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2;p1"/>
          <p:cNvSpPr/>
          <p:nvPr/>
        </p:nvSpPr>
        <p:spPr>
          <a:xfrm>
            <a:off x="457200" y="1130760"/>
            <a:ext cx="8468280" cy="31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78256E"/>
                </a:solidFill>
                <a:uFillTx/>
                <a:latin typeface="Verdana"/>
                <a:ea typeface="Verdana"/>
              </a:rPr>
              <a:t>Не всех эти изменения затронут одинаково, но важно оставаться в курсе.</a:t>
            </a:r>
            <a:endParaRPr lang="ru-MD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" name="Google Shape;13;p1"/>
          <p:cNvSpPr/>
          <p:nvPr/>
        </p:nvSpPr>
        <p:spPr>
          <a:xfrm>
            <a:off x="888480" y="1550880"/>
            <a:ext cx="753372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pos="0" algn="l"/>
              </a:tabLst>
            </a:pPr>
            <a:r>
              <a:rPr lang="en-US" sz="1200" b="1" u="none" strike="noStrike">
                <a:solidFill>
                  <a:srgbClr val="1A1A1A"/>
                </a:solidFill>
                <a:uFillTx/>
                <a:latin typeface="Verdana"/>
                <a:ea typeface="Verdana"/>
              </a:rPr>
              <a:t>Убедитесь, что ваши контактные данные и предпочтения по способу связи актуальны. 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Google Shape;14;p1"/>
          <p:cNvSpPr/>
          <p:nvPr/>
        </p:nvSpPr>
        <p:spPr>
          <a:xfrm>
            <a:off x="1226880" y="2029320"/>
            <a:ext cx="6553440" cy="73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343080" indent="-343080">
              <a:lnSpc>
                <a:spcPct val="150000"/>
              </a:lnSpc>
              <a:buClr>
                <a:srgbClr val="000000"/>
              </a:buClr>
              <a:buFont typeface="Verdana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Позвоните или лично обратитесь в отдел социальных служб вашего округа.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>
              <a:lnSpc>
                <a:spcPct val="150000"/>
              </a:lnSpc>
              <a:spcBef>
                <a:spcPts val="400"/>
              </a:spcBef>
              <a:buClr>
                <a:srgbClr val="000000"/>
              </a:buClr>
              <a:buFont typeface="Verdana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Обновите данные через Colorado PEAK: </a:t>
            </a:r>
            <a:r>
              <a:rPr lang="en-US" sz="1200" b="0" u="sng" strike="noStrike">
                <a:solidFill>
                  <a:schemeClr val="hlink"/>
                </a:solidFill>
                <a:uFillTx/>
                <a:latin typeface="Verdana"/>
                <a:ea typeface="Verdana"/>
                <a:hlinkClick r:id="rId3"/>
              </a:rPr>
              <a:t>co.gov/PEAK</a:t>
            </a:r>
            <a:r>
              <a:rPr lang="en-US" sz="1200" b="0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 или в приложении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" name="Google Shape;15;p1"/>
          <p:cNvSpPr/>
          <p:nvPr/>
        </p:nvSpPr>
        <p:spPr>
          <a:xfrm>
            <a:off x="457200" y="3084480"/>
            <a:ext cx="7533720" cy="41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A1A1A"/>
                </a:solidFill>
                <a:uFillTx/>
                <a:latin typeface="Verdana"/>
                <a:ea typeface="Verdana"/>
              </a:rPr>
              <a:t>Лучший способ сохранить непрерывное медицинское страхование: оставаться на связи.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" name="Google Shape;16;p1"/>
          <p:cNvSpPr/>
          <p:nvPr/>
        </p:nvSpPr>
        <p:spPr>
          <a:xfrm>
            <a:off x="457200" y="3490920"/>
            <a:ext cx="7772040" cy="41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Чтобы получить актуальную информацию и рекомендации, посетите: </a:t>
            </a:r>
            <a:r>
              <a:rPr lang="en-US" sz="1200" b="1" u="none" strike="noStrike">
                <a:solidFill>
                  <a:srgbClr val="0067AB"/>
                </a:solidFill>
                <a:uFillTx/>
                <a:latin typeface="Verdana"/>
                <a:ea typeface="Verdana"/>
              </a:rPr>
              <a:t>HealthFirstColorado.gov/Changes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" name="Google Shape;17;p1" descr="Logo-Russian"/>
          <p:cNvSpPr/>
          <p:nvPr/>
        </p:nvSpPr>
        <p:spPr>
          <a:xfrm>
            <a:off x="0" y="4617720"/>
            <a:ext cx="9143640" cy="525600"/>
          </a:xfrm>
          <a:prstGeom prst="rect">
            <a:avLst/>
          </a:prstGeom>
          <a:solidFill>
            <a:srgbClr val="78256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ru-MD" sz="1800" b="0" u="none" strike="noStrik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4" name="Google Shape;18;p1"/>
          <p:cNvSpPr/>
          <p:nvPr/>
        </p:nvSpPr>
        <p:spPr>
          <a:xfrm>
            <a:off x="457200" y="4711680"/>
            <a:ext cx="5943240" cy="31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900" b="1" u="none" strike="noStrike" dirty="0">
                <a:solidFill>
                  <a:srgbClr val="FFFFFF"/>
                </a:solidFill>
                <a:uFillTx/>
                <a:latin typeface="Verdana"/>
                <a:ea typeface="Verdana"/>
              </a:rPr>
              <a:t>ВАЖНО!  Изменения на федеральном уровне для Health First </a:t>
            </a:r>
            <a:r>
              <a:rPr lang="ru-RU" sz="900" b="1" u="none" strike="noStrike" dirty="0" err="1">
                <a:solidFill>
                  <a:srgbClr val="FFFFFF"/>
                </a:solidFill>
                <a:uFillTx/>
                <a:latin typeface="Verdana"/>
                <a:ea typeface="Verdana"/>
              </a:rPr>
              <a:t>Colorado</a:t>
            </a:r>
            <a:endParaRPr lang="ru-RU" sz="900" b="1" u="none" strike="noStrike" dirty="0">
              <a:solidFill>
                <a:srgbClr val="FFFFFF"/>
              </a:solidFill>
              <a:uFillTx/>
              <a:latin typeface="Verdana"/>
              <a:ea typeface="Verdana"/>
            </a:endParaRPr>
          </a:p>
        </p:txBody>
      </p:sp>
      <p:sp>
        <p:nvSpPr>
          <p:cNvPr id="16" name="Google Shape;20;p1"/>
          <p:cNvSpPr/>
          <p:nvPr/>
        </p:nvSpPr>
        <p:spPr>
          <a:xfrm>
            <a:off x="888480" y="2563200"/>
            <a:ext cx="753372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Отреагируйте сразу, если получите официальное письмо о своём медицинском страховании.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5" name="Google Shape;19;p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1560" y="196265"/>
            <a:ext cx="2452320" cy="731030"/>
          </a:xfrm>
          <a:prstGeom prst="rect">
            <a:avLst/>
          </a:prstGeom>
          <a:ln w="0">
            <a:noFill/>
          </a:ln>
        </p:spPr>
      </p:pic>
      <p:sp>
        <p:nvSpPr>
          <p:cNvPr id="17" name="Google Shape;21;p1"/>
          <p:cNvSpPr/>
          <p:nvPr/>
        </p:nvSpPr>
        <p:spPr>
          <a:xfrm>
            <a:off x="457200" y="3963240"/>
            <a:ext cx="8468280" cy="41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/>
                </a:solidFill>
                <a:uFillTx/>
                <a:latin typeface="Verdana"/>
                <a:ea typeface="Verdana"/>
              </a:rPr>
              <a:t>Мы понимаем, что эти изменения могут казаться запутанными или вызывать тревогу. Мы продолжим делиться актуальной информацией и полезными ресурсами, чтобы помочь людям подготовиться</a:t>
            </a:r>
            <a:endParaRPr lang="ru-MD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8" name="Google Shape;22;p1"/>
          <p:cNvPicPr/>
          <p:nvPr/>
        </p:nvPicPr>
        <p:blipFill>
          <a:blip r:embed="rId5"/>
          <a:stretch/>
        </p:blipFill>
        <p:spPr>
          <a:xfrm>
            <a:off x="6899760" y="4717800"/>
            <a:ext cx="1879920" cy="319680"/>
          </a:xfrm>
          <a:prstGeom prst="rect">
            <a:avLst/>
          </a:prstGeom>
          <a:ln w="0">
            <a:noFill/>
          </a:ln>
        </p:spPr>
      </p:pic>
      <p:grpSp>
        <p:nvGrpSpPr>
          <p:cNvPr id="19" name="Google Shape;23;p1"/>
          <p:cNvGrpSpPr/>
          <p:nvPr/>
        </p:nvGrpSpPr>
        <p:grpSpPr>
          <a:xfrm>
            <a:off x="447480" y="1645560"/>
            <a:ext cx="353880" cy="353880"/>
            <a:chOff x="447480" y="1645560"/>
            <a:chExt cx="353880" cy="353880"/>
          </a:xfrm>
        </p:grpSpPr>
        <p:sp>
          <p:nvSpPr>
            <p:cNvPr id="20" name="Google Shape;24;p1"/>
            <p:cNvSpPr/>
            <p:nvPr/>
          </p:nvSpPr>
          <p:spPr>
            <a:xfrm>
              <a:off x="447480" y="1645560"/>
              <a:ext cx="353880" cy="353880"/>
            </a:xfrm>
            <a:prstGeom prst="ellipse">
              <a:avLst/>
            </a:prstGeom>
            <a:solidFill>
              <a:srgbClr val="FFD1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ctr">
              <a:noAutofit/>
            </a:bodyPr>
            <a:lstStyle/>
            <a:p>
              <a:pPr algn="ctr">
                <a:lnSpc>
                  <a:spcPct val="100000"/>
                </a:lnSpc>
                <a:tabLst>
                  <a:tab pos="0" algn="l"/>
                </a:tabLst>
              </a:pPr>
              <a:endParaRPr lang="ru-MD" sz="1800" b="0" u="none" strike="noStrike">
                <a:solidFill>
                  <a:schemeClr val="lt1"/>
                </a:solidFill>
                <a:uFillTx/>
                <a:latin typeface="Calibri"/>
                <a:ea typeface="Calibri"/>
              </a:endParaRPr>
            </a:p>
          </p:txBody>
        </p:sp>
        <p:grpSp>
          <p:nvGrpSpPr>
            <p:cNvPr id="21" name="Google Shape;25;p1"/>
            <p:cNvGrpSpPr/>
            <p:nvPr/>
          </p:nvGrpSpPr>
          <p:grpSpPr>
            <a:xfrm>
              <a:off x="509040" y="1743480"/>
              <a:ext cx="230760" cy="170280"/>
              <a:chOff x="509040" y="1743480"/>
              <a:chExt cx="230760" cy="170280"/>
            </a:xfrm>
          </p:grpSpPr>
          <p:sp>
            <p:nvSpPr>
              <p:cNvPr id="22" name="Google Shape;26;p1"/>
              <p:cNvSpPr/>
              <p:nvPr/>
            </p:nvSpPr>
            <p:spPr>
              <a:xfrm rot="2692800">
                <a:off x="501120" y="1854720"/>
                <a:ext cx="110160" cy="23400"/>
              </a:xfrm>
              <a:prstGeom prst="rect">
                <a:avLst/>
              </a:pr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0760" tIns="11880" rIns="50760" bIns="1188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tabLst>
                    <a:tab pos="0" algn="l"/>
                  </a:tabLst>
                </a:pPr>
                <a:endParaRPr lang="ru-MD" sz="770" b="0" u="none" strike="noStrike">
                  <a:solidFill>
                    <a:srgbClr val="000000"/>
                  </a:solidFill>
                  <a:uFillTx/>
                  <a:latin typeface="Arial"/>
                  <a:ea typeface="Arial"/>
                </a:endParaRPr>
              </a:p>
            </p:txBody>
          </p:sp>
          <p:sp>
            <p:nvSpPr>
              <p:cNvPr id="23" name="Google Shape;27;p1"/>
              <p:cNvSpPr/>
              <p:nvPr/>
            </p:nvSpPr>
            <p:spPr>
              <a:xfrm rot="18907200" flipH="1">
                <a:off x="545760" y="1815840"/>
                <a:ext cx="216360" cy="24840"/>
              </a:xfrm>
              <a:prstGeom prst="rect">
                <a:avLst/>
              </a:pr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0760" tIns="12600" rIns="50760" bIns="1260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tabLst>
                    <a:tab pos="0" algn="l"/>
                  </a:tabLst>
                </a:pPr>
                <a:endParaRPr lang="ru-MD" sz="770" b="0" u="none" strike="noStrike">
                  <a:solidFill>
                    <a:srgbClr val="000000"/>
                  </a:solidFill>
                  <a:uFillTx/>
                  <a:latin typeface="Arial"/>
                  <a:ea typeface="Arial"/>
                </a:endParaRPr>
              </a:p>
            </p:txBody>
          </p:sp>
        </p:grpSp>
      </p:grpSp>
      <p:grpSp>
        <p:nvGrpSpPr>
          <p:cNvPr id="24" name="Google Shape;28;p1"/>
          <p:cNvGrpSpPr/>
          <p:nvPr/>
        </p:nvGrpSpPr>
        <p:grpSpPr>
          <a:xfrm>
            <a:off x="447480" y="2640960"/>
            <a:ext cx="353880" cy="353880"/>
            <a:chOff x="447480" y="2640960"/>
            <a:chExt cx="353880" cy="353880"/>
          </a:xfrm>
        </p:grpSpPr>
        <p:sp>
          <p:nvSpPr>
            <p:cNvPr id="25" name="Google Shape;29;p1"/>
            <p:cNvSpPr/>
            <p:nvPr/>
          </p:nvSpPr>
          <p:spPr>
            <a:xfrm>
              <a:off x="447480" y="2640960"/>
              <a:ext cx="353880" cy="353880"/>
            </a:xfrm>
            <a:prstGeom prst="ellipse">
              <a:avLst/>
            </a:prstGeom>
            <a:solidFill>
              <a:srgbClr val="FFD1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ctr">
              <a:noAutofit/>
            </a:bodyPr>
            <a:lstStyle/>
            <a:p>
              <a:pPr algn="ctr">
                <a:lnSpc>
                  <a:spcPct val="100000"/>
                </a:lnSpc>
                <a:tabLst>
                  <a:tab pos="0" algn="l"/>
                </a:tabLst>
              </a:pPr>
              <a:endParaRPr lang="ru-MD" sz="1800" b="0" u="none" strike="noStrike">
                <a:solidFill>
                  <a:schemeClr val="lt1"/>
                </a:solidFill>
                <a:uFillTx/>
                <a:latin typeface="Calibri"/>
                <a:ea typeface="Calibri"/>
              </a:endParaRPr>
            </a:p>
          </p:txBody>
        </p:sp>
        <p:grpSp>
          <p:nvGrpSpPr>
            <p:cNvPr id="26" name="Google Shape;30;p1"/>
            <p:cNvGrpSpPr/>
            <p:nvPr/>
          </p:nvGrpSpPr>
          <p:grpSpPr>
            <a:xfrm>
              <a:off x="509040" y="2745720"/>
              <a:ext cx="230760" cy="170280"/>
              <a:chOff x="509040" y="2745720"/>
              <a:chExt cx="230760" cy="170280"/>
            </a:xfrm>
          </p:grpSpPr>
          <p:sp>
            <p:nvSpPr>
              <p:cNvPr id="27" name="Google Shape;31;p1"/>
              <p:cNvSpPr/>
              <p:nvPr/>
            </p:nvSpPr>
            <p:spPr>
              <a:xfrm rot="2692800">
                <a:off x="501120" y="2856960"/>
                <a:ext cx="110160" cy="23400"/>
              </a:xfrm>
              <a:prstGeom prst="rect">
                <a:avLst/>
              </a:pr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0760" tIns="11880" rIns="50760" bIns="1188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tabLst>
                    <a:tab pos="0" algn="l"/>
                  </a:tabLst>
                </a:pPr>
                <a:endParaRPr lang="ru-MD" sz="770" b="0" u="none" strike="noStrike">
                  <a:solidFill>
                    <a:srgbClr val="000000"/>
                  </a:solidFill>
                  <a:uFillTx/>
                  <a:latin typeface="Arial"/>
                  <a:ea typeface="Arial"/>
                </a:endParaRPr>
              </a:p>
            </p:txBody>
          </p:sp>
          <p:sp>
            <p:nvSpPr>
              <p:cNvPr id="28" name="Google Shape;32;p1"/>
              <p:cNvSpPr/>
              <p:nvPr/>
            </p:nvSpPr>
            <p:spPr>
              <a:xfrm rot="18907200" flipH="1">
                <a:off x="545760" y="2818080"/>
                <a:ext cx="216360" cy="24840"/>
              </a:xfrm>
              <a:prstGeom prst="rect">
                <a:avLst/>
              </a:pr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0760" tIns="12600" rIns="50760" bIns="1260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tabLst>
                    <a:tab pos="0" algn="l"/>
                  </a:tabLst>
                </a:pPr>
                <a:endParaRPr lang="ru-MD" sz="770" b="0" u="none" strike="noStrike">
                  <a:solidFill>
                    <a:srgbClr val="000000"/>
                  </a:solidFill>
                  <a:uFillTx/>
                  <a:latin typeface="Arial"/>
                  <a:ea typeface="Arial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125</Words>
  <Application>Microsoft Office PowerPoint</Application>
  <PresentationFormat>On-screen Show (16:9)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Symbol</vt:lpstr>
      <vt:lpstr>Times New Roman</vt:lpstr>
      <vt:lpstr>Verdana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Carman Creative</dc:creator>
  <dc:description/>
  <cp:lastModifiedBy>eTranslators Manager</cp:lastModifiedBy>
  <cp:revision>5</cp:revision>
  <dcterms:created xsi:type="dcterms:W3CDTF">2026-05-14T20:36:08Z</dcterms:created>
  <dcterms:modified xsi:type="dcterms:W3CDTF">2026-07-13T14:46:50Z</dcterms:modified>
  <dc:language>ru-MD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On-screen Show (16:9)</vt:lpwstr>
  </property>
  <property fmtid="{D5CDD505-2E9C-101B-9397-08002B2CF9AE}" pid="4" name="Slides">
    <vt:i4>1</vt:i4>
  </property>
</Properties>
</file>