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9144000" cy="5143500" type="screen16x9"/>
  <p:notesSz cx="51435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 roundtripDataSignature="AMtx7mgBPsTQGNRco7+wCHLZgLlvDnx8c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NH QUAN" initials="MQ" lastIdx="1" clrIdx="0">
    <p:extLst>
      <p:ext uri="{19B8F6BF-5375-455C-9EA6-DF929625EA0E}">
        <p15:presenceInfo xmlns:p15="http://schemas.microsoft.com/office/powerpoint/2012/main" userId="MINH QU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30" d="100"/>
          <a:sy n="130" d="100"/>
        </p:scale>
        <p:origin x="180"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857400" y="685800"/>
            <a:ext cx="34291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514350" y="4343400"/>
            <a:ext cx="41148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
        <p:cNvGrpSpPr/>
        <p:nvPr/>
      </p:nvGrpSpPr>
      <p:grpSpPr>
        <a:xfrm>
          <a:off x="0" y="0"/>
          <a:ext cx="0" cy="0"/>
          <a:chOff x="0" y="0"/>
          <a:chExt cx="0" cy="0"/>
        </a:xfrm>
      </p:grpSpPr>
      <p:sp>
        <p:nvSpPr>
          <p:cNvPr id="8" name="Google Shape;8;p1: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 name="Google Shape;9;p1: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sz="1200">
              <a:solidFill>
                <a:schemeClr val="dk1"/>
              </a:solidFill>
              <a:latin typeface="Arial"/>
              <a:ea typeface="Arial"/>
              <a:cs typeface="Arial"/>
              <a:sym typeface="Arial"/>
            </a:endParaRPr>
          </a:p>
        </p:txBody>
      </p:sp>
      <p:sp>
        <p:nvSpPr>
          <p:cNvPr id="10" name="Google Shape;10;p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vi" sz="1800" b="0" i="0" u="none" strike="noStrike" cap="none">
                <a:solidFill>
                  <a:schemeClr val="dk1"/>
                </a:solidFill>
                <a:latin typeface="Arial"/>
                <a:ea typeface="Arial"/>
                <a:cs typeface="Arial"/>
                <a:sym typeface="Arial"/>
              </a:rPr>
              <a:t>1</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p:cSld name="DEFAULT">
    <p:bg>
      <p:bgPr>
        <a:solidFill>
          <a:schemeClr val="lt1"/>
        </a:solidFill>
        <a:effectLst/>
      </p:bgPr>
    </p:bg>
    <p:spTree>
      <p:nvGrpSpPr>
        <p:cNvPr id="1" name="Shape 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healthfirstcolorado.gov/Changes" TargetMode="External"/><Relationship Id="rId4" Type="http://schemas.openxmlformats.org/officeDocument/2006/relationships/hyperlink" Target="http://co.gov/PEA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
        <p:cNvGrpSpPr/>
        <p:nvPr/>
      </p:nvGrpSpPr>
      <p:grpSpPr>
        <a:xfrm>
          <a:off x="0" y="0"/>
          <a:ext cx="0" cy="0"/>
          <a:chOff x="0" y="0"/>
          <a:chExt cx="0" cy="0"/>
        </a:xfrm>
      </p:grpSpPr>
      <p:pic>
        <p:nvPicPr>
          <p:cNvPr id="19" name="Google Shape;19;p1"/>
          <p:cNvPicPr preferRelativeResize="0"/>
          <p:nvPr/>
        </p:nvPicPr>
        <p:blipFill>
          <a:blip r:embed="rId3">
            <a:alphaModFix/>
          </a:blip>
          <a:srcRect/>
          <a:stretch/>
        </p:blipFill>
        <p:spPr>
          <a:xfrm>
            <a:off x="3391435" y="196306"/>
            <a:ext cx="2452570" cy="731104"/>
          </a:xfrm>
          <a:prstGeom prst="rect">
            <a:avLst/>
          </a:prstGeom>
          <a:noFill/>
          <a:ln>
            <a:noFill/>
          </a:ln>
        </p:spPr>
      </p:pic>
      <p:sp>
        <p:nvSpPr>
          <p:cNvPr id="12" name="Google Shape;12;p1"/>
          <p:cNvSpPr/>
          <p:nvPr/>
        </p:nvSpPr>
        <p:spPr>
          <a:xfrm>
            <a:off x="457199" y="1130662"/>
            <a:ext cx="8468797"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8256E"/>
              </a:buClr>
              <a:buSzPts val="1600"/>
              <a:buFont typeface="Verdana"/>
              <a:buNone/>
            </a:pPr>
            <a:r>
              <a:rPr lang="vi-VN" sz="1600" b="1" noProof="0" dirty="0">
                <a:solidFill>
                  <a:srgbClr val="78256E"/>
                </a:solidFill>
                <a:latin typeface="Verdana"/>
                <a:ea typeface="Verdana"/>
                <a:cs typeface="Verdana"/>
                <a:sym typeface="Verdana"/>
              </a:rPr>
              <a:t>Không phải ai cũng bị ảnh hưởng theo cùng một cách, nhưng quý vị cần luôn được thông tin đầy đủ.</a:t>
            </a:r>
            <a:endParaRPr lang="vi-VN" sz="1600" b="1" i="0" u="none" strike="noStrike" cap="none" noProof="0" dirty="0">
              <a:solidFill>
                <a:srgbClr val="78256E"/>
              </a:solidFill>
              <a:latin typeface="Calibri"/>
              <a:ea typeface="Calibri"/>
              <a:cs typeface="Calibri"/>
              <a:sym typeface="Calibri"/>
            </a:endParaRPr>
          </a:p>
        </p:txBody>
      </p:sp>
      <p:sp>
        <p:nvSpPr>
          <p:cNvPr id="13" name="Google Shape;13;p1"/>
          <p:cNvSpPr/>
          <p:nvPr/>
        </p:nvSpPr>
        <p:spPr>
          <a:xfrm>
            <a:off x="888552" y="1550965"/>
            <a:ext cx="7534200" cy="5394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vi-VN" sz="1200" b="1" noProof="0" dirty="0">
                <a:solidFill>
                  <a:srgbClr val="1A1A1A"/>
                </a:solidFill>
                <a:latin typeface="Verdana"/>
                <a:ea typeface="Verdana"/>
                <a:cs typeface="Verdana"/>
                <a:sym typeface="Verdana"/>
              </a:rPr>
              <a:t>Hãy đảm bảo thông tin liên lạc và tùy chọn liên lạc của quý vị luôn được cập nhật.</a:t>
            </a:r>
            <a:endParaRPr lang="vi-VN" sz="1200" b="1" i="0" u="none" strike="noStrike" cap="none" noProof="0" dirty="0">
              <a:solidFill>
                <a:schemeClr val="dk1"/>
              </a:solidFill>
              <a:latin typeface="Calibri"/>
              <a:ea typeface="Calibri"/>
              <a:cs typeface="Calibri"/>
              <a:sym typeface="Calibri"/>
            </a:endParaRPr>
          </a:p>
        </p:txBody>
      </p:sp>
      <p:sp>
        <p:nvSpPr>
          <p:cNvPr id="14" name="Google Shape;14;p1"/>
          <p:cNvSpPr/>
          <p:nvPr/>
        </p:nvSpPr>
        <p:spPr>
          <a:xfrm>
            <a:off x="1226763" y="2029444"/>
            <a:ext cx="6553800" cy="731400"/>
          </a:xfrm>
          <a:prstGeom prst="rect">
            <a:avLst/>
          </a:prstGeom>
          <a:noFill/>
          <a:ln>
            <a:noFill/>
          </a:ln>
        </p:spPr>
        <p:txBody>
          <a:bodyPr spcFirstLastPara="1" wrap="square" lIns="0" tIns="0" rIns="0" bIns="0" anchor="t" anchorCtr="0">
            <a:noAutofit/>
          </a:bodyPr>
          <a:lstStyle/>
          <a:p>
            <a:pPr marL="342900" marR="0" lvl="0" indent="-342900" algn="l" rtl="0">
              <a:lnSpc>
                <a:spcPct val="150000"/>
              </a:lnSpc>
              <a:spcBef>
                <a:spcPts val="0"/>
              </a:spcBef>
              <a:spcAft>
                <a:spcPts val="0"/>
              </a:spcAft>
              <a:buClr>
                <a:schemeClr val="dk1"/>
              </a:buClr>
              <a:buSzPts val="1200"/>
              <a:buFont typeface="Verdana"/>
              <a:buChar char="•"/>
            </a:pPr>
            <a:r>
              <a:rPr lang="vi-VN" sz="1200" noProof="0" dirty="0">
                <a:solidFill>
                  <a:schemeClr val="dk1"/>
                </a:solidFill>
                <a:latin typeface="Verdana"/>
                <a:ea typeface="Verdana"/>
                <a:cs typeface="Verdana"/>
                <a:sym typeface="Verdana"/>
              </a:rPr>
              <a:t>Gọi điện hoặc đến trực tiếp Sở Dịch vụ Nhân sinh của quận nơi quý vị cư trú</a:t>
            </a:r>
            <a:endParaRPr lang="vi-VN" sz="1200" b="0" i="0" u="none" strike="noStrike" cap="none" noProof="0" dirty="0">
              <a:solidFill>
                <a:schemeClr val="dk1"/>
              </a:solidFill>
              <a:latin typeface="Calibri"/>
              <a:ea typeface="Calibri"/>
              <a:cs typeface="Calibri"/>
              <a:sym typeface="Calibri"/>
            </a:endParaRPr>
          </a:p>
          <a:p>
            <a:pPr marL="342900" marR="0" lvl="0" indent="-342900" algn="l" rtl="0">
              <a:lnSpc>
                <a:spcPct val="150000"/>
              </a:lnSpc>
              <a:spcBef>
                <a:spcPts val="400"/>
              </a:spcBef>
              <a:spcAft>
                <a:spcPts val="0"/>
              </a:spcAft>
              <a:buClr>
                <a:schemeClr val="dk1"/>
              </a:buClr>
              <a:buSzPts val="1200"/>
              <a:buFont typeface="Verdana"/>
              <a:buChar char="•"/>
            </a:pPr>
            <a:r>
              <a:rPr lang="vi-VN" sz="1200" noProof="0" dirty="0">
                <a:solidFill>
                  <a:schemeClr val="dk1"/>
                </a:solidFill>
                <a:latin typeface="Verdana"/>
                <a:ea typeface="Verdana"/>
                <a:cs typeface="Verdana"/>
                <a:sym typeface="Verdana"/>
              </a:rPr>
              <a:t>Cập nhật trực tuyến trên Colorado PEAK: </a:t>
            </a:r>
            <a:r>
              <a:rPr lang="vi-VN" sz="1200" u="sng" noProof="0" dirty="0">
                <a:solidFill>
                  <a:schemeClr val="hlink"/>
                </a:solidFill>
                <a:latin typeface="Verdana"/>
                <a:ea typeface="Verdana"/>
                <a:cs typeface="Verdana"/>
                <a:sym typeface="Verdana"/>
                <a:hlinkClick r:id="rId4"/>
              </a:rPr>
              <a:t>co.gov/PEAK</a:t>
            </a:r>
            <a:r>
              <a:rPr lang="vi-VN" sz="1200" noProof="0" dirty="0">
                <a:solidFill>
                  <a:schemeClr val="dk1"/>
                </a:solidFill>
                <a:latin typeface="Verdana"/>
                <a:ea typeface="Verdana"/>
                <a:cs typeface="Verdana"/>
                <a:sym typeface="Verdana"/>
              </a:rPr>
              <a:t> hoặc qua ứng dụng</a:t>
            </a:r>
            <a:endParaRPr lang="vi-VN" sz="1200" b="0" i="0" u="none" strike="noStrike" cap="none" noProof="0" dirty="0">
              <a:solidFill>
                <a:schemeClr val="dk1"/>
              </a:solidFill>
              <a:latin typeface="Calibri"/>
              <a:ea typeface="Calibri"/>
              <a:cs typeface="Calibri"/>
              <a:sym typeface="Calibri"/>
            </a:endParaRPr>
          </a:p>
        </p:txBody>
      </p:sp>
      <p:sp>
        <p:nvSpPr>
          <p:cNvPr id="20" name="Google Shape;20;p1"/>
          <p:cNvSpPr/>
          <p:nvPr/>
        </p:nvSpPr>
        <p:spPr>
          <a:xfrm>
            <a:off x="888550" y="2563375"/>
            <a:ext cx="7891500" cy="5394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vi-VN" sz="1200" b="1" noProof="0" dirty="0">
                <a:solidFill>
                  <a:schemeClr val="dk1"/>
                </a:solidFill>
                <a:latin typeface="Verdana"/>
                <a:ea typeface="Verdana"/>
                <a:cs typeface="Verdana"/>
                <a:sym typeface="Verdana"/>
              </a:rPr>
              <a:t>Hãy hành động ngay nếu quý vị nhận được thư chính thức về quyền lợi bảo hiểm sức khỏe của mình.</a:t>
            </a:r>
            <a:endParaRPr lang="vi-VN" sz="1200" b="1" i="0" u="none" strike="noStrike" cap="none" noProof="0" dirty="0">
              <a:solidFill>
                <a:schemeClr val="dk1"/>
              </a:solidFill>
              <a:latin typeface="Calibri"/>
              <a:ea typeface="Calibri"/>
              <a:cs typeface="Calibri"/>
              <a:sym typeface="Calibri"/>
            </a:endParaRPr>
          </a:p>
        </p:txBody>
      </p:sp>
      <p:sp>
        <p:nvSpPr>
          <p:cNvPr id="15" name="Google Shape;15;p1"/>
          <p:cNvSpPr/>
          <p:nvPr/>
        </p:nvSpPr>
        <p:spPr>
          <a:xfrm>
            <a:off x="457199" y="3084370"/>
            <a:ext cx="7534200" cy="4116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1A1A1A"/>
              </a:buClr>
              <a:buSzPts val="1200"/>
              <a:buFont typeface="Verdana"/>
              <a:buNone/>
            </a:pPr>
            <a:r>
              <a:rPr lang="vi-VN" sz="1200" b="1" noProof="0" dirty="0">
                <a:solidFill>
                  <a:srgbClr val="1A1A1A"/>
                </a:solidFill>
                <a:latin typeface="Verdana"/>
                <a:ea typeface="Verdana"/>
                <a:cs typeface="Verdana"/>
                <a:sym typeface="Verdana"/>
              </a:rPr>
              <a:t>Cách tốt nhất để tránh gián đoạn quyền lợi bảo hiểm của quý vị là luôn giữ liên lạc.</a:t>
            </a:r>
            <a:endParaRPr lang="vi-VN" sz="1200" b="0" i="0" u="none" strike="noStrike" cap="none" noProof="0" dirty="0">
              <a:solidFill>
                <a:schemeClr val="dk1"/>
              </a:solidFill>
              <a:latin typeface="Calibri"/>
              <a:ea typeface="Calibri"/>
              <a:cs typeface="Calibri"/>
              <a:sym typeface="Calibri"/>
            </a:endParaRPr>
          </a:p>
        </p:txBody>
      </p:sp>
      <p:sp>
        <p:nvSpPr>
          <p:cNvPr id="16" name="Google Shape;16;p1"/>
          <p:cNvSpPr/>
          <p:nvPr/>
        </p:nvSpPr>
        <p:spPr>
          <a:xfrm>
            <a:off x="457200" y="3490750"/>
            <a:ext cx="8322900" cy="4116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200"/>
              <a:buFont typeface="Verdana"/>
              <a:buNone/>
            </a:pPr>
            <a:r>
              <a:rPr lang="vi-VN" sz="1200" noProof="0" dirty="0">
                <a:solidFill>
                  <a:schemeClr val="dk1"/>
                </a:solidFill>
                <a:latin typeface="Verdana"/>
                <a:ea typeface="Verdana"/>
                <a:cs typeface="Verdana"/>
                <a:sym typeface="Verdana"/>
              </a:rPr>
              <a:t>Để biết thông tin cập nhật và hướng dẫn mới nhất, hãy truy cập: </a:t>
            </a:r>
            <a:r>
              <a:rPr lang="vi-VN" sz="1200" b="1" i="0" u="sng" strike="noStrike" cap="none" noProof="0" dirty="0">
                <a:solidFill>
                  <a:schemeClr val="hlink"/>
                </a:solidFill>
                <a:latin typeface="Verdana"/>
                <a:ea typeface="Verdana"/>
                <a:cs typeface="Verdana"/>
                <a:sym typeface="Verdana"/>
                <a:hlinkClick r:id="rId5"/>
              </a:rPr>
              <a:t>HealthFirstColorado.gov/Changes</a:t>
            </a:r>
            <a:endParaRPr lang="vi-VN" sz="1200" b="0" i="0" u="none" strike="noStrike" cap="none" noProof="0" dirty="0">
              <a:solidFill>
                <a:srgbClr val="0067AB"/>
              </a:solidFill>
              <a:latin typeface="Calibri"/>
              <a:ea typeface="Calibri"/>
              <a:cs typeface="Calibri"/>
              <a:sym typeface="Calibri"/>
            </a:endParaRPr>
          </a:p>
        </p:txBody>
      </p:sp>
      <p:sp>
        <p:nvSpPr>
          <p:cNvPr id="21" name="Google Shape;21;p1"/>
          <p:cNvSpPr/>
          <p:nvPr/>
        </p:nvSpPr>
        <p:spPr>
          <a:xfrm>
            <a:off x="457198" y="3963353"/>
            <a:ext cx="8468797" cy="411480"/>
          </a:xfrm>
          <a:prstGeom prst="rect">
            <a:avLst/>
          </a:prstGeom>
          <a:noFill/>
          <a:ln>
            <a:noFill/>
          </a:ln>
        </p:spPr>
        <p:txBody>
          <a:bodyPr spcFirstLastPara="1" wrap="square" lIns="0" tIns="0" rIns="0" bIns="0" anchor="ctr" anchorCtr="0">
            <a:noAutofit/>
          </a:bodyPr>
          <a:lstStyle/>
          <a:p>
            <a:pPr marL="0" marR="0" lvl="0" indent="0" algn="l" rtl="0">
              <a:lnSpc>
                <a:spcPct val="120000"/>
              </a:lnSpc>
              <a:spcBef>
                <a:spcPts val="0"/>
              </a:spcBef>
              <a:spcAft>
                <a:spcPts val="0"/>
              </a:spcAft>
              <a:buClr>
                <a:srgbClr val="000000"/>
              </a:buClr>
              <a:buSzPts val="1200"/>
              <a:buFont typeface="Arial"/>
              <a:buNone/>
            </a:pPr>
            <a:r>
              <a:rPr lang="vi-VN" sz="1200" noProof="0" dirty="0">
                <a:solidFill>
                  <a:schemeClr val="dk1"/>
                </a:solidFill>
                <a:latin typeface="Verdana"/>
                <a:ea typeface="Verdana"/>
                <a:cs typeface="Verdana"/>
                <a:sym typeface="Verdana"/>
              </a:rPr>
              <a:t>Chúng tôi hiểu rằng những thay đổi này có thể khiến quý vị cảm thấy bối rối hoặc căng thẳng. Chúng tôi sẽ tiếp tục chia sẻ thông tin cập nhật và các nguồn hỗ trợ để giúp mọi người chuẩn bị.</a:t>
            </a:r>
            <a:endParaRPr lang="vi-VN" sz="1200" b="0" i="0" u="none" strike="noStrike" cap="none" noProof="0" dirty="0">
              <a:solidFill>
                <a:schemeClr val="dk1"/>
              </a:solidFill>
              <a:latin typeface="Calibri"/>
              <a:ea typeface="Calibri"/>
              <a:cs typeface="Calibri"/>
              <a:sym typeface="Calibri"/>
            </a:endParaRPr>
          </a:p>
        </p:txBody>
      </p:sp>
      <p:sp>
        <p:nvSpPr>
          <p:cNvPr id="17" name="Google Shape;17;p1">
            <a:extLst>
              <a:ext uri="{C183D7F6-B498-43B3-948B-1728B52AA6E4}">
                <adec:decorative xmlns:adec="http://schemas.microsoft.com/office/drawing/2017/decorative" val="1"/>
              </a:ext>
            </a:extLst>
          </p:cNvPr>
          <p:cNvSpPr/>
          <p:nvPr/>
        </p:nvSpPr>
        <p:spPr>
          <a:xfrm>
            <a:off x="0" y="4617720"/>
            <a:ext cx="9144000" cy="525780"/>
          </a:xfrm>
          <a:prstGeom prst="rect">
            <a:avLst/>
          </a:prstGeom>
          <a:solidFill>
            <a:srgbClr val="78256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lang="vi-VN" sz="1800" b="0" i="0" u="none" strike="noStrike" cap="none" noProof="0" dirty="0">
              <a:solidFill>
                <a:schemeClr val="dk1"/>
              </a:solidFill>
              <a:latin typeface="Calibri"/>
              <a:ea typeface="Calibri"/>
              <a:cs typeface="Calibri"/>
              <a:sym typeface="Calibri"/>
            </a:endParaRPr>
          </a:p>
        </p:txBody>
      </p:sp>
      <p:sp>
        <p:nvSpPr>
          <p:cNvPr id="18" name="Google Shape;18;p1"/>
          <p:cNvSpPr/>
          <p:nvPr/>
        </p:nvSpPr>
        <p:spPr>
          <a:xfrm>
            <a:off x="457200" y="4711708"/>
            <a:ext cx="5943600"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900"/>
              <a:buFont typeface="Verdana"/>
              <a:buNone/>
            </a:pPr>
            <a:r>
              <a:rPr lang="vi-VN" sz="900" b="1" i="0" u="none" strike="noStrike" cap="none" noProof="0" dirty="0">
                <a:solidFill>
                  <a:srgbClr val="FFFFFF"/>
                </a:solidFill>
                <a:latin typeface="Verdana"/>
                <a:ea typeface="Verdana"/>
                <a:cs typeface="Verdana"/>
                <a:sym typeface="Verdana"/>
              </a:rPr>
              <a:t>QUAN TRỌNG! </a:t>
            </a:r>
            <a:r>
              <a:rPr lang="vi-VN" sz="900" b="1" noProof="0" dirty="0">
                <a:solidFill>
                  <a:srgbClr val="FFFFFF"/>
                </a:solidFill>
                <a:latin typeface="Verdana"/>
                <a:ea typeface="Verdana"/>
                <a:cs typeface="Verdana"/>
                <a:sym typeface="Verdana"/>
              </a:rPr>
              <a:t>Những Thay Đổi Của Liên Bang Đối Với Health First Colorado</a:t>
            </a:r>
            <a:endParaRPr lang="vi-VN" sz="900" b="0" i="0" u="none" strike="noStrike" cap="none" noProof="0" dirty="0">
              <a:solidFill>
                <a:schemeClr val="dk1"/>
              </a:solidFill>
              <a:latin typeface="Calibri"/>
              <a:ea typeface="Calibri"/>
              <a:cs typeface="Calibri"/>
              <a:sym typeface="Calibri"/>
            </a:endParaRPr>
          </a:p>
        </p:txBody>
      </p:sp>
      <p:pic>
        <p:nvPicPr>
          <p:cNvPr id="22" name="Google Shape;22;p1">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6899825" y="4717959"/>
            <a:ext cx="1880322" cy="320050"/>
          </a:xfrm>
          <a:prstGeom prst="rect">
            <a:avLst/>
          </a:prstGeom>
          <a:noFill/>
          <a:ln>
            <a:noFill/>
          </a:ln>
        </p:spPr>
      </p:pic>
      <p:grpSp>
        <p:nvGrpSpPr>
          <p:cNvPr id="23" name="Google Shape;23;p1">
            <a:extLst>
              <a:ext uri="{C183D7F6-B498-43B3-948B-1728B52AA6E4}">
                <adec:decorative xmlns:adec="http://schemas.microsoft.com/office/drawing/2017/decorative" val="1"/>
              </a:ext>
            </a:extLst>
          </p:cNvPr>
          <p:cNvGrpSpPr/>
          <p:nvPr/>
        </p:nvGrpSpPr>
        <p:grpSpPr>
          <a:xfrm>
            <a:off x="447512" y="1645704"/>
            <a:ext cx="354300" cy="354300"/>
            <a:chOff x="447512" y="1645704"/>
            <a:chExt cx="354300" cy="354300"/>
          </a:xfrm>
        </p:grpSpPr>
        <p:sp>
          <p:nvSpPr>
            <p:cNvPr id="24" name="Google Shape;24;p1">
              <a:extLst>
                <a:ext uri="{C183D7F6-B498-43B3-948B-1728B52AA6E4}">
                  <adec:decorative xmlns:adec="http://schemas.microsoft.com/office/drawing/2017/decorative" val="1"/>
                </a:ext>
              </a:extLst>
            </p:cNvPr>
            <p:cNvSpPr/>
            <p:nvPr/>
          </p:nvSpPr>
          <p:spPr>
            <a:xfrm>
              <a:off x="447512" y="1645704"/>
              <a:ext cx="354300" cy="354300"/>
            </a:xfrm>
            <a:prstGeom prst="ellipse">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vi-VN" sz="1800" b="0" i="0" u="none" strike="noStrike" cap="none" noProof="0" dirty="0">
                <a:solidFill>
                  <a:schemeClr val="lt1"/>
                </a:solidFill>
                <a:latin typeface="Calibri"/>
                <a:ea typeface="Calibri"/>
                <a:cs typeface="Calibri"/>
                <a:sym typeface="Calibri"/>
              </a:endParaRPr>
            </a:p>
          </p:txBody>
        </p:sp>
        <p:grpSp>
          <p:nvGrpSpPr>
            <p:cNvPr id="25" name="Google Shape;25;p1"/>
            <p:cNvGrpSpPr/>
            <p:nvPr/>
          </p:nvGrpSpPr>
          <p:grpSpPr>
            <a:xfrm>
              <a:off x="508809" y="1743494"/>
              <a:ext cx="231676" cy="170852"/>
              <a:chOff x="6908382" y="348063"/>
              <a:chExt cx="418642" cy="308620"/>
            </a:xfrm>
          </p:grpSpPr>
          <p:sp>
            <p:nvSpPr>
              <p:cNvPr id="26" name="Google Shape;26;p1">
                <a:extLst>
                  <a:ext uri="{C183D7F6-B498-43B3-948B-1728B52AA6E4}">
                    <adec:decorative xmlns:adec="http://schemas.microsoft.com/office/drawing/2017/decorative" val="1"/>
                  </a:ext>
                </a:extLst>
              </p:cNvPr>
              <p:cNvSpPr/>
              <p:nvPr/>
            </p:nvSpPr>
            <p:spPr>
              <a:xfrm rot="2692686">
                <a:off x="6894522" y="549544"/>
                <a:ext cx="199405" cy="43063"/>
              </a:xfrm>
              <a:prstGeom prst="rect">
                <a:avLst/>
              </a:prstGeom>
              <a:solidFill>
                <a:schemeClr val="dk1"/>
              </a:solidFill>
              <a:ln>
                <a:noFill/>
              </a:ln>
            </p:spPr>
            <p:txBody>
              <a:bodyPr spcFirstLastPara="1" wrap="square" lIns="50600" tIns="50600" rIns="50600" bIns="50600" anchor="ctr" anchorCtr="0">
                <a:noAutofit/>
              </a:bodyPr>
              <a:lstStyle/>
              <a:p>
                <a:pPr marL="0" marR="0" lvl="0" indent="0" algn="ctr" rtl="0">
                  <a:lnSpc>
                    <a:spcPct val="100000"/>
                  </a:lnSpc>
                  <a:spcBef>
                    <a:spcPts val="0"/>
                  </a:spcBef>
                  <a:spcAft>
                    <a:spcPts val="0"/>
                  </a:spcAft>
                  <a:buClr>
                    <a:srgbClr val="000000"/>
                  </a:buClr>
                  <a:buSzPts val="775"/>
                  <a:buFont typeface="Arial"/>
                  <a:buNone/>
                </a:pPr>
                <a:endParaRPr lang="vi-VN" sz="775" b="0" i="0" u="none" strike="noStrike" cap="none" noProof="0" dirty="0">
                  <a:solidFill>
                    <a:srgbClr val="000000"/>
                  </a:solidFill>
                  <a:latin typeface="Arial"/>
                  <a:ea typeface="Arial"/>
                  <a:cs typeface="Arial"/>
                  <a:sym typeface="Arial"/>
                </a:endParaRPr>
              </a:p>
            </p:txBody>
          </p:sp>
          <p:sp>
            <p:nvSpPr>
              <p:cNvPr id="27" name="Google Shape;27;p1">
                <a:extLst>
                  <a:ext uri="{C183D7F6-B498-43B3-948B-1728B52AA6E4}">
                    <adec:decorative xmlns:adec="http://schemas.microsoft.com/office/drawing/2017/decorative" val="1"/>
                  </a:ext>
                </a:extLst>
              </p:cNvPr>
              <p:cNvSpPr/>
              <p:nvPr/>
            </p:nvSpPr>
            <p:spPr>
              <a:xfrm rot="-2692551" flipH="1">
                <a:off x="6976460" y="479600"/>
                <a:ext cx="391597" cy="45396"/>
              </a:xfrm>
              <a:prstGeom prst="rect">
                <a:avLst/>
              </a:prstGeom>
              <a:solidFill>
                <a:schemeClr val="dk1"/>
              </a:solidFill>
              <a:ln>
                <a:noFill/>
              </a:ln>
            </p:spPr>
            <p:txBody>
              <a:bodyPr spcFirstLastPara="1" wrap="square" lIns="50600" tIns="50600" rIns="50600" bIns="50600" anchor="ctr" anchorCtr="0">
                <a:noAutofit/>
              </a:bodyPr>
              <a:lstStyle/>
              <a:p>
                <a:pPr marL="0" marR="0" lvl="0" indent="0" algn="ctr" rtl="0">
                  <a:lnSpc>
                    <a:spcPct val="100000"/>
                  </a:lnSpc>
                  <a:spcBef>
                    <a:spcPts val="0"/>
                  </a:spcBef>
                  <a:spcAft>
                    <a:spcPts val="0"/>
                  </a:spcAft>
                  <a:buClr>
                    <a:srgbClr val="000000"/>
                  </a:buClr>
                  <a:buSzPts val="775"/>
                  <a:buFont typeface="Arial"/>
                  <a:buNone/>
                </a:pPr>
                <a:endParaRPr lang="vi-VN" sz="775" b="0" i="0" u="none" strike="noStrike" cap="none" noProof="0" dirty="0">
                  <a:solidFill>
                    <a:srgbClr val="000000"/>
                  </a:solidFill>
                  <a:latin typeface="Arial"/>
                  <a:ea typeface="Arial"/>
                  <a:cs typeface="Arial"/>
                  <a:sym typeface="Arial"/>
                </a:endParaRPr>
              </a:p>
            </p:txBody>
          </p:sp>
        </p:grpSp>
      </p:grpSp>
      <p:grpSp>
        <p:nvGrpSpPr>
          <p:cNvPr id="28" name="Google Shape;28;p1">
            <a:extLst>
              <a:ext uri="{C183D7F6-B498-43B3-948B-1728B52AA6E4}">
                <adec:decorative xmlns:adec="http://schemas.microsoft.com/office/drawing/2017/decorative" val="1"/>
              </a:ext>
            </a:extLst>
          </p:cNvPr>
          <p:cNvGrpSpPr/>
          <p:nvPr/>
        </p:nvGrpSpPr>
        <p:grpSpPr>
          <a:xfrm>
            <a:off x="447512" y="2640797"/>
            <a:ext cx="354300" cy="354300"/>
            <a:chOff x="447512" y="2640797"/>
            <a:chExt cx="354300" cy="354300"/>
          </a:xfrm>
        </p:grpSpPr>
        <p:sp>
          <p:nvSpPr>
            <p:cNvPr id="29" name="Google Shape;29;p1">
              <a:extLst>
                <a:ext uri="{C183D7F6-B498-43B3-948B-1728B52AA6E4}">
                  <adec:decorative xmlns:adec="http://schemas.microsoft.com/office/drawing/2017/decorative" val="1"/>
                </a:ext>
              </a:extLst>
            </p:cNvPr>
            <p:cNvSpPr/>
            <p:nvPr/>
          </p:nvSpPr>
          <p:spPr>
            <a:xfrm>
              <a:off x="447512" y="2640797"/>
              <a:ext cx="354300" cy="354300"/>
            </a:xfrm>
            <a:prstGeom prst="ellipse">
              <a:avLst/>
            </a:prstGeom>
            <a:solidFill>
              <a:srgbClr val="FFD1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vi-VN" sz="1800" b="0" i="0" u="none" strike="noStrike" cap="none" noProof="0" dirty="0">
                <a:solidFill>
                  <a:schemeClr val="lt1"/>
                </a:solidFill>
                <a:latin typeface="Calibri"/>
                <a:ea typeface="Calibri"/>
                <a:cs typeface="Calibri"/>
                <a:sym typeface="Calibri"/>
              </a:endParaRPr>
            </a:p>
          </p:txBody>
        </p:sp>
        <p:grpSp>
          <p:nvGrpSpPr>
            <p:cNvPr id="30" name="Google Shape;30;p1"/>
            <p:cNvGrpSpPr/>
            <p:nvPr/>
          </p:nvGrpSpPr>
          <p:grpSpPr>
            <a:xfrm>
              <a:off x="508809" y="2745582"/>
              <a:ext cx="231676" cy="170852"/>
              <a:chOff x="6908382" y="348063"/>
              <a:chExt cx="418642" cy="308620"/>
            </a:xfrm>
          </p:grpSpPr>
          <p:sp>
            <p:nvSpPr>
              <p:cNvPr id="31" name="Google Shape;31;p1">
                <a:extLst>
                  <a:ext uri="{C183D7F6-B498-43B3-948B-1728B52AA6E4}">
                    <adec:decorative xmlns:adec="http://schemas.microsoft.com/office/drawing/2017/decorative" val="1"/>
                  </a:ext>
                </a:extLst>
              </p:cNvPr>
              <p:cNvSpPr/>
              <p:nvPr/>
            </p:nvSpPr>
            <p:spPr>
              <a:xfrm rot="2692686">
                <a:off x="6894522" y="549544"/>
                <a:ext cx="199405" cy="43063"/>
              </a:xfrm>
              <a:prstGeom prst="rect">
                <a:avLst/>
              </a:prstGeom>
              <a:solidFill>
                <a:schemeClr val="dk1"/>
              </a:solidFill>
              <a:ln>
                <a:noFill/>
              </a:ln>
            </p:spPr>
            <p:txBody>
              <a:bodyPr spcFirstLastPara="1" wrap="square" lIns="50600" tIns="50600" rIns="50600" bIns="50600" anchor="ctr" anchorCtr="0">
                <a:noAutofit/>
              </a:bodyPr>
              <a:lstStyle/>
              <a:p>
                <a:pPr marL="0" marR="0" lvl="0" indent="0" algn="ctr" rtl="0">
                  <a:lnSpc>
                    <a:spcPct val="100000"/>
                  </a:lnSpc>
                  <a:spcBef>
                    <a:spcPts val="0"/>
                  </a:spcBef>
                  <a:spcAft>
                    <a:spcPts val="0"/>
                  </a:spcAft>
                  <a:buClr>
                    <a:srgbClr val="000000"/>
                  </a:buClr>
                  <a:buSzPts val="775"/>
                  <a:buFont typeface="Arial"/>
                  <a:buNone/>
                </a:pPr>
                <a:endParaRPr lang="vi-VN" sz="775" b="0" i="0" u="none" strike="noStrike" cap="none" noProof="0" dirty="0">
                  <a:solidFill>
                    <a:srgbClr val="000000"/>
                  </a:solidFill>
                  <a:latin typeface="Arial"/>
                  <a:ea typeface="Arial"/>
                  <a:cs typeface="Arial"/>
                  <a:sym typeface="Arial"/>
                </a:endParaRPr>
              </a:p>
            </p:txBody>
          </p:sp>
          <p:sp>
            <p:nvSpPr>
              <p:cNvPr id="32" name="Google Shape;32;p1">
                <a:extLst>
                  <a:ext uri="{C183D7F6-B498-43B3-948B-1728B52AA6E4}">
                    <adec:decorative xmlns:adec="http://schemas.microsoft.com/office/drawing/2017/decorative" val="1"/>
                  </a:ext>
                </a:extLst>
              </p:cNvPr>
              <p:cNvSpPr/>
              <p:nvPr/>
            </p:nvSpPr>
            <p:spPr>
              <a:xfrm rot="-2692551" flipH="1">
                <a:off x="6976460" y="479600"/>
                <a:ext cx="391597" cy="45396"/>
              </a:xfrm>
              <a:prstGeom prst="rect">
                <a:avLst/>
              </a:prstGeom>
              <a:solidFill>
                <a:schemeClr val="dk1"/>
              </a:solidFill>
              <a:ln>
                <a:noFill/>
              </a:ln>
            </p:spPr>
            <p:txBody>
              <a:bodyPr spcFirstLastPara="1" wrap="square" lIns="50600" tIns="50600" rIns="50600" bIns="50600" anchor="ctr" anchorCtr="0">
                <a:noAutofit/>
              </a:bodyPr>
              <a:lstStyle/>
              <a:p>
                <a:pPr marL="0" marR="0" lvl="0" indent="0" algn="ctr" rtl="0">
                  <a:lnSpc>
                    <a:spcPct val="100000"/>
                  </a:lnSpc>
                  <a:spcBef>
                    <a:spcPts val="0"/>
                  </a:spcBef>
                  <a:spcAft>
                    <a:spcPts val="0"/>
                  </a:spcAft>
                  <a:buClr>
                    <a:srgbClr val="000000"/>
                  </a:buClr>
                  <a:buSzPts val="775"/>
                  <a:buFont typeface="Arial"/>
                  <a:buNone/>
                </a:pPr>
                <a:endParaRPr lang="vi-VN" sz="775" b="0" i="0" u="none" strike="noStrike" cap="none" noProof="0" dirty="0">
                  <a:solidFill>
                    <a:srgbClr val="000000"/>
                  </a:solidFill>
                  <a:latin typeface="Arial"/>
                  <a:ea typeface="Arial"/>
                  <a:cs typeface="Arial"/>
                  <a:sym typeface="Arial"/>
                </a:endParaRPr>
              </a:p>
            </p:txBody>
          </p:sp>
        </p:gr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200</Words>
  <Application>Microsoft Office PowerPoint</Application>
  <PresentationFormat>On-screen Show (16:9)</PresentationFormat>
  <Paragraphs>10</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Verdana</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Carman Creative</dc:creator>
  <cp:lastModifiedBy>eTranslators Manager</cp:lastModifiedBy>
  <cp:revision>8</cp:revision>
  <dcterms:created xsi:type="dcterms:W3CDTF">2026-05-14T20:36:08Z</dcterms:created>
  <dcterms:modified xsi:type="dcterms:W3CDTF">2026-07-13T14:49:58Z</dcterms:modified>
  <dc:language>vi-VN</dc:language>
</cp:coreProperties>
</file>