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5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6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76" r:id="rId1"/>
    <p:sldMasterId id="2147483777" r:id="rId2"/>
    <p:sldMasterId id="2147483778" r:id="rId3"/>
    <p:sldMasterId id="2147483779" r:id="rId4"/>
    <p:sldMasterId id="2147483780" r:id="rId5"/>
    <p:sldMasterId id="2147483781" r:id="rId6"/>
    <p:sldMasterId id="2147483783" r:id="rId7"/>
  </p:sldMasterIdLst>
  <p:notesMasterIdLst>
    <p:notesMasterId r:id="rId36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ucien Meadows - HCPF He Him" initials="" lastIdx="1" clrIdx="0"/>
  <p:cmAuthor id="1" name="Jan Cartwright - HCPF" initials="" lastIdx="1" clrIdx="1"/>
  <p:cmAuthor id="2" name="Carrie Cortiglio - HCPF" initials="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55D5574-E652-4F50-A7C9-04AF68E3E5EF}">
  <a:tblStyle styleId="{C55D5574-E652-4F50-A7C9-04AF68E3E5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530" autoAdjust="0"/>
  </p:normalViewPr>
  <p:slideViewPr>
    <p:cSldViewPr snapToGrid="0">
      <p:cViewPr varScale="1">
        <p:scale>
          <a:sx n="134" d="100"/>
          <a:sy n="134" d="100"/>
        </p:scale>
        <p:origin x="300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pIxlY10bnOP_kE5b0Y3lkng1pifGcerGsOxNICx0qRs/edit?tab=t.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3ef888ce6f8_0_6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For Speaker Notes, </a:t>
            </a:r>
            <a:r>
              <a:rPr lang="en" u="sng">
                <a:solidFill>
                  <a:schemeClr val="hlink"/>
                </a:solidFill>
                <a:hlinkClick r:id="rId3"/>
              </a:rPr>
              <a:t>please see our Google Doc</a:t>
            </a:r>
            <a:r>
              <a:rPr lang="en">
                <a:solidFill>
                  <a:schemeClr val="dk1"/>
                </a:solidFill>
              </a:rPr>
              <a:t>.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81" name="Google Shape;581;g3ef888ce6f8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3f957d81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3f957d8143f_0_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655" name="Google Shape;655;g3f957d8143f_0_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f957d8143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f957d8143f_0_1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666" name="Google Shape;666;g3f957d8143f_0_1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3f957d8143f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3" name="Google Shape;673;g3f957d8143f_0_21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4" name="Google Shape;674;g3f957d8143f_0_21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3f957d8143f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1" name="Google Shape;681;g3f957d8143f_0_28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2" name="Google Shape;682;g3f957d8143f_0_28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3ef888ce6f8_0_251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g3ef888ce6f8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3f957d8143f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3f957d8143f_0_212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696" name="Google Shape;696;g3f957d8143f_0_212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f951f58934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3f951f58934_2_1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05" name="Google Shape;705;g3f951f58934_2_1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3f4a457ffff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3f4a457ffff_0_7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13" name="Google Shape;713;g3f4a457ffff_0_75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3f4a457ffff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3f4a457ffff_0_5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23" name="Google Shape;723;g3f4a457ffff_0_55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3f4a457ffff_0_37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g3f4a457fff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f5514446b6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9" name="Google Shape;589;g3f5514446b6_0_7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3f4a457fff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3f4a457ffff_0_4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38" name="Google Shape;738;g3f4a457ffff_0_4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3f81cced08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6" name="Google Shape;746;g3f81cced08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3f5514440c8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3f5514440c8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3f94ab8780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3f94ab8780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3f4a457ffff_0_42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g3f4a457fff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3f4a457ffff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3" name="Google Shape;773;g3f4a457ffff_0_9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74" name="Google Shape;774;g3f4a457ffff_0_9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3f81cced08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3f81cced083_0_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endParaRPr/>
          </a:p>
        </p:txBody>
      </p:sp>
      <p:sp>
        <p:nvSpPr>
          <p:cNvPr id="785" name="Google Shape;785;g3f81cced083_0_5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3f175ab77ee_2_5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3f175ab77ee_2_58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g3f175ab77ee_2_58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3f175ab77ee_2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2" name="Google Shape;802;g3f175ab77ee_2_597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3" name="Google Shape;803;g3f175ab77ee_2_597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3f175ab77ee_2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3f175ab77ee_2_118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0"/>
          </a:p>
        </p:txBody>
      </p:sp>
      <p:sp>
        <p:nvSpPr>
          <p:cNvPr id="599" name="Google Shape;599;g3f175ab77ee_2_118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f175ab77ee_2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3f175ab77ee_2_12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g3f175ab77ee_2_12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f175ab77ee_2_301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615" name="Google Shape;615;g3f175ab77ee_2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6713" y="185738"/>
            <a:ext cx="6126162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3f175ab77ee_2_29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g3f175ab77ee_2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3f175ab77e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9" name="Google Shape;629;g3f175ab77ee_0_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0" name="Google Shape;630;g3f175ab77ee_0_0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f94ab87807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7" name="Google Shape;637;g3f94ab87807_1_81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8" name="Google Shape;638;g3f94ab87807_1_81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3f957d8143f_0_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g3f957d814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4.png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29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129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49" name="Google Shape;549;p129" descr="Question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4374" y="-223837"/>
            <a:ext cx="5572125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30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700" cy="17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130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3" name="Google Shape;553;p130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31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6" name="Google Shape;556;p131"/>
          <p:cNvSpPr txBox="1">
            <a:spLocks noGrp="1"/>
          </p:cNvSpPr>
          <p:nvPr>
            <p:ph type="body" idx="1"/>
          </p:nvPr>
        </p:nvSpPr>
        <p:spPr>
          <a:xfrm>
            <a:off x="628650" y="1466627"/>
            <a:ext cx="7886700" cy="28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7" name="Google Shape;557;p131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32"/>
          <p:cNvSpPr txBox="1">
            <a:spLocks noGrp="1"/>
          </p:cNvSpPr>
          <p:nvPr>
            <p:ph type="title"/>
          </p:nvPr>
        </p:nvSpPr>
        <p:spPr>
          <a:xfrm>
            <a:off x="446484" y="1961881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100"/>
              <a:buFont typeface="Trebuchet MS"/>
              <a:buNone/>
              <a:defRPr sz="5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132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1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64" name="Google Shape;564;p13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65" name="Google Shape;565;p1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1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9" name="Google Shape;569;p1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3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2" name="Google Shape;572;p13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3" name="Google Shape;573;p1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or Chapter">
  <p:cSld name="Section or Chapter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5" name="Google Shape;575;p1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-1598" y="1"/>
            <a:ext cx="3901453" cy="5145608"/>
          </a:xfrm>
          <a:custGeom>
            <a:avLst/>
            <a:gdLst/>
            <a:ahLst/>
            <a:cxnLst/>
            <a:rect l="l" t="t" r="r" b="b"/>
            <a:pathLst>
              <a:path w="5437565" h="7171579" extrusionOk="0">
                <a:moveTo>
                  <a:pt x="0" y="0"/>
                </a:moveTo>
                <a:lnTo>
                  <a:pt x="5437565" y="0"/>
                </a:lnTo>
                <a:lnTo>
                  <a:pt x="5437565" y="7171579"/>
                </a:lnTo>
                <a:lnTo>
                  <a:pt x="1386844" y="7171579"/>
                </a:lnTo>
                <a:cubicBezTo>
                  <a:pt x="221329" y="4781053"/>
                  <a:pt x="2552360" y="2390527"/>
                  <a:pt x="1386844" y="1"/>
                </a:cubicBezTo>
                <a:lnTo>
                  <a:pt x="0" y="1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576" name="Google Shape;576;p136"/>
          <p:cNvSpPr/>
          <p:nvPr/>
        </p:nvSpPr>
        <p:spPr>
          <a:xfrm>
            <a:off x="0" y="4217670"/>
            <a:ext cx="6954000" cy="925800"/>
          </a:xfrm>
          <a:prstGeom prst="rect">
            <a:avLst/>
          </a:prstGeom>
          <a:gradFill>
            <a:gsLst>
              <a:gs pos="0">
                <a:srgbClr val="EDF8FF">
                  <a:alpha val="0"/>
                </a:srgbClr>
              </a:gs>
              <a:gs pos="50000">
                <a:srgbClr val="EDF8FF">
                  <a:alpha val="0"/>
                </a:srgbClr>
              </a:gs>
              <a:gs pos="65000">
                <a:srgbClr val="7B256F">
                  <a:alpha val="54902"/>
                </a:srgbClr>
              </a:gs>
              <a:gs pos="89000">
                <a:srgbClr val="5C1B53"/>
              </a:gs>
              <a:gs pos="100000">
                <a:srgbClr val="5C1B53"/>
              </a:gs>
            </a:gsLst>
            <a:lin ang="10800025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7" name="Google Shape;577;p136"/>
          <p:cNvSpPr txBox="1">
            <a:spLocks noGrp="1"/>
          </p:cNvSpPr>
          <p:nvPr>
            <p:ph type="ctrTitle"/>
          </p:nvPr>
        </p:nvSpPr>
        <p:spPr>
          <a:xfrm>
            <a:off x="3459752" y="1291522"/>
            <a:ext cx="47412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  <a:defRPr sz="5000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578" name="Google Shape;578;p136" descr="Colorado Department of Health Care Policy &amp; Financ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977" y="4550579"/>
            <a:ext cx="1659744" cy="281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780393" y="751122"/>
            <a:ext cx="7583214" cy="74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1661004"/>
            <a:ext cx="6858000" cy="554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1435396" y="2382275"/>
            <a:ext cx="627320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628650" y="1466627"/>
            <a:ext cx="7886700" cy="2893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446484" y="1961881"/>
            <a:ext cx="8251031" cy="121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Font typeface="Trebuchet MS"/>
              <a:buNone/>
              <a:defRPr sz="5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Main + Image Slide">
  <p:cSld name="White Main + Image Slid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 descr="&quot;&quot;"/>
          <p:cNvSpPr/>
          <p:nvPr/>
        </p:nvSpPr>
        <p:spPr>
          <a:xfrm>
            <a:off x="-1" y="1520174"/>
            <a:ext cx="9144001" cy="210315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82050" tIns="41025" rIns="82050" bIns="41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7C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290723" y="401837"/>
            <a:ext cx="4379878" cy="4095547"/>
          </a:xfrm>
          <a:prstGeom prst="rect">
            <a:avLst/>
          </a:prstGeom>
          <a:solidFill>
            <a:schemeClr val="dk1"/>
          </a:solidFill>
          <a:ln w="57150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body" idx="2"/>
          </p:nvPr>
        </p:nvSpPr>
        <p:spPr>
          <a:xfrm>
            <a:off x="232306" y="1808262"/>
            <a:ext cx="3857506" cy="152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520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•"/>
              <a:defRPr sz="4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-Content">
  <p:cSld name="Multi-Conte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body" idx="1"/>
          </p:nvPr>
        </p:nvSpPr>
        <p:spPr>
          <a:xfrm>
            <a:off x="6120337" y="1251284"/>
            <a:ext cx="2781373" cy="3332540"/>
          </a:xfrm>
          <a:prstGeom prst="rect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2"/>
          </p:nvPr>
        </p:nvSpPr>
        <p:spPr>
          <a:xfrm>
            <a:off x="3383318" y="1251284"/>
            <a:ext cx="2377363" cy="1531183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3"/>
          </p:nvPr>
        </p:nvSpPr>
        <p:spPr>
          <a:xfrm>
            <a:off x="247682" y="1251284"/>
            <a:ext cx="2781373" cy="3332540"/>
          </a:xfrm>
          <a:prstGeom prst="rect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body" idx="4"/>
          </p:nvPr>
        </p:nvSpPr>
        <p:spPr>
          <a:xfrm>
            <a:off x="3383318" y="3014098"/>
            <a:ext cx="2377364" cy="1569726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20" cy="2228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1834" cy="222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3" name="Google Shape;93;p21"/>
          <p:cNvCxnSpPr/>
          <p:nvPr/>
        </p:nvCxnSpPr>
        <p:spPr>
          <a:xfrm>
            <a:off x="4572000" y="995363"/>
            <a:ext cx="0" cy="3152775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10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605" cy="1762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2" name="Google Shape;102;p24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27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8"/>
          <p:cNvSpPr txBox="1">
            <a:spLocks noGrp="1"/>
          </p:cNvSpPr>
          <p:nvPr>
            <p:ph type="ctrTitle"/>
          </p:nvPr>
        </p:nvSpPr>
        <p:spPr>
          <a:xfrm>
            <a:off x="780393" y="1128869"/>
            <a:ext cx="7583175" cy="74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ubTitle" idx="1"/>
          </p:nvPr>
        </p:nvSpPr>
        <p:spPr>
          <a:xfrm>
            <a:off x="1143000" y="1937573"/>
            <a:ext cx="6858000" cy="55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28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8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0" name="Google Shape;120;p28"/>
          <p:cNvSpPr txBox="1">
            <a:spLocks noGrp="1"/>
          </p:cNvSpPr>
          <p:nvPr>
            <p:ph type="body" idx="2"/>
          </p:nvPr>
        </p:nvSpPr>
        <p:spPr>
          <a:xfrm>
            <a:off x="1435396" y="2760021"/>
            <a:ext cx="62732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3" name="Google Shape;123;p29"/>
          <p:cNvSpPr/>
          <p:nvPr/>
        </p:nvSpPr>
        <p:spPr>
          <a:xfrm>
            <a:off x="628649" y="1405105"/>
            <a:ext cx="7825275" cy="173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100"/>
          </a:p>
        </p:txBody>
      </p:sp>
      <p:sp>
        <p:nvSpPr>
          <p:cNvPr id="124" name="Google Shape;124;p29"/>
          <p:cNvSpPr/>
          <p:nvPr/>
        </p:nvSpPr>
        <p:spPr>
          <a:xfrm>
            <a:off x="658793" y="313418"/>
            <a:ext cx="7825275" cy="7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0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7" name="Google Shape;127;p30"/>
          <p:cNvSpPr txBox="1"/>
          <p:nvPr/>
        </p:nvSpPr>
        <p:spPr>
          <a:xfrm>
            <a:off x="10221314" y="6553015"/>
            <a:ext cx="1629000" cy="29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28" name="Google Shape;128;p30" descr="Father points out something on laptop to family, seated on couch, as wife, son and daughter look on."/>
          <p:cNvPicPr preferRelativeResize="0"/>
          <p:nvPr/>
        </p:nvPicPr>
        <p:blipFill rotWithShape="1">
          <a:blip r:embed="rId2">
            <a:alphaModFix/>
          </a:blip>
          <a:srcRect l="1681" t="12786" b="4828"/>
          <a:stretch/>
        </p:blipFill>
        <p:spPr>
          <a:xfrm>
            <a:off x="0" y="-1"/>
            <a:ext cx="9143998" cy="469509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30"/>
          <p:cNvSpPr/>
          <p:nvPr/>
        </p:nvSpPr>
        <p:spPr>
          <a:xfrm>
            <a:off x="0" y="2584310"/>
            <a:ext cx="9162225" cy="1919025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1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2" name="Google Shape;132;p31"/>
          <p:cNvSpPr/>
          <p:nvPr/>
        </p:nvSpPr>
        <p:spPr>
          <a:xfrm>
            <a:off x="628649" y="1405105"/>
            <a:ext cx="7825275" cy="214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" sz="2700" i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27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3" name="Google Shape;133;p31"/>
          <p:cNvSpPr/>
          <p:nvPr/>
        </p:nvSpPr>
        <p:spPr>
          <a:xfrm>
            <a:off x="628650" y="286659"/>
            <a:ext cx="7825275" cy="7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2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75" cy="222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rebuchet M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2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2075" cy="222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32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8" name="Google Shape;138;p32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3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3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3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75" cy="173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4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5" name="Google Shape;145;p34" descr="Icon of two people with a word bubble between them containing a question mark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4375" y="-223837"/>
            <a:ext cx="5572125" cy="54071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5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325" cy="176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5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9" name="Google Shape;149;p35" descr="Chat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6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2" name="Google Shape;152;p36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6"/>
          <p:cNvSpPr txBox="1">
            <a:spLocks noGrp="1"/>
          </p:cNvSpPr>
          <p:nvPr>
            <p:ph type="body" idx="1"/>
          </p:nvPr>
        </p:nvSpPr>
        <p:spPr>
          <a:xfrm>
            <a:off x="1665111" y="1621510"/>
            <a:ext cx="5813775" cy="286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7"/>
          <p:cNvSpPr txBox="1">
            <a:spLocks noGrp="1"/>
          </p:cNvSpPr>
          <p:nvPr>
            <p:ph type="title"/>
          </p:nvPr>
        </p:nvSpPr>
        <p:spPr>
          <a:xfrm>
            <a:off x="446484" y="1635005"/>
            <a:ext cx="8250975" cy="121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Trebuchet MS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7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8"/>
          <p:cNvSpPr txBox="1">
            <a:spLocks noGrp="1"/>
          </p:cNvSpPr>
          <p:nvPr>
            <p:ph type="title"/>
          </p:nvPr>
        </p:nvSpPr>
        <p:spPr>
          <a:xfrm>
            <a:off x="311700" y="445026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44175" rIns="88375" bIns="441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50" tIns="117850" rIns="117850" bIns="117850" anchor="ctr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0" name="Google Shape;160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44175" rIns="88375" bIns="441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0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1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41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41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2"/>
          <p:cNvSpPr txBox="1">
            <a:spLocks noGrp="1"/>
          </p:cNvSpPr>
          <p:nvPr>
            <p:ph type="ctrTitle"/>
          </p:nvPr>
        </p:nvSpPr>
        <p:spPr>
          <a:xfrm>
            <a:off x="780393" y="1128869"/>
            <a:ext cx="7583175" cy="74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42"/>
          <p:cNvSpPr txBox="1">
            <a:spLocks noGrp="1"/>
          </p:cNvSpPr>
          <p:nvPr>
            <p:ph type="subTitle" idx="1"/>
          </p:nvPr>
        </p:nvSpPr>
        <p:spPr>
          <a:xfrm>
            <a:off x="1143000" y="1937573"/>
            <a:ext cx="6858000" cy="55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42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42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8" name="Google Shape;178;p42"/>
          <p:cNvSpPr txBox="1">
            <a:spLocks noGrp="1"/>
          </p:cNvSpPr>
          <p:nvPr>
            <p:ph type="body" idx="2"/>
          </p:nvPr>
        </p:nvSpPr>
        <p:spPr>
          <a:xfrm>
            <a:off x="1435396" y="2760021"/>
            <a:ext cx="627322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3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1" name="Google Shape;181;p43"/>
          <p:cNvSpPr/>
          <p:nvPr/>
        </p:nvSpPr>
        <p:spPr>
          <a:xfrm>
            <a:off x="628649" y="1405105"/>
            <a:ext cx="7825275" cy="173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100"/>
          </a:p>
        </p:txBody>
      </p:sp>
      <p:sp>
        <p:nvSpPr>
          <p:cNvPr id="182" name="Google Shape;182;p43"/>
          <p:cNvSpPr/>
          <p:nvPr/>
        </p:nvSpPr>
        <p:spPr>
          <a:xfrm>
            <a:off x="658793" y="313418"/>
            <a:ext cx="7825275" cy="7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4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5" name="Google Shape;185;p44"/>
          <p:cNvSpPr txBox="1"/>
          <p:nvPr/>
        </p:nvSpPr>
        <p:spPr>
          <a:xfrm>
            <a:off x="10221314" y="6553015"/>
            <a:ext cx="1629000" cy="29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86" name="Google Shape;186;p44"/>
          <p:cNvPicPr preferRelativeResize="0"/>
          <p:nvPr/>
        </p:nvPicPr>
        <p:blipFill rotWithShape="1">
          <a:blip r:embed="rId2">
            <a:alphaModFix/>
          </a:blip>
          <a:srcRect l="1681" t="12786" b="4828"/>
          <a:stretch/>
        </p:blipFill>
        <p:spPr>
          <a:xfrm>
            <a:off x="0" y="-1"/>
            <a:ext cx="9143998" cy="4695091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44"/>
          <p:cNvSpPr/>
          <p:nvPr/>
        </p:nvSpPr>
        <p:spPr>
          <a:xfrm>
            <a:off x="0" y="2584310"/>
            <a:ext cx="9162225" cy="1919025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5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0" name="Google Shape;190;p45"/>
          <p:cNvSpPr/>
          <p:nvPr/>
        </p:nvSpPr>
        <p:spPr>
          <a:xfrm>
            <a:off x="628649" y="1405105"/>
            <a:ext cx="7825275" cy="214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" sz="2700" i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27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45"/>
          <p:cNvSpPr/>
          <p:nvPr/>
        </p:nvSpPr>
        <p:spPr>
          <a:xfrm>
            <a:off x="628650" y="286659"/>
            <a:ext cx="7825275" cy="7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6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75" cy="222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rebuchet M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46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2075" cy="222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" name="Google Shape;195;p46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6" name="Google Shape;196;p46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508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7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3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47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8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75" cy="173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48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3" name="Google Shape;203;p48" descr="Question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4374" y="-223837"/>
            <a:ext cx="5572125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9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325" cy="176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49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7" name="Google Shape;207;p49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0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" name="Google Shape;210;p50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50"/>
          <p:cNvSpPr txBox="1">
            <a:spLocks noGrp="1"/>
          </p:cNvSpPr>
          <p:nvPr>
            <p:ph type="body" idx="1"/>
          </p:nvPr>
        </p:nvSpPr>
        <p:spPr>
          <a:xfrm>
            <a:off x="1665111" y="1621510"/>
            <a:ext cx="5813775" cy="286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>
            <a:spLocks noGrp="1"/>
          </p:cNvSpPr>
          <p:nvPr>
            <p:ph type="title"/>
          </p:nvPr>
        </p:nvSpPr>
        <p:spPr>
          <a:xfrm>
            <a:off x="446484" y="1635005"/>
            <a:ext cx="8250975" cy="121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Trebuchet MS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51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ition - dark">
  <p:cSld name="Thank You Slide_1">
    <p:bg>
      <p:bgPr>
        <a:solidFill>
          <a:schemeClr val="dk2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2"/>
          <p:cNvSpPr txBox="1">
            <a:spLocks noGrp="1"/>
          </p:cNvSpPr>
          <p:nvPr>
            <p:ph type="title"/>
          </p:nvPr>
        </p:nvSpPr>
        <p:spPr>
          <a:xfrm>
            <a:off x="446484" y="1635005"/>
            <a:ext cx="8250975" cy="121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Font typeface="Trebuchet MS"/>
              <a:buNone/>
              <a:defRPr sz="51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52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>
  <p:cSld name="Content Slide">
    <p:bg>
      <p:bgPr>
        <a:solidFill>
          <a:schemeClr val="lt1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3"/>
          <p:cNvSpPr txBox="1">
            <a:spLocks noGrp="1"/>
          </p:cNvSpPr>
          <p:nvPr>
            <p:ph type="body" idx="1"/>
          </p:nvPr>
        </p:nvSpPr>
        <p:spPr>
          <a:xfrm>
            <a:off x="232304" y="1285875"/>
            <a:ext cx="8679375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6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6195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Courier New"/>
              <a:buChar char="o"/>
              <a:defRPr sz="2300" b="0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2385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Noto Sans Symbols"/>
              <a:buChar char="⮚"/>
              <a:defRPr sz="1900" b="0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❖"/>
              <a:defRPr sz="1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20" name="Google Shape;220;p53"/>
          <p:cNvSpPr txBox="1">
            <a:spLocks noGrp="1"/>
          </p:cNvSpPr>
          <p:nvPr>
            <p:ph type="sldNum" idx="12"/>
          </p:nvPr>
        </p:nvSpPr>
        <p:spPr>
          <a:xfrm>
            <a:off x="7402922" y="4825799"/>
            <a:ext cx="150907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900"/>
              <a:buFont typeface="Trebuchet MS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1" name="Google Shape;221;p53"/>
          <p:cNvSpPr txBox="1">
            <a:spLocks noGrp="1"/>
          </p:cNvSpPr>
          <p:nvPr>
            <p:ph type="title"/>
          </p:nvPr>
        </p:nvSpPr>
        <p:spPr>
          <a:xfrm>
            <a:off x="232304" y="329339"/>
            <a:ext cx="86793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Trebuchet MS"/>
              <a:buNone/>
              <a:defRPr sz="46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Slide 2">
  <p:cSld name="1_Content Slide 2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4"/>
          <p:cNvSpPr txBox="1">
            <a:spLocks noGrp="1"/>
          </p:cNvSpPr>
          <p:nvPr>
            <p:ph type="body" idx="1"/>
          </p:nvPr>
        </p:nvSpPr>
        <p:spPr>
          <a:xfrm>
            <a:off x="232304" y="1285875"/>
            <a:ext cx="8679375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50" tIns="18075" rIns="36150" bIns="180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Char char="❖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4" name="Google Shape;224;p54"/>
          <p:cNvSpPr txBox="1">
            <a:spLocks noGrp="1"/>
          </p:cNvSpPr>
          <p:nvPr>
            <p:ph type="sldNum" idx="12"/>
          </p:nvPr>
        </p:nvSpPr>
        <p:spPr>
          <a:xfrm>
            <a:off x="7384771" y="4818852"/>
            <a:ext cx="150907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50" tIns="18075" rIns="36150" bIns="180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5" name="Google Shape;225;p54"/>
          <p:cNvSpPr txBox="1">
            <a:spLocks noGrp="1"/>
          </p:cNvSpPr>
          <p:nvPr>
            <p:ph type="title"/>
          </p:nvPr>
        </p:nvSpPr>
        <p:spPr>
          <a:xfrm>
            <a:off x="232304" y="329339"/>
            <a:ext cx="8679375" cy="61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254"/>
              </a:buClr>
              <a:buSzPts val="600"/>
              <a:buFont typeface="Trebuchet MS"/>
              <a:buNone/>
              <a:defRPr sz="4700">
                <a:solidFill>
                  <a:srgbClr val="00125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Trebuchet MS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5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●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○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■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●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○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■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●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○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Char char="■"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29" name="Google Shape;229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BLUE">
  <p:cSld name="TITLE_AND_BODY_1">
    <p:bg>
      <p:bgPr>
        <a:solidFill>
          <a:schemeClr val="dk2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2" name="Google Shape;232;p5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3" name="Google Shape;233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 1">
  <p:cSld name="Content Slide 2 2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7"/>
          <p:cNvSpPr txBox="1">
            <a:spLocks noGrp="1"/>
          </p:cNvSpPr>
          <p:nvPr>
            <p:ph type="body" idx="1"/>
          </p:nvPr>
        </p:nvSpPr>
        <p:spPr>
          <a:xfrm>
            <a:off x="232305" y="1285875"/>
            <a:ext cx="8679375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t" anchorCtr="0">
            <a:noAutofit/>
          </a:bodyPr>
          <a:lstStyle>
            <a:lvl1pPr marL="457200" marR="0" lvl="0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1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30200" algn="l"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❖"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6" name="Google Shape;236;p57"/>
          <p:cNvSpPr txBox="1">
            <a:spLocks noGrp="1"/>
          </p:cNvSpPr>
          <p:nvPr>
            <p:ph type="sldNum" idx="12"/>
          </p:nvPr>
        </p:nvSpPr>
        <p:spPr>
          <a:xfrm>
            <a:off x="7384767" y="4818852"/>
            <a:ext cx="150907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7" name="Google Shape;237;p57"/>
          <p:cNvSpPr txBox="1">
            <a:spLocks noGrp="1"/>
          </p:cNvSpPr>
          <p:nvPr>
            <p:ph type="title"/>
          </p:nvPr>
        </p:nvSpPr>
        <p:spPr>
          <a:xfrm>
            <a:off x="232305" y="329338"/>
            <a:ext cx="86793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300">
                <a:solidFill>
                  <a:srgbClr val="00125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ebuchet-White Content Slide">
  <p:cSld name="Trebuchet-White Content Slide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8"/>
          <p:cNvSpPr txBox="1">
            <a:spLocks noGrp="1"/>
          </p:cNvSpPr>
          <p:nvPr>
            <p:ph type="title"/>
          </p:nvPr>
        </p:nvSpPr>
        <p:spPr>
          <a:xfrm>
            <a:off x="628427" y="482203"/>
            <a:ext cx="7887375" cy="60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39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58"/>
          <p:cNvSpPr txBox="1">
            <a:spLocks noGrp="1"/>
          </p:cNvSpPr>
          <p:nvPr>
            <p:ph type="body" idx="1"/>
          </p:nvPr>
        </p:nvSpPr>
        <p:spPr>
          <a:xfrm>
            <a:off x="628427" y="1285875"/>
            <a:ext cx="7887375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t" anchorCtr="0">
            <a:noAutofit/>
          </a:bodyPr>
          <a:lstStyle>
            <a:lvl1pPr marL="457200" marR="0" lvl="0" indent="-37465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0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175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30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1150" algn="l">
              <a:spcBef>
                <a:spcPts val="500"/>
              </a:spcBef>
              <a:spcAft>
                <a:spcPts val="0"/>
              </a:spcAft>
              <a:buClr>
                <a:srgbClr val="5C6670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1" name="Google Shape;241;p58"/>
          <p:cNvSpPr txBox="1">
            <a:spLocks noGrp="1"/>
          </p:cNvSpPr>
          <p:nvPr>
            <p:ph type="sldNum" idx="12"/>
          </p:nvPr>
        </p:nvSpPr>
        <p:spPr>
          <a:xfrm>
            <a:off x="6458396" y="4767616"/>
            <a:ext cx="205717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">
  <p:cSld name="Content Slide 2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9"/>
          <p:cNvSpPr txBox="1">
            <a:spLocks noGrp="1"/>
          </p:cNvSpPr>
          <p:nvPr>
            <p:ph type="body" idx="1"/>
          </p:nvPr>
        </p:nvSpPr>
        <p:spPr>
          <a:xfrm>
            <a:off x="232305" y="1285875"/>
            <a:ext cx="8679375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t" anchorCtr="0">
            <a:noAutofit/>
          </a:bodyPr>
          <a:lstStyle>
            <a:lvl1pPr marL="457200" marR="0" lvl="0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1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30200" algn="l"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❖"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4" name="Google Shape;244;p59"/>
          <p:cNvSpPr txBox="1">
            <a:spLocks noGrp="1"/>
          </p:cNvSpPr>
          <p:nvPr>
            <p:ph type="sldNum" idx="12"/>
          </p:nvPr>
        </p:nvSpPr>
        <p:spPr>
          <a:xfrm>
            <a:off x="7384767" y="4818852"/>
            <a:ext cx="150907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5" name="Google Shape;245;p59"/>
          <p:cNvSpPr txBox="1">
            <a:spLocks noGrp="1"/>
          </p:cNvSpPr>
          <p:nvPr>
            <p:ph type="title"/>
          </p:nvPr>
        </p:nvSpPr>
        <p:spPr>
          <a:xfrm>
            <a:off x="232305" y="329338"/>
            <a:ext cx="86793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300">
                <a:solidFill>
                  <a:srgbClr val="00125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6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75" cy="39352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000">
                <a:solidFill>
                  <a:schemeClr val="dk2"/>
                </a:solidFill>
              </a:defRPr>
            </a:lvl1pPr>
            <a:lvl2pPr lvl="1">
              <a:buNone/>
              <a:defRPr sz="1000">
                <a:solidFill>
                  <a:schemeClr val="dk2"/>
                </a:solidFill>
              </a:defRPr>
            </a:lvl2pPr>
            <a:lvl3pPr lvl="2">
              <a:buNone/>
              <a:defRPr sz="1000">
                <a:solidFill>
                  <a:schemeClr val="dk2"/>
                </a:solidFill>
              </a:defRPr>
            </a:lvl3pPr>
            <a:lvl4pPr lvl="3">
              <a:buNone/>
              <a:defRPr sz="1000">
                <a:solidFill>
                  <a:schemeClr val="dk2"/>
                </a:solidFill>
              </a:defRPr>
            </a:lvl4pPr>
            <a:lvl5pPr lvl="4">
              <a:buNone/>
              <a:defRPr sz="1000">
                <a:solidFill>
                  <a:schemeClr val="dk2"/>
                </a:solidFill>
              </a:defRPr>
            </a:lvl5pPr>
            <a:lvl6pPr lvl="5">
              <a:buNone/>
              <a:defRPr sz="1000">
                <a:solidFill>
                  <a:schemeClr val="dk2"/>
                </a:solidFill>
              </a:defRPr>
            </a:lvl6pPr>
            <a:lvl7pPr lvl="6">
              <a:buNone/>
              <a:defRPr sz="1000">
                <a:solidFill>
                  <a:schemeClr val="dk2"/>
                </a:solidFill>
              </a:defRPr>
            </a:lvl7pPr>
            <a:lvl8pPr lvl="7">
              <a:buNone/>
              <a:defRPr sz="1000">
                <a:solidFill>
                  <a:schemeClr val="dk2"/>
                </a:solidFill>
              </a:defRPr>
            </a:lvl8pPr>
            <a:lvl9pPr lvl="8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White Contact Info Slide">
  <p:cSld name="1_White Contact Info Slide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1"/>
          <p:cNvSpPr txBox="1">
            <a:spLocks noGrp="1"/>
          </p:cNvSpPr>
          <p:nvPr>
            <p:ph type="title"/>
          </p:nvPr>
        </p:nvSpPr>
        <p:spPr>
          <a:xfrm>
            <a:off x="446484" y="332720"/>
            <a:ext cx="82509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61"/>
          <p:cNvSpPr txBox="1">
            <a:spLocks noGrp="1"/>
          </p:cNvSpPr>
          <p:nvPr>
            <p:ph type="sldNum" idx="12"/>
          </p:nvPr>
        </p:nvSpPr>
        <p:spPr>
          <a:xfrm>
            <a:off x="7384766" y="4818852"/>
            <a:ext cx="150907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1" name="Google Shape;251;p61"/>
          <p:cNvSpPr txBox="1">
            <a:spLocks noGrp="1"/>
          </p:cNvSpPr>
          <p:nvPr>
            <p:ph type="body" idx="1"/>
          </p:nvPr>
        </p:nvSpPr>
        <p:spPr>
          <a:xfrm>
            <a:off x="446485" y="1125141"/>
            <a:ext cx="8250975" cy="289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2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6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55" name="Google Shape;255;p6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57" name="Google Shape;257;p6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-by-Side Content Slide 2">
  <p:cSld name="Side-by-Side Content Slide 2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63"/>
          <p:cNvSpPr txBox="1">
            <a:spLocks noGrp="1"/>
          </p:cNvSpPr>
          <p:nvPr>
            <p:ph type="body" idx="1"/>
          </p:nvPr>
        </p:nvSpPr>
        <p:spPr>
          <a:xfrm>
            <a:off x="232304" y="1285875"/>
            <a:ext cx="4098600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2385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❖"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0" name="Google Shape;260;p63"/>
          <p:cNvSpPr txBox="1">
            <a:spLocks noGrp="1"/>
          </p:cNvSpPr>
          <p:nvPr>
            <p:ph type="sldNum" idx="12"/>
          </p:nvPr>
        </p:nvSpPr>
        <p:spPr>
          <a:xfrm>
            <a:off x="7384766" y="4818853"/>
            <a:ext cx="150907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1" name="Google Shape;261;p63"/>
          <p:cNvSpPr txBox="1">
            <a:spLocks noGrp="1"/>
          </p:cNvSpPr>
          <p:nvPr>
            <p:ph type="title"/>
          </p:nvPr>
        </p:nvSpPr>
        <p:spPr>
          <a:xfrm>
            <a:off x="232304" y="329339"/>
            <a:ext cx="86793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600">
                <a:solidFill>
                  <a:srgbClr val="00125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63"/>
          <p:cNvSpPr txBox="1">
            <a:spLocks noGrp="1"/>
          </p:cNvSpPr>
          <p:nvPr>
            <p:ph type="body" idx="2"/>
          </p:nvPr>
        </p:nvSpPr>
        <p:spPr>
          <a:xfrm>
            <a:off x="4813094" y="1285875"/>
            <a:ext cx="4098600" cy="32550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2385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oto Sans Symbols"/>
              <a:buChar char="❖"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75" cy="12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rebuchet MS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6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75" cy="365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6" name="Google Shape;266;p6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75" cy="285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Google Shape;267;p64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6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9" name="Google Shape;269;p64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1">
  <p:cSld name="Text 1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65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4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65"/>
          <p:cNvSpPr txBox="1">
            <a:spLocks noGrp="1"/>
          </p:cNvSpPr>
          <p:nvPr>
            <p:ph type="body" idx="1"/>
          </p:nvPr>
        </p:nvSpPr>
        <p:spPr>
          <a:xfrm>
            <a:off x="628650" y="1389226"/>
            <a:ext cx="7886700" cy="315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3" name="Google Shape;273;p65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1_Custom Layout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6"/>
          <p:cNvSpPr txBox="1">
            <a:spLocks noGrp="1"/>
          </p:cNvSpPr>
          <p:nvPr>
            <p:ph type="title"/>
          </p:nvPr>
        </p:nvSpPr>
        <p:spPr>
          <a:xfrm>
            <a:off x="417329" y="273844"/>
            <a:ext cx="83094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400"/>
              <a:buFont typeface="Trebuchet MS"/>
              <a:buNone/>
              <a:defRPr sz="4500" b="1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6" name="Google Shape;276;p66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67"/>
          <p:cNvSpPr txBox="1">
            <a:spLocks noGrp="1"/>
          </p:cNvSpPr>
          <p:nvPr>
            <p:ph type="body" idx="1"/>
          </p:nvPr>
        </p:nvSpPr>
        <p:spPr>
          <a:xfrm>
            <a:off x="365760" y="586966"/>
            <a:ext cx="8412525" cy="2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575757"/>
              </a:buClr>
              <a:buSzPts val="1100"/>
              <a:buFont typeface="Trebuchet MS"/>
              <a:buNone/>
              <a:defRPr sz="1500" i="0" u="none" strike="noStrike" cap="none">
                <a:solidFill>
                  <a:srgbClr val="57575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•"/>
              <a:defRPr sz="140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−"/>
              <a:defRPr sz="140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Trebuchet MS"/>
              <a:buChar char="◦"/>
              <a:defRPr sz="120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Trebuchet MS"/>
              <a:buChar char="−"/>
              <a:defRPr sz="120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rebuchet MS"/>
              <a:buChar char="•"/>
              <a:defRPr sz="150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rebuchet MS"/>
              <a:buChar char="•"/>
              <a:defRPr sz="150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rebuchet MS"/>
              <a:buChar char="•"/>
              <a:defRPr sz="150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rebuchet MS"/>
              <a:buChar char="•"/>
              <a:defRPr sz="150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79" name="Google Shape;279;p67"/>
          <p:cNvSpPr txBox="1">
            <a:spLocks noGrp="1"/>
          </p:cNvSpPr>
          <p:nvPr>
            <p:ph type="title"/>
          </p:nvPr>
        </p:nvSpPr>
        <p:spPr>
          <a:xfrm>
            <a:off x="365760" y="221762"/>
            <a:ext cx="8412525" cy="35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None/>
              <a:defRPr sz="2100" b="0" i="0" u="none" strike="noStrike" cap="none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0" name="Google Shape;280;p6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75" cy="39352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000">
                <a:solidFill>
                  <a:srgbClr val="575757"/>
                </a:solidFill>
              </a:defRPr>
            </a:lvl1pPr>
            <a:lvl2pPr lvl="1">
              <a:buNone/>
              <a:defRPr sz="1000">
                <a:solidFill>
                  <a:srgbClr val="575757"/>
                </a:solidFill>
              </a:defRPr>
            </a:lvl2pPr>
            <a:lvl3pPr lvl="2">
              <a:buNone/>
              <a:defRPr sz="1000">
                <a:solidFill>
                  <a:srgbClr val="575757"/>
                </a:solidFill>
              </a:defRPr>
            </a:lvl3pPr>
            <a:lvl4pPr lvl="3">
              <a:buNone/>
              <a:defRPr sz="1000">
                <a:solidFill>
                  <a:srgbClr val="575757"/>
                </a:solidFill>
              </a:defRPr>
            </a:lvl4pPr>
            <a:lvl5pPr lvl="4">
              <a:buNone/>
              <a:defRPr sz="1000">
                <a:solidFill>
                  <a:srgbClr val="575757"/>
                </a:solidFill>
              </a:defRPr>
            </a:lvl5pPr>
            <a:lvl6pPr lvl="5">
              <a:buNone/>
              <a:defRPr sz="1000">
                <a:solidFill>
                  <a:srgbClr val="575757"/>
                </a:solidFill>
              </a:defRPr>
            </a:lvl6pPr>
            <a:lvl7pPr lvl="6">
              <a:buNone/>
              <a:defRPr sz="1000">
                <a:solidFill>
                  <a:srgbClr val="575757"/>
                </a:solidFill>
              </a:defRPr>
            </a:lvl7pPr>
            <a:lvl8pPr lvl="7">
              <a:buNone/>
              <a:defRPr sz="1000">
                <a:solidFill>
                  <a:srgbClr val="575757"/>
                </a:solidFill>
              </a:defRPr>
            </a:lvl8pPr>
            <a:lvl9pPr lvl="8">
              <a:buNone/>
              <a:defRPr sz="1000">
                <a:solidFill>
                  <a:srgbClr val="57575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8"/>
          <p:cNvSpPr txBox="1">
            <a:spLocks noGrp="1"/>
          </p:cNvSpPr>
          <p:nvPr>
            <p:ph type="title"/>
          </p:nvPr>
        </p:nvSpPr>
        <p:spPr>
          <a:xfrm>
            <a:off x="417328" y="273844"/>
            <a:ext cx="83094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3" name="Google Shape;283;p68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1 1">
  <p:cSld name="SECTION_HEADER_1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9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69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7" name="Google Shape;287;p69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 2">
  <p:cSld name="Content Slide 2_2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0"/>
          <p:cNvSpPr txBox="1">
            <a:spLocks noGrp="1"/>
          </p:cNvSpPr>
          <p:nvPr>
            <p:ph type="body" idx="1"/>
          </p:nvPr>
        </p:nvSpPr>
        <p:spPr>
          <a:xfrm>
            <a:off x="232304" y="1285875"/>
            <a:ext cx="8679375" cy="325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200" tIns="24100" rIns="48200" bIns="241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3655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❖"/>
              <a:defRPr sz="1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0" name="Google Shape;290;p70"/>
          <p:cNvSpPr txBox="1">
            <a:spLocks noGrp="1"/>
          </p:cNvSpPr>
          <p:nvPr>
            <p:ph type="sldNum" idx="12"/>
          </p:nvPr>
        </p:nvSpPr>
        <p:spPr>
          <a:xfrm>
            <a:off x="7384771" y="4818852"/>
            <a:ext cx="150862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200" tIns="24100" rIns="48200" bIns="241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1" name="Google Shape;291;p70"/>
          <p:cNvSpPr txBox="1">
            <a:spLocks noGrp="1"/>
          </p:cNvSpPr>
          <p:nvPr>
            <p:ph type="title"/>
          </p:nvPr>
        </p:nvSpPr>
        <p:spPr>
          <a:xfrm>
            <a:off x="232304" y="329339"/>
            <a:ext cx="8679375" cy="61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4600">
                <a:solidFill>
                  <a:srgbClr val="00125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7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72"/>
          <p:cNvSpPr txBox="1">
            <a:spLocks noGrp="1"/>
          </p:cNvSpPr>
          <p:nvPr>
            <p:ph type="title"/>
          </p:nvPr>
        </p:nvSpPr>
        <p:spPr>
          <a:xfrm>
            <a:off x="446484" y="281285"/>
            <a:ext cx="7715025" cy="65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3200" b="0" i="0" u="none" strike="noStrike" cap="none">
                <a:solidFill>
                  <a:srgbClr val="53585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6" name="Google Shape;296;p72"/>
          <p:cNvSpPr txBox="1">
            <a:spLocks noGrp="1"/>
          </p:cNvSpPr>
          <p:nvPr>
            <p:ph type="body" idx="1"/>
          </p:nvPr>
        </p:nvSpPr>
        <p:spPr>
          <a:xfrm>
            <a:off x="457647" y="1004590"/>
            <a:ext cx="7715025" cy="345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  <a:defRPr sz="14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7" name="Google Shape;297;p7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75" cy="39352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>
              <a:buNone/>
              <a:defRPr sz="1000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73"/>
          <p:cNvSpPr txBox="1">
            <a:spLocks noGrp="1"/>
          </p:cNvSpPr>
          <p:nvPr>
            <p:ph type="title"/>
          </p:nvPr>
        </p:nvSpPr>
        <p:spPr>
          <a:xfrm>
            <a:off x="628427" y="273751"/>
            <a:ext cx="7887375" cy="994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73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t" anchorCtr="0">
            <a:noAutofit/>
          </a:bodyPr>
          <a:lstStyle>
            <a:lvl1pPr marL="457200" marR="0" lvl="0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spcBef>
                <a:spcPts val="2700"/>
              </a:spcBef>
              <a:spcAft>
                <a:spcPts val="0"/>
              </a:spcAft>
              <a:buSzPts val="900"/>
              <a:buNone/>
              <a:defRPr sz="20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01" name="Google Shape;301;p73"/>
          <p:cNvSpPr txBox="1">
            <a:spLocks noGrp="1"/>
          </p:cNvSpPr>
          <p:nvPr>
            <p:ph type="dt" idx="10"/>
          </p:nvPr>
        </p:nvSpPr>
        <p:spPr>
          <a:xfrm>
            <a:off x="6458397" y="4195167"/>
            <a:ext cx="205717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7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900"/>
              <a:buNone/>
              <a:defRPr sz="1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03" name="Google Shape;303;p73"/>
          <p:cNvSpPr txBox="1">
            <a:spLocks noGrp="1"/>
          </p:cNvSpPr>
          <p:nvPr>
            <p:ph type="sldNum" idx="12"/>
          </p:nvPr>
        </p:nvSpPr>
        <p:spPr>
          <a:xfrm>
            <a:off x="6458396" y="4767616"/>
            <a:ext cx="2057175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Blank White Logo">
  <p:cSld name="White Blank White Logo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74"/>
          <p:cNvSpPr txBox="1">
            <a:spLocks noGrp="1"/>
          </p:cNvSpPr>
          <p:nvPr>
            <p:ph type="sldNum" idx="12"/>
          </p:nvPr>
        </p:nvSpPr>
        <p:spPr>
          <a:xfrm>
            <a:off x="7384767" y="4818852"/>
            <a:ext cx="150862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925" tIns="29450" rIns="58925" bIns="2945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Image + Supporting Text Slide">
  <p:cSld name="White Image + Supporting Text Slide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75"/>
          <p:cNvSpPr txBox="1">
            <a:spLocks noGrp="1"/>
          </p:cNvSpPr>
          <p:nvPr>
            <p:ph type="body" idx="1"/>
          </p:nvPr>
        </p:nvSpPr>
        <p:spPr>
          <a:xfrm>
            <a:off x="627578" y="331114"/>
            <a:ext cx="7889175" cy="6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001970"/>
              </a:buClr>
              <a:buSzPts val="1100"/>
              <a:buFont typeface="Arial"/>
              <a:buNone/>
              <a:defRPr sz="4600" b="1" i="0" u="none" strike="noStrike" cap="none">
                <a:solidFill>
                  <a:srgbClr val="0019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08" name="Google Shape;308;p75"/>
          <p:cNvSpPr txBox="1">
            <a:spLocks noGrp="1"/>
          </p:cNvSpPr>
          <p:nvPr>
            <p:ph type="body" idx="2"/>
          </p:nvPr>
        </p:nvSpPr>
        <p:spPr>
          <a:xfrm>
            <a:off x="232304" y="1100912"/>
            <a:ext cx="4359825" cy="3399525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Trebuchet MS"/>
              <a:buNone/>
              <a:defRPr sz="1700" b="0" i="1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3000"/>
              <a:buFont typeface="Trebuchet MS"/>
              <a:buNone/>
              <a:defRPr sz="2100" b="0" i="1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3000"/>
              <a:buFont typeface="Trebuchet MS"/>
              <a:buNone/>
              <a:defRPr sz="2100" b="0" i="1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3000"/>
              <a:buFont typeface="Trebuchet MS"/>
              <a:buNone/>
              <a:defRPr sz="2100" b="0" i="1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3000"/>
              <a:buFont typeface="Trebuchet MS"/>
              <a:buNone/>
              <a:defRPr sz="2100" b="0" i="1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09" name="Google Shape;309;p75"/>
          <p:cNvSpPr txBox="1">
            <a:spLocks noGrp="1"/>
          </p:cNvSpPr>
          <p:nvPr>
            <p:ph type="body" idx="3"/>
          </p:nvPr>
        </p:nvSpPr>
        <p:spPr>
          <a:xfrm>
            <a:off x="5074280" y="1113891"/>
            <a:ext cx="3837375" cy="3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Clr>
                <a:srgbClr val="5C6670"/>
              </a:buClr>
              <a:buSzPts val="1100"/>
              <a:buFont typeface="Arial"/>
              <a:buNone/>
              <a:defRPr sz="21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10" name="Google Shape;310;p75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7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7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4" name="Google Shape;314;p7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5" name="Google Shape;315;p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8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78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5" name="Google Shape;325;p78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79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10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79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80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1" name="Google Shape;331;p80"/>
          <p:cNvSpPr txBox="1"/>
          <p:nvPr/>
        </p:nvSpPr>
        <p:spPr>
          <a:xfrm>
            <a:off x="10221314" y="6553015"/>
            <a:ext cx="1629016" cy="295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</a:pPr>
            <a:fld id="{00000000-1234-1234-1234-123412341234}" type="slidenum">
              <a:rPr lang="en" sz="14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32" name="Google Shape;332;p80"/>
          <p:cNvPicPr preferRelativeResize="0"/>
          <p:nvPr/>
        </p:nvPicPr>
        <p:blipFill rotWithShape="1">
          <a:blip r:embed="rId2">
            <a:alphaModFix/>
          </a:blip>
          <a:srcRect l="1682" t="12786" b="4825"/>
          <a:stretch/>
        </p:blipFill>
        <p:spPr>
          <a:xfrm>
            <a:off x="0" y="-1"/>
            <a:ext cx="9144000" cy="4695092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80"/>
          <p:cNvSpPr/>
          <p:nvPr/>
        </p:nvSpPr>
        <p:spPr>
          <a:xfrm>
            <a:off x="0" y="2584309"/>
            <a:ext cx="9162309" cy="1918987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81"/>
          <p:cNvSpPr txBox="1">
            <a:spLocks noGrp="1"/>
          </p:cNvSpPr>
          <p:nvPr>
            <p:ph type="ctrTitle"/>
          </p:nvPr>
        </p:nvSpPr>
        <p:spPr>
          <a:xfrm>
            <a:off x="780393" y="751122"/>
            <a:ext cx="7583214" cy="74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81"/>
          <p:cNvSpPr txBox="1">
            <a:spLocks noGrp="1"/>
          </p:cNvSpPr>
          <p:nvPr>
            <p:ph type="subTitle" idx="1"/>
          </p:nvPr>
        </p:nvSpPr>
        <p:spPr>
          <a:xfrm>
            <a:off x="1143000" y="1661004"/>
            <a:ext cx="6858000" cy="554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7" name="Google Shape;337;p81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81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9" name="Google Shape;339;p81"/>
          <p:cNvSpPr txBox="1">
            <a:spLocks noGrp="1"/>
          </p:cNvSpPr>
          <p:nvPr>
            <p:ph type="body" idx="2"/>
          </p:nvPr>
        </p:nvSpPr>
        <p:spPr>
          <a:xfrm>
            <a:off x="1435396" y="2382275"/>
            <a:ext cx="627320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-Content">
  <p:cSld name="Multi-Content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82"/>
          <p:cNvSpPr txBox="1">
            <a:spLocks noGrp="1"/>
          </p:cNvSpPr>
          <p:nvPr>
            <p:ph type="body" idx="1"/>
          </p:nvPr>
        </p:nvSpPr>
        <p:spPr>
          <a:xfrm>
            <a:off x="6120337" y="1251284"/>
            <a:ext cx="2781373" cy="333254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2" name="Google Shape;342;p82"/>
          <p:cNvSpPr txBox="1">
            <a:spLocks noGrp="1"/>
          </p:cNvSpPr>
          <p:nvPr>
            <p:ph type="body" idx="2"/>
          </p:nvPr>
        </p:nvSpPr>
        <p:spPr>
          <a:xfrm>
            <a:off x="3383318" y="1251284"/>
            <a:ext cx="2377363" cy="153118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3" name="Google Shape;343;p82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4" name="Google Shape;344;p82"/>
          <p:cNvSpPr txBox="1">
            <a:spLocks noGrp="1"/>
          </p:cNvSpPr>
          <p:nvPr>
            <p:ph type="body" idx="3"/>
          </p:nvPr>
        </p:nvSpPr>
        <p:spPr>
          <a:xfrm>
            <a:off x="247682" y="1251284"/>
            <a:ext cx="2781373" cy="333254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5" name="Google Shape;345;p82"/>
          <p:cNvSpPr txBox="1">
            <a:spLocks noGrp="1"/>
          </p:cNvSpPr>
          <p:nvPr>
            <p:ph type="body" idx="4"/>
          </p:nvPr>
        </p:nvSpPr>
        <p:spPr>
          <a:xfrm>
            <a:off x="3383318" y="3014098"/>
            <a:ext cx="2377364" cy="15697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6" name="Google Shape;346;p82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3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20" cy="2228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83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1834" cy="222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0" name="Google Shape;350;p83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51" name="Google Shape;351;p83"/>
          <p:cNvCxnSpPr/>
          <p:nvPr/>
        </p:nvCxnSpPr>
        <p:spPr>
          <a:xfrm>
            <a:off x="4572000" y="995363"/>
            <a:ext cx="0" cy="315277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84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85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073" cy="173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85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7" name="Google Shape;357;p85" descr="Question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4374" y="-223837"/>
            <a:ext cx="5572125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86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605" cy="1762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86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1" name="Google Shape;361;p86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87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4" name="Google Shape;364;p87"/>
          <p:cNvSpPr txBox="1">
            <a:spLocks noGrp="1"/>
          </p:cNvSpPr>
          <p:nvPr>
            <p:ph type="body" idx="1"/>
          </p:nvPr>
        </p:nvSpPr>
        <p:spPr>
          <a:xfrm>
            <a:off x="628650" y="1466627"/>
            <a:ext cx="7886700" cy="2893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5" name="Google Shape;365;p87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19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88"/>
          <p:cNvSpPr txBox="1">
            <a:spLocks noGrp="1"/>
          </p:cNvSpPr>
          <p:nvPr>
            <p:ph type="title"/>
          </p:nvPr>
        </p:nvSpPr>
        <p:spPr>
          <a:xfrm>
            <a:off x="446484" y="1961881"/>
            <a:ext cx="8251031" cy="121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100"/>
              <a:buFont typeface="Trebuchet MS"/>
              <a:buNone/>
              <a:defRPr sz="5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88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90"/>
          <p:cNvPicPr preferRelativeResize="0"/>
          <p:nvPr/>
        </p:nvPicPr>
        <p:blipFill rotWithShape="1">
          <a:blip r:embed="rId2">
            <a:alphaModFix/>
          </a:blip>
          <a:srcRect t="11491" b="11491"/>
          <a:stretch/>
        </p:blipFill>
        <p:spPr>
          <a:xfrm>
            <a:off x="0" y="-533401"/>
            <a:ext cx="9144002" cy="4695095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90"/>
          <p:cNvSpPr/>
          <p:nvPr/>
        </p:nvSpPr>
        <p:spPr>
          <a:xfrm>
            <a:off x="0" y="678374"/>
            <a:ext cx="9144000" cy="3291900"/>
          </a:xfrm>
          <a:prstGeom prst="wave">
            <a:avLst>
              <a:gd name="adj1" fmla="val 6943"/>
              <a:gd name="adj2" fmla="val 0"/>
            </a:avLst>
          </a:prstGeom>
          <a:solidFill>
            <a:srgbClr val="003355">
              <a:alpha val="851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Verdana"/>
              <a:buNone/>
            </a:pPr>
            <a:endParaRPr sz="26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7" name="Google Shape;377;p90"/>
          <p:cNvSpPr txBox="1">
            <a:spLocks noGrp="1"/>
          </p:cNvSpPr>
          <p:nvPr>
            <p:ph type="ctrTitle"/>
          </p:nvPr>
        </p:nvSpPr>
        <p:spPr>
          <a:xfrm>
            <a:off x="414337" y="1410216"/>
            <a:ext cx="8315400" cy="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Verdana"/>
              <a:buNone/>
              <a:defRPr sz="50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90"/>
          <p:cNvSpPr txBox="1">
            <a:spLocks noGrp="1"/>
          </p:cNvSpPr>
          <p:nvPr>
            <p:ph type="dt" idx="10"/>
          </p:nvPr>
        </p:nvSpPr>
        <p:spPr>
          <a:xfrm>
            <a:off x="414337" y="2983824"/>
            <a:ext cx="2115600" cy="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79" name="Google Shape;379;p90"/>
          <p:cNvSpPr txBox="1">
            <a:spLocks noGrp="1"/>
          </p:cNvSpPr>
          <p:nvPr>
            <p:ph type="body" idx="1"/>
          </p:nvPr>
        </p:nvSpPr>
        <p:spPr>
          <a:xfrm>
            <a:off x="414338" y="2324294"/>
            <a:ext cx="83154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Spanish Logo">
  <p:cSld name="Title Slide_1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91"/>
          <p:cNvPicPr preferRelativeResize="0"/>
          <p:nvPr/>
        </p:nvPicPr>
        <p:blipFill rotWithShape="1">
          <a:blip r:embed="rId2">
            <a:alphaModFix/>
          </a:blip>
          <a:srcRect t="11491" b="11491"/>
          <a:stretch/>
        </p:blipFill>
        <p:spPr>
          <a:xfrm>
            <a:off x="0" y="-533401"/>
            <a:ext cx="9144002" cy="4695095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91"/>
          <p:cNvSpPr/>
          <p:nvPr/>
        </p:nvSpPr>
        <p:spPr>
          <a:xfrm>
            <a:off x="0" y="678374"/>
            <a:ext cx="9144000" cy="3291900"/>
          </a:xfrm>
          <a:prstGeom prst="wave">
            <a:avLst>
              <a:gd name="adj1" fmla="val 6943"/>
              <a:gd name="adj2" fmla="val 0"/>
            </a:avLst>
          </a:prstGeom>
          <a:solidFill>
            <a:srgbClr val="003355">
              <a:alpha val="851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Verdana"/>
              <a:buNone/>
            </a:pPr>
            <a:endParaRPr sz="26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3" name="Google Shape;383;p91"/>
          <p:cNvSpPr txBox="1">
            <a:spLocks noGrp="1"/>
          </p:cNvSpPr>
          <p:nvPr>
            <p:ph type="ctrTitle"/>
          </p:nvPr>
        </p:nvSpPr>
        <p:spPr>
          <a:xfrm>
            <a:off x="414337" y="1410216"/>
            <a:ext cx="8315400" cy="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Verdana"/>
              <a:buNone/>
              <a:defRPr sz="50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91"/>
          <p:cNvSpPr txBox="1">
            <a:spLocks noGrp="1"/>
          </p:cNvSpPr>
          <p:nvPr>
            <p:ph type="dt" idx="10"/>
          </p:nvPr>
        </p:nvSpPr>
        <p:spPr>
          <a:xfrm>
            <a:off x="414337" y="2983824"/>
            <a:ext cx="2115600" cy="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5" name="Google Shape;385;p91"/>
          <p:cNvSpPr txBox="1">
            <a:spLocks noGrp="1"/>
          </p:cNvSpPr>
          <p:nvPr>
            <p:ph type="body" idx="1"/>
          </p:nvPr>
        </p:nvSpPr>
        <p:spPr>
          <a:xfrm>
            <a:off x="414338" y="2324294"/>
            <a:ext cx="83154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6" name="Google Shape;386;p91"/>
          <p:cNvSpPr/>
          <p:nvPr/>
        </p:nvSpPr>
        <p:spPr>
          <a:xfrm>
            <a:off x="3692025" y="4409250"/>
            <a:ext cx="1772400" cy="58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7" name="Google Shape;387;p91" title="Impt-Chg-CO-Medicaid-Spanish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6750" y="4409250"/>
            <a:ext cx="1810511" cy="581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92"/>
          <p:cNvSpPr txBox="1">
            <a:spLocks noGrp="1"/>
          </p:cNvSpPr>
          <p:nvPr>
            <p:ph type="ctrTitle"/>
          </p:nvPr>
        </p:nvSpPr>
        <p:spPr>
          <a:xfrm>
            <a:off x="633084" y="428626"/>
            <a:ext cx="7953900" cy="6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92"/>
          <p:cNvSpPr txBox="1">
            <a:spLocks noGrp="1"/>
          </p:cNvSpPr>
          <p:nvPr>
            <p:ph type="body" idx="1"/>
          </p:nvPr>
        </p:nvSpPr>
        <p:spPr>
          <a:xfrm>
            <a:off x="633084" y="1285875"/>
            <a:ext cx="7953900" cy="29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⮚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panish Logo">
  <p:cSld name="Content_1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93"/>
          <p:cNvSpPr txBox="1">
            <a:spLocks noGrp="1"/>
          </p:cNvSpPr>
          <p:nvPr>
            <p:ph type="ctrTitle"/>
          </p:nvPr>
        </p:nvSpPr>
        <p:spPr>
          <a:xfrm>
            <a:off x="633084" y="428626"/>
            <a:ext cx="7953900" cy="6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93"/>
          <p:cNvSpPr txBox="1">
            <a:spLocks noGrp="1"/>
          </p:cNvSpPr>
          <p:nvPr>
            <p:ph type="body" idx="1"/>
          </p:nvPr>
        </p:nvSpPr>
        <p:spPr>
          <a:xfrm>
            <a:off x="633084" y="1285875"/>
            <a:ext cx="7953900" cy="29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⮚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94" name="Google Shape;394;p93"/>
          <p:cNvSpPr/>
          <p:nvPr/>
        </p:nvSpPr>
        <p:spPr>
          <a:xfrm>
            <a:off x="3692025" y="4409250"/>
            <a:ext cx="1772400" cy="58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5" name="Google Shape;395;p93" title="Impt-Chg-CO-Medicaid-Spanish 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66750" y="4409250"/>
            <a:ext cx="1810511" cy="581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or Chapter">
  <p:cSld name="Section or Chapter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-1598" y="1"/>
            <a:ext cx="3901453" cy="5145608"/>
          </a:xfrm>
          <a:custGeom>
            <a:avLst/>
            <a:gdLst/>
            <a:ahLst/>
            <a:cxnLst/>
            <a:rect l="l" t="t" r="r" b="b"/>
            <a:pathLst>
              <a:path w="5437565" h="7171579" extrusionOk="0">
                <a:moveTo>
                  <a:pt x="0" y="0"/>
                </a:moveTo>
                <a:lnTo>
                  <a:pt x="5437565" y="0"/>
                </a:lnTo>
                <a:lnTo>
                  <a:pt x="5437565" y="7171579"/>
                </a:lnTo>
                <a:lnTo>
                  <a:pt x="1386844" y="7171579"/>
                </a:lnTo>
                <a:cubicBezTo>
                  <a:pt x="221329" y="4781053"/>
                  <a:pt x="2552360" y="2390527"/>
                  <a:pt x="1386844" y="1"/>
                </a:cubicBezTo>
                <a:lnTo>
                  <a:pt x="0" y="1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98" name="Google Shape;398;p94"/>
          <p:cNvSpPr/>
          <p:nvPr/>
        </p:nvSpPr>
        <p:spPr>
          <a:xfrm>
            <a:off x="0" y="4217670"/>
            <a:ext cx="6954000" cy="925800"/>
          </a:xfrm>
          <a:prstGeom prst="rect">
            <a:avLst/>
          </a:prstGeom>
          <a:gradFill>
            <a:gsLst>
              <a:gs pos="0">
                <a:srgbClr val="EDF8FF">
                  <a:alpha val="0"/>
                </a:srgbClr>
              </a:gs>
              <a:gs pos="50000">
                <a:srgbClr val="EDF8FF">
                  <a:alpha val="0"/>
                </a:srgbClr>
              </a:gs>
              <a:gs pos="65000">
                <a:srgbClr val="7B256F">
                  <a:alpha val="54902"/>
                </a:srgbClr>
              </a:gs>
              <a:gs pos="89000">
                <a:srgbClr val="5C1B53"/>
              </a:gs>
              <a:gs pos="100000">
                <a:srgbClr val="5C1B53"/>
              </a:gs>
            </a:gsLst>
            <a:lin ang="10800025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9" name="Google Shape;399;p94"/>
          <p:cNvSpPr txBox="1">
            <a:spLocks noGrp="1"/>
          </p:cNvSpPr>
          <p:nvPr>
            <p:ph type="ctrTitle"/>
          </p:nvPr>
        </p:nvSpPr>
        <p:spPr>
          <a:xfrm>
            <a:off x="3459752" y="1291522"/>
            <a:ext cx="47412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  <a:defRPr sz="5000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00" name="Google Shape;400;p94" descr="Colorado Department of Health Care Policy &amp; Financ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977" y="4550579"/>
            <a:ext cx="1659744" cy="281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or Chapter Spanish Logo">
  <p:cSld name="Section or Chapter_1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-1598" y="1"/>
            <a:ext cx="3901453" cy="5145608"/>
          </a:xfrm>
          <a:custGeom>
            <a:avLst/>
            <a:gdLst/>
            <a:ahLst/>
            <a:cxnLst/>
            <a:rect l="l" t="t" r="r" b="b"/>
            <a:pathLst>
              <a:path w="5437565" h="7171579" extrusionOk="0">
                <a:moveTo>
                  <a:pt x="0" y="0"/>
                </a:moveTo>
                <a:lnTo>
                  <a:pt x="5437565" y="0"/>
                </a:lnTo>
                <a:lnTo>
                  <a:pt x="5437565" y="7171579"/>
                </a:lnTo>
                <a:lnTo>
                  <a:pt x="1386844" y="7171579"/>
                </a:lnTo>
                <a:cubicBezTo>
                  <a:pt x="221329" y="4781053"/>
                  <a:pt x="2552360" y="2390527"/>
                  <a:pt x="1386844" y="1"/>
                </a:cubicBezTo>
                <a:lnTo>
                  <a:pt x="0" y="1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03" name="Google Shape;403;p95"/>
          <p:cNvSpPr/>
          <p:nvPr/>
        </p:nvSpPr>
        <p:spPr>
          <a:xfrm>
            <a:off x="0" y="4217670"/>
            <a:ext cx="6954000" cy="925800"/>
          </a:xfrm>
          <a:prstGeom prst="rect">
            <a:avLst/>
          </a:prstGeom>
          <a:gradFill>
            <a:gsLst>
              <a:gs pos="0">
                <a:srgbClr val="EDF8FF">
                  <a:alpha val="0"/>
                </a:srgbClr>
              </a:gs>
              <a:gs pos="50000">
                <a:srgbClr val="EDF8FF">
                  <a:alpha val="0"/>
                </a:srgbClr>
              </a:gs>
              <a:gs pos="65000">
                <a:srgbClr val="7B256F">
                  <a:alpha val="54902"/>
                </a:srgbClr>
              </a:gs>
              <a:gs pos="89000">
                <a:srgbClr val="5C1B53"/>
              </a:gs>
              <a:gs pos="100000">
                <a:srgbClr val="5C1B53"/>
              </a:gs>
            </a:gsLst>
            <a:lin ang="10800025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4" name="Google Shape;404;p95"/>
          <p:cNvSpPr txBox="1">
            <a:spLocks noGrp="1"/>
          </p:cNvSpPr>
          <p:nvPr>
            <p:ph type="ctrTitle"/>
          </p:nvPr>
        </p:nvSpPr>
        <p:spPr>
          <a:xfrm>
            <a:off x="3459752" y="1291522"/>
            <a:ext cx="47412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  <a:defRPr sz="5000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405" name="Google Shape;405;p95" descr="Colorado Department of Health Care Policy &amp; Financ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977" y="4550579"/>
            <a:ext cx="1659744" cy="281042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95"/>
          <p:cNvSpPr/>
          <p:nvPr/>
        </p:nvSpPr>
        <p:spPr>
          <a:xfrm>
            <a:off x="3692025" y="4409250"/>
            <a:ext cx="1772400" cy="58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7" name="Google Shape;407;p95" title="Impt-Chg-CO-Medicaid-Spanish 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6750" y="4409250"/>
            <a:ext cx="1810511" cy="581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portant Changes Copy">
  <p:cSld name="Important Changes Copy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96"/>
          <p:cNvPicPr preferRelativeResize="0"/>
          <p:nvPr/>
        </p:nvPicPr>
        <p:blipFill rotWithShape="1">
          <a:blip r:embed="rId2">
            <a:alphaModFix/>
          </a:blip>
          <a:srcRect t="11491" b="11491"/>
          <a:stretch/>
        </p:blipFill>
        <p:spPr>
          <a:xfrm>
            <a:off x="0" y="-533401"/>
            <a:ext cx="9144002" cy="4695095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96"/>
          <p:cNvSpPr/>
          <p:nvPr/>
        </p:nvSpPr>
        <p:spPr>
          <a:xfrm>
            <a:off x="0" y="772750"/>
            <a:ext cx="9162300" cy="3119700"/>
          </a:xfrm>
          <a:prstGeom prst="wave">
            <a:avLst>
              <a:gd name="adj1" fmla="val 6943"/>
              <a:gd name="adj2" fmla="val 0"/>
            </a:avLst>
          </a:prstGeom>
          <a:solidFill>
            <a:srgbClr val="003355">
              <a:alpha val="851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Verdana"/>
              <a:buNone/>
            </a:pPr>
            <a:r>
              <a:rPr lang="en" sz="38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Important Federal Changes are coming to Colorado Medicaid.</a:t>
            </a:r>
            <a:endParaRPr sz="3800" b="0" i="0" u="none" strike="noStrike" cap="none">
              <a:solidFill>
                <a:srgbClr val="5C667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lang="en" sz="24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Not everyone is affected – but you could be.</a:t>
            </a:r>
            <a:endParaRPr sz="2100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Verdana"/>
              <a:buNone/>
            </a:pPr>
            <a:r>
              <a:rPr lang="en" sz="21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Update your contact info to stay informed.</a:t>
            </a:r>
            <a:endParaRPr sz="24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portant Changes Copy Spanish Logo">
  <p:cSld name="Important Changes Copy_1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97"/>
          <p:cNvPicPr preferRelativeResize="0"/>
          <p:nvPr/>
        </p:nvPicPr>
        <p:blipFill rotWithShape="1">
          <a:blip r:embed="rId2">
            <a:alphaModFix/>
          </a:blip>
          <a:srcRect t="11491" b="11491"/>
          <a:stretch/>
        </p:blipFill>
        <p:spPr>
          <a:xfrm>
            <a:off x="0" y="-533401"/>
            <a:ext cx="9144002" cy="4695095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97"/>
          <p:cNvSpPr/>
          <p:nvPr/>
        </p:nvSpPr>
        <p:spPr>
          <a:xfrm>
            <a:off x="0" y="772750"/>
            <a:ext cx="9162300" cy="3119700"/>
          </a:xfrm>
          <a:prstGeom prst="wave">
            <a:avLst>
              <a:gd name="adj1" fmla="val 6943"/>
              <a:gd name="adj2" fmla="val 0"/>
            </a:avLst>
          </a:prstGeom>
          <a:solidFill>
            <a:srgbClr val="003355">
              <a:alpha val="851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Verdana"/>
              <a:buNone/>
            </a:pPr>
            <a:r>
              <a:rPr lang="en" sz="38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Important Federal Changes are coming to Colorado Medicaid.</a:t>
            </a:r>
            <a:endParaRPr sz="3800" b="0" i="0" u="none" strike="noStrike" cap="none">
              <a:solidFill>
                <a:srgbClr val="5C667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lang="en" sz="24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Not everyone is affected – but you could be.</a:t>
            </a:r>
            <a:endParaRPr sz="2100" b="1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Verdana"/>
              <a:buNone/>
            </a:pPr>
            <a:r>
              <a:rPr lang="en" sz="21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Update your contact info to stay informed.</a:t>
            </a:r>
            <a:endParaRPr sz="24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4" name="Google Shape;414;p97"/>
          <p:cNvSpPr/>
          <p:nvPr/>
        </p:nvSpPr>
        <p:spPr>
          <a:xfrm>
            <a:off x="3692025" y="4409250"/>
            <a:ext cx="1772400" cy="58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5" name="Google Shape;415;p97" title="Impt-Chg-CO-Medicaid-Spanish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6750" y="4409250"/>
            <a:ext cx="1810511" cy="581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Title 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98"/>
          <p:cNvPicPr preferRelativeResize="0"/>
          <p:nvPr/>
        </p:nvPicPr>
        <p:blipFill rotWithShape="1">
          <a:blip r:embed="rId2">
            <a:alphaModFix/>
          </a:blip>
          <a:srcRect t="29374" b="15527"/>
          <a:stretch/>
        </p:blipFill>
        <p:spPr>
          <a:xfrm>
            <a:off x="0" y="-707853"/>
            <a:ext cx="9144000" cy="3358806"/>
          </a:xfrm>
          <a:custGeom>
            <a:avLst/>
            <a:gdLst/>
            <a:ahLst/>
            <a:cxnLst/>
            <a:rect l="l" t="t" r="r" b="b"/>
            <a:pathLst>
              <a:path w="12192000" h="4478408" extrusionOk="0">
                <a:moveTo>
                  <a:pt x="2672340" y="296"/>
                </a:moveTo>
                <a:cubicBezTo>
                  <a:pt x="5726443" y="20138"/>
                  <a:pt x="8780546" y="1028984"/>
                  <a:pt x="11834649" y="389488"/>
                </a:cubicBezTo>
                <a:lnTo>
                  <a:pt x="12192000" y="306448"/>
                </a:lnTo>
                <a:lnTo>
                  <a:pt x="12192000" y="4183307"/>
                </a:lnTo>
                <a:lnTo>
                  <a:pt x="11834649" y="4266347"/>
                </a:lnTo>
                <a:cubicBezTo>
                  <a:pt x="7889767" y="5092361"/>
                  <a:pt x="3944883" y="3168279"/>
                  <a:pt x="0" y="4177634"/>
                </a:cubicBezTo>
                <a:lnTo>
                  <a:pt x="0" y="300775"/>
                </a:lnTo>
                <a:cubicBezTo>
                  <a:pt x="890780" y="72856"/>
                  <a:pt x="1781560" y="-5491"/>
                  <a:pt x="2672340" y="296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18" name="Google Shape;418;p98"/>
          <p:cNvSpPr txBox="1">
            <a:spLocks noGrp="1"/>
          </p:cNvSpPr>
          <p:nvPr>
            <p:ph type="ctrTitle"/>
          </p:nvPr>
        </p:nvSpPr>
        <p:spPr>
          <a:xfrm>
            <a:off x="633084" y="2708103"/>
            <a:ext cx="79539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Arial"/>
              <a:buNone/>
              <a:defRPr sz="4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Spanish Logo">
  <p:cSld name="Title 2_1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99"/>
          <p:cNvPicPr preferRelativeResize="0"/>
          <p:nvPr/>
        </p:nvPicPr>
        <p:blipFill rotWithShape="1">
          <a:blip r:embed="rId2">
            <a:alphaModFix/>
          </a:blip>
          <a:srcRect t="29374" b="15527"/>
          <a:stretch/>
        </p:blipFill>
        <p:spPr>
          <a:xfrm>
            <a:off x="0" y="-707853"/>
            <a:ext cx="9144000" cy="3358806"/>
          </a:xfrm>
          <a:custGeom>
            <a:avLst/>
            <a:gdLst/>
            <a:ahLst/>
            <a:cxnLst/>
            <a:rect l="l" t="t" r="r" b="b"/>
            <a:pathLst>
              <a:path w="12192000" h="4478408" extrusionOk="0">
                <a:moveTo>
                  <a:pt x="2672340" y="296"/>
                </a:moveTo>
                <a:cubicBezTo>
                  <a:pt x="5726443" y="20138"/>
                  <a:pt x="8780546" y="1028984"/>
                  <a:pt x="11834649" y="389488"/>
                </a:cubicBezTo>
                <a:lnTo>
                  <a:pt x="12192000" y="306448"/>
                </a:lnTo>
                <a:lnTo>
                  <a:pt x="12192000" y="4183307"/>
                </a:lnTo>
                <a:lnTo>
                  <a:pt x="11834649" y="4266347"/>
                </a:lnTo>
                <a:cubicBezTo>
                  <a:pt x="7889767" y="5092361"/>
                  <a:pt x="3944883" y="3168279"/>
                  <a:pt x="0" y="4177634"/>
                </a:cubicBezTo>
                <a:lnTo>
                  <a:pt x="0" y="300775"/>
                </a:lnTo>
                <a:cubicBezTo>
                  <a:pt x="890780" y="72856"/>
                  <a:pt x="1781560" y="-5491"/>
                  <a:pt x="2672340" y="296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21" name="Google Shape;421;p99"/>
          <p:cNvSpPr txBox="1">
            <a:spLocks noGrp="1"/>
          </p:cNvSpPr>
          <p:nvPr>
            <p:ph type="ctrTitle"/>
          </p:nvPr>
        </p:nvSpPr>
        <p:spPr>
          <a:xfrm>
            <a:off x="633084" y="2708103"/>
            <a:ext cx="79539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Arial"/>
              <a:buNone/>
              <a:defRPr sz="4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22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22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7" name="Google Shape;517;p122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23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123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24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3" name="Google Shape;523;p124"/>
          <p:cNvSpPr txBox="1"/>
          <p:nvPr/>
        </p:nvSpPr>
        <p:spPr>
          <a:xfrm>
            <a:off x="10221314" y="6553015"/>
            <a:ext cx="1629000" cy="2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rebuchet MS"/>
              <a:buNone/>
            </a:pPr>
            <a:fld id="{00000000-1234-1234-1234-123412341234}" type="slidenum">
              <a:rPr lang="en" sz="14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24" name="Google Shape;524;p124"/>
          <p:cNvPicPr preferRelativeResize="0"/>
          <p:nvPr/>
        </p:nvPicPr>
        <p:blipFill rotWithShape="1">
          <a:blip r:embed="rId2">
            <a:alphaModFix/>
          </a:blip>
          <a:srcRect l="1681" t="12786" b="4828"/>
          <a:stretch/>
        </p:blipFill>
        <p:spPr>
          <a:xfrm>
            <a:off x="0" y="-1"/>
            <a:ext cx="9144000" cy="4695093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124"/>
          <p:cNvSpPr/>
          <p:nvPr/>
        </p:nvSpPr>
        <p:spPr>
          <a:xfrm>
            <a:off x="0" y="2584310"/>
            <a:ext cx="9162300" cy="19191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25"/>
          <p:cNvSpPr txBox="1">
            <a:spLocks noGrp="1"/>
          </p:cNvSpPr>
          <p:nvPr>
            <p:ph type="ctrTitle"/>
          </p:nvPr>
        </p:nvSpPr>
        <p:spPr>
          <a:xfrm>
            <a:off x="780393" y="751122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125"/>
          <p:cNvSpPr txBox="1">
            <a:spLocks noGrp="1"/>
          </p:cNvSpPr>
          <p:nvPr>
            <p:ph type="subTitle" idx="1"/>
          </p:nvPr>
        </p:nvSpPr>
        <p:spPr>
          <a:xfrm>
            <a:off x="1143000" y="1661004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9" name="Google Shape;529;p125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125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1" name="Google Shape;531;p125"/>
          <p:cNvSpPr txBox="1">
            <a:spLocks noGrp="1"/>
          </p:cNvSpPr>
          <p:nvPr>
            <p:ph type="body" idx="2"/>
          </p:nvPr>
        </p:nvSpPr>
        <p:spPr>
          <a:xfrm>
            <a:off x="1435396" y="2382275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-Content">
  <p:cSld name="Multi-Content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26"/>
          <p:cNvSpPr txBox="1">
            <a:spLocks noGrp="1"/>
          </p:cNvSpPr>
          <p:nvPr>
            <p:ph type="body" idx="1"/>
          </p:nvPr>
        </p:nvSpPr>
        <p:spPr>
          <a:xfrm>
            <a:off x="6120337" y="1251284"/>
            <a:ext cx="2781300" cy="3332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4" name="Google Shape;534;p126"/>
          <p:cNvSpPr txBox="1">
            <a:spLocks noGrp="1"/>
          </p:cNvSpPr>
          <p:nvPr>
            <p:ph type="body" idx="2"/>
          </p:nvPr>
        </p:nvSpPr>
        <p:spPr>
          <a:xfrm>
            <a:off x="3383318" y="1251284"/>
            <a:ext cx="2377500" cy="15312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5" name="Google Shape;535;p126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6" name="Google Shape;536;p126"/>
          <p:cNvSpPr txBox="1">
            <a:spLocks noGrp="1"/>
          </p:cNvSpPr>
          <p:nvPr>
            <p:ph type="body" idx="3"/>
          </p:nvPr>
        </p:nvSpPr>
        <p:spPr>
          <a:xfrm>
            <a:off x="247682" y="1251284"/>
            <a:ext cx="2781300" cy="3332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7" name="Google Shape;537;p126"/>
          <p:cNvSpPr txBox="1">
            <a:spLocks noGrp="1"/>
          </p:cNvSpPr>
          <p:nvPr>
            <p:ph type="body" idx="4"/>
          </p:nvPr>
        </p:nvSpPr>
        <p:spPr>
          <a:xfrm>
            <a:off x="3383318" y="3014098"/>
            <a:ext cx="2377500" cy="15696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8" name="Google Shape;538;p126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7"/>
          <p:cNvSpPr txBox="1">
            <a:spLocks noGrp="1"/>
          </p:cNvSpPr>
          <p:nvPr>
            <p:ph type="title"/>
          </p:nvPr>
        </p:nvSpPr>
        <p:spPr>
          <a:xfrm>
            <a:off x="605660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127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17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2" name="Google Shape;542;p127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43" name="Google Shape;543;p127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28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9" Type="http://schemas.openxmlformats.org/officeDocument/2006/relationships/image" Target="../media/image3.png"/><Relationship Id="rId21" Type="http://schemas.openxmlformats.org/officeDocument/2006/relationships/slideLayout" Target="../slideLayouts/slideLayout55.xml"/><Relationship Id="rId34" Type="http://schemas.openxmlformats.org/officeDocument/2006/relationships/slideLayout" Target="../slideLayouts/slideLayout68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38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37" Type="http://schemas.openxmlformats.org/officeDocument/2006/relationships/slideLayout" Target="../slideLayouts/slideLayout71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36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slideLayout" Target="../slideLayouts/slideLayout69.xml"/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image" Target="../media/image1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94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10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6880594" y="4778066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13" descr="A picture containing clock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06006" y="4772678"/>
            <a:ext cx="1660589" cy="28461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3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5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8" name="Google Shape;108;p25" descr="Colorado Department of Health Care Policy &amp; Financi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05740" y="477316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9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375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Trebuchet MS"/>
              <a:buNone/>
              <a:defRPr sz="1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3" name="Google Shape;163;p39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39"/>
          <p:cNvSpPr/>
          <p:nvPr/>
        </p:nvSpPr>
        <p:spPr>
          <a:xfrm>
            <a:off x="0" y="4686309"/>
            <a:ext cx="9144000" cy="45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39"/>
          <p:cNvSpPr txBox="1">
            <a:spLocks noGrp="1"/>
          </p:cNvSpPr>
          <p:nvPr>
            <p:ph type="sldNum" idx="12"/>
          </p:nvPr>
        </p:nvSpPr>
        <p:spPr>
          <a:xfrm>
            <a:off x="6880594" y="4774115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6" name="Google Shape;166;p39"/>
          <p:cNvPicPr preferRelativeResize="0"/>
          <p:nvPr/>
        </p:nvPicPr>
        <p:blipFill rotWithShape="1">
          <a:blip r:embed="rId39">
            <a:alphaModFix/>
          </a:blip>
          <a:srcRect/>
          <a:stretch/>
        </p:blipFill>
        <p:spPr>
          <a:xfrm>
            <a:off x="205740" y="476701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12" r:id="rId30"/>
    <p:sldLayoutId id="2147483713" r:id="rId31"/>
    <p:sldLayoutId id="2147483714" r:id="rId32"/>
    <p:sldLayoutId id="2147483715" r:id="rId33"/>
    <p:sldLayoutId id="2147483716" r:id="rId34"/>
    <p:sldLayoutId id="2147483717" r:id="rId35"/>
    <p:sldLayoutId id="2147483718" r:id="rId36"/>
    <p:sldLayoutId id="2147483719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7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104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8" name="Google Shape;318;p77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9" name="Google Shape;319;p77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77"/>
          <p:cNvSpPr txBox="1">
            <a:spLocks noGrp="1"/>
          </p:cNvSpPr>
          <p:nvPr>
            <p:ph type="sldNum" idx="12"/>
          </p:nvPr>
        </p:nvSpPr>
        <p:spPr>
          <a:xfrm>
            <a:off x="6880594" y="4780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1" name="Google Shape;321;p7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05740" y="477316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9"/>
          <p:cNvSpPr txBox="1">
            <a:spLocks noGrp="1"/>
          </p:cNvSpPr>
          <p:nvPr>
            <p:ph type="title"/>
          </p:nvPr>
        </p:nvSpPr>
        <p:spPr>
          <a:xfrm>
            <a:off x="137948" y="408315"/>
            <a:ext cx="8868300" cy="5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pic>
        <p:nvPicPr>
          <p:cNvPr id="371" name="Google Shape;371;p8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077868" y="4520837"/>
            <a:ext cx="1280207" cy="344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89" descr="Colorado Department of Health Care Policy &amp; Financi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22133" y="4550579"/>
            <a:ext cx="1660592" cy="284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8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676763" y="4382358"/>
            <a:ext cx="1807062" cy="62106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21"/>
          <p:cNvSpPr txBox="1">
            <a:spLocks noGrp="1"/>
          </p:cNvSpPr>
          <p:nvPr>
            <p:ph type="title"/>
          </p:nvPr>
        </p:nvSpPr>
        <p:spPr>
          <a:xfrm>
            <a:off x="137948" y="273844"/>
            <a:ext cx="8868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0" name="Google Shape;510;p121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1" name="Google Shape;511;p121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121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13" name="Google Shape;513;p12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05740" y="477316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COHCPF" TargetMode="External"/><Relationship Id="rId3" Type="http://schemas.openxmlformats.org/officeDocument/2006/relationships/hyperlink" Target="https://us02web.zoom.us/webinar/register/WN_sAvaYeFpSDWUXOBB9naAig#/registration" TargetMode="External"/><Relationship Id="rId7" Type="http://schemas.openxmlformats.org/officeDocument/2006/relationships/hyperlink" Target="https://lp.constantcontactpages.com/sl/P5xXjrw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2.xml"/><Relationship Id="rId6" Type="http://schemas.openxmlformats.org/officeDocument/2006/relationships/hyperlink" Target="https://hr1toolkit.healthfirstcolorado.gov/" TargetMode="External"/><Relationship Id="rId5" Type="http://schemas.openxmlformats.org/officeDocument/2006/relationships/hyperlink" Target="https://www.healthfirstcolorado.gov/changes-are-coming-to-health-first-colorado-colorados-medicaid-program/" TargetMode="External"/><Relationship Id="rId4" Type="http://schemas.openxmlformats.org/officeDocument/2006/relationships/hyperlink" Target="https://hcpf.colorado.gov/hr1-resources" TargetMode="External"/><Relationship Id="rId9" Type="http://schemas.openxmlformats.org/officeDocument/2006/relationships/hyperlink" Target="https://www.linkedin.com/company/colorado-department-of-health-care-policy-and-financing/posts/?feedView=all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cpf.colorado.gov/hr-1-stakeholder-support-hu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37"/>
          <p:cNvSpPr txBox="1">
            <a:spLocks noGrp="1"/>
          </p:cNvSpPr>
          <p:nvPr>
            <p:ph type="ctrTitle"/>
          </p:nvPr>
        </p:nvSpPr>
        <p:spPr>
          <a:xfrm>
            <a:off x="127050" y="1287067"/>
            <a:ext cx="8889900" cy="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endParaRPr sz="3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r>
              <a:rPr lang="es-MX" sz="3800" dirty="0">
                <a:latin typeface="Trebuchet MS"/>
                <a:ea typeface="Trebuchet MS"/>
                <a:cs typeface="Trebuchet MS"/>
                <a:sym typeface="Trebuchet MS"/>
              </a:rPr>
              <a:t>Seminario web sobre la fragilidad médica en el marco de Medicaid</a:t>
            </a:r>
            <a:endParaRPr sz="46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84" name="Google Shape;584;p137"/>
          <p:cNvSpPr txBox="1">
            <a:spLocks noGrp="1"/>
          </p:cNvSpPr>
          <p:nvPr>
            <p:ph type="body" idx="1"/>
          </p:nvPr>
        </p:nvSpPr>
        <p:spPr>
          <a:xfrm>
            <a:off x="261937" y="2447925"/>
            <a:ext cx="83154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</a:pPr>
            <a:r>
              <a:rPr lang="es-MX" sz="1900" dirty="0">
                <a:latin typeface="Trebuchet MS"/>
                <a:ea typeface="Trebuchet MS"/>
                <a:cs typeface="Trebuchet MS"/>
                <a:sym typeface="Trebuchet MS"/>
              </a:rPr>
              <a:t>Presentado por el Departamento de Política Sanitaria y Financiación de Colorado</a:t>
            </a:r>
            <a:endParaRPr sz="19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85" name="Google Shape;585;p137"/>
          <p:cNvSpPr txBox="1">
            <a:spLocks noGrp="1"/>
          </p:cNvSpPr>
          <p:nvPr>
            <p:ph type="dt" idx="10"/>
          </p:nvPr>
        </p:nvSpPr>
        <p:spPr>
          <a:xfrm>
            <a:off x="261937" y="2983824"/>
            <a:ext cx="2115600" cy="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rebuchet MS"/>
                <a:ea typeface="Trebuchet MS"/>
                <a:cs typeface="Trebuchet MS"/>
                <a:sym typeface="Trebuchet MS"/>
              </a:rPr>
              <a:t>29 de julio de 2026</a:t>
            </a: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86" name="Google Shape;586;p137"/>
          <p:cNvSpPr txBox="1"/>
          <p:nvPr/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latin typeface="Trebuchet MS"/>
                <a:ea typeface="Trebuchet MS"/>
                <a:cs typeface="Trebuchet MS"/>
                <a:sym typeface="Trebuchet MS"/>
              </a:rPr>
              <a:t>1</a:t>
            </a:fld>
            <a:endParaRPr sz="9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46"/>
          <p:cNvSpPr txBox="1">
            <a:spLocks noGrp="1"/>
          </p:cNvSpPr>
          <p:nvPr>
            <p:ph type="title"/>
          </p:nvPr>
        </p:nvSpPr>
        <p:spPr>
          <a:xfrm>
            <a:off x="594100" y="372139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3000" dirty="0"/>
          </a:p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dirty="0"/>
              <a:t>Resumen de los requisitos laborales de la H.R. 1</a:t>
            </a:r>
            <a:endParaRPr lang="en-US" sz="3200" dirty="0"/>
          </a:p>
        </p:txBody>
      </p:sp>
      <p:sp>
        <p:nvSpPr>
          <p:cNvPr id="658" name="Google Shape;658;p146"/>
          <p:cNvSpPr txBox="1"/>
          <p:nvPr/>
        </p:nvSpPr>
        <p:spPr>
          <a:xfrm>
            <a:off x="62147" y="1608937"/>
            <a:ext cx="1198292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latin typeface="Trebuchet MS"/>
                <a:ea typeface="Trebuchet MS"/>
                <a:cs typeface="Trebuchet MS"/>
                <a:sym typeface="Trebuchet MS"/>
              </a:rPr>
              <a:t>¿QUIÉNES?</a:t>
            </a:r>
            <a:endParaRPr sz="16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59" name="Google Shape;659;p146"/>
          <p:cNvSpPr/>
          <p:nvPr/>
        </p:nvSpPr>
        <p:spPr>
          <a:xfrm>
            <a:off x="1213225" y="1223517"/>
            <a:ext cx="7302000" cy="12963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Algunos adultos de entre 19 y 64 años cuyos ingresos no superan el 133 % del umbral federal de pobreza</a:t>
            </a:r>
            <a:r>
              <a:rPr lang="en" sz="18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.  </a:t>
            </a:r>
            <a:endParaRPr sz="18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60" name="Google Shape;660;p146"/>
          <p:cNvSpPr txBox="1"/>
          <p:nvPr/>
        </p:nvSpPr>
        <p:spPr>
          <a:xfrm>
            <a:off x="62146" y="3101376"/>
            <a:ext cx="1198293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latin typeface="Trebuchet MS"/>
                <a:ea typeface="Trebuchet MS"/>
                <a:cs typeface="Trebuchet MS"/>
                <a:sym typeface="Trebuchet MS"/>
              </a:rPr>
              <a:t>¿CUÁNDO?</a:t>
            </a:r>
            <a:endParaRPr sz="16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61" name="Google Shape;661;p146"/>
          <p:cNvSpPr/>
          <p:nvPr/>
        </p:nvSpPr>
        <p:spPr>
          <a:xfrm>
            <a:off x="1213225" y="2763276"/>
            <a:ext cx="7302000" cy="10491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Enero de 2027 para los nuevos solicitantes (con efecto retroactivo a diciembre de 2026)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Marzo de 2027 para las renovaciones iniciadas en enero de 2027</a:t>
            </a:r>
            <a:r>
              <a:rPr lang="en" sz="18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8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62" name="Google Shape;662;p146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47"/>
          <p:cNvSpPr txBox="1">
            <a:spLocks noGrp="1"/>
          </p:cNvSpPr>
          <p:nvPr>
            <p:ph type="title"/>
          </p:nvPr>
        </p:nvSpPr>
        <p:spPr>
          <a:xfrm>
            <a:off x="404875" y="182880"/>
            <a:ext cx="8249400" cy="7905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000" dirty="0"/>
              <a:t>¿A quiénes NO les afectan los requisitos laborales?, 1 de 3</a:t>
            </a:r>
            <a:endParaRPr sz="3000" dirty="0"/>
          </a:p>
        </p:txBody>
      </p:sp>
      <p:sp>
        <p:nvSpPr>
          <p:cNvPr id="669" name="Google Shape;669;p147"/>
          <p:cNvSpPr txBox="1">
            <a:spLocks noGrp="1"/>
          </p:cNvSpPr>
          <p:nvPr>
            <p:ph type="body" idx="1"/>
          </p:nvPr>
        </p:nvSpPr>
        <p:spPr>
          <a:xfrm>
            <a:off x="339175" y="1052350"/>
            <a:ext cx="8380800" cy="3617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s-MX" sz="2000" dirty="0"/>
              <a:t>Padres, tutores, familiares que se hagan cargo del menor o cuidadores familiares de un niño de 13 años o menos, o de una persona de cualquier edad que tenga una discapacidad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s-MX" sz="2000" dirty="0"/>
              <a:t>Personas en tratamiento por un trastorno de salud mental o de consumo de sustancias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s-MX" sz="2000" dirty="0"/>
              <a:t>Personas que se encuentren en una cárcel, prisión o en algunos centros de reinserción social, ya sea en la actualidad o en los últimos 3 meses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s-MX" sz="2000" dirty="0"/>
              <a:t>Embarazo: Miembros actuales de </a:t>
            </a:r>
            <a:r>
              <a:rPr lang="es-MX" sz="2000" dirty="0" err="1"/>
              <a:t>Health</a:t>
            </a:r>
            <a:r>
              <a:rPr lang="es-MX" sz="2000" dirty="0"/>
              <a:t> </a:t>
            </a:r>
            <a:r>
              <a:rPr lang="es-MX" sz="2000" dirty="0" err="1"/>
              <a:t>First</a:t>
            </a:r>
            <a:r>
              <a:rPr lang="es-MX" sz="2000" dirty="0"/>
              <a:t> Colorado que hayan estado embarazadas en los últimos 12 meses, o que estén embarazadas en la actualidad</a:t>
            </a:r>
            <a:endParaRPr sz="2000" dirty="0"/>
          </a:p>
        </p:txBody>
      </p:sp>
      <p:sp>
        <p:nvSpPr>
          <p:cNvPr id="670" name="Google Shape;670;p147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148"/>
          <p:cNvSpPr txBox="1">
            <a:spLocks noGrp="1"/>
          </p:cNvSpPr>
          <p:nvPr>
            <p:ph type="title"/>
          </p:nvPr>
        </p:nvSpPr>
        <p:spPr>
          <a:xfrm>
            <a:off x="451725" y="182880"/>
            <a:ext cx="8256300" cy="7905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000" dirty="0"/>
              <a:t>¿A quiénes NO les afectan los requisitos laborales?, 2 de 3</a:t>
            </a:r>
            <a:endParaRPr sz="3000" dirty="0"/>
          </a:p>
        </p:txBody>
      </p:sp>
      <p:sp>
        <p:nvSpPr>
          <p:cNvPr id="677" name="Google Shape;677;p148"/>
          <p:cNvSpPr txBox="1"/>
          <p:nvPr/>
        </p:nvSpPr>
        <p:spPr>
          <a:xfrm>
            <a:off x="284775" y="887073"/>
            <a:ext cx="8590200" cy="39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s-MX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Indígenas americanos y nativos de Alaska (AI/AN) que cumplan los requisitos para acceder a los Servicios de Salud para Indígenas (IHS)</a:t>
            </a: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s-MX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Jóvenes que hayan estado en acogida y tengan entre 19 y 26 años</a:t>
            </a: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s-MX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Veteranos con una discapacidad relacionada con el servicio que el Departamento de Asuntos de Veteranos de EE. UU. (VA) haya determinado que es total y permanente</a:t>
            </a: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s-MX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Personas que cumplan los requisitos para Medicare o que estén inscritas en dicho programa</a:t>
            </a:r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s-MX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Personas que reciban el Seguro de Ingreso Suplementario (SSI) y/o prestaciones de la Administración del Seguro Social (SSA), como el Seguro Social por Incapacidad (SSDI)</a:t>
            </a:r>
            <a:endParaRPr sz="20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78" name="Google Shape;678;p148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49"/>
          <p:cNvSpPr txBox="1"/>
          <p:nvPr/>
        </p:nvSpPr>
        <p:spPr>
          <a:xfrm>
            <a:off x="245400" y="1118125"/>
            <a:ext cx="8653200" cy="3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●"/>
            </a:pPr>
            <a:r>
              <a:rPr lang="es-MX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Las personas inscritas en los programas de adhesión a Medicaid (para adultos activos o para niños</a:t>
            </a:r>
            <a:r>
              <a:rPr lang="en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)</a:t>
            </a:r>
            <a:endParaRPr sz="1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●"/>
            </a:pPr>
            <a:r>
              <a:rPr lang="es-MX" sz="1800" dirty="0">
                <a:latin typeface="Trebuchet MS"/>
                <a:ea typeface="Trebuchet MS"/>
                <a:cs typeface="Trebuchet MS"/>
                <a:sym typeface="Trebuchet MS"/>
              </a:rPr>
              <a:t>Personas inscritas en los programas de exención de servicios a domicilio y en la comunidad</a:t>
            </a:r>
            <a:endParaRPr lang="en-US" sz="1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■"/>
            </a:pPr>
            <a:r>
              <a:rPr lang="es-MX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Exención de discapacidades del desarrollo (DD)</a:t>
            </a: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■"/>
            </a:pPr>
            <a:r>
              <a:rPr lang="es-MX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Exención al Anciano, Ciego y Discapacitado (EBD)</a:t>
            </a: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■"/>
            </a:pPr>
            <a:r>
              <a:rPr lang="es-MX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Exención para los servicios de vida asistida (SLS)</a:t>
            </a: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■"/>
            </a:pPr>
            <a:r>
              <a:rPr lang="es-MX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Exención por lesión cerebral (BI)</a:t>
            </a: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■"/>
            </a:pPr>
            <a:r>
              <a:rPr lang="es-MX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Exención de apoyos comunitarios para la salud mental</a:t>
            </a:r>
          </a:p>
          <a:p>
            <a: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■"/>
            </a:pPr>
            <a:r>
              <a:rPr lang="es-MX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Exención de salud complementaria e integrativa</a:t>
            </a: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rebuchet MS"/>
              <a:buChar char="●"/>
            </a:pPr>
            <a:r>
              <a:rPr lang="es-CO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Personas con fragilidad médica</a:t>
            </a:r>
            <a:endParaRPr sz="1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85" name="Google Shape;685;p149"/>
          <p:cNvSpPr txBox="1">
            <a:spLocks noGrp="1"/>
          </p:cNvSpPr>
          <p:nvPr>
            <p:ph type="title"/>
          </p:nvPr>
        </p:nvSpPr>
        <p:spPr>
          <a:xfrm>
            <a:off x="316525" y="182880"/>
            <a:ext cx="8304000" cy="864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 </a:t>
            </a:r>
            <a:r>
              <a:rPr lang="es-MX" sz="3000" dirty="0"/>
              <a:t>¿A quiénes NO les afectan los requisitos laborales?, 3 de 3</a:t>
            </a:r>
            <a:endParaRPr sz="3000" dirty="0"/>
          </a:p>
        </p:txBody>
      </p:sp>
      <p:sp>
        <p:nvSpPr>
          <p:cNvPr id="686" name="Google Shape;686;p149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150"/>
          <p:cNvSpPr txBox="1">
            <a:spLocks noGrp="1"/>
          </p:cNvSpPr>
          <p:nvPr>
            <p:ph type="ctrTitle"/>
          </p:nvPr>
        </p:nvSpPr>
        <p:spPr>
          <a:xfrm>
            <a:off x="3459750" y="1291525"/>
            <a:ext cx="53136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</a:pPr>
            <a:r>
              <a:rPr lang="es-MX" sz="4600" dirty="0">
                <a:latin typeface="Trebuchet MS"/>
                <a:ea typeface="Trebuchet MS"/>
                <a:cs typeface="Trebuchet MS"/>
                <a:sym typeface="Trebuchet MS"/>
              </a:rPr>
              <a:t>¿Qué es la fragilidad médica?</a:t>
            </a:r>
            <a:endParaRPr sz="33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92" name="Google Shape;692;p150"/>
          <p:cNvSpPr txBox="1"/>
          <p:nvPr/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44175" rIns="88375" bIns="441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14</a:t>
            </a:fld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8" name="Google Shape;698;p151" descr="GettyImages-688774186.jpg&#10;&#10;Una mujer y un perro de tamaño mediano caminan hacia la cámara, con las montañas de Colorado al fondo."/>
          <p:cNvPicPr preferRelativeResize="0"/>
          <p:nvPr/>
        </p:nvPicPr>
        <p:blipFill rotWithShape="1">
          <a:blip r:embed="rId3">
            <a:alphaModFix amt="70000"/>
          </a:blip>
          <a:srcRect l="8400" t="19808"/>
          <a:stretch/>
        </p:blipFill>
        <p:spPr>
          <a:xfrm>
            <a:off x="2187082" y="-259800"/>
            <a:ext cx="8454175" cy="4940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151"/>
          <p:cNvSpPr txBox="1">
            <a:spLocks noGrp="1"/>
          </p:cNvSpPr>
          <p:nvPr>
            <p:ph type="title"/>
          </p:nvPr>
        </p:nvSpPr>
        <p:spPr>
          <a:xfrm>
            <a:off x="740950" y="293049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000" dirty="0"/>
              <a:t>Descripción general de la fragilidad médica</a:t>
            </a:r>
            <a:endParaRPr lang="es-CO" sz="3200" dirty="0"/>
          </a:p>
        </p:txBody>
      </p:sp>
      <p:sp>
        <p:nvSpPr>
          <p:cNvPr id="700" name="Google Shape;700;p151"/>
          <p:cNvSpPr txBox="1"/>
          <p:nvPr/>
        </p:nvSpPr>
        <p:spPr>
          <a:xfrm>
            <a:off x="478600" y="1047404"/>
            <a:ext cx="4205700" cy="3289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s-MX" sz="16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Ceguera o discapacidad</a:t>
            </a: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s-MX" sz="16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Trastorno por consumo de sustancias</a:t>
            </a: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s-MX" sz="16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Trastorno de salud mental incapacitante</a:t>
            </a: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s-MX" sz="16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Discapacidad física, intelectual o del desarrollo que dificulta la realización de las actividades cotidianas</a:t>
            </a: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s-MX" sz="16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Afección médica grave o compleja</a:t>
            </a:r>
            <a:endParaRPr sz="1600" dirty="0">
              <a:solidFill>
                <a:schemeClr val="lt1"/>
              </a:solidFill>
            </a:endParaRPr>
          </a:p>
        </p:txBody>
      </p:sp>
      <p:sp>
        <p:nvSpPr>
          <p:cNvPr id="701" name="Google Shape;701;p151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52"/>
          <p:cNvSpPr txBox="1">
            <a:spLocks noGrp="1"/>
          </p:cNvSpPr>
          <p:nvPr>
            <p:ph type="title"/>
          </p:nvPr>
        </p:nvSpPr>
        <p:spPr>
          <a:xfrm>
            <a:off x="245400" y="298124"/>
            <a:ext cx="8653200" cy="7905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/>
              <a:t>Modificaciones</a:t>
            </a:r>
            <a:r>
              <a:rPr lang="en-US" sz="3000" dirty="0"/>
              <a:t> federales: </a:t>
            </a:r>
            <a:r>
              <a:rPr lang="en-US" sz="3000" dirty="0" err="1"/>
              <a:t>norma</a:t>
            </a:r>
            <a:r>
              <a:rPr lang="en-US" sz="3000" dirty="0"/>
              <a:t> </a:t>
            </a:r>
            <a:r>
              <a:rPr lang="en-US" sz="3000" dirty="0" err="1"/>
              <a:t>definitiva</a:t>
            </a:r>
            <a:r>
              <a:rPr lang="en-US" sz="3000" dirty="0"/>
              <a:t> provisional (IFR)</a:t>
            </a:r>
          </a:p>
        </p:txBody>
      </p:sp>
      <p:sp>
        <p:nvSpPr>
          <p:cNvPr id="708" name="Google Shape;708;p152"/>
          <p:cNvSpPr txBox="1">
            <a:spLocks noGrp="1"/>
          </p:cNvSpPr>
          <p:nvPr>
            <p:ph type="body" idx="1"/>
          </p:nvPr>
        </p:nvSpPr>
        <p:spPr>
          <a:xfrm>
            <a:off x="639525" y="1258726"/>
            <a:ext cx="7943700" cy="3191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-3937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600"/>
              <a:buChar char="•"/>
            </a:pPr>
            <a:r>
              <a:rPr lang="es-MX" sz="2600" dirty="0"/>
              <a:t>Publicado por los Centros de Servicios de Medicare y Medicaid (CMS) el 1 de junio</a:t>
            </a:r>
          </a:p>
          <a:p>
            <a:pPr marL="457200" marR="0" lvl="0" indent="-3937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600"/>
              <a:buChar char="•"/>
            </a:pPr>
            <a:r>
              <a:rPr lang="es-MX" sz="2600" dirty="0"/>
              <a:t>El HCPF responderá antes de que finalice el mes con comentarios y preguntas aclaratorias</a:t>
            </a:r>
            <a:endParaRPr sz="2200" dirty="0"/>
          </a:p>
        </p:txBody>
      </p:sp>
      <p:sp>
        <p:nvSpPr>
          <p:cNvPr id="709" name="Google Shape;709;p152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53"/>
          <p:cNvSpPr txBox="1">
            <a:spLocks noGrp="1"/>
          </p:cNvSpPr>
          <p:nvPr>
            <p:ph type="title"/>
          </p:nvPr>
        </p:nvSpPr>
        <p:spPr>
          <a:xfrm>
            <a:off x="743875" y="409393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dirty="0"/>
              <a:t>Limitaciones funcionales en la fragilidad médica</a:t>
            </a:r>
            <a:endParaRPr lang="en-US" sz="3200" dirty="0"/>
          </a:p>
        </p:txBody>
      </p:sp>
      <p:sp>
        <p:nvSpPr>
          <p:cNvPr id="716" name="Google Shape;716;p153"/>
          <p:cNvSpPr/>
          <p:nvPr/>
        </p:nvSpPr>
        <p:spPr>
          <a:xfrm>
            <a:off x="513425" y="1129393"/>
            <a:ext cx="3663000" cy="35079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271463" dist="104775" dir="4500000" algn="bl" rotWithShape="0">
              <a:srgbClr val="000000">
                <a:alpha val="72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9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Cinco categorías de requisitos de elegibilidad</a:t>
            </a:r>
            <a:r>
              <a:rPr lang="en" sz="19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endParaRPr sz="1900" b="1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s-MX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Ceguera o discapacidad</a:t>
            </a:r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s-MX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Trastorno por consumo de sustancias</a:t>
            </a:r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s-MX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Trastorno de salud mental incapacitante</a:t>
            </a:r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s-MX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Discapacidad física, intelectual o del desarrollo que dificulta la realización de las actividades cotidianas</a:t>
            </a:r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s-MX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Afección médica grave o compleja</a:t>
            </a:r>
            <a:endParaRPr lang="en-US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17" name="Google Shape;717;p153" descr="Icono de suma &quot;Mas&quot;"/>
          <p:cNvSpPr/>
          <p:nvPr/>
        </p:nvSpPr>
        <p:spPr>
          <a:xfrm>
            <a:off x="4457500" y="2240475"/>
            <a:ext cx="880200" cy="866400"/>
          </a:xfrm>
          <a:prstGeom prst="mathPlus">
            <a:avLst>
              <a:gd name="adj1" fmla="val 23520"/>
            </a:avLst>
          </a:prstGeom>
          <a:gradFill>
            <a:gsLst>
              <a:gs pos="0">
                <a:srgbClr val="34419A"/>
              </a:gs>
              <a:gs pos="100000">
                <a:srgbClr val="161A3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153"/>
          <p:cNvSpPr/>
          <p:nvPr/>
        </p:nvSpPr>
        <p:spPr>
          <a:xfrm>
            <a:off x="5618825" y="1572901"/>
            <a:ext cx="3149400" cy="17052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271463" dist="104775" dir="4500000" algn="bl" rotWithShape="0">
              <a:srgbClr val="000000">
                <a:alpha val="72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9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Limitación funcional:</a:t>
            </a:r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Trebuchet MS"/>
              <a:buChar char="●"/>
            </a:pPr>
            <a:r>
              <a:rPr lang="es-MX" sz="16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Debe «mermar de manera significativa» la capacidad de la persona para cumplir los requisitos laborales</a:t>
            </a:r>
            <a:endParaRPr sz="16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19" name="Google Shape;719;p153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5" name="Google Shape;725;p154" descr="GettyImages-466118309.jpg&#10;&#10;Una mujer y un niño juegan en la hierba, con las montañas al fondo.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0" y="885950"/>
            <a:ext cx="2748226" cy="36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154"/>
          <p:cNvSpPr txBox="1">
            <a:spLocks noGrp="1"/>
          </p:cNvSpPr>
          <p:nvPr>
            <p:ph type="title"/>
          </p:nvPr>
        </p:nvSpPr>
        <p:spPr>
          <a:xfrm>
            <a:off x="657225" y="-11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200" dirty="0"/>
              <a:t>¿Qué es la autodeclaración?</a:t>
            </a:r>
            <a:endParaRPr sz="3200" dirty="0"/>
          </a:p>
        </p:txBody>
      </p:sp>
      <p:sp>
        <p:nvSpPr>
          <p:cNvPr id="727" name="Google Shape;727;p154"/>
          <p:cNvSpPr txBox="1"/>
          <p:nvPr/>
        </p:nvSpPr>
        <p:spPr>
          <a:xfrm>
            <a:off x="2825194" y="719989"/>
            <a:ext cx="6204505" cy="3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s-MX" sz="1800" dirty="0">
                <a:latin typeface="Trebuchet MS"/>
                <a:ea typeface="Trebuchet MS"/>
                <a:cs typeface="Trebuchet MS"/>
                <a:sym typeface="Trebuchet MS"/>
              </a:rPr>
              <a:t>Permite a las comunidades autónomas aceptar la autodeclaración a lo largo de todo el año 2027 en los casos en que no se disponga de información fiable a nivel autonómico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s-MX" sz="1800" dirty="0">
                <a:latin typeface="Trebuchet MS"/>
                <a:ea typeface="Trebuchet MS"/>
                <a:cs typeface="Trebuchet MS"/>
                <a:sym typeface="Trebuchet MS"/>
              </a:rPr>
              <a:t>Se limita la autodeclaración a partir de enero de 202</a:t>
            </a:r>
            <a:r>
              <a:rPr lang="en" sz="1800" dirty="0">
                <a:latin typeface="Trebuchet MS"/>
                <a:ea typeface="Trebuchet MS"/>
                <a:cs typeface="Trebuchet MS"/>
                <a:sym typeface="Trebuchet MS"/>
              </a:rPr>
              <a:t>8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Trebuchet MS"/>
              <a:buChar char="○"/>
            </a:pPr>
            <a:r>
              <a:rPr lang="es-MX" sz="1600" dirty="0">
                <a:latin typeface="Trebuchet MS"/>
                <a:ea typeface="Trebuchet MS"/>
                <a:cs typeface="Trebuchet MS"/>
                <a:sym typeface="Trebuchet MS"/>
              </a:rPr>
              <a:t>Transcurrido este plazo, los estados solo podrán recurrir a la autodeclaración una vez durante el periodo de inscripción de un miembro</a:t>
            </a:r>
            <a:endParaRPr sz="16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s-MX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Colorado aceptará la autodeclaración a partir de 2027</a:t>
            </a:r>
            <a:endParaRPr sz="1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○"/>
            </a:pPr>
            <a:r>
              <a:rPr lang="es-MX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En 2028, se exigirá la presentación de la documentación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28" name="Google Shape;728;p154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55"/>
          <p:cNvSpPr txBox="1">
            <a:spLocks noGrp="1"/>
          </p:cNvSpPr>
          <p:nvPr>
            <p:ph type="ctrTitle"/>
          </p:nvPr>
        </p:nvSpPr>
        <p:spPr>
          <a:xfrm>
            <a:off x="3459750" y="1291525"/>
            <a:ext cx="53136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</a:pPr>
            <a:r>
              <a:rPr lang="es-MX" sz="4600" dirty="0">
                <a:latin typeface="Trebuchet MS"/>
                <a:ea typeface="Trebuchet MS"/>
                <a:cs typeface="Trebuchet MS"/>
                <a:sym typeface="Trebuchet MS"/>
              </a:rPr>
              <a:t>Cómo podrían llevarse a cabo las evaluaciones de fragilidad médica</a:t>
            </a:r>
            <a:endParaRPr sz="33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34" name="Google Shape;734;p155"/>
          <p:cNvSpPr txBox="1"/>
          <p:nvPr/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44175" rIns="88375" bIns="441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19</a:t>
            </a:fld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38"/>
          <p:cNvSpPr txBox="1"/>
          <p:nvPr/>
        </p:nvSpPr>
        <p:spPr>
          <a:xfrm>
            <a:off x="618150" y="218075"/>
            <a:ext cx="79077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50" tIns="88350" rIns="88350" bIns="883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Trebuchet MS"/>
              <a:buNone/>
            </a:pPr>
            <a:r>
              <a:rPr lang="es-CO" sz="40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Interpretación lingüística</a:t>
            </a:r>
            <a:endParaRPr lang="es-CO" sz="40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38"/>
          <p:cNvSpPr txBox="1"/>
          <p:nvPr/>
        </p:nvSpPr>
        <p:spPr>
          <a:xfrm>
            <a:off x="577653" y="866552"/>
            <a:ext cx="7370700" cy="362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50" tIns="88350" rIns="88350" bIns="88350" anchor="t" anchorCtr="0">
            <a:spAutoFit/>
          </a:bodyPr>
          <a:lstStyle/>
          <a:p>
            <a:pPr marL="4445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s-MX" sz="20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Para acceder al servicio de interpretación, haga clic en el botón «</a:t>
            </a:r>
            <a:r>
              <a:rPr lang="es-MX" sz="20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Interpretación</a:t>
            </a:r>
            <a:r>
              <a:rPr lang="es-MX" sz="20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» que aparece en los controles de su reunión o seminario web.</a:t>
            </a:r>
            <a:endParaRPr sz="2000" b="0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445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s-MX" sz="20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Si no ve el botón «Interpretación», haga clic en «</a:t>
            </a:r>
            <a:r>
              <a:rPr lang="es-MX" sz="20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Más</a:t>
            </a:r>
            <a:r>
              <a:rPr lang="es-MX" sz="20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» y, a continuación, en «</a:t>
            </a:r>
            <a:r>
              <a:rPr lang="es-MX" sz="20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Interpretación</a:t>
            </a:r>
            <a:r>
              <a:rPr lang="es-MX" sz="20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»</a:t>
            </a:r>
            <a:r>
              <a:rPr lang="en" sz="20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sz="2000" b="0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445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000" b="0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445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s-MX" sz="20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Haga clic en el idioma que desee escuchar</a:t>
            </a:r>
            <a:r>
              <a:rPr lang="en" sz="20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sz="20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3" name="Google Shape;593;p138" descr="Captura de pantalla del icono «Interpretación» que se encuentra en la barra de herramientas de Zoom."/>
          <p:cNvPicPr preferRelativeResize="0"/>
          <p:nvPr/>
        </p:nvPicPr>
        <p:blipFill rotWithShape="1">
          <a:blip r:embed="rId3">
            <a:alphaModFix/>
          </a:blip>
          <a:srcRect r="45049"/>
          <a:stretch/>
        </p:blipFill>
        <p:spPr>
          <a:xfrm>
            <a:off x="3627078" y="1991983"/>
            <a:ext cx="1271850" cy="60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138" descr="Captura de pantalla del icono «Más» que se encuentra en la barra de herramientas de Zoom."/>
          <p:cNvPicPr preferRelativeResize="0"/>
          <p:nvPr/>
        </p:nvPicPr>
        <p:blipFill rotWithShape="1">
          <a:blip r:embed="rId3">
            <a:alphaModFix/>
          </a:blip>
          <a:srcRect l="65020"/>
          <a:stretch/>
        </p:blipFill>
        <p:spPr>
          <a:xfrm>
            <a:off x="3961103" y="3571858"/>
            <a:ext cx="603800" cy="447547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138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88375" tIns="44175" rIns="88375" bIns="441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2</a:t>
            </a:fld>
            <a:endParaRPr sz="9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56"/>
          <p:cNvSpPr txBox="1">
            <a:spLocks noGrp="1"/>
          </p:cNvSpPr>
          <p:nvPr>
            <p:ph type="title"/>
          </p:nvPr>
        </p:nvSpPr>
        <p:spPr>
          <a:xfrm>
            <a:off x="628650" y="32607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000" dirty="0"/>
              <a:t>¿Cómo podría funcionar?</a:t>
            </a:r>
            <a:endParaRPr sz="3200" dirty="0"/>
          </a:p>
        </p:txBody>
      </p:sp>
      <p:sp>
        <p:nvSpPr>
          <p:cNvPr id="741" name="Google Shape;741;p156"/>
          <p:cNvSpPr txBox="1"/>
          <p:nvPr/>
        </p:nvSpPr>
        <p:spPr>
          <a:xfrm>
            <a:off x="435525" y="917632"/>
            <a:ext cx="5554800" cy="3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Nuevos solicitantes</a:t>
            </a:r>
            <a:r>
              <a:rPr lang="en" sz="16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</a:t>
            </a:r>
            <a:r>
              <a:rPr lang="es-CO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preguntas sobre la solicitud</a:t>
            </a:r>
            <a:r>
              <a:rPr lang="en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Miembros actuales</a:t>
            </a:r>
            <a:r>
              <a:rPr lang="en" sz="16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- </a:t>
            </a:r>
            <a:r>
              <a:rPr lang="es-CO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preguntas sobre la renovación</a:t>
            </a: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Nuevos solicitantes y miembros actuales</a:t>
            </a:r>
            <a:r>
              <a:rPr lang="en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Char char="●"/>
            </a:pPr>
            <a:r>
              <a:rPr lang="es-CO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Autodeclaración en 202</a:t>
            </a:r>
            <a:r>
              <a:rPr lang="en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7</a:t>
            </a: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Después 2028</a:t>
            </a:r>
            <a:endParaRPr sz="16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Char char="●"/>
            </a:pPr>
            <a:r>
              <a:rPr lang="es-MX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Para los nuevos solicitantes: un proceso de selección en el momento de la solicitud y un proceso de verificación</a:t>
            </a:r>
            <a:r>
              <a:rPr lang="en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Char char="●"/>
            </a:pPr>
            <a:r>
              <a:rPr lang="es-MX" sz="16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Para los miembros actuales: utilizar los datos de que disponemos y, en caso necesario, un proceso de verificación</a:t>
            </a:r>
            <a:endParaRPr sz="1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742" name="Google Shape;742;p156" descr="GettyImages-2247520280.jpg&#10;&#10;Un joven lleva una mochila y está de pie, de cara a la cámara, mirando hacia abajo, a su teléfono, con unos edificios a sus espaldas."/>
          <p:cNvPicPr preferRelativeResize="0"/>
          <p:nvPr/>
        </p:nvPicPr>
        <p:blipFill rotWithShape="1">
          <a:blip r:embed="rId3">
            <a:alphaModFix amt="70000"/>
          </a:blip>
          <a:srcRect l="28718" r="3115"/>
          <a:stretch/>
        </p:blipFill>
        <p:spPr>
          <a:xfrm>
            <a:off x="5818715" y="752600"/>
            <a:ext cx="4016400" cy="3929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43" name="Google Shape;743;p156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57"/>
          <p:cNvSpPr txBox="1">
            <a:spLocks noGrp="1"/>
          </p:cNvSpPr>
          <p:nvPr>
            <p:ph type="title"/>
          </p:nvPr>
        </p:nvSpPr>
        <p:spPr>
          <a:xfrm>
            <a:off x="628650" y="107334"/>
            <a:ext cx="7886700" cy="565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 </a:t>
            </a:r>
            <a:r>
              <a:rPr lang="es-MX" sz="3000" dirty="0"/>
              <a:t>Preguntas sobre la solicitud, 1 de 3</a:t>
            </a:r>
            <a:endParaRPr sz="3000" dirty="0"/>
          </a:p>
        </p:txBody>
      </p:sp>
      <p:sp>
        <p:nvSpPr>
          <p:cNvPr id="749" name="Google Shape;749;p157"/>
          <p:cNvSpPr txBox="1">
            <a:spLocks noGrp="1"/>
          </p:cNvSpPr>
          <p:nvPr>
            <p:ph type="body" idx="1"/>
          </p:nvPr>
        </p:nvSpPr>
        <p:spPr>
          <a:xfrm>
            <a:off x="163247" y="822695"/>
            <a:ext cx="8682600" cy="3995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1800" dirty="0"/>
              <a:t>¿Padece usted un trastorno por consumo de drogas o alcohol que le impide completar 80 horas al mes de trabajo, estudios y/o actividades de voluntariado?</a:t>
            </a: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1800" dirty="0"/>
              <a:t>¿Lleva 5 años o menos en proceso de recuperación de un trastorno por consumo de drogas o alcohol que le impide completar 80 horas al mes de trabajo, estudios y/o actividades de voluntariado?</a:t>
            </a: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1800" dirty="0"/>
              <a:t>¿Padece alguna discapacidad física, intelectual o del desarrollo que le dificulte realizar las actividades cotidianas y que le impida completar 80 horas al mes de trabajo, estudios y/o actividades de voluntariado?</a:t>
            </a:r>
            <a:endParaRPr sz="1800" dirty="0"/>
          </a:p>
        </p:txBody>
      </p:sp>
      <p:sp>
        <p:nvSpPr>
          <p:cNvPr id="750" name="Google Shape;750;p157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21</a:t>
            </a:fld>
            <a:endParaRPr sz="9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158"/>
          <p:cNvSpPr txBox="1">
            <a:spLocks noGrp="1"/>
          </p:cNvSpPr>
          <p:nvPr>
            <p:ph type="title"/>
          </p:nvPr>
        </p:nvSpPr>
        <p:spPr>
          <a:xfrm>
            <a:off x="628650" y="-58827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 </a:t>
            </a:r>
            <a:r>
              <a:rPr lang="es-MX" sz="3000" dirty="0"/>
              <a:t>Preguntas sobre la solicitud, 2 de 3</a:t>
            </a:r>
            <a:endParaRPr sz="3000" dirty="0"/>
          </a:p>
        </p:txBody>
      </p:sp>
      <p:sp>
        <p:nvSpPr>
          <p:cNvPr id="756" name="Google Shape;756;p158"/>
          <p:cNvSpPr txBox="1">
            <a:spLocks noGrp="1"/>
          </p:cNvSpPr>
          <p:nvPr>
            <p:ph type="body" idx="1"/>
          </p:nvPr>
        </p:nvSpPr>
        <p:spPr>
          <a:xfrm>
            <a:off x="177000" y="840775"/>
            <a:ext cx="8682600" cy="3743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1800" dirty="0"/>
              <a:t>¿Padece un trastorno de salud mental incapacitante que le impide completar 80 horas al mes de trabajo, estudios y/o actividades de voluntariado?</a:t>
            </a: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1800" dirty="0"/>
              <a:t>¿Padece una afección grave de salud que requiere un tratamiento periódico y que le impide completar 80 horas al mes de trabajo, estudios y/o actividades de voluntariado?</a:t>
            </a: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1800" dirty="0"/>
              <a:t>¿Es usted ciego y su afección le impide completar 80 horas al mes de trabajo, estudios y/o actividades de voluntariado?</a:t>
            </a:r>
            <a:endParaRPr sz="1800" dirty="0"/>
          </a:p>
        </p:txBody>
      </p:sp>
      <p:sp>
        <p:nvSpPr>
          <p:cNvPr id="757" name="Google Shape;757;p158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22</a:t>
            </a:fld>
            <a:endParaRPr sz="9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59"/>
          <p:cNvSpPr txBox="1">
            <a:spLocks noGrp="1"/>
          </p:cNvSpPr>
          <p:nvPr>
            <p:ph type="title"/>
          </p:nvPr>
        </p:nvSpPr>
        <p:spPr>
          <a:xfrm>
            <a:off x="628650" y="-46016"/>
            <a:ext cx="7886700" cy="708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000" dirty="0"/>
              <a:t>Preguntas sobre la solicitud, 3 de 3</a:t>
            </a:r>
            <a:endParaRPr sz="3000" dirty="0"/>
          </a:p>
        </p:txBody>
      </p:sp>
      <p:sp>
        <p:nvSpPr>
          <p:cNvPr id="763" name="Google Shape;763;p159"/>
          <p:cNvSpPr txBox="1">
            <a:spLocks noGrp="1"/>
          </p:cNvSpPr>
          <p:nvPr>
            <p:ph type="body" idx="1"/>
          </p:nvPr>
        </p:nvSpPr>
        <p:spPr>
          <a:xfrm>
            <a:off x="177525" y="1009700"/>
            <a:ext cx="8337900" cy="362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1800" dirty="0"/>
              <a:t>¿Reside actualmente en un hospital, una residencia de ancianos u otro centro de cuidados de larga duración, o ha residido en alguno de ellos en los últimos tres meses?</a:t>
            </a: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1800" dirty="0"/>
              <a:t>¿Recibe servicios de cuidados de larga duración (por ejemplo, en una residencia de ancianos o a través de la asistencia a domicilio)?</a:t>
            </a: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s-MX" sz="1800" dirty="0"/>
              <a:t>¿Percibe el Seguro de Ingreso Suplementario (SSI) y/o el Seguro Social por Incapacidad (SSDI)?</a:t>
            </a:r>
            <a:endParaRPr sz="1800" dirty="0"/>
          </a:p>
        </p:txBody>
      </p:sp>
      <p:sp>
        <p:nvSpPr>
          <p:cNvPr id="764" name="Google Shape;764;p159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23</a:t>
            </a:fld>
            <a:endParaRPr sz="9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60"/>
          <p:cNvSpPr txBox="1">
            <a:spLocks noGrp="1"/>
          </p:cNvSpPr>
          <p:nvPr>
            <p:ph type="ctrTitle"/>
          </p:nvPr>
        </p:nvSpPr>
        <p:spPr>
          <a:xfrm>
            <a:off x="3459750" y="1291525"/>
            <a:ext cx="53136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</a:pPr>
            <a:r>
              <a:rPr lang="es-MX" sz="4600" dirty="0">
                <a:latin typeface="Trebuchet MS"/>
                <a:ea typeface="Trebuchet MS"/>
                <a:cs typeface="Trebuchet MS"/>
                <a:sym typeface="Trebuchet MS"/>
              </a:rPr>
              <a:t>Preguntas más frecuentes: Fragilidad médica</a:t>
            </a:r>
            <a:endParaRPr sz="33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70" name="Google Shape;770;p160"/>
          <p:cNvSpPr txBox="1"/>
          <p:nvPr/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44175" rIns="88375" bIns="441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24</a:t>
            </a:fld>
            <a:endParaRPr sz="9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61"/>
          <p:cNvSpPr txBox="1">
            <a:spLocks noGrp="1"/>
          </p:cNvSpPr>
          <p:nvPr>
            <p:ph type="title"/>
          </p:nvPr>
        </p:nvSpPr>
        <p:spPr>
          <a:xfrm>
            <a:off x="628650" y="-79688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000" dirty="0"/>
              <a:t>Preguntas más frecuentes, 1 de 2</a:t>
            </a:r>
            <a:endParaRPr lang="en-US" sz="3200" dirty="0"/>
          </a:p>
        </p:txBody>
      </p:sp>
      <p:sp>
        <p:nvSpPr>
          <p:cNvPr id="777" name="Google Shape;777;p161"/>
          <p:cNvSpPr/>
          <p:nvPr/>
        </p:nvSpPr>
        <p:spPr>
          <a:xfrm>
            <a:off x="898500" y="793075"/>
            <a:ext cx="4112100" cy="1595100"/>
          </a:xfrm>
          <a:prstGeom prst="wedgeRectCallout">
            <a:avLst>
              <a:gd name="adj1" fmla="val 34949"/>
              <a:gd name="adj2" fmla="val 69844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MX" sz="1600" dirty="0">
                <a:latin typeface="Trebuchet MS"/>
                <a:ea typeface="Trebuchet MS"/>
                <a:cs typeface="Trebuchet MS"/>
                <a:sym typeface="Trebuchet MS"/>
              </a:rPr>
              <a:t>¿Qué afecciones médicas se considerarán de fragilidad médica? ¿El COVID prolongado, las migrañas crónicas, el VIH/sida, el cáncer, la EPOC, las migrañas, la tetraplejia, las lesiones cerebrales o las enfermedades crónicas?</a:t>
            </a:r>
            <a:endParaRPr sz="16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78" name="Google Shape;778;p161"/>
          <p:cNvSpPr/>
          <p:nvPr/>
        </p:nvSpPr>
        <p:spPr>
          <a:xfrm>
            <a:off x="628650" y="2435113"/>
            <a:ext cx="4164243" cy="1714799"/>
          </a:xfrm>
          <a:prstGeom prst="wedgeEllipseCallout">
            <a:avLst>
              <a:gd name="adj1" fmla="val -51097"/>
              <a:gd name="adj2" fmla="val 75662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 sz="1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s-MX" sz="1600" dirty="0">
                <a:latin typeface="Trebuchet MS"/>
                <a:ea typeface="Trebuchet MS"/>
                <a:cs typeface="Trebuchet MS"/>
                <a:sym typeface="Trebuchet MS"/>
              </a:rPr>
              <a:t>¿Se pedirá a los prestadores que documenten la discapacidad, la limitación funcional, la incapacidad laboral o la fragilidad médica?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79" name="Google Shape;779;p161"/>
          <p:cNvSpPr/>
          <p:nvPr/>
        </p:nvSpPr>
        <p:spPr>
          <a:xfrm>
            <a:off x="5498550" y="793075"/>
            <a:ext cx="2620200" cy="1239600"/>
          </a:xfrm>
          <a:prstGeom prst="wedgeEllipseCallout">
            <a:avLst>
              <a:gd name="adj1" fmla="val 33299"/>
              <a:gd name="adj2" fmla="val 6987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MX" sz="1800" dirty="0">
                <a:latin typeface="Trebuchet MS"/>
                <a:ea typeface="Trebuchet MS"/>
                <a:cs typeface="Trebuchet MS"/>
                <a:sym typeface="Trebuchet MS"/>
              </a:rPr>
              <a:t>¿Y qué ocurre con las personas sin hogar?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80" name="Google Shape;780;p161"/>
          <p:cNvSpPr/>
          <p:nvPr/>
        </p:nvSpPr>
        <p:spPr>
          <a:xfrm>
            <a:off x="5079325" y="2435113"/>
            <a:ext cx="3933300" cy="1714800"/>
          </a:xfrm>
          <a:prstGeom prst="wedgeRoundRectCallout">
            <a:avLst>
              <a:gd name="adj1" fmla="val -16863"/>
              <a:gd name="adj2" fmla="val 70296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MX" sz="1600" dirty="0">
                <a:latin typeface="Trebuchet MS"/>
                <a:ea typeface="Trebuchet MS"/>
                <a:cs typeface="Trebuchet MS"/>
                <a:sym typeface="Trebuchet MS"/>
              </a:rPr>
              <a:t>¿La excepción por estar en tratamiento por trastornos de salud mental o de consumo de sustancias se aplica tanto al tratamiento ambulatorio como al hospitalario, o solo a este último?</a:t>
            </a:r>
            <a:endParaRPr sz="16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81" name="Google Shape;781;p161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62"/>
          <p:cNvSpPr txBox="1">
            <a:spLocks noGrp="1"/>
          </p:cNvSpPr>
          <p:nvPr>
            <p:ph type="title"/>
          </p:nvPr>
        </p:nvSpPr>
        <p:spPr>
          <a:xfrm>
            <a:off x="628650" y="-79688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29210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000" dirty="0"/>
              <a:t>Preguntas más frecuentes, 2 de 2</a:t>
            </a:r>
            <a:endParaRPr sz="3200" dirty="0"/>
          </a:p>
        </p:txBody>
      </p:sp>
      <p:sp>
        <p:nvSpPr>
          <p:cNvPr id="788" name="Google Shape;788;p162"/>
          <p:cNvSpPr/>
          <p:nvPr/>
        </p:nvSpPr>
        <p:spPr>
          <a:xfrm>
            <a:off x="322000" y="968400"/>
            <a:ext cx="4124700" cy="2154300"/>
          </a:xfrm>
          <a:prstGeom prst="wedgeEllipseCallout">
            <a:avLst>
              <a:gd name="adj1" fmla="val -33116"/>
              <a:gd name="adj2" fmla="val 668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MX" sz="1800" dirty="0">
                <a:latin typeface="Trebuchet MS"/>
                <a:ea typeface="Trebuchet MS"/>
                <a:cs typeface="Trebuchet MS"/>
                <a:sym typeface="Trebuchet MS"/>
              </a:rPr>
              <a:t>¿Qué ocurre si un beneficiario de Medicaid tiene alguna discapacidad física o necesidades especiales que le impiden cumplir con el requisito de trabajo?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89" name="Google Shape;789;p162"/>
          <p:cNvSpPr/>
          <p:nvPr/>
        </p:nvSpPr>
        <p:spPr>
          <a:xfrm>
            <a:off x="5150644" y="612805"/>
            <a:ext cx="3787256" cy="3130519"/>
          </a:xfrm>
          <a:prstGeom prst="wedgeEllipseCallout">
            <a:avLst>
              <a:gd name="adj1" fmla="val 41702"/>
              <a:gd name="adj2" fmla="val 61735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MX" sz="1600" dirty="0">
                <a:latin typeface="Trebuchet MS"/>
                <a:ea typeface="Trebuchet MS"/>
                <a:cs typeface="Trebuchet MS"/>
                <a:sym typeface="Trebuchet MS"/>
              </a:rPr>
              <a:t>¿Se incluye en la categoría de «personas médicamente frágiles» a aquellas personas con trastorno por déficit de atención y otros diagnósticos que les dificultan estar al día con las renovaciones y las tareas cotidianas?</a:t>
            </a:r>
            <a:endParaRPr sz="16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90" name="Google Shape;790;p162"/>
          <p:cNvSpPr/>
          <p:nvPr/>
        </p:nvSpPr>
        <p:spPr>
          <a:xfrm>
            <a:off x="2166257" y="3450788"/>
            <a:ext cx="3369300" cy="910200"/>
          </a:xfrm>
          <a:prstGeom prst="wedgeRoundRectCallout">
            <a:avLst>
              <a:gd name="adj1" fmla="val -69986"/>
              <a:gd name="adj2" fmla="val 60297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MX" sz="1800" dirty="0">
                <a:latin typeface="Trebuchet MS"/>
                <a:ea typeface="Trebuchet MS"/>
                <a:cs typeface="Trebuchet MS"/>
                <a:sym typeface="Trebuchet MS"/>
              </a:rPr>
              <a:t>¿Cómo se definirá el «trastorno de salud mental incapacitante»?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91" name="Google Shape;791;p162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63"/>
          <p:cNvSpPr txBox="1">
            <a:spLocks noGrp="1"/>
          </p:cNvSpPr>
          <p:nvPr>
            <p:ph type="title"/>
          </p:nvPr>
        </p:nvSpPr>
        <p:spPr>
          <a:xfrm>
            <a:off x="314325" y="176081"/>
            <a:ext cx="85155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dirty="0"/>
              <a:t>Próximos eventos y recursos</a:t>
            </a:r>
          </a:p>
        </p:txBody>
      </p:sp>
      <p:sp>
        <p:nvSpPr>
          <p:cNvPr id="798" name="Google Shape;798;p163"/>
          <p:cNvSpPr txBox="1">
            <a:spLocks noGrp="1"/>
          </p:cNvSpPr>
          <p:nvPr>
            <p:ph type="body" idx="1"/>
          </p:nvPr>
        </p:nvSpPr>
        <p:spPr>
          <a:xfrm>
            <a:off x="628650" y="1083401"/>
            <a:ext cx="7886700" cy="3305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Eventos:</a:t>
            </a:r>
            <a:endParaRPr sz="1800" dirty="0"/>
          </a:p>
          <a:p>
            <a:pPr marL="342900" lvl="0" indent="-2921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</a:pPr>
            <a:r>
              <a:rPr lang="en" sz="1800" u="sng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 de septiembre</a:t>
            </a:r>
            <a:r>
              <a:rPr lang="es-MX" sz="1800" dirty="0"/>
              <a:t>: Seminario web sobre mejoras en la correspondencia con los socios</a:t>
            </a:r>
            <a:endParaRPr sz="1800" dirty="0"/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 dirty="0"/>
              <a:t>Recursos:</a:t>
            </a:r>
            <a:endParaRPr sz="1800" dirty="0"/>
          </a:p>
          <a:p>
            <a:pPr marL="342900" lvl="0" indent="-2921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</a:pPr>
            <a:r>
              <a:rPr lang="es-CO" sz="1800" u="sng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en" sz="1800" u="sng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ecursos de la H.R. 1</a:t>
            </a:r>
            <a:r>
              <a:rPr lang="en" sz="1800" u="sng" dirty="0">
                <a:solidFill>
                  <a:srgbClr val="0000FF"/>
                </a:solidFill>
              </a:rPr>
              <a:t> </a:t>
            </a:r>
            <a:r>
              <a:rPr lang="en" sz="1800" dirty="0"/>
              <a:t>– para socios</a:t>
            </a:r>
            <a:endParaRPr sz="1800" dirty="0"/>
          </a:p>
          <a:p>
            <a:pPr marL="3429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1800" u="sng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Página de Health First Colorado sobre la</a:t>
            </a:r>
            <a:r>
              <a:rPr lang="en" sz="1800" u="sng" dirty="0">
                <a:solidFill>
                  <a:srgbClr val="0000FF"/>
                </a:solidFill>
              </a:rPr>
              <a:t> H. R. 1</a:t>
            </a:r>
            <a:r>
              <a:rPr lang="en" sz="1800" dirty="0"/>
              <a:t> – para miembros</a:t>
            </a:r>
            <a:endParaRPr sz="1800" dirty="0"/>
          </a:p>
          <a:p>
            <a:pPr marL="3429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s-MX" sz="1800" u="sng" dirty="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Kit de herramientas de comunicación de la H</a:t>
            </a:r>
            <a:r>
              <a:rPr lang="fr-FR" sz="1800" u="sng" dirty="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.R. 1</a:t>
            </a:r>
            <a:r>
              <a:rPr lang="fr-FR" sz="1800" dirty="0"/>
              <a:t> - para </a:t>
            </a:r>
            <a:r>
              <a:rPr lang="fr-FR" sz="1800" dirty="0" err="1"/>
              <a:t>socios</a:t>
            </a:r>
            <a:endParaRPr lang="fr-FR" sz="18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O" sz="1800" u="sng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Suscríbase a</a:t>
            </a:r>
            <a:r>
              <a:rPr lang="en" sz="1800" u="sng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CO" sz="1800" u="sng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«At a </a:t>
            </a:r>
            <a:r>
              <a:rPr lang="es-CO" sz="1800" u="sng" dirty="0" err="1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Glance</a:t>
            </a:r>
            <a:r>
              <a:rPr lang="es-CO" sz="1800" u="sng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»</a:t>
            </a:r>
            <a:r>
              <a:rPr lang="es-CO" sz="1800" u="sng" dirty="0">
                <a:solidFill>
                  <a:srgbClr val="0000FF"/>
                </a:solidFill>
              </a:rPr>
              <a:t> </a:t>
            </a:r>
            <a:r>
              <a:rPr lang="es-CO" sz="1800" dirty="0"/>
              <a:t> y siga al HCPF en</a:t>
            </a:r>
            <a:r>
              <a:rPr lang="en" sz="1800" dirty="0"/>
              <a:t> </a:t>
            </a:r>
            <a:r>
              <a:rPr lang="en" sz="1800" u="sng" dirty="0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</a:t>
            </a:r>
            <a:r>
              <a:rPr lang="en" sz="1800" dirty="0"/>
              <a:t> y </a:t>
            </a:r>
            <a:r>
              <a:rPr lang="en" sz="1800" u="sng" dirty="0">
                <a:solidFill>
                  <a:srgbClr val="0000FF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</a:t>
            </a:r>
            <a:endParaRPr sz="1800" dirty="0">
              <a:solidFill>
                <a:srgbClr val="0000FF"/>
              </a:solidFill>
            </a:endParaRPr>
          </a:p>
        </p:txBody>
      </p:sp>
      <p:sp>
        <p:nvSpPr>
          <p:cNvPr id="799" name="Google Shape;799;p163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64"/>
          <p:cNvSpPr txBox="1">
            <a:spLocks noGrp="1"/>
          </p:cNvSpPr>
          <p:nvPr>
            <p:ph type="title"/>
          </p:nvPr>
        </p:nvSpPr>
        <p:spPr>
          <a:xfrm>
            <a:off x="446550" y="1890444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Trebuchet MS"/>
              <a:buNone/>
            </a:pPr>
            <a:r>
              <a:rPr lang="en" dirty="0"/>
              <a:t>¡Gracias!</a:t>
            </a:r>
            <a:endParaRPr dirty="0"/>
          </a:p>
        </p:txBody>
      </p:sp>
      <p:sp>
        <p:nvSpPr>
          <p:cNvPr id="806" name="Google Shape;806;p164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39"/>
          <p:cNvSpPr txBox="1">
            <a:spLocks noGrp="1"/>
          </p:cNvSpPr>
          <p:nvPr>
            <p:ph type="title"/>
          </p:nvPr>
        </p:nvSpPr>
        <p:spPr>
          <a:xfrm>
            <a:off x="628650" y="228476"/>
            <a:ext cx="7886700" cy="72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Subtítulos</a:t>
            </a:r>
            <a:endParaRPr sz="4000" dirty="0"/>
          </a:p>
        </p:txBody>
      </p:sp>
      <p:sp>
        <p:nvSpPr>
          <p:cNvPr id="602" name="Google Shape;602;p139"/>
          <p:cNvSpPr txBox="1">
            <a:spLocks noGrp="1"/>
          </p:cNvSpPr>
          <p:nvPr>
            <p:ph type="body" idx="1"/>
          </p:nvPr>
        </p:nvSpPr>
        <p:spPr>
          <a:xfrm>
            <a:off x="628650" y="728671"/>
            <a:ext cx="7886700" cy="315427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s-MX" sz="2000" dirty="0">
                <a:solidFill>
                  <a:schemeClr val="dk2"/>
                </a:solidFill>
              </a:rPr>
              <a:t>Los subtítulos están disponibles en la barra de herramientas de controles de la reunión, situada en la parte inferior de la pantalla. Para activarlos, haga clic en el icono «</a:t>
            </a:r>
            <a:r>
              <a:rPr lang="es-MX" sz="2000" b="1" dirty="0">
                <a:solidFill>
                  <a:schemeClr val="dk2"/>
                </a:solidFill>
              </a:rPr>
              <a:t>Mostrar subtítulos</a:t>
            </a:r>
            <a:r>
              <a:rPr lang="es-MX" sz="2000" dirty="0">
                <a:solidFill>
                  <a:schemeClr val="dk2"/>
                </a:solidFill>
              </a:rPr>
              <a:t>»</a:t>
            </a:r>
            <a:r>
              <a:rPr lang="en" sz="2000" dirty="0">
                <a:solidFill>
                  <a:schemeClr val="dk2"/>
                </a:solidFill>
              </a:rPr>
              <a:t>. </a:t>
            </a:r>
            <a:endParaRPr sz="2000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 dirty="0">
              <a:solidFill>
                <a:schemeClr val="dk2"/>
              </a:solidFill>
            </a:endParaRPr>
          </a:p>
          <a:p>
            <a:pPr marL="342900" lvl="0" indent="-292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s-MX" sz="2000" dirty="0">
                <a:solidFill>
                  <a:schemeClr val="dk2"/>
                </a:solidFill>
              </a:rPr>
              <a:t>Los subtítulos se pueden traducir a diferentes idiomas haciendo clic en la flecha hacia arriba situada junto al icono «Mostrar subtítulos» y seleccionando a continuación el idioma que prefiera</a:t>
            </a:r>
            <a:r>
              <a:rPr lang="en" sz="2000" dirty="0">
                <a:solidFill>
                  <a:schemeClr val="dk2"/>
                </a:solidFill>
              </a:rPr>
              <a:t>. </a:t>
            </a:r>
            <a:endParaRPr sz="2000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800" dirty="0">
              <a:solidFill>
                <a:schemeClr val="dk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pic>
        <p:nvPicPr>
          <p:cNvPr id="603" name="Google Shape;603;p139" descr="El icono de subtítulos de la barra de herramientas de Zoom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0478" y="2112795"/>
            <a:ext cx="2363044" cy="1189669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139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3</a:t>
            </a:fld>
            <a:endParaRPr sz="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40"/>
          <p:cNvSpPr txBox="1">
            <a:spLocks noGrp="1"/>
          </p:cNvSpPr>
          <p:nvPr>
            <p:ph type="title"/>
          </p:nvPr>
        </p:nvSpPr>
        <p:spPr>
          <a:xfrm>
            <a:off x="1121511" y="214684"/>
            <a:ext cx="6900900" cy="5400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 dirty="0"/>
              <a:t>Organización de la reunión</a:t>
            </a:r>
            <a:endParaRPr sz="4000" dirty="0"/>
          </a:p>
        </p:txBody>
      </p:sp>
      <p:sp>
        <p:nvSpPr>
          <p:cNvPr id="611" name="Google Shape;611;p140"/>
          <p:cNvSpPr txBox="1">
            <a:spLocks noGrp="1"/>
          </p:cNvSpPr>
          <p:nvPr>
            <p:ph type="body" idx="1"/>
          </p:nvPr>
        </p:nvSpPr>
        <p:spPr>
          <a:xfrm>
            <a:off x="628650" y="1092268"/>
            <a:ext cx="7886700" cy="3559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s-MX" sz="2000" dirty="0">
                <a:solidFill>
                  <a:schemeClr val="dk2"/>
                </a:solidFill>
              </a:rPr>
              <a:t>Estamos grabando. Las grabaciones y las diapositivas se publicarán en la</a:t>
            </a:r>
            <a:r>
              <a:rPr lang="en" sz="2000" dirty="0">
                <a:solidFill>
                  <a:schemeClr val="dk2"/>
                </a:solidFill>
              </a:rPr>
              <a:t> </a:t>
            </a:r>
            <a:r>
              <a:rPr lang="es-MX" sz="2000" u="sng" dirty="0">
                <a:solidFill>
                  <a:schemeClr val="hlink"/>
                </a:solidFill>
                <a:hlinkClick r:id="rId3"/>
              </a:rPr>
              <a:t>página web del Centro de Apoyo a las Partes Interesadas de la H.R. </a:t>
            </a:r>
            <a:r>
              <a:rPr lang="en" sz="2000" u="sng" dirty="0">
                <a:solidFill>
                  <a:schemeClr val="hlink"/>
                </a:solidFill>
                <a:hlinkClick r:id="rId3"/>
              </a:rPr>
              <a:t>1</a:t>
            </a:r>
            <a:r>
              <a:rPr lang="en" sz="2000" dirty="0">
                <a:solidFill>
                  <a:schemeClr val="dk2"/>
                </a:solidFill>
              </a:rPr>
              <a:t> </a:t>
            </a:r>
            <a:r>
              <a:rPr lang="es-CO" sz="2000" dirty="0">
                <a:solidFill>
                  <a:schemeClr val="dk2"/>
                </a:solidFill>
              </a:rPr>
              <a:t>del HCPF.</a:t>
            </a:r>
            <a:endParaRPr sz="2000" dirty="0">
              <a:solidFill>
                <a:schemeClr val="dk2"/>
              </a:solidFill>
            </a:endParaRPr>
          </a:p>
          <a:p>
            <a:pPr marL="3429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s-MX" sz="2000" dirty="0">
                <a:solidFill>
                  <a:schemeClr val="dk2"/>
                </a:solidFill>
              </a:rPr>
              <a:t>Se silenciará el micrófono de todos los asistentes durante toda la presentación</a:t>
            </a:r>
            <a:r>
              <a:rPr lang="en" sz="2000" dirty="0">
                <a:solidFill>
                  <a:schemeClr val="dk2"/>
                </a:solidFill>
              </a:rPr>
              <a:t>.</a:t>
            </a:r>
            <a:endParaRPr sz="2000" dirty="0">
              <a:solidFill>
                <a:schemeClr val="dk2"/>
              </a:solidFill>
            </a:endParaRPr>
          </a:p>
          <a:p>
            <a:pPr marL="3429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s-MX" sz="2000" dirty="0">
                <a:solidFill>
                  <a:schemeClr val="dk2"/>
                </a:solidFill>
              </a:rPr>
              <a:t>Las diapositivas, los enlaces y otros materiales se publicarán en el chat</a:t>
            </a:r>
            <a:r>
              <a:rPr lang="en" sz="2000" dirty="0">
                <a:solidFill>
                  <a:schemeClr val="dk2"/>
                </a:solidFill>
              </a:rPr>
              <a:t>. </a:t>
            </a:r>
            <a:endParaRPr sz="2000" dirty="0">
              <a:solidFill>
                <a:schemeClr val="dk2"/>
              </a:solidFill>
            </a:endParaRPr>
          </a:p>
          <a:p>
            <a:pPr marL="3429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 dirty="0">
              <a:solidFill>
                <a:schemeClr val="dk2"/>
              </a:solidFill>
            </a:endParaRPr>
          </a:p>
        </p:txBody>
      </p:sp>
      <p:sp>
        <p:nvSpPr>
          <p:cNvPr id="612" name="Google Shape;612;p140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/>
              <a:t>4</a:t>
            </a:fld>
            <a:endParaRPr sz="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41"/>
          <p:cNvSpPr txBox="1">
            <a:spLocks noGrp="1"/>
          </p:cNvSpPr>
          <p:nvPr>
            <p:ph type="title"/>
          </p:nvPr>
        </p:nvSpPr>
        <p:spPr>
          <a:xfrm>
            <a:off x="2617044" y="328494"/>
            <a:ext cx="3909825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" sz="4000" dirty="0"/>
              <a:t>Que hacemos</a:t>
            </a:r>
            <a:endParaRPr sz="4000" dirty="0"/>
          </a:p>
        </p:txBody>
      </p:sp>
      <p:sp>
        <p:nvSpPr>
          <p:cNvPr id="618" name="Google Shape;618;p141"/>
          <p:cNvSpPr txBox="1">
            <a:spLocks noGrp="1"/>
          </p:cNvSpPr>
          <p:nvPr>
            <p:ph type="body" idx="1"/>
          </p:nvPr>
        </p:nvSpPr>
        <p:spPr>
          <a:xfrm>
            <a:off x="857250" y="1257300"/>
            <a:ext cx="7922475" cy="295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s-MX" sz="2400" dirty="0">
                <a:solidFill>
                  <a:schemeClr val="dk2"/>
                </a:solidFill>
              </a:rPr>
              <a:t>El Departamento de Política Sanitaria y Financiación de Colorado (HCPF) gestiona </a:t>
            </a:r>
            <a:r>
              <a:rPr lang="es-MX" sz="2400" dirty="0" err="1">
                <a:solidFill>
                  <a:schemeClr val="dk2"/>
                </a:solidFill>
              </a:rPr>
              <a:t>Health</a:t>
            </a:r>
            <a:r>
              <a:rPr lang="es-MX" sz="2400" dirty="0">
                <a:solidFill>
                  <a:schemeClr val="dk2"/>
                </a:solidFill>
              </a:rPr>
              <a:t> </a:t>
            </a:r>
            <a:r>
              <a:rPr lang="es-MX" sz="2400" dirty="0" err="1">
                <a:solidFill>
                  <a:schemeClr val="dk2"/>
                </a:solidFill>
              </a:rPr>
              <a:t>First</a:t>
            </a:r>
            <a:r>
              <a:rPr lang="es-MX" sz="2400" dirty="0">
                <a:solidFill>
                  <a:schemeClr val="dk2"/>
                </a:solidFill>
              </a:rPr>
              <a:t> Colorado (el programa Medicaid de Colorado), el Child </a:t>
            </a:r>
            <a:r>
              <a:rPr lang="es-MX" sz="2400" dirty="0" err="1">
                <a:solidFill>
                  <a:schemeClr val="dk2"/>
                </a:solidFill>
              </a:rPr>
              <a:t>Health</a:t>
            </a:r>
            <a:r>
              <a:rPr lang="es-MX" sz="2400" dirty="0">
                <a:solidFill>
                  <a:schemeClr val="dk2"/>
                </a:solidFill>
              </a:rPr>
              <a:t> Plan </a:t>
            </a:r>
            <a:r>
              <a:rPr lang="es-MX" sz="2400" i="1" dirty="0">
                <a:solidFill>
                  <a:schemeClr val="dk2"/>
                </a:solidFill>
              </a:rPr>
              <a:t>Plus</a:t>
            </a:r>
            <a:r>
              <a:rPr lang="es-MX" sz="2400" dirty="0">
                <a:solidFill>
                  <a:schemeClr val="dk2"/>
                </a:solidFill>
              </a:rPr>
              <a:t> (CHP+) y otros programas sanitarios destinados a los residentes de Colorado que cumplan los requisitos.</a:t>
            </a:r>
            <a:endParaRPr lang="es-MX" sz="2400" b="0" i="0" u="none" strike="noStrik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19" name="Google Shape;619;p141"/>
          <p:cNvSpPr txBox="1">
            <a:spLocks noGrp="1"/>
          </p:cNvSpPr>
          <p:nvPr>
            <p:ph type="sldNum" idx="12"/>
          </p:nvPr>
        </p:nvSpPr>
        <p:spPr>
          <a:xfrm>
            <a:off x="5160456" y="4778063"/>
            <a:ext cx="375322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p142" descr="El padre señala algo en el ordenador portátil a su familia, sentada en el sofá, mientras su esposa, su hijo y su hija observan."/>
          <p:cNvPicPr preferRelativeResize="0"/>
          <p:nvPr/>
        </p:nvPicPr>
        <p:blipFill rotWithShape="1">
          <a:blip r:embed="rId3">
            <a:alphaModFix/>
          </a:blip>
          <a:srcRect l="10386" t="16328" b="8637"/>
          <a:stretch/>
        </p:blipFill>
        <p:spPr>
          <a:xfrm>
            <a:off x="-1" y="-1"/>
            <a:ext cx="9143998" cy="4701688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142"/>
          <p:cNvSpPr/>
          <p:nvPr/>
        </p:nvSpPr>
        <p:spPr>
          <a:xfrm>
            <a:off x="0" y="2700394"/>
            <a:ext cx="9144000" cy="1826325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s-CO" sz="30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Nuestra misión</a:t>
            </a:r>
            <a:endParaRPr sz="3000" b="1" dirty="0">
              <a:solidFill>
                <a:schemeClr val="dk1"/>
              </a:solidFill>
            </a:endParaRP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s-MX" sz="18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Mejorar la equidad, el acceso y los resultados en la asistencia sanitaria para las personas a las que atendemos, al tiempo que se ahorra dinero a los habitantes de Colorado en materia de asistencia sanitaria y se genera valor para el estado de Colorado</a:t>
            </a:r>
            <a:r>
              <a:rPr lang="en" sz="18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sz="18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26" name="Google Shape;626;p142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43"/>
          <p:cNvSpPr txBox="1">
            <a:spLocks noGrp="1"/>
          </p:cNvSpPr>
          <p:nvPr>
            <p:ph type="title"/>
          </p:nvPr>
        </p:nvSpPr>
        <p:spPr>
          <a:xfrm>
            <a:off x="285750" y="183755"/>
            <a:ext cx="86091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</a:pPr>
            <a:r>
              <a:rPr lang="en" sz="4000" dirty="0"/>
              <a:t>Orden del día</a:t>
            </a:r>
            <a:endParaRPr sz="4000" dirty="0"/>
          </a:p>
        </p:txBody>
      </p:sp>
      <p:sp>
        <p:nvSpPr>
          <p:cNvPr id="633" name="Google Shape;633;p143"/>
          <p:cNvSpPr txBox="1">
            <a:spLocks noGrp="1"/>
          </p:cNvSpPr>
          <p:nvPr>
            <p:ph type="body" idx="1"/>
          </p:nvPr>
        </p:nvSpPr>
        <p:spPr>
          <a:xfrm>
            <a:off x="401269" y="898306"/>
            <a:ext cx="8609100" cy="3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100" dirty="0"/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s-MX" sz="2100" dirty="0"/>
              <a:t>Nuestro enfoque</a:t>
            </a:r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s-MX" sz="2100" dirty="0"/>
              <a:t>Resumen de los requisitos laborales</a:t>
            </a:r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s-MX" sz="2100" dirty="0"/>
              <a:t>¿Qué es la fragilidad médica?</a:t>
            </a:r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s-MX" sz="2100" dirty="0"/>
              <a:t>Cómo podrían llevarse a cabo las evaluaciones de fragilidad médica</a:t>
            </a:r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s-MX" sz="2100" dirty="0"/>
              <a:t>Preguntas más frecuentes</a:t>
            </a:r>
          </a:p>
          <a:p>
            <a:pPr marL="3429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</a:pPr>
            <a:r>
              <a:rPr lang="es-MX" sz="2100" dirty="0"/>
              <a:t>Próximos eventos y recursos</a:t>
            </a:r>
            <a:r>
              <a:rPr lang="en" sz="2100" dirty="0"/>
              <a:t>s</a:t>
            </a:r>
            <a:endParaRPr sz="2100" dirty="0"/>
          </a:p>
        </p:txBody>
      </p:sp>
      <p:sp>
        <p:nvSpPr>
          <p:cNvPr id="634" name="Google Shape;634;p143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144"/>
          <p:cNvSpPr txBox="1">
            <a:spLocks noGrp="1"/>
          </p:cNvSpPr>
          <p:nvPr>
            <p:ph type="title"/>
          </p:nvPr>
        </p:nvSpPr>
        <p:spPr>
          <a:xfrm>
            <a:off x="285750" y="101991"/>
            <a:ext cx="86091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</a:pPr>
            <a:r>
              <a:rPr lang="en" sz="4000" dirty="0"/>
              <a:t>Nuestro enfoque</a:t>
            </a:r>
            <a:endParaRPr sz="4000" dirty="0"/>
          </a:p>
        </p:txBody>
      </p:sp>
      <p:sp>
        <p:nvSpPr>
          <p:cNvPr id="641" name="Google Shape;641;p144"/>
          <p:cNvSpPr txBox="1">
            <a:spLocks noGrp="1"/>
          </p:cNvSpPr>
          <p:nvPr>
            <p:ph type="body" idx="1"/>
          </p:nvPr>
        </p:nvSpPr>
        <p:spPr>
          <a:xfrm>
            <a:off x="468425" y="881553"/>
            <a:ext cx="8326500" cy="39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-MX" sz="1800" dirty="0"/>
              <a:t>Nuestros principios de aplicación tienen por objeto lograr un equilibrio entre</a:t>
            </a:r>
            <a:r>
              <a:rPr lang="en" sz="1800" dirty="0"/>
              <a:t>:</a:t>
            </a:r>
            <a:endParaRPr sz="1800" dirty="0"/>
          </a:p>
          <a:p>
            <a:pPr marL="685800" lvl="1" indent="-28575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900"/>
              <a:buFont typeface="Trebuchet MS"/>
              <a:buChar char="⮚"/>
            </a:pPr>
            <a:r>
              <a:rPr lang="es-MX" sz="1800" dirty="0"/>
              <a:t>La necesidad de cumplir con las expectativas de los CMS en lo que respecta a la justificación y la auditoría, Y</a:t>
            </a:r>
            <a:r>
              <a:rPr lang="en" sz="1800" dirty="0"/>
              <a:t> </a:t>
            </a:r>
            <a:endParaRPr sz="1800" dirty="0"/>
          </a:p>
          <a:p>
            <a:pPr marL="68580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⮚"/>
            </a:pPr>
            <a:r>
              <a:rPr lang="es-CO" sz="1800" dirty="0"/>
              <a:t>Nuestros objetivos de</a:t>
            </a:r>
            <a:r>
              <a:rPr lang="en" sz="1800" dirty="0"/>
              <a:t>: </a:t>
            </a:r>
            <a:endParaRPr sz="1800" dirty="0"/>
          </a:p>
          <a:p>
            <a:pPr marL="102870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▪"/>
            </a:pPr>
            <a:r>
              <a:rPr lang="es-MX" sz="1800" dirty="0">
                <a:latin typeface="Trebuchet MS"/>
                <a:ea typeface="Trebuchet MS"/>
                <a:cs typeface="Trebuchet MS"/>
                <a:sym typeface="Trebuchet MS"/>
              </a:rPr>
              <a:t>minimizar la carga administrativa para los miembros, los prestadores y los responsables de la evaluación de la elegibilidad, Y</a:t>
            </a:r>
            <a:r>
              <a:rPr lang="en" sz="1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102870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▪"/>
            </a:pPr>
            <a:r>
              <a:rPr lang="es-CO" sz="1800" dirty="0">
                <a:latin typeface="Trebuchet MS"/>
                <a:ea typeface="Trebuchet MS"/>
                <a:cs typeface="Trebuchet MS"/>
                <a:sym typeface="Trebuchet MS"/>
              </a:rPr>
              <a:t>mitigar la pérdida de cobertura cuando proceda</a:t>
            </a:r>
            <a:r>
              <a:rPr lang="en" sz="18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42" name="Google Shape;642;p144"/>
          <p:cNvSpPr txBox="1"/>
          <p:nvPr/>
        </p:nvSpPr>
        <p:spPr>
          <a:xfrm>
            <a:off x="1049060" y="3409815"/>
            <a:ext cx="7817400" cy="1271588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s-MX" sz="23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Objetivo principal del HCPF: reducir la pérdida de cobertura </a:t>
            </a:r>
            <a:r>
              <a:rPr lang="es-MX" sz="23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y las consecuencias negativas para los habitantes de Colorado, los proveedores y la economía</a:t>
            </a:r>
          </a:p>
        </p:txBody>
      </p:sp>
      <p:sp>
        <p:nvSpPr>
          <p:cNvPr id="643" name="Google Shape;643;p144" descr="Golden five-pointed star icon."/>
          <p:cNvSpPr txBox="1"/>
          <p:nvPr/>
        </p:nvSpPr>
        <p:spPr>
          <a:xfrm>
            <a:off x="126175" y="3713475"/>
            <a:ext cx="5982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144" descr="star" title="star"/>
          <p:cNvSpPr/>
          <p:nvPr/>
        </p:nvSpPr>
        <p:spPr>
          <a:xfrm>
            <a:off x="55825" y="3582575"/>
            <a:ext cx="837300" cy="7953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E599"/>
          </a:solidFill>
          <a:ln>
            <a:noFill/>
          </a:ln>
        </p:spPr>
        <p:txBody>
          <a:bodyPr spcFirstLastPara="1" wrap="square" lIns="85925" tIns="85925" rIns="85925" bIns="85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</a:endParaRPr>
          </a:p>
        </p:txBody>
      </p:sp>
      <p:sp>
        <p:nvSpPr>
          <p:cNvPr id="645" name="Google Shape;645;p144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45"/>
          <p:cNvSpPr txBox="1">
            <a:spLocks noGrp="1"/>
          </p:cNvSpPr>
          <p:nvPr>
            <p:ph type="ctrTitle"/>
          </p:nvPr>
        </p:nvSpPr>
        <p:spPr>
          <a:xfrm>
            <a:off x="3459750" y="1291525"/>
            <a:ext cx="5313600" cy="2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5000"/>
              <a:buFont typeface="Arial"/>
              <a:buNone/>
            </a:pPr>
            <a:r>
              <a:rPr lang="es-MX" sz="4600" dirty="0">
                <a:solidFill>
                  <a:srgbClr val="001970"/>
                </a:solidFill>
                <a:latin typeface="Trebuchet MS"/>
                <a:ea typeface="Trebuchet MS"/>
                <a:cs typeface="Trebuchet MS"/>
                <a:sym typeface="Trebuchet MS"/>
              </a:rPr>
              <a:t>Resumen de los requisitos laborales</a:t>
            </a:r>
            <a:endParaRPr sz="33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51" name="Google Shape;651;p145"/>
          <p:cNvSpPr txBox="1">
            <a:spLocks noGrp="1"/>
          </p:cNvSpPr>
          <p:nvPr>
            <p:ph type="sldNum" idx="4294967295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Trebuchet MS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 Theme">
  <a:themeElements>
    <a:clrScheme name="HCPF 2019 Colors">
      <a:dk1>
        <a:srgbClr val="000000"/>
      </a:dk1>
      <a:lt1>
        <a:srgbClr val="FFFFFF"/>
      </a:lt1>
      <a:dk2>
        <a:srgbClr val="4E5758"/>
      </a:dk2>
      <a:lt2>
        <a:srgbClr val="F2F2F2"/>
      </a:lt2>
      <a:accent1>
        <a:srgbClr val="00A6CE"/>
      </a:accent1>
      <a:accent2>
        <a:srgbClr val="C32032"/>
      </a:accent2>
      <a:accent3>
        <a:srgbClr val="37657F"/>
      </a:accent3>
      <a:accent4>
        <a:srgbClr val="225D39"/>
      </a:accent4>
      <a:accent5>
        <a:srgbClr val="232C68"/>
      </a:accent5>
      <a:accent6>
        <a:srgbClr val="814C9E"/>
      </a:accent6>
      <a:hlink>
        <a:srgbClr val="7B853A"/>
      </a:hlink>
      <a:folHlink>
        <a:srgbClr val="FFD2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White Theme">
  <a:themeElements>
    <a:clrScheme name="HCPF 2019 Colors">
      <a:dk1>
        <a:srgbClr val="000000"/>
      </a:dk1>
      <a:lt1>
        <a:srgbClr val="FFFFFF"/>
      </a:lt1>
      <a:dk2>
        <a:srgbClr val="4E5758"/>
      </a:dk2>
      <a:lt2>
        <a:srgbClr val="F2F2F2"/>
      </a:lt2>
      <a:accent1>
        <a:srgbClr val="00A6CE"/>
      </a:accent1>
      <a:accent2>
        <a:srgbClr val="C32032"/>
      </a:accent2>
      <a:accent3>
        <a:srgbClr val="37657F"/>
      </a:accent3>
      <a:accent4>
        <a:srgbClr val="225D39"/>
      </a:accent4>
      <a:accent5>
        <a:srgbClr val="232C68"/>
      </a:accent5>
      <a:accent6>
        <a:srgbClr val="814C9E"/>
      </a:accent6>
      <a:hlink>
        <a:srgbClr val="7B853A"/>
      </a:hlink>
      <a:folHlink>
        <a:srgbClr val="FFD2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Important Campaign Style">
  <a:themeElements>
    <a:clrScheme name="Important Campaign Colors">
      <a:dk1>
        <a:srgbClr val="080808"/>
      </a:dk1>
      <a:lt1>
        <a:srgbClr val="FFFFFF"/>
      </a:lt1>
      <a:dk2>
        <a:srgbClr val="7B256F"/>
      </a:dk2>
      <a:lt2>
        <a:srgbClr val="9D9D9D"/>
      </a:lt2>
      <a:accent1>
        <a:srgbClr val="001970"/>
      </a:accent1>
      <a:accent2>
        <a:srgbClr val="245D38"/>
      </a:accent2>
      <a:accent3>
        <a:srgbClr val="0067AB"/>
      </a:accent3>
      <a:accent4>
        <a:srgbClr val="6BA542"/>
      </a:accent4>
      <a:accent5>
        <a:srgbClr val="E6F6EC"/>
      </a:accent5>
      <a:accent6>
        <a:srgbClr val="FFDDFF"/>
      </a:accent6>
      <a:hlink>
        <a:srgbClr val="E1F3FF"/>
      </a:hlink>
      <a:folHlink>
        <a:srgbClr val="FFD1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White Theme">
  <a:themeElements>
    <a:clrScheme name="HCPF 2019 Colors">
      <a:dk1>
        <a:srgbClr val="000000"/>
      </a:dk1>
      <a:lt1>
        <a:srgbClr val="FFFFFF"/>
      </a:lt1>
      <a:dk2>
        <a:srgbClr val="4E5758"/>
      </a:dk2>
      <a:lt2>
        <a:srgbClr val="F2F2F2"/>
      </a:lt2>
      <a:accent1>
        <a:srgbClr val="00A6CE"/>
      </a:accent1>
      <a:accent2>
        <a:srgbClr val="C32032"/>
      </a:accent2>
      <a:accent3>
        <a:srgbClr val="37657F"/>
      </a:accent3>
      <a:accent4>
        <a:srgbClr val="225D39"/>
      </a:accent4>
      <a:accent5>
        <a:srgbClr val="232C68"/>
      </a:accent5>
      <a:accent6>
        <a:srgbClr val="814C9E"/>
      </a:accent6>
      <a:hlink>
        <a:srgbClr val="7B853A"/>
      </a:hlink>
      <a:folHlink>
        <a:srgbClr val="FFD2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1820</Words>
  <Application>Microsoft Office PowerPoint</Application>
  <PresentationFormat>On-screen Show (16:9)</PresentationFormat>
  <Paragraphs>188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Noto Sans Symbols</vt:lpstr>
      <vt:lpstr>Arial</vt:lpstr>
      <vt:lpstr>Calibri</vt:lpstr>
      <vt:lpstr>Courier New</vt:lpstr>
      <vt:lpstr>Trebuchet MS</vt:lpstr>
      <vt:lpstr>Verdana</vt:lpstr>
      <vt:lpstr>Simple Light</vt:lpstr>
      <vt:lpstr>Blue Theme</vt:lpstr>
      <vt:lpstr>White Theme</vt:lpstr>
      <vt:lpstr>White Theme</vt:lpstr>
      <vt:lpstr>White Theme</vt:lpstr>
      <vt:lpstr>Important Campaign Style</vt:lpstr>
      <vt:lpstr>White Theme</vt:lpstr>
      <vt:lpstr> Seminario web sobre la fragilidad médica en el marco de Medicaid</vt:lpstr>
      <vt:lpstr>PowerPoint Presentation</vt:lpstr>
      <vt:lpstr>Subtítulos</vt:lpstr>
      <vt:lpstr>Organización de la reunión</vt:lpstr>
      <vt:lpstr>Que hacemos</vt:lpstr>
      <vt:lpstr>PowerPoint Presentation</vt:lpstr>
      <vt:lpstr>Orden del día</vt:lpstr>
      <vt:lpstr>Nuestro enfoque</vt:lpstr>
      <vt:lpstr>Resumen de los requisitos laborales</vt:lpstr>
      <vt:lpstr> Resumen de los requisitos laborales de la H.R. 1</vt:lpstr>
      <vt:lpstr>¿A quiénes NO les afectan los requisitos laborales?, 1 de 3</vt:lpstr>
      <vt:lpstr>¿A quiénes NO les afectan los requisitos laborales?, 2 de 3</vt:lpstr>
      <vt:lpstr> ¿A quiénes NO les afectan los requisitos laborales?, 3 de 3</vt:lpstr>
      <vt:lpstr>¿Qué es la fragilidad médica?</vt:lpstr>
      <vt:lpstr>Descripción general de la fragilidad médica</vt:lpstr>
      <vt:lpstr>Modificaciones federales: norma definitiva provisional (IFR)</vt:lpstr>
      <vt:lpstr>Limitaciones funcionales en la fragilidad médica</vt:lpstr>
      <vt:lpstr>¿Qué es la autodeclaración?</vt:lpstr>
      <vt:lpstr>Cómo podrían llevarse a cabo las evaluaciones de fragilidad médica</vt:lpstr>
      <vt:lpstr>¿Cómo podría funcionar?</vt:lpstr>
      <vt:lpstr> Preguntas sobre la solicitud, 1 de 3</vt:lpstr>
      <vt:lpstr> Preguntas sobre la solicitud, 2 de 3</vt:lpstr>
      <vt:lpstr>Preguntas sobre la solicitud, 3 de 3</vt:lpstr>
      <vt:lpstr>Preguntas más frecuentes: Fragilidad médica</vt:lpstr>
      <vt:lpstr>Preguntas más frecuentes, 1 de 2</vt:lpstr>
      <vt:lpstr>Preguntas más frecuentes, 2 de 2</vt:lpstr>
      <vt:lpstr>Próximos eventos y recursos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Seminario web sobre la fragilidad médica en el marco de Medicaid</dc:title>
  <cp:lastModifiedBy>Sound Ventures Inc</cp:lastModifiedBy>
  <cp:revision>10</cp:revision>
  <dcterms:modified xsi:type="dcterms:W3CDTF">2026-07-27T16:49:20Z</dcterms:modified>
</cp:coreProperties>
</file>