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4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5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6.xml" ContentType="application/vnd.openxmlformats-officedocument.them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76" r:id="rId1"/>
    <p:sldMasterId id="2147483777" r:id="rId2"/>
    <p:sldMasterId id="2147483778" r:id="rId3"/>
    <p:sldMasterId id="2147483779" r:id="rId4"/>
    <p:sldMasterId id="2147483780" r:id="rId5"/>
    <p:sldMasterId id="2147483781" r:id="rId6"/>
    <p:sldMasterId id="2147483783" r:id="rId7"/>
  </p:sldMasterIdLst>
  <p:notesMasterIdLst>
    <p:notesMasterId r:id="rId36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ucien Meadows - HCPF He Him" initials="" lastIdx="1" clrIdx="0"/>
  <p:cmAuthor id="1" name="Jan Cartwright - HCPF" initials="" lastIdx="1" clrIdx="1"/>
  <p:cmAuthor id="2" name="Carrie Cortiglio - HCPF" initials="" lastIdx="2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55D5574-E652-4F50-A7C9-04AF68E3E5EF}">
  <a:tblStyle styleId="{C55D5574-E652-4F50-A7C9-04AF68E3E5E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692" y="3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viewProps" Target="viewProps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8" Type="http://schemas.openxmlformats.org/officeDocument/2006/relationships/slide" Target="slides/slid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pIxlY10bnOP_kE5b0Y3lkng1pifGcerGsOxNICx0qRs/edit?tab=t.0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g3ef888ce6f8_0_65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For Speaker Notes, </a:t>
            </a:r>
            <a:r>
              <a:rPr lang="en" u="sng">
                <a:solidFill>
                  <a:schemeClr val="hlink"/>
                </a:solidFill>
                <a:hlinkClick r:id="rId3"/>
              </a:rPr>
              <a:t>please see our Google Doc</a:t>
            </a:r>
            <a:r>
              <a:rPr lang="en">
                <a:solidFill>
                  <a:schemeClr val="dk1"/>
                </a:solidFill>
              </a:rPr>
              <a:t>. 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81" name="Google Shape;581;g3ef888ce6f8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263" y="185599"/>
            <a:ext cx="6127500" cy="3446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g3f957d8143f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263" y="185599"/>
            <a:ext cx="6127500" cy="3446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4" name="Google Shape;654;g3f957d8143f_0_4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endParaRPr/>
          </a:p>
        </p:txBody>
      </p:sp>
      <p:sp>
        <p:nvSpPr>
          <p:cNvPr id="655" name="Google Shape;655;g3f957d8143f_0_4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g3f957d8143f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263" y="185599"/>
            <a:ext cx="6127500" cy="3446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5" name="Google Shape;665;g3f957d8143f_0_14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endParaRPr/>
          </a:p>
        </p:txBody>
      </p:sp>
      <p:sp>
        <p:nvSpPr>
          <p:cNvPr id="666" name="Google Shape;666;g3f957d8143f_0_14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g3f957d8143f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800" cy="344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3" name="Google Shape;673;g3f957d8143f_0_21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74" name="Google Shape;674;g3f957d8143f_0_21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rebuchet MS"/>
              <a:buNone/>
            </a:pPr>
            <a:fld id="{00000000-1234-1234-1234-123412341234}" type="slidenum">
              <a:rPr lang="en"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12</a:t>
            </a:fld>
            <a:endParaRPr sz="1200" b="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g3f957d8143f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800" cy="344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81" name="Google Shape;681;g3f957d8143f_0_28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2" name="Google Shape;682;g3f957d8143f_0_28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rebuchet MS"/>
              <a:buNone/>
            </a:pPr>
            <a:fld id="{00000000-1234-1234-1234-123412341234}" type="slidenum">
              <a:rPr lang="en"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13</a:t>
            </a:fld>
            <a:endParaRPr sz="1200" b="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g3ef888ce6f8_0_251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9" name="Google Shape;689;g3ef888ce6f8_0_2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263" y="185599"/>
            <a:ext cx="6127500" cy="3446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g3f957d8143f_0_2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263" y="185599"/>
            <a:ext cx="6127500" cy="3446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5" name="Google Shape;695;g3f957d8143f_0_212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endParaRPr/>
          </a:p>
        </p:txBody>
      </p:sp>
      <p:sp>
        <p:nvSpPr>
          <p:cNvPr id="696" name="Google Shape;696;g3f957d8143f_0_212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g3f951f58934_2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263" y="185599"/>
            <a:ext cx="6127500" cy="3446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4" name="Google Shape;704;g3f951f58934_2_14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endParaRPr/>
          </a:p>
        </p:txBody>
      </p:sp>
      <p:sp>
        <p:nvSpPr>
          <p:cNvPr id="705" name="Google Shape;705;g3f951f58934_2_14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g3f4a457ffff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263" y="185599"/>
            <a:ext cx="6127500" cy="3446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2" name="Google Shape;712;g3f4a457ffff_0_75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endParaRPr/>
          </a:p>
        </p:txBody>
      </p:sp>
      <p:sp>
        <p:nvSpPr>
          <p:cNvPr id="713" name="Google Shape;713;g3f4a457ffff_0_75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g3f4a457ffff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263" y="185599"/>
            <a:ext cx="6127500" cy="3446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2" name="Google Shape;722;g3f4a457ffff_0_55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endParaRPr/>
          </a:p>
        </p:txBody>
      </p:sp>
      <p:sp>
        <p:nvSpPr>
          <p:cNvPr id="723" name="Google Shape;723;g3f4a457ffff_0_55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g3f4a457ffff_0_37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1" name="Google Shape;731;g3f4a457ffff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263" y="185599"/>
            <a:ext cx="6127500" cy="3446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g3f5514446b6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89" name="Google Shape;589;g3f5514446b6_0_7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g3f4a457ffff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263" y="185599"/>
            <a:ext cx="6127500" cy="3446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7" name="Google Shape;737;g3f4a457ffff_0_46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endParaRPr/>
          </a:p>
        </p:txBody>
      </p:sp>
      <p:sp>
        <p:nvSpPr>
          <p:cNvPr id="738" name="Google Shape;738;g3f4a457ffff_0_46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g3f81cced08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6" name="Google Shape;746;g3f81cced08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g3f5514440c8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3" name="Google Shape;753;g3f5514440c8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g3f94ab87807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0" name="Google Shape;760;g3f94ab87807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Google Shape;766;g3f4a457ffff_0_42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7" name="Google Shape;767;g3f4a457ffff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263" y="185599"/>
            <a:ext cx="6127500" cy="3446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g3f4a457ffff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263" y="185599"/>
            <a:ext cx="6127500" cy="3446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3" name="Google Shape;773;g3f4a457ffff_0_96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endParaRPr/>
          </a:p>
        </p:txBody>
      </p:sp>
      <p:sp>
        <p:nvSpPr>
          <p:cNvPr id="774" name="Google Shape;774;g3f4a457ffff_0_96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25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g3f81cced083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263" y="185599"/>
            <a:ext cx="6127500" cy="3446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4" name="Google Shape;784;g3f81cced083_0_5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endParaRPr/>
          </a:p>
        </p:txBody>
      </p:sp>
      <p:sp>
        <p:nvSpPr>
          <p:cNvPr id="785" name="Google Shape;785;g3f81cced083_0_5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26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g3f175ab77ee_2_5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263" y="185599"/>
            <a:ext cx="6127500" cy="3446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4" name="Google Shape;794;g3f175ab77ee_2_584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5" name="Google Shape;795;g3f175ab77ee_2_584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27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g3f175ab77ee_2_5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2" name="Google Shape;802;g3f175ab77ee_2_597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03" name="Google Shape;803;g3f175ab77ee_2_597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28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g3f175ab77ee_2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263" y="185599"/>
            <a:ext cx="6127500" cy="3446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8" name="Google Shape;598;g3f175ab77ee_2_118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0"/>
          </a:p>
        </p:txBody>
      </p:sp>
      <p:sp>
        <p:nvSpPr>
          <p:cNvPr id="599" name="Google Shape;599;g3f175ab77ee_2_118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g3f175ab77ee_2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263" y="185599"/>
            <a:ext cx="6127500" cy="3446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7" name="Google Shape;607;g3f175ab77ee_2_126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" name="Google Shape;608;g3f175ab77ee_2_126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g3f175ab77ee_2_301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615" name="Google Shape;615;g3f175ab77ee_2_3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938" y="185738"/>
            <a:ext cx="6127500" cy="344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3f175ab77ee_2_295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2" name="Google Shape;622;g3f175ab77ee_2_2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263" y="185599"/>
            <a:ext cx="6127500" cy="3446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g3f175ab77e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800" cy="344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9" name="Google Shape;629;g3f175ab77ee_0_0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30" name="Google Shape;630;g3f175ab77ee_0_0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rebuchet MS"/>
              <a:buNone/>
            </a:pPr>
            <a:fld id="{00000000-1234-1234-1234-123412341234}" type="slidenum">
              <a:rPr lang="en"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7</a:t>
            </a:fld>
            <a:endParaRPr sz="1200" b="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g3f94ab87807_1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800" cy="344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7" name="Google Shape;637;g3f94ab87807_1_81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38" name="Google Shape;638;g3f94ab87807_1_81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rebuchet MS"/>
              <a:buNone/>
            </a:pPr>
            <a:fld id="{00000000-1234-1234-1234-123412341234}" type="slidenum">
              <a:rPr lang="en"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8</a:t>
            </a:fld>
            <a:endParaRPr sz="1200" b="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g3f957d8143f_0_0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g3f957d8143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263" y="185599"/>
            <a:ext cx="6127500" cy="3446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4.png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estions Slide 1">
  <p:cSld name="Questions Slide 1"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129"/>
          <p:cNvSpPr txBox="1">
            <a:spLocks noGrp="1"/>
          </p:cNvSpPr>
          <p:nvPr>
            <p:ph type="title"/>
          </p:nvPr>
        </p:nvSpPr>
        <p:spPr>
          <a:xfrm>
            <a:off x="4592091" y="1968996"/>
            <a:ext cx="4036200" cy="173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100"/>
              <a:buFont typeface="Trebuchet MS"/>
              <a:buNone/>
              <a:defRPr sz="6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48" name="Google Shape;548;p129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49" name="Google Shape;549;p129" descr="Questions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714374" y="-223837"/>
            <a:ext cx="5572125" cy="5572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t Slide">
  <p:cSld name="Chat Slide"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130"/>
          <p:cNvSpPr txBox="1">
            <a:spLocks noGrp="1"/>
          </p:cNvSpPr>
          <p:nvPr>
            <p:ph type="title"/>
          </p:nvPr>
        </p:nvSpPr>
        <p:spPr>
          <a:xfrm>
            <a:off x="4592091" y="1690390"/>
            <a:ext cx="4319700" cy="17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100"/>
              <a:buFont typeface="Trebuchet MS"/>
              <a:buNone/>
              <a:defRPr sz="6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52" name="Google Shape;552;p130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53" name="Google Shape;553;p130" descr="Cha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69519" y="80367"/>
            <a:ext cx="4942432" cy="49425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act Info Slide">
  <p:cSld name="Contact Info Slide"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131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56" name="Google Shape;556;p131"/>
          <p:cNvSpPr txBox="1">
            <a:spLocks noGrp="1"/>
          </p:cNvSpPr>
          <p:nvPr>
            <p:ph type="body" idx="1"/>
          </p:nvPr>
        </p:nvSpPr>
        <p:spPr>
          <a:xfrm>
            <a:off x="628650" y="1466627"/>
            <a:ext cx="7886700" cy="28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7" name="Google Shape;557;p131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500"/>
              <a:buFont typeface="Trebuchet MS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 Slide">
  <p:cSld name="Thank You Slide"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132"/>
          <p:cNvSpPr txBox="1">
            <a:spLocks noGrp="1"/>
          </p:cNvSpPr>
          <p:nvPr>
            <p:ph type="title"/>
          </p:nvPr>
        </p:nvSpPr>
        <p:spPr>
          <a:xfrm>
            <a:off x="446484" y="1961881"/>
            <a:ext cx="8250900" cy="12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100"/>
              <a:buFont typeface="Trebuchet MS"/>
              <a:buNone/>
              <a:defRPr sz="5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60" name="Google Shape;560;p132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3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63" name="Google Shape;563;p13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64" name="Google Shape;564;p13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65" name="Google Shape;565;p1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13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68" name="Google Shape;568;p13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69" name="Google Shape;569;p1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13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72" name="Google Shape;572;p13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73" name="Google Shape;573;p1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or Chapter">
  <p:cSld name="Section or Chapter"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5" name="Google Shape;575;p13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-1598" y="1"/>
            <a:ext cx="3901453" cy="5145608"/>
          </a:xfrm>
          <a:custGeom>
            <a:avLst/>
            <a:gdLst/>
            <a:ahLst/>
            <a:cxnLst/>
            <a:rect l="l" t="t" r="r" b="b"/>
            <a:pathLst>
              <a:path w="5437565" h="7171579" extrusionOk="0">
                <a:moveTo>
                  <a:pt x="0" y="0"/>
                </a:moveTo>
                <a:lnTo>
                  <a:pt x="5437565" y="0"/>
                </a:lnTo>
                <a:lnTo>
                  <a:pt x="5437565" y="7171579"/>
                </a:lnTo>
                <a:lnTo>
                  <a:pt x="1386844" y="7171579"/>
                </a:lnTo>
                <a:cubicBezTo>
                  <a:pt x="221329" y="4781053"/>
                  <a:pt x="2552360" y="2390527"/>
                  <a:pt x="1386844" y="1"/>
                </a:cubicBezTo>
                <a:lnTo>
                  <a:pt x="0" y="1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576" name="Google Shape;576;p136"/>
          <p:cNvSpPr/>
          <p:nvPr/>
        </p:nvSpPr>
        <p:spPr>
          <a:xfrm>
            <a:off x="0" y="4217670"/>
            <a:ext cx="6954000" cy="925800"/>
          </a:xfrm>
          <a:prstGeom prst="rect">
            <a:avLst/>
          </a:prstGeom>
          <a:gradFill>
            <a:gsLst>
              <a:gs pos="0">
                <a:srgbClr val="EDF8FF">
                  <a:alpha val="0"/>
                </a:srgbClr>
              </a:gs>
              <a:gs pos="50000">
                <a:srgbClr val="EDF8FF">
                  <a:alpha val="0"/>
                </a:srgbClr>
              </a:gs>
              <a:gs pos="65000">
                <a:srgbClr val="7B256F">
                  <a:alpha val="54902"/>
                </a:srgbClr>
              </a:gs>
              <a:gs pos="89000">
                <a:srgbClr val="5C1B53"/>
              </a:gs>
              <a:gs pos="100000">
                <a:srgbClr val="5C1B53"/>
              </a:gs>
            </a:gsLst>
            <a:lin ang="10800025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77" name="Google Shape;577;p136"/>
          <p:cNvSpPr txBox="1">
            <a:spLocks noGrp="1"/>
          </p:cNvSpPr>
          <p:nvPr>
            <p:ph type="ctrTitle"/>
          </p:nvPr>
        </p:nvSpPr>
        <p:spPr>
          <a:xfrm>
            <a:off x="3459752" y="1291522"/>
            <a:ext cx="4741200" cy="25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Font typeface="Arial"/>
              <a:buNone/>
              <a:defRPr sz="5000" b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578" name="Google Shape;578;p136" descr="Colorado Department of Health Care Policy &amp; Financi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2977" y="4550579"/>
            <a:ext cx="1659744" cy="2810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780393" y="751122"/>
            <a:ext cx="7583214" cy="74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Trebuchet MS"/>
              <a:buNone/>
              <a:defRPr sz="5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1661004"/>
            <a:ext cx="6858000" cy="554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rial"/>
              <a:buNone/>
              <a:defRPr sz="37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3543300" y="368816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ldNum" idx="12"/>
          </p:nvPr>
        </p:nvSpPr>
        <p:spPr>
          <a:xfrm>
            <a:off x="6880594" y="4778066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2"/>
          </p:nvPr>
        </p:nvSpPr>
        <p:spPr>
          <a:xfrm>
            <a:off x="1435396" y="2382275"/>
            <a:ext cx="6273209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act Info Slide">
  <p:cSld name="Contact Info Slide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>
            <a:spLocks noGrp="1"/>
          </p:cNvSpPr>
          <p:nvPr>
            <p:ph type="sldNum" idx="12"/>
          </p:nvPr>
        </p:nvSpPr>
        <p:spPr>
          <a:xfrm>
            <a:off x="6880594" y="4778066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8" name="Google Shape;68;p16"/>
          <p:cNvSpPr txBox="1">
            <a:spLocks noGrp="1"/>
          </p:cNvSpPr>
          <p:nvPr>
            <p:ph type="body" idx="1"/>
          </p:nvPr>
        </p:nvSpPr>
        <p:spPr>
          <a:xfrm>
            <a:off x="628650" y="1466627"/>
            <a:ext cx="7886700" cy="2893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19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 Slide">
  <p:cSld name="Thank You Slide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7"/>
          <p:cNvSpPr txBox="1">
            <a:spLocks noGrp="1"/>
          </p:cNvSpPr>
          <p:nvPr>
            <p:ph type="title"/>
          </p:nvPr>
        </p:nvSpPr>
        <p:spPr>
          <a:xfrm>
            <a:off x="446484" y="1961881"/>
            <a:ext cx="8251031" cy="1219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100"/>
              <a:buFont typeface="Trebuchet MS"/>
              <a:buNone/>
              <a:defRPr sz="5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7"/>
          <p:cNvSpPr txBox="1">
            <a:spLocks noGrp="1"/>
          </p:cNvSpPr>
          <p:nvPr>
            <p:ph type="sldNum" idx="12"/>
          </p:nvPr>
        </p:nvSpPr>
        <p:spPr>
          <a:xfrm>
            <a:off x="6880594" y="4778066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hite Main + Image Slide">
  <p:cSld name="White Main + Image Slide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8" descr="&quot;&quot;"/>
          <p:cNvSpPr/>
          <p:nvPr/>
        </p:nvSpPr>
        <p:spPr>
          <a:xfrm>
            <a:off x="-1" y="1520174"/>
            <a:ext cx="9144001" cy="210315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82050" tIns="41025" rIns="82050" bIns="410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rgbClr val="007C9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18"/>
          <p:cNvSpPr txBox="1">
            <a:spLocks noGrp="1"/>
          </p:cNvSpPr>
          <p:nvPr>
            <p:ph type="body" idx="1"/>
          </p:nvPr>
        </p:nvSpPr>
        <p:spPr>
          <a:xfrm>
            <a:off x="4290723" y="401837"/>
            <a:ext cx="4379878" cy="4095547"/>
          </a:xfrm>
          <a:prstGeom prst="rect">
            <a:avLst/>
          </a:prstGeom>
          <a:solidFill>
            <a:schemeClr val="dk1"/>
          </a:solidFill>
          <a:ln w="57150" cap="flat" cmpd="sng">
            <a:solidFill>
              <a:schemeClr val="accent5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sldNum" idx="12"/>
          </p:nvPr>
        </p:nvSpPr>
        <p:spPr>
          <a:xfrm>
            <a:off x="6880594" y="4778066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body" idx="2"/>
          </p:nvPr>
        </p:nvSpPr>
        <p:spPr>
          <a:xfrm>
            <a:off x="232306" y="1808262"/>
            <a:ext cx="3857506" cy="1526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marR="0" lvl="0" indent="-5207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Arial"/>
              <a:buChar char="•"/>
              <a:defRPr sz="4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" type="secHead">
  <p:cSld name="SECTION_HEADER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19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9"/>
          <p:cNvSpPr txBox="1">
            <a:spLocks noGrp="1"/>
          </p:cNvSpPr>
          <p:nvPr>
            <p:ph type="body" idx="1"/>
          </p:nvPr>
        </p:nvSpPr>
        <p:spPr>
          <a:xfrm>
            <a:off x="628650" y="1389227"/>
            <a:ext cx="7886700" cy="3154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4000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Google Shape;81;p19"/>
          <p:cNvSpPr txBox="1">
            <a:spLocks noGrp="1"/>
          </p:cNvSpPr>
          <p:nvPr>
            <p:ph type="sldNum" idx="12"/>
          </p:nvPr>
        </p:nvSpPr>
        <p:spPr>
          <a:xfrm>
            <a:off x="6880594" y="4778066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ulti-Content">
  <p:cSld name="Multi-Conten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0"/>
          <p:cNvSpPr txBox="1">
            <a:spLocks noGrp="1"/>
          </p:cNvSpPr>
          <p:nvPr>
            <p:ph type="body" idx="1"/>
          </p:nvPr>
        </p:nvSpPr>
        <p:spPr>
          <a:xfrm>
            <a:off x="6120337" y="1251284"/>
            <a:ext cx="2781373" cy="3332540"/>
          </a:xfrm>
          <a:prstGeom prst="rect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Arial"/>
              <a:buNone/>
              <a:defRPr sz="2300" b="0" i="1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Google Shape;84;p20"/>
          <p:cNvSpPr txBox="1">
            <a:spLocks noGrp="1"/>
          </p:cNvSpPr>
          <p:nvPr>
            <p:ph type="body" idx="2"/>
          </p:nvPr>
        </p:nvSpPr>
        <p:spPr>
          <a:xfrm>
            <a:off x="3383318" y="1251284"/>
            <a:ext cx="2377363" cy="1531183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Arial"/>
              <a:buNone/>
              <a:defRPr sz="2300" b="0" i="1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Google Shape;85;p20"/>
          <p:cNvSpPr txBox="1">
            <a:spLocks noGrp="1"/>
          </p:cNvSpPr>
          <p:nvPr>
            <p:ph type="sldNum" idx="12"/>
          </p:nvPr>
        </p:nvSpPr>
        <p:spPr>
          <a:xfrm>
            <a:off x="6880594" y="4778066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6" name="Google Shape;86;p20"/>
          <p:cNvSpPr txBox="1">
            <a:spLocks noGrp="1"/>
          </p:cNvSpPr>
          <p:nvPr>
            <p:ph type="body" idx="3"/>
          </p:nvPr>
        </p:nvSpPr>
        <p:spPr>
          <a:xfrm>
            <a:off x="247682" y="1251284"/>
            <a:ext cx="2781373" cy="3332540"/>
          </a:xfrm>
          <a:prstGeom prst="rect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Arial"/>
              <a:buNone/>
              <a:defRPr sz="2300" b="0" i="1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Google Shape;87;p20"/>
          <p:cNvSpPr txBox="1">
            <a:spLocks noGrp="1"/>
          </p:cNvSpPr>
          <p:nvPr>
            <p:ph type="body" idx="4"/>
          </p:nvPr>
        </p:nvSpPr>
        <p:spPr>
          <a:xfrm>
            <a:off x="3383318" y="3014098"/>
            <a:ext cx="2377364" cy="1569726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Arial"/>
              <a:buNone/>
              <a:defRPr sz="2300" b="0" i="1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8" name="Google Shape;88;p20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19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1"/>
          <p:cNvSpPr txBox="1">
            <a:spLocks noGrp="1"/>
          </p:cNvSpPr>
          <p:nvPr>
            <p:ph type="title"/>
          </p:nvPr>
        </p:nvSpPr>
        <p:spPr>
          <a:xfrm>
            <a:off x="605660" y="1354603"/>
            <a:ext cx="3602420" cy="2228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Trebuchet MS"/>
              <a:buNone/>
              <a:defRPr sz="5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1"/>
          <p:cNvSpPr txBox="1">
            <a:spLocks noGrp="1"/>
          </p:cNvSpPr>
          <p:nvPr>
            <p:ph type="body" idx="1"/>
          </p:nvPr>
        </p:nvSpPr>
        <p:spPr>
          <a:xfrm>
            <a:off x="4857422" y="1354602"/>
            <a:ext cx="3641834" cy="2228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4000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Noto Sans Symbols"/>
              <a:buChar char="⮚"/>
              <a:defRPr sz="24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619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Char char="▪"/>
              <a:defRPr sz="21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Google Shape;92;p21"/>
          <p:cNvSpPr txBox="1">
            <a:spLocks noGrp="1"/>
          </p:cNvSpPr>
          <p:nvPr>
            <p:ph type="sldNum" idx="12"/>
          </p:nvPr>
        </p:nvSpPr>
        <p:spPr>
          <a:xfrm>
            <a:off x="6880594" y="4778066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93" name="Google Shape;93;p21"/>
          <p:cNvCxnSpPr/>
          <p:nvPr/>
        </p:nvCxnSpPr>
        <p:spPr>
          <a:xfrm>
            <a:off x="4572000" y="995363"/>
            <a:ext cx="0" cy="3152775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2"/>
          <p:cNvSpPr txBox="1">
            <a:spLocks noGrp="1"/>
          </p:cNvSpPr>
          <p:nvPr>
            <p:ph type="title"/>
          </p:nvPr>
        </p:nvSpPr>
        <p:spPr>
          <a:xfrm>
            <a:off x="137948" y="273844"/>
            <a:ext cx="8868104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2"/>
          <p:cNvSpPr txBox="1">
            <a:spLocks noGrp="1"/>
          </p:cNvSpPr>
          <p:nvPr>
            <p:ph type="sldNum" idx="12"/>
          </p:nvPr>
        </p:nvSpPr>
        <p:spPr>
          <a:xfrm>
            <a:off x="6880594" y="4778066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>
            <a:spLocks noGrp="1"/>
          </p:cNvSpPr>
          <p:nvPr>
            <p:ph type="sldNum" idx="12"/>
          </p:nvPr>
        </p:nvSpPr>
        <p:spPr>
          <a:xfrm>
            <a:off x="6880594" y="4778066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t Slide">
  <p:cSld name="Chat Slide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4"/>
          <p:cNvSpPr txBox="1">
            <a:spLocks noGrp="1"/>
          </p:cNvSpPr>
          <p:nvPr>
            <p:ph type="title"/>
          </p:nvPr>
        </p:nvSpPr>
        <p:spPr>
          <a:xfrm>
            <a:off x="4592091" y="1690390"/>
            <a:ext cx="4319605" cy="1762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100"/>
              <a:buFont typeface="Trebuchet MS"/>
              <a:buNone/>
              <a:defRPr sz="6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4"/>
          <p:cNvSpPr txBox="1">
            <a:spLocks noGrp="1"/>
          </p:cNvSpPr>
          <p:nvPr>
            <p:ph type="sldNum" idx="12"/>
          </p:nvPr>
        </p:nvSpPr>
        <p:spPr>
          <a:xfrm>
            <a:off x="6880594" y="4778066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02" name="Google Shape;102;p24" descr="Cha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69519" y="80367"/>
            <a:ext cx="4942432" cy="49425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6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" type="secHead">
  <p:cSld name="SECTION_HEAD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7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Trebuchet MS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7"/>
          <p:cNvSpPr txBox="1">
            <a:spLocks noGrp="1"/>
          </p:cNvSpPr>
          <p:nvPr>
            <p:ph type="body" idx="1"/>
          </p:nvPr>
        </p:nvSpPr>
        <p:spPr>
          <a:xfrm>
            <a:off x="628650" y="1389227"/>
            <a:ext cx="7886700" cy="315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4000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4" name="Google Shape;114;p27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8"/>
          <p:cNvSpPr txBox="1">
            <a:spLocks noGrp="1"/>
          </p:cNvSpPr>
          <p:nvPr>
            <p:ph type="ctrTitle"/>
          </p:nvPr>
        </p:nvSpPr>
        <p:spPr>
          <a:xfrm>
            <a:off x="780393" y="1128869"/>
            <a:ext cx="7583175" cy="742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Trebuchet MS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8"/>
          <p:cNvSpPr txBox="1">
            <a:spLocks noGrp="1"/>
          </p:cNvSpPr>
          <p:nvPr>
            <p:ph type="subTitle" idx="1"/>
          </p:nvPr>
        </p:nvSpPr>
        <p:spPr>
          <a:xfrm>
            <a:off x="1143000" y="1937573"/>
            <a:ext cx="6858000" cy="55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8" name="Google Shape;118;p28"/>
          <p:cNvSpPr txBox="1">
            <a:spLocks noGrp="1"/>
          </p:cNvSpPr>
          <p:nvPr>
            <p:ph type="dt" idx="10"/>
          </p:nvPr>
        </p:nvSpPr>
        <p:spPr>
          <a:xfrm>
            <a:off x="3543300" y="3688167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8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0" name="Google Shape;120;p28"/>
          <p:cNvSpPr txBox="1">
            <a:spLocks noGrp="1"/>
          </p:cNvSpPr>
          <p:nvPr>
            <p:ph type="body" idx="2"/>
          </p:nvPr>
        </p:nvSpPr>
        <p:spPr>
          <a:xfrm>
            <a:off x="1435396" y="2760021"/>
            <a:ext cx="6273225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ssion Text">
  <p:cSld name="Mission 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9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3" name="Google Shape;123;p29"/>
          <p:cNvSpPr/>
          <p:nvPr/>
        </p:nvSpPr>
        <p:spPr>
          <a:xfrm>
            <a:off x="628649" y="1405105"/>
            <a:ext cx="7825275" cy="1730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Trebuchet MS"/>
              <a:buNone/>
            </a:pPr>
            <a:r>
              <a:rPr lang="en" sz="27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Improving health care equity, access and outcomes for the people we serve while saving Coloradans money on health care and driving value for Colorado.</a:t>
            </a:r>
            <a:endParaRPr sz="1100"/>
          </a:p>
        </p:txBody>
      </p:sp>
      <p:sp>
        <p:nvSpPr>
          <p:cNvPr id="124" name="Google Shape;124;p29"/>
          <p:cNvSpPr/>
          <p:nvPr/>
        </p:nvSpPr>
        <p:spPr>
          <a:xfrm>
            <a:off x="658793" y="313418"/>
            <a:ext cx="7825275" cy="7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b="1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Our Mission</a:t>
            </a:r>
            <a:endParaRPr sz="14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ssion Photo">
  <p:cSld name="Mission Photo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0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7" name="Google Shape;127;p30"/>
          <p:cNvSpPr txBox="1"/>
          <p:nvPr/>
        </p:nvSpPr>
        <p:spPr>
          <a:xfrm>
            <a:off x="10221314" y="6553015"/>
            <a:ext cx="1629000" cy="29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400" b="1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  <a:endParaRPr sz="1400" b="1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128" name="Google Shape;128;p30" descr="Father points out something on laptop to family, seated on couch, as wife, son and daughter look on."/>
          <p:cNvPicPr preferRelativeResize="0"/>
          <p:nvPr/>
        </p:nvPicPr>
        <p:blipFill rotWithShape="1">
          <a:blip r:embed="rId2">
            <a:alphaModFix/>
          </a:blip>
          <a:srcRect l="1681" t="12786" b="4828"/>
          <a:stretch/>
        </p:blipFill>
        <p:spPr>
          <a:xfrm>
            <a:off x="0" y="-1"/>
            <a:ext cx="9143998" cy="4695091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30"/>
          <p:cNvSpPr/>
          <p:nvPr/>
        </p:nvSpPr>
        <p:spPr>
          <a:xfrm>
            <a:off x="0" y="2584310"/>
            <a:ext cx="9162225" cy="1919025"/>
          </a:xfrm>
          <a:prstGeom prst="rect">
            <a:avLst/>
          </a:prstGeom>
          <a:solidFill>
            <a:srgbClr val="001970">
              <a:alpha val="80000"/>
            </a:srgbClr>
          </a:solidFill>
          <a:ln>
            <a:noFill/>
          </a:ln>
        </p:spPr>
        <p:txBody>
          <a:bodyPr spcFirstLastPara="1" wrap="square" lIns="97525" tIns="48750" rIns="97525" bIns="137150" anchor="ctr" anchorCtr="0">
            <a:noAutofit/>
          </a:bodyPr>
          <a:lstStyle/>
          <a:p>
            <a:pPr marL="127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100"/>
              <a:buFont typeface="Trebuchet MS"/>
              <a:buNone/>
            </a:pPr>
            <a:r>
              <a:rPr lang="en" sz="41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Our Mission: </a:t>
            </a:r>
            <a:endParaRPr sz="4100" b="0" i="0" u="none" strike="noStrike" cap="none">
              <a:solidFill>
                <a:srgbClr val="5C667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27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rebuchet MS"/>
              <a:buNone/>
            </a:pPr>
            <a:r>
              <a:rPr lang="en" sz="24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Improving health care equity, access and outcomes for the people we serve while saving Coloradans money on health care and driving value for Colorado.</a:t>
            </a:r>
            <a:endParaRPr sz="2400" b="0" i="0" u="none" strike="noStrike" cap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hat We Do">
  <p:cSld name="What We Do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1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2" name="Google Shape;132;p31"/>
          <p:cNvSpPr/>
          <p:nvPr/>
        </p:nvSpPr>
        <p:spPr>
          <a:xfrm>
            <a:off x="628649" y="1405105"/>
            <a:ext cx="7825275" cy="214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Trebuchet MS"/>
              <a:buNone/>
            </a:pPr>
            <a:r>
              <a:rPr lang="en" sz="27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The Department of Health Care Policy &amp; Financing administers Health First Colorado (Colorado’s Medicaid program), Child Health Plan </a:t>
            </a:r>
            <a:r>
              <a:rPr lang="en" sz="2700" i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Plus </a:t>
            </a:r>
            <a:r>
              <a:rPr lang="en" sz="27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(CHP+) and other health care programs for Coloradans who qualify. </a:t>
            </a:r>
            <a:endParaRPr sz="2700" b="1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33" name="Google Shape;133;p31"/>
          <p:cNvSpPr/>
          <p:nvPr/>
        </p:nvSpPr>
        <p:spPr>
          <a:xfrm>
            <a:off x="628650" y="286659"/>
            <a:ext cx="7825275" cy="7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b="1" i="0" u="none" strike="noStrike" cap="none">
                <a:solidFill>
                  <a:srgbClr val="232C68"/>
                </a:solidFill>
                <a:latin typeface="Trebuchet MS"/>
                <a:ea typeface="Trebuchet MS"/>
                <a:cs typeface="Trebuchet MS"/>
                <a:sym typeface="Trebuchet MS"/>
              </a:rPr>
              <a:t>What We Do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2"/>
          <p:cNvSpPr txBox="1">
            <a:spLocks noGrp="1"/>
          </p:cNvSpPr>
          <p:nvPr>
            <p:ph type="title"/>
          </p:nvPr>
        </p:nvSpPr>
        <p:spPr>
          <a:xfrm>
            <a:off x="605660" y="1354603"/>
            <a:ext cx="3602475" cy="2228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Trebuchet MS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32"/>
          <p:cNvSpPr txBox="1">
            <a:spLocks noGrp="1"/>
          </p:cNvSpPr>
          <p:nvPr>
            <p:ph type="body" idx="1"/>
          </p:nvPr>
        </p:nvSpPr>
        <p:spPr>
          <a:xfrm>
            <a:off x="4857422" y="1354602"/>
            <a:ext cx="3642075" cy="2228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4000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 sz="24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▪"/>
              <a:defRPr sz="21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7" name="Google Shape;137;p32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38" name="Google Shape;138;p32"/>
          <p:cNvCxnSpPr/>
          <p:nvPr/>
        </p:nvCxnSpPr>
        <p:spPr>
          <a:xfrm>
            <a:off x="4572000" y="995363"/>
            <a:ext cx="0" cy="31527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3"/>
          <p:cNvSpPr txBox="1">
            <a:spLocks noGrp="1"/>
          </p:cNvSpPr>
          <p:nvPr>
            <p:ph type="title"/>
          </p:nvPr>
        </p:nvSpPr>
        <p:spPr>
          <a:xfrm>
            <a:off x="137948" y="1645444"/>
            <a:ext cx="8868375" cy="99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33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estions Slide 1">
  <p:cSld name="Questions Slide 1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4"/>
          <p:cNvSpPr txBox="1">
            <a:spLocks noGrp="1"/>
          </p:cNvSpPr>
          <p:nvPr>
            <p:ph type="title"/>
          </p:nvPr>
        </p:nvSpPr>
        <p:spPr>
          <a:xfrm>
            <a:off x="4592091" y="1968996"/>
            <a:ext cx="4036275" cy="1735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100"/>
              <a:buFont typeface="Trebuchet MS"/>
              <a:buNone/>
              <a:defRPr sz="61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34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5" name="Google Shape;145;p34" descr="Icon of two people with a word bubble between them containing a question mark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714375" y="-223837"/>
            <a:ext cx="5572125" cy="54071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t Slide">
  <p:cSld name="Chat Slide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5"/>
          <p:cNvSpPr txBox="1">
            <a:spLocks noGrp="1"/>
          </p:cNvSpPr>
          <p:nvPr>
            <p:ph type="title"/>
          </p:nvPr>
        </p:nvSpPr>
        <p:spPr>
          <a:xfrm>
            <a:off x="4592091" y="1690390"/>
            <a:ext cx="4319325" cy="176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100"/>
              <a:buFont typeface="Trebuchet MS"/>
              <a:buNone/>
              <a:defRPr sz="61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35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9" name="Google Shape;149;p35" descr="Chat icon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69519" y="80367"/>
            <a:ext cx="4942432" cy="49425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act Info Slide">
  <p:cSld name="Contact Info Slide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6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2" name="Google Shape;152;p36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Trebuchet MS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36"/>
          <p:cNvSpPr txBox="1">
            <a:spLocks noGrp="1"/>
          </p:cNvSpPr>
          <p:nvPr>
            <p:ph type="body" idx="1"/>
          </p:nvPr>
        </p:nvSpPr>
        <p:spPr>
          <a:xfrm>
            <a:off x="1665111" y="1621510"/>
            <a:ext cx="5813775" cy="2864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 Slide">
  <p:cSld name="Thank You Slide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7"/>
          <p:cNvSpPr txBox="1">
            <a:spLocks noGrp="1"/>
          </p:cNvSpPr>
          <p:nvPr>
            <p:ph type="title"/>
          </p:nvPr>
        </p:nvSpPr>
        <p:spPr>
          <a:xfrm>
            <a:off x="446484" y="1635005"/>
            <a:ext cx="8250975" cy="121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Trebuchet MS"/>
              <a:buNone/>
              <a:defRPr sz="51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37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8"/>
          <p:cNvSpPr txBox="1">
            <a:spLocks noGrp="1"/>
          </p:cNvSpPr>
          <p:nvPr>
            <p:ph type="title"/>
          </p:nvPr>
        </p:nvSpPr>
        <p:spPr>
          <a:xfrm>
            <a:off x="311700" y="445026"/>
            <a:ext cx="8520525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375" tIns="44175" rIns="88375" bIns="441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3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25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850" tIns="117850" rIns="117850" bIns="117850" anchor="ctr" anchorCtr="0">
            <a:noAutofit/>
          </a:bodyPr>
          <a:lstStyle>
            <a:lvl1pPr marL="457200" marR="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0" name="Google Shape;160;p3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75" cy="39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375" tIns="44175" rIns="88375" bIns="441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40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" type="secHead">
  <p:cSld name="SECTION_HEADER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41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Trebuchet MS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41"/>
          <p:cNvSpPr txBox="1">
            <a:spLocks noGrp="1"/>
          </p:cNvSpPr>
          <p:nvPr>
            <p:ph type="body" idx="1"/>
          </p:nvPr>
        </p:nvSpPr>
        <p:spPr>
          <a:xfrm>
            <a:off x="628650" y="1389227"/>
            <a:ext cx="7886700" cy="315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4000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2" name="Google Shape;172;p41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42"/>
          <p:cNvSpPr txBox="1">
            <a:spLocks noGrp="1"/>
          </p:cNvSpPr>
          <p:nvPr>
            <p:ph type="ctrTitle"/>
          </p:nvPr>
        </p:nvSpPr>
        <p:spPr>
          <a:xfrm>
            <a:off x="780393" y="1128869"/>
            <a:ext cx="7583175" cy="742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Trebuchet MS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42"/>
          <p:cNvSpPr txBox="1">
            <a:spLocks noGrp="1"/>
          </p:cNvSpPr>
          <p:nvPr>
            <p:ph type="subTitle" idx="1"/>
          </p:nvPr>
        </p:nvSpPr>
        <p:spPr>
          <a:xfrm>
            <a:off x="1143000" y="1937573"/>
            <a:ext cx="6858000" cy="55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6" name="Google Shape;176;p42"/>
          <p:cNvSpPr txBox="1">
            <a:spLocks noGrp="1"/>
          </p:cNvSpPr>
          <p:nvPr>
            <p:ph type="dt" idx="10"/>
          </p:nvPr>
        </p:nvSpPr>
        <p:spPr>
          <a:xfrm>
            <a:off x="3543300" y="3688167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42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8" name="Google Shape;178;p42"/>
          <p:cNvSpPr txBox="1">
            <a:spLocks noGrp="1"/>
          </p:cNvSpPr>
          <p:nvPr>
            <p:ph type="body" idx="2"/>
          </p:nvPr>
        </p:nvSpPr>
        <p:spPr>
          <a:xfrm>
            <a:off x="1435396" y="2760021"/>
            <a:ext cx="6273225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ssion Text">
  <p:cSld name="Mission Text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43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1" name="Google Shape;181;p43"/>
          <p:cNvSpPr/>
          <p:nvPr/>
        </p:nvSpPr>
        <p:spPr>
          <a:xfrm>
            <a:off x="628649" y="1405105"/>
            <a:ext cx="7825275" cy="1730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Trebuchet MS"/>
              <a:buNone/>
            </a:pPr>
            <a:r>
              <a:rPr lang="en" sz="27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Improving health care equity, access and outcomes for the people we serve while saving Coloradans money on health care and driving value for Colorado.</a:t>
            </a:r>
            <a:endParaRPr sz="1100"/>
          </a:p>
        </p:txBody>
      </p:sp>
      <p:sp>
        <p:nvSpPr>
          <p:cNvPr id="182" name="Google Shape;182;p43"/>
          <p:cNvSpPr/>
          <p:nvPr/>
        </p:nvSpPr>
        <p:spPr>
          <a:xfrm>
            <a:off x="658793" y="313418"/>
            <a:ext cx="7825275" cy="7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b="1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Our Mission</a:t>
            </a:r>
            <a:endParaRPr sz="14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ssion Photo">
  <p:cSld name="Mission Photo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44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5" name="Google Shape;185;p44"/>
          <p:cNvSpPr txBox="1"/>
          <p:nvPr/>
        </p:nvSpPr>
        <p:spPr>
          <a:xfrm>
            <a:off x="10221314" y="6553015"/>
            <a:ext cx="1629000" cy="29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400" b="1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  <a:endParaRPr sz="1400" b="1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186" name="Google Shape;186;p44"/>
          <p:cNvPicPr preferRelativeResize="0"/>
          <p:nvPr/>
        </p:nvPicPr>
        <p:blipFill rotWithShape="1">
          <a:blip r:embed="rId2">
            <a:alphaModFix/>
          </a:blip>
          <a:srcRect l="1681" t="12786" b="4828"/>
          <a:stretch/>
        </p:blipFill>
        <p:spPr>
          <a:xfrm>
            <a:off x="0" y="-1"/>
            <a:ext cx="9143998" cy="4695091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44"/>
          <p:cNvSpPr/>
          <p:nvPr/>
        </p:nvSpPr>
        <p:spPr>
          <a:xfrm>
            <a:off x="0" y="2584310"/>
            <a:ext cx="9162225" cy="1919025"/>
          </a:xfrm>
          <a:prstGeom prst="rect">
            <a:avLst/>
          </a:prstGeom>
          <a:solidFill>
            <a:srgbClr val="001970">
              <a:alpha val="80000"/>
            </a:srgbClr>
          </a:solidFill>
          <a:ln>
            <a:noFill/>
          </a:ln>
        </p:spPr>
        <p:txBody>
          <a:bodyPr spcFirstLastPara="1" wrap="square" lIns="97525" tIns="48750" rIns="97525" bIns="137150" anchor="ctr" anchorCtr="0">
            <a:noAutofit/>
          </a:bodyPr>
          <a:lstStyle/>
          <a:p>
            <a:pPr marL="127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100"/>
              <a:buFont typeface="Trebuchet MS"/>
              <a:buNone/>
            </a:pPr>
            <a:r>
              <a:rPr lang="en" sz="41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Our Mission: </a:t>
            </a:r>
            <a:endParaRPr sz="4100" b="0" i="0" u="none" strike="noStrike" cap="none">
              <a:solidFill>
                <a:srgbClr val="5C667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27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rebuchet MS"/>
              <a:buNone/>
            </a:pPr>
            <a:r>
              <a:rPr lang="en" sz="24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Improving health care equity, access and outcomes for the people we serve while saving Coloradans money on health care and driving value for Colorado.</a:t>
            </a:r>
            <a:endParaRPr sz="2400" b="0" i="0" u="none" strike="noStrike" cap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hat We Do">
  <p:cSld name="What We Do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45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0" name="Google Shape;190;p45"/>
          <p:cNvSpPr/>
          <p:nvPr/>
        </p:nvSpPr>
        <p:spPr>
          <a:xfrm>
            <a:off x="628649" y="1405105"/>
            <a:ext cx="7825275" cy="214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Trebuchet MS"/>
              <a:buNone/>
            </a:pPr>
            <a:r>
              <a:rPr lang="en" sz="27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The Department of Health Care Policy &amp; Financing administers Health First Colorado (Colorado’s Medicaid program), Child Health Plan </a:t>
            </a:r>
            <a:r>
              <a:rPr lang="en" sz="2700" i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Plus </a:t>
            </a:r>
            <a:r>
              <a:rPr lang="en" sz="27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(CHP+) and other health care programs for Coloradans who qualify. </a:t>
            </a:r>
            <a:endParaRPr sz="2700" b="1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91" name="Google Shape;191;p45"/>
          <p:cNvSpPr/>
          <p:nvPr/>
        </p:nvSpPr>
        <p:spPr>
          <a:xfrm>
            <a:off x="628650" y="286659"/>
            <a:ext cx="7825275" cy="7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b="1" i="0" u="none" strike="noStrike" cap="none">
                <a:solidFill>
                  <a:srgbClr val="232C68"/>
                </a:solidFill>
                <a:latin typeface="Trebuchet MS"/>
                <a:ea typeface="Trebuchet MS"/>
                <a:cs typeface="Trebuchet MS"/>
                <a:sym typeface="Trebuchet MS"/>
              </a:rPr>
              <a:t>What We Do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46"/>
          <p:cNvSpPr txBox="1">
            <a:spLocks noGrp="1"/>
          </p:cNvSpPr>
          <p:nvPr>
            <p:ph type="title"/>
          </p:nvPr>
        </p:nvSpPr>
        <p:spPr>
          <a:xfrm>
            <a:off x="605660" y="1354603"/>
            <a:ext cx="3602475" cy="2228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Trebuchet MS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46"/>
          <p:cNvSpPr txBox="1">
            <a:spLocks noGrp="1"/>
          </p:cNvSpPr>
          <p:nvPr>
            <p:ph type="body" idx="1"/>
          </p:nvPr>
        </p:nvSpPr>
        <p:spPr>
          <a:xfrm>
            <a:off x="4857422" y="1354602"/>
            <a:ext cx="3642075" cy="2228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4000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 sz="24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▪"/>
              <a:defRPr sz="21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5" name="Google Shape;195;p46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96" name="Google Shape;196;p46"/>
          <p:cNvCxnSpPr/>
          <p:nvPr/>
        </p:nvCxnSpPr>
        <p:spPr>
          <a:xfrm>
            <a:off x="4572000" y="995363"/>
            <a:ext cx="0" cy="3152700"/>
          </a:xfrm>
          <a:prstGeom prst="straightConnector1">
            <a:avLst/>
          </a:prstGeom>
          <a:noFill/>
          <a:ln w="508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7"/>
          <p:cNvSpPr txBox="1">
            <a:spLocks noGrp="1"/>
          </p:cNvSpPr>
          <p:nvPr>
            <p:ph type="title"/>
          </p:nvPr>
        </p:nvSpPr>
        <p:spPr>
          <a:xfrm>
            <a:off x="137948" y="1645444"/>
            <a:ext cx="8868375" cy="99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47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estions Slide 1">
  <p:cSld name="Questions Slide 1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48"/>
          <p:cNvSpPr txBox="1">
            <a:spLocks noGrp="1"/>
          </p:cNvSpPr>
          <p:nvPr>
            <p:ph type="title"/>
          </p:nvPr>
        </p:nvSpPr>
        <p:spPr>
          <a:xfrm>
            <a:off x="4592091" y="1968996"/>
            <a:ext cx="4036275" cy="1735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100"/>
              <a:buFont typeface="Trebuchet MS"/>
              <a:buNone/>
              <a:defRPr sz="61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48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03" name="Google Shape;203;p48" descr="Questions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714374" y="-223837"/>
            <a:ext cx="5572125" cy="5572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t Slide">
  <p:cSld name="Chat Slide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49"/>
          <p:cNvSpPr txBox="1">
            <a:spLocks noGrp="1"/>
          </p:cNvSpPr>
          <p:nvPr>
            <p:ph type="title"/>
          </p:nvPr>
        </p:nvSpPr>
        <p:spPr>
          <a:xfrm>
            <a:off x="4592091" y="1690390"/>
            <a:ext cx="4319325" cy="176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100"/>
              <a:buFont typeface="Trebuchet MS"/>
              <a:buNone/>
              <a:defRPr sz="61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49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07" name="Google Shape;207;p49" descr="Cha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69519" y="80367"/>
            <a:ext cx="4942432" cy="49425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act Info Slide">
  <p:cSld name="Contact Info Slide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50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0" name="Google Shape;210;p50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Trebuchet MS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50"/>
          <p:cNvSpPr txBox="1">
            <a:spLocks noGrp="1"/>
          </p:cNvSpPr>
          <p:nvPr>
            <p:ph type="body" idx="1"/>
          </p:nvPr>
        </p:nvSpPr>
        <p:spPr>
          <a:xfrm>
            <a:off x="1665111" y="1621510"/>
            <a:ext cx="5813775" cy="2864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 Slide">
  <p:cSld name="Thank You Slide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1"/>
          <p:cNvSpPr txBox="1">
            <a:spLocks noGrp="1"/>
          </p:cNvSpPr>
          <p:nvPr>
            <p:ph type="title"/>
          </p:nvPr>
        </p:nvSpPr>
        <p:spPr>
          <a:xfrm>
            <a:off x="446484" y="1635005"/>
            <a:ext cx="8250975" cy="121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Trebuchet MS"/>
              <a:buNone/>
              <a:defRPr sz="51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51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ansition - dark">
  <p:cSld name="Thank You Slide_1">
    <p:bg>
      <p:bgPr>
        <a:solidFill>
          <a:schemeClr val="dk2"/>
        </a:solid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52"/>
          <p:cNvSpPr txBox="1">
            <a:spLocks noGrp="1"/>
          </p:cNvSpPr>
          <p:nvPr>
            <p:ph type="title"/>
          </p:nvPr>
        </p:nvSpPr>
        <p:spPr>
          <a:xfrm>
            <a:off x="446484" y="1635005"/>
            <a:ext cx="8250975" cy="121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100"/>
              <a:buFont typeface="Trebuchet MS"/>
              <a:buNone/>
              <a:defRPr sz="51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52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Slide">
  <p:cSld name="Content Slide">
    <p:bg>
      <p:bgPr>
        <a:solidFill>
          <a:schemeClr val="lt1"/>
        </a:solidFill>
        <a:effectLst/>
      </p:bgPr>
    </p:bg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53"/>
          <p:cNvSpPr txBox="1">
            <a:spLocks noGrp="1"/>
          </p:cNvSpPr>
          <p:nvPr>
            <p:ph type="body" idx="1"/>
          </p:nvPr>
        </p:nvSpPr>
        <p:spPr>
          <a:xfrm>
            <a:off x="232304" y="1285875"/>
            <a:ext cx="8679375" cy="325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4064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accent5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6195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Courier New"/>
              <a:buChar char="o"/>
              <a:defRPr sz="2300" b="0" i="0" u="none" strike="noStrike" cap="none">
                <a:solidFill>
                  <a:schemeClr val="accent5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2385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500"/>
              <a:buFont typeface="Noto Sans Symbols"/>
              <a:buChar char="⮚"/>
              <a:defRPr sz="1900" b="0" i="0" u="none" strike="noStrike" cap="none">
                <a:solidFill>
                  <a:schemeClr val="accent5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810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❖"/>
              <a:defRPr sz="1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20" name="Google Shape;220;p53"/>
          <p:cNvSpPr txBox="1">
            <a:spLocks noGrp="1"/>
          </p:cNvSpPr>
          <p:nvPr>
            <p:ph type="sldNum" idx="12"/>
          </p:nvPr>
        </p:nvSpPr>
        <p:spPr>
          <a:xfrm>
            <a:off x="7402922" y="4825799"/>
            <a:ext cx="1509075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Trebuchet MS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Trebuchet MS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Trebuchet MS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Trebuchet MS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Trebuchet MS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Trebuchet MS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Trebuchet MS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Trebuchet MS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Trebuchet MS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1" name="Google Shape;221;p53"/>
          <p:cNvSpPr txBox="1">
            <a:spLocks noGrp="1"/>
          </p:cNvSpPr>
          <p:nvPr>
            <p:ph type="title"/>
          </p:nvPr>
        </p:nvSpPr>
        <p:spPr>
          <a:xfrm>
            <a:off x="232304" y="329339"/>
            <a:ext cx="8679375" cy="612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Trebuchet MS"/>
              <a:buNone/>
              <a:defRPr sz="46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Trebuchet MS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Trebuchet MS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Trebuchet MS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Trebuchet MS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Trebuchet MS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Trebuchet MS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Trebuchet MS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Trebuchet MS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 Slide 2">
  <p:cSld name="1_Content Slide 2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54"/>
          <p:cNvSpPr txBox="1">
            <a:spLocks noGrp="1"/>
          </p:cNvSpPr>
          <p:nvPr>
            <p:ph type="body" idx="1"/>
          </p:nvPr>
        </p:nvSpPr>
        <p:spPr>
          <a:xfrm>
            <a:off x="232304" y="1285875"/>
            <a:ext cx="8679375" cy="325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150" tIns="18075" rIns="36150" bIns="1807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Noto Sans Symbols"/>
              <a:buChar char="❖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4" name="Google Shape;224;p54"/>
          <p:cNvSpPr txBox="1">
            <a:spLocks noGrp="1"/>
          </p:cNvSpPr>
          <p:nvPr>
            <p:ph type="sldNum" idx="12"/>
          </p:nvPr>
        </p:nvSpPr>
        <p:spPr>
          <a:xfrm>
            <a:off x="7384771" y="4818852"/>
            <a:ext cx="1509075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150" tIns="18075" rIns="36150" bIns="180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5" name="Google Shape;225;p54"/>
          <p:cNvSpPr txBox="1">
            <a:spLocks noGrp="1"/>
          </p:cNvSpPr>
          <p:nvPr>
            <p:ph type="title"/>
          </p:nvPr>
        </p:nvSpPr>
        <p:spPr>
          <a:xfrm>
            <a:off x="232304" y="329339"/>
            <a:ext cx="8679375" cy="612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254"/>
              </a:buClr>
              <a:buSzPts val="600"/>
              <a:buFont typeface="Trebuchet MS"/>
              <a:buNone/>
              <a:defRPr sz="4700">
                <a:solidFill>
                  <a:srgbClr val="001254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Trebuchet MS"/>
              <a:buNone/>
              <a:defRPr sz="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Trebuchet MS"/>
              <a:buNone/>
              <a:defRPr sz="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Trebuchet MS"/>
              <a:buNone/>
              <a:defRPr sz="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Trebuchet MS"/>
              <a:buNone/>
              <a:defRPr sz="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Trebuchet MS"/>
              <a:buNone/>
              <a:defRPr sz="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Trebuchet MS"/>
              <a:buNone/>
              <a:defRPr sz="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Trebuchet MS"/>
              <a:buNone/>
              <a:defRPr sz="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Trebuchet MS"/>
              <a:buNone/>
              <a:defRPr sz="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5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25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5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25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rebuchet MS"/>
              <a:buChar char="●"/>
              <a:defRPr sz="140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rebuchet MS"/>
              <a:buChar char="○"/>
              <a:defRPr sz="140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rebuchet MS"/>
              <a:buChar char="■"/>
              <a:defRPr sz="140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rebuchet MS"/>
              <a:buChar char="●"/>
              <a:defRPr sz="140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rebuchet MS"/>
              <a:buChar char="○"/>
              <a:defRPr sz="140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rebuchet MS"/>
              <a:buChar char="■"/>
              <a:defRPr sz="140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rebuchet MS"/>
              <a:buChar char="●"/>
              <a:defRPr sz="140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rebuchet MS"/>
              <a:buChar char="○"/>
              <a:defRPr sz="140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rebuchet MS"/>
              <a:buChar char="■"/>
              <a:defRPr sz="140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29" name="Google Shape;229;p5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75" cy="39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BLUE">
  <p:cSld name="TITLE_AND_BODY_1">
    <p:bg>
      <p:bgPr>
        <a:solidFill>
          <a:schemeClr val="dk2"/>
        </a:solidFill>
        <a:effectLst/>
      </p:bgPr>
    </p:bg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5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25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32" name="Google Shape;232;p5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25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3" name="Google Shape;233;p5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75" cy="39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Slide 2 1">
  <p:cSld name="Content Slide 2 2"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57"/>
          <p:cNvSpPr txBox="1">
            <a:spLocks noGrp="1"/>
          </p:cNvSpPr>
          <p:nvPr>
            <p:ph type="body" idx="1"/>
          </p:nvPr>
        </p:nvSpPr>
        <p:spPr>
          <a:xfrm>
            <a:off x="232305" y="1285875"/>
            <a:ext cx="8679375" cy="325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925" tIns="29450" rIns="58925" bIns="29450" anchor="t" anchorCtr="0">
            <a:noAutofit/>
          </a:bodyPr>
          <a:lstStyle>
            <a:lvl1pPr marL="457200" marR="0" lvl="0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1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17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30200" algn="l">
              <a:spcBef>
                <a:spcPts val="27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❖"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0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0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0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0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0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36" name="Google Shape;236;p57"/>
          <p:cNvSpPr txBox="1">
            <a:spLocks noGrp="1"/>
          </p:cNvSpPr>
          <p:nvPr>
            <p:ph type="sldNum" idx="12"/>
          </p:nvPr>
        </p:nvSpPr>
        <p:spPr>
          <a:xfrm>
            <a:off x="7384767" y="4818852"/>
            <a:ext cx="1509075" cy="2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925" tIns="29450" rIns="58925" bIns="2945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7" name="Google Shape;237;p57"/>
          <p:cNvSpPr txBox="1">
            <a:spLocks noGrp="1"/>
          </p:cNvSpPr>
          <p:nvPr>
            <p:ph type="title"/>
          </p:nvPr>
        </p:nvSpPr>
        <p:spPr>
          <a:xfrm>
            <a:off x="232305" y="329338"/>
            <a:ext cx="8679375" cy="612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300">
                <a:solidFill>
                  <a:srgbClr val="001254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ebuchet-White Content Slide">
  <p:cSld name="Trebuchet-White Content Slide"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58"/>
          <p:cNvSpPr txBox="1">
            <a:spLocks noGrp="1"/>
          </p:cNvSpPr>
          <p:nvPr>
            <p:ph type="title"/>
          </p:nvPr>
        </p:nvSpPr>
        <p:spPr>
          <a:xfrm>
            <a:off x="628427" y="482203"/>
            <a:ext cx="7887375" cy="60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39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58"/>
          <p:cNvSpPr txBox="1">
            <a:spLocks noGrp="1"/>
          </p:cNvSpPr>
          <p:nvPr>
            <p:ph type="body" idx="1"/>
          </p:nvPr>
        </p:nvSpPr>
        <p:spPr>
          <a:xfrm>
            <a:off x="628427" y="1285875"/>
            <a:ext cx="7887375" cy="31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925" tIns="29450" rIns="58925" bIns="29450" anchor="t" anchorCtr="0">
            <a:noAutofit/>
          </a:bodyPr>
          <a:lstStyle>
            <a:lvl1pPr marL="457200" marR="0" lvl="0" indent="-37465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0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  <a:defRPr sz="21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175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30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311150" algn="l">
              <a:spcBef>
                <a:spcPts val="500"/>
              </a:spcBef>
              <a:spcAft>
                <a:spcPts val="0"/>
              </a:spcAft>
              <a:buClr>
                <a:srgbClr val="5C6670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0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0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0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0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41" name="Google Shape;241;p58"/>
          <p:cNvSpPr txBox="1">
            <a:spLocks noGrp="1"/>
          </p:cNvSpPr>
          <p:nvPr>
            <p:ph type="sldNum" idx="12"/>
          </p:nvPr>
        </p:nvSpPr>
        <p:spPr>
          <a:xfrm>
            <a:off x="6458396" y="4767616"/>
            <a:ext cx="2057175" cy="2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925" tIns="29450" rIns="58925" bIns="2945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Slide 2">
  <p:cSld name="Content Slide 2"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59"/>
          <p:cNvSpPr txBox="1">
            <a:spLocks noGrp="1"/>
          </p:cNvSpPr>
          <p:nvPr>
            <p:ph type="body" idx="1"/>
          </p:nvPr>
        </p:nvSpPr>
        <p:spPr>
          <a:xfrm>
            <a:off x="232305" y="1285875"/>
            <a:ext cx="8679375" cy="325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925" tIns="29450" rIns="58925" bIns="29450" anchor="t" anchorCtr="0">
            <a:noAutofit/>
          </a:bodyPr>
          <a:lstStyle>
            <a:lvl1pPr marL="457200" marR="0" lvl="0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1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17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30200" algn="l">
              <a:spcBef>
                <a:spcPts val="27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❖"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0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0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0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0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0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44" name="Google Shape;244;p59"/>
          <p:cNvSpPr txBox="1">
            <a:spLocks noGrp="1"/>
          </p:cNvSpPr>
          <p:nvPr>
            <p:ph type="sldNum" idx="12"/>
          </p:nvPr>
        </p:nvSpPr>
        <p:spPr>
          <a:xfrm>
            <a:off x="7384767" y="4818852"/>
            <a:ext cx="1509075" cy="2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925" tIns="29450" rIns="58925" bIns="2945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5" name="Google Shape;245;p59"/>
          <p:cNvSpPr txBox="1">
            <a:spLocks noGrp="1"/>
          </p:cNvSpPr>
          <p:nvPr>
            <p:ph type="title"/>
          </p:nvPr>
        </p:nvSpPr>
        <p:spPr>
          <a:xfrm>
            <a:off x="232305" y="329338"/>
            <a:ext cx="8679375" cy="612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300">
                <a:solidFill>
                  <a:srgbClr val="001254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"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6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75" cy="393525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>
              <a:buNone/>
              <a:defRPr sz="1000">
                <a:solidFill>
                  <a:schemeClr val="dk2"/>
                </a:solidFill>
              </a:defRPr>
            </a:lvl1pPr>
            <a:lvl2pPr lvl="1">
              <a:buNone/>
              <a:defRPr sz="1000">
                <a:solidFill>
                  <a:schemeClr val="dk2"/>
                </a:solidFill>
              </a:defRPr>
            </a:lvl2pPr>
            <a:lvl3pPr lvl="2">
              <a:buNone/>
              <a:defRPr sz="1000">
                <a:solidFill>
                  <a:schemeClr val="dk2"/>
                </a:solidFill>
              </a:defRPr>
            </a:lvl3pPr>
            <a:lvl4pPr lvl="3">
              <a:buNone/>
              <a:defRPr sz="1000">
                <a:solidFill>
                  <a:schemeClr val="dk2"/>
                </a:solidFill>
              </a:defRPr>
            </a:lvl4pPr>
            <a:lvl5pPr lvl="4">
              <a:buNone/>
              <a:defRPr sz="1000">
                <a:solidFill>
                  <a:schemeClr val="dk2"/>
                </a:solidFill>
              </a:defRPr>
            </a:lvl5pPr>
            <a:lvl6pPr lvl="5">
              <a:buNone/>
              <a:defRPr sz="1000">
                <a:solidFill>
                  <a:schemeClr val="dk2"/>
                </a:solidFill>
              </a:defRPr>
            </a:lvl6pPr>
            <a:lvl7pPr lvl="6">
              <a:buNone/>
              <a:defRPr sz="1000">
                <a:solidFill>
                  <a:schemeClr val="dk2"/>
                </a:solidFill>
              </a:defRPr>
            </a:lvl7pPr>
            <a:lvl8pPr lvl="7">
              <a:buNone/>
              <a:defRPr sz="1000">
                <a:solidFill>
                  <a:schemeClr val="dk2"/>
                </a:solidFill>
              </a:defRPr>
            </a:lvl8pPr>
            <a:lvl9pPr lvl="8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White Contact Info Slide">
  <p:cSld name="1_White Contact Info Slide"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61"/>
          <p:cNvSpPr txBox="1">
            <a:spLocks noGrp="1"/>
          </p:cNvSpPr>
          <p:nvPr>
            <p:ph type="title"/>
          </p:nvPr>
        </p:nvSpPr>
        <p:spPr>
          <a:xfrm>
            <a:off x="446484" y="332720"/>
            <a:ext cx="8250975" cy="612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p61"/>
          <p:cNvSpPr txBox="1">
            <a:spLocks noGrp="1"/>
          </p:cNvSpPr>
          <p:nvPr>
            <p:ph type="sldNum" idx="12"/>
          </p:nvPr>
        </p:nvSpPr>
        <p:spPr>
          <a:xfrm>
            <a:off x="7384766" y="4818852"/>
            <a:ext cx="1509075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51" name="Google Shape;251;p61"/>
          <p:cNvSpPr txBox="1">
            <a:spLocks noGrp="1"/>
          </p:cNvSpPr>
          <p:nvPr>
            <p:ph type="body" idx="1"/>
          </p:nvPr>
        </p:nvSpPr>
        <p:spPr>
          <a:xfrm>
            <a:off x="446485" y="1125141"/>
            <a:ext cx="8250975" cy="2893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marR="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62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4" name="Google Shape;254;p62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55" name="Google Shape;255;p6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6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57" name="Google Shape;257;p6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de-by-Side Content Slide 2">
  <p:cSld name="Side-by-Side Content Slide 2"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63"/>
          <p:cNvSpPr txBox="1">
            <a:spLocks noGrp="1"/>
          </p:cNvSpPr>
          <p:nvPr>
            <p:ph type="body" idx="1"/>
          </p:nvPr>
        </p:nvSpPr>
        <p:spPr>
          <a:xfrm>
            <a:off x="232304" y="1285875"/>
            <a:ext cx="4098600" cy="325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2385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oto Sans Symbols"/>
              <a:buChar char="❖"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60" name="Google Shape;260;p63"/>
          <p:cNvSpPr txBox="1">
            <a:spLocks noGrp="1"/>
          </p:cNvSpPr>
          <p:nvPr>
            <p:ph type="sldNum" idx="12"/>
          </p:nvPr>
        </p:nvSpPr>
        <p:spPr>
          <a:xfrm>
            <a:off x="7384766" y="4818853"/>
            <a:ext cx="1509075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61" name="Google Shape;261;p63"/>
          <p:cNvSpPr txBox="1">
            <a:spLocks noGrp="1"/>
          </p:cNvSpPr>
          <p:nvPr>
            <p:ph type="title"/>
          </p:nvPr>
        </p:nvSpPr>
        <p:spPr>
          <a:xfrm>
            <a:off x="232304" y="329339"/>
            <a:ext cx="8679375" cy="612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 sz="4600">
                <a:solidFill>
                  <a:srgbClr val="001254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2" name="Google Shape;262;p63"/>
          <p:cNvSpPr txBox="1">
            <a:spLocks noGrp="1"/>
          </p:cNvSpPr>
          <p:nvPr>
            <p:ph type="body" idx="2"/>
          </p:nvPr>
        </p:nvSpPr>
        <p:spPr>
          <a:xfrm>
            <a:off x="4813094" y="1285875"/>
            <a:ext cx="4098600" cy="325507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1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2385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Noto Sans Symbols"/>
              <a:buChar char="❖"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6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75" cy="12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Trebuchet MS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5" name="Google Shape;265;p64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75" cy="365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6" name="Google Shape;266;p64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075" cy="285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7" name="Google Shape;267;p64"/>
          <p:cNvSpPr txBox="1">
            <a:spLocks noGrp="1"/>
          </p:cNvSpPr>
          <p:nvPr>
            <p:ph type="dt" idx="10"/>
          </p:nvPr>
        </p:nvSpPr>
        <p:spPr>
          <a:xfrm>
            <a:off x="3543300" y="3680651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64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2250000" cy="22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9" name="Google Shape;269;p64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1">
  <p:cSld name="Text 1"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65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400"/>
              <a:buFont typeface="Trebuchet MS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65"/>
          <p:cNvSpPr txBox="1">
            <a:spLocks noGrp="1"/>
          </p:cNvSpPr>
          <p:nvPr>
            <p:ph type="body" idx="1"/>
          </p:nvPr>
        </p:nvSpPr>
        <p:spPr>
          <a:xfrm>
            <a:off x="628650" y="1389226"/>
            <a:ext cx="7886700" cy="315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t" anchorCtr="0">
            <a:noAutofit/>
          </a:bodyPr>
          <a:lstStyle>
            <a:lvl1pPr marL="457200" marR="0" lvl="0" indent="-355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111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oto Sans Symbols"/>
              <a:buChar char="⮚"/>
              <a:defRPr sz="2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3" name="Google Shape;273;p65"/>
          <p:cNvSpPr txBox="1">
            <a:spLocks noGrp="1"/>
          </p:cNvSpPr>
          <p:nvPr>
            <p:ph type="sldNum" idx="12"/>
          </p:nvPr>
        </p:nvSpPr>
        <p:spPr>
          <a:xfrm>
            <a:off x="6880594" y="4780264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1_Custom Layout"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66"/>
          <p:cNvSpPr txBox="1">
            <a:spLocks noGrp="1"/>
          </p:cNvSpPr>
          <p:nvPr>
            <p:ph type="title"/>
          </p:nvPr>
        </p:nvSpPr>
        <p:spPr>
          <a:xfrm>
            <a:off x="417329" y="273844"/>
            <a:ext cx="8309475" cy="99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400"/>
              <a:buFont typeface="Trebuchet MS"/>
              <a:buNone/>
              <a:defRPr sz="4500" b="1" i="0" u="none" strike="noStrike" cap="none">
                <a:solidFill>
                  <a:schemeClr val="accent5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6" name="Google Shape;276;p66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subtitle">
  <p:cSld name="Title &amp; subtitle"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67"/>
          <p:cNvSpPr txBox="1">
            <a:spLocks noGrp="1"/>
          </p:cNvSpPr>
          <p:nvPr>
            <p:ph type="body" idx="1"/>
          </p:nvPr>
        </p:nvSpPr>
        <p:spPr>
          <a:xfrm>
            <a:off x="365760" y="586966"/>
            <a:ext cx="8412525" cy="23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575757"/>
              </a:buClr>
              <a:buSzPts val="1100"/>
              <a:buFont typeface="Trebuchet MS"/>
              <a:buNone/>
              <a:defRPr sz="1500" i="0" u="none" strike="noStrike" cap="none">
                <a:solidFill>
                  <a:srgbClr val="575757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rebuchet MS"/>
              <a:buChar char="•"/>
              <a:defRPr sz="140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rebuchet MS"/>
              <a:buChar char="−"/>
              <a:defRPr sz="140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0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Trebuchet MS"/>
              <a:buChar char="◦"/>
              <a:defRPr sz="120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30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Trebuchet MS"/>
              <a:buChar char="−"/>
              <a:defRPr sz="120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rebuchet MS"/>
              <a:buChar char="•"/>
              <a:defRPr sz="150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rebuchet MS"/>
              <a:buChar char="•"/>
              <a:defRPr sz="150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rebuchet MS"/>
              <a:buChar char="•"/>
              <a:defRPr sz="150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rebuchet MS"/>
              <a:buChar char="•"/>
              <a:defRPr sz="150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79" name="Google Shape;279;p67"/>
          <p:cNvSpPr txBox="1">
            <a:spLocks noGrp="1"/>
          </p:cNvSpPr>
          <p:nvPr>
            <p:ph type="title"/>
          </p:nvPr>
        </p:nvSpPr>
        <p:spPr>
          <a:xfrm>
            <a:off x="365760" y="221762"/>
            <a:ext cx="8412525" cy="352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None/>
              <a:defRPr sz="2100" b="0" i="0" u="none" strike="noStrike" cap="none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Trebuchet MS"/>
              <a:buNone/>
              <a:defRPr sz="1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Trebuchet MS"/>
              <a:buNone/>
              <a:defRPr sz="1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Trebuchet MS"/>
              <a:buNone/>
              <a:defRPr sz="1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Trebuchet MS"/>
              <a:buNone/>
              <a:defRPr sz="1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Trebuchet MS"/>
              <a:buNone/>
              <a:defRPr sz="1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Trebuchet MS"/>
              <a:buNone/>
              <a:defRPr sz="1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Trebuchet MS"/>
              <a:buNone/>
              <a:defRPr sz="1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Trebuchet MS"/>
              <a:buNone/>
              <a:defRPr sz="1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80" name="Google Shape;280;p6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75" cy="393525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>
              <a:buNone/>
              <a:defRPr sz="1000">
                <a:solidFill>
                  <a:srgbClr val="575757"/>
                </a:solidFill>
              </a:defRPr>
            </a:lvl1pPr>
            <a:lvl2pPr lvl="1">
              <a:buNone/>
              <a:defRPr sz="1000">
                <a:solidFill>
                  <a:srgbClr val="575757"/>
                </a:solidFill>
              </a:defRPr>
            </a:lvl2pPr>
            <a:lvl3pPr lvl="2">
              <a:buNone/>
              <a:defRPr sz="1000">
                <a:solidFill>
                  <a:srgbClr val="575757"/>
                </a:solidFill>
              </a:defRPr>
            </a:lvl3pPr>
            <a:lvl4pPr lvl="3">
              <a:buNone/>
              <a:defRPr sz="1000">
                <a:solidFill>
                  <a:srgbClr val="575757"/>
                </a:solidFill>
              </a:defRPr>
            </a:lvl4pPr>
            <a:lvl5pPr lvl="4">
              <a:buNone/>
              <a:defRPr sz="1000">
                <a:solidFill>
                  <a:srgbClr val="575757"/>
                </a:solidFill>
              </a:defRPr>
            </a:lvl5pPr>
            <a:lvl6pPr lvl="5">
              <a:buNone/>
              <a:defRPr sz="1000">
                <a:solidFill>
                  <a:srgbClr val="575757"/>
                </a:solidFill>
              </a:defRPr>
            </a:lvl6pPr>
            <a:lvl7pPr lvl="6">
              <a:buNone/>
              <a:defRPr sz="1000">
                <a:solidFill>
                  <a:srgbClr val="575757"/>
                </a:solidFill>
              </a:defRPr>
            </a:lvl7pPr>
            <a:lvl8pPr lvl="7">
              <a:buNone/>
              <a:defRPr sz="1000">
                <a:solidFill>
                  <a:srgbClr val="575757"/>
                </a:solidFill>
              </a:defRPr>
            </a:lvl8pPr>
            <a:lvl9pPr lvl="8">
              <a:buNone/>
              <a:defRPr sz="1000">
                <a:solidFill>
                  <a:srgbClr val="575757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 Layout"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68"/>
          <p:cNvSpPr txBox="1">
            <a:spLocks noGrp="1"/>
          </p:cNvSpPr>
          <p:nvPr>
            <p:ph type="title"/>
          </p:nvPr>
        </p:nvSpPr>
        <p:spPr>
          <a:xfrm>
            <a:off x="417328" y="273844"/>
            <a:ext cx="8309475" cy="99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accent5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3" name="Google Shape;283;p68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1 1">
  <p:cSld name="SECTION_HEADER_1"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69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Trebuchet MS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69"/>
          <p:cNvSpPr txBox="1">
            <a:spLocks noGrp="1"/>
          </p:cNvSpPr>
          <p:nvPr>
            <p:ph type="body" idx="1"/>
          </p:nvPr>
        </p:nvSpPr>
        <p:spPr>
          <a:xfrm>
            <a:off x="628650" y="1389227"/>
            <a:ext cx="7886700" cy="315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4000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7" name="Google Shape;287;p69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Slide 2 2">
  <p:cSld name="Content Slide 2_2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70"/>
          <p:cNvSpPr txBox="1">
            <a:spLocks noGrp="1"/>
          </p:cNvSpPr>
          <p:nvPr>
            <p:ph type="body" idx="1"/>
          </p:nvPr>
        </p:nvSpPr>
        <p:spPr>
          <a:xfrm>
            <a:off x="232304" y="1285875"/>
            <a:ext cx="8679375" cy="325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200" tIns="24100" rIns="48200" bIns="24100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3655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❖"/>
              <a:defRPr sz="17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90" name="Google Shape;290;p70"/>
          <p:cNvSpPr txBox="1">
            <a:spLocks noGrp="1"/>
          </p:cNvSpPr>
          <p:nvPr>
            <p:ph type="sldNum" idx="12"/>
          </p:nvPr>
        </p:nvSpPr>
        <p:spPr>
          <a:xfrm>
            <a:off x="7384771" y="4818852"/>
            <a:ext cx="1508625" cy="2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200" tIns="24100" rIns="48200" bIns="241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91" name="Google Shape;291;p70"/>
          <p:cNvSpPr txBox="1">
            <a:spLocks noGrp="1"/>
          </p:cNvSpPr>
          <p:nvPr>
            <p:ph type="title"/>
          </p:nvPr>
        </p:nvSpPr>
        <p:spPr>
          <a:xfrm>
            <a:off x="232304" y="329339"/>
            <a:ext cx="8679375" cy="612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4600">
                <a:solidFill>
                  <a:srgbClr val="001254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ster">
  <p:cSld name="Master"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7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75" cy="39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72"/>
          <p:cNvSpPr txBox="1">
            <a:spLocks noGrp="1"/>
          </p:cNvSpPr>
          <p:nvPr>
            <p:ph type="title"/>
          </p:nvPr>
        </p:nvSpPr>
        <p:spPr>
          <a:xfrm>
            <a:off x="446484" y="281285"/>
            <a:ext cx="7715025" cy="659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3200" b="0" i="0" u="none" strike="noStrike" cap="none">
                <a:solidFill>
                  <a:srgbClr val="53585F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6" name="Google Shape;296;p72"/>
          <p:cNvSpPr txBox="1">
            <a:spLocks noGrp="1"/>
          </p:cNvSpPr>
          <p:nvPr>
            <p:ph type="body" idx="1"/>
          </p:nvPr>
        </p:nvSpPr>
        <p:spPr>
          <a:xfrm>
            <a:off x="457647" y="1004590"/>
            <a:ext cx="7715025" cy="345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rebuchet MS"/>
              <a:buNone/>
              <a:defRPr sz="1400" i="0" u="none" strike="noStrike" cap="none">
                <a:solidFill>
                  <a:srgbClr val="53585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rebuchet MS"/>
              <a:buNone/>
              <a:defRPr sz="1400" i="0" u="none" strike="noStrike" cap="none">
                <a:solidFill>
                  <a:srgbClr val="53585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rebuchet MS"/>
              <a:buNone/>
              <a:defRPr sz="1400" i="0" u="none" strike="noStrike" cap="none">
                <a:solidFill>
                  <a:srgbClr val="53585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rebuchet MS"/>
              <a:buNone/>
              <a:defRPr sz="1400" i="0" u="none" strike="noStrike" cap="none">
                <a:solidFill>
                  <a:srgbClr val="53585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rebuchet MS"/>
              <a:buNone/>
              <a:defRPr sz="1400" i="0" u="none" strike="noStrike" cap="none">
                <a:solidFill>
                  <a:srgbClr val="53585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rebuchet MS"/>
              <a:buNone/>
              <a:defRPr sz="140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rebuchet MS"/>
              <a:buNone/>
              <a:defRPr sz="140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rebuchet MS"/>
              <a:buNone/>
              <a:defRPr sz="140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rebuchet MS"/>
              <a:buNone/>
              <a:defRPr sz="140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97" name="Google Shape;297;p7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75" cy="393525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>
              <a:buNone/>
              <a:defRPr sz="1000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buNone/>
              <a:defRPr sz="1000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>
              <a:buNone/>
              <a:defRPr sz="1000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>
              <a:buNone/>
              <a:defRPr sz="1000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>
              <a:buNone/>
              <a:defRPr sz="1000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>
              <a:buNone/>
              <a:defRPr sz="1000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>
              <a:buNone/>
              <a:defRPr sz="1000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>
              <a:buNone/>
              <a:defRPr sz="1000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>
              <a:buNone/>
              <a:defRPr sz="1000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73"/>
          <p:cNvSpPr txBox="1">
            <a:spLocks noGrp="1"/>
          </p:cNvSpPr>
          <p:nvPr>
            <p:ph type="title"/>
          </p:nvPr>
        </p:nvSpPr>
        <p:spPr>
          <a:xfrm>
            <a:off x="628427" y="273751"/>
            <a:ext cx="7887375" cy="994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00" name="Google Shape;300;p73"/>
          <p:cNvSpPr txBox="1">
            <a:spLocks noGrp="1"/>
          </p:cNvSpPr>
          <p:nvPr>
            <p:ph type="body" idx="1"/>
          </p:nvPr>
        </p:nvSpPr>
        <p:spPr>
          <a:xfrm>
            <a:off x="628650" y="1369218"/>
            <a:ext cx="7886700" cy="326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925" tIns="29450" rIns="58925" bIns="29450" anchor="t" anchorCtr="0">
            <a:noAutofit/>
          </a:bodyPr>
          <a:lstStyle>
            <a:lvl1pPr marL="457200" marR="0" lvl="0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0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0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0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0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0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0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0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0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0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301" name="Google Shape;301;p73"/>
          <p:cNvSpPr txBox="1">
            <a:spLocks noGrp="1"/>
          </p:cNvSpPr>
          <p:nvPr>
            <p:ph type="dt" idx="10"/>
          </p:nvPr>
        </p:nvSpPr>
        <p:spPr>
          <a:xfrm>
            <a:off x="6458397" y="4195167"/>
            <a:ext cx="2057175" cy="2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925" tIns="29450" rIns="58925" bIns="294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7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925" tIns="29450" rIns="58925" bIns="2945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900"/>
              <a:buNone/>
              <a:defRPr sz="1100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900"/>
              <a:buNone/>
              <a:defRPr sz="1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900"/>
              <a:buNone/>
              <a:defRPr sz="1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900"/>
              <a:buNone/>
              <a:defRPr sz="1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900"/>
              <a:buNone/>
              <a:defRPr sz="1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900"/>
              <a:buNone/>
              <a:defRPr sz="1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900"/>
              <a:buNone/>
              <a:defRPr sz="1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900"/>
              <a:buNone/>
              <a:defRPr sz="1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900"/>
              <a:buNone/>
              <a:defRPr sz="1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303" name="Google Shape;303;p73"/>
          <p:cNvSpPr txBox="1">
            <a:spLocks noGrp="1"/>
          </p:cNvSpPr>
          <p:nvPr>
            <p:ph type="sldNum" idx="12"/>
          </p:nvPr>
        </p:nvSpPr>
        <p:spPr>
          <a:xfrm>
            <a:off x="6458396" y="4767616"/>
            <a:ext cx="2057175" cy="2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925" tIns="29450" rIns="58925" bIns="2945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hite Blank White Logo">
  <p:cSld name="White Blank White Logo"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74"/>
          <p:cNvSpPr txBox="1">
            <a:spLocks noGrp="1"/>
          </p:cNvSpPr>
          <p:nvPr>
            <p:ph type="sldNum" idx="12"/>
          </p:nvPr>
        </p:nvSpPr>
        <p:spPr>
          <a:xfrm>
            <a:off x="7384767" y="4818852"/>
            <a:ext cx="1508625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925" tIns="29450" rIns="58925" bIns="2945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9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9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9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9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9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9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9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9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9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hite Image + Supporting Text Slide">
  <p:cSld name="White Image + Supporting Text Slide"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75"/>
          <p:cNvSpPr txBox="1">
            <a:spLocks noGrp="1"/>
          </p:cNvSpPr>
          <p:nvPr>
            <p:ph type="body" idx="1"/>
          </p:nvPr>
        </p:nvSpPr>
        <p:spPr>
          <a:xfrm>
            <a:off x="627578" y="331114"/>
            <a:ext cx="7889175" cy="612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rgbClr val="001970"/>
              </a:buClr>
              <a:buSzPts val="1100"/>
              <a:buFont typeface="Arial"/>
              <a:buNone/>
              <a:defRPr sz="4600" b="1" i="0" u="none" strike="noStrike" cap="none">
                <a:solidFill>
                  <a:srgbClr val="00197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rgbClr val="5C667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rgbClr val="5C667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rgbClr val="5C667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rgbClr val="5C667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rgbClr val="5C667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rgbClr val="5C667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rgbClr val="5C667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rgbClr val="5C667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308" name="Google Shape;308;p75"/>
          <p:cNvSpPr txBox="1">
            <a:spLocks noGrp="1"/>
          </p:cNvSpPr>
          <p:nvPr>
            <p:ph type="body" idx="2"/>
          </p:nvPr>
        </p:nvSpPr>
        <p:spPr>
          <a:xfrm>
            <a:off x="232304" y="1100912"/>
            <a:ext cx="4359825" cy="3399525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Trebuchet MS"/>
              <a:buNone/>
              <a:defRPr sz="1700" b="0" i="1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rgbClr val="5C6670"/>
              </a:buClr>
              <a:buSzPts val="3000"/>
              <a:buFont typeface="Trebuchet MS"/>
              <a:buNone/>
              <a:defRPr sz="2100" b="0" i="1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rgbClr val="5C6670"/>
              </a:buClr>
              <a:buSzPts val="3000"/>
              <a:buFont typeface="Trebuchet MS"/>
              <a:buNone/>
              <a:defRPr sz="2100" b="0" i="1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rgbClr val="5C6670"/>
              </a:buClr>
              <a:buSzPts val="3000"/>
              <a:buFont typeface="Trebuchet MS"/>
              <a:buNone/>
              <a:defRPr sz="2100" b="0" i="1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rgbClr val="5C6670"/>
              </a:buClr>
              <a:buSzPts val="3000"/>
              <a:buFont typeface="Trebuchet MS"/>
              <a:buNone/>
              <a:defRPr sz="2100" b="0" i="1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rgbClr val="5C667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rgbClr val="5C667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rgbClr val="5C667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rgbClr val="5C667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309" name="Google Shape;309;p75"/>
          <p:cNvSpPr txBox="1">
            <a:spLocks noGrp="1"/>
          </p:cNvSpPr>
          <p:nvPr>
            <p:ph type="body" idx="3"/>
          </p:nvPr>
        </p:nvSpPr>
        <p:spPr>
          <a:xfrm>
            <a:off x="5074280" y="1113891"/>
            <a:ext cx="3837375" cy="33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rgbClr val="5C667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rgbClr val="5C667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rgbClr val="5C667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rgbClr val="5C667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rgbClr val="5C667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310" name="Google Shape;310;p75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7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25" cy="572625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13" name="Google Shape;313;p7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825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4" name="Google Shape;314;p76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825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5" name="Google Shape;315;p7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75" cy="393525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" type="secHead">
  <p:cSld name="SECTION_HEADER"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78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19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500"/>
              <a:buFont typeface="Trebuchet MS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24" name="Google Shape;324;p78"/>
          <p:cNvSpPr txBox="1">
            <a:spLocks noGrp="1"/>
          </p:cNvSpPr>
          <p:nvPr>
            <p:ph type="body" idx="1"/>
          </p:nvPr>
        </p:nvSpPr>
        <p:spPr>
          <a:xfrm>
            <a:off x="628650" y="1389227"/>
            <a:ext cx="7886700" cy="3154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4000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5" name="Google Shape;325;p78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79"/>
          <p:cNvSpPr txBox="1">
            <a:spLocks noGrp="1"/>
          </p:cNvSpPr>
          <p:nvPr>
            <p:ph type="title"/>
          </p:nvPr>
        </p:nvSpPr>
        <p:spPr>
          <a:xfrm>
            <a:off x="137948" y="273844"/>
            <a:ext cx="8868104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28" name="Google Shape;328;p79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ssion Photo">
  <p:cSld name="Mission Photo"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80"/>
          <p:cNvSpPr txBox="1">
            <a:spLocks noGrp="1"/>
          </p:cNvSpPr>
          <p:nvPr>
            <p:ph type="sldNum" idx="12"/>
          </p:nvPr>
        </p:nvSpPr>
        <p:spPr>
          <a:xfrm>
            <a:off x="6880594" y="4778066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31" name="Google Shape;331;p80"/>
          <p:cNvSpPr txBox="1"/>
          <p:nvPr/>
        </p:nvSpPr>
        <p:spPr>
          <a:xfrm>
            <a:off x="10221314" y="6553015"/>
            <a:ext cx="1629016" cy="295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rebuchet MS"/>
              <a:buNone/>
            </a:pPr>
            <a:fld id="{00000000-1234-1234-1234-123412341234}" type="slidenum">
              <a:rPr lang="en" sz="1400" b="1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  <a:endParaRPr sz="1400" b="1" i="0" u="none" strike="noStrike" cap="none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332" name="Google Shape;332;p80"/>
          <p:cNvPicPr preferRelativeResize="0"/>
          <p:nvPr/>
        </p:nvPicPr>
        <p:blipFill rotWithShape="1">
          <a:blip r:embed="rId2">
            <a:alphaModFix/>
          </a:blip>
          <a:srcRect l="1682" t="12786" b="4825"/>
          <a:stretch/>
        </p:blipFill>
        <p:spPr>
          <a:xfrm>
            <a:off x="0" y="-1"/>
            <a:ext cx="9144000" cy="4695092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80"/>
          <p:cNvSpPr/>
          <p:nvPr/>
        </p:nvSpPr>
        <p:spPr>
          <a:xfrm>
            <a:off x="0" y="2584309"/>
            <a:ext cx="9162309" cy="1918987"/>
          </a:xfrm>
          <a:prstGeom prst="rect">
            <a:avLst/>
          </a:prstGeom>
          <a:solidFill>
            <a:srgbClr val="001970">
              <a:alpha val="80000"/>
            </a:srgbClr>
          </a:solidFill>
          <a:ln>
            <a:noFill/>
          </a:ln>
        </p:spPr>
        <p:txBody>
          <a:bodyPr spcFirstLastPara="1" wrap="square" lIns="97525" tIns="48750" rIns="97525" bIns="137150" anchor="ctr" anchorCtr="0">
            <a:noAutofit/>
          </a:bodyPr>
          <a:lstStyle/>
          <a:p>
            <a:pPr marL="127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100"/>
              <a:buFont typeface="Trebuchet MS"/>
              <a:buNone/>
            </a:pPr>
            <a:r>
              <a:rPr lang="en" sz="41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Our Mission: </a:t>
            </a:r>
            <a:endParaRPr sz="4100" b="0" i="0" u="none" strike="noStrike" cap="none">
              <a:solidFill>
                <a:srgbClr val="5C667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27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rebuchet MS"/>
              <a:buNone/>
            </a:pPr>
            <a:r>
              <a:rPr lang="en" sz="24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Improving health care equity, access and outcomes for the people we serve while saving Coloradans money on health care and driving value for Colorado.</a:t>
            </a:r>
            <a:endParaRPr sz="2400" b="0" i="0" u="none" strike="noStrike" cap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81"/>
          <p:cNvSpPr txBox="1">
            <a:spLocks noGrp="1"/>
          </p:cNvSpPr>
          <p:nvPr>
            <p:ph type="ctrTitle"/>
          </p:nvPr>
        </p:nvSpPr>
        <p:spPr>
          <a:xfrm>
            <a:off x="780393" y="751122"/>
            <a:ext cx="7583214" cy="74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400"/>
              <a:buFont typeface="Trebuchet MS"/>
              <a:buNone/>
              <a:defRPr sz="5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36" name="Google Shape;336;p81"/>
          <p:cNvSpPr txBox="1">
            <a:spLocks noGrp="1"/>
          </p:cNvSpPr>
          <p:nvPr>
            <p:ph type="subTitle" idx="1"/>
          </p:nvPr>
        </p:nvSpPr>
        <p:spPr>
          <a:xfrm>
            <a:off x="1143000" y="1661004"/>
            <a:ext cx="6858000" cy="554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7" name="Google Shape;337;p81"/>
          <p:cNvSpPr txBox="1">
            <a:spLocks noGrp="1"/>
          </p:cNvSpPr>
          <p:nvPr>
            <p:ph type="dt" idx="10"/>
          </p:nvPr>
        </p:nvSpPr>
        <p:spPr>
          <a:xfrm>
            <a:off x="3543300" y="368816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38" name="Google Shape;338;p81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39" name="Google Shape;339;p81"/>
          <p:cNvSpPr txBox="1">
            <a:spLocks noGrp="1"/>
          </p:cNvSpPr>
          <p:nvPr>
            <p:ph type="body" idx="2"/>
          </p:nvPr>
        </p:nvSpPr>
        <p:spPr>
          <a:xfrm>
            <a:off x="1435396" y="2382275"/>
            <a:ext cx="6273209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ulti-Content">
  <p:cSld name="Multi-Content"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82"/>
          <p:cNvSpPr txBox="1">
            <a:spLocks noGrp="1"/>
          </p:cNvSpPr>
          <p:nvPr>
            <p:ph type="body" idx="1"/>
          </p:nvPr>
        </p:nvSpPr>
        <p:spPr>
          <a:xfrm>
            <a:off x="6120337" y="1251284"/>
            <a:ext cx="2781373" cy="333254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  <a:defRPr sz="2300" b="0" i="1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2" name="Google Shape;342;p82"/>
          <p:cNvSpPr txBox="1">
            <a:spLocks noGrp="1"/>
          </p:cNvSpPr>
          <p:nvPr>
            <p:ph type="body" idx="2"/>
          </p:nvPr>
        </p:nvSpPr>
        <p:spPr>
          <a:xfrm>
            <a:off x="3383318" y="1251284"/>
            <a:ext cx="2377363" cy="1531183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  <a:defRPr sz="2300" b="0" i="1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3" name="Google Shape;343;p82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44" name="Google Shape;344;p82"/>
          <p:cNvSpPr txBox="1">
            <a:spLocks noGrp="1"/>
          </p:cNvSpPr>
          <p:nvPr>
            <p:ph type="body" idx="3"/>
          </p:nvPr>
        </p:nvSpPr>
        <p:spPr>
          <a:xfrm>
            <a:off x="247682" y="1251284"/>
            <a:ext cx="2781373" cy="333254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  <a:defRPr sz="2300" b="0" i="1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5" name="Google Shape;345;p82"/>
          <p:cNvSpPr txBox="1">
            <a:spLocks noGrp="1"/>
          </p:cNvSpPr>
          <p:nvPr>
            <p:ph type="body" idx="4"/>
          </p:nvPr>
        </p:nvSpPr>
        <p:spPr>
          <a:xfrm>
            <a:off x="3383318" y="3014098"/>
            <a:ext cx="2377364" cy="1569726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  <a:defRPr sz="2300" b="0" i="1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6" name="Google Shape;346;p82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19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500"/>
              <a:buFont typeface="Trebuchet MS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83"/>
          <p:cNvSpPr txBox="1">
            <a:spLocks noGrp="1"/>
          </p:cNvSpPr>
          <p:nvPr>
            <p:ph type="title"/>
          </p:nvPr>
        </p:nvSpPr>
        <p:spPr>
          <a:xfrm>
            <a:off x="605660" y="1354603"/>
            <a:ext cx="3602420" cy="2228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400"/>
              <a:buFont typeface="Trebuchet MS"/>
              <a:buNone/>
              <a:defRPr sz="5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9" name="Google Shape;349;p83"/>
          <p:cNvSpPr txBox="1">
            <a:spLocks noGrp="1"/>
          </p:cNvSpPr>
          <p:nvPr>
            <p:ph type="body" idx="1"/>
          </p:nvPr>
        </p:nvSpPr>
        <p:spPr>
          <a:xfrm>
            <a:off x="4857422" y="1354602"/>
            <a:ext cx="3641834" cy="2228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4000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 sz="24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619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▪"/>
              <a:defRPr sz="21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0" name="Google Shape;350;p83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351" name="Google Shape;351;p83"/>
          <p:cNvCxnSpPr/>
          <p:nvPr/>
        </p:nvCxnSpPr>
        <p:spPr>
          <a:xfrm>
            <a:off x="4572000" y="995363"/>
            <a:ext cx="0" cy="3152775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84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estions Slide 1">
  <p:cSld name="Questions Slide 1"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85"/>
          <p:cNvSpPr txBox="1">
            <a:spLocks noGrp="1"/>
          </p:cNvSpPr>
          <p:nvPr>
            <p:ph type="title"/>
          </p:nvPr>
        </p:nvSpPr>
        <p:spPr>
          <a:xfrm>
            <a:off x="4592091" y="1968996"/>
            <a:ext cx="4036073" cy="1735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100"/>
              <a:buFont typeface="Trebuchet MS"/>
              <a:buNone/>
              <a:defRPr sz="6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56" name="Google Shape;356;p85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57" name="Google Shape;357;p85" descr="Questions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714374" y="-223837"/>
            <a:ext cx="5572125" cy="5572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t Slide">
  <p:cSld name="Chat Slide"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86"/>
          <p:cNvSpPr txBox="1">
            <a:spLocks noGrp="1"/>
          </p:cNvSpPr>
          <p:nvPr>
            <p:ph type="title"/>
          </p:nvPr>
        </p:nvSpPr>
        <p:spPr>
          <a:xfrm>
            <a:off x="4592091" y="1690390"/>
            <a:ext cx="4319605" cy="1762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100"/>
              <a:buFont typeface="Trebuchet MS"/>
              <a:buNone/>
              <a:defRPr sz="6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60" name="Google Shape;360;p86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61" name="Google Shape;361;p86" descr="Cha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69519" y="80367"/>
            <a:ext cx="4942432" cy="49425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act Info Slide">
  <p:cSld name="Contact Info Slide"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87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64" name="Google Shape;364;p87"/>
          <p:cNvSpPr txBox="1">
            <a:spLocks noGrp="1"/>
          </p:cNvSpPr>
          <p:nvPr>
            <p:ph type="body" idx="1"/>
          </p:nvPr>
        </p:nvSpPr>
        <p:spPr>
          <a:xfrm>
            <a:off x="628650" y="1466627"/>
            <a:ext cx="7886700" cy="2893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5" name="Google Shape;365;p87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19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500"/>
              <a:buFont typeface="Trebuchet MS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 Slide">
  <p:cSld name="Thank You Slide"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88"/>
          <p:cNvSpPr txBox="1">
            <a:spLocks noGrp="1"/>
          </p:cNvSpPr>
          <p:nvPr>
            <p:ph type="title"/>
          </p:nvPr>
        </p:nvSpPr>
        <p:spPr>
          <a:xfrm>
            <a:off x="446484" y="1961881"/>
            <a:ext cx="8251031" cy="1219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100"/>
              <a:buFont typeface="Trebuchet MS"/>
              <a:buNone/>
              <a:defRPr sz="5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68" name="Google Shape;368;p88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5" name="Google Shape;375;p90"/>
          <p:cNvPicPr preferRelativeResize="0"/>
          <p:nvPr/>
        </p:nvPicPr>
        <p:blipFill rotWithShape="1">
          <a:blip r:embed="rId2">
            <a:alphaModFix/>
          </a:blip>
          <a:srcRect t="11491" b="11491"/>
          <a:stretch/>
        </p:blipFill>
        <p:spPr>
          <a:xfrm>
            <a:off x="0" y="-533401"/>
            <a:ext cx="9144002" cy="4695095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90"/>
          <p:cNvSpPr/>
          <p:nvPr/>
        </p:nvSpPr>
        <p:spPr>
          <a:xfrm>
            <a:off x="0" y="678374"/>
            <a:ext cx="9144000" cy="3291900"/>
          </a:xfrm>
          <a:prstGeom prst="wave">
            <a:avLst>
              <a:gd name="adj1" fmla="val 6943"/>
              <a:gd name="adj2" fmla="val 0"/>
            </a:avLst>
          </a:prstGeom>
          <a:solidFill>
            <a:srgbClr val="003355">
              <a:alpha val="85100"/>
            </a:srgbClr>
          </a:solidFill>
          <a:ln>
            <a:noFill/>
          </a:ln>
        </p:spPr>
        <p:txBody>
          <a:bodyPr spcFirstLastPara="1" wrap="square" lIns="97525" tIns="48750" rIns="97525" bIns="137150" anchor="ctr" anchorCtr="0">
            <a:noAutofit/>
          </a:bodyPr>
          <a:lstStyle/>
          <a:p>
            <a:pPr marL="127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Verdana"/>
              <a:buNone/>
            </a:pPr>
            <a:endParaRPr sz="2600" b="0" i="0" u="none" strike="noStrike" cap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77" name="Google Shape;377;p90"/>
          <p:cNvSpPr txBox="1">
            <a:spLocks noGrp="1"/>
          </p:cNvSpPr>
          <p:nvPr>
            <p:ph type="ctrTitle"/>
          </p:nvPr>
        </p:nvSpPr>
        <p:spPr>
          <a:xfrm>
            <a:off x="414337" y="1410216"/>
            <a:ext cx="8315400" cy="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Verdana"/>
              <a:buNone/>
              <a:defRPr sz="50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78" name="Google Shape;378;p90"/>
          <p:cNvSpPr txBox="1">
            <a:spLocks noGrp="1"/>
          </p:cNvSpPr>
          <p:nvPr>
            <p:ph type="dt" idx="10"/>
          </p:nvPr>
        </p:nvSpPr>
        <p:spPr>
          <a:xfrm>
            <a:off x="414337" y="2983824"/>
            <a:ext cx="2115600" cy="26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79" name="Google Shape;379;p90"/>
          <p:cNvSpPr txBox="1">
            <a:spLocks noGrp="1"/>
          </p:cNvSpPr>
          <p:nvPr>
            <p:ph type="body" idx="1"/>
          </p:nvPr>
        </p:nvSpPr>
        <p:spPr>
          <a:xfrm>
            <a:off x="414338" y="2324294"/>
            <a:ext cx="8315400" cy="4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Spanish Logo">
  <p:cSld name="Title Slide_1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" name="Google Shape;381;p91"/>
          <p:cNvPicPr preferRelativeResize="0"/>
          <p:nvPr/>
        </p:nvPicPr>
        <p:blipFill rotWithShape="1">
          <a:blip r:embed="rId2">
            <a:alphaModFix/>
          </a:blip>
          <a:srcRect t="11491" b="11491"/>
          <a:stretch/>
        </p:blipFill>
        <p:spPr>
          <a:xfrm>
            <a:off x="0" y="-533401"/>
            <a:ext cx="9144002" cy="4695095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p91"/>
          <p:cNvSpPr/>
          <p:nvPr/>
        </p:nvSpPr>
        <p:spPr>
          <a:xfrm>
            <a:off x="0" y="678374"/>
            <a:ext cx="9144000" cy="3291900"/>
          </a:xfrm>
          <a:prstGeom prst="wave">
            <a:avLst>
              <a:gd name="adj1" fmla="val 6943"/>
              <a:gd name="adj2" fmla="val 0"/>
            </a:avLst>
          </a:prstGeom>
          <a:solidFill>
            <a:srgbClr val="003355">
              <a:alpha val="85100"/>
            </a:srgbClr>
          </a:solidFill>
          <a:ln>
            <a:noFill/>
          </a:ln>
        </p:spPr>
        <p:txBody>
          <a:bodyPr spcFirstLastPara="1" wrap="square" lIns="97525" tIns="48750" rIns="97525" bIns="137150" anchor="ctr" anchorCtr="0">
            <a:noAutofit/>
          </a:bodyPr>
          <a:lstStyle/>
          <a:p>
            <a:pPr marL="127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Verdana"/>
              <a:buNone/>
            </a:pPr>
            <a:endParaRPr sz="2600" b="0" i="0" u="none" strike="noStrike" cap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83" name="Google Shape;383;p91"/>
          <p:cNvSpPr txBox="1">
            <a:spLocks noGrp="1"/>
          </p:cNvSpPr>
          <p:nvPr>
            <p:ph type="ctrTitle"/>
          </p:nvPr>
        </p:nvSpPr>
        <p:spPr>
          <a:xfrm>
            <a:off x="414337" y="1410216"/>
            <a:ext cx="8315400" cy="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Verdana"/>
              <a:buNone/>
              <a:defRPr sz="50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4" name="Google Shape;384;p91"/>
          <p:cNvSpPr txBox="1">
            <a:spLocks noGrp="1"/>
          </p:cNvSpPr>
          <p:nvPr>
            <p:ph type="dt" idx="10"/>
          </p:nvPr>
        </p:nvSpPr>
        <p:spPr>
          <a:xfrm>
            <a:off x="414337" y="2983824"/>
            <a:ext cx="2115600" cy="26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85" name="Google Shape;385;p91"/>
          <p:cNvSpPr txBox="1">
            <a:spLocks noGrp="1"/>
          </p:cNvSpPr>
          <p:nvPr>
            <p:ph type="body" idx="1"/>
          </p:nvPr>
        </p:nvSpPr>
        <p:spPr>
          <a:xfrm>
            <a:off x="414338" y="2324294"/>
            <a:ext cx="8315400" cy="4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86" name="Google Shape;386;p91"/>
          <p:cNvSpPr/>
          <p:nvPr/>
        </p:nvSpPr>
        <p:spPr>
          <a:xfrm>
            <a:off x="3692025" y="4409250"/>
            <a:ext cx="1772400" cy="581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87" name="Google Shape;387;p91" title="Impt-Chg-CO-Medicaid-Spanish 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66750" y="4409250"/>
            <a:ext cx="1810511" cy="5812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">
  <p:cSld name="Content"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92"/>
          <p:cNvSpPr txBox="1">
            <a:spLocks noGrp="1"/>
          </p:cNvSpPr>
          <p:nvPr>
            <p:ph type="ctrTitle"/>
          </p:nvPr>
        </p:nvSpPr>
        <p:spPr>
          <a:xfrm>
            <a:off x="633084" y="428626"/>
            <a:ext cx="7953900" cy="61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90" name="Google Shape;390;p92"/>
          <p:cNvSpPr txBox="1">
            <a:spLocks noGrp="1"/>
          </p:cNvSpPr>
          <p:nvPr>
            <p:ph type="body" idx="1"/>
          </p:nvPr>
        </p:nvSpPr>
        <p:spPr>
          <a:xfrm>
            <a:off x="633084" y="1285875"/>
            <a:ext cx="7953900" cy="29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6195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111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oto Sans Symbols"/>
              <a:buChar char="⮚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oto Sans Symbols"/>
              <a:buChar char="▪"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175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Spanish Logo">
  <p:cSld name="Content_1"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93"/>
          <p:cNvSpPr txBox="1">
            <a:spLocks noGrp="1"/>
          </p:cNvSpPr>
          <p:nvPr>
            <p:ph type="ctrTitle"/>
          </p:nvPr>
        </p:nvSpPr>
        <p:spPr>
          <a:xfrm>
            <a:off x="633084" y="428626"/>
            <a:ext cx="7953900" cy="61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93" name="Google Shape;393;p93"/>
          <p:cNvSpPr txBox="1">
            <a:spLocks noGrp="1"/>
          </p:cNvSpPr>
          <p:nvPr>
            <p:ph type="body" idx="1"/>
          </p:nvPr>
        </p:nvSpPr>
        <p:spPr>
          <a:xfrm>
            <a:off x="633084" y="1285875"/>
            <a:ext cx="7953900" cy="29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6195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111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oto Sans Symbols"/>
              <a:buChar char="⮚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oto Sans Symbols"/>
              <a:buChar char="▪"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175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94" name="Google Shape;394;p93"/>
          <p:cNvSpPr/>
          <p:nvPr/>
        </p:nvSpPr>
        <p:spPr>
          <a:xfrm>
            <a:off x="3692025" y="4409250"/>
            <a:ext cx="1772400" cy="581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95" name="Google Shape;395;p93" title="Impt-Chg-CO-Medicaid-Spanish Logo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666750" y="4409250"/>
            <a:ext cx="1810511" cy="5812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or Chapter">
  <p:cSld name="Section or Chapter"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" name="Google Shape;397;p9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-1598" y="1"/>
            <a:ext cx="3901453" cy="5145608"/>
          </a:xfrm>
          <a:custGeom>
            <a:avLst/>
            <a:gdLst/>
            <a:ahLst/>
            <a:cxnLst/>
            <a:rect l="l" t="t" r="r" b="b"/>
            <a:pathLst>
              <a:path w="5437565" h="7171579" extrusionOk="0">
                <a:moveTo>
                  <a:pt x="0" y="0"/>
                </a:moveTo>
                <a:lnTo>
                  <a:pt x="5437565" y="0"/>
                </a:lnTo>
                <a:lnTo>
                  <a:pt x="5437565" y="7171579"/>
                </a:lnTo>
                <a:lnTo>
                  <a:pt x="1386844" y="7171579"/>
                </a:lnTo>
                <a:cubicBezTo>
                  <a:pt x="221329" y="4781053"/>
                  <a:pt x="2552360" y="2390527"/>
                  <a:pt x="1386844" y="1"/>
                </a:cubicBezTo>
                <a:lnTo>
                  <a:pt x="0" y="1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398" name="Google Shape;398;p94"/>
          <p:cNvSpPr/>
          <p:nvPr/>
        </p:nvSpPr>
        <p:spPr>
          <a:xfrm>
            <a:off x="0" y="4217670"/>
            <a:ext cx="6954000" cy="925800"/>
          </a:xfrm>
          <a:prstGeom prst="rect">
            <a:avLst/>
          </a:prstGeom>
          <a:gradFill>
            <a:gsLst>
              <a:gs pos="0">
                <a:srgbClr val="EDF8FF">
                  <a:alpha val="0"/>
                </a:srgbClr>
              </a:gs>
              <a:gs pos="50000">
                <a:srgbClr val="EDF8FF">
                  <a:alpha val="0"/>
                </a:srgbClr>
              </a:gs>
              <a:gs pos="65000">
                <a:srgbClr val="7B256F">
                  <a:alpha val="54902"/>
                </a:srgbClr>
              </a:gs>
              <a:gs pos="89000">
                <a:srgbClr val="5C1B53"/>
              </a:gs>
              <a:gs pos="100000">
                <a:srgbClr val="5C1B53"/>
              </a:gs>
            </a:gsLst>
            <a:lin ang="10800025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99" name="Google Shape;399;p94"/>
          <p:cNvSpPr txBox="1">
            <a:spLocks noGrp="1"/>
          </p:cNvSpPr>
          <p:nvPr>
            <p:ph type="ctrTitle"/>
          </p:nvPr>
        </p:nvSpPr>
        <p:spPr>
          <a:xfrm>
            <a:off x="3459752" y="1291522"/>
            <a:ext cx="4741200" cy="25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Font typeface="Arial"/>
              <a:buNone/>
              <a:defRPr sz="5000" b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400" name="Google Shape;400;p94" descr="Colorado Department of Health Care Policy &amp; Financi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2977" y="4550579"/>
            <a:ext cx="1659744" cy="2810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or Chapter Spanish Logo">
  <p:cSld name="Section or Chapter_1"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2" name="Google Shape;402;p9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-1598" y="1"/>
            <a:ext cx="3901453" cy="5145608"/>
          </a:xfrm>
          <a:custGeom>
            <a:avLst/>
            <a:gdLst/>
            <a:ahLst/>
            <a:cxnLst/>
            <a:rect l="l" t="t" r="r" b="b"/>
            <a:pathLst>
              <a:path w="5437565" h="7171579" extrusionOk="0">
                <a:moveTo>
                  <a:pt x="0" y="0"/>
                </a:moveTo>
                <a:lnTo>
                  <a:pt x="5437565" y="0"/>
                </a:lnTo>
                <a:lnTo>
                  <a:pt x="5437565" y="7171579"/>
                </a:lnTo>
                <a:lnTo>
                  <a:pt x="1386844" y="7171579"/>
                </a:lnTo>
                <a:cubicBezTo>
                  <a:pt x="221329" y="4781053"/>
                  <a:pt x="2552360" y="2390527"/>
                  <a:pt x="1386844" y="1"/>
                </a:cubicBezTo>
                <a:lnTo>
                  <a:pt x="0" y="1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403" name="Google Shape;403;p95"/>
          <p:cNvSpPr/>
          <p:nvPr/>
        </p:nvSpPr>
        <p:spPr>
          <a:xfrm>
            <a:off x="0" y="4217670"/>
            <a:ext cx="6954000" cy="925800"/>
          </a:xfrm>
          <a:prstGeom prst="rect">
            <a:avLst/>
          </a:prstGeom>
          <a:gradFill>
            <a:gsLst>
              <a:gs pos="0">
                <a:srgbClr val="EDF8FF">
                  <a:alpha val="0"/>
                </a:srgbClr>
              </a:gs>
              <a:gs pos="50000">
                <a:srgbClr val="EDF8FF">
                  <a:alpha val="0"/>
                </a:srgbClr>
              </a:gs>
              <a:gs pos="65000">
                <a:srgbClr val="7B256F">
                  <a:alpha val="54902"/>
                </a:srgbClr>
              </a:gs>
              <a:gs pos="89000">
                <a:srgbClr val="5C1B53"/>
              </a:gs>
              <a:gs pos="100000">
                <a:srgbClr val="5C1B53"/>
              </a:gs>
            </a:gsLst>
            <a:lin ang="10800025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04" name="Google Shape;404;p95"/>
          <p:cNvSpPr txBox="1">
            <a:spLocks noGrp="1"/>
          </p:cNvSpPr>
          <p:nvPr>
            <p:ph type="ctrTitle"/>
          </p:nvPr>
        </p:nvSpPr>
        <p:spPr>
          <a:xfrm>
            <a:off x="3459752" y="1291522"/>
            <a:ext cx="4741200" cy="25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Font typeface="Arial"/>
              <a:buNone/>
              <a:defRPr sz="5000" b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405" name="Google Shape;405;p95" descr="Colorado Department of Health Care Policy &amp; Financi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2977" y="4550579"/>
            <a:ext cx="1659744" cy="281042"/>
          </a:xfrm>
          <a:prstGeom prst="rect">
            <a:avLst/>
          </a:prstGeom>
          <a:noFill/>
          <a:ln>
            <a:noFill/>
          </a:ln>
        </p:spPr>
      </p:pic>
      <p:sp>
        <p:nvSpPr>
          <p:cNvPr id="406" name="Google Shape;406;p95"/>
          <p:cNvSpPr/>
          <p:nvPr/>
        </p:nvSpPr>
        <p:spPr>
          <a:xfrm>
            <a:off x="3692025" y="4409250"/>
            <a:ext cx="1772400" cy="581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07" name="Google Shape;407;p95" title="Impt-Chg-CO-Medicaid-Spanish Log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66750" y="4409250"/>
            <a:ext cx="1810511" cy="5812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portant Changes Copy">
  <p:cSld name="Important Changes Copy"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" name="Google Shape;409;p96"/>
          <p:cNvPicPr preferRelativeResize="0"/>
          <p:nvPr/>
        </p:nvPicPr>
        <p:blipFill rotWithShape="1">
          <a:blip r:embed="rId2">
            <a:alphaModFix/>
          </a:blip>
          <a:srcRect t="11491" b="11491"/>
          <a:stretch/>
        </p:blipFill>
        <p:spPr>
          <a:xfrm>
            <a:off x="0" y="-533401"/>
            <a:ext cx="9144002" cy="4695095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p96"/>
          <p:cNvSpPr/>
          <p:nvPr/>
        </p:nvSpPr>
        <p:spPr>
          <a:xfrm>
            <a:off x="0" y="772750"/>
            <a:ext cx="9162300" cy="3119700"/>
          </a:xfrm>
          <a:prstGeom prst="wave">
            <a:avLst>
              <a:gd name="adj1" fmla="val 6943"/>
              <a:gd name="adj2" fmla="val 0"/>
            </a:avLst>
          </a:prstGeom>
          <a:solidFill>
            <a:srgbClr val="003355">
              <a:alpha val="85100"/>
            </a:srgbClr>
          </a:solidFill>
          <a:ln>
            <a:noFill/>
          </a:ln>
        </p:spPr>
        <p:txBody>
          <a:bodyPr spcFirstLastPara="1" wrap="square" lIns="97525" tIns="48750" rIns="97525" bIns="137150" anchor="ctr" anchorCtr="0">
            <a:noAutofit/>
          </a:bodyPr>
          <a:lstStyle/>
          <a:p>
            <a:pPr marL="127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Verdana"/>
              <a:buNone/>
            </a:pPr>
            <a:r>
              <a:rPr lang="en" sz="3800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Important Federal Changes are coming to Colorado Medicaid.</a:t>
            </a:r>
            <a:endParaRPr sz="3800" b="0" i="0" u="none" strike="noStrike" cap="none">
              <a:solidFill>
                <a:srgbClr val="5C667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2700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erdana"/>
              <a:buNone/>
            </a:pPr>
            <a:r>
              <a:rPr lang="en" sz="2400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Not everyone is affected – but you could be.</a:t>
            </a:r>
            <a:endParaRPr sz="2100" b="1" i="0" u="none" strike="noStrike" cap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2700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Verdana"/>
              <a:buNone/>
            </a:pPr>
            <a:r>
              <a:rPr lang="en" sz="21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Update your contact info to stay informed.</a:t>
            </a:r>
            <a:endParaRPr sz="2400" b="0" i="0" u="none" strike="noStrike" cap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portant Changes Copy Spanish Logo">
  <p:cSld name="Important Changes Copy_1"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" name="Google Shape;412;p97"/>
          <p:cNvPicPr preferRelativeResize="0"/>
          <p:nvPr/>
        </p:nvPicPr>
        <p:blipFill rotWithShape="1">
          <a:blip r:embed="rId2">
            <a:alphaModFix/>
          </a:blip>
          <a:srcRect t="11491" b="11491"/>
          <a:stretch/>
        </p:blipFill>
        <p:spPr>
          <a:xfrm>
            <a:off x="0" y="-533401"/>
            <a:ext cx="9144002" cy="4695095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p97"/>
          <p:cNvSpPr/>
          <p:nvPr/>
        </p:nvSpPr>
        <p:spPr>
          <a:xfrm>
            <a:off x="0" y="772750"/>
            <a:ext cx="9162300" cy="3119700"/>
          </a:xfrm>
          <a:prstGeom prst="wave">
            <a:avLst>
              <a:gd name="adj1" fmla="val 6943"/>
              <a:gd name="adj2" fmla="val 0"/>
            </a:avLst>
          </a:prstGeom>
          <a:solidFill>
            <a:srgbClr val="003355">
              <a:alpha val="85100"/>
            </a:srgbClr>
          </a:solidFill>
          <a:ln>
            <a:noFill/>
          </a:ln>
        </p:spPr>
        <p:txBody>
          <a:bodyPr spcFirstLastPara="1" wrap="square" lIns="97525" tIns="48750" rIns="97525" bIns="137150" anchor="ctr" anchorCtr="0">
            <a:noAutofit/>
          </a:bodyPr>
          <a:lstStyle/>
          <a:p>
            <a:pPr marL="127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Verdana"/>
              <a:buNone/>
            </a:pPr>
            <a:r>
              <a:rPr lang="en" sz="3800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Important Federal Changes are coming to Colorado Medicaid.</a:t>
            </a:r>
            <a:endParaRPr sz="3800" b="0" i="0" u="none" strike="noStrike" cap="none">
              <a:solidFill>
                <a:srgbClr val="5C667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2700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erdana"/>
              <a:buNone/>
            </a:pPr>
            <a:r>
              <a:rPr lang="en" sz="2400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Not everyone is affected – but you could be.</a:t>
            </a:r>
            <a:endParaRPr sz="2100" b="1" i="0" u="none" strike="noStrike" cap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2700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Verdana"/>
              <a:buNone/>
            </a:pPr>
            <a:r>
              <a:rPr lang="en" sz="21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Update your contact info to stay informed.</a:t>
            </a:r>
            <a:endParaRPr sz="2400" b="0" i="0" u="none" strike="noStrike" cap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14" name="Google Shape;414;p97"/>
          <p:cNvSpPr/>
          <p:nvPr/>
        </p:nvSpPr>
        <p:spPr>
          <a:xfrm>
            <a:off x="3692025" y="4409250"/>
            <a:ext cx="1772400" cy="581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15" name="Google Shape;415;p97" title="Impt-Chg-CO-Medicaid-Spanish 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66750" y="4409250"/>
            <a:ext cx="1810511" cy="5812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2">
  <p:cSld name="Title 2"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7" name="Google Shape;417;p98"/>
          <p:cNvPicPr preferRelativeResize="0"/>
          <p:nvPr/>
        </p:nvPicPr>
        <p:blipFill rotWithShape="1">
          <a:blip r:embed="rId2">
            <a:alphaModFix/>
          </a:blip>
          <a:srcRect t="29374" b="15527"/>
          <a:stretch/>
        </p:blipFill>
        <p:spPr>
          <a:xfrm>
            <a:off x="0" y="-707853"/>
            <a:ext cx="9144000" cy="3358806"/>
          </a:xfrm>
          <a:custGeom>
            <a:avLst/>
            <a:gdLst/>
            <a:ahLst/>
            <a:cxnLst/>
            <a:rect l="l" t="t" r="r" b="b"/>
            <a:pathLst>
              <a:path w="12192000" h="4478408" extrusionOk="0">
                <a:moveTo>
                  <a:pt x="2672340" y="296"/>
                </a:moveTo>
                <a:cubicBezTo>
                  <a:pt x="5726443" y="20138"/>
                  <a:pt x="8780546" y="1028984"/>
                  <a:pt x="11834649" y="389488"/>
                </a:cubicBezTo>
                <a:lnTo>
                  <a:pt x="12192000" y="306448"/>
                </a:lnTo>
                <a:lnTo>
                  <a:pt x="12192000" y="4183307"/>
                </a:lnTo>
                <a:lnTo>
                  <a:pt x="11834649" y="4266347"/>
                </a:lnTo>
                <a:cubicBezTo>
                  <a:pt x="7889767" y="5092361"/>
                  <a:pt x="3944883" y="3168279"/>
                  <a:pt x="0" y="4177634"/>
                </a:cubicBezTo>
                <a:lnTo>
                  <a:pt x="0" y="300775"/>
                </a:lnTo>
                <a:cubicBezTo>
                  <a:pt x="890780" y="72856"/>
                  <a:pt x="1781560" y="-5491"/>
                  <a:pt x="2672340" y="296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418" name="Google Shape;418;p98"/>
          <p:cNvSpPr txBox="1">
            <a:spLocks noGrp="1"/>
          </p:cNvSpPr>
          <p:nvPr>
            <p:ph type="ctrTitle"/>
          </p:nvPr>
        </p:nvSpPr>
        <p:spPr>
          <a:xfrm>
            <a:off x="633084" y="2708103"/>
            <a:ext cx="7953900" cy="6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Font typeface="Arial"/>
              <a:buNone/>
              <a:defRPr sz="4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2 Spanish Logo">
  <p:cSld name="Title 2_1"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0" name="Google Shape;420;p99"/>
          <p:cNvPicPr preferRelativeResize="0"/>
          <p:nvPr/>
        </p:nvPicPr>
        <p:blipFill rotWithShape="1">
          <a:blip r:embed="rId2">
            <a:alphaModFix/>
          </a:blip>
          <a:srcRect t="29374" b="15527"/>
          <a:stretch/>
        </p:blipFill>
        <p:spPr>
          <a:xfrm>
            <a:off x="0" y="-707853"/>
            <a:ext cx="9144000" cy="3358806"/>
          </a:xfrm>
          <a:custGeom>
            <a:avLst/>
            <a:gdLst/>
            <a:ahLst/>
            <a:cxnLst/>
            <a:rect l="l" t="t" r="r" b="b"/>
            <a:pathLst>
              <a:path w="12192000" h="4478408" extrusionOk="0">
                <a:moveTo>
                  <a:pt x="2672340" y="296"/>
                </a:moveTo>
                <a:cubicBezTo>
                  <a:pt x="5726443" y="20138"/>
                  <a:pt x="8780546" y="1028984"/>
                  <a:pt x="11834649" y="389488"/>
                </a:cubicBezTo>
                <a:lnTo>
                  <a:pt x="12192000" y="306448"/>
                </a:lnTo>
                <a:lnTo>
                  <a:pt x="12192000" y="4183307"/>
                </a:lnTo>
                <a:lnTo>
                  <a:pt x="11834649" y="4266347"/>
                </a:lnTo>
                <a:cubicBezTo>
                  <a:pt x="7889767" y="5092361"/>
                  <a:pt x="3944883" y="3168279"/>
                  <a:pt x="0" y="4177634"/>
                </a:cubicBezTo>
                <a:lnTo>
                  <a:pt x="0" y="300775"/>
                </a:lnTo>
                <a:cubicBezTo>
                  <a:pt x="890780" y="72856"/>
                  <a:pt x="1781560" y="-5491"/>
                  <a:pt x="2672340" y="296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421" name="Google Shape;421;p99"/>
          <p:cNvSpPr txBox="1">
            <a:spLocks noGrp="1"/>
          </p:cNvSpPr>
          <p:nvPr>
            <p:ph type="ctrTitle"/>
          </p:nvPr>
        </p:nvSpPr>
        <p:spPr>
          <a:xfrm>
            <a:off x="633084" y="2708103"/>
            <a:ext cx="7953900" cy="6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Font typeface="Arial"/>
              <a:buNone/>
              <a:defRPr sz="4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" type="secHead">
  <p:cSld name="SECTION_HEADER"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122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500"/>
              <a:buFont typeface="Trebuchet MS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16" name="Google Shape;516;p122"/>
          <p:cNvSpPr txBox="1">
            <a:spLocks noGrp="1"/>
          </p:cNvSpPr>
          <p:nvPr>
            <p:ph type="body" idx="1"/>
          </p:nvPr>
        </p:nvSpPr>
        <p:spPr>
          <a:xfrm>
            <a:off x="628650" y="1389227"/>
            <a:ext cx="7886700" cy="3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4000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7" name="Google Shape;517;p122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123"/>
          <p:cNvSpPr txBox="1">
            <a:spLocks noGrp="1"/>
          </p:cNvSpPr>
          <p:nvPr>
            <p:ph type="title"/>
          </p:nvPr>
        </p:nvSpPr>
        <p:spPr>
          <a:xfrm>
            <a:off x="137948" y="273844"/>
            <a:ext cx="88680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20" name="Google Shape;520;p123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ssion Photo">
  <p:cSld name="Mission Photo"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24"/>
          <p:cNvSpPr txBox="1">
            <a:spLocks noGrp="1"/>
          </p:cNvSpPr>
          <p:nvPr>
            <p:ph type="sldNum" idx="12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23" name="Google Shape;523;p124"/>
          <p:cNvSpPr txBox="1"/>
          <p:nvPr/>
        </p:nvSpPr>
        <p:spPr>
          <a:xfrm>
            <a:off x="10221314" y="6553015"/>
            <a:ext cx="1629000" cy="2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rebuchet MS"/>
              <a:buNone/>
            </a:pPr>
            <a:fld id="{00000000-1234-1234-1234-123412341234}" type="slidenum">
              <a:rPr lang="en" sz="1400" b="1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  <a:endParaRPr sz="1400" b="1" i="0" u="none" strike="noStrike" cap="none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524" name="Google Shape;524;p124"/>
          <p:cNvPicPr preferRelativeResize="0"/>
          <p:nvPr/>
        </p:nvPicPr>
        <p:blipFill rotWithShape="1">
          <a:blip r:embed="rId2">
            <a:alphaModFix/>
          </a:blip>
          <a:srcRect l="1681" t="12786" b="4828"/>
          <a:stretch/>
        </p:blipFill>
        <p:spPr>
          <a:xfrm>
            <a:off x="0" y="-1"/>
            <a:ext cx="9144000" cy="4695093"/>
          </a:xfrm>
          <a:prstGeom prst="rect">
            <a:avLst/>
          </a:prstGeom>
          <a:noFill/>
          <a:ln>
            <a:noFill/>
          </a:ln>
        </p:spPr>
      </p:pic>
      <p:sp>
        <p:nvSpPr>
          <p:cNvPr id="525" name="Google Shape;525;p124"/>
          <p:cNvSpPr/>
          <p:nvPr/>
        </p:nvSpPr>
        <p:spPr>
          <a:xfrm>
            <a:off x="0" y="2584310"/>
            <a:ext cx="9162300" cy="1919100"/>
          </a:xfrm>
          <a:prstGeom prst="rect">
            <a:avLst/>
          </a:prstGeom>
          <a:solidFill>
            <a:srgbClr val="001970">
              <a:alpha val="80000"/>
            </a:srgbClr>
          </a:solidFill>
          <a:ln>
            <a:noFill/>
          </a:ln>
        </p:spPr>
        <p:txBody>
          <a:bodyPr spcFirstLastPara="1" wrap="square" lIns="97525" tIns="48750" rIns="97525" bIns="137150" anchor="ctr" anchorCtr="0">
            <a:noAutofit/>
          </a:bodyPr>
          <a:lstStyle/>
          <a:p>
            <a:pPr marL="127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100"/>
              <a:buFont typeface="Trebuchet MS"/>
              <a:buNone/>
            </a:pPr>
            <a:r>
              <a:rPr lang="en" sz="41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Our Mission: </a:t>
            </a:r>
            <a:endParaRPr sz="4100" b="0" i="0" u="none" strike="noStrike" cap="none">
              <a:solidFill>
                <a:srgbClr val="5C667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27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rebuchet MS"/>
              <a:buNone/>
            </a:pPr>
            <a:r>
              <a:rPr lang="en" sz="24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Improving health care equity, access and outcomes for the people we serve while saving Coloradans money on health care and driving value for Colorado.</a:t>
            </a:r>
            <a:endParaRPr sz="2400" b="0" i="0" u="none" strike="noStrike" cap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125"/>
          <p:cNvSpPr txBox="1">
            <a:spLocks noGrp="1"/>
          </p:cNvSpPr>
          <p:nvPr>
            <p:ph type="ctrTitle"/>
          </p:nvPr>
        </p:nvSpPr>
        <p:spPr>
          <a:xfrm>
            <a:off x="780393" y="751122"/>
            <a:ext cx="7583100" cy="74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400"/>
              <a:buFont typeface="Trebuchet MS"/>
              <a:buNone/>
              <a:defRPr sz="5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28" name="Google Shape;528;p125"/>
          <p:cNvSpPr txBox="1">
            <a:spLocks noGrp="1"/>
          </p:cNvSpPr>
          <p:nvPr>
            <p:ph type="subTitle" idx="1"/>
          </p:nvPr>
        </p:nvSpPr>
        <p:spPr>
          <a:xfrm>
            <a:off x="1143000" y="1661004"/>
            <a:ext cx="6858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9" name="Google Shape;529;p125"/>
          <p:cNvSpPr txBox="1">
            <a:spLocks noGrp="1"/>
          </p:cNvSpPr>
          <p:nvPr>
            <p:ph type="dt" idx="10"/>
          </p:nvPr>
        </p:nvSpPr>
        <p:spPr>
          <a:xfrm>
            <a:off x="3543300" y="3688167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30" name="Google Shape;530;p125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31" name="Google Shape;531;p125"/>
          <p:cNvSpPr txBox="1">
            <a:spLocks noGrp="1"/>
          </p:cNvSpPr>
          <p:nvPr>
            <p:ph type="body" idx="2"/>
          </p:nvPr>
        </p:nvSpPr>
        <p:spPr>
          <a:xfrm>
            <a:off x="1435396" y="2382275"/>
            <a:ext cx="62733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ulti-Content">
  <p:cSld name="Multi-Content"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126"/>
          <p:cNvSpPr txBox="1">
            <a:spLocks noGrp="1"/>
          </p:cNvSpPr>
          <p:nvPr>
            <p:ph type="body" idx="1"/>
          </p:nvPr>
        </p:nvSpPr>
        <p:spPr>
          <a:xfrm>
            <a:off x="6120337" y="1251284"/>
            <a:ext cx="2781300" cy="33324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  <a:defRPr sz="2300" b="0" i="1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4" name="Google Shape;534;p126"/>
          <p:cNvSpPr txBox="1">
            <a:spLocks noGrp="1"/>
          </p:cNvSpPr>
          <p:nvPr>
            <p:ph type="body" idx="2"/>
          </p:nvPr>
        </p:nvSpPr>
        <p:spPr>
          <a:xfrm>
            <a:off x="3383318" y="1251284"/>
            <a:ext cx="2377500" cy="15312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  <a:defRPr sz="2300" b="0" i="1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5" name="Google Shape;535;p126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36" name="Google Shape;536;p126"/>
          <p:cNvSpPr txBox="1">
            <a:spLocks noGrp="1"/>
          </p:cNvSpPr>
          <p:nvPr>
            <p:ph type="body" idx="3"/>
          </p:nvPr>
        </p:nvSpPr>
        <p:spPr>
          <a:xfrm>
            <a:off x="247682" y="1251284"/>
            <a:ext cx="2781300" cy="33324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  <a:defRPr sz="2300" b="0" i="1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7" name="Google Shape;537;p126"/>
          <p:cNvSpPr txBox="1">
            <a:spLocks noGrp="1"/>
          </p:cNvSpPr>
          <p:nvPr>
            <p:ph type="body" idx="4"/>
          </p:nvPr>
        </p:nvSpPr>
        <p:spPr>
          <a:xfrm>
            <a:off x="3383318" y="3014098"/>
            <a:ext cx="2377500" cy="15696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  <a:defRPr sz="2300" b="0" i="1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8" name="Google Shape;538;p126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500"/>
              <a:buFont typeface="Trebuchet MS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7"/>
          <p:cNvSpPr txBox="1">
            <a:spLocks noGrp="1"/>
          </p:cNvSpPr>
          <p:nvPr>
            <p:ph type="title"/>
          </p:nvPr>
        </p:nvSpPr>
        <p:spPr>
          <a:xfrm>
            <a:off x="605660" y="1354603"/>
            <a:ext cx="3602400" cy="22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400"/>
              <a:buFont typeface="Trebuchet MS"/>
              <a:buNone/>
              <a:defRPr sz="5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41" name="Google Shape;541;p127"/>
          <p:cNvSpPr txBox="1">
            <a:spLocks noGrp="1"/>
          </p:cNvSpPr>
          <p:nvPr>
            <p:ph type="body" idx="1"/>
          </p:nvPr>
        </p:nvSpPr>
        <p:spPr>
          <a:xfrm>
            <a:off x="4857422" y="1354602"/>
            <a:ext cx="3641700" cy="22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4000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 sz="24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▪"/>
              <a:defRPr sz="21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2" name="Google Shape;542;p127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543" name="Google Shape;543;p127"/>
          <p:cNvCxnSpPr/>
          <p:nvPr/>
        </p:nvCxnSpPr>
        <p:spPr>
          <a:xfrm>
            <a:off x="4572000" y="995363"/>
            <a:ext cx="0" cy="31527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128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.xml"/><Relationship Id="rId18" Type="http://schemas.openxmlformats.org/officeDocument/2006/relationships/slideLayout" Target="../slideLayouts/slideLayout52.xml"/><Relationship Id="rId26" Type="http://schemas.openxmlformats.org/officeDocument/2006/relationships/slideLayout" Target="../slideLayouts/slideLayout60.xml"/><Relationship Id="rId39" Type="http://schemas.openxmlformats.org/officeDocument/2006/relationships/image" Target="../media/image3.png"/><Relationship Id="rId21" Type="http://schemas.openxmlformats.org/officeDocument/2006/relationships/slideLayout" Target="../slideLayouts/slideLayout55.xml"/><Relationship Id="rId34" Type="http://schemas.openxmlformats.org/officeDocument/2006/relationships/slideLayout" Target="../slideLayouts/slideLayout68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5" Type="http://schemas.openxmlformats.org/officeDocument/2006/relationships/slideLayout" Target="../slideLayouts/slideLayout59.xml"/><Relationship Id="rId33" Type="http://schemas.openxmlformats.org/officeDocument/2006/relationships/slideLayout" Target="../slideLayouts/slideLayout67.xml"/><Relationship Id="rId38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0" Type="http://schemas.openxmlformats.org/officeDocument/2006/relationships/slideLayout" Target="../slideLayouts/slideLayout54.xml"/><Relationship Id="rId29" Type="http://schemas.openxmlformats.org/officeDocument/2006/relationships/slideLayout" Target="../slideLayouts/slideLayout63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24" Type="http://schemas.openxmlformats.org/officeDocument/2006/relationships/slideLayout" Target="../slideLayouts/slideLayout58.xml"/><Relationship Id="rId32" Type="http://schemas.openxmlformats.org/officeDocument/2006/relationships/slideLayout" Target="../slideLayouts/slideLayout66.xml"/><Relationship Id="rId37" Type="http://schemas.openxmlformats.org/officeDocument/2006/relationships/slideLayout" Target="../slideLayouts/slideLayout71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23" Type="http://schemas.openxmlformats.org/officeDocument/2006/relationships/slideLayout" Target="../slideLayouts/slideLayout57.xml"/><Relationship Id="rId28" Type="http://schemas.openxmlformats.org/officeDocument/2006/relationships/slideLayout" Target="../slideLayouts/slideLayout62.xml"/><Relationship Id="rId36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44.xml"/><Relationship Id="rId19" Type="http://schemas.openxmlformats.org/officeDocument/2006/relationships/slideLayout" Target="../slideLayouts/slideLayout53.xml"/><Relationship Id="rId31" Type="http://schemas.openxmlformats.org/officeDocument/2006/relationships/slideLayout" Target="../slideLayouts/slideLayout65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Relationship Id="rId22" Type="http://schemas.openxmlformats.org/officeDocument/2006/relationships/slideLayout" Target="../slideLayouts/slideLayout56.xml"/><Relationship Id="rId27" Type="http://schemas.openxmlformats.org/officeDocument/2006/relationships/slideLayout" Target="../slideLayouts/slideLayout61.xml"/><Relationship Id="rId30" Type="http://schemas.openxmlformats.org/officeDocument/2006/relationships/slideLayout" Target="../slideLayouts/slideLayout64.xml"/><Relationship Id="rId35" Type="http://schemas.openxmlformats.org/officeDocument/2006/relationships/slideLayout" Target="../slideLayouts/slideLayout69.xml"/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theme" Target="../theme/theme6.xml"/><Relationship Id="rId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Relationship Id="rId14" Type="http://schemas.openxmlformats.org/officeDocument/2006/relationships/image" Target="../media/image1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0.xml"/><Relationship Id="rId13" Type="http://schemas.openxmlformats.org/officeDocument/2006/relationships/slideLayout" Target="../slideLayouts/slideLayout105.xml"/><Relationship Id="rId3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9.xml"/><Relationship Id="rId12" Type="http://schemas.openxmlformats.org/officeDocument/2006/relationships/slideLayout" Target="../slideLayouts/slideLayout104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94.xml"/><Relationship Id="rId16" Type="http://schemas.openxmlformats.org/officeDocument/2006/relationships/theme" Target="../theme/theme7.x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97.xml"/><Relationship Id="rId15" Type="http://schemas.openxmlformats.org/officeDocument/2006/relationships/slideLayout" Target="../slideLayouts/slideLayout107.xml"/><Relationship Id="rId10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Relationship Id="rId14" Type="http://schemas.openxmlformats.org/officeDocument/2006/relationships/slideLayout" Target="../slideLayouts/slideLayout10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137948" y="273844"/>
            <a:ext cx="8868104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dt" idx="10"/>
          </p:nvPr>
        </p:nvSpPr>
        <p:spPr>
          <a:xfrm>
            <a:off x="3543300" y="3680651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/>
          <p:nvPr/>
        </p:nvSpPr>
        <p:spPr>
          <a:xfrm>
            <a:off x="0" y="4692459"/>
            <a:ext cx="91440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13"/>
          <p:cNvSpPr txBox="1">
            <a:spLocks noGrp="1"/>
          </p:cNvSpPr>
          <p:nvPr>
            <p:ph type="sldNum" idx="12"/>
          </p:nvPr>
        </p:nvSpPr>
        <p:spPr>
          <a:xfrm>
            <a:off x="6880594" y="4778066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5" name="Google Shape;55;p13" descr="A picture containing clock&#10;&#10;Description automatically generated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06006" y="4772678"/>
            <a:ext cx="1660589" cy="28461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5"/>
          <p:cNvSpPr txBox="1">
            <a:spLocks noGrp="1"/>
          </p:cNvSpPr>
          <p:nvPr>
            <p:ph type="title"/>
          </p:nvPr>
        </p:nvSpPr>
        <p:spPr>
          <a:xfrm>
            <a:off x="137948" y="1645444"/>
            <a:ext cx="8868375" cy="99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05" name="Google Shape;105;p25"/>
          <p:cNvSpPr txBox="1">
            <a:spLocks noGrp="1"/>
          </p:cNvSpPr>
          <p:nvPr>
            <p:ph type="dt" idx="10"/>
          </p:nvPr>
        </p:nvSpPr>
        <p:spPr>
          <a:xfrm>
            <a:off x="3543300" y="3680651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6" name="Google Shape;106;p25"/>
          <p:cNvSpPr/>
          <p:nvPr/>
        </p:nvSpPr>
        <p:spPr>
          <a:xfrm>
            <a:off x="0" y="4692459"/>
            <a:ext cx="9144000" cy="457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25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08" name="Google Shape;108;p25" descr="Colorado Department of Health Care Policy &amp; Financing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205740" y="4773168"/>
            <a:ext cx="1701044" cy="28803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9"/>
          <p:cNvSpPr txBox="1">
            <a:spLocks noGrp="1"/>
          </p:cNvSpPr>
          <p:nvPr>
            <p:ph type="title"/>
          </p:nvPr>
        </p:nvSpPr>
        <p:spPr>
          <a:xfrm>
            <a:off x="137948" y="1645444"/>
            <a:ext cx="8868375" cy="99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Font typeface="Trebuchet MS"/>
              <a:buNone/>
              <a:defRPr sz="1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Font typeface="Trebuchet MS"/>
              <a:buNone/>
              <a:defRPr sz="1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Font typeface="Trebuchet MS"/>
              <a:buNone/>
              <a:defRPr sz="1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Font typeface="Trebuchet MS"/>
              <a:buNone/>
              <a:defRPr sz="1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Font typeface="Trebuchet MS"/>
              <a:buNone/>
              <a:defRPr sz="1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Font typeface="Trebuchet MS"/>
              <a:buNone/>
              <a:defRPr sz="1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Font typeface="Trebuchet MS"/>
              <a:buNone/>
              <a:defRPr sz="1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Font typeface="Trebuchet MS"/>
              <a:buNone/>
              <a:defRPr sz="1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63" name="Google Shape;163;p39"/>
          <p:cNvSpPr txBox="1">
            <a:spLocks noGrp="1"/>
          </p:cNvSpPr>
          <p:nvPr>
            <p:ph type="dt" idx="10"/>
          </p:nvPr>
        </p:nvSpPr>
        <p:spPr>
          <a:xfrm>
            <a:off x="3543300" y="3680651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4" name="Google Shape;164;p39"/>
          <p:cNvSpPr/>
          <p:nvPr/>
        </p:nvSpPr>
        <p:spPr>
          <a:xfrm>
            <a:off x="0" y="4686309"/>
            <a:ext cx="9144000" cy="457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39"/>
          <p:cNvSpPr txBox="1">
            <a:spLocks noGrp="1"/>
          </p:cNvSpPr>
          <p:nvPr>
            <p:ph type="sldNum" idx="12"/>
          </p:nvPr>
        </p:nvSpPr>
        <p:spPr>
          <a:xfrm>
            <a:off x="6880594" y="477411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66" name="Google Shape;166;p39"/>
          <p:cNvPicPr preferRelativeResize="0"/>
          <p:nvPr/>
        </p:nvPicPr>
        <p:blipFill rotWithShape="1">
          <a:blip r:embed="rId39">
            <a:alphaModFix/>
          </a:blip>
          <a:srcRect/>
          <a:stretch/>
        </p:blipFill>
        <p:spPr>
          <a:xfrm>
            <a:off x="205740" y="4767018"/>
            <a:ext cx="1701044" cy="28803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  <p:sldLayoutId id="2147483699" r:id="rId17"/>
    <p:sldLayoutId id="2147483700" r:id="rId18"/>
    <p:sldLayoutId id="2147483701" r:id="rId19"/>
    <p:sldLayoutId id="2147483702" r:id="rId20"/>
    <p:sldLayoutId id="2147483703" r:id="rId21"/>
    <p:sldLayoutId id="2147483704" r:id="rId22"/>
    <p:sldLayoutId id="2147483705" r:id="rId23"/>
    <p:sldLayoutId id="2147483706" r:id="rId24"/>
    <p:sldLayoutId id="2147483707" r:id="rId25"/>
    <p:sldLayoutId id="2147483708" r:id="rId26"/>
    <p:sldLayoutId id="2147483709" r:id="rId27"/>
    <p:sldLayoutId id="2147483710" r:id="rId28"/>
    <p:sldLayoutId id="2147483711" r:id="rId29"/>
    <p:sldLayoutId id="2147483712" r:id="rId30"/>
    <p:sldLayoutId id="2147483713" r:id="rId31"/>
    <p:sldLayoutId id="2147483714" r:id="rId32"/>
    <p:sldLayoutId id="2147483715" r:id="rId33"/>
    <p:sldLayoutId id="2147483716" r:id="rId34"/>
    <p:sldLayoutId id="2147483717" r:id="rId35"/>
    <p:sldLayoutId id="2147483718" r:id="rId36"/>
    <p:sldLayoutId id="2147483719" r:id="rId3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77"/>
          <p:cNvSpPr txBox="1">
            <a:spLocks noGrp="1"/>
          </p:cNvSpPr>
          <p:nvPr>
            <p:ph type="title"/>
          </p:nvPr>
        </p:nvSpPr>
        <p:spPr>
          <a:xfrm>
            <a:off x="137948" y="273844"/>
            <a:ext cx="8868104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accent5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8" name="Google Shape;318;p77"/>
          <p:cNvSpPr txBox="1">
            <a:spLocks noGrp="1"/>
          </p:cNvSpPr>
          <p:nvPr>
            <p:ph type="dt" idx="10"/>
          </p:nvPr>
        </p:nvSpPr>
        <p:spPr>
          <a:xfrm>
            <a:off x="3543300" y="3680651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9" name="Google Shape;319;p77"/>
          <p:cNvSpPr/>
          <p:nvPr/>
        </p:nvSpPr>
        <p:spPr>
          <a:xfrm>
            <a:off x="0" y="4692459"/>
            <a:ext cx="9144000" cy="457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77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21" name="Google Shape;321;p77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205740" y="4773168"/>
            <a:ext cx="1701044" cy="28803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89"/>
          <p:cNvSpPr txBox="1">
            <a:spLocks noGrp="1"/>
          </p:cNvSpPr>
          <p:nvPr>
            <p:ph type="title"/>
          </p:nvPr>
        </p:nvSpPr>
        <p:spPr>
          <a:xfrm>
            <a:off x="137948" y="408315"/>
            <a:ext cx="8868300" cy="5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pic>
        <p:nvPicPr>
          <p:cNvPr id="371" name="Google Shape;371;p89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077868" y="4520837"/>
            <a:ext cx="1280207" cy="344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89" descr="Colorado Department of Health Care Policy &amp; Financin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422133" y="4550579"/>
            <a:ext cx="1660592" cy="284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89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3676763" y="4382358"/>
            <a:ext cx="1807062" cy="621061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121"/>
          <p:cNvSpPr txBox="1">
            <a:spLocks noGrp="1"/>
          </p:cNvSpPr>
          <p:nvPr>
            <p:ph type="title"/>
          </p:nvPr>
        </p:nvSpPr>
        <p:spPr>
          <a:xfrm>
            <a:off x="137948" y="273844"/>
            <a:ext cx="88680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accent5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0" name="Google Shape;510;p121"/>
          <p:cNvSpPr txBox="1">
            <a:spLocks noGrp="1"/>
          </p:cNvSpPr>
          <p:nvPr>
            <p:ph type="dt" idx="10"/>
          </p:nvPr>
        </p:nvSpPr>
        <p:spPr>
          <a:xfrm>
            <a:off x="3543300" y="3680651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1" name="Google Shape;511;p121"/>
          <p:cNvSpPr/>
          <p:nvPr/>
        </p:nvSpPr>
        <p:spPr>
          <a:xfrm>
            <a:off x="0" y="4692459"/>
            <a:ext cx="9144000" cy="457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2" name="Google Shape;512;p121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13" name="Google Shape;513;p121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205740" y="4773168"/>
            <a:ext cx="1701044" cy="28803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COHCPF" TargetMode="External"/><Relationship Id="rId3" Type="http://schemas.openxmlformats.org/officeDocument/2006/relationships/hyperlink" Target="https://us02web.zoom.us/webinar/register/WN_sAvaYeFpSDWUXOBB9naAig#/registration" TargetMode="External"/><Relationship Id="rId7" Type="http://schemas.openxmlformats.org/officeDocument/2006/relationships/hyperlink" Target="https://lp.constantcontactpages.com/sl/P5xXjrw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2.xml"/><Relationship Id="rId6" Type="http://schemas.openxmlformats.org/officeDocument/2006/relationships/hyperlink" Target="https://hr1toolkit.healthfirstcolorado.gov/" TargetMode="External"/><Relationship Id="rId5" Type="http://schemas.openxmlformats.org/officeDocument/2006/relationships/hyperlink" Target="https://www.healthfirstcolorado.gov/changes-are-coming-to-health-first-colorado-colorados-medicaid-program/" TargetMode="External"/><Relationship Id="rId4" Type="http://schemas.openxmlformats.org/officeDocument/2006/relationships/hyperlink" Target="https://hcpf.colorado.gov/hr1-resources" TargetMode="External"/><Relationship Id="rId9" Type="http://schemas.openxmlformats.org/officeDocument/2006/relationships/hyperlink" Target="https://www.linkedin.com/company/colorado-department-of-health-care-policy-and-financing/posts/?feedView=all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hcpf.colorado.gov/hr-1-stakeholder-support-hub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137"/>
          <p:cNvSpPr txBox="1">
            <a:spLocks noGrp="1"/>
          </p:cNvSpPr>
          <p:nvPr>
            <p:ph type="ctrTitle"/>
          </p:nvPr>
        </p:nvSpPr>
        <p:spPr>
          <a:xfrm>
            <a:off x="96475" y="1562625"/>
            <a:ext cx="8889900" cy="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</a:pPr>
            <a:endParaRPr sz="3800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</a:pPr>
            <a:r>
              <a:rPr lang="en" sz="3800">
                <a:latin typeface="Trebuchet MS"/>
                <a:ea typeface="Trebuchet MS"/>
                <a:cs typeface="Trebuchet MS"/>
                <a:sym typeface="Trebuchet MS"/>
              </a:rPr>
              <a:t>Medicaid Medical Frailty Webinar</a:t>
            </a:r>
            <a:endParaRPr sz="3800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Verdana"/>
              <a:buNone/>
            </a:pPr>
            <a:endParaRPr sz="46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84" name="Google Shape;584;p137"/>
          <p:cNvSpPr txBox="1">
            <a:spLocks noGrp="1"/>
          </p:cNvSpPr>
          <p:nvPr>
            <p:ph type="body" idx="1"/>
          </p:nvPr>
        </p:nvSpPr>
        <p:spPr>
          <a:xfrm>
            <a:off x="261938" y="2476500"/>
            <a:ext cx="8315400" cy="40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</a:pPr>
            <a:r>
              <a:rPr lang="en" sz="1900">
                <a:latin typeface="Trebuchet MS"/>
                <a:ea typeface="Trebuchet MS"/>
                <a:cs typeface="Trebuchet MS"/>
                <a:sym typeface="Trebuchet MS"/>
              </a:rPr>
              <a:t>Presented by the Colorado Department of Health Care Policy and Financing</a:t>
            </a:r>
            <a:endParaRPr sz="19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85" name="Google Shape;585;p137"/>
          <p:cNvSpPr txBox="1">
            <a:spLocks noGrp="1"/>
          </p:cNvSpPr>
          <p:nvPr>
            <p:ph type="dt" idx="10"/>
          </p:nvPr>
        </p:nvSpPr>
        <p:spPr>
          <a:xfrm>
            <a:off x="261937" y="2983824"/>
            <a:ext cx="2115600" cy="26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rebuchet MS"/>
                <a:ea typeface="Trebuchet MS"/>
                <a:cs typeface="Trebuchet MS"/>
                <a:sym typeface="Trebuchet MS"/>
              </a:rPr>
              <a:t>July 29</a:t>
            </a:r>
            <a:r>
              <a:rPr lang="en" sz="180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, 2026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86" name="Google Shape;586;p137"/>
          <p:cNvSpPr txBox="1"/>
          <p:nvPr/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900">
                <a:latin typeface="Trebuchet MS"/>
                <a:ea typeface="Trebuchet MS"/>
                <a:cs typeface="Trebuchet MS"/>
                <a:sym typeface="Trebuchet MS"/>
              </a:rPr>
              <a:t>1</a:t>
            </a:fld>
            <a:endParaRPr sz="900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146"/>
          <p:cNvSpPr txBox="1">
            <a:spLocks noGrp="1"/>
          </p:cNvSpPr>
          <p:nvPr>
            <p:ph type="title"/>
          </p:nvPr>
        </p:nvSpPr>
        <p:spPr>
          <a:xfrm>
            <a:off x="628650" y="-10924"/>
            <a:ext cx="7886700" cy="720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292100" lvl="0" indent="-152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endParaRPr sz="3000"/>
          </a:p>
          <a:p>
            <a:pPr marL="292100" lvl="0" indent="-152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/>
              <a:t>Overview of H.R. 1 Work Requirements</a:t>
            </a:r>
            <a:endParaRPr sz="3200"/>
          </a:p>
        </p:txBody>
      </p:sp>
      <p:sp>
        <p:nvSpPr>
          <p:cNvPr id="658" name="Google Shape;658;p146"/>
          <p:cNvSpPr txBox="1"/>
          <p:nvPr/>
        </p:nvSpPr>
        <p:spPr>
          <a:xfrm>
            <a:off x="124300" y="1623365"/>
            <a:ext cx="939600" cy="3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Trebuchet MS"/>
                <a:ea typeface="Trebuchet MS"/>
                <a:cs typeface="Trebuchet MS"/>
                <a:sym typeface="Trebuchet MS"/>
              </a:rPr>
              <a:t>WHO?</a:t>
            </a:r>
            <a:endParaRPr sz="2000" b="1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59" name="Google Shape;659;p146"/>
          <p:cNvSpPr/>
          <p:nvPr/>
        </p:nvSpPr>
        <p:spPr>
          <a:xfrm>
            <a:off x="1213225" y="1216083"/>
            <a:ext cx="7302000" cy="12963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Some adults ages 19–64 who earn up to 133% of the federal poverty level.  </a:t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60" name="Google Shape;660;p146"/>
          <p:cNvSpPr txBox="1"/>
          <p:nvPr/>
        </p:nvSpPr>
        <p:spPr>
          <a:xfrm>
            <a:off x="124293" y="3050402"/>
            <a:ext cx="1074000" cy="3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Trebuchet MS"/>
                <a:ea typeface="Trebuchet MS"/>
                <a:cs typeface="Trebuchet MS"/>
                <a:sym typeface="Trebuchet MS"/>
              </a:rPr>
              <a:t>WHEN?</a:t>
            </a:r>
            <a:endParaRPr sz="2000" b="1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61" name="Google Shape;661;p146"/>
          <p:cNvSpPr/>
          <p:nvPr/>
        </p:nvSpPr>
        <p:spPr>
          <a:xfrm>
            <a:off x="1213225" y="2763276"/>
            <a:ext cx="7302000" cy="10491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January 2027 for </a:t>
            </a:r>
            <a:r>
              <a:rPr lang="en" sz="18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new applicants</a:t>
            </a:r>
            <a:r>
              <a:rPr lang="en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 (looking back to December 2026)</a:t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March 2027 for </a:t>
            </a:r>
            <a:r>
              <a:rPr lang="en" sz="18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renewals </a:t>
            </a:r>
            <a:r>
              <a:rPr lang="en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initiated in January 2027 </a:t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62" name="Google Shape;662;p146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p147"/>
          <p:cNvSpPr txBox="1">
            <a:spLocks noGrp="1"/>
          </p:cNvSpPr>
          <p:nvPr>
            <p:ph type="title"/>
          </p:nvPr>
        </p:nvSpPr>
        <p:spPr>
          <a:xfrm>
            <a:off x="404875" y="182880"/>
            <a:ext cx="8249400" cy="7905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Who is NOT Affected by Work Requirements, 1 of 3</a:t>
            </a:r>
            <a:endParaRPr sz="3000"/>
          </a:p>
        </p:txBody>
      </p:sp>
      <p:sp>
        <p:nvSpPr>
          <p:cNvPr id="669" name="Google Shape;669;p147"/>
          <p:cNvSpPr txBox="1">
            <a:spLocks noGrp="1"/>
          </p:cNvSpPr>
          <p:nvPr>
            <p:ph type="body" idx="1"/>
          </p:nvPr>
        </p:nvSpPr>
        <p:spPr>
          <a:xfrm>
            <a:off x="339175" y="1052350"/>
            <a:ext cx="8380800" cy="36171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Trebuchet MS"/>
              <a:buChar char="●"/>
            </a:pPr>
            <a:r>
              <a:rPr lang="en" sz="2200"/>
              <a:t>Parents, guardians or caretaker relatives or family caregivers for a child 13 or younger or a person of any age who has a disability</a:t>
            </a:r>
            <a:endParaRPr sz="2200"/>
          </a:p>
          <a:p>
            <a:pPr marL="457200" lvl="0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Font typeface="Trebuchet MS"/>
              <a:buChar char="●"/>
            </a:pPr>
            <a:r>
              <a:rPr lang="en" sz="2200"/>
              <a:t>People in treatment for a mental health or substance use disorder</a:t>
            </a:r>
            <a:endParaRPr sz="2200"/>
          </a:p>
          <a:p>
            <a:pPr marL="457200" lvl="0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Font typeface="Trebuchet MS"/>
              <a:buChar char="●"/>
            </a:pPr>
            <a:r>
              <a:rPr lang="en" sz="2200"/>
              <a:t>People living in a jail, prison or some halfway houses, now or in the past 3 months</a:t>
            </a:r>
            <a:endParaRPr sz="2200"/>
          </a:p>
          <a:p>
            <a:pPr marL="457200" lvl="0" indent="-3683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2200"/>
              <a:buFont typeface="Trebuchet MS"/>
              <a:buChar char="●"/>
            </a:pPr>
            <a:r>
              <a:rPr lang="en" sz="2200"/>
              <a:t>Pregnancy: Current Health First Colorado members who were pregnant within the last 12 months, or are currently pregnant</a:t>
            </a:r>
            <a:endParaRPr sz="2200"/>
          </a:p>
        </p:txBody>
      </p:sp>
      <p:sp>
        <p:nvSpPr>
          <p:cNvPr id="670" name="Google Shape;670;p147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p148"/>
          <p:cNvSpPr txBox="1">
            <a:spLocks noGrp="1"/>
          </p:cNvSpPr>
          <p:nvPr>
            <p:ph type="title"/>
          </p:nvPr>
        </p:nvSpPr>
        <p:spPr>
          <a:xfrm>
            <a:off x="451725" y="182880"/>
            <a:ext cx="8256300" cy="7905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Who is NOT Affected by Work Requirements, 2 of 3</a:t>
            </a:r>
            <a:endParaRPr sz="3000"/>
          </a:p>
        </p:txBody>
      </p:sp>
      <p:sp>
        <p:nvSpPr>
          <p:cNvPr id="677" name="Google Shape;677;p148"/>
          <p:cNvSpPr txBox="1"/>
          <p:nvPr/>
        </p:nvSpPr>
        <p:spPr>
          <a:xfrm>
            <a:off x="284775" y="912225"/>
            <a:ext cx="8590200" cy="39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" sz="2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American Indians and Alaska Natives (AI/AN) who qualify for Indian Health Services (IHS)</a:t>
            </a:r>
            <a:endParaRPr sz="22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683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" sz="2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Former foster youth age 19 to 26</a:t>
            </a:r>
            <a:endParaRPr sz="22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683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" sz="2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Veterans with a service-connected disability determined to be total and permanent by the U.S. Dept. of Veterans Affairs (VA)</a:t>
            </a:r>
            <a:endParaRPr sz="22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683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Trebuchet MS"/>
              <a:buChar char="●"/>
            </a:pPr>
            <a:r>
              <a:rPr lang="en" sz="2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People who qualify for or are enrolled in Medicare</a:t>
            </a:r>
            <a:endParaRPr sz="22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683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Trebuchet MS"/>
              <a:buChar char="●"/>
            </a:pPr>
            <a:r>
              <a:rPr lang="en" sz="2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People who are receiving Supplemental Security Income (SSI) and/or Social Security Administration (SSA) income, such as Social Security Disability Insurance (SSDI)</a:t>
            </a:r>
            <a:endParaRPr sz="22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78" name="Google Shape;678;p148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149"/>
          <p:cNvSpPr txBox="1"/>
          <p:nvPr/>
        </p:nvSpPr>
        <p:spPr>
          <a:xfrm>
            <a:off x="245400" y="1118125"/>
            <a:ext cx="8653200" cy="37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Font typeface="Trebuchet MS"/>
              <a:buChar char="●"/>
            </a:pPr>
            <a:r>
              <a:rPr lang="en" sz="19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People enrolled in Medicaid buy-in programs (Working Adults or Children’s)</a:t>
            </a:r>
            <a:endParaRPr sz="19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Font typeface="Trebuchet MS"/>
              <a:buChar char="●"/>
            </a:pPr>
            <a:r>
              <a:rPr lang="en" sz="1900">
                <a:latin typeface="Trebuchet MS"/>
                <a:ea typeface="Trebuchet MS"/>
                <a:cs typeface="Trebuchet MS"/>
                <a:sym typeface="Trebuchet MS"/>
              </a:rPr>
              <a:t>People enrolled in </a:t>
            </a:r>
            <a:r>
              <a:rPr lang="en" sz="19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Home and Community-Based Services waivers</a:t>
            </a:r>
            <a:endParaRPr sz="19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371600" lvl="2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Trebuchet MS"/>
              <a:buChar char="■"/>
            </a:pPr>
            <a:r>
              <a:rPr lang="en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Developmental Disabilities Waiver (DD)</a:t>
            </a: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371600" lvl="2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Trebuchet MS"/>
              <a:buChar char="■"/>
            </a:pPr>
            <a:r>
              <a:rPr lang="en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Elderly, Blind and Disabled Waiver (EBD) </a:t>
            </a: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371600" lvl="2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Trebuchet MS"/>
              <a:buChar char="■"/>
            </a:pPr>
            <a:r>
              <a:rPr lang="en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Supported Living Services Waiver (SLS)</a:t>
            </a: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371600" lvl="2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Trebuchet MS"/>
              <a:buChar char="■"/>
            </a:pPr>
            <a:r>
              <a:rPr lang="en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Brain Injury Waiver (BI)</a:t>
            </a: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371600" lvl="2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Trebuchet MS"/>
              <a:buChar char="■"/>
            </a:pPr>
            <a:r>
              <a:rPr lang="en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Community Mental Health Supports Waiver</a:t>
            </a: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371600" lvl="2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rebuchet MS"/>
              <a:buChar char="■"/>
            </a:pPr>
            <a:r>
              <a:rPr lang="en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Complementary and Integrative Health Waiver</a:t>
            </a: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rebuchet MS"/>
              <a:buChar char="●"/>
            </a:pPr>
            <a:r>
              <a:rPr lang="en" sz="19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People who are medically frail</a:t>
            </a:r>
            <a:endParaRPr sz="19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85" name="Google Shape;685;p149"/>
          <p:cNvSpPr txBox="1">
            <a:spLocks noGrp="1"/>
          </p:cNvSpPr>
          <p:nvPr>
            <p:ph type="title"/>
          </p:nvPr>
        </p:nvSpPr>
        <p:spPr>
          <a:xfrm>
            <a:off x="316525" y="182880"/>
            <a:ext cx="8304000" cy="864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 Who is NOT Affected by Work Requirements, 3 of 3</a:t>
            </a:r>
            <a:endParaRPr sz="3000"/>
          </a:p>
        </p:txBody>
      </p:sp>
      <p:sp>
        <p:nvSpPr>
          <p:cNvPr id="686" name="Google Shape;686;p149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150"/>
          <p:cNvSpPr txBox="1">
            <a:spLocks noGrp="1"/>
          </p:cNvSpPr>
          <p:nvPr>
            <p:ph type="ctrTitle"/>
          </p:nvPr>
        </p:nvSpPr>
        <p:spPr>
          <a:xfrm>
            <a:off x="3459750" y="1291525"/>
            <a:ext cx="5313600" cy="25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Font typeface="Arial"/>
              <a:buNone/>
            </a:pPr>
            <a:r>
              <a:rPr lang="en" sz="4600">
                <a:latin typeface="Trebuchet MS"/>
                <a:ea typeface="Trebuchet MS"/>
                <a:cs typeface="Trebuchet MS"/>
                <a:sym typeface="Trebuchet MS"/>
              </a:rPr>
              <a:t>What is Medical Frailty?</a:t>
            </a:r>
            <a:endParaRPr sz="2700" i="1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Font typeface="Arial"/>
              <a:buNone/>
            </a:pPr>
            <a:endParaRPr sz="33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92" name="Google Shape;692;p150"/>
          <p:cNvSpPr txBox="1"/>
          <p:nvPr/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375" tIns="44175" rIns="88375" bIns="441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14</a:t>
            </a:fld>
            <a:endParaRPr sz="9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8" name="Google Shape;698;p151" descr="A woman and medium-sized dog walk toward the camera, with Colorado mountains in the background." title="GettyImages-688774186.jpg"/>
          <p:cNvPicPr preferRelativeResize="0"/>
          <p:nvPr/>
        </p:nvPicPr>
        <p:blipFill rotWithShape="1">
          <a:blip r:embed="rId3">
            <a:alphaModFix amt="70000"/>
          </a:blip>
          <a:srcRect l="8400" t="19808"/>
          <a:stretch/>
        </p:blipFill>
        <p:spPr>
          <a:xfrm>
            <a:off x="2187082" y="-259800"/>
            <a:ext cx="8454175" cy="4940400"/>
          </a:xfrm>
          <a:prstGeom prst="rect">
            <a:avLst/>
          </a:prstGeom>
          <a:noFill/>
          <a:ln>
            <a:noFill/>
          </a:ln>
        </p:spPr>
      </p:pic>
      <p:sp>
        <p:nvSpPr>
          <p:cNvPr id="699" name="Google Shape;699;p151"/>
          <p:cNvSpPr txBox="1">
            <a:spLocks noGrp="1"/>
          </p:cNvSpPr>
          <p:nvPr>
            <p:ph type="title"/>
          </p:nvPr>
        </p:nvSpPr>
        <p:spPr>
          <a:xfrm>
            <a:off x="740950" y="-163565"/>
            <a:ext cx="7886700" cy="720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292100" lvl="0" indent="-152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Overview of Medical Frailty</a:t>
            </a:r>
            <a:endParaRPr sz="3200"/>
          </a:p>
        </p:txBody>
      </p:sp>
      <p:sp>
        <p:nvSpPr>
          <p:cNvPr id="700" name="Google Shape;700;p151"/>
          <p:cNvSpPr txBox="1"/>
          <p:nvPr/>
        </p:nvSpPr>
        <p:spPr>
          <a:xfrm>
            <a:off x="525250" y="674900"/>
            <a:ext cx="4205700" cy="3289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rebuchet MS"/>
              <a:buChar char="●"/>
            </a:pPr>
            <a:r>
              <a:rPr lang="en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Blind or have a disability </a:t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rebuchet MS"/>
              <a:buChar char="●"/>
            </a:pPr>
            <a:r>
              <a:rPr lang="en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Substance Use Disorder</a:t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rebuchet MS"/>
              <a:buChar char="●"/>
            </a:pPr>
            <a:r>
              <a:rPr lang="en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Disabling Mental Health Condition </a:t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rebuchet MS"/>
              <a:buChar char="●"/>
            </a:pPr>
            <a:r>
              <a:rPr lang="en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Physical, intellectual, or developmental disability that makes it hard to do daily activities</a:t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rebuchet MS"/>
              <a:buChar char="●"/>
            </a:pPr>
            <a:r>
              <a:rPr lang="en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Serious or complex medical condition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701" name="Google Shape;701;p151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p152"/>
          <p:cNvSpPr txBox="1">
            <a:spLocks noGrp="1"/>
          </p:cNvSpPr>
          <p:nvPr>
            <p:ph type="title"/>
          </p:nvPr>
        </p:nvSpPr>
        <p:spPr>
          <a:xfrm>
            <a:off x="284775" y="-68763"/>
            <a:ext cx="8653200" cy="7905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Federal Changes - Interim Final Rule (IFR)</a:t>
            </a:r>
            <a:endParaRPr sz="3000"/>
          </a:p>
        </p:txBody>
      </p:sp>
      <p:sp>
        <p:nvSpPr>
          <p:cNvPr id="708" name="Google Shape;708;p152"/>
          <p:cNvSpPr txBox="1">
            <a:spLocks noGrp="1"/>
          </p:cNvSpPr>
          <p:nvPr>
            <p:ph type="body" idx="1"/>
          </p:nvPr>
        </p:nvSpPr>
        <p:spPr>
          <a:xfrm>
            <a:off x="639525" y="1258726"/>
            <a:ext cx="7943700" cy="3191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marR="0" lvl="0" indent="-393700" algn="l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2600"/>
              <a:buChar char="•"/>
            </a:pPr>
            <a:r>
              <a:rPr lang="en" sz="2600"/>
              <a:t>Issued by the Centers for Medicare and Medicaid Services (CMS) on June 1</a:t>
            </a:r>
            <a:endParaRPr sz="2600"/>
          </a:p>
          <a:p>
            <a:pPr marL="457200" marR="0" lvl="0" indent="-393700" algn="l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2600"/>
              <a:buChar char="•"/>
            </a:pPr>
            <a:r>
              <a:rPr lang="en" sz="2600"/>
              <a:t>HCPF is responding by the end of the month with comments and clarifying questions </a:t>
            </a:r>
            <a:endParaRPr sz="2200"/>
          </a:p>
        </p:txBody>
      </p:sp>
      <p:sp>
        <p:nvSpPr>
          <p:cNvPr id="709" name="Google Shape;709;p152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153"/>
          <p:cNvSpPr txBox="1">
            <a:spLocks noGrp="1"/>
          </p:cNvSpPr>
          <p:nvPr>
            <p:ph type="title"/>
          </p:nvPr>
        </p:nvSpPr>
        <p:spPr>
          <a:xfrm>
            <a:off x="657225" y="-11"/>
            <a:ext cx="7886700" cy="720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/>
              <a:t>Functional Limitations on Medical Frailty</a:t>
            </a:r>
            <a:endParaRPr sz="3200"/>
          </a:p>
        </p:txBody>
      </p:sp>
      <p:sp>
        <p:nvSpPr>
          <p:cNvPr id="716" name="Google Shape;716;p153"/>
          <p:cNvSpPr/>
          <p:nvPr/>
        </p:nvSpPr>
        <p:spPr>
          <a:xfrm>
            <a:off x="513425" y="958728"/>
            <a:ext cx="3663000" cy="35079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271463" dist="104775" dir="4500000" algn="bl" rotWithShape="0">
              <a:srgbClr val="000000">
                <a:alpha val="72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Five categories of qualifying conditions: </a:t>
            </a:r>
            <a:endParaRPr sz="1900" b="1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3655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Trebuchet MS"/>
              <a:buChar char="●"/>
            </a:pPr>
            <a:r>
              <a:rPr lang="en" sz="17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Blind or have a disability</a:t>
            </a:r>
            <a:endParaRPr sz="17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Trebuchet MS"/>
              <a:buChar char="●"/>
            </a:pPr>
            <a:r>
              <a:rPr lang="en" sz="17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Substance use disorder</a:t>
            </a:r>
            <a:endParaRPr sz="17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Trebuchet MS"/>
              <a:buChar char="●"/>
            </a:pPr>
            <a:r>
              <a:rPr lang="en" sz="17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Disabling mental health condition </a:t>
            </a:r>
            <a:endParaRPr sz="17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Trebuchet MS"/>
              <a:buChar char="●"/>
            </a:pPr>
            <a:r>
              <a:rPr lang="en" sz="17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Physical, intellectual, or developmental disability that makes it hard to do daily activities </a:t>
            </a:r>
            <a:endParaRPr sz="17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Trebuchet MS"/>
              <a:buChar char="●"/>
            </a:pPr>
            <a:r>
              <a:rPr lang="en" sz="17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Serious or complex medical condition</a:t>
            </a:r>
            <a:endParaRPr sz="17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17" name="Google Shape;717;p153" descr="Plus sign icon."/>
          <p:cNvSpPr/>
          <p:nvPr/>
        </p:nvSpPr>
        <p:spPr>
          <a:xfrm>
            <a:off x="4457500" y="2240475"/>
            <a:ext cx="880200" cy="866400"/>
          </a:xfrm>
          <a:prstGeom prst="mathPlus">
            <a:avLst>
              <a:gd name="adj1" fmla="val 23520"/>
            </a:avLst>
          </a:prstGeom>
          <a:gradFill>
            <a:gsLst>
              <a:gs pos="0">
                <a:srgbClr val="34419A"/>
              </a:gs>
              <a:gs pos="100000">
                <a:srgbClr val="161A3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153"/>
          <p:cNvSpPr/>
          <p:nvPr/>
        </p:nvSpPr>
        <p:spPr>
          <a:xfrm>
            <a:off x="5618825" y="1572901"/>
            <a:ext cx="3149400" cy="17052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271463" dist="104775" dir="4500000" algn="bl" rotWithShape="0">
              <a:srgbClr val="000000">
                <a:alpha val="72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Functional limitation:</a:t>
            </a:r>
            <a:endParaRPr sz="1900" b="1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3655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Trebuchet MS"/>
              <a:buChar char="●"/>
            </a:pPr>
            <a:r>
              <a:rPr lang="en" sz="17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Must “significantly impair” the individual’s ability to meet the work requirements</a:t>
            </a:r>
            <a:endParaRPr sz="17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19" name="Google Shape;719;p153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5" name="Google Shape;725;p154" descr="A woman and child play in the grass, with mountains in the background." title="GettyImages-466118309.jpg"/>
          <p:cNvPicPr preferRelativeResize="0"/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0" y="885950"/>
            <a:ext cx="2748226" cy="3642675"/>
          </a:xfrm>
          <a:prstGeom prst="rect">
            <a:avLst/>
          </a:prstGeom>
          <a:noFill/>
          <a:ln>
            <a:noFill/>
          </a:ln>
        </p:spPr>
      </p:pic>
      <p:sp>
        <p:nvSpPr>
          <p:cNvPr id="726" name="Google Shape;726;p154"/>
          <p:cNvSpPr txBox="1">
            <a:spLocks noGrp="1"/>
          </p:cNvSpPr>
          <p:nvPr>
            <p:ph type="title"/>
          </p:nvPr>
        </p:nvSpPr>
        <p:spPr>
          <a:xfrm>
            <a:off x="657225" y="-11"/>
            <a:ext cx="7886700" cy="720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/>
              <a:t>What is Self-Attestation?</a:t>
            </a:r>
            <a:endParaRPr sz="3200"/>
          </a:p>
        </p:txBody>
      </p:sp>
      <p:sp>
        <p:nvSpPr>
          <p:cNvPr id="727" name="Google Shape;727;p154"/>
          <p:cNvSpPr txBox="1"/>
          <p:nvPr/>
        </p:nvSpPr>
        <p:spPr>
          <a:xfrm>
            <a:off x="2900300" y="885950"/>
            <a:ext cx="6112800" cy="37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Trebuchet MS"/>
              <a:buChar char="●"/>
            </a:pPr>
            <a:r>
              <a:rPr lang="en" sz="2000">
                <a:latin typeface="Trebuchet MS"/>
                <a:ea typeface="Trebuchet MS"/>
                <a:cs typeface="Trebuchet MS"/>
                <a:sym typeface="Trebuchet MS"/>
              </a:rPr>
              <a:t>Allows states to accept self-attestation throughout 2027 in cases where there is no reliable information available to the state</a:t>
            </a:r>
            <a:endParaRPr sz="2000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Trebuchet MS"/>
              <a:buChar char="●"/>
            </a:pPr>
            <a:r>
              <a:rPr lang="en" sz="2000">
                <a:latin typeface="Trebuchet MS"/>
                <a:ea typeface="Trebuchet MS"/>
                <a:cs typeface="Trebuchet MS"/>
                <a:sym typeface="Trebuchet MS"/>
              </a:rPr>
              <a:t>Limits self-attestation starting in January 2028</a:t>
            </a:r>
            <a:endParaRPr sz="2000">
              <a:latin typeface="Trebuchet MS"/>
              <a:ea typeface="Trebuchet MS"/>
              <a:cs typeface="Trebuchet MS"/>
              <a:sym typeface="Trebuchet MS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Trebuchet MS"/>
              <a:buChar char="○"/>
            </a:pPr>
            <a:r>
              <a:rPr lang="en" sz="1800">
                <a:latin typeface="Trebuchet MS"/>
                <a:ea typeface="Trebuchet MS"/>
                <a:cs typeface="Trebuchet MS"/>
                <a:sym typeface="Trebuchet MS"/>
              </a:rPr>
              <a:t>After this time, states can only use self-attestation one time during a member’s  enrollment period</a:t>
            </a: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6195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Colorado will accept self-attestation in 2027</a:t>
            </a:r>
            <a:endParaRPr sz="21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○"/>
            </a:pPr>
            <a:r>
              <a:rPr lang="en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In 2028, documentation will be required</a:t>
            </a: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28" name="Google Shape;728;p154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155"/>
          <p:cNvSpPr txBox="1">
            <a:spLocks noGrp="1"/>
          </p:cNvSpPr>
          <p:nvPr>
            <p:ph type="ctrTitle"/>
          </p:nvPr>
        </p:nvSpPr>
        <p:spPr>
          <a:xfrm>
            <a:off x="3459750" y="1291525"/>
            <a:ext cx="5313600" cy="25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Font typeface="Arial"/>
              <a:buNone/>
            </a:pPr>
            <a:r>
              <a:rPr lang="en" sz="4600">
                <a:latin typeface="Trebuchet MS"/>
                <a:ea typeface="Trebuchet MS"/>
                <a:cs typeface="Trebuchet MS"/>
                <a:sym typeface="Trebuchet MS"/>
              </a:rPr>
              <a:t>How Medical Frailty Determinations Could Work </a:t>
            </a:r>
            <a:endParaRPr sz="2700" i="1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Font typeface="Arial"/>
              <a:buNone/>
            </a:pPr>
            <a:endParaRPr sz="33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34" name="Google Shape;734;p155"/>
          <p:cNvSpPr txBox="1"/>
          <p:nvPr/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375" tIns="44175" rIns="88375" bIns="441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19</a:t>
            </a:fld>
            <a:endParaRPr sz="9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138"/>
          <p:cNvSpPr txBox="1"/>
          <p:nvPr/>
        </p:nvSpPr>
        <p:spPr>
          <a:xfrm>
            <a:off x="618150" y="218075"/>
            <a:ext cx="7907700" cy="7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350" tIns="88350" rIns="88350" bIns="883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Trebuchet MS"/>
              <a:buNone/>
            </a:pPr>
            <a:r>
              <a:rPr lang="en" sz="4000" b="1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Language Interpretation</a:t>
            </a:r>
            <a:endParaRPr sz="4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2" name="Google Shape;592;p138"/>
          <p:cNvSpPr txBox="1"/>
          <p:nvPr/>
        </p:nvSpPr>
        <p:spPr>
          <a:xfrm>
            <a:off x="557500" y="1257300"/>
            <a:ext cx="7370700" cy="31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350" tIns="88350" rIns="88350" bIns="88350" anchor="t" anchorCtr="0">
            <a:spAutoFit/>
          </a:bodyPr>
          <a:lstStyle/>
          <a:p>
            <a:pPr marL="444500" marR="0" lvl="0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Trebuchet MS"/>
              <a:buChar char="●"/>
            </a:pPr>
            <a:r>
              <a:rPr lang="en" sz="2000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To access language interpretation, click the </a:t>
            </a:r>
            <a:r>
              <a:rPr lang="en" sz="2000" b="1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Interpretation</a:t>
            </a:r>
            <a:r>
              <a:rPr lang="en" sz="2000" b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" sz="20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button </a:t>
            </a:r>
            <a:r>
              <a:rPr lang="en" sz="2000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in your meeting/webinar controls.  </a:t>
            </a:r>
            <a:endParaRPr sz="2000" b="0" i="0" u="none" strike="noStrike" cap="none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200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44500" marR="0" lvl="0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Trebuchet MS"/>
              <a:buChar char="●"/>
            </a:pPr>
            <a:r>
              <a:rPr lang="en" sz="2000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If you do not see the Interpretation button, click </a:t>
            </a:r>
            <a:r>
              <a:rPr lang="en" sz="2000" b="1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More</a:t>
            </a:r>
            <a:r>
              <a:rPr lang="en" sz="2000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, then click </a:t>
            </a:r>
            <a:r>
              <a:rPr lang="en" sz="2000" b="1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Interpretation</a:t>
            </a:r>
            <a:r>
              <a:rPr lang="en" sz="2000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.</a:t>
            </a:r>
            <a:endParaRPr sz="2000" b="0" i="0" u="none" strike="noStrike" cap="none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4450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2000" b="0" i="0" u="none" strike="noStrike" cap="none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44500" marR="0" lvl="0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Trebuchet MS"/>
              <a:buChar char="●"/>
            </a:pPr>
            <a:r>
              <a:rPr lang="en" sz="2000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Click the language that you would like to hear.</a:t>
            </a:r>
            <a:endParaRPr sz="2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3" name="Google Shape;593;p138" descr="Screenshot of the Interpretation icon found in the Zoom toolbar. "/>
          <p:cNvPicPr preferRelativeResize="0"/>
          <p:nvPr/>
        </p:nvPicPr>
        <p:blipFill rotWithShape="1">
          <a:blip r:embed="rId3">
            <a:alphaModFix/>
          </a:blip>
          <a:srcRect r="45049"/>
          <a:stretch/>
        </p:blipFill>
        <p:spPr>
          <a:xfrm>
            <a:off x="3325174" y="2079247"/>
            <a:ext cx="1271850" cy="6000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94" name="Google Shape;594;p138" descr="Screenshot of the More icon found in the Zoom toolbar. "/>
          <p:cNvPicPr preferRelativeResize="0"/>
          <p:nvPr/>
        </p:nvPicPr>
        <p:blipFill rotWithShape="1">
          <a:blip r:embed="rId3">
            <a:alphaModFix/>
          </a:blip>
          <a:srcRect l="65020"/>
          <a:stretch/>
        </p:blipFill>
        <p:spPr>
          <a:xfrm>
            <a:off x="3659203" y="3517500"/>
            <a:ext cx="603800" cy="447547"/>
          </a:xfrm>
          <a:prstGeom prst="rect">
            <a:avLst/>
          </a:prstGeom>
          <a:noFill/>
          <a:ln>
            <a:noFill/>
          </a:ln>
        </p:spPr>
      </p:pic>
      <p:sp>
        <p:nvSpPr>
          <p:cNvPr id="595" name="Google Shape;595;p138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</p:spPr>
        <p:txBody>
          <a:bodyPr spcFirstLastPara="1" wrap="square" lIns="88375" tIns="44175" rIns="88375" bIns="441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 sz="900"/>
              <a:t>2</a:t>
            </a:fld>
            <a:endParaRPr sz="9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p156"/>
          <p:cNvSpPr txBox="1">
            <a:spLocks noGrp="1"/>
          </p:cNvSpPr>
          <p:nvPr>
            <p:ph type="title"/>
          </p:nvPr>
        </p:nvSpPr>
        <p:spPr>
          <a:xfrm>
            <a:off x="628650" y="32607"/>
            <a:ext cx="7886700" cy="720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292100" lvl="0" indent="-152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How Could It Work?</a:t>
            </a:r>
            <a:endParaRPr sz="3200"/>
          </a:p>
        </p:txBody>
      </p:sp>
      <p:sp>
        <p:nvSpPr>
          <p:cNvPr id="741" name="Google Shape;741;p156"/>
          <p:cNvSpPr txBox="1"/>
          <p:nvPr/>
        </p:nvSpPr>
        <p:spPr>
          <a:xfrm>
            <a:off x="435525" y="917632"/>
            <a:ext cx="5554800" cy="3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New Applicants - </a:t>
            </a:r>
            <a:r>
              <a:rPr lang="en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Questions on application </a:t>
            </a: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Current Members - </a:t>
            </a:r>
            <a:r>
              <a:rPr lang="en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Questions at renewal</a:t>
            </a: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New Applicants and Current Members</a:t>
            </a:r>
            <a:r>
              <a:rPr lang="en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rebuchet MS"/>
              <a:buChar char="●"/>
            </a:pPr>
            <a:r>
              <a:rPr lang="en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Self-attestation in 2027</a:t>
            </a: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After 2028</a:t>
            </a:r>
            <a:endParaRPr sz="1800" b="1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rebuchet MS"/>
              <a:buChar char="●"/>
            </a:pPr>
            <a:r>
              <a:rPr lang="en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For new applicants - screener on application and a process to verify </a:t>
            </a: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rebuchet MS"/>
              <a:buChar char="●"/>
            </a:pPr>
            <a:r>
              <a:rPr lang="en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For current members - use data we have and, if needed, a process to verify</a:t>
            </a:r>
            <a:endParaRPr sz="19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742" name="Google Shape;742;p156" descr="A young man wears a backpack and stands facing the camera, looking down at his phone, with buildings behind him." title="GettyImages-2247520280.jpg"/>
          <p:cNvPicPr preferRelativeResize="0"/>
          <p:nvPr/>
        </p:nvPicPr>
        <p:blipFill rotWithShape="1">
          <a:blip r:embed="rId3">
            <a:alphaModFix amt="70000"/>
          </a:blip>
          <a:srcRect l="28718" r="3115"/>
          <a:stretch/>
        </p:blipFill>
        <p:spPr>
          <a:xfrm>
            <a:off x="5818715" y="752600"/>
            <a:ext cx="4016400" cy="39297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743" name="Google Shape;743;p156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p157"/>
          <p:cNvSpPr txBox="1">
            <a:spLocks noGrp="1"/>
          </p:cNvSpPr>
          <p:nvPr>
            <p:ph type="title"/>
          </p:nvPr>
        </p:nvSpPr>
        <p:spPr>
          <a:xfrm>
            <a:off x="628650" y="107334"/>
            <a:ext cx="7886700" cy="5652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 Application Questions, 1 of 3</a:t>
            </a:r>
            <a:endParaRPr sz="3000"/>
          </a:p>
        </p:txBody>
      </p:sp>
      <p:sp>
        <p:nvSpPr>
          <p:cNvPr id="749" name="Google Shape;749;p157"/>
          <p:cNvSpPr txBox="1">
            <a:spLocks noGrp="1"/>
          </p:cNvSpPr>
          <p:nvPr>
            <p:ph type="body" idx="1"/>
          </p:nvPr>
        </p:nvSpPr>
        <p:spPr>
          <a:xfrm>
            <a:off x="163247" y="822695"/>
            <a:ext cx="8682600" cy="39951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en" sz="2000"/>
              <a:t>Are you living with a drug or alcohol use disorder that prevents you from completing 80 hours per month of work, school, and/or volunteer activities?</a:t>
            </a:r>
            <a:endParaRPr sz="2000"/>
          </a:p>
          <a:p>
            <a:pPr marL="4572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en" sz="2000"/>
              <a:t>Have you been in recovery from a drug or alcohol use disorder for 5 years or less that prevents you from completing 80 hours per month of work, school, and/or volunteer activities?</a:t>
            </a:r>
            <a:endParaRPr sz="2000"/>
          </a:p>
          <a:p>
            <a:pPr marL="4572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en" sz="2000"/>
              <a:t>Are you living with a physical, intellectual, or developmental disability that makes it hard to do daily activities and that prevents you from completing 80 hours per month of work, school, and/or volunteer activities?</a:t>
            </a:r>
            <a:endParaRPr sz="2000"/>
          </a:p>
        </p:txBody>
      </p:sp>
      <p:sp>
        <p:nvSpPr>
          <p:cNvPr id="750" name="Google Shape;750;p157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 sz="900"/>
              <a:t>21</a:t>
            </a:fld>
            <a:endParaRPr sz="9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p158"/>
          <p:cNvSpPr txBox="1">
            <a:spLocks noGrp="1"/>
          </p:cNvSpPr>
          <p:nvPr>
            <p:ph type="title"/>
          </p:nvPr>
        </p:nvSpPr>
        <p:spPr>
          <a:xfrm>
            <a:off x="628650" y="-58827"/>
            <a:ext cx="7886700" cy="720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 Application Questions, 2 of 3</a:t>
            </a:r>
            <a:endParaRPr sz="3000"/>
          </a:p>
        </p:txBody>
      </p:sp>
      <p:sp>
        <p:nvSpPr>
          <p:cNvPr id="756" name="Google Shape;756;p158"/>
          <p:cNvSpPr txBox="1">
            <a:spLocks noGrp="1"/>
          </p:cNvSpPr>
          <p:nvPr>
            <p:ph type="body" idx="1"/>
          </p:nvPr>
        </p:nvSpPr>
        <p:spPr>
          <a:xfrm>
            <a:off x="177000" y="840775"/>
            <a:ext cx="8682600" cy="37431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en" sz="2000"/>
              <a:t>Are you living with a disabling mental health disorder that prevents you from completing 80 hours per month of work, school, and/or volunteer activities?</a:t>
            </a:r>
            <a:endParaRPr sz="2000"/>
          </a:p>
          <a:p>
            <a:pPr marL="4572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en" sz="2000"/>
              <a:t>Are you living with a serious health condition that requires regular treatment that prevents you from completing 80 hours per month of work, school, and/or volunteer activities?</a:t>
            </a:r>
            <a:endParaRPr sz="2000"/>
          </a:p>
          <a:p>
            <a:pPr marL="4572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en" sz="2000"/>
              <a:t>Are you blind, and does your condition prevent you from completing 80 hours per month of work, school, and/or volunteer activities?</a:t>
            </a:r>
            <a:endParaRPr sz="2000"/>
          </a:p>
        </p:txBody>
      </p:sp>
      <p:sp>
        <p:nvSpPr>
          <p:cNvPr id="757" name="Google Shape;757;p158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 sz="900"/>
              <a:t>22</a:t>
            </a:fld>
            <a:endParaRPr sz="9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159"/>
          <p:cNvSpPr txBox="1">
            <a:spLocks noGrp="1"/>
          </p:cNvSpPr>
          <p:nvPr>
            <p:ph type="title"/>
          </p:nvPr>
        </p:nvSpPr>
        <p:spPr>
          <a:xfrm>
            <a:off x="628650" y="-46016"/>
            <a:ext cx="7886700" cy="708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Application Questions, 3 of 3</a:t>
            </a:r>
            <a:endParaRPr sz="3000"/>
          </a:p>
        </p:txBody>
      </p:sp>
      <p:sp>
        <p:nvSpPr>
          <p:cNvPr id="763" name="Google Shape;763;p159"/>
          <p:cNvSpPr txBox="1">
            <a:spLocks noGrp="1"/>
          </p:cNvSpPr>
          <p:nvPr>
            <p:ph type="body" idx="1"/>
          </p:nvPr>
        </p:nvSpPr>
        <p:spPr>
          <a:xfrm>
            <a:off x="177525" y="1009700"/>
            <a:ext cx="8337900" cy="3620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en" sz="2000"/>
              <a:t>Are you living in a hospital, nursing home or other long-term care facility now or in the past three months?</a:t>
            </a:r>
            <a:endParaRPr sz="2000"/>
          </a:p>
          <a:p>
            <a:pPr marL="4572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en" sz="2000"/>
              <a:t>Are you receiving long-term care services (for example, in a nursing home or through home-based care)?</a:t>
            </a:r>
            <a:endParaRPr sz="2000"/>
          </a:p>
          <a:p>
            <a:pPr marL="4572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en" sz="2000"/>
              <a:t>Are you receiving Supplemental Security Income (SSI) and/or Social Security Disability Insurance (SSDI)?</a:t>
            </a:r>
            <a:endParaRPr sz="2000"/>
          </a:p>
        </p:txBody>
      </p:sp>
      <p:sp>
        <p:nvSpPr>
          <p:cNvPr id="764" name="Google Shape;764;p159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 sz="900"/>
              <a:t>23</a:t>
            </a:fld>
            <a:endParaRPr sz="9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p160"/>
          <p:cNvSpPr txBox="1">
            <a:spLocks noGrp="1"/>
          </p:cNvSpPr>
          <p:nvPr>
            <p:ph type="ctrTitle"/>
          </p:nvPr>
        </p:nvSpPr>
        <p:spPr>
          <a:xfrm>
            <a:off x="3459750" y="1291525"/>
            <a:ext cx="5313600" cy="25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Font typeface="Arial"/>
              <a:buNone/>
            </a:pPr>
            <a:r>
              <a:rPr lang="en" sz="4600">
                <a:latin typeface="Trebuchet MS"/>
                <a:ea typeface="Trebuchet MS"/>
                <a:cs typeface="Trebuchet MS"/>
                <a:sym typeface="Trebuchet MS"/>
              </a:rPr>
              <a:t>Top Questions: Medical Frailty</a:t>
            </a:r>
            <a:endParaRPr sz="33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70" name="Google Shape;770;p160"/>
          <p:cNvSpPr txBox="1"/>
          <p:nvPr/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375" tIns="44175" rIns="88375" bIns="441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24</a:t>
            </a:fld>
            <a:endParaRPr sz="9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p161"/>
          <p:cNvSpPr txBox="1">
            <a:spLocks noGrp="1"/>
          </p:cNvSpPr>
          <p:nvPr>
            <p:ph type="title"/>
          </p:nvPr>
        </p:nvSpPr>
        <p:spPr>
          <a:xfrm>
            <a:off x="628650" y="-79688"/>
            <a:ext cx="7886700" cy="720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292100" lvl="0" indent="-152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Top Questions, 1 of 2</a:t>
            </a:r>
            <a:endParaRPr sz="3200"/>
          </a:p>
        </p:txBody>
      </p:sp>
      <p:sp>
        <p:nvSpPr>
          <p:cNvPr id="777" name="Google Shape;777;p161"/>
          <p:cNvSpPr/>
          <p:nvPr/>
        </p:nvSpPr>
        <p:spPr>
          <a:xfrm>
            <a:off x="898500" y="793075"/>
            <a:ext cx="4112100" cy="1595100"/>
          </a:xfrm>
          <a:prstGeom prst="wedgeRectCallout">
            <a:avLst>
              <a:gd name="adj1" fmla="val 34949"/>
              <a:gd name="adj2" fmla="val 69844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Trebuchet MS"/>
                <a:ea typeface="Trebuchet MS"/>
                <a:cs typeface="Trebuchet MS"/>
                <a:sym typeface="Trebuchet MS"/>
              </a:rPr>
              <a:t>What medical conditions will be deemed medically frail? Long COVID, chronic migraines, HIV/AIDS, cancer, COPD, migraines, quadriplegia, brain injury, chronic illness?</a:t>
            </a: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78" name="Google Shape;778;p161"/>
          <p:cNvSpPr/>
          <p:nvPr/>
        </p:nvSpPr>
        <p:spPr>
          <a:xfrm>
            <a:off x="573639" y="2606854"/>
            <a:ext cx="3933300" cy="1595100"/>
          </a:xfrm>
          <a:prstGeom prst="wedgeEllipseCallout">
            <a:avLst>
              <a:gd name="adj1" fmla="val -51097"/>
              <a:gd name="adj2" fmla="val 75662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Trebuchet MS"/>
                <a:ea typeface="Trebuchet MS"/>
                <a:cs typeface="Trebuchet MS"/>
                <a:sym typeface="Trebuchet MS"/>
              </a:rPr>
              <a:t> Will providers be asked to document disability, impairment, inability to work, or medical frailty?</a:t>
            </a: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79" name="Google Shape;779;p161"/>
          <p:cNvSpPr/>
          <p:nvPr/>
        </p:nvSpPr>
        <p:spPr>
          <a:xfrm>
            <a:off x="5498550" y="793075"/>
            <a:ext cx="2620200" cy="1239600"/>
          </a:xfrm>
          <a:prstGeom prst="wedgeEllipseCallout">
            <a:avLst>
              <a:gd name="adj1" fmla="val 33299"/>
              <a:gd name="adj2" fmla="val 6987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Trebuchet MS"/>
                <a:ea typeface="Trebuchet MS"/>
                <a:cs typeface="Trebuchet MS"/>
                <a:sym typeface="Trebuchet MS"/>
              </a:rPr>
              <a:t>What about people who are unhoused?</a:t>
            </a: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80" name="Google Shape;780;p161"/>
          <p:cNvSpPr/>
          <p:nvPr/>
        </p:nvSpPr>
        <p:spPr>
          <a:xfrm>
            <a:off x="5079325" y="2435113"/>
            <a:ext cx="3933300" cy="1714800"/>
          </a:xfrm>
          <a:prstGeom prst="wedgeRoundRectCallout">
            <a:avLst>
              <a:gd name="adj1" fmla="val -16863"/>
              <a:gd name="adj2" fmla="val 70296"/>
              <a:gd name="adj3" fmla="val 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Trebuchet MS"/>
                <a:ea typeface="Trebuchet MS"/>
                <a:cs typeface="Trebuchet MS"/>
                <a:sym typeface="Trebuchet MS"/>
              </a:rPr>
              <a:t>Does the exception for being enrolled in treatment for mental health or substance use disorders apply to outpatient treatment or inpatient only? </a:t>
            </a: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81" name="Google Shape;781;p161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/>
              <a:t>25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p162"/>
          <p:cNvSpPr txBox="1">
            <a:spLocks noGrp="1"/>
          </p:cNvSpPr>
          <p:nvPr>
            <p:ph type="title"/>
          </p:nvPr>
        </p:nvSpPr>
        <p:spPr>
          <a:xfrm>
            <a:off x="628650" y="-79688"/>
            <a:ext cx="7886700" cy="720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292100" lvl="0" indent="-152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Top Questions, 2 of 2</a:t>
            </a:r>
            <a:endParaRPr sz="3200"/>
          </a:p>
        </p:txBody>
      </p:sp>
      <p:sp>
        <p:nvSpPr>
          <p:cNvPr id="788" name="Google Shape;788;p162"/>
          <p:cNvSpPr/>
          <p:nvPr/>
        </p:nvSpPr>
        <p:spPr>
          <a:xfrm>
            <a:off x="322000" y="968400"/>
            <a:ext cx="4124700" cy="2154300"/>
          </a:xfrm>
          <a:prstGeom prst="wedgeEllipseCallout">
            <a:avLst>
              <a:gd name="adj1" fmla="val -33116"/>
              <a:gd name="adj2" fmla="val 668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Trebuchet MS"/>
                <a:ea typeface="Trebuchet MS"/>
                <a:cs typeface="Trebuchet MS"/>
                <a:sym typeface="Trebuchet MS"/>
              </a:rPr>
              <a:t>What if a Medicaid recipient has a physical or special needs challenges that prevent them from meeting the work requirement?</a:t>
            </a: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89" name="Google Shape;789;p162"/>
          <p:cNvSpPr/>
          <p:nvPr/>
        </p:nvSpPr>
        <p:spPr>
          <a:xfrm>
            <a:off x="5197200" y="612806"/>
            <a:ext cx="3740700" cy="2930700"/>
          </a:xfrm>
          <a:prstGeom prst="wedgeEllipseCallout">
            <a:avLst>
              <a:gd name="adj1" fmla="val 41702"/>
              <a:gd name="adj2" fmla="val 61735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Trebuchet MS"/>
                <a:ea typeface="Trebuchet MS"/>
                <a:cs typeface="Trebuchet MS"/>
                <a:sym typeface="Trebuchet MS"/>
              </a:rPr>
              <a:t>Does "medically frail" include individuals with attention deficit disorder and other diagnoses that make it difficult for them to stay on top of renewals and day-to-day life?</a:t>
            </a: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90" name="Google Shape;790;p162"/>
          <p:cNvSpPr/>
          <p:nvPr/>
        </p:nvSpPr>
        <p:spPr>
          <a:xfrm>
            <a:off x="2487725" y="3419850"/>
            <a:ext cx="3369300" cy="910200"/>
          </a:xfrm>
          <a:prstGeom prst="wedgeRoundRectCallout">
            <a:avLst>
              <a:gd name="adj1" fmla="val -69986"/>
              <a:gd name="adj2" fmla="val 60297"/>
              <a:gd name="adj3" fmla="val 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Trebuchet MS"/>
                <a:ea typeface="Trebuchet MS"/>
                <a:cs typeface="Trebuchet MS"/>
                <a:sym typeface="Trebuchet MS"/>
              </a:rPr>
              <a:t>How will “disabling mental health disorder” be defined? </a:t>
            </a: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91" name="Google Shape;791;p162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/>
              <a:t>26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p163"/>
          <p:cNvSpPr txBox="1">
            <a:spLocks noGrp="1"/>
          </p:cNvSpPr>
          <p:nvPr>
            <p:ph type="title"/>
          </p:nvPr>
        </p:nvSpPr>
        <p:spPr>
          <a:xfrm>
            <a:off x="314325" y="176081"/>
            <a:ext cx="8515500" cy="720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Upcoming Events and Resources</a:t>
            </a:r>
            <a:endParaRPr sz="4000"/>
          </a:p>
        </p:txBody>
      </p:sp>
      <p:sp>
        <p:nvSpPr>
          <p:cNvPr id="798" name="Google Shape;798;p163"/>
          <p:cNvSpPr txBox="1">
            <a:spLocks noGrp="1"/>
          </p:cNvSpPr>
          <p:nvPr>
            <p:ph type="body" idx="1"/>
          </p:nvPr>
        </p:nvSpPr>
        <p:spPr>
          <a:xfrm>
            <a:off x="628650" y="1083401"/>
            <a:ext cx="7886700" cy="3305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Events:</a:t>
            </a:r>
            <a:endParaRPr sz="2000"/>
          </a:p>
          <a:p>
            <a:pPr marL="342900" lvl="0" indent="-2921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●"/>
            </a:pPr>
            <a:r>
              <a:rPr lang="en" sz="2000" u="sng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September 17</a:t>
            </a:r>
            <a:r>
              <a:rPr lang="en" sz="2000"/>
              <a:t> Member Correspondence Improvements webinar</a:t>
            </a:r>
            <a:endParaRPr sz="2000"/>
          </a:p>
          <a:p>
            <a:pPr marL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2000"/>
              <a:t>Resources:</a:t>
            </a:r>
            <a:endParaRPr sz="2000"/>
          </a:p>
          <a:p>
            <a:pPr marL="342900" lvl="0" indent="-2921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●"/>
            </a:pPr>
            <a:r>
              <a:rPr lang="en" sz="2000" u="sng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H.R. 1 Resources</a:t>
            </a:r>
            <a:r>
              <a:rPr lang="en" sz="2000"/>
              <a:t> - for partners</a:t>
            </a:r>
            <a:endParaRPr sz="2000"/>
          </a:p>
          <a:p>
            <a:pPr marL="3429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 u="sng">
                <a:solidFill>
                  <a:srgbClr val="0000FF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Health First Colorado H.R. 1 page</a:t>
            </a:r>
            <a:r>
              <a:rPr lang="en" sz="2000"/>
              <a:t> - for members</a:t>
            </a:r>
            <a:endParaRPr sz="2000"/>
          </a:p>
          <a:p>
            <a:pPr marL="3429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 u="sng">
                <a:solidFill>
                  <a:srgbClr val="0000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H.R. 1 Communications Toolkit</a:t>
            </a:r>
            <a:r>
              <a:rPr lang="en" sz="2000"/>
              <a:t> - for partners</a:t>
            </a:r>
            <a:endParaRPr sz="200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000" u="sng">
                <a:solidFill>
                  <a:srgbClr val="0000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Sign up for At a Glance</a:t>
            </a:r>
            <a:r>
              <a:rPr lang="en" sz="2000"/>
              <a:t> and follow HCPF on </a:t>
            </a:r>
            <a:r>
              <a:rPr lang="en" sz="2000" u="sng">
                <a:solidFill>
                  <a:srgbClr val="0000FF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Facebook</a:t>
            </a:r>
            <a:r>
              <a:rPr lang="en" sz="2000"/>
              <a:t> and </a:t>
            </a:r>
            <a:r>
              <a:rPr lang="en" sz="2000" u="sng">
                <a:solidFill>
                  <a:srgbClr val="0000FF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LinkedIn</a:t>
            </a:r>
            <a:endParaRPr sz="2000">
              <a:solidFill>
                <a:srgbClr val="0000FF"/>
              </a:solidFill>
            </a:endParaRPr>
          </a:p>
        </p:txBody>
      </p:sp>
      <p:sp>
        <p:nvSpPr>
          <p:cNvPr id="799" name="Google Shape;799;p163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/>
              <a:t>27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p164"/>
          <p:cNvSpPr txBox="1">
            <a:spLocks noGrp="1"/>
          </p:cNvSpPr>
          <p:nvPr>
            <p:ph type="title"/>
          </p:nvPr>
        </p:nvSpPr>
        <p:spPr>
          <a:xfrm>
            <a:off x="446484" y="1961881"/>
            <a:ext cx="8250900" cy="12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Trebuchet MS"/>
              <a:buNone/>
            </a:pPr>
            <a:r>
              <a:rPr lang="en"/>
              <a:t>Thank you!</a:t>
            </a:r>
            <a:endParaRPr/>
          </a:p>
        </p:txBody>
      </p:sp>
      <p:sp>
        <p:nvSpPr>
          <p:cNvPr id="806" name="Google Shape;806;p164"/>
          <p:cNvSpPr txBox="1">
            <a:spLocks noGrp="1"/>
          </p:cNvSpPr>
          <p:nvPr>
            <p:ph type="sldNum" idx="12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"/>
              <a:t>28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139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20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Closed Captions</a:t>
            </a:r>
            <a:endParaRPr sz="4000"/>
          </a:p>
        </p:txBody>
      </p:sp>
      <p:sp>
        <p:nvSpPr>
          <p:cNvPr id="602" name="Google Shape;602;p139"/>
          <p:cNvSpPr txBox="1">
            <a:spLocks noGrp="1"/>
          </p:cNvSpPr>
          <p:nvPr>
            <p:ph type="body" idx="1"/>
          </p:nvPr>
        </p:nvSpPr>
        <p:spPr>
          <a:xfrm>
            <a:off x="628650" y="1257308"/>
            <a:ext cx="7886700" cy="3154275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342900" lvl="0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Trebuchet MS"/>
              <a:buChar char="●"/>
            </a:pPr>
            <a:r>
              <a:rPr lang="en" sz="2000">
                <a:solidFill>
                  <a:schemeClr val="dk2"/>
                </a:solidFill>
              </a:rPr>
              <a:t>Closed Captions are available in the meeting controls toolbar at the bottom of your screen. To turn them on, click the </a:t>
            </a:r>
            <a:r>
              <a:rPr lang="en" sz="2000" b="1">
                <a:solidFill>
                  <a:schemeClr val="dk2"/>
                </a:solidFill>
              </a:rPr>
              <a:t>Show Captions</a:t>
            </a:r>
            <a:r>
              <a:rPr lang="en" sz="2000">
                <a:solidFill>
                  <a:schemeClr val="dk2"/>
                </a:solidFill>
              </a:rPr>
              <a:t> icon. </a:t>
            </a:r>
            <a:endParaRPr sz="200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200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200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2000">
              <a:solidFill>
                <a:schemeClr val="dk2"/>
              </a:solidFill>
            </a:endParaRPr>
          </a:p>
          <a:p>
            <a:pPr marL="342900" lvl="0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Trebuchet MS"/>
              <a:buChar char="●"/>
            </a:pPr>
            <a:r>
              <a:rPr lang="en" sz="2000">
                <a:solidFill>
                  <a:schemeClr val="dk2"/>
                </a:solidFill>
              </a:rPr>
              <a:t>Captions can be translated into different languages by clicking on the up arrow next to the Show Captions icon and then selecting your preferred language. </a:t>
            </a:r>
            <a:endParaRPr sz="200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800">
              <a:solidFill>
                <a:schemeClr val="dk2"/>
              </a:solidFill>
              <a:highlight>
                <a:schemeClr val="lt2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pic>
        <p:nvPicPr>
          <p:cNvPr id="603" name="Google Shape;603;p139" descr="The closed caption icon on the Zoom toolbar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90478" y="2005638"/>
            <a:ext cx="2363044" cy="1189669"/>
          </a:xfrm>
          <a:prstGeom prst="rect">
            <a:avLst/>
          </a:prstGeom>
          <a:noFill/>
          <a:ln>
            <a:noFill/>
          </a:ln>
        </p:spPr>
      </p:pic>
      <p:sp>
        <p:nvSpPr>
          <p:cNvPr id="604" name="Google Shape;604;p139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 sz="900"/>
              <a:t>3</a:t>
            </a:fld>
            <a:endParaRPr sz="9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140"/>
          <p:cNvSpPr txBox="1">
            <a:spLocks noGrp="1"/>
          </p:cNvSpPr>
          <p:nvPr>
            <p:ph type="title"/>
          </p:nvPr>
        </p:nvSpPr>
        <p:spPr>
          <a:xfrm>
            <a:off x="1121511" y="214684"/>
            <a:ext cx="6900900" cy="540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Meeting Logistics</a:t>
            </a:r>
            <a:endParaRPr sz="4000"/>
          </a:p>
        </p:txBody>
      </p:sp>
      <p:sp>
        <p:nvSpPr>
          <p:cNvPr id="611" name="Google Shape;611;p140"/>
          <p:cNvSpPr txBox="1">
            <a:spLocks noGrp="1"/>
          </p:cNvSpPr>
          <p:nvPr>
            <p:ph type="body" idx="1"/>
          </p:nvPr>
        </p:nvSpPr>
        <p:spPr>
          <a:xfrm>
            <a:off x="628650" y="1092268"/>
            <a:ext cx="7886700" cy="35595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342900" lvl="0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Trebuchet MS"/>
              <a:buChar char="●"/>
            </a:pPr>
            <a:r>
              <a:rPr lang="en" sz="2000">
                <a:solidFill>
                  <a:schemeClr val="dk2"/>
                </a:solidFill>
              </a:rPr>
              <a:t>We are recording. Recordings and slides will be posted to HCPF’s </a:t>
            </a:r>
            <a:r>
              <a:rPr lang="en" sz="2000" u="sng">
                <a:solidFill>
                  <a:schemeClr val="hlink"/>
                </a:solidFill>
                <a:hlinkClick r:id="rId3"/>
              </a:rPr>
              <a:t>H.R. 1 Stakeholder Support Hub</a:t>
            </a:r>
            <a:r>
              <a:rPr lang="en" sz="2000" u="sng">
                <a:solidFill>
                  <a:schemeClr val="hlink"/>
                </a:solidFill>
                <a:hlinkClick r:id="rId3"/>
              </a:rPr>
              <a:t> webpage</a:t>
            </a:r>
            <a:r>
              <a:rPr lang="en" sz="2000">
                <a:solidFill>
                  <a:schemeClr val="dk2"/>
                </a:solidFill>
              </a:rPr>
              <a:t>.</a:t>
            </a:r>
            <a:endParaRPr sz="2000">
              <a:solidFill>
                <a:schemeClr val="dk2"/>
              </a:solidFill>
            </a:endParaRPr>
          </a:p>
          <a:p>
            <a:pPr marL="342900" lvl="0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Trebuchet MS"/>
              <a:buChar char="●"/>
            </a:pPr>
            <a:r>
              <a:rPr lang="en" sz="2000">
                <a:solidFill>
                  <a:schemeClr val="dk2"/>
                </a:solidFill>
              </a:rPr>
              <a:t>All attendees will be muted throughout the presentation.</a:t>
            </a:r>
            <a:endParaRPr sz="2000">
              <a:solidFill>
                <a:schemeClr val="dk2"/>
              </a:solidFill>
            </a:endParaRPr>
          </a:p>
          <a:p>
            <a:pPr marL="342900" lvl="0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Trebuchet MS"/>
              <a:buChar char="●"/>
            </a:pPr>
            <a:r>
              <a:rPr lang="en" sz="2000">
                <a:solidFill>
                  <a:schemeClr val="dk2"/>
                </a:solidFill>
              </a:rPr>
              <a:t>Slides, links, and other materials will be posted in the Chat. </a:t>
            </a:r>
            <a:endParaRPr sz="2000">
              <a:solidFill>
                <a:schemeClr val="dk2"/>
              </a:solidFill>
            </a:endParaRPr>
          </a:p>
          <a:p>
            <a:pPr marL="34290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000">
              <a:solidFill>
                <a:schemeClr val="dk2"/>
              </a:solidFill>
            </a:endParaRPr>
          </a:p>
        </p:txBody>
      </p:sp>
      <p:sp>
        <p:nvSpPr>
          <p:cNvPr id="612" name="Google Shape;612;p140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 sz="900"/>
              <a:t>4</a:t>
            </a:fld>
            <a:endParaRPr sz="9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141"/>
          <p:cNvSpPr txBox="1">
            <a:spLocks noGrp="1"/>
          </p:cNvSpPr>
          <p:nvPr>
            <p:ph type="title"/>
          </p:nvPr>
        </p:nvSpPr>
        <p:spPr>
          <a:xfrm>
            <a:off x="2617044" y="328494"/>
            <a:ext cx="3909825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</a:pPr>
            <a:r>
              <a:rPr lang="en" sz="4000"/>
              <a:t>What We Do</a:t>
            </a:r>
            <a:endParaRPr sz="4000"/>
          </a:p>
        </p:txBody>
      </p:sp>
      <p:sp>
        <p:nvSpPr>
          <p:cNvPr id="618" name="Google Shape;618;p141"/>
          <p:cNvSpPr txBox="1">
            <a:spLocks noGrp="1"/>
          </p:cNvSpPr>
          <p:nvPr>
            <p:ph type="body" idx="1"/>
          </p:nvPr>
        </p:nvSpPr>
        <p:spPr>
          <a:xfrm>
            <a:off x="857250" y="1257300"/>
            <a:ext cx="7922475" cy="2952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</a:pPr>
            <a:r>
              <a:rPr lang="en" sz="2400">
                <a:solidFill>
                  <a:schemeClr val="dk2"/>
                </a:solidFill>
              </a:rPr>
              <a:t>The Colorado Department of Health Care Policy and Financing (HCPF) administers Health First Colorado (Colorado’s Medicaid program), Child Health Plan </a:t>
            </a:r>
            <a:r>
              <a:rPr lang="en" sz="2400" i="1">
                <a:solidFill>
                  <a:schemeClr val="dk2"/>
                </a:solidFill>
              </a:rPr>
              <a:t>Plus </a:t>
            </a:r>
            <a:r>
              <a:rPr lang="en" sz="2400">
                <a:solidFill>
                  <a:schemeClr val="dk2"/>
                </a:solidFill>
              </a:rPr>
              <a:t>(CHP+) and other health care programs for Coloradans who qualify. </a:t>
            </a:r>
            <a:endParaRPr sz="2400" b="0" i="0" u="none" strike="noStrike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19" name="Google Shape;619;p141"/>
          <p:cNvSpPr txBox="1">
            <a:spLocks noGrp="1"/>
          </p:cNvSpPr>
          <p:nvPr>
            <p:ph type="sldNum" idx="12"/>
          </p:nvPr>
        </p:nvSpPr>
        <p:spPr>
          <a:xfrm>
            <a:off x="5160456" y="4778063"/>
            <a:ext cx="3753225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" name="Google Shape;624;p142" descr="Father points out something on laptop to family, seated on couch, as wife, son and daughter look on."/>
          <p:cNvPicPr preferRelativeResize="0"/>
          <p:nvPr/>
        </p:nvPicPr>
        <p:blipFill rotWithShape="1">
          <a:blip r:embed="rId3">
            <a:alphaModFix/>
          </a:blip>
          <a:srcRect l="10386" t="16328" b="8637"/>
          <a:stretch/>
        </p:blipFill>
        <p:spPr>
          <a:xfrm>
            <a:off x="-1" y="-1"/>
            <a:ext cx="9143998" cy="4701688"/>
          </a:xfrm>
          <a:prstGeom prst="rect">
            <a:avLst/>
          </a:prstGeom>
          <a:noFill/>
          <a:ln>
            <a:noFill/>
          </a:ln>
        </p:spPr>
      </p:pic>
      <p:sp>
        <p:nvSpPr>
          <p:cNvPr id="625" name="Google Shape;625;p142"/>
          <p:cNvSpPr/>
          <p:nvPr/>
        </p:nvSpPr>
        <p:spPr>
          <a:xfrm>
            <a:off x="0" y="2700394"/>
            <a:ext cx="9144000" cy="1826325"/>
          </a:xfrm>
          <a:prstGeom prst="rect">
            <a:avLst/>
          </a:prstGeom>
          <a:solidFill>
            <a:srgbClr val="001970">
              <a:alpha val="80000"/>
            </a:srgbClr>
          </a:solidFill>
          <a:ln>
            <a:noFill/>
          </a:ln>
        </p:spPr>
        <p:txBody>
          <a:bodyPr spcFirstLastPara="1" wrap="square" lIns="97525" tIns="48750" rIns="97525" bIns="137150" anchor="ctr" anchorCtr="0">
            <a:noAutofit/>
          </a:bodyPr>
          <a:lstStyle/>
          <a:p>
            <a:pPr marL="1270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rPr lang="en" sz="30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Our Mission</a:t>
            </a:r>
            <a:r>
              <a:rPr lang="en" sz="30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 sz="3000" b="1">
              <a:solidFill>
                <a:schemeClr val="dk1"/>
              </a:solidFill>
            </a:endParaRPr>
          </a:p>
          <a:p>
            <a:pPr marL="1270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Improving health care equity, access and outcomes for the people we serve while saving Coloradans money on health care and driving value for Colorado.</a:t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270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endParaRPr sz="1400" b="1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26" name="Google Shape;626;p142"/>
          <p:cNvSpPr txBox="1">
            <a:spLocks noGrp="1"/>
          </p:cNvSpPr>
          <p:nvPr>
            <p:ph type="sldNum" idx="12"/>
          </p:nvPr>
        </p:nvSpPr>
        <p:spPr>
          <a:xfrm>
            <a:off x="6880594" y="4780264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143"/>
          <p:cNvSpPr txBox="1">
            <a:spLocks noGrp="1"/>
          </p:cNvSpPr>
          <p:nvPr>
            <p:ph type="title"/>
          </p:nvPr>
        </p:nvSpPr>
        <p:spPr>
          <a:xfrm>
            <a:off x="285750" y="183755"/>
            <a:ext cx="8609100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500"/>
              <a:buFont typeface="Trebuchet MS"/>
              <a:buNone/>
            </a:pPr>
            <a:r>
              <a:rPr lang="en" sz="4000"/>
              <a:t>Agenda</a:t>
            </a:r>
            <a:endParaRPr sz="4000"/>
          </a:p>
        </p:txBody>
      </p:sp>
      <p:sp>
        <p:nvSpPr>
          <p:cNvPr id="633" name="Google Shape;633;p143"/>
          <p:cNvSpPr txBox="1">
            <a:spLocks noGrp="1"/>
          </p:cNvSpPr>
          <p:nvPr>
            <p:ph type="body" idx="1"/>
          </p:nvPr>
        </p:nvSpPr>
        <p:spPr>
          <a:xfrm>
            <a:off x="401269" y="898306"/>
            <a:ext cx="8609100" cy="37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34290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2100"/>
          </a:p>
          <a:p>
            <a:pPr marL="342900" lvl="0" indent="-2984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</a:pPr>
            <a:r>
              <a:rPr lang="en" sz="2100"/>
              <a:t>Our Approach</a:t>
            </a:r>
            <a:endParaRPr sz="2100"/>
          </a:p>
          <a:p>
            <a:pPr marL="342900" lvl="0" indent="-2984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</a:pPr>
            <a:r>
              <a:rPr lang="en" sz="2100"/>
              <a:t>Overview of Work Requirements</a:t>
            </a:r>
            <a:endParaRPr sz="2100"/>
          </a:p>
          <a:p>
            <a:pPr marL="342900" lvl="0" indent="-2984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</a:pPr>
            <a:r>
              <a:rPr lang="en" sz="2100"/>
              <a:t>What is Medical Frailty?</a:t>
            </a:r>
            <a:endParaRPr sz="2100"/>
          </a:p>
          <a:p>
            <a:pPr marL="342900" lvl="0" indent="-2984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</a:pPr>
            <a:r>
              <a:rPr lang="en" sz="2100"/>
              <a:t>How Medical Frailty Determinations Could Work </a:t>
            </a:r>
            <a:endParaRPr sz="2100"/>
          </a:p>
          <a:p>
            <a:pPr marL="342900" lvl="0" indent="-2984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</a:pPr>
            <a:r>
              <a:rPr lang="en" sz="2100"/>
              <a:t>Top Questions</a:t>
            </a:r>
            <a:endParaRPr sz="2100"/>
          </a:p>
          <a:p>
            <a:pPr marL="342900" lvl="0" indent="-298450" algn="l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2100"/>
              <a:buChar char="•"/>
            </a:pPr>
            <a:r>
              <a:rPr lang="en" sz="2100"/>
              <a:t>Upcoming Events and Resources</a:t>
            </a:r>
            <a:endParaRPr sz="2100"/>
          </a:p>
        </p:txBody>
      </p:sp>
      <p:sp>
        <p:nvSpPr>
          <p:cNvPr id="634" name="Google Shape;634;p143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rebuchet MS"/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144"/>
          <p:cNvSpPr txBox="1">
            <a:spLocks noGrp="1"/>
          </p:cNvSpPr>
          <p:nvPr>
            <p:ph type="title"/>
          </p:nvPr>
        </p:nvSpPr>
        <p:spPr>
          <a:xfrm>
            <a:off x="285750" y="101991"/>
            <a:ext cx="8609100" cy="6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500"/>
              <a:buFont typeface="Trebuchet MS"/>
              <a:buNone/>
            </a:pPr>
            <a:r>
              <a:rPr lang="en" sz="4000"/>
              <a:t>Our Approach</a:t>
            </a:r>
            <a:endParaRPr sz="4000"/>
          </a:p>
        </p:txBody>
      </p:sp>
      <p:sp>
        <p:nvSpPr>
          <p:cNvPr id="641" name="Google Shape;641;p144"/>
          <p:cNvSpPr txBox="1">
            <a:spLocks noGrp="1"/>
          </p:cNvSpPr>
          <p:nvPr>
            <p:ph type="body" idx="1"/>
          </p:nvPr>
        </p:nvSpPr>
        <p:spPr>
          <a:xfrm>
            <a:off x="468425" y="881553"/>
            <a:ext cx="8326500" cy="39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900"/>
              <a:t>Our implementation principles seek to balance:</a:t>
            </a:r>
            <a:endParaRPr sz="1900"/>
          </a:p>
          <a:p>
            <a:pPr marL="685800" lvl="1" indent="-28575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900"/>
              <a:buFont typeface="Trebuchet MS"/>
              <a:buChar char="⮚"/>
            </a:pPr>
            <a:r>
              <a:rPr lang="en" sz="1900"/>
              <a:t>The need to meet CMS’s expectations regarding justifying and auditing AND </a:t>
            </a:r>
            <a:endParaRPr sz="1900"/>
          </a:p>
          <a:p>
            <a:pPr marL="685800" lvl="1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Trebuchet MS"/>
              <a:buChar char="⮚"/>
            </a:pPr>
            <a:r>
              <a:rPr lang="en" sz="1900"/>
              <a:t>Our goals of: </a:t>
            </a:r>
            <a:endParaRPr sz="1900"/>
          </a:p>
          <a:p>
            <a:pPr marL="1028700" lvl="2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Trebuchet MS"/>
              <a:buChar char="▪"/>
            </a:pPr>
            <a:r>
              <a:rPr lang="en" sz="1900">
                <a:latin typeface="Trebuchet MS"/>
                <a:ea typeface="Trebuchet MS"/>
                <a:cs typeface="Trebuchet MS"/>
                <a:sym typeface="Trebuchet MS"/>
              </a:rPr>
              <a:t>minimizing administrative burden to members, providers and eligibility workers AND </a:t>
            </a:r>
            <a:endParaRPr sz="1900">
              <a:latin typeface="Trebuchet MS"/>
              <a:ea typeface="Trebuchet MS"/>
              <a:cs typeface="Trebuchet MS"/>
              <a:sym typeface="Trebuchet MS"/>
            </a:endParaRPr>
          </a:p>
          <a:p>
            <a:pPr marL="1028700" lvl="2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Trebuchet MS"/>
              <a:buChar char="▪"/>
            </a:pPr>
            <a:r>
              <a:rPr lang="en" sz="1900">
                <a:latin typeface="Trebuchet MS"/>
                <a:ea typeface="Trebuchet MS"/>
                <a:cs typeface="Trebuchet MS"/>
                <a:sym typeface="Trebuchet MS"/>
              </a:rPr>
              <a:t>mitigating coverage loss where appropriate </a:t>
            </a:r>
            <a:endParaRPr sz="19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42" name="Google Shape;642;p144"/>
          <p:cNvSpPr txBox="1"/>
          <p:nvPr/>
        </p:nvSpPr>
        <p:spPr>
          <a:xfrm>
            <a:off x="977575" y="3656175"/>
            <a:ext cx="7817400" cy="7953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en" sz="23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HCPF’s North Star: Reduce coverage losses </a:t>
            </a:r>
            <a:r>
              <a:rPr lang="en" sz="23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and negative consequences to Coloradans, providers and economy</a:t>
            </a:r>
            <a:endParaRPr sz="2300" b="1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43" name="Google Shape;643;p144" descr="Golden five-pointed star icon."/>
          <p:cNvSpPr txBox="1"/>
          <p:nvPr/>
        </p:nvSpPr>
        <p:spPr>
          <a:xfrm>
            <a:off x="126175" y="3713475"/>
            <a:ext cx="598200" cy="6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144" descr="star" title="star"/>
          <p:cNvSpPr/>
          <p:nvPr/>
        </p:nvSpPr>
        <p:spPr>
          <a:xfrm>
            <a:off x="55825" y="3582575"/>
            <a:ext cx="837300" cy="7953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E599"/>
          </a:solidFill>
          <a:ln>
            <a:noFill/>
          </a:ln>
        </p:spPr>
        <p:txBody>
          <a:bodyPr spcFirstLastPara="1" wrap="square" lIns="85925" tIns="85925" rIns="85925" bIns="859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FFFFFF"/>
              </a:solidFill>
            </a:endParaRPr>
          </a:p>
        </p:txBody>
      </p:sp>
      <p:sp>
        <p:nvSpPr>
          <p:cNvPr id="645" name="Google Shape;645;p144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rebuchet MS"/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p145"/>
          <p:cNvSpPr txBox="1">
            <a:spLocks noGrp="1"/>
          </p:cNvSpPr>
          <p:nvPr>
            <p:ph type="ctrTitle"/>
          </p:nvPr>
        </p:nvSpPr>
        <p:spPr>
          <a:xfrm>
            <a:off x="3459750" y="1291525"/>
            <a:ext cx="5313600" cy="25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1970"/>
              </a:buClr>
              <a:buSzPts val="5000"/>
              <a:buFont typeface="Arial"/>
              <a:buNone/>
            </a:pPr>
            <a:r>
              <a:rPr lang="en" sz="4600">
                <a:solidFill>
                  <a:srgbClr val="001970"/>
                </a:solidFill>
                <a:latin typeface="Trebuchet MS"/>
                <a:ea typeface="Trebuchet MS"/>
                <a:cs typeface="Trebuchet MS"/>
                <a:sym typeface="Trebuchet MS"/>
              </a:rPr>
              <a:t>Overview of Work Requirements</a:t>
            </a:r>
            <a:endParaRPr sz="2700" i="1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Font typeface="Arial"/>
              <a:buNone/>
            </a:pPr>
            <a:endParaRPr sz="33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51" name="Google Shape;651;p145"/>
          <p:cNvSpPr txBox="1">
            <a:spLocks noGrp="1"/>
          </p:cNvSpPr>
          <p:nvPr>
            <p:ph type="sldNum" idx="4294967295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rebuchet MS"/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lue Theme">
  <a:themeElements>
    <a:clrScheme name="HCPF 2019 Colors">
      <a:dk1>
        <a:srgbClr val="000000"/>
      </a:dk1>
      <a:lt1>
        <a:srgbClr val="FFFFFF"/>
      </a:lt1>
      <a:dk2>
        <a:srgbClr val="4E5758"/>
      </a:dk2>
      <a:lt2>
        <a:srgbClr val="F2F2F2"/>
      </a:lt2>
      <a:accent1>
        <a:srgbClr val="00A6CE"/>
      </a:accent1>
      <a:accent2>
        <a:srgbClr val="C32032"/>
      </a:accent2>
      <a:accent3>
        <a:srgbClr val="37657F"/>
      </a:accent3>
      <a:accent4>
        <a:srgbClr val="225D39"/>
      </a:accent4>
      <a:accent5>
        <a:srgbClr val="232C68"/>
      </a:accent5>
      <a:accent6>
        <a:srgbClr val="814C9E"/>
      </a:accent6>
      <a:hlink>
        <a:srgbClr val="7B853A"/>
      </a:hlink>
      <a:folHlink>
        <a:srgbClr val="FFD2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White Theme">
  <a:themeElements>
    <a:clrScheme name="HCPF">
      <a:dk1>
        <a:srgbClr val="000000"/>
      </a:dk1>
      <a:lt1>
        <a:srgbClr val="FFFFFF"/>
      </a:lt1>
      <a:dk2>
        <a:srgbClr val="001970"/>
      </a:dk2>
      <a:lt2>
        <a:srgbClr val="FFD100"/>
      </a:lt2>
      <a:accent1>
        <a:srgbClr val="001970"/>
      </a:accent1>
      <a:accent2>
        <a:srgbClr val="245D38"/>
      </a:accent2>
      <a:accent3>
        <a:srgbClr val="6D3A5D"/>
      </a:accent3>
      <a:accent4>
        <a:srgbClr val="7A853B"/>
      </a:accent4>
      <a:accent5>
        <a:srgbClr val="35647E"/>
      </a:accent5>
      <a:accent6>
        <a:srgbClr val="C3002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White Theme">
  <a:themeElements>
    <a:clrScheme name="HCPF">
      <a:dk1>
        <a:srgbClr val="000000"/>
      </a:dk1>
      <a:lt1>
        <a:srgbClr val="FFFFFF"/>
      </a:lt1>
      <a:dk2>
        <a:srgbClr val="001970"/>
      </a:dk2>
      <a:lt2>
        <a:srgbClr val="FFD100"/>
      </a:lt2>
      <a:accent1>
        <a:srgbClr val="001970"/>
      </a:accent1>
      <a:accent2>
        <a:srgbClr val="245D38"/>
      </a:accent2>
      <a:accent3>
        <a:srgbClr val="6D3A5D"/>
      </a:accent3>
      <a:accent4>
        <a:srgbClr val="7A853B"/>
      </a:accent4>
      <a:accent5>
        <a:srgbClr val="35647E"/>
      </a:accent5>
      <a:accent6>
        <a:srgbClr val="C3002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White Theme">
  <a:themeElements>
    <a:clrScheme name="HCPF 2019 Colors">
      <a:dk1>
        <a:srgbClr val="000000"/>
      </a:dk1>
      <a:lt1>
        <a:srgbClr val="FFFFFF"/>
      </a:lt1>
      <a:dk2>
        <a:srgbClr val="4E5758"/>
      </a:dk2>
      <a:lt2>
        <a:srgbClr val="F2F2F2"/>
      </a:lt2>
      <a:accent1>
        <a:srgbClr val="00A6CE"/>
      </a:accent1>
      <a:accent2>
        <a:srgbClr val="C32032"/>
      </a:accent2>
      <a:accent3>
        <a:srgbClr val="37657F"/>
      </a:accent3>
      <a:accent4>
        <a:srgbClr val="225D39"/>
      </a:accent4>
      <a:accent5>
        <a:srgbClr val="232C68"/>
      </a:accent5>
      <a:accent6>
        <a:srgbClr val="814C9E"/>
      </a:accent6>
      <a:hlink>
        <a:srgbClr val="7B853A"/>
      </a:hlink>
      <a:folHlink>
        <a:srgbClr val="FFD2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Important Campaign Style">
  <a:themeElements>
    <a:clrScheme name="Important Campaign Colors">
      <a:dk1>
        <a:srgbClr val="080808"/>
      </a:dk1>
      <a:lt1>
        <a:srgbClr val="FFFFFF"/>
      </a:lt1>
      <a:dk2>
        <a:srgbClr val="7B256F"/>
      </a:dk2>
      <a:lt2>
        <a:srgbClr val="9D9D9D"/>
      </a:lt2>
      <a:accent1>
        <a:srgbClr val="001970"/>
      </a:accent1>
      <a:accent2>
        <a:srgbClr val="245D38"/>
      </a:accent2>
      <a:accent3>
        <a:srgbClr val="0067AB"/>
      </a:accent3>
      <a:accent4>
        <a:srgbClr val="6BA542"/>
      </a:accent4>
      <a:accent5>
        <a:srgbClr val="E6F6EC"/>
      </a:accent5>
      <a:accent6>
        <a:srgbClr val="FFDDFF"/>
      </a:accent6>
      <a:hlink>
        <a:srgbClr val="E1F3FF"/>
      </a:hlink>
      <a:folHlink>
        <a:srgbClr val="FFD1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White Theme">
  <a:themeElements>
    <a:clrScheme name="HCPF 2019 Colors">
      <a:dk1>
        <a:srgbClr val="000000"/>
      </a:dk1>
      <a:lt1>
        <a:srgbClr val="FFFFFF"/>
      </a:lt1>
      <a:dk2>
        <a:srgbClr val="4E5758"/>
      </a:dk2>
      <a:lt2>
        <a:srgbClr val="F2F2F2"/>
      </a:lt2>
      <a:accent1>
        <a:srgbClr val="00A6CE"/>
      </a:accent1>
      <a:accent2>
        <a:srgbClr val="C32032"/>
      </a:accent2>
      <a:accent3>
        <a:srgbClr val="37657F"/>
      </a:accent3>
      <a:accent4>
        <a:srgbClr val="225D39"/>
      </a:accent4>
      <a:accent5>
        <a:srgbClr val="232C68"/>
      </a:accent5>
      <a:accent6>
        <a:srgbClr val="814C9E"/>
      </a:accent6>
      <a:hlink>
        <a:srgbClr val="7B853A"/>
      </a:hlink>
      <a:folHlink>
        <a:srgbClr val="FFD2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1440</Words>
  <Application>Microsoft Office PowerPoint</Application>
  <PresentationFormat>On-screen Show (16:9)</PresentationFormat>
  <Paragraphs>189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28</vt:i4>
      </vt:variant>
    </vt:vector>
  </HeadingPairs>
  <TitlesOfParts>
    <vt:vector size="41" baseType="lpstr">
      <vt:lpstr>Arial</vt:lpstr>
      <vt:lpstr>Calibri</vt:lpstr>
      <vt:lpstr>Courier New</vt:lpstr>
      <vt:lpstr>Noto Sans Symbols</vt:lpstr>
      <vt:lpstr>Trebuchet MS</vt:lpstr>
      <vt:lpstr>Verdana</vt:lpstr>
      <vt:lpstr>Simple Light</vt:lpstr>
      <vt:lpstr>Blue Theme</vt:lpstr>
      <vt:lpstr>White Theme</vt:lpstr>
      <vt:lpstr>White Theme</vt:lpstr>
      <vt:lpstr>White Theme</vt:lpstr>
      <vt:lpstr>Important Campaign Style</vt:lpstr>
      <vt:lpstr>White Theme</vt:lpstr>
      <vt:lpstr> Medicaid Medical Frailty Webinar </vt:lpstr>
      <vt:lpstr>PowerPoint Presentation</vt:lpstr>
      <vt:lpstr>Closed Captions</vt:lpstr>
      <vt:lpstr>Meeting Logistics</vt:lpstr>
      <vt:lpstr>What We Do</vt:lpstr>
      <vt:lpstr>PowerPoint Presentation</vt:lpstr>
      <vt:lpstr>Agenda</vt:lpstr>
      <vt:lpstr>Our Approach</vt:lpstr>
      <vt:lpstr>Overview of Work Requirements </vt:lpstr>
      <vt:lpstr> Overview of H.R. 1 Work Requirements</vt:lpstr>
      <vt:lpstr>Who is NOT Affected by Work Requirements, 1 of 3</vt:lpstr>
      <vt:lpstr>Who is NOT Affected by Work Requirements, 2 of 3</vt:lpstr>
      <vt:lpstr> Who is NOT Affected by Work Requirements, 3 of 3</vt:lpstr>
      <vt:lpstr>What is Medical Frailty? </vt:lpstr>
      <vt:lpstr>Overview of Medical Frailty</vt:lpstr>
      <vt:lpstr>Federal Changes - Interim Final Rule (IFR)</vt:lpstr>
      <vt:lpstr>Functional Limitations on Medical Frailty</vt:lpstr>
      <vt:lpstr>What is Self-Attestation?</vt:lpstr>
      <vt:lpstr>How Medical Frailty Determinations Could Work  </vt:lpstr>
      <vt:lpstr>How Could It Work?</vt:lpstr>
      <vt:lpstr> Application Questions, 1 of 3</vt:lpstr>
      <vt:lpstr> Application Questions, 2 of 3</vt:lpstr>
      <vt:lpstr>Application Questions, 3 of 3</vt:lpstr>
      <vt:lpstr>Top Questions: Medical Frailty</vt:lpstr>
      <vt:lpstr>Top Questions, 1 of 2</vt:lpstr>
      <vt:lpstr>Top Questions, 2 of 2</vt:lpstr>
      <vt:lpstr>Upcoming Events and Resources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Meadows, Lucien</cp:lastModifiedBy>
  <cp:revision>1</cp:revision>
  <dcterms:modified xsi:type="dcterms:W3CDTF">2026-07-23T21:27:56Z</dcterms:modified>
</cp:coreProperties>
</file>