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2.xml" ContentType="application/vnd.openxmlformats-officedocument.presentationml.comments+xml"/>
  <Override PartName="/ppt/notesSlides/notesSlide6.xml" ContentType="application/vnd.openxmlformats-officedocument.presentationml.notesSlide+xml"/>
  <Override PartName="/ppt/comments/comment3.xml" ContentType="application/vnd.openxmlformats-officedocument.presentationml.comments+xml"/>
  <Override PartName="/ppt/notesSlides/notesSlide7.xml" ContentType="application/vnd.openxmlformats-officedocument.presentationml.notesSlide+xml"/>
  <Override PartName="/ppt/comments/comment4.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5.xml" ContentType="application/vnd.openxmlformats-officedocument.presentationml.comments+xml"/>
  <Override PartName="/ppt/notesSlides/notesSlide12.xml" ContentType="application/vnd.openxmlformats-officedocument.presentationml.notesSlide+xml"/>
  <Override PartName="/ppt/comments/comment6.xml" ContentType="application/vnd.openxmlformats-officedocument.presentationml.comments+xml"/>
  <Override PartName="/ppt/notesSlides/notesSlide13.xml" ContentType="application/vnd.openxmlformats-officedocument.presentationml.notesSlide+xml"/>
  <Override PartName="/ppt/comments/comment7.xml" ContentType="application/vnd.openxmlformats-officedocument.presentationml.comments+xml"/>
  <Override PartName="/ppt/notesSlides/notesSlide14.xml" ContentType="application/vnd.openxmlformats-officedocument.presentationml.notesSlide+xml"/>
  <Override PartName="/ppt/comments/comment8.xml" ContentType="application/vnd.openxmlformats-officedocument.presentationml.comments+xml"/>
  <Override PartName="/ppt/notesSlides/notesSlide15.xml" ContentType="application/vnd.openxmlformats-officedocument.presentationml.notesSlide+xml"/>
  <Override PartName="/ppt/comments/comment9.xml" ContentType="application/vnd.openxmlformats-officedocument.presentationml.comments+xml"/>
  <Override PartName="/ppt/notesSlides/notesSlide16.xml" ContentType="application/vnd.openxmlformats-officedocument.presentationml.notesSlide+xml"/>
  <Override PartName="/ppt/comments/comment10.xml" ContentType="application/vnd.openxmlformats-officedocument.presentationml.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omments/comment11.xml" ContentType="application/vnd.openxmlformats-officedocument.presentationml.comment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comment1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4" r:id="rId2"/>
    <p:sldMasterId id="2147483668" r:id="rId3"/>
  </p:sldMasterIdLst>
  <p:notesMasterIdLst>
    <p:notesMasterId r:id="rId41"/>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Lst>
  <p:sldSz cx="9131300" cy="6870700"/>
  <p:notesSz cx="9131300" cy="6870700"/>
  <p:embeddedFontLst>
    <p:embeddedFont>
      <p:font typeface="Quattrocento Sans" panose="020B0502050000020003" pitchFamily="34" charset="0"/>
      <p:regular r:id="rId42"/>
    </p:embeddedFont>
    <p:embeddedFont>
      <p:font typeface="Roboto" panose="02000000000000000000" pitchFamily="2" charset="0"/>
      <p:regular r:id="rId43"/>
      <p:bold r:id="rId44"/>
      <p:italic r:id="rId45"/>
      <p:boldItalic r:id="rId46"/>
    </p:embeddedFont>
    <p:embeddedFont>
      <p:font typeface="Trebuchet MS" panose="020B0603020202020204" pitchFamily="34"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j6QERyFhnNy4pSOoqN/CwNba4QI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yra Acuna - HCPF She Her" initials=""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ECDAD7E-3B42-47C1-9E1C-5366B76CFD16}">
  <a:tblStyle styleId="{1ECDAD7E-3B42-47C1-9E1C-5366B76CFD16}"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144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4.fntdata"/><Relationship Id="rId53"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3.fntdata"/><Relationship Id="rId52"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tableStyles" Target="tableStyles.xml"/><Relationship Id="rId8" Type="http://schemas.openxmlformats.org/officeDocument/2006/relationships/slide" Target="slides/slide5.xml"/><Relationship Id="rId51" Type="http://customschemas.google.com/relationships/presentationmetadata" Target="meta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5.fntdata"/><Relationship Id="rId20" Type="http://schemas.openxmlformats.org/officeDocument/2006/relationships/slide" Target="slides/slide17.xml"/><Relationship Id="rId41" Type="http://schemas.openxmlformats.org/officeDocument/2006/relationships/notesMaster" Target="notesMasters/notesMaster1.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8.fnt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5-05-09T17:37:15.949" idx="1">
    <p:pos x="390" y="2961"/>
    <p:text>Only this needs to be translated, I have the rest already.</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jPYg1og"/>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0" dt="2025-05-09T17:40:58.964" idx="10">
    <p:pos x="277" y="443"/>
    <p:text>No need to translate this slide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jPYg1pI"/>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0" dt="2025-05-09T17:41:29.159" idx="11">
    <p:pos x="2872" y="1573"/>
    <p:text>No need to translate this slide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jPYg1pM"/>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0" dt="2025-05-09T17:41:41.409" idx="12">
    <p:pos x="280" y="1338"/>
    <p:text>No need to translate this slide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jPYg1pQ"/>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5-05-09T17:37:51.208" idx="2">
    <p:pos x="394" y="276"/>
    <p:text>No need to translate this slide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jPYg1ok"/>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0" dt="2025-05-09T17:38:17.497" idx="3">
    <p:pos x="175" y="2365"/>
    <p:text>No need to translate this slide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jPYg1o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0" dt="2025-05-09T17:38:35.203" idx="4">
    <p:pos x="395" y="276"/>
    <p:text>No need to translate this slide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jPYg1os"/>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0" dt="2025-05-09T17:39:23.796" idx="5">
    <p:pos x="569" y="1131"/>
    <p:text>No need to translate this slide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jPYg1ow"/>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0" dt="2025-05-09T17:39:39.762" idx="6">
    <p:pos x="482" y="322"/>
    <p:text>No need to translate this slide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jPYg1o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0" dt="2025-05-09T17:39:57.564" idx="7">
    <p:pos x="1148" y="322"/>
    <p:text>No need to translate this slide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jPYg1o4"/>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0" dt="2025-05-09T17:40:14.276" idx="8">
    <p:pos x="462" y="344"/>
    <p:text>No need to translate this slide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jPYg1o8"/>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0" dt="2025-05-09T17:40:44.284" idx="9">
    <p:pos x="547" y="1065"/>
    <p:text>No need to translate this slide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jPYg1pE"/>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hcpf.colorado.gov/stabilizing-LTS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hcpf.colorado.gov/stabilizing-LTS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upport.zoom.com/hc/en/article?id=zm_kb&amp;sysparm_article=KB0059762"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support.zoom.com/hc/en/article?id=zm_kb&amp;sysparm_article=KB0060844"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cpf.colorado.gov/"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cpf.colorado.gov/buy-in-program-working-adults-disabilitie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solidFill>
                  <a:srgbClr val="222222"/>
                </a:solidFill>
                <a:highlight>
                  <a:srgbClr val="FFFFFF"/>
                </a:highlight>
              </a:rPr>
              <a:t>Eligibility Division Director</a:t>
            </a:r>
            <a:endParaRPr/>
          </a:p>
        </p:txBody>
      </p:sp>
      <p:sp>
        <p:nvSpPr>
          <p:cNvPr id="157" name="Google Shape;157;p1: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Marivel’s slide</a:t>
            </a:r>
            <a:endParaRPr/>
          </a:p>
        </p:txBody>
      </p:sp>
      <p:sp>
        <p:nvSpPr>
          <p:cNvPr id="239" name="Google Shape;239;p3: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4: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6" name="Google Shape;246;p4: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5: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2" name="Google Shape;252;p5: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6: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9" name="Google Shape;259;p6: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7: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6" name="Google Shape;266;p7: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8: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3" name="Google Shape;273;p8: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37c6ff00c2_0_355: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9" name="Google Shape;279;g337c6ff00c2_0_355: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4f21090d05_0_5: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5" name="Google Shape;285;g34f21090d05_0_5: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538af952b8_0_28: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3" name="Google Shape;293;g3538af952b8_0_28: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3542614cfcd_0_55: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9" name="Google Shape;299;g3542614cfcd_0_55: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542614cfcd_1_296:notes"/>
          <p:cNvSpPr>
            <a:spLocks noGrp="1" noRot="1" noChangeAspect="1"/>
          </p:cNvSpPr>
          <p:nvPr>
            <p:ph type="sldImg" idx="2"/>
          </p:nvPr>
        </p:nvSpPr>
        <p:spPr>
          <a:xfrm>
            <a:off x="1531729" y="515303"/>
            <a:ext cx="6067800" cy="25764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g3542614cfcd_1_296:notes"/>
          <p:cNvSpPr txBox="1">
            <a:spLocks noGrp="1"/>
          </p:cNvSpPr>
          <p:nvPr>
            <p:ph type="body" idx="1"/>
          </p:nvPr>
        </p:nvSpPr>
        <p:spPr>
          <a:xfrm>
            <a:off x="1217507" y="3263582"/>
            <a:ext cx="6696300" cy="3091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Stephanie and Liz will be our ASL interpreters for today’s meeting. </a:t>
            </a:r>
            <a:endParaRPr sz="120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Additionally, I would like to invite our Spanish interpreter to introduce themselves and explain how to access live interpretation services. So Hans, please go ahead.</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r>
              <a:rPr lang="en-US" b="0"/>
              <a:t>Welcome to the meeting. </a:t>
            </a:r>
            <a:endParaRPr b="0"/>
          </a:p>
          <a:p>
            <a:pPr marL="0" lvl="0" indent="0" algn="l" rtl="0">
              <a:lnSpc>
                <a:spcPct val="100000"/>
              </a:lnSpc>
              <a:spcBef>
                <a:spcPts val="0"/>
              </a:spcBef>
              <a:spcAft>
                <a:spcPts val="0"/>
              </a:spcAft>
              <a:buClr>
                <a:schemeClr val="dk1"/>
              </a:buClr>
              <a:buSzPts val="1400"/>
              <a:buFont typeface="Arial"/>
              <a:buNone/>
            </a:pPr>
            <a:endParaRPr b="0"/>
          </a:p>
          <a:p>
            <a:pPr marL="0" lvl="0" indent="0" algn="l" rtl="0">
              <a:lnSpc>
                <a:spcPct val="100000"/>
              </a:lnSpc>
              <a:spcBef>
                <a:spcPts val="0"/>
              </a:spcBef>
              <a:spcAft>
                <a:spcPts val="0"/>
              </a:spcAft>
              <a:buClr>
                <a:schemeClr val="dk1"/>
              </a:buClr>
              <a:buSzPts val="1400"/>
              <a:buFont typeface="Arial"/>
              <a:buNone/>
            </a:pPr>
            <a:r>
              <a:rPr lang="en-US" b="0"/>
              <a:t>I’d like to let the Spanish interpreter introduce themselves right now. </a:t>
            </a:r>
            <a:endParaRPr b="0"/>
          </a:p>
          <a:p>
            <a:pPr marL="0" lvl="0" indent="0" algn="l" rtl="0">
              <a:lnSpc>
                <a:spcPct val="100000"/>
              </a:lnSpc>
              <a:spcBef>
                <a:spcPts val="0"/>
              </a:spcBef>
              <a:spcAft>
                <a:spcPts val="0"/>
              </a:spcAft>
              <a:buClr>
                <a:schemeClr val="dk1"/>
              </a:buClr>
              <a:buSzPts val="1400"/>
              <a:buFont typeface="Arial"/>
              <a:buNone/>
            </a:pPr>
            <a:endParaRPr/>
          </a:p>
          <a:p>
            <a:pPr marL="457200" lvl="0" indent="-304800" algn="l" rtl="0">
              <a:lnSpc>
                <a:spcPct val="100000"/>
              </a:lnSpc>
              <a:spcBef>
                <a:spcPts val="0"/>
              </a:spcBef>
              <a:spcAft>
                <a:spcPts val="0"/>
              </a:spcAft>
              <a:buClr>
                <a:srgbClr val="202124"/>
              </a:buClr>
              <a:buSzPts val="1200"/>
              <a:buFont typeface="Trebuchet MS"/>
              <a:buChar char="●"/>
            </a:pPr>
            <a:r>
              <a:rPr lang="en-US" b="0">
                <a:solidFill>
                  <a:srgbClr val="202124"/>
                </a:solidFill>
              </a:rPr>
              <a:t>SPANISH INTERPRETER COMES ON SCREEN and IS HIGHLIGHTED; Interpreter READS SCRIPT BELOW VERBATIM. </a:t>
            </a: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lang="en-US" b="0">
                <a:solidFill>
                  <a:srgbClr val="202124"/>
                </a:solidFill>
              </a:rPr>
              <a:t>but this is what she is saying in English</a:t>
            </a:r>
            <a:r>
              <a:rPr lang="en-US">
                <a:solidFill>
                  <a:srgbClr val="202124"/>
                </a:solidFill>
              </a:rPr>
              <a:t>):  </a:t>
            </a:r>
            <a:endParaRPr>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b="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marL="457200" lvl="0" indent="0" algn="l" rtl="0">
              <a:lnSpc>
                <a:spcPct val="100000"/>
              </a:lnSpc>
              <a:spcBef>
                <a:spcPts val="0"/>
              </a:spcBef>
              <a:spcAft>
                <a:spcPts val="0"/>
              </a:spcAft>
              <a:buSzPts val="1400"/>
              <a:buNone/>
            </a:pPr>
            <a:r>
              <a:rPr lang="en-US" b="0"/>
              <a:t>Thank you, [</a:t>
            </a:r>
            <a:r>
              <a:rPr lang="en-US"/>
              <a:t>Interpreter Name</a:t>
            </a:r>
            <a:r>
              <a:rPr lang="en-US" b="0"/>
              <a:t>]. If you would like to listen to this webinar in Spanish, please select the “Interpretation” pod on your Zoom toolbar and select “Spanish”. We have also posted instructions for now to access language interpretation in the chat. </a:t>
            </a:r>
            <a:endParaRPr b="0"/>
          </a:p>
          <a:p>
            <a:pPr marL="457200" lvl="0" indent="0" algn="l" rtl="0">
              <a:lnSpc>
                <a:spcPct val="100000"/>
              </a:lnSpc>
              <a:spcBef>
                <a:spcPts val="0"/>
              </a:spcBef>
              <a:spcAft>
                <a:spcPts val="0"/>
              </a:spcAft>
              <a:buSzPts val="1400"/>
              <a:buNone/>
            </a:pPr>
            <a:endParaRPr b="0"/>
          </a:p>
          <a:p>
            <a:pPr marL="457200" lvl="0" indent="0" algn="l" rtl="0">
              <a:lnSpc>
                <a:spcPct val="100000"/>
              </a:lnSpc>
              <a:spcBef>
                <a:spcPts val="0"/>
              </a:spcBef>
              <a:spcAft>
                <a:spcPts val="0"/>
              </a:spcAft>
              <a:buClr>
                <a:schemeClr val="dk1"/>
              </a:buClr>
              <a:buSzPts val="1400"/>
              <a:buFont typeface="Arial"/>
              <a:buNone/>
            </a:pPr>
            <a:endParaRPr b="0"/>
          </a:p>
          <a:p>
            <a:pPr marL="0" lvl="0" indent="0" algn="l" rtl="0">
              <a:lnSpc>
                <a:spcPct val="115000"/>
              </a:lnSpc>
              <a:spcBef>
                <a:spcPts val="0"/>
              </a:spcBef>
              <a:spcAft>
                <a:spcPts val="0"/>
              </a:spcAft>
              <a:buSzPts val="1400"/>
              <a:buNone/>
            </a:pPr>
            <a:r>
              <a:rPr lang="en-US" u="sng">
                <a:solidFill>
                  <a:srgbClr val="444444"/>
                </a:solidFill>
              </a:rPr>
              <a:t>[Webinar Tech] </a:t>
            </a:r>
            <a:r>
              <a:rPr lang="en-US" b="0" u="sng">
                <a:solidFill>
                  <a:srgbClr val="444444"/>
                </a:solidFill>
              </a:rPr>
              <a:t>Post in Chat:​</a:t>
            </a: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457200" lvl="0" indent="-317500" algn="l" rtl="0">
              <a:lnSpc>
                <a:spcPct val="100000"/>
              </a:lnSpc>
              <a:spcBef>
                <a:spcPts val="0"/>
              </a:spcBef>
              <a:spcAft>
                <a:spcPts val="0"/>
              </a:spcAft>
              <a:buSzPts val="1400"/>
              <a:buAutoNum type="arabicPeriod"/>
            </a:pPr>
            <a:r>
              <a:rPr lang="en-US"/>
              <a:t>Spanish version of interpreter script: </a:t>
            </a:r>
            <a:r>
              <a:rPr lang="en-US" b="0"/>
              <a:t>Mi nombre es </a:t>
            </a:r>
            <a:r>
              <a:rPr lang="en-US"/>
              <a:t>[Interpreter Name]</a:t>
            </a:r>
            <a:r>
              <a:rPr lang="en-US" b="0"/>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marL="457200" lvl="0" indent="-228600" algn="l" rtl="0">
              <a:lnSpc>
                <a:spcPct val="100000"/>
              </a:lnSpc>
              <a:spcBef>
                <a:spcPts val="0"/>
              </a:spcBef>
              <a:spcAft>
                <a:spcPts val="0"/>
              </a:spcAft>
              <a:buSzPts val="1400"/>
              <a:buNone/>
            </a:pPr>
            <a:endParaRPr b="0"/>
          </a:p>
          <a:p>
            <a:pPr marL="457200" lvl="0" indent="-317500" algn="l" rtl="0">
              <a:lnSpc>
                <a:spcPct val="100000"/>
              </a:lnSpc>
              <a:spcBef>
                <a:spcPts val="0"/>
              </a:spcBef>
              <a:spcAft>
                <a:spcPts val="0"/>
              </a:spcAft>
              <a:buSzPts val="1400"/>
              <a:buAutoNum type="arabicPeriod"/>
            </a:pPr>
            <a:r>
              <a:rPr lang="en-US" b="0"/>
              <a:t>How to listen to Language Interpretation: </a:t>
            </a:r>
            <a:r>
              <a:rPr lang="en-US" b="0" u="sng">
                <a:solidFill>
                  <a:schemeClr val="hlink"/>
                </a:solidFill>
                <a:hlinkClick r:id="rId3"/>
              </a:rPr>
              <a:t>https://support.zoom.com/hc/en/article?id=zm_kb&amp;sysparm_article=KB0064768#h_6802bbbc-2ec9-47cb-a04c-6aac35914d82</a:t>
            </a:r>
            <a:r>
              <a:rPr lang="en-US" b="0"/>
              <a:t> </a:t>
            </a:r>
            <a:endParaRPr b="0"/>
          </a:p>
          <a:p>
            <a:pPr marL="457200" lvl="0" indent="-317500" algn="l" rtl="0">
              <a:lnSpc>
                <a:spcPct val="100000"/>
              </a:lnSpc>
              <a:spcBef>
                <a:spcPts val="0"/>
              </a:spcBef>
              <a:spcAft>
                <a:spcPts val="0"/>
              </a:spcAft>
              <a:buSzPts val="1400"/>
              <a:buAutoNum type="arabicPeriod"/>
            </a:pPr>
            <a:r>
              <a:rPr lang="en-US" b="0"/>
              <a:t> </a:t>
            </a:r>
            <a:endParaRPr b="0"/>
          </a:p>
          <a:p>
            <a:pPr marL="0" lvl="0" indent="0" algn="l" rtl="0">
              <a:lnSpc>
                <a:spcPct val="115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542614cfcd_0_78: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 name="Google Shape;305;g3542614cfcd_0_78: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542614cfcd_0_67: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1" name="Google Shape;311;g3542614cfcd_0_67: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For more information on LTSS stabilization, please refer to the LTSS stabilization webpage: </a:t>
            </a:r>
            <a:r>
              <a:rPr lang="en-US" u="sng">
                <a:solidFill>
                  <a:schemeClr val="hlink"/>
                </a:solidFill>
                <a:hlinkClick r:id="rId3"/>
              </a:rPr>
              <a:t>https://hcpf.colorado.gov/stabilizing-LTSS</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538af952b8_0_82: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7" name="Google Shape;317;g3538af952b8_0_82: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0: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3" name="Google Shape;323;p10: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542614cfcd_0_48: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a:solidFill>
                  <a:schemeClr val="dk1"/>
                </a:solidFill>
              </a:rPr>
              <a:t>For more information on LTSS stabilization, please refer to the LTSS stabilization webpage: </a:t>
            </a:r>
            <a:r>
              <a:rPr lang="en-US" u="sng">
                <a:solidFill>
                  <a:schemeClr val="hlink"/>
                </a:solidFill>
                <a:hlinkClick r:id="rId3"/>
              </a:rPr>
              <a:t>https://hcpf.colorado.gov/stabilizing-LTSS</a:t>
            </a:r>
            <a:endParaRPr/>
          </a:p>
        </p:txBody>
      </p:sp>
      <p:sp>
        <p:nvSpPr>
          <p:cNvPr id="329" name="Google Shape;329;g3542614cfcd_0_48: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542614cfcd_0_20: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6" name="Google Shape;336;g3542614cfcd_0_20: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542614cfcd_0_5: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3" name="Google Shape;343;g3542614cfcd_0_5: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542614cfcd_0_12: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0" name="Google Shape;350;g3542614cfcd_0_12: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42614cfcd_0_26: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7" name="Google Shape;357;g3542614cfcd_0_26: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538af952b8_0_43: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4" name="Google Shape;364;g3538af952b8_0_43: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542614cfcd_1_396:notes"/>
          <p:cNvSpPr>
            <a:spLocks noGrp="1" noRot="1" noChangeAspect="1"/>
          </p:cNvSpPr>
          <p:nvPr>
            <p:ph type="sldImg" idx="2"/>
          </p:nvPr>
        </p:nvSpPr>
        <p:spPr>
          <a:xfrm>
            <a:off x="1531729" y="515303"/>
            <a:ext cx="6067800" cy="25764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9" name="Google Shape;179;g3542614cfcd_1_396:notes"/>
          <p:cNvSpPr txBox="1">
            <a:spLocks noGrp="1"/>
          </p:cNvSpPr>
          <p:nvPr>
            <p:ph type="body" idx="1"/>
          </p:nvPr>
        </p:nvSpPr>
        <p:spPr>
          <a:xfrm>
            <a:off x="1217507" y="3263582"/>
            <a:ext cx="6696300" cy="3091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Links:</a:t>
            </a:r>
            <a:br>
              <a:rPr lang="en-US"/>
            </a:br>
            <a:br>
              <a:rPr lang="en-US"/>
            </a:br>
            <a:r>
              <a:rPr lang="en-US"/>
              <a:t>How to turn on closed captions: </a:t>
            </a:r>
            <a:r>
              <a:rPr lang="en-US" u="sng">
                <a:solidFill>
                  <a:schemeClr val="hlink"/>
                </a:solidFill>
                <a:hlinkClick r:id="rId3"/>
              </a:rPr>
              <a:t>https://support.zoom.com/hc/en/article?id=zm_kb&amp;sysparm_article=KB0059762</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How to turn closed captions on in another language: </a:t>
            </a:r>
            <a:r>
              <a:rPr lang="en-US" u="sng">
                <a:solidFill>
                  <a:schemeClr val="hlink"/>
                </a:solidFill>
                <a:hlinkClick r:id="rId4"/>
              </a:rPr>
              <a:t>https://support.zoom.com/hc/en/article?id=zm_kb&amp;sysparm_article=KB0060844</a:t>
            </a: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b="0"/>
          </a:p>
          <a:p>
            <a:pPr marL="0" lvl="0" indent="0" algn="l" rtl="0">
              <a:lnSpc>
                <a:spcPct val="115000"/>
              </a:lnSpc>
              <a:spcBef>
                <a:spcPts val="0"/>
              </a:spcBef>
              <a:spcAft>
                <a:spcPts val="0"/>
              </a:spcAft>
              <a:buSzPts val="1400"/>
              <a:buNone/>
            </a:pPr>
            <a:r>
              <a:rPr lang="en-US">
                <a:solidFill>
                  <a:srgbClr val="444444"/>
                </a:solidFill>
              </a:rPr>
              <a:t>[Webinar Tech] </a:t>
            </a:r>
            <a:r>
              <a:rPr lang="en-US" b="0">
                <a:solidFill>
                  <a:srgbClr val="444444"/>
                </a:solidFill>
              </a:rPr>
              <a:t>Post in Chat:​</a:t>
            </a:r>
            <a:endParaRPr b="0">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Closed Captions are available in the meeting controls toolbar at the bottom of your screen. To turn them on, click the Show Captions icon.</a:t>
            </a: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Los subtítulos están disponibles en la barra de herramientas de controles de la reunión en la parte inferior de su pantalla. Para activarlos, haga clic en el icono "Mostrar subtítulos".</a:t>
            </a:r>
            <a:endParaRPr b="0">
              <a:solidFill>
                <a:srgbClr val="444444"/>
              </a:solidFill>
            </a:endParaRPr>
          </a:p>
          <a:p>
            <a:pPr marL="914400" lvl="0" indent="0" algn="l" rtl="0">
              <a:lnSpc>
                <a:spcPct val="115000"/>
              </a:lnSpc>
              <a:spcBef>
                <a:spcPts val="0"/>
              </a:spcBef>
              <a:spcAft>
                <a:spcPts val="0"/>
              </a:spcAft>
              <a:buSzPts val="1400"/>
              <a:buNone/>
            </a:pPr>
            <a:endParaRPr b="0">
              <a:solidFill>
                <a:srgbClr val="444444"/>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542614cfcd_0_34: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3" name="Google Shape;373;g3542614cfcd_0_34: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3542614cfcd_0_41: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0" name="Google Shape;380;g3542614cfcd_0_41: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543884d722_0_6: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7" name="Google Shape;387;g3543884d722_0_6: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538af952b8_0_231: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4" name="Google Shape;394;g3538af952b8_0_231: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538af952b8_0_68: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1" name="Google Shape;401;g3538af952b8_0_68: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3162129753_0_526:notes"/>
          <p:cNvSpPr>
            <a:spLocks noGrp="1" noRot="1" noChangeAspect="1"/>
          </p:cNvSpPr>
          <p:nvPr>
            <p:ph type="sldImg" idx="2"/>
          </p:nvPr>
        </p:nvSpPr>
        <p:spPr>
          <a:xfrm>
            <a:off x="1835121" y="858838"/>
            <a:ext cx="5461200" cy="231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g33162129753_0_526:notes"/>
          <p:cNvSpPr txBox="1">
            <a:spLocks noGrp="1"/>
          </p:cNvSpPr>
          <p:nvPr>
            <p:ph type="body" idx="1"/>
          </p:nvPr>
        </p:nvSpPr>
        <p:spPr>
          <a:xfrm>
            <a:off x="546995" y="3684911"/>
            <a:ext cx="8046000" cy="218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US"/>
              <a:t>Kyra’s slide - With that we are going to open it up to any questions or comments.</a:t>
            </a:r>
            <a:endParaRPr/>
          </a:p>
          <a:p>
            <a:pPr marL="0" lvl="0" indent="0" algn="l" rtl="0">
              <a:lnSpc>
                <a:spcPct val="100000"/>
              </a:lnSpc>
              <a:spcBef>
                <a:spcPts val="0"/>
              </a:spcBef>
              <a:spcAft>
                <a:spcPts val="0"/>
              </a:spcAft>
              <a:buSzPts val="1100"/>
              <a:buNone/>
            </a:pPr>
            <a:endParaRPr/>
          </a:p>
          <a:p>
            <a:pPr marL="457200" lvl="0" indent="-317500" algn="l" rtl="0">
              <a:lnSpc>
                <a:spcPct val="115000"/>
              </a:lnSpc>
              <a:spcBef>
                <a:spcPts val="0"/>
              </a:spcBef>
              <a:spcAft>
                <a:spcPts val="0"/>
              </a:spcAft>
              <a:buClr>
                <a:schemeClr val="dk1"/>
              </a:buClr>
              <a:buSzPts val="1400"/>
              <a:buFont typeface="Trebuchet MS"/>
              <a:buAutoNum type="arabicParenR"/>
            </a:pPr>
            <a:r>
              <a:rPr lang="en-US" sz="1400">
                <a:solidFill>
                  <a:schemeClr val="dk1"/>
                </a:solidFill>
                <a:latin typeface="Trebuchet MS"/>
                <a:ea typeface="Trebuchet MS"/>
                <a:cs typeface="Trebuchet MS"/>
                <a:sym typeface="Trebuchet MS"/>
              </a:rPr>
              <a:t>Typing a question/comment into the Q&amp;A box </a:t>
            </a:r>
            <a:endParaRPr sz="1400">
              <a:solidFill>
                <a:schemeClr val="dk1"/>
              </a:solidFill>
              <a:latin typeface="Trebuchet MS"/>
              <a:ea typeface="Trebuchet MS"/>
              <a:cs typeface="Trebuchet MS"/>
              <a:sym typeface="Trebuchet MS"/>
            </a:endParaRPr>
          </a:p>
          <a:p>
            <a:pPr marL="457200" lvl="0" indent="-317500" algn="l" rtl="0">
              <a:lnSpc>
                <a:spcPct val="115000"/>
              </a:lnSpc>
              <a:spcBef>
                <a:spcPts val="0"/>
              </a:spcBef>
              <a:spcAft>
                <a:spcPts val="0"/>
              </a:spcAft>
              <a:buClr>
                <a:schemeClr val="dk1"/>
              </a:buClr>
              <a:buSzPts val="1400"/>
              <a:buFont typeface="Trebuchet MS"/>
              <a:buAutoNum type="arabicParenR"/>
            </a:pPr>
            <a:r>
              <a:rPr lang="en-US" sz="1400">
                <a:solidFill>
                  <a:schemeClr val="dk1"/>
                </a:solidFill>
                <a:latin typeface="Trebuchet MS"/>
                <a:ea typeface="Trebuchet MS"/>
                <a:cs typeface="Trebuchet MS"/>
                <a:sym typeface="Trebuchet MS"/>
              </a:rPr>
              <a:t>Raising your hand &amp; you will be unmuted to talk</a:t>
            </a:r>
            <a:endParaRPr sz="1400">
              <a:solidFill>
                <a:schemeClr val="dk1"/>
              </a:solidFill>
              <a:latin typeface="Trebuchet MS"/>
              <a:ea typeface="Trebuchet MS"/>
              <a:cs typeface="Trebuchet MS"/>
              <a:sym typeface="Trebuchet MS"/>
            </a:endParaRPr>
          </a:p>
          <a:p>
            <a:pPr marL="457200" lvl="0" indent="-336550" algn="l" rtl="0">
              <a:lnSpc>
                <a:spcPct val="100000"/>
              </a:lnSpc>
              <a:spcBef>
                <a:spcPts val="0"/>
              </a:spcBef>
              <a:spcAft>
                <a:spcPts val="0"/>
              </a:spcAft>
              <a:buClr>
                <a:schemeClr val="dk1"/>
              </a:buClr>
              <a:buSzPts val="1700"/>
              <a:buFont typeface="Trebuchet MS"/>
              <a:buAutoNum type="arabicParenR"/>
            </a:pPr>
            <a:r>
              <a:rPr lang="en-US" sz="1050">
                <a:solidFill>
                  <a:srgbClr val="444746"/>
                </a:solidFill>
                <a:highlight>
                  <a:schemeClr val="lt1"/>
                </a:highlight>
                <a:latin typeface="Roboto"/>
                <a:ea typeface="Roboto"/>
                <a:cs typeface="Roboto"/>
                <a:sym typeface="Roboto"/>
              </a:rPr>
              <a:t>phone users - Raise hand using *9, Mute/Unmute using *6</a:t>
            </a:r>
            <a:endParaRPr sz="170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SzPts val="1100"/>
              <a:buNone/>
            </a:pPr>
            <a:endParaRPr/>
          </a:p>
          <a:p>
            <a:pPr marL="457200" lvl="0" indent="0" algn="l" rtl="0">
              <a:lnSpc>
                <a:spcPct val="100000"/>
              </a:lnSpc>
              <a:spcBef>
                <a:spcPts val="0"/>
              </a:spcBef>
              <a:spcAft>
                <a:spcPts val="0"/>
              </a:spcAft>
              <a:buSzPts val="1100"/>
              <a:buNone/>
            </a:pPr>
            <a:endParaRPr sz="900"/>
          </a:p>
        </p:txBody>
      </p:sp>
      <p:sp>
        <p:nvSpPr>
          <p:cNvPr id="409" name="Google Shape;409;g33162129753_0_526:notes"/>
          <p:cNvSpPr txBox="1">
            <a:spLocks noGrp="1"/>
          </p:cNvSpPr>
          <p:nvPr>
            <p:ph type="sldNum" idx="12"/>
          </p:nvPr>
        </p:nvSpPr>
        <p:spPr>
          <a:xfrm>
            <a:off x="4636231" y="6051070"/>
            <a:ext cx="3957000" cy="3447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1:notes"/>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5" name="Google Shape;415;p21: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3162129753_0_420:notes"/>
          <p:cNvSpPr>
            <a:spLocks noGrp="1" noRot="1" noChangeAspect="1"/>
          </p:cNvSpPr>
          <p:nvPr>
            <p:ph type="sldImg" idx="2"/>
          </p:nvPr>
        </p:nvSpPr>
        <p:spPr>
          <a:xfrm>
            <a:off x="1835121" y="858838"/>
            <a:ext cx="5461200" cy="231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g33162129753_0_420:notes"/>
          <p:cNvSpPr txBox="1">
            <a:spLocks noGrp="1"/>
          </p:cNvSpPr>
          <p:nvPr>
            <p:ph type="body" idx="1"/>
          </p:nvPr>
        </p:nvSpPr>
        <p:spPr>
          <a:xfrm>
            <a:off x="546995" y="3684911"/>
            <a:ext cx="8046000" cy="218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g33162129753_0_420:notes"/>
          <p:cNvSpPr txBox="1">
            <a:spLocks noGrp="1"/>
          </p:cNvSpPr>
          <p:nvPr>
            <p:ph type="sldNum" idx="12"/>
          </p:nvPr>
        </p:nvSpPr>
        <p:spPr>
          <a:xfrm>
            <a:off x="4636231" y="6051070"/>
            <a:ext cx="3957000" cy="3447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542614cfcd_1_490:notes"/>
          <p:cNvSpPr>
            <a:spLocks noGrp="1" noRot="1" noChangeAspect="1"/>
          </p:cNvSpPr>
          <p:nvPr>
            <p:ph type="sldImg" idx="2"/>
          </p:nvPr>
        </p:nvSpPr>
        <p:spPr>
          <a:xfrm>
            <a:off x="1531729" y="515303"/>
            <a:ext cx="6067800" cy="25764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0" name="Google Shape;190;g3542614cfcd_1_490:notes"/>
          <p:cNvSpPr txBox="1">
            <a:spLocks noGrp="1"/>
          </p:cNvSpPr>
          <p:nvPr>
            <p:ph type="body" idx="1"/>
          </p:nvPr>
        </p:nvSpPr>
        <p:spPr>
          <a:xfrm>
            <a:off x="1217507" y="3263582"/>
            <a:ext cx="6696300" cy="3091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US" sz="1150">
                <a:solidFill>
                  <a:srgbClr val="444746"/>
                </a:solidFill>
                <a:highlight>
                  <a:schemeClr val="lt1"/>
                </a:highlight>
                <a:latin typeface="Roboto"/>
                <a:ea typeface="Roboto"/>
                <a:cs typeface="Roboto"/>
                <a:sym typeface="Roboto"/>
              </a:rPr>
              <a:t>Attendees will be muted during the presentation. At the end of the presentation, we will provide plenty of time for questions. </a:t>
            </a: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r>
              <a:rPr lang="en-US" sz="1150">
                <a:solidFill>
                  <a:srgbClr val="444746"/>
                </a:solidFill>
                <a:highlight>
                  <a:schemeClr val="lt1"/>
                </a:highlight>
                <a:latin typeface="Roboto"/>
                <a:ea typeface="Roboto"/>
                <a:cs typeface="Roboto"/>
                <a:sym typeface="Roboto"/>
              </a:rPr>
              <a:t>In order to ask a question you can either use the Q&amp;A feature. The chat will not be monitor for questions. HCPF staff will only be using the chat space to share out links. So please use the Q&amp;A feature.</a:t>
            </a: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r>
              <a:rPr lang="en-US" sz="1150">
                <a:solidFill>
                  <a:srgbClr val="444746"/>
                </a:solidFill>
                <a:highlight>
                  <a:schemeClr val="lt1"/>
                </a:highlight>
                <a:latin typeface="Roboto"/>
                <a:ea typeface="Roboto"/>
                <a:cs typeface="Roboto"/>
                <a:sym typeface="Roboto"/>
              </a:rPr>
              <a:t>Again, you can also raise your hand to ask questions and once called upon, you will be asked to unmute to ask your question. for those on the phone - to Raise your hand using *9, Mute/Unmute using *6</a:t>
            </a:r>
            <a:endParaRPr sz="11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SzPts val="1100"/>
              <a:buNone/>
            </a:pPr>
            <a:endParaRPr sz="950">
              <a:solidFill>
                <a:srgbClr val="444746"/>
              </a:solidFill>
              <a:highlight>
                <a:schemeClr val="lt1"/>
              </a:highlight>
              <a:latin typeface="Roboto"/>
              <a:ea typeface="Roboto"/>
              <a:cs typeface="Roboto"/>
              <a:sym typeface="Roboto"/>
            </a:endParaRPr>
          </a:p>
          <a:p>
            <a:pPr marL="0" lvl="0" indent="0" algn="l" rtl="0">
              <a:lnSpc>
                <a:spcPct val="100000"/>
              </a:lnSpc>
              <a:spcBef>
                <a:spcPts val="0"/>
              </a:spcBef>
              <a:spcAft>
                <a:spcPts val="0"/>
              </a:spcAft>
              <a:buClr>
                <a:schemeClr val="dk1"/>
              </a:buClr>
              <a:buSzPts val="1100"/>
              <a:buFont typeface="Arial"/>
              <a:buNone/>
            </a:pPr>
            <a:endParaRPr sz="950">
              <a:solidFill>
                <a:srgbClr val="444746"/>
              </a:solidFill>
              <a:highlight>
                <a:schemeClr val="lt1"/>
              </a:highlight>
              <a:latin typeface="Roboto"/>
              <a:ea typeface="Roboto"/>
              <a:cs typeface="Roboto"/>
              <a:sym typeface="Roboto"/>
            </a:endParaRPr>
          </a:p>
          <a:p>
            <a:pPr marL="0" lvl="0" indent="0" algn="l" rtl="0">
              <a:lnSpc>
                <a:spcPct val="115000"/>
              </a:lnSpc>
              <a:spcBef>
                <a:spcPts val="0"/>
              </a:spcBef>
              <a:spcAft>
                <a:spcPts val="0"/>
              </a:spcAft>
              <a:buSzPts val="1400"/>
              <a:buNone/>
            </a:pPr>
            <a:r>
              <a:rPr lang="en-US">
                <a:solidFill>
                  <a:srgbClr val="444444"/>
                </a:solidFill>
              </a:rPr>
              <a:t>[Webinar Tech] </a:t>
            </a:r>
            <a:r>
              <a:rPr lang="en-US" b="0">
                <a:solidFill>
                  <a:srgbClr val="444444"/>
                </a:solidFill>
              </a:rPr>
              <a:t>Post in Chat:​ </a:t>
            </a:r>
            <a:endParaRPr b="0">
              <a:solidFill>
                <a:srgbClr val="444444"/>
              </a:solidFill>
            </a:endParaRPr>
          </a:p>
          <a:p>
            <a:pPr marL="0" lvl="0" indent="0" algn="l" rtl="0">
              <a:lnSpc>
                <a:spcPct val="115000"/>
              </a:lnSpc>
              <a:spcBef>
                <a:spcPts val="0"/>
              </a:spcBef>
              <a:spcAft>
                <a:spcPts val="0"/>
              </a:spcAft>
              <a:buSzPts val="1400"/>
              <a:buNone/>
            </a:pP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Enter specific Meeting logistics here</a:t>
            </a:r>
            <a:endParaRPr b="0">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37c6ff00c2_0_0:notes"/>
          <p:cNvSpPr>
            <a:spLocks noGrp="1" noRot="1" noChangeAspect="1"/>
          </p:cNvSpPr>
          <p:nvPr>
            <p:ph type="sldImg" idx="2"/>
          </p:nvPr>
        </p:nvSpPr>
        <p:spPr>
          <a:xfrm>
            <a:off x="560467" y="209938"/>
            <a:ext cx="8018700" cy="3405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g337c6ff00c2_0_0:notes"/>
          <p:cNvSpPr txBox="1">
            <a:spLocks noGrp="1"/>
          </p:cNvSpPr>
          <p:nvPr>
            <p:ph type="body" idx="1"/>
          </p:nvPr>
        </p:nvSpPr>
        <p:spPr>
          <a:xfrm>
            <a:off x="546995" y="3684911"/>
            <a:ext cx="8046000" cy="218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Visit our website: </a:t>
            </a:r>
            <a:r>
              <a:rPr lang="en-US" u="sng">
                <a:solidFill>
                  <a:schemeClr val="hlink"/>
                </a:solidFill>
                <a:hlinkClick r:id="rId3"/>
              </a:rPr>
              <a:t>https://hcpf.colorado.gov/</a:t>
            </a:r>
            <a:endParaRPr/>
          </a:p>
        </p:txBody>
      </p:sp>
      <p:sp>
        <p:nvSpPr>
          <p:cNvPr id="199" name="Google Shape;199;g337c6ff00c2_0_0:notes"/>
          <p:cNvSpPr txBox="1">
            <a:spLocks noGrp="1"/>
          </p:cNvSpPr>
          <p:nvPr>
            <p:ph type="sldNum" idx="12"/>
          </p:nvPr>
        </p:nvSpPr>
        <p:spPr>
          <a:xfrm>
            <a:off x="4636231" y="6051070"/>
            <a:ext cx="3957000" cy="3447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37c6ff00c2_0_48: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6" name="Google Shape;206;g337c6ff00c2_0_48: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337c6ff00c2_0_106:notes"/>
          <p:cNvSpPr txBox="1">
            <a:spLocks noGrp="1"/>
          </p:cNvSpPr>
          <p:nvPr>
            <p:ph type="body" idx="1"/>
          </p:nvPr>
        </p:nvSpPr>
        <p:spPr>
          <a:xfrm>
            <a:off x="546995" y="3684911"/>
            <a:ext cx="8046000" cy="2180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8" name="Google Shape;218;g337c6ff00c2_0_106:notes"/>
          <p:cNvSpPr>
            <a:spLocks noGrp="1" noRot="1" noChangeAspect="1"/>
          </p:cNvSpPr>
          <p:nvPr>
            <p:ph type="sldImg" idx="2"/>
          </p:nvPr>
        </p:nvSpPr>
        <p:spPr>
          <a:xfrm>
            <a:off x="560009" y="210354"/>
            <a:ext cx="8019900" cy="34053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37c6ff00c2_0_249:notes"/>
          <p:cNvSpPr>
            <a:spLocks noGrp="1" noRot="1" noChangeAspect="1"/>
          </p:cNvSpPr>
          <p:nvPr>
            <p:ph type="sldImg" idx="2"/>
          </p:nvPr>
        </p:nvSpPr>
        <p:spPr>
          <a:xfrm>
            <a:off x="1835121" y="858838"/>
            <a:ext cx="5461200" cy="231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g337c6ff00c2_0_249:notes"/>
          <p:cNvSpPr txBox="1">
            <a:spLocks noGrp="1"/>
          </p:cNvSpPr>
          <p:nvPr>
            <p:ph type="body" idx="1"/>
          </p:nvPr>
        </p:nvSpPr>
        <p:spPr>
          <a:xfrm>
            <a:off x="546995" y="3684911"/>
            <a:ext cx="8046000" cy="2180100"/>
          </a:xfrm>
          <a:prstGeom prst="rect">
            <a:avLst/>
          </a:prstGeom>
          <a:noFill/>
          <a:ln>
            <a:noFill/>
          </a:ln>
        </p:spPr>
        <p:txBody>
          <a:bodyPr spcFirstLastPara="1" wrap="square" lIns="91425" tIns="45700" rIns="91425" bIns="45700" anchor="t" anchorCtr="0">
            <a:noAutofit/>
          </a:bodyPr>
          <a:lstStyle/>
          <a:p>
            <a:pPr marL="257175" lvl="0" indent="-257175" algn="l" rtl="0">
              <a:lnSpc>
                <a:spcPct val="100000"/>
              </a:lnSpc>
              <a:spcBef>
                <a:spcPts val="0"/>
              </a:spcBef>
              <a:spcAft>
                <a:spcPts val="0"/>
              </a:spcAft>
              <a:buClr>
                <a:schemeClr val="dk1"/>
              </a:buClr>
              <a:buSzPts val="1800"/>
              <a:buChar char="•"/>
            </a:pPr>
            <a:r>
              <a:rPr lang="en-US" sz="1300"/>
              <a:t>Kyra</a:t>
            </a:r>
            <a:endParaRPr sz="1300"/>
          </a:p>
          <a:p>
            <a:pPr marL="0" lvl="0" indent="0" algn="l" rtl="0">
              <a:lnSpc>
                <a:spcPct val="100000"/>
              </a:lnSpc>
              <a:spcBef>
                <a:spcPts val="0"/>
              </a:spcBef>
              <a:spcAft>
                <a:spcPts val="0"/>
              </a:spcAft>
              <a:buSzPts val="1100"/>
              <a:buNone/>
            </a:pPr>
            <a:r>
              <a:rPr lang="en-US" sz="1300"/>
              <a:t>Slides will be provided in both english and spanish </a:t>
            </a:r>
            <a:endParaRPr sz="1300"/>
          </a:p>
          <a:p>
            <a:pPr marL="0" lvl="0" indent="0" algn="l" rtl="0">
              <a:lnSpc>
                <a:spcPct val="100000"/>
              </a:lnSpc>
              <a:spcBef>
                <a:spcPts val="0"/>
              </a:spcBef>
              <a:spcAft>
                <a:spcPts val="0"/>
              </a:spcAft>
              <a:buSzPts val="1100"/>
              <a:buNone/>
            </a:pPr>
            <a:r>
              <a:rPr lang="en-US" sz="1300"/>
              <a:t>The slides will also be posted to the Buy-in Program for working adults with disabilities webpage - </a:t>
            </a:r>
            <a:r>
              <a:rPr lang="en-US" sz="1300" u="sng">
                <a:solidFill>
                  <a:schemeClr val="hlink"/>
                </a:solidFill>
                <a:hlinkClick r:id="rId3"/>
              </a:rPr>
              <a:t>https://hcpf.colorado.gov/buy-in-program-working-adults-disabilities</a:t>
            </a:r>
            <a:endParaRPr sz="1300"/>
          </a:p>
          <a:p>
            <a:pPr marL="0" lvl="0" indent="0" algn="l" rtl="0">
              <a:lnSpc>
                <a:spcPct val="100000"/>
              </a:lnSpc>
              <a:spcBef>
                <a:spcPts val="0"/>
              </a:spcBef>
              <a:spcAft>
                <a:spcPts val="0"/>
              </a:spcAft>
              <a:buSzPts val="1100"/>
              <a:buNone/>
            </a:pPr>
            <a:endParaRPr sz="1300"/>
          </a:p>
          <a:p>
            <a:pPr marL="0" lvl="0" indent="0" algn="l" rtl="0">
              <a:lnSpc>
                <a:spcPct val="100000"/>
              </a:lnSpc>
              <a:spcBef>
                <a:spcPts val="0"/>
              </a:spcBef>
              <a:spcAft>
                <a:spcPts val="0"/>
              </a:spcAft>
              <a:buSzPts val="1100"/>
              <a:buNone/>
            </a:pPr>
            <a:endParaRPr sz="1300"/>
          </a:p>
        </p:txBody>
      </p:sp>
      <p:sp>
        <p:nvSpPr>
          <p:cNvPr id="226" name="Google Shape;226;g337c6ff00c2_0_249:notes"/>
          <p:cNvSpPr txBox="1">
            <a:spLocks noGrp="1"/>
          </p:cNvSpPr>
          <p:nvPr>
            <p:ph type="sldNum" idx="12"/>
          </p:nvPr>
        </p:nvSpPr>
        <p:spPr>
          <a:xfrm>
            <a:off x="4636231" y="6051070"/>
            <a:ext cx="3957000" cy="3447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538af952b8_0_1: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 name="Google Shape;233;g3538af952b8_0_1:notes"/>
          <p:cNvSpPr txBox="1">
            <a:spLocks noGrp="1"/>
          </p:cNvSpPr>
          <p:nvPr>
            <p:ph type="body" idx="1"/>
          </p:nvPr>
        </p:nvSpPr>
        <p:spPr>
          <a:xfrm>
            <a:off x="913125" y="3263575"/>
            <a:ext cx="7305000" cy="309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500"/>
              </a:spcBef>
              <a:spcAft>
                <a:spcPts val="0"/>
              </a:spcAft>
              <a:buSzPts val="1100"/>
              <a:buNone/>
            </a:pPr>
            <a:r>
              <a:rPr lang="en-US" sz="1700">
                <a:solidFill>
                  <a:schemeClr val="dk1"/>
                </a:solidFill>
              </a:rPr>
              <a:t>Kyra’s final slide then hand over to Marivel</a:t>
            </a:r>
            <a:endParaRPr sz="17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bg>
      <p:bgPr>
        <a:solidFill>
          <a:schemeClr val="lt1"/>
        </a:solidFill>
        <a:effectLst/>
      </p:bgPr>
    </p:bg>
    <p:spTree>
      <p:nvGrpSpPr>
        <p:cNvPr id="1" name="Shape 11"/>
        <p:cNvGrpSpPr/>
        <p:nvPr/>
      </p:nvGrpSpPr>
      <p:grpSpPr>
        <a:xfrm>
          <a:off x="0" y="0"/>
          <a:ext cx="0" cy="0"/>
          <a:chOff x="0" y="0"/>
          <a:chExt cx="0" cy="0"/>
        </a:xfrm>
      </p:grpSpPr>
      <p:sp>
        <p:nvSpPr>
          <p:cNvPr id="12" name="Google Shape;12;p24"/>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 name="Google Shape;13;p24"/>
          <p:cNvSpPr/>
          <p:nvPr/>
        </p:nvSpPr>
        <p:spPr>
          <a:xfrm>
            <a:off x="205740" y="6364224"/>
            <a:ext cx="2596896" cy="438912"/>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 name="Google Shape;14;p24"/>
          <p:cNvSpPr txBox="1">
            <a:spLocks noGrp="1"/>
          </p:cNvSpPr>
          <p:nvPr>
            <p:ph type="title"/>
          </p:nvPr>
        </p:nvSpPr>
        <p:spPr>
          <a:xfrm>
            <a:off x="2871851" y="2477389"/>
            <a:ext cx="3393947" cy="79756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5050" b="1" i="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4"/>
          <p:cNvSpPr txBox="1">
            <a:spLocks noGrp="1"/>
          </p:cNvSpPr>
          <p:nvPr>
            <p:ph type="body" idx="1"/>
          </p:nvPr>
        </p:nvSpPr>
        <p:spPr>
          <a:xfrm>
            <a:off x="752348" y="1481328"/>
            <a:ext cx="7632953" cy="4511040"/>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sz="2700" b="0" i="0">
                <a:solidFill>
                  <a:schemeClr val="dk1"/>
                </a:solidFill>
                <a:latin typeface="Trebuchet MS"/>
                <a:ea typeface="Trebuchet MS"/>
                <a:cs typeface="Trebuchet MS"/>
                <a:sym typeface="Trebuchet MS"/>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6" name="Google Shape;16;p24"/>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4"/>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4"/>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66"/>
        <p:cNvGrpSpPr/>
        <p:nvPr/>
      </p:nvGrpSpPr>
      <p:grpSpPr>
        <a:xfrm>
          <a:off x="0" y="0"/>
          <a:ext cx="0" cy="0"/>
          <a:chOff x="0" y="0"/>
          <a:chExt cx="0" cy="0"/>
        </a:xfrm>
      </p:grpSpPr>
      <p:sp>
        <p:nvSpPr>
          <p:cNvPr id="67" name="Google Shape;67;g3538af952b8_0_195"/>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68" name="Google Shape;68;g3538af952b8_0_195"/>
          <p:cNvSpPr/>
          <p:nvPr/>
        </p:nvSpPr>
        <p:spPr>
          <a:xfrm>
            <a:off x="627776" y="1876942"/>
            <a:ext cx="7814400" cy="2312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b="0" i="0" u="none" strike="noStrike" cap="none">
              <a:solidFill>
                <a:srgbClr val="000000"/>
              </a:solidFill>
              <a:latin typeface="Arial"/>
              <a:ea typeface="Arial"/>
              <a:cs typeface="Arial"/>
              <a:sym typeface="Arial"/>
            </a:endParaRPr>
          </a:p>
        </p:txBody>
      </p:sp>
      <p:sp>
        <p:nvSpPr>
          <p:cNvPr id="69" name="Google Shape;69;g3538af952b8_0_195"/>
          <p:cNvSpPr/>
          <p:nvPr/>
        </p:nvSpPr>
        <p:spPr>
          <a:xfrm>
            <a:off x="657878" y="418665"/>
            <a:ext cx="7814400" cy="1017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chemeClr val="dk2"/>
                </a:solidFill>
                <a:latin typeface="Trebuchet MS"/>
                <a:ea typeface="Trebuchet MS"/>
                <a:cs typeface="Trebuchet MS"/>
                <a:sym typeface="Trebuchet MS"/>
              </a:rPr>
              <a:t>Our Mission</a:t>
            </a:r>
            <a:endParaRPr sz="18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70"/>
        <p:cNvGrpSpPr/>
        <p:nvPr/>
      </p:nvGrpSpPr>
      <p:grpSpPr>
        <a:xfrm>
          <a:off x="0" y="0"/>
          <a:ext cx="0" cy="0"/>
          <a:chOff x="0" y="0"/>
          <a:chExt cx="0" cy="0"/>
        </a:xfrm>
      </p:grpSpPr>
      <p:sp>
        <p:nvSpPr>
          <p:cNvPr id="71" name="Google Shape;71;g3538af952b8_0_199"/>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72" name="Google Shape;72;g3538af952b8_0_199"/>
          <p:cNvSpPr txBox="1"/>
          <p:nvPr/>
        </p:nvSpPr>
        <p:spPr>
          <a:xfrm>
            <a:off x="10207118" y="8753533"/>
            <a:ext cx="1626600" cy="394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1"/>
              <a:buFont typeface="Arial"/>
              <a:buNone/>
            </a:pPr>
            <a:fld id="{00000000-1234-1234-1234-123412341234}" type="slidenum">
              <a:rPr lang="en-US" sz="1801" b="1" i="0" u="none" strike="noStrike" cap="none">
                <a:solidFill>
                  <a:srgbClr val="000000"/>
                </a:solidFill>
                <a:latin typeface="Trebuchet MS"/>
                <a:ea typeface="Trebuchet MS"/>
                <a:cs typeface="Trebuchet MS"/>
                <a:sym typeface="Trebuchet MS"/>
              </a:rPr>
              <a:t>‹#›</a:t>
            </a:fld>
            <a:endParaRPr sz="1801" b="1" i="0" u="none" strike="noStrike" cap="none">
              <a:solidFill>
                <a:srgbClr val="000000"/>
              </a:solidFill>
              <a:latin typeface="Trebuchet MS"/>
              <a:ea typeface="Trebuchet MS"/>
              <a:cs typeface="Trebuchet MS"/>
              <a:sym typeface="Trebuchet MS"/>
            </a:endParaRPr>
          </a:p>
        </p:txBody>
      </p:sp>
      <p:pic>
        <p:nvPicPr>
          <p:cNvPr id="73" name="Google Shape;73;g3538af952b8_0_199" descr="Father points out something on laptop to family, seated on couch, as wife, son and daughter look on."/>
          <p:cNvPicPr preferRelativeResize="0"/>
          <p:nvPr/>
        </p:nvPicPr>
        <p:blipFill rotWithShape="1">
          <a:blip r:embed="rId2">
            <a:alphaModFix/>
          </a:blip>
          <a:srcRect l="1681" t="12786" b="4826"/>
          <a:stretch/>
        </p:blipFill>
        <p:spPr>
          <a:xfrm>
            <a:off x="0" y="-1"/>
            <a:ext cx="9131297" cy="6271713"/>
          </a:xfrm>
          <a:prstGeom prst="rect">
            <a:avLst/>
          </a:prstGeom>
          <a:noFill/>
          <a:ln>
            <a:noFill/>
          </a:ln>
        </p:spPr>
      </p:pic>
      <p:sp>
        <p:nvSpPr>
          <p:cNvPr id="74" name="Google Shape;74;g3538af952b8_0_199"/>
          <p:cNvSpPr/>
          <p:nvPr/>
        </p:nvSpPr>
        <p:spPr>
          <a:xfrm>
            <a:off x="0" y="3452127"/>
            <a:ext cx="9149400" cy="25635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75"/>
        <p:cNvGrpSpPr/>
        <p:nvPr/>
      </p:nvGrpSpPr>
      <p:grpSpPr>
        <a:xfrm>
          <a:off x="0" y="0"/>
          <a:ext cx="0" cy="0"/>
          <a:chOff x="0" y="0"/>
          <a:chExt cx="0" cy="0"/>
        </a:xfrm>
      </p:grpSpPr>
      <p:sp>
        <p:nvSpPr>
          <p:cNvPr id="76" name="Google Shape;76;g3538af952b8_0_204"/>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77" name="Google Shape;77;g3538af952b8_0_204"/>
          <p:cNvSpPr/>
          <p:nvPr/>
        </p:nvSpPr>
        <p:spPr>
          <a:xfrm>
            <a:off x="627776" y="1876942"/>
            <a:ext cx="7814400" cy="2867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b="0" i="1" u="none" strike="noStrike" cap="none">
                <a:solidFill>
                  <a:schemeClr val="dk1"/>
                </a:solidFill>
                <a:latin typeface="Trebuchet MS"/>
                <a:ea typeface="Trebuchet MS"/>
                <a:cs typeface="Trebuchet MS"/>
                <a:sym typeface="Trebuchet MS"/>
              </a:rPr>
              <a:t>Plus </a:t>
            </a:r>
            <a:r>
              <a:rPr lang="en-US" sz="3600" b="0" i="0" u="none" strike="noStrike" cap="none">
                <a:solidFill>
                  <a:schemeClr val="dk1"/>
                </a:solidFill>
                <a:latin typeface="Trebuchet MS"/>
                <a:ea typeface="Trebuchet MS"/>
                <a:cs typeface="Trebuchet MS"/>
                <a:sym typeface="Trebuchet MS"/>
              </a:rPr>
              <a:t>(CHP+) and other health care programs for Coloradans who qualify. </a:t>
            </a:r>
            <a:endParaRPr sz="3600" b="1" i="0" u="none" strike="noStrike" cap="none">
              <a:solidFill>
                <a:schemeClr val="dk1"/>
              </a:solidFill>
              <a:latin typeface="Trebuchet MS"/>
              <a:ea typeface="Trebuchet MS"/>
              <a:cs typeface="Trebuchet MS"/>
              <a:sym typeface="Trebuchet MS"/>
            </a:endParaRPr>
          </a:p>
        </p:txBody>
      </p:sp>
      <p:sp>
        <p:nvSpPr>
          <p:cNvPr id="78" name="Google Shape;78;g3538af952b8_0_204"/>
          <p:cNvSpPr/>
          <p:nvPr/>
        </p:nvSpPr>
        <p:spPr>
          <a:xfrm>
            <a:off x="627777" y="382920"/>
            <a:ext cx="7814400" cy="1017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rgbClr val="232C68"/>
                </a:solidFill>
                <a:latin typeface="Trebuchet MS"/>
                <a:ea typeface="Trebuchet MS"/>
                <a:cs typeface="Trebuchet MS"/>
                <a:sym typeface="Trebuchet MS"/>
              </a:rPr>
              <a:t>What We Do</a:t>
            </a: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9"/>
        <p:cNvGrpSpPr/>
        <p:nvPr/>
      </p:nvGrpSpPr>
      <p:grpSpPr>
        <a:xfrm>
          <a:off x="0" y="0"/>
          <a:ext cx="0" cy="0"/>
          <a:chOff x="0" y="0"/>
          <a:chExt cx="0" cy="0"/>
        </a:xfrm>
      </p:grpSpPr>
      <p:sp>
        <p:nvSpPr>
          <p:cNvPr id="80" name="Google Shape;80;g3538af952b8_0_208"/>
          <p:cNvSpPr txBox="1">
            <a:spLocks noGrp="1"/>
          </p:cNvSpPr>
          <p:nvPr>
            <p:ph type="title"/>
          </p:nvPr>
        </p:nvSpPr>
        <p:spPr>
          <a:xfrm>
            <a:off x="604818" y="1809482"/>
            <a:ext cx="3597600" cy="2976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g3538af952b8_0_208"/>
          <p:cNvSpPr txBox="1">
            <a:spLocks noGrp="1"/>
          </p:cNvSpPr>
          <p:nvPr>
            <p:ph type="body" idx="1"/>
          </p:nvPr>
        </p:nvSpPr>
        <p:spPr>
          <a:xfrm>
            <a:off x="4850675" y="1809481"/>
            <a:ext cx="3636900" cy="29763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g3538af952b8_0_208"/>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83" name="Google Shape;83;g3538af952b8_0_208"/>
          <p:cNvCxnSpPr/>
          <p:nvPr/>
        </p:nvCxnSpPr>
        <p:spPr>
          <a:xfrm>
            <a:off x="4565650" y="1329608"/>
            <a:ext cx="0" cy="42114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4"/>
        <p:cNvGrpSpPr/>
        <p:nvPr/>
      </p:nvGrpSpPr>
      <p:grpSpPr>
        <a:xfrm>
          <a:off x="0" y="0"/>
          <a:ext cx="0" cy="0"/>
          <a:chOff x="0" y="0"/>
          <a:chExt cx="0" cy="0"/>
        </a:xfrm>
      </p:grpSpPr>
      <p:sp>
        <p:nvSpPr>
          <p:cNvPr id="85" name="Google Shape;85;g3538af952b8_0_213"/>
          <p:cNvSpPr txBox="1">
            <a:spLocks noGrp="1"/>
          </p:cNvSpPr>
          <p:nvPr>
            <p:ph type="title"/>
          </p:nvPr>
        </p:nvSpPr>
        <p:spPr>
          <a:xfrm>
            <a:off x="137757" y="2197988"/>
            <a:ext cx="8855700" cy="13281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g3538af952b8_0_213"/>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7"/>
        <p:cNvGrpSpPr/>
        <p:nvPr/>
      </p:nvGrpSpPr>
      <p:grpSpPr>
        <a:xfrm>
          <a:off x="0" y="0"/>
          <a:ext cx="0" cy="0"/>
          <a:chOff x="0" y="0"/>
          <a:chExt cx="0" cy="0"/>
        </a:xfrm>
      </p:grpSpPr>
      <p:sp>
        <p:nvSpPr>
          <p:cNvPr id="88" name="Google Shape;88;g3538af952b8_0_216"/>
          <p:cNvSpPr txBox="1">
            <a:spLocks noGrp="1"/>
          </p:cNvSpPr>
          <p:nvPr>
            <p:ph type="title"/>
          </p:nvPr>
        </p:nvSpPr>
        <p:spPr>
          <a:xfrm>
            <a:off x="4585713" y="2630190"/>
            <a:ext cx="4030500" cy="23181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g3538af952b8_0_216"/>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90" name="Google Shape;90;g3538af952b8_0_216" descr="Icon of two people with a word bubble between them containing a question mark."/>
          <p:cNvPicPr preferRelativeResize="0"/>
          <p:nvPr/>
        </p:nvPicPr>
        <p:blipFill rotWithShape="1">
          <a:blip r:embed="rId2">
            <a:alphaModFix/>
          </a:blip>
          <a:srcRect/>
          <a:stretch/>
        </p:blipFill>
        <p:spPr>
          <a:xfrm>
            <a:off x="-713382" y="-299003"/>
            <a:ext cx="5564387" cy="5564387"/>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91"/>
        <p:cNvGrpSpPr/>
        <p:nvPr/>
      </p:nvGrpSpPr>
      <p:grpSpPr>
        <a:xfrm>
          <a:off x="0" y="0"/>
          <a:ext cx="0" cy="0"/>
          <a:chOff x="0" y="0"/>
          <a:chExt cx="0" cy="0"/>
        </a:xfrm>
      </p:grpSpPr>
      <p:sp>
        <p:nvSpPr>
          <p:cNvPr id="92" name="Google Shape;92;g3538af952b8_0_220"/>
          <p:cNvSpPr txBox="1">
            <a:spLocks noGrp="1"/>
          </p:cNvSpPr>
          <p:nvPr>
            <p:ph type="title"/>
          </p:nvPr>
        </p:nvSpPr>
        <p:spPr>
          <a:xfrm>
            <a:off x="4585713" y="2258028"/>
            <a:ext cx="4313700" cy="23547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g3538af952b8_0_220"/>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94" name="Google Shape;94;g3538af952b8_0_220" descr="Chat icon"/>
          <p:cNvPicPr preferRelativeResize="0"/>
          <p:nvPr/>
        </p:nvPicPr>
        <p:blipFill rotWithShape="1">
          <a:blip r:embed="rId2">
            <a:alphaModFix/>
          </a:blip>
          <a:srcRect/>
          <a:stretch/>
        </p:blipFill>
        <p:spPr>
          <a:xfrm>
            <a:off x="-169284" y="107354"/>
            <a:ext cx="4935567" cy="493571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95"/>
        <p:cNvGrpSpPr/>
        <p:nvPr/>
      </p:nvGrpSpPr>
      <p:grpSpPr>
        <a:xfrm>
          <a:off x="0" y="0"/>
          <a:ext cx="0" cy="0"/>
          <a:chOff x="0" y="0"/>
          <a:chExt cx="0" cy="0"/>
        </a:xfrm>
      </p:grpSpPr>
      <p:sp>
        <p:nvSpPr>
          <p:cNvPr id="96" name="Google Shape;96;g3538af952b8_0_224"/>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97" name="Google Shape;97;g3538af952b8_0_224"/>
          <p:cNvSpPr txBox="1">
            <a:spLocks noGrp="1"/>
          </p:cNvSpPr>
          <p:nvPr>
            <p:ph type="title"/>
          </p:nvPr>
        </p:nvSpPr>
        <p:spPr>
          <a:xfrm>
            <a:off x="627777" y="438796"/>
            <a:ext cx="7875600" cy="9618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g3538af952b8_0_224"/>
          <p:cNvSpPr txBox="1">
            <a:spLocks noGrp="1"/>
          </p:cNvSpPr>
          <p:nvPr>
            <p:ph type="body" idx="1"/>
          </p:nvPr>
        </p:nvSpPr>
        <p:spPr>
          <a:xfrm>
            <a:off x="1662798" y="2166017"/>
            <a:ext cx="5805600" cy="38271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99"/>
        <p:cNvGrpSpPr/>
        <p:nvPr/>
      </p:nvGrpSpPr>
      <p:grpSpPr>
        <a:xfrm>
          <a:off x="0" y="0"/>
          <a:ext cx="0" cy="0"/>
          <a:chOff x="0" y="0"/>
          <a:chExt cx="0" cy="0"/>
        </a:xfrm>
      </p:grpSpPr>
      <p:sp>
        <p:nvSpPr>
          <p:cNvPr id="100" name="Google Shape;100;g3538af952b8_0_228"/>
          <p:cNvSpPr txBox="1">
            <a:spLocks noGrp="1"/>
          </p:cNvSpPr>
          <p:nvPr>
            <p:ph type="title"/>
          </p:nvPr>
        </p:nvSpPr>
        <p:spPr>
          <a:xfrm>
            <a:off x="445864" y="2184043"/>
            <a:ext cx="8239500" cy="1629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g3538af952b8_0_228"/>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08"/>
        <p:cNvGrpSpPr/>
        <p:nvPr/>
      </p:nvGrpSpPr>
      <p:grpSpPr>
        <a:xfrm>
          <a:off x="0" y="0"/>
          <a:ext cx="0" cy="0"/>
          <a:chOff x="0" y="0"/>
          <a:chExt cx="0" cy="0"/>
        </a:xfrm>
      </p:grpSpPr>
      <p:sp>
        <p:nvSpPr>
          <p:cNvPr id="109" name="Google Shape;109;g33162129753_0_544"/>
          <p:cNvSpPr txBox="1">
            <a:spLocks noGrp="1"/>
          </p:cNvSpPr>
          <p:nvPr>
            <p:ph type="title"/>
          </p:nvPr>
        </p:nvSpPr>
        <p:spPr>
          <a:xfrm>
            <a:off x="627777" y="438796"/>
            <a:ext cx="7875600" cy="9618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g33162129753_0_544"/>
          <p:cNvSpPr txBox="1">
            <a:spLocks noGrp="1"/>
          </p:cNvSpPr>
          <p:nvPr>
            <p:ph type="body" idx="1"/>
          </p:nvPr>
        </p:nvSpPr>
        <p:spPr>
          <a:xfrm>
            <a:off x="627777" y="1855732"/>
            <a:ext cx="7875600" cy="4213500"/>
          </a:xfrm>
          <a:prstGeom prst="rect">
            <a:avLst/>
          </a:prstGeom>
          <a:noFill/>
          <a:ln>
            <a:noFill/>
          </a:ln>
        </p:spPr>
        <p:txBody>
          <a:bodyPr spcFirstLastPara="1" wrap="square" lIns="91425" tIns="45700" rIns="91425" bIns="45700" anchor="t" anchorCtr="0">
            <a:noAutofit/>
          </a:bodyPr>
          <a:lstStyle>
            <a:lvl1pPr marL="457200" marR="0" lvl="0" indent="-400050" algn="l" rtl="0">
              <a:lnSpc>
                <a:spcPct val="90000"/>
              </a:lnSpc>
              <a:spcBef>
                <a:spcPts val="750"/>
              </a:spcBef>
              <a:spcAft>
                <a:spcPts val="0"/>
              </a:spcAft>
              <a:buClr>
                <a:schemeClr val="lt1"/>
              </a:buClr>
              <a:buSzPts val="2700"/>
              <a:buFont typeface="Arial"/>
              <a:buChar char="•"/>
              <a:defRPr sz="2700" b="0" i="0" u="none" strike="noStrike" cap="none">
                <a:solidFill>
                  <a:schemeClr val="lt1"/>
                </a:solidFill>
                <a:latin typeface="Trebuchet MS"/>
                <a:ea typeface="Trebuchet MS"/>
                <a:cs typeface="Trebuchet MS"/>
                <a:sym typeface="Trebuchet MS"/>
              </a:defRPr>
            </a:lvl1pPr>
            <a:lvl2pPr marL="914400" marR="0" lvl="1" indent="-338645" algn="l" rtl="0">
              <a:lnSpc>
                <a:spcPct val="90000"/>
              </a:lnSpc>
              <a:spcBef>
                <a:spcPts val="375"/>
              </a:spcBef>
              <a:spcAft>
                <a:spcPts val="0"/>
              </a:spcAft>
              <a:buClr>
                <a:schemeClr val="lt1"/>
              </a:buClr>
              <a:buSzPts val="1733"/>
              <a:buFont typeface="Noto Sans Symbols"/>
              <a:buChar char="⮚"/>
              <a:defRPr sz="2475" b="0" i="0" u="none" strike="noStrike" cap="none">
                <a:solidFill>
                  <a:schemeClr val="lt1"/>
                </a:solidFill>
                <a:latin typeface="Trebuchet MS"/>
                <a:ea typeface="Trebuchet MS"/>
                <a:cs typeface="Trebuchet MS"/>
                <a:sym typeface="Trebuchet MS"/>
              </a:defRPr>
            </a:lvl2pPr>
            <a:lvl3pPr marL="1371600" marR="0" lvl="2" indent="-357187" algn="l" rtl="0">
              <a:lnSpc>
                <a:spcPct val="90000"/>
              </a:lnSpc>
              <a:spcBef>
                <a:spcPts val="375"/>
              </a:spcBef>
              <a:spcAft>
                <a:spcPts val="0"/>
              </a:spcAft>
              <a:buClr>
                <a:schemeClr val="lt1"/>
              </a:buClr>
              <a:buSzPts val="2025"/>
              <a:buFont typeface="Noto Sans Symbols"/>
              <a:buChar char="▪"/>
              <a:defRPr sz="2025" b="0" i="0" u="none" strike="noStrike" cap="none">
                <a:solidFill>
                  <a:schemeClr val="lt1"/>
                </a:solidFill>
                <a:latin typeface="Trebuchet MS"/>
                <a:ea typeface="Trebuchet MS"/>
                <a:cs typeface="Trebuchet MS"/>
                <a:sym typeface="Trebuchet MS"/>
              </a:defRPr>
            </a:lvl3pPr>
            <a:lvl4pPr marL="1828800" marR="0" lvl="3" indent="-342900" algn="l" rtl="0">
              <a:lnSpc>
                <a:spcPct val="90000"/>
              </a:lnSpc>
              <a:spcBef>
                <a:spcPts val="375"/>
              </a:spcBef>
              <a:spcAft>
                <a:spcPts val="0"/>
              </a:spcAft>
              <a:buClr>
                <a:schemeClr val="lt1"/>
              </a:buClr>
              <a:buSzPts val="1800"/>
              <a:buFont typeface="Arial"/>
              <a:buChar char="•"/>
              <a:defRPr sz="18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111" name="Google Shape;111;g33162129753_0_544"/>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lt1"/>
        </a:solidFill>
        <a:effectLst/>
      </p:bgPr>
    </p:bg>
    <p:spTree>
      <p:nvGrpSpPr>
        <p:cNvPr id="1" name="Shape 19"/>
        <p:cNvGrpSpPr/>
        <p:nvPr/>
      </p:nvGrpSpPr>
      <p:grpSpPr>
        <a:xfrm>
          <a:off x="0" y="0"/>
          <a:ext cx="0" cy="0"/>
          <a:chOff x="0" y="0"/>
          <a:chExt cx="0" cy="0"/>
        </a:xfrm>
      </p:grpSpPr>
      <p:sp>
        <p:nvSpPr>
          <p:cNvPr id="20" name="Google Shape;20;p25"/>
          <p:cNvSpPr/>
          <p:nvPr/>
        </p:nvSpPr>
        <p:spPr>
          <a:xfrm>
            <a:off x="0" y="0"/>
            <a:ext cx="9136380" cy="6256655"/>
          </a:xfrm>
          <a:custGeom>
            <a:avLst/>
            <a:gdLst/>
            <a:ahLst/>
            <a:cxnLst/>
            <a:rect l="l" t="t" r="r" b="b"/>
            <a:pathLst>
              <a:path w="9136380" h="6256655" extrusionOk="0">
                <a:moveTo>
                  <a:pt x="0" y="6256655"/>
                </a:moveTo>
                <a:lnTo>
                  <a:pt x="9135998" y="6256655"/>
                </a:lnTo>
                <a:lnTo>
                  <a:pt x="9135998" y="0"/>
                </a:lnTo>
                <a:lnTo>
                  <a:pt x="0" y="0"/>
                </a:lnTo>
                <a:lnTo>
                  <a:pt x="0" y="6256655"/>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25"/>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5"/>
          <p:cNvSpPr/>
          <p:nvPr/>
        </p:nvSpPr>
        <p:spPr>
          <a:xfrm>
            <a:off x="205993" y="6346698"/>
            <a:ext cx="2596388" cy="436245"/>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25"/>
          <p:cNvSpPr txBox="1">
            <a:spLocks noGrp="1"/>
          </p:cNvSpPr>
          <p:nvPr>
            <p:ph type="title"/>
          </p:nvPr>
        </p:nvSpPr>
        <p:spPr>
          <a:xfrm>
            <a:off x="2871851" y="2477389"/>
            <a:ext cx="3393947" cy="79756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5050" b="1" i="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5"/>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5"/>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5"/>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Only 1">
  <p:cSld name="Title Only">
    <p:bg>
      <p:bgPr>
        <a:solidFill>
          <a:schemeClr val="lt1"/>
        </a:solidFill>
        <a:effectLst/>
      </p:bgPr>
    </p:bg>
    <p:spTree>
      <p:nvGrpSpPr>
        <p:cNvPr id="1" name="Shape 112"/>
        <p:cNvGrpSpPr/>
        <p:nvPr/>
      </p:nvGrpSpPr>
      <p:grpSpPr>
        <a:xfrm>
          <a:off x="0" y="0"/>
          <a:ext cx="0" cy="0"/>
          <a:chOff x="0" y="0"/>
          <a:chExt cx="0" cy="0"/>
        </a:xfrm>
      </p:grpSpPr>
      <p:sp>
        <p:nvSpPr>
          <p:cNvPr id="113" name="Google Shape;113;g337c6ff00c2_0_98"/>
          <p:cNvSpPr/>
          <p:nvPr/>
        </p:nvSpPr>
        <p:spPr>
          <a:xfrm>
            <a:off x="0" y="0"/>
            <a:ext cx="9136380" cy="6256655"/>
          </a:xfrm>
          <a:custGeom>
            <a:avLst/>
            <a:gdLst/>
            <a:ahLst/>
            <a:cxnLst/>
            <a:rect l="l" t="t" r="r" b="b"/>
            <a:pathLst>
              <a:path w="9136380" h="6256655" extrusionOk="0">
                <a:moveTo>
                  <a:pt x="0" y="6256655"/>
                </a:moveTo>
                <a:lnTo>
                  <a:pt x="9135998" y="6256655"/>
                </a:lnTo>
                <a:lnTo>
                  <a:pt x="9135998" y="0"/>
                </a:lnTo>
                <a:lnTo>
                  <a:pt x="0" y="0"/>
                </a:lnTo>
                <a:lnTo>
                  <a:pt x="0" y="6256655"/>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4" name="Google Shape;114;g337c6ff00c2_0_98"/>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5" name="Google Shape;115;g337c6ff00c2_0_98"/>
          <p:cNvSpPr/>
          <p:nvPr/>
        </p:nvSpPr>
        <p:spPr>
          <a:xfrm>
            <a:off x="205993" y="6346698"/>
            <a:ext cx="2596500" cy="436200"/>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g337c6ff00c2_0_98"/>
          <p:cNvSpPr txBox="1">
            <a:spLocks noGrp="1"/>
          </p:cNvSpPr>
          <p:nvPr>
            <p:ph type="title"/>
          </p:nvPr>
        </p:nvSpPr>
        <p:spPr>
          <a:xfrm>
            <a:off x="2871851" y="2477389"/>
            <a:ext cx="3393900" cy="797700"/>
          </a:xfrm>
          <a:prstGeom prst="rect">
            <a:avLst/>
          </a:prstGeom>
          <a:noFill/>
          <a:ln>
            <a:noFill/>
          </a:ln>
        </p:spPr>
        <p:txBody>
          <a:bodyPr spcFirstLastPara="1" wrap="square" lIns="0" tIns="0" rIns="0" bIns="0" anchor="t" anchorCtr="0">
            <a:spAutoFit/>
          </a:bodyPr>
          <a:lstStyle>
            <a:lvl1pPr lvl="0" algn="l">
              <a:lnSpc>
                <a:spcPct val="90000"/>
              </a:lnSpc>
              <a:spcBef>
                <a:spcPts val="0"/>
              </a:spcBef>
              <a:spcAft>
                <a:spcPts val="0"/>
              </a:spcAft>
              <a:buSzPts val="4800"/>
              <a:buNone/>
              <a:defRPr sz="5050" b="1" i="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g337c6ff00c2_0_98"/>
          <p:cNvSpPr txBox="1">
            <a:spLocks noGrp="1"/>
          </p:cNvSpPr>
          <p:nvPr>
            <p:ph type="ftr" idx="11"/>
          </p:nvPr>
        </p:nvSpPr>
        <p:spPr>
          <a:xfrm>
            <a:off x="3106801" y="6389751"/>
            <a:ext cx="2924100" cy="343500"/>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8" name="Google Shape;118;g337c6ff00c2_0_98"/>
          <p:cNvSpPr txBox="1">
            <a:spLocks noGrp="1"/>
          </p:cNvSpPr>
          <p:nvPr>
            <p:ph type="dt" idx="10"/>
          </p:nvPr>
        </p:nvSpPr>
        <p:spPr>
          <a:xfrm>
            <a:off x="456882" y="6389751"/>
            <a:ext cx="2101800" cy="3435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g337c6ff00c2_0_98"/>
          <p:cNvSpPr txBox="1">
            <a:spLocks noGrp="1"/>
          </p:cNvSpPr>
          <p:nvPr>
            <p:ph type="sldNum" idx="12"/>
          </p:nvPr>
        </p:nvSpPr>
        <p:spPr>
          <a:xfrm>
            <a:off x="8688069" y="6475975"/>
            <a:ext cx="196200" cy="13860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20"/>
        <p:cNvGrpSpPr/>
        <p:nvPr/>
      </p:nvGrpSpPr>
      <p:grpSpPr>
        <a:xfrm>
          <a:off x="0" y="0"/>
          <a:ext cx="0" cy="0"/>
          <a:chOff x="0" y="0"/>
          <a:chExt cx="0" cy="0"/>
        </a:xfrm>
      </p:grpSpPr>
      <p:sp>
        <p:nvSpPr>
          <p:cNvPr id="121" name="Google Shape;121;g33162129753_0_548"/>
          <p:cNvSpPr txBox="1">
            <a:spLocks noGrp="1"/>
          </p:cNvSpPr>
          <p:nvPr>
            <p:ph type="title"/>
          </p:nvPr>
        </p:nvSpPr>
        <p:spPr>
          <a:xfrm>
            <a:off x="4585714" y="2630190"/>
            <a:ext cx="4030500" cy="23181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6065"/>
              <a:buFont typeface="Trebuchet MS"/>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22" name="Google Shape;122;g33162129753_0_548"/>
          <p:cNvPicPr preferRelativeResize="0"/>
          <p:nvPr/>
        </p:nvPicPr>
        <p:blipFill rotWithShape="1">
          <a:blip r:embed="rId2">
            <a:alphaModFix/>
          </a:blip>
          <a:srcRect/>
          <a:stretch/>
        </p:blipFill>
        <p:spPr>
          <a:xfrm>
            <a:off x="-497923" y="1150332"/>
            <a:ext cx="5564386" cy="5564386"/>
          </a:xfrm>
          <a:prstGeom prst="rect">
            <a:avLst/>
          </a:prstGeom>
          <a:noFill/>
          <a:ln>
            <a:noFill/>
          </a:ln>
        </p:spPr>
      </p:pic>
      <p:sp>
        <p:nvSpPr>
          <p:cNvPr id="123" name="Google Shape;123;g33162129753_0_548"/>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24"/>
        <p:cNvGrpSpPr/>
        <p:nvPr/>
      </p:nvGrpSpPr>
      <p:grpSpPr>
        <a:xfrm>
          <a:off x="0" y="0"/>
          <a:ext cx="0" cy="0"/>
          <a:chOff x="0" y="0"/>
          <a:chExt cx="0" cy="0"/>
        </a:xfrm>
      </p:grpSpPr>
      <p:sp>
        <p:nvSpPr>
          <p:cNvPr id="125" name="Google Shape;125;g33162129753_0_556"/>
          <p:cNvSpPr txBox="1">
            <a:spLocks noGrp="1"/>
          </p:cNvSpPr>
          <p:nvPr>
            <p:ph type="title"/>
          </p:nvPr>
        </p:nvSpPr>
        <p:spPr>
          <a:xfrm>
            <a:off x="445864" y="2124112"/>
            <a:ext cx="8239500" cy="1629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063"/>
              <a:buFont typeface="Trebuchet MS"/>
              <a:buNone/>
              <a:defRPr sz="506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g33162129753_0_556"/>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127"/>
        <p:cNvGrpSpPr/>
        <p:nvPr/>
      </p:nvGrpSpPr>
      <p:grpSpPr>
        <a:xfrm>
          <a:off x="0" y="0"/>
          <a:ext cx="0" cy="0"/>
          <a:chOff x="0" y="0"/>
          <a:chExt cx="0" cy="0"/>
        </a:xfrm>
      </p:grpSpPr>
      <p:sp>
        <p:nvSpPr>
          <p:cNvPr id="128" name="Google Shape;128;g33162129753_0_538"/>
          <p:cNvSpPr txBox="1">
            <a:spLocks noGrp="1"/>
          </p:cNvSpPr>
          <p:nvPr>
            <p:ph type="ctrTitle"/>
          </p:nvPr>
        </p:nvSpPr>
        <p:spPr>
          <a:xfrm>
            <a:off x="779309" y="1414308"/>
            <a:ext cx="7572600" cy="9921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800"/>
              <a:buFont typeface="Trebuchet MS"/>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g33162129753_0_538"/>
          <p:cNvSpPr txBox="1">
            <a:spLocks noGrp="1"/>
          </p:cNvSpPr>
          <p:nvPr>
            <p:ph type="subTitle" idx="1"/>
          </p:nvPr>
        </p:nvSpPr>
        <p:spPr>
          <a:xfrm>
            <a:off x="1141413" y="2494578"/>
            <a:ext cx="6848400" cy="7401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lt1"/>
              </a:buClr>
              <a:buSzPts val="3713"/>
              <a:buFont typeface="Arial"/>
              <a:buNone/>
              <a:defRPr sz="3713"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2pPr>
            <a:lvl3pPr marR="0" lvl="2" algn="ctr" rtl="0">
              <a:lnSpc>
                <a:spcPct val="90000"/>
              </a:lnSpc>
              <a:spcBef>
                <a:spcPts val="375"/>
              </a:spcBef>
              <a:spcAft>
                <a:spcPts val="0"/>
              </a:spcAft>
              <a:buClr>
                <a:schemeClr val="lt1"/>
              </a:buClr>
              <a:buSzPts val="1350"/>
              <a:buFont typeface="Arial"/>
              <a:buNone/>
              <a:defRPr sz="1350" b="0" i="0" u="none" strike="noStrike" cap="none">
                <a:solidFill>
                  <a:schemeClr val="lt1"/>
                </a:solidFill>
                <a:latin typeface="Calibri"/>
                <a:ea typeface="Calibri"/>
                <a:cs typeface="Calibri"/>
                <a:sym typeface="Calibri"/>
              </a:defRPr>
            </a:lvl3pPr>
            <a:lvl4pPr marR="0" lvl="3"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4pPr>
            <a:lvl5pPr marR="0" lvl="4"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R="0" lvl="5"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R="0" lvl="6"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R="0" lvl="7"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R="0" lvl="8"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130" name="Google Shape;130;g33162129753_0_538"/>
          <p:cNvSpPr txBox="1">
            <a:spLocks noGrp="1"/>
          </p:cNvSpPr>
          <p:nvPr>
            <p:ph type="body" idx="2"/>
          </p:nvPr>
        </p:nvSpPr>
        <p:spPr>
          <a:xfrm>
            <a:off x="1433402" y="3593206"/>
            <a:ext cx="6264600" cy="9162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750"/>
              </a:spcBef>
              <a:spcAft>
                <a:spcPts val="0"/>
              </a:spcAft>
              <a:buClr>
                <a:schemeClr val="lt1"/>
              </a:buClr>
              <a:buSzPts val="2475"/>
              <a:buFont typeface="Arial"/>
              <a:buNone/>
              <a:defRPr sz="2475"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9pPr>
          </a:lstStyle>
          <a:p>
            <a:endParaRPr/>
          </a:p>
        </p:txBody>
      </p:sp>
      <p:sp>
        <p:nvSpPr>
          <p:cNvPr id="131" name="Google Shape;131;g33162129753_0_538"/>
          <p:cNvSpPr txBox="1">
            <a:spLocks noGrp="1"/>
          </p:cNvSpPr>
          <p:nvPr>
            <p:ph type="dt" idx="10"/>
          </p:nvPr>
        </p:nvSpPr>
        <p:spPr>
          <a:xfrm>
            <a:off x="3538379" y="4926664"/>
            <a:ext cx="2054400" cy="3657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g33162129753_0_538"/>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33"/>
        <p:cNvGrpSpPr/>
        <p:nvPr/>
      </p:nvGrpSpPr>
      <p:grpSpPr>
        <a:xfrm>
          <a:off x="0" y="0"/>
          <a:ext cx="0" cy="0"/>
          <a:chOff x="0" y="0"/>
          <a:chExt cx="0" cy="0"/>
        </a:xfrm>
      </p:grpSpPr>
      <p:sp>
        <p:nvSpPr>
          <p:cNvPr id="134" name="Google Shape;134;g33162129753_0_552"/>
          <p:cNvSpPr txBox="1">
            <a:spLocks noGrp="1"/>
          </p:cNvSpPr>
          <p:nvPr>
            <p:ph type="title"/>
          </p:nvPr>
        </p:nvSpPr>
        <p:spPr>
          <a:xfrm>
            <a:off x="627777" y="438796"/>
            <a:ext cx="7875600" cy="9618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g33162129753_0_552"/>
          <p:cNvSpPr txBox="1">
            <a:spLocks noGrp="1"/>
          </p:cNvSpPr>
          <p:nvPr>
            <p:ph type="body" idx="1"/>
          </p:nvPr>
        </p:nvSpPr>
        <p:spPr>
          <a:xfrm>
            <a:off x="1950002" y="2212749"/>
            <a:ext cx="5231400" cy="30612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750"/>
              </a:spcBef>
              <a:spcAft>
                <a:spcPts val="0"/>
              </a:spcAft>
              <a:buClr>
                <a:schemeClr val="lt1"/>
              </a:buClr>
              <a:buSzPts val="2100"/>
              <a:buFont typeface="Arial"/>
              <a:buNone/>
              <a:defRPr sz="2100" b="0" i="0" u="none" strike="noStrike" cap="none">
                <a:solidFill>
                  <a:schemeClr val="lt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9pPr>
          </a:lstStyle>
          <a:p>
            <a:endParaRPr/>
          </a:p>
        </p:txBody>
      </p:sp>
      <p:sp>
        <p:nvSpPr>
          <p:cNvPr id="136" name="Google Shape;136;g33162129753_0_552"/>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37"/>
        <p:cNvGrpSpPr/>
        <p:nvPr/>
      </p:nvGrpSpPr>
      <p:grpSpPr>
        <a:xfrm>
          <a:off x="0" y="0"/>
          <a:ext cx="0" cy="0"/>
          <a:chOff x="0" y="0"/>
          <a:chExt cx="0" cy="0"/>
        </a:xfrm>
      </p:grpSpPr>
      <p:sp>
        <p:nvSpPr>
          <p:cNvPr id="138" name="Google Shape;138;g33162129753_0_559"/>
          <p:cNvSpPr txBox="1">
            <a:spLocks noGrp="1"/>
          </p:cNvSpPr>
          <p:nvPr>
            <p:ph type="title"/>
          </p:nvPr>
        </p:nvSpPr>
        <p:spPr>
          <a:xfrm>
            <a:off x="604818" y="1809483"/>
            <a:ext cx="3597300" cy="2976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Trebuchet MS"/>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g33162129753_0_559"/>
          <p:cNvSpPr txBox="1">
            <a:spLocks noGrp="1"/>
          </p:cNvSpPr>
          <p:nvPr>
            <p:ph type="body" idx="1"/>
          </p:nvPr>
        </p:nvSpPr>
        <p:spPr>
          <a:xfrm>
            <a:off x="4850675" y="1809481"/>
            <a:ext cx="3636600" cy="2976300"/>
          </a:xfrm>
          <a:prstGeom prst="rect">
            <a:avLst/>
          </a:prstGeom>
          <a:noFill/>
          <a:ln>
            <a:noFill/>
          </a:ln>
        </p:spPr>
        <p:txBody>
          <a:bodyPr spcFirstLastPara="1" wrap="square" lIns="91425" tIns="45700" rIns="91425" bIns="45700" anchor="t" anchorCtr="0">
            <a:noAutofit/>
          </a:bodyPr>
          <a:lstStyle>
            <a:lvl1pPr marL="457200" marR="0" lvl="0" indent="-400050" algn="l" rtl="0">
              <a:lnSpc>
                <a:spcPct val="90000"/>
              </a:lnSpc>
              <a:spcBef>
                <a:spcPts val="750"/>
              </a:spcBef>
              <a:spcAft>
                <a:spcPts val="0"/>
              </a:spcAft>
              <a:buClr>
                <a:schemeClr val="lt1"/>
              </a:buClr>
              <a:buSzPts val="2700"/>
              <a:buFont typeface="Arial"/>
              <a:buChar char="•"/>
              <a:defRPr sz="2700" b="0" i="0" u="none" strike="noStrike" cap="none">
                <a:solidFill>
                  <a:schemeClr val="lt1"/>
                </a:solidFill>
                <a:latin typeface="Trebuchet MS"/>
                <a:ea typeface="Trebuchet MS"/>
                <a:cs typeface="Trebuchet MS"/>
                <a:sym typeface="Trebuchet MS"/>
              </a:defRPr>
            </a:lvl1pPr>
            <a:lvl2pPr marL="914400" marR="0" lvl="1" indent="-335280" algn="l" rtl="0">
              <a:lnSpc>
                <a:spcPct val="90000"/>
              </a:lnSpc>
              <a:spcBef>
                <a:spcPts val="375"/>
              </a:spcBef>
              <a:spcAft>
                <a:spcPts val="0"/>
              </a:spcAft>
              <a:buClr>
                <a:schemeClr val="lt1"/>
              </a:buClr>
              <a:buSzPts val="1680"/>
              <a:buFont typeface="Noto Sans Symbols"/>
              <a:buChar char="⮚"/>
              <a:defRPr sz="2400" b="0" i="0" u="none" strike="noStrike" cap="none">
                <a:solidFill>
                  <a:schemeClr val="lt1"/>
                </a:solidFill>
                <a:latin typeface="Trebuchet MS"/>
                <a:ea typeface="Trebuchet MS"/>
                <a:cs typeface="Trebuchet MS"/>
                <a:sym typeface="Trebuchet MS"/>
              </a:defRPr>
            </a:lvl2pPr>
            <a:lvl3pPr marL="1371600" marR="0" lvl="2" indent="-361950" algn="l" rtl="0">
              <a:lnSpc>
                <a:spcPct val="90000"/>
              </a:lnSpc>
              <a:spcBef>
                <a:spcPts val="375"/>
              </a:spcBef>
              <a:spcAft>
                <a:spcPts val="0"/>
              </a:spcAft>
              <a:buClr>
                <a:schemeClr val="lt1"/>
              </a:buClr>
              <a:buSzPts val="2100"/>
              <a:buFont typeface="Noto Sans Symbols"/>
              <a:buChar char="▪"/>
              <a:defRPr sz="2100" b="0" i="0" u="none" strike="noStrike" cap="none">
                <a:solidFill>
                  <a:schemeClr val="lt1"/>
                </a:solidFill>
                <a:latin typeface="Trebuchet MS"/>
                <a:ea typeface="Trebuchet MS"/>
                <a:cs typeface="Trebuchet MS"/>
                <a:sym typeface="Trebuchet MS"/>
              </a:defRPr>
            </a:lvl3pPr>
            <a:lvl4pPr marL="1828800" marR="0" lvl="3" indent="-342900" algn="l" rtl="0">
              <a:lnSpc>
                <a:spcPct val="90000"/>
              </a:lnSpc>
              <a:spcBef>
                <a:spcPts val="375"/>
              </a:spcBef>
              <a:spcAft>
                <a:spcPts val="0"/>
              </a:spcAft>
              <a:buClr>
                <a:schemeClr val="lt1"/>
              </a:buClr>
              <a:buSzPts val="1800"/>
              <a:buFont typeface="Arial"/>
              <a:buChar char="•"/>
              <a:defRPr sz="1800" b="0" i="0" u="none" strike="noStrike" cap="none">
                <a:solidFill>
                  <a:schemeClr val="lt1"/>
                </a:solidFill>
                <a:latin typeface="Trebuchet MS"/>
                <a:ea typeface="Trebuchet MS"/>
                <a:cs typeface="Trebuchet MS"/>
                <a:sym typeface="Trebuchet MS"/>
              </a:defRPr>
            </a:lvl4pPr>
            <a:lvl5pPr marL="2286000" marR="0" lvl="4"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9pPr>
          </a:lstStyle>
          <a:p>
            <a:endParaRPr/>
          </a:p>
        </p:txBody>
      </p:sp>
      <p:sp>
        <p:nvSpPr>
          <p:cNvPr id="140" name="Google Shape;140;g33162129753_0_559"/>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141" name="Google Shape;141;g33162129753_0_559"/>
          <p:cNvCxnSpPr/>
          <p:nvPr/>
        </p:nvCxnSpPr>
        <p:spPr>
          <a:xfrm>
            <a:off x="4565650" y="1329608"/>
            <a:ext cx="0" cy="42114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2"/>
        <p:cNvGrpSpPr/>
        <p:nvPr/>
      </p:nvGrpSpPr>
      <p:grpSpPr>
        <a:xfrm>
          <a:off x="0" y="0"/>
          <a:ext cx="0" cy="0"/>
          <a:chOff x="0" y="0"/>
          <a:chExt cx="0" cy="0"/>
        </a:xfrm>
      </p:grpSpPr>
      <p:sp>
        <p:nvSpPr>
          <p:cNvPr id="143" name="Google Shape;143;g33162129753_0_564"/>
          <p:cNvSpPr txBox="1">
            <a:spLocks noGrp="1"/>
          </p:cNvSpPr>
          <p:nvPr>
            <p:ph type="title"/>
          </p:nvPr>
        </p:nvSpPr>
        <p:spPr>
          <a:xfrm>
            <a:off x="68878" y="2120932"/>
            <a:ext cx="8993400" cy="13281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g33162129753_0_564"/>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5"/>
        <p:cNvGrpSpPr/>
        <p:nvPr/>
      </p:nvGrpSpPr>
      <p:grpSpPr>
        <a:xfrm>
          <a:off x="0" y="0"/>
          <a:ext cx="0" cy="0"/>
          <a:chOff x="0" y="0"/>
          <a:chExt cx="0" cy="0"/>
        </a:xfrm>
      </p:grpSpPr>
      <p:sp>
        <p:nvSpPr>
          <p:cNvPr id="146" name="Google Shape;146;g33162129753_0_567"/>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47"/>
        <p:cNvGrpSpPr/>
        <p:nvPr/>
      </p:nvGrpSpPr>
      <p:grpSpPr>
        <a:xfrm>
          <a:off x="0" y="0"/>
          <a:ext cx="0" cy="0"/>
          <a:chOff x="0" y="0"/>
          <a:chExt cx="0" cy="0"/>
        </a:xfrm>
      </p:grpSpPr>
      <p:sp>
        <p:nvSpPr>
          <p:cNvPr id="148" name="Google Shape;148;g33162129753_0_569"/>
          <p:cNvSpPr txBox="1">
            <a:spLocks noGrp="1"/>
          </p:cNvSpPr>
          <p:nvPr>
            <p:ph type="title"/>
          </p:nvPr>
        </p:nvSpPr>
        <p:spPr>
          <a:xfrm>
            <a:off x="4585713" y="2258028"/>
            <a:ext cx="4313700" cy="23547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6065"/>
              <a:buFont typeface="Trebuchet MS"/>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g33162129753_0_569"/>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50" name="Google Shape;150;g33162129753_0_569"/>
          <p:cNvPicPr preferRelativeResize="0"/>
          <p:nvPr/>
        </p:nvPicPr>
        <p:blipFill rotWithShape="1">
          <a:blip r:embed="rId2">
            <a:alphaModFix/>
          </a:blip>
          <a:srcRect/>
          <a:stretch/>
        </p:blipFill>
        <p:spPr>
          <a:xfrm>
            <a:off x="-159024" y="849932"/>
            <a:ext cx="4935567" cy="4935567"/>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51"/>
        <p:cNvGrpSpPr/>
        <p:nvPr/>
      </p:nvGrpSpPr>
      <p:grpSpPr>
        <a:xfrm>
          <a:off x="0" y="0"/>
          <a:ext cx="0" cy="0"/>
          <a:chOff x="0" y="0"/>
          <a:chExt cx="0" cy="0"/>
        </a:xfrm>
      </p:grpSpPr>
      <p:sp>
        <p:nvSpPr>
          <p:cNvPr id="152" name="Google Shape;152;g33162129753_0_573"/>
          <p:cNvSpPr txBox="1">
            <a:spLocks noGrp="1"/>
          </p:cNvSpPr>
          <p:nvPr>
            <p:ph type="body" idx="1"/>
          </p:nvPr>
        </p:nvSpPr>
        <p:spPr>
          <a:xfrm>
            <a:off x="231981" y="1717675"/>
            <a:ext cx="8667300" cy="4347900"/>
          </a:xfrm>
          <a:prstGeom prst="rect">
            <a:avLst/>
          </a:prstGeom>
          <a:noFill/>
          <a:ln>
            <a:noFill/>
          </a:ln>
        </p:spPr>
        <p:txBody>
          <a:bodyPr spcFirstLastPara="1" wrap="square" lIns="64275" tIns="32125" rIns="64275" bIns="32125" anchor="t" anchorCtr="0">
            <a:noAutofit/>
          </a:bodyPr>
          <a:lstStyle>
            <a:lvl1pPr marL="457200" marR="0" lvl="0" indent="-228600" algn="l" rtl="0">
              <a:lnSpc>
                <a:spcPct val="100000"/>
              </a:lnSpc>
              <a:spcBef>
                <a:spcPts val="3900"/>
              </a:spcBef>
              <a:spcAft>
                <a:spcPts val="0"/>
              </a:spcAft>
              <a:buClr>
                <a:srgbClr val="000000"/>
              </a:buClr>
              <a:buSzPts val="1000"/>
              <a:buFont typeface="Arial"/>
              <a:buNone/>
              <a:defRPr sz="34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00"/>
              </a:spcBef>
              <a:spcAft>
                <a:spcPts val="0"/>
              </a:spcAft>
              <a:buClr>
                <a:srgbClr val="000000"/>
              </a:buClr>
              <a:buSzPts val="10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00"/>
              </a:spcBef>
              <a:spcAft>
                <a:spcPts val="0"/>
              </a:spcAft>
              <a:buClr>
                <a:srgbClr val="000000"/>
              </a:buClr>
              <a:buSzPts val="1000"/>
              <a:buFont typeface="Arial"/>
              <a:buNone/>
              <a:defRPr sz="2500" b="0" i="0" u="none" strike="noStrike" cap="none">
                <a:solidFill>
                  <a:schemeClr val="dk1"/>
                </a:solidFill>
                <a:latin typeface="Trebuchet MS"/>
                <a:ea typeface="Trebuchet MS"/>
                <a:cs typeface="Trebuchet MS"/>
                <a:sym typeface="Trebuchet MS"/>
              </a:defRPr>
            </a:lvl3pPr>
            <a:lvl4pPr marL="1828800" marR="0" lvl="3" indent="-368300" algn="l" rtl="0">
              <a:lnSpc>
                <a:spcPct val="100000"/>
              </a:lnSpc>
              <a:spcBef>
                <a:spcPts val="3900"/>
              </a:spcBef>
              <a:spcAft>
                <a:spcPts val="0"/>
              </a:spcAft>
              <a:buClr>
                <a:schemeClr val="dk1"/>
              </a:buClr>
              <a:buSzPts val="2200"/>
              <a:buFont typeface="Noto Sans Symbols"/>
              <a:buChar char="❖"/>
              <a:defRPr sz="22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153" name="Google Shape;153;g33162129753_0_573"/>
          <p:cNvSpPr txBox="1">
            <a:spLocks noGrp="1"/>
          </p:cNvSpPr>
          <p:nvPr>
            <p:ph type="sldNum" idx="12"/>
          </p:nvPr>
        </p:nvSpPr>
        <p:spPr>
          <a:xfrm>
            <a:off x="7374514" y="6437034"/>
            <a:ext cx="1506900" cy="3657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54" name="Google Shape;154;g33162129753_0_573"/>
          <p:cNvSpPr txBox="1">
            <a:spLocks noGrp="1"/>
          </p:cNvSpPr>
          <p:nvPr>
            <p:ph type="title"/>
          </p:nvPr>
        </p:nvSpPr>
        <p:spPr>
          <a:xfrm>
            <a:off x="231981" y="439931"/>
            <a:ext cx="8667300" cy="8181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a:buNone/>
              <a:defRPr sz="62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7"/>
        <p:cNvGrpSpPr/>
        <p:nvPr/>
      </p:nvGrpSpPr>
      <p:grpSpPr>
        <a:xfrm>
          <a:off x="0" y="0"/>
          <a:ext cx="0" cy="0"/>
          <a:chOff x="0" y="0"/>
          <a:chExt cx="0" cy="0"/>
        </a:xfrm>
      </p:grpSpPr>
      <p:sp>
        <p:nvSpPr>
          <p:cNvPr id="28" name="Google Shape;28;p26"/>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1"/>
        <p:cNvGrpSpPr/>
        <p:nvPr/>
      </p:nvGrpSpPr>
      <p:grpSpPr>
        <a:xfrm>
          <a:off x="0" y="0"/>
          <a:ext cx="0" cy="0"/>
          <a:chOff x="0" y="0"/>
          <a:chExt cx="0" cy="0"/>
        </a:xfrm>
      </p:grpSpPr>
      <p:sp>
        <p:nvSpPr>
          <p:cNvPr id="32" name="Google Shape;32;p27"/>
          <p:cNvSpPr txBox="1">
            <a:spLocks noGrp="1"/>
          </p:cNvSpPr>
          <p:nvPr>
            <p:ph type="ctrTitle"/>
          </p:nvPr>
        </p:nvSpPr>
        <p:spPr>
          <a:xfrm>
            <a:off x="685323" y="2129917"/>
            <a:ext cx="7767002" cy="1442847"/>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7"/>
          <p:cNvSpPr txBox="1">
            <a:spLocks noGrp="1"/>
          </p:cNvSpPr>
          <p:nvPr>
            <p:ph type="subTitle" idx="1"/>
          </p:nvPr>
        </p:nvSpPr>
        <p:spPr>
          <a:xfrm>
            <a:off x="1370647" y="3847592"/>
            <a:ext cx="6396355" cy="171767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7"/>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7"/>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2871851" y="2477389"/>
            <a:ext cx="3393947" cy="79756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5050" b="1" i="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456882" y="1580261"/>
            <a:ext cx="3974877" cy="4534662"/>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0" name="Google Shape;40;p28"/>
          <p:cNvSpPr txBox="1">
            <a:spLocks noGrp="1"/>
          </p:cNvSpPr>
          <p:nvPr>
            <p:ph type="body" idx="2"/>
          </p:nvPr>
        </p:nvSpPr>
        <p:spPr>
          <a:xfrm>
            <a:off x="4705889" y="1580261"/>
            <a:ext cx="3974877" cy="4534662"/>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1" name="Google Shape;41;p28"/>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8"/>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0"/>
        <p:cNvGrpSpPr/>
        <p:nvPr/>
      </p:nvGrpSpPr>
      <p:grpSpPr>
        <a:xfrm>
          <a:off x="0" y="0"/>
          <a:ext cx="0" cy="0"/>
          <a:chOff x="0" y="0"/>
          <a:chExt cx="0" cy="0"/>
        </a:xfrm>
      </p:grpSpPr>
      <p:sp>
        <p:nvSpPr>
          <p:cNvPr id="51" name="Google Shape;51;g3542614cfcd_1_392"/>
          <p:cNvSpPr txBox="1">
            <a:spLocks noGrp="1"/>
          </p:cNvSpPr>
          <p:nvPr>
            <p:ph type="title"/>
          </p:nvPr>
        </p:nvSpPr>
        <p:spPr>
          <a:xfrm>
            <a:off x="311267" y="594467"/>
            <a:ext cx="8508600" cy="7650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52" name="Google Shape;52;g3542614cfcd_1_392"/>
          <p:cNvSpPr txBox="1">
            <a:spLocks noGrp="1"/>
          </p:cNvSpPr>
          <p:nvPr>
            <p:ph type="body" idx="1"/>
          </p:nvPr>
        </p:nvSpPr>
        <p:spPr>
          <a:xfrm>
            <a:off x="311267" y="1539480"/>
            <a:ext cx="8508600" cy="4563600"/>
          </a:xfrm>
          <a:prstGeom prst="rect">
            <a:avLst/>
          </a:prstGeom>
          <a:noFill/>
          <a:ln>
            <a:noFill/>
          </a:ln>
        </p:spPr>
        <p:txBody>
          <a:bodyPr spcFirstLastPara="1" wrap="square" lIns="157125" tIns="157125" rIns="157125" bIns="157125" anchor="ctr" anchorCtr="0">
            <a:noAutofit/>
          </a:bodyPr>
          <a:lstStyle>
            <a:lvl1pPr marL="457200" marR="0" lvl="0"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53" name="Google Shape;53;g3542614cfcd_1_392"/>
          <p:cNvSpPr txBox="1">
            <a:spLocks noGrp="1"/>
          </p:cNvSpPr>
          <p:nvPr>
            <p:ph type="sldNum" idx="12"/>
          </p:nvPr>
        </p:nvSpPr>
        <p:spPr>
          <a:xfrm>
            <a:off x="8460691" y="6229136"/>
            <a:ext cx="548100" cy="5259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g3538af952b8_0_183"/>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56"/>
        <p:cNvGrpSpPr/>
        <p:nvPr/>
      </p:nvGrpSpPr>
      <p:grpSpPr>
        <a:xfrm>
          <a:off x="0" y="0"/>
          <a:ext cx="0" cy="0"/>
          <a:chOff x="0" y="0"/>
          <a:chExt cx="0" cy="0"/>
        </a:xfrm>
      </p:grpSpPr>
      <p:sp>
        <p:nvSpPr>
          <p:cNvPr id="57" name="Google Shape;57;g3538af952b8_0_185"/>
          <p:cNvSpPr txBox="1">
            <a:spLocks noGrp="1"/>
          </p:cNvSpPr>
          <p:nvPr>
            <p:ph type="title"/>
          </p:nvPr>
        </p:nvSpPr>
        <p:spPr>
          <a:xfrm>
            <a:off x="627777" y="438796"/>
            <a:ext cx="7875600" cy="9618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g3538af952b8_0_185"/>
          <p:cNvSpPr txBox="1">
            <a:spLocks noGrp="1"/>
          </p:cNvSpPr>
          <p:nvPr>
            <p:ph type="body" idx="1"/>
          </p:nvPr>
        </p:nvSpPr>
        <p:spPr>
          <a:xfrm>
            <a:off x="627777" y="1855732"/>
            <a:ext cx="7875600" cy="42135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59" name="Google Shape;59;g3538af952b8_0_185"/>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0"/>
        <p:cNvGrpSpPr/>
        <p:nvPr/>
      </p:nvGrpSpPr>
      <p:grpSpPr>
        <a:xfrm>
          <a:off x="0" y="0"/>
          <a:ext cx="0" cy="0"/>
          <a:chOff x="0" y="0"/>
          <a:chExt cx="0" cy="0"/>
        </a:xfrm>
      </p:grpSpPr>
      <p:sp>
        <p:nvSpPr>
          <p:cNvPr id="61" name="Google Shape;61;g3538af952b8_0_189"/>
          <p:cNvSpPr txBox="1">
            <a:spLocks noGrp="1"/>
          </p:cNvSpPr>
          <p:nvPr>
            <p:ph type="ctrTitle"/>
          </p:nvPr>
        </p:nvSpPr>
        <p:spPr>
          <a:xfrm>
            <a:off x="779309" y="1507945"/>
            <a:ext cx="7572600" cy="9921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g3538af952b8_0_189"/>
          <p:cNvSpPr txBox="1">
            <a:spLocks noGrp="1"/>
          </p:cNvSpPr>
          <p:nvPr>
            <p:ph type="subTitle" idx="1"/>
          </p:nvPr>
        </p:nvSpPr>
        <p:spPr>
          <a:xfrm>
            <a:off x="1141413" y="2588214"/>
            <a:ext cx="6848400" cy="7401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63" name="Google Shape;63;g3538af952b8_0_189"/>
          <p:cNvSpPr txBox="1">
            <a:spLocks noGrp="1"/>
          </p:cNvSpPr>
          <p:nvPr>
            <p:ph type="dt" idx="10"/>
          </p:nvPr>
        </p:nvSpPr>
        <p:spPr>
          <a:xfrm>
            <a:off x="3538379" y="4926663"/>
            <a:ext cx="2054400" cy="3657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g3538af952b8_0_189"/>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g3538af952b8_0_189"/>
          <p:cNvSpPr txBox="1">
            <a:spLocks noGrp="1"/>
          </p:cNvSpPr>
          <p:nvPr>
            <p:ph type="body" idx="2"/>
          </p:nvPr>
        </p:nvSpPr>
        <p:spPr>
          <a:xfrm>
            <a:off x="1433402" y="3686843"/>
            <a:ext cx="6264600" cy="9162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image" Target="../media/image3.png"/><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7.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3"/>
          <p:cNvSpPr txBox="1">
            <a:spLocks noGrp="1"/>
          </p:cNvSpPr>
          <p:nvPr>
            <p:ph type="title"/>
          </p:nvPr>
        </p:nvSpPr>
        <p:spPr>
          <a:xfrm>
            <a:off x="2871851" y="2477389"/>
            <a:ext cx="3393947" cy="797560"/>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505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3"/>
          <p:cNvSpPr txBox="1">
            <a:spLocks noGrp="1"/>
          </p:cNvSpPr>
          <p:nvPr>
            <p:ph type="body" idx="1"/>
          </p:nvPr>
        </p:nvSpPr>
        <p:spPr>
          <a:xfrm>
            <a:off x="752348" y="1481328"/>
            <a:ext cx="7632953" cy="4511040"/>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0"/>
              </a:spcBef>
              <a:spcAft>
                <a:spcPts val="0"/>
              </a:spcAft>
              <a:buClr>
                <a:srgbClr val="000000"/>
              </a:buClr>
              <a:buSzPts val="1400"/>
              <a:buFont typeface="Arial"/>
              <a:buNone/>
              <a:defRPr sz="27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8" name="Google Shape;8;p23"/>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3"/>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3"/>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38100" marR="0" lvl="1"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38100" marR="0" lvl="2"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38100" marR="0" lvl="3"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38100" marR="0" lvl="4"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38100" marR="0" lvl="5"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38100" marR="0" lvl="6"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38100" marR="0" lvl="7"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38100" marR="0" lvl="8"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3810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
        <p:cNvGrpSpPr/>
        <p:nvPr/>
      </p:nvGrpSpPr>
      <p:grpSpPr>
        <a:xfrm>
          <a:off x="0" y="0"/>
          <a:ext cx="0" cy="0"/>
          <a:chOff x="0" y="0"/>
          <a:chExt cx="0" cy="0"/>
        </a:xfrm>
      </p:grpSpPr>
      <p:sp>
        <p:nvSpPr>
          <p:cNvPr id="45" name="Google Shape;45;g3538af952b8_0_177"/>
          <p:cNvSpPr txBox="1">
            <a:spLocks noGrp="1"/>
          </p:cNvSpPr>
          <p:nvPr>
            <p:ph type="title"/>
          </p:nvPr>
        </p:nvSpPr>
        <p:spPr>
          <a:xfrm>
            <a:off x="137757" y="2197988"/>
            <a:ext cx="8855700" cy="13281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6" name="Google Shape;46;g3538af952b8_0_177"/>
          <p:cNvSpPr txBox="1">
            <a:spLocks noGrp="1"/>
          </p:cNvSpPr>
          <p:nvPr>
            <p:ph type="dt" idx="10"/>
          </p:nvPr>
        </p:nvSpPr>
        <p:spPr>
          <a:xfrm>
            <a:off x="3538379" y="4916623"/>
            <a:ext cx="2054400" cy="3657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20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7" name="Google Shape;47;g3538af952b8_0_177"/>
          <p:cNvSpPr/>
          <p:nvPr/>
        </p:nvSpPr>
        <p:spPr>
          <a:xfrm>
            <a:off x="0" y="6268198"/>
            <a:ext cx="9131400" cy="6108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g3538af952b8_0_177"/>
          <p:cNvSpPr txBox="1">
            <a:spLocks noGrp="1"/>
          </p:cNvSpPr>
          <p:nvPr>
            <p:ph type="sldNum" idx="12"/>
          </p:nvPr>
        </p:nvSpPr>
        <p:spPr>
          <a:xfrm>
            <a:off x="6871038" y="6385489"/>
            <a:ext cx="2054400" cy="3657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49" name="Google Shape;49;g3538af952b8_0_177" descr="Colorado Department of Health Care Policy &amp; Financing"/>
          <p:cNvPicPr preferRelativeResize="0"/>
          <p:nvPr/>
        </p:nvPicPr>
        <p:blipFill rotWithShape="1">
          <a:blip r:embed="rId15">
            <a:alphaModFix/>
          </a:blip>
          <a:srcRect/>
          <a:stretch/>
        </p:blipFill>
        <p:spPr>
          <a:xfrm>
            <a:off x="205454" y="6376010"/>
            <a:ext cx="1698682" cy="2876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2"/>
        <p:cNvGrpSpPr/>
        <p:nvPr/>
      </p:nvGrpSpPr>
      <p:grpSpPr>
        <a:xfrm>
          <a:off x="0" y="0"/>
          <a:ext cx="0" cy="0"/>
          <a:chOff x="0" y="0"/>
          <a:chExt cx="0" cy="0"/>
        </a:xfrm>
      </p:grpSpPr>
      <p:sp>
        <p:nvSpPr>
          <p:cNvPr id="103" name="Google Shape;103;g33162129753_0_532"/>
          <p:cNvSpPr txBox="1">
            <a:spLocks noGrp="1"/>
          </p:cNvSpPr>
          <p:nvPr>
            <p:ph type="title"/>
          </p:nvPr>
        </p:nvSpPr>
        <p:spPr>
          <a:xfrm>
            <a:off x="68878" y="2120932"/>
            <a:ext cx="8993400" cy="13281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4800"/>
              <a:buFont typeface="Trebuchet MS"/>
              <a:buNone/>
              <a:defRPr sz="48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4" name="Google Shape;104;g33162129753_0_532"/>
          <p:cNvSpPr txBox="1">
            <a:spLocks noGrp="1"/>
          </p:cNvSpPr>
          <p:nvPr>
            <p:ph type="dt" idx="10"/>
          </p:nvPr>
        </p:nvSpPr>
        <p:spPr>
          <a:xfrm>
            <a:off x="3538379" y="4916624"/>
            <a:ext cx="2054400" cy="3657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5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05" name="Google Shape;105;g33162129753_0_532"/>
          <p:cNvSpPr/>
          <p:nvPr/>
        </p:nvSpPr>
        <p:spPr>
          <a:xfrm>
            <a:off x="0" y="6268198"/>
            <a:ext cx="9131400" cy="610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06" name="Google Shape;106;g33162129753_0_532"/>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07" name="Google Shape;107;g33162129753_0_532" descr="Colorado Department of Health Care Policy and Financing"/>
          <p:cNvPicPr preferRelativeResize="0"/>
          <p:nvPr/>
        </p:nvPicPr>
        <p:blipFill rotWithShape="1">
          <a:blip r:embed="rId13">
            <a:alphaModFix/>
          </a:blip>
          <a:srcRect/>
          <a:stretch/>
        </p:blipFill>
        <p:spPr>
          <a:xfrm>
            <a:off x="205719" y="6358511"/>
            <a:ext cx="2592789" cy="43558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hyperlink" Target="https://hcpf.colorado.gov/stabilizing-LTSS"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hcpf.colorado.gov/stabilizing-LTSS"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hcpf.colorado.gov/stabilizing-LTSS"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hyperlink" Target="mailto:nancy.brenes@state.co.us" TargetMode="External"/></Relationships>
</file>

<file path=ppt/slides/_rels/slide37.xml.rels><?xml version="1.0" encoding="UTF-8" standalone="yes"?>
<Relationships xmlns="http://schemas.openxmlformats.org/package/2006/relationships"><Relationship Id="rId3" Type="http://schemas.openxmlformats.org/officeDocument/2006/relationships/comments" Target="../comments/comment12.xml"/><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hcpf.colorado.gov/" TargetMode="External"/><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comments" Target="../comments/commen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0.xml"/><Relationship Id="rId5" Type="http://schemas.openxmlformats.org/officeDocument/2006/relationships/comments" Target="../comments/comment3.xml"/><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158"/>
        <p:cNvGrpSpPr/>
        <p:nvPr/>
      </p:nvGrpSpPr>
      <p:grpSpPr>
        <a:xfrm>
          <a:off x="0" y="0"/>
          <a:ext cx="0" cy="0"/>
          <a:chOff x="0" y="0"/>
          <a:chExt cx="0" cy="0"/>
        </a:xfrm>
      </p:grpSpPr>
      <p:sp>
        <p:nvSpPr>
          <p:cNvPr id="159" name="Google Shape;159;p1"/>
          <p:cNvSpPr/>
          <p:nvPr/>
        </p:nvSpPr>
        <p:spPr>
          <a:xfrm>
            <a:off x="0" y="0"/>
            <a:ext cx="9136380" cy="6256655"/>
          </a:xfrm>
          <a:custGeom>
            <a:avLst/>
            <a:gdLst/>
            <a:ahLst/>
            <a:cxnLst/>
            <a:rect l="l" t="t" r="r" b="b"/>
            <a:pathLst>
              <a:path w="9136380" h="6256655" extrusionOk="0">
                <a:moveTo>
                  <a:pt x="0" y="6256655"/>
                </a:moveTo>
                <a:lnTo>
                  <a:pt x="9135998" y="6256655"/>
                </a:lnTo>
                <a:lnTo>
                  <a:pt x="9135998" y="0"/>
                </a:lnTo>
                <a:lnTo>
                  <a:pt x="0" y="0"/>
                </a:lnTo>
                <a:lnTo>
                  <a:pt x="0" y="6256655"/>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 name="Google Shape;160;p1"/>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1"/>
          <p:cNvSpPr/>
          <p:nvPr/>
        </p:nvSpPr>
        <p:spPr>
          <a:xfrm>
            <a:off x="205993" y="6346698"/>
            <a:ext cx="2596388" cy="43624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 name="Google Shape;162;p1"/>
          <p:cNvSpPr txBox="1">
            <a:spLocks noGrp="1"/>
          </p:cNvSpPr>
          <p:nvPr>
            <p:ph type="title"/>
          </p:nvPr>
        </p:nvSpPr>
        <p:spPr>
          <a:xfrm>
            <a:off x="504275" y="479575"/>
            <a:ext cx="8152500" cy="3697500"/>
          </a:xfrm>
          <a:prstGeom prst="rect">
            <a:avLst/>
          </a:prstGeom>
          <a:noFill/>
          <a:ln>
            <a:noFill/>
          </a:ln>
        </p:spPr>
        <p:txBody>
          <a:bodyPr spcFirstLastPara="1" wrap="square" lIns="0" tIns="95875" rIns="0" bIns="0" anchor="t" anchorCtr="0">
            <a:spAutoFit/>
          </a:bodyPr>
          <a:lstStyle/>
          <a:p>
            <a:pPr marL="12700" marR="5080" lvl="0" indent="-3810" algn="ctr" rtl="0">
              <a:lnSpc>
                <a:spcPct val="107916"/>
              </a:lnSpc>
              <a:spcBef>
                <a:spcPts val="0"/>
              </a:spcBef>
              <a:spcAft>
                <a:spcPts val="0"/>
              </a:spcAft>
              <a:buSzPts val="1400"/>
              <a:buNone/>
            </a:pPr>
            <a:r>
              <a:rPr lang="en-US" sz="4400"/>
              <a:t>Buy-In Program for Working Adults with Disabilities (WAwD) with Home &amp; Community Based Services (HCBS)</a:t>
            </a:r>
            <a:endParaRPr sz="4400"/>
          </a:p>
        </p:txBody>
      </p:sp>
      <p:sp>
        <p:nvSpPr>
          <p:cNvPr id="163" name="Google Shape;163;p1"/>
          <p:cNvSpPr txBox="1"/>
          <p:nvPr/>
        </p:nvSpPr>
        <p:spPr>
          <a:xfrm>
            <a:off x="619825" y="4702138"/>
            <a:ext cx="7931700" cy="1312200"/>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3700"/>
              <a:buFont typeface="Arial"/>
              <a:buNone/>
            </a:pPr>
            <a:r>
              <a:rPr lang="en-US" sz="3600" b="1" i="0" u="none" strike="noStrike" cap="none">
                <a:solidFill>
                  <a:srgbClr val="FFFFFF"/>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Project Update</a:t>
            </a:r>
            <a:endParaRPr sz="3600" b="0" i="0" u="none" strike="noStrike" cap="none">
              <a:solidFill>
                <a:schemeClr val="dk1"/>
              </a:solidFill>
              <a:latin typeface="Trebuchet MS"/>
              <a:ea typeface="Trebuchet MS"/>
              <a:cs typeface="Trebuchet MS"/>
              <a:sym typeface="Trebuchet MS"/>
            </a:endParaRPr>
          </a:p>
          <a:p>
            <a:pPr marL="150495" marR="0" lvl="0" indent="0" algn="ctr" rtl="0">
              <a:lnSpc>
                <a:spcPct val="100000"/>
              </a:lnSpc>
              <a:spcBef>
                <a:spcPts val="2930"/>
              </a:spcBef>
              <a:spcAft>
                <a:spcPts val="0"/>
              </a:spcAft>
              <a:buClr>
                <a:srgbClr val="000000"/>
              </a:buClr>
              <a:buSzPts val="2450"/>
              <a:buFont typeface="Arial"/>
              <a:buNone/>
            </a:pPr>
            <a:r>
              <a:rPr lang="en-US" sz="2400" b="0" i="0" u="none" strike="noStrike" cap="none">
                <a:solidFill>
                  <a:srgbClr val="FFFFFF"/>
                </a:solidFill>
                <a:latin typeface="Trebuchet MS"/>
                <a:ea typeface="Trebuchet MS"/>
                <a:cs typeface="Trebuchet MS"/>
                <a:sym typeface="Trebuchet MS"/>
              </a:rPr>
              <a:t>Presented by: Kyra Acuna &amp; </a:t>
            </a:r>
            <a:r>
              <a:rPr lang="en-US" sz="2400" b="0" i="0" u="none" strike="noStrike" cap="none">
                <a:solidFill>
                  <a:schemeClr val="lt1"/>
                </a:solidFill>
                <a:latin typeface="Trebuchet MS"/>
                <a:ea typeface="Trebuchet MS"/>
                <a:cs typeface="Trebuchet MS"/>
                <a:sym typeface="Trebuchet MS"/>
              </a:rPr>
              <a:t>Marivel Klueckman</a:t>
            </a:r>
            <a:endParaRPr sz="24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
          <p:cNvSpPr txBox="1">
            <a:spLocks noGrp="1"/>
          </p:cNvSpPr>
          <p:nvPr>
            <p:ph type="title"/>
          </p:nvPr>
        </p:nvSpPr>
        <p:spPr>
          <a:xfrm>
            <a:off x="765300" y="511425"/>
            <a:ext cx="7922700" cy="7056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500">
                <a:solidFill>
                  <a:srgbClr val="00186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Overview</a:t>
            </a:r>
            <a:endParaRPr sz="4500"/>
          </a:p>
        </p:txBody>
      </p:sp>
      <p:sp>
        <p:nvSpPr>
          <p:cNvPr id="242" name="Google Shape;242;p3"/>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10</a:t>
            </a:fld>
            <a:endParaRPr/>
          </a:p>
        </p:txBody>
      </p:sp>
      <p:sp>
        <p:nvSpPr>
          <p:cNvPr id="243" name="Google Shape;243;p3"/>
          <p:cNvSpPr txBox="1"/>
          <p:nvPr/>
        </p:nvSpPr>
        <p:spPr>
          <a:xfrm>
            <a:off x="472925" y="1313700"/>
            <a:ext cx="8215200" cy="3322200"/>
          </a:xfrm>
          <a:prstGeom prst="rect">
            <a:avLst/>
          </a:prstGeom>
          <a:noFill/>
          <a:ln>
            <a:noFill/>
          </a:ln>
        </p:spPr>
        <p:txBody>
          <a:bodyPr spcFirstLastPara="1" wrap="square" lIns="0" tIns="226050" rIns="0" bIns="0" anchor="t" anchorCtr="0">
            <a:spAutoFit/>
          </a:bodyPr>
          <a:lstStyle/>
          <a:p>
            <a:pPr marL="411480" marR="0" lvl="0" indent="-411480" algn="l" rtl="0">
              <a:lnSpc>
                <a:spcPct val="100000"/>
              </a:lnSpc>
              <a:spcBef>
                <a:spcPts val="1680"/>
              </a:spcBef>
              <a:spcAft>
                <a:spcPts val="0"/>
              </a:spcAft>
              <a:buClr>
                <a:schemeClr val="dk1"/>
              </a:buClr>
              <a:buSzPts val="2900"/>
              <a:buFont typeface="Arial"/>
              <a:buChar char="•"/>
            </a:pPr>
            <a:r>
              <a:rPr lang="en-US" sz="2900" b="0" i="0" u="none" strike="noStrike" cap="none">
                <a:solidFill>
                  <a:schemeClr val="dk1"/>
                </a:solidFill>
                <a:latin typeface="Trebuchet MS"/>
                <a:ea typeface="Trebuchet MS"/>
                <a:cs typeface="Trebuchet MS"/>
                <a:sym typeface="Trebuchet MS"/>
              </a:rPr>
              <a:t>What is Working Adults Buy-In?</a:t>
            </a:r>
            <a:endParaRPr sz="2900" b="0" i="0" u="none" strike="noStrike" cap="none">
              <a:solidFill>
                <a:schemeClr val="dk1"/>
              </a:solidFill>
              <a:latin typeface="Trebuchet MS"/>
              <a:ea typeface="Trebuchet MS"/>
              <a:cs typeface="Trebuchet MS"/>
              <a:sym typeface="Trebuchet MS"/>
            </a:endParaRPr>
          </a:p>
          <a:p>
            <a:pPr marL="411480" marR="0" lvl="0" indent="-411480" algn="l" rtl="0">
              <a:lnSpc>
                <a:spcPct val="100000"/>
              </a:lnSpc>
              <a:spcBef>
                <a:spcPts val="1680"/>
              </a:spcBef>
              <a:spcAft>
                <a:spcPts val="0"/>
              </a:spcAft>
              <a:buClr>
                <a:schemeClr val="dk1"/>
              </a:buClr>
              <a:buSzPts val="2900"/>
              <a:buFont typeface="Arial"/>
              <a:buChar char="•"/>
            </a:pPr>
            <a:r>
              <a:rPr lang="en-US" sz="2900" b="0" i="0" u="none" strike="noStrike" cap="none">
                <a:solidFill>
                  <a:schemeClr val="dk1"/>
                </a:solidFill>
                <a:latin typeface="Trebuchet MS"/>
                <a:ea typeface="Trebuchet MS"/>
                <a:cs typeface="Trebuchet MS"/>
                <a:sym typeface="Trebuchet MS"/>
              </a:rPr>
              <a:t>June 2025 Working Adults Buy-In project status </a:t>
            </a:r>
            <a:endParaRPr sz="2900" b="0" i="0" u="none" strike="noStrike" cap="none">
              <a:solidFill>
                <a:schemeClr val="dk1"/>
              </a:solidFill>
              <a:latin typeface="Trebuchet MS"/>
              <a:ea typeface="Trebuchet MS"/>
              <a:cs typeface="Trebuchet MS"/>
              <a:sym typeface="Trebuchet MS"/>
            </a:endParaRPr>
          </a:p>
          <a:p>
            <a:pPr marL="411480" marR="0" lvl="0" indent="-411480" algn="l" rtl="0">
              <a:lnSpc>
                <a:spcPct val="100000"/>
              </a:lnSpc>
              <a:spcBef>
                <a:spcPts val="1680"/>
              </a:spcBef>
              <a:spcAft>
                <a:spcPts val="0"/>
              </a:spcAft>
              <a:buClr>
                <a:schemeClr val="dk1"/>
              </a:buClr>
              <a:buSzPts val="2900"/>
              <a:buFont typeface="Trebuchet MS"/>
              <a:buChar char="•"/>
            </a:pPr>
            <a:r>
              <a:rPr lang="en-US" sz="2900" b="0" i="0" u="none" strike="noStrike" cap="none">
                <a:solidFill>
                  <a:schemeClr val="dk1"/>
                </a:solidFill>
                <a:latin typeface="Trebuchet MS"/>
                <a:ea typeface="Trebuchet MS"/>
                <a:cs typeface="Trebuchet MS"/>
                <a:sym typeface="Trebuchet MS"/>
              </a:rPr>
              <a:t>Background on Projects</a:t>
            </a:r>
            <a:endParaRPr sz="2900" b="0" i="0" u="none" strike="noStrike" cap="none">
              <a:solidFill>
                <a:schemeClr val="dk1"/>
              </a:solidFill>
              <a:latin typeface="Trebuchet MS"/>
              <a:ea typeface="Trebuchet MS"/>
              <a:cs typeface="Trebuchet MS"/>
              <a:sym typeface="Trebuchet MS"/>
            </a:endParaRPr>
          </a:p>
          <a:p>
            <a:pPr marL="411480" marR="0" lvl="0" indent="-411480" algn="l" rtl="0">
              <a:lnSpc>
                <a:spcPct val="100000"/>
              </a:lnSpc>
              <a:spcBef>
                <a:spcPts val="1680"/>
              </a:spcBef>
              <a:spcAft>
                <a:spcPts val="0"/>
              </a:spcAft>
              <a:buClr>
                <a:schemeClr val="dk1"/>
              </a:buClr>
              <a:buSzPts val="2900"/>
              <a:buFont typeface="Trebuchet MS"/>
              <a:buChar char="•"/>
            </a:pPr>
            <a:r>
              <a:rPr lang="en-US" sz="2900" b="0" i="0" u="none" strike="noStrike" cap="none">
                <a:solidFill>
                  <a:schemeClr val="dk1"/>
                </a:solidFill>
                <a:latin typeface="Trebuchet MS"/>
                <a:ea typeface="Trebuchet MS"/>
                <a:cs typeface="Trebuchet MS"/>
                <a:sym typeface="Trebuchet MS"/>
              </a:rPr>
              <a:t>Identified issues &amp; action taken </a:t>
            </a:r>
            <a:endParaRPr sz="2900" b="0" i="0" u="none" strike="noStrike" cap="none">
              <a:solidFill>
                <a:schemeClr val="dk1"/>
              </a:solidFill>
              <a:latin typeface="Trebuchet MS"/>
              <a:ea typeface="Trebuchet MS"/>
              <a:cs typeface="Trebuchet MS"/>
              <a:sym typeface="Trebuchet MS"/>
            </a:endParaRPr>
          </a:p>
          <a:p>
            <a:pPr marL="411480" marR="0" lvl="0" indent="-411480" algn="l" rtl="0">
              <a:lnSpc>
                <a:spcPct val="100000"/>
              </a:lnSpc>
              <a:spcBef>
                <a:spcPts val="1680"/>
              </a:spcBef>
              <a:spcAft>
                <a:spcPts val="0"/>
              </a:spcAft>
              <a:buClr>
                <a:schemeClr val="dk1"/>
              </a:buClr>
              <a:buSzPts val="2900"/>
              <a:buFont typeface="Trebuchet MS"/>
              <a:buChar char="•"/>
            </a:pPr>
            <a:r>
              <a:rPr lang="en-US" sz="2900" b="0" i="0" u="none" strike="noStrike" cap="none">
                <a:solidFill>
                  <a:schemeClr val="dk1"/>
                </a:solidFill>
                <a:latin typeface="Trebuchet MS"/>
                <a:ea typeface="Trebuchet MS"/>
                <a:cs typeface="Trebuchet MS"/>
                <a:sym typeface="Trebuchet MS"/>
              </a:rPr>
              <a:t>Ongoing monitoring </a:t>
            </a:r>
            <a:endParaRPr sz="29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
          <p:cNvSpPr txBox="1">
            <a:spLocks noGrp="1"/>
          </p:cNvSpPr>
          <p:nvPr>
            <p:ph type="title"/>
          </p:nvPr>
        </p:nvSpPr>
        <p:spPr>
          <a:xfrm>
            <a:off x="904450" y="1796950"/>
            <a:ext cx="7322400" cy="14904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What is Working Adults Buy-In?</a:t>
            </a:r>
            <a:endParaRPr sz="4800"/>
          </a:p>
        </p:txBody>
      </p:sp>
      <p:sp>
        <p:nvSpPr>
          <p:cNvPr id="249" name="Google Shape;249;p4"/>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5"/>
          <p:cNvSpPr txBox="1">
            <a:spLocks noGrp="1"/>
          </p:cNvSpPr>
          <p:nvPr>
            <p:ph type="title"/>
          </p:nvPr>
        </p:nvSpPr>
        <p:spPr>
          <a:xfrm>
            <a:off x="765300" y="511426"/>
            <a:ext cx="7513200" cy="7056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500">
                <a:solidFill>
                  <a:srgbClr val="00186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Working Adults Buy-In</a:t>
            </a:r>
            <a:endParaRPr sz="4500"/>
          </a:p>
        </p:txBody>
      </p:sp>
      <p:sp>
        <p:nvSpPr>
          <p:cNvPr id="255" name="Google Shape;255;p5"/>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12</a:t>
            </a:fld>
            <a:endParaRPr/>
          </a:p>
        </p:txBody>
      </p:sp>
      <p:sp>
        <p:nvSpPr>
          <p:cNvPr id="256" name="Google Shape;256;p5"/>
          <p:cNvSpPr txBox="1"/>
          <p:nvPr/>
        </p:nvSpPr>
        <p:spPr>
          <a:xfrm>
            <a:off x="765300" y="1461000"/>
            <a:ext cx="7513200" cy="4070100"/>
          </a:xfrm>
          <a:prstGeom prst="rect">
            <a:avLst/>
          </a:prstGeom>
          <a:noFill/>
          <a:ln>
            <a:noFill/>
          </a:ln>
        </p:spPr>
        <p:txBody>
          <a:bodyPr spcFirstLastPara="1" wrap="square" lIns="0" tIns="58400" rIns="0" bIns="0" anchor="t" anchorCtr="0">
            <a:spAutoFit/>
          </a:bodyPr>
          <a:lstStyle/>
          <a:p>
            <a:pPr marL="0" marR="5080" lvl="0" indent="0" algn="l" rtl="0">
              <a:lnSpc>
                <a:spcPct val="108148"/>
              </a:lnSpc>
              <a:spcBef>
                <a:spcPts val="0"/>
              </a:spcBef>
              <a:spcAft>
                <a:spcPts val="0"/>
              </a:spcAft>
              <a:buClr>
                <a:srgbClr val="000000"/>
              </a:buClr>
              <a:buSzPts val="2700"/>
              <a:buFont typeface="Arial"/>
              <a:buNone/>
            </a:pPr>
            <a:r>
              <a:rPr lang="en-US" sz="2700" b="0" i="0" u="none" strike="noStrike" cap="none">
                <a:solidFill>
                  <a:schemeClr val="dk1"/>
                </a:solidFill>
                <a:latin typeface="Trebuchet MS"/>
                <a:ea typeface="Trebuchet MS"/>
                <a:cs typeface="Trebuchet MS"/>
                <a:sym typeface="Trebuchet MS"/>
              </a:rPr>
              <a:t>Working Adults with Disabilities lets adults with a disability who qualify to "buy-into" Health First Colorado (Colorado's Medicaid Program). If you work and earn too much to qualify for Health First Colorado you may qualify. If you qualify, you may pay a monthly premium. Your monthly premium is based on your gross monthly earned and unearned income after any applicable disregards.</a:t>
            </a:r>
            <a:endParaRPr sz="27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6"/>
          <p:cNvSpPr txBox="1">
            <a:spLocks noGrp="1"/>
          </p:cNvSpPr>
          <p:nvPr>
            <p:ph type="title"/>
          </p:nvPr>
        </p:nvSpPr>
        <p:spPr>
          <a:xfrm>
            <a:off x="1823592" y="511429"/>
            <a:ext cx="5490845" cy="7112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SzPts val="1400"/>
              <a:buNone/>
            </a:pPr>
            <a:r>
              <a:rPr lang="en-US" sz="4500">
                <a:solidFill>
                  <a:srgbClr val="00186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Eligibility Guideline</a:t>
            </a:r>
            <a:r>
              <a:rPr lang="en-US" sz="4500">
                <a:solidFill>
                  <a:srgbClr val="00186F"/>
                </a:solidFill>
              </a:rPr>
              <a:t>s</a:t>
            </a:r>
            <a:endParaRPr sz="4500"/>
          </a:p>
        </p:txBody>
      </p:sp>
      <p:sp>
        <p:nvSpPr>
          <p:cNvPr id="262" name="Google Shape;262;p6"/>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13</a:t>
            </a:fld>
            <a:endParaRPr/>
          </a:p>
        </p:txBody>
      </p:sp>
      <p:sp>
        <p:nvSpPr>
          <p:cNvPr id="263" name="Google Shape;263;p6"/>
          <p:cNvSpPr txBox="1">
            <a:spLocks noGrp="1"/>
          </p:cNvSpPr>
          <p:nvPr>
            <p:ph type="body" idx="1"/>
          </p:nvPr>
        </p:nvSpPr>
        <p:spPr>
          <a:xfrm>
            <a:off x="576850" y="1420050"/>
            <a:ext cx="7977600" cy="4539900"/>
          </a:xfrm>
          <a:prstGeom prst="rect">
            <a:avLst/>
          </a:prstGeom>
          <a:noFill/>
          <a:ln>
            <a:noFill/>
          </a:ln>
        </p:spPr>
        <p:txBody>
          <a:bodyPr spcFirstLastPara="1" wrap="square" lIns="0" tIns="12700" rIns="0" bIns="0" anchor="t" anchorCtr="0">
            <a:spAutoFit/>
          </a:bodyPr>
          <a:lstStyle/>
          <a:p>
            <a:pPr marL="424180" lvl="0" indent="-380365" algn="l" rtl="0">
              <a:lnSpc>
                <a:spcPct val="114074"/>
              </a:lnSpc>
              <a:spcBef>
                <a:spcPts val="0"/>
              </a:spcBef>
              <a:spcAft>
                <a:spcPts val="0"/>
              </a:spcAft>
              <a:buClr>
                <a:schemeClr val="dk1"/>
              </a:buClr>
              <a:buSzPts val="2400"/>
              <a:buFont typeface="Arial"/>
              <a:buChar char="•"/>
            </a:pPr>
            <a:r>
              <a:rPr lang="en-US" sz="2400"/>
              <a:t>You must be 16 or older,</a:t>
            </a:r>
            <a:endParaRPr sz="2400"/>
          </a:p>
          <a:p>
            <a:pPr marL="424180" lvl="0" indent="-380365" algn="l" rtl="0">
              <a:lnSpc>
                <a:spcPct val="107962"/>
              </a:lnSpc>
              <a:spcBef>
                <a:spcPts val="1000"/>
              </a:spcBef>
              <a:spcAft>
                <a:spcPts val="0"/>
              </a:spcAft>
              <a:buClr>
                <a:schemeClr val="dk1"/>
              </a:buClr>
              <a:buSzPts val="2400"/>
              <a:buFont typeface="Arial"/>
              <a:buChar char="•"/>
            </a:pPr>
            <a:r>
              <a:rPr lang="en-US" sz="2400"/>
              <a:t>You must be employed,</a:t>
            </a:r>
            <a:endParaRPr sz="2400"/>
          </a:p>
          <a:p>
            <a:pPr marL="424180" marR="5080" lvl="0" indent="-380365" algn="l" rtl="0">
              <a:lnSpc>
                <a:spcPct val="100000"/>
              </a:lnSpc>
              <a:spcBef>
                <a:spcPts val="1000"/>
              </a:spcBef>
              <a:spcAft>
                <a:spcPts val="0"/>
              </a:spcAft>
              <a:buClr>
                <a:schemeClr val="dk1"/>
              </a:buClr>
              <a:buSzPts val="2400"/>
              <a:buFont typeface="Arial"/>
              <a:buChar char="•"/>
            </a:pPr>
            <a:r>
              <a:rPr lang="en-US" sz="2400"/>
              <a:t>You must have a qualifying disability, either through Social Security or the State Disability Determination vendor, even if you are 65 or older. The Social Security Administration (SSA) listings describe what disabilities qualify, and;</a:t>
            </a:r>
            <a:endParaRPr sz="2400"/>
          </a:p>
          <a:p>
            <a:pPr marL="424180" lvl="0" indent="-380365" algn="l" rtl="0">
              <a:lnSpc>
                <a:spcPct val="99814"/>
              </a:lnSpc>
              <a:spcBef>
                <a:spcPts val="1000"/>
              </a:spcBef>
              <a:spcAft>
                <a:spcPts val="1000"/>
              </a:spcAft>
              <a:buClr>
                <a:schemeClr val="dk1"/>
              </a:buClr>
              <a:buSzPts val="2400"/>
              <a:buFont typeface="Arial"/>
              <a:buChar char="•"/>
            </a:pPr>
            <a:r>
              <a:rPr lang="en-US" sz="2400"/>
              <a:t>Your income after disregards must be below 450% of the Federal Poverty Level (FPL). For example, you can earn about $11,020 a month and qualify. You may have additional income that is disregarded.</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7"/>
          <p:cNvSpPr txBox="1">
            <a:spLocks noGrp="1"/>
          </p:cNvSpPr>
          <p:nvPr>
            <p:ph type="title"/>
          </p:nvPr>
        </p:nvSpPr>
        <p:spPr>
          <a:xfrm>
            <a:off x="733933" y="546989"/>
            <a:ext cx="7669500" cy="6438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100">
                <a:solidFill>
                  <a:srgbClr val="00186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Eligibility Guidelines cont.</a:t>
            </a:r>
            <a:endParaRPr sz="4100"/>
          </a:p>
        </p:txBody>
      </p:sp>
      <p:sp>
        <p:nvSpPr>
          <p:cNvPr id="269" name="Google Shape;269;p7"/>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14</a:t>
            </a:fld>
            <a:endParaRPr/>
          </a:p>
        </p:txBody>
      </p:sp>
      <p:sp>
        <p:nvSpPr>
          <p:cNvPr id="270" name="Google Shape;270;p7"/>
          <p:cNvSpPr txBox="1"/>
          <p:nvPr/>
        </p:nvSpPr>
        <p:spPr>
          <a:xfrm>
            <a:off x="605475" y="1355225"/>
            <a:ext cx="7773600" cy="4270200"/>
          </a:xfrm>
          <a:prstGeom prst="rect">
            <a:avLst/>
          </a:prstGeom>
          <a:noFill/>
          <a:ln>
            <a:noFill/>
          </a:ln>
        </p:spPr>
        <p:txBody>
          <a:bodyPr spcFirstLastPara="1" wrap="square" lIns="0" tIns="58400" rIns="0" bIns="0" anchor="t" anchorCtr="0">
            <a:spAutoFit/>
          </a:bodyPr>
          <a:lstStyle/>
          <a:p>
            <a:pPr marL="411480" marR="5080" lvl="0" indent="-399415" algn="l" rtl="0">
              <a:lnSpc>
                <a:spcPct val="108148"/>
              </a:lnSpc>
              <a:spcBef>
                <a:spcPts val="0"/>
              </a:spcBef>
              <a:spcAft>
                <a:spcPts val="0"/>
              </a:spcAft>
              <a:buClr>
                <a:schemeClr val="dk1"/>
              </a:buClr>
              <a:buSzPts val="2700"/>
              <a:buFont typeface="Arial"/>
              <a:buChar char="•"/>
            </a:pPr>
            <a:r>
              <a:rPr lang="en-US" sz="2700" b="0" i="0" u="none" strike="noStrike" cap="none">
                <a:solidFill>
                  <a:schemeClr val="dk1"/>
                </a:solidFill>
                <a:latin typeface="Trebuchet MS"/>
                <a:ea typeface="Trebuchet MS"/>
                <a:cs typeface="Trebuchet MS"/>
                <a:sym typeface="Trebuchet MS"/>
              </a:rPr>
              <a:t>Applicants should always complete the Health  First Colorado Application to find out if their  income qualifies.</a:t>
            </a:r>
            <a:endParaRPr sz="2700" b="0" i="0" u="none" strike="noStrike" cap="none">
              <a:solidFill>
                <a:schemeClr val="dk1"/>
              </a:solidFill>
              <a:latin typeface="Trebuchet MS"/>
              <a:ea typeface="Trebuchet MS"/>
              <a:cs typeface="Trebuchet MS"/>
              <a:sym typeface="Trebuchet MS"/>
            </a:endParaRPr>
          </a:p>
          <a:p>
            <a:pPr marL="411480" marR="0" lvl="0" indent="-399415" algn="l" rtl="0">
              <a:lnSpc>
                <a:spcPct val="100000"/>
              </a:lnSpc>
              <a:spcBef>
                <a:spcPts val="1000"/>
              </a:spcBef>
              <a:spcAft>
                <a:spcPts val="0"/>
              </a:spcAft>
              <a:buClr>
                <a:schemeClr val="dk1"/>
              </a:buClr>
              <a:buSzPts val="2700"/>
              <a:buFont typeface="Arial"/>
              <a:buChar char="•"/>
            </a:pPr>
            <a:r>
              <a:rPr lang="en-US" sz="2700" b="0" i="0" u="none" strike="noStrike" cap="none">
                <a:solidFill>
                  <a:schemeClr val="dk1"/>
                </a:solidFill>
                <a:latin typeface="Trebuchet MS"/>
                <a:ea typeface="Trebuchet MS"/>
                <a:cs typeface="Trebuchet MS"/>
                <a:sym typeface="Trebuchet MS"/>
              </a:rPr>
              <a:t>You are not required to apply for SSA disability. If you do not have a current disability determination from the SSA, fill out the Health First Colorado Disability Application.</a:t>
            </a:r>
            <a:endParaRPr sz="2700" b="0" i="0" u="none" strike="noStrike" cap="none">
              <a:solidFill>
                <a:schemeClr val="dk1"/>
              </a:solidFill>
              <a:latin typeface="Trebuchet MS"/>
              <a:ea typeface="Trebuchet MS"/>
              <a:cs typeface="Trebuchet MS"/>
              <a:sym typeface="Trebuchet MS"/>
            </a:endParaRPr>
          </a:p>
          <a:p>
            <a:pPr marL="411480" marR="0" lvl="0" indent="-399415" algn="l" rtl="0">
              <a:lnSpc>
                <a:spcPct val="100000"/>
              </a:lnSpc>
              <a:spcBef>
                <a:spcPts val="1000"/>
              </a:spcBef>
              <a:spcAft>
                <a:spcPts val="0"/>
              </a:spcAft>
              <a:buClr>
                <a:schemeClr val="dk1"/>
              </a:buClr>
              <a:buSzPts val="2700"/>
              <a:buFont typeface="Arial"/>
              <a:buChar char="•"/>
            </a:pPr>
            <a:r>
              <a:rPr lang="en-US" sz="2700" b="0" i="0" u="none" strike="noStrike" cap="none">
                <a:solidFill>
                  <a:schemeClr val="dk1"/>
                </a:solidFill>
                <a:latin typeface="Trebuchet MS"/>
                <a:ea typeface="Trebuchet MS"/>
                <a:cs typeface="Trebuchet MS"/>
                <a:sym typeface="Trebuchet MS"/>
              </a:rPr>
              <a:t>Resources/assets are not considered </a:t>
            </a:r>
            <a:endParaRPr sz="2700" b="0" i="0" u="none" strike="noStrike" cap="none">
              <a:solidFill>
                <a:schemeClr val="dk1"/>
              </a:solidFill>
              <a:latin typeface="Trebuchet MS"/>
              <a:ea typeface="Trebuchet MS"/>
              <a:cs typeface="Trebuchet MS"/>
              <a:sym typeface="Trebuchet MS"/>
            </a:endParaRPr>
          </a:p>
          <a:p>
            <a:pPr marL="914400" marR="488315" lvl="1" indent="-393700" algn="l" rtl="0">
              <a:lnSpc>
                <a:spcPct val="108148"/>
              </a:lnSpc>
              <a:spcBef>
                <a:spcPts val="1000"/>
              </a:spcBef>
              <a:spcAft>
                <a:spcPts val="100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Example:checking &amp; savings accounts</a:t>
            </a:r>
            <a:endParaRPr sz="13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8"/>
          <p:cNvSpPr txBox="1">
            <a:spLocks noGrp="1"/>
          </p:cNvSpPr>
          <p:nvPr>
            <p:ph type="title"/>
          </p:nvPr>
        </p:nvSpPr>
        <p:spPr>
          <a:xfrm>
            <a:off x="868700" y="1691400"/>
            <a:ext cx="7434000" cy="29682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What is Working Adults Buy-In with Home &amp; Community Based Services (HCBS)?</a:t>
            </a:r>
            <a:endParaRPr sz="4800"/>
          </a:p>
        </p:txBody>
      </p:sp>
      <p:sp>
        <p:nvSpPr>
          <p:cNvPr id="276" name="Google Shape;276;p8"/>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g337c6ff00c2_0_355"/>
          <p:cNvSpPr txBox="1">
            <a:spLocks noGrp="1"/>
          </p:cNvSpPr>
          <p:nvPr>
            <p:ph type="title"/>
          </p:nvPr>
        </p:nvSpPr>
        <p:spPr>
          <a:xfrm>
            <a:off x="658125" y="1512825"/>
            <a:ext cx="7910400" cy="5499000"/>
          </a:xfrm>
          <a:prstGeom prst="rect">
            <a:avLst/>
          </a:prstGeom>
          <a:noFill/>
          <a:ln>
            <a:noFill/>
          </a:ln>
        </p:spPr>
        <p:txBody>
          <a:bodyPr spcFirstLastPara="1" wrap="square" lIns="0" tIns="0" rIns="0" bIns="0" anchor="t" anchorCtr="0">
            <a:spAutoFit/>
          </a:bodyPr>
          <a:lstStyle/>
          <a:p>
            <a:pPr marL="0" marR="5080" lvl="0" indent="0" algn="l" rtl="0">
              <a:lnSpc>
                <a:spcPct val="108148"/>
              </a:lnSpc>
              <a:spcBef>
                <a:spcPts val="0"/>
              </a:spcBef>
              <a:spcAft>
                <a:spcPts val="0"/>
              </a:spcAft>
              <a:buSzPts val="1400"/>
              <a:buNone/>
            </a:pPr>
            <a:r>
              <a:rPr lang="en-US" sz="2300" b="0">
                <a:solidFill>
                  <a:schemeClr val="dk1"/>
                </a:solidFill>
              </a:rPr>
              <a:t>In addition to Health First Colorado benefits members may also qualify for extra long-term services and supports. These additional services are accessed </a:t>
            </a:r>
            <a:r>
              <a:rPr lang="en-US" sz="2400" b="0">
                <a:solidFill>
                  <a:schemeClr val="dk1"/>
                </a:solidFill>
              </a:rPr>
              <a:t>through the following HCBS waivers:</a:t>
            </a:r>
            <a:endParaRPr sz="2400" b="0">
              <a:solidFill>
                <a:schemeClr val="dk1"/>
              </a:solidFill>
            </a:endParaRPr>
          </a:p>
          <a:p>
            <a:pPr marL="868680" lvl="1" indent="-325753" algn="l" rtl="0">
              <a:lnSpc>
                <a:spcPct val="101224"/>
              </a:lnSpc>
              <a:spcBef>
                <a:spcPts val="1000"/>
              </a:spcBef>
              <a:spcAft>
                <a:spcPts val="0"/>
              </a:spcAft>
              <a:buClr>
                <a:schemeClr val="dk1"/>
              </a:buClr>
              <a:buSzPts val="1500"/>
              <a:buFont typeface="Quattrocento Sans"/>
              <a:buChar char="➢"/>
            </a:pPr>
            <a:r>
              <a:rPr lang="en-US" sz="2250">
                <a:solidFill>
                  <a:schemeClr val="dk1"/>
                </a:solidFill>
                <a:latin typeface="Trebuchet MS"/>
                <a:ea typeface="Trebuchet MS"/>
                <a:cs typeface="Trebuchet MS"/>
                <a:sym typeface="Trebuchet MS"/>
              </a:rPr>
              <a:t>Brain Injury (BI) Waiver</a:t>
            </a:r>
            <a:endParaRPr sz="2250">
              <a:solidFill>
                <a:schemeClr val="dk1"/>
              </a:solidFill>
              <a:latin typeface="Trebuchet MS"/>
              <a:ea typeface="Trebuchet MS"/>
              <a:cs typeface="Trebuchet MS"/>
              <a:sym typeface="Trebuchet MS"/>
            </a:endParaRPr>
          </a:p>
          <a:p>
            <a:pPr marL="868680" lvl="1" indent="-325753" algn="l" rtl="0">
              <a:lnSpc>
                <a:spcPct val="109183"/>
              </a:lnSpc>
              <a:spcBef>
                <a:spcPts val="1000"/>
              </a:spcBef>
              <a:spcAft>
                <a:spcPts val="0"/>
              </a:spcAft>
              <a:buClr>
                <a:schemeClr val="dk1"/>
              </a:buClr>
              <a:buSzPts val="1500"/>
              <a:buFont typeface="Quattrocento Sans"/>
              <a:buChar char="➢"/>
            </a:pPr>
            <a:r>
              <a:rPr lang="en-US" sz="2250">
                <a:solidFill>
                  <a:schemeClr val="dk1"/>
                </a:solidFill>
                <a:latin typeface="Trebuchet MS"/>
                <a:ea typeface="Trebuchet MS"/>
                <a:cs typeface="Trebuchet MS"/>
                <a:sym typeface="Trebuchet MS"/>
              </a:rPr>
              <a:t>Community Mental Health Supports (CMHS) Waiver</a:t>
            </a:r>
            <a:endParaRPr sz="2250">
              <a:solidFill>
                <a:schemeClr val="dk1"/>
              </a:solidFill>
              <a:latin typeface="Trebuchet MS"/>
              <a:ea typeface="Trebuchet MS"/>
              <a:cs typeface="Trebuchet MS"/>
              <a:sym typeface="Trebuchet MS"/>
            </a:endParaRPr>
          </a:p>
          <a:p>
            <a:pPr marL="868680" lvl="1" indent="-325753" algn="l" rtl="0">
              <a:lnSpc>
                <a:spcPct val="108979"/>
              </a:lnSpc>
              <a:spcBef>
                <a:spcPts val="1000"/>
              </a:spcBef>
              <a:spcAft>
                <a:spcPts val="0"/>
              </a:spcAft>
              <a:buClr>
                <a:schemeClr val="dk1"/>
              </a:buClr>
              <a:buSzPts val="1500"/>
              <a:buFont typeface="Quattrocento Sans"/>
              <a:buChar char="➢"/>
            </a:pPr>
            <a:r>
              <a:rPr lang="en-US" sz="2250">
                <a:solidFill>
                  <a:schemeClr val="dk1"/>
                </a:solidFill>
                <a:latin typeface="Trebuchet MS"/>
                <a:ea typeface="Trebuchet MS"/>
                <a:cs typeface="Trebuchet MS"/>
                <a:sym typeface="Trebuchet MS"/>
              </a:rPr>
              <a:t>Complementary &amp; Integrative Health (CIH) Waiver</a:t>
            </a:r>
            <a:endParaRPr sz="2250">
              <a:solidFill>
                <a:schemeClr val="dk1"/>
              </a:solidFill>
              <a:latin typeface="Trebuchet MS"/>
              <a:ea typeface="Trebuchet MS"/>
              <a:cs typeface="Trebuchet MS"/>
              <a:sym typeface="Trebuchet MS"/>
            </a:endParaRPr>
          </a:p>
          <a:p>
            <a:pPr marL="868680" lvl="1" indent="-325753" algn="l" rtl="0">
              <a:lnSpc>
                <a:spcPct val="108979"/>
              </a:lnSpc>
              <a:spcBef>
                <a:spcPts val="1000"/>
              </a:spcBef>
              <a:spcAft>
                <a:spcPts val="0"/>
              </a:spcAft>
              <a:buClr>
                <a:schemeClr val="dk1"/>
              </a:buClr>
              <a:buSzPts val="1500"/>
              <a:buFont typeface="Quattrocento Sans"/>
              <a:buChar char="➢"/>
            </a:pPr>
            <a:r>
              <a:rPr lang="en-US" sz="2250">
                <a:solidFill>
                  <a:schemeClr val="dk1"/>
                </a:solidFill>
                <a:latin typeface="Trebuchet MS"/>
                <a:ea typeface="Trebuchet MS"/>
                <a:cs typeface="Trebuchet MS"/>
                <a:sym typeface="Trebuchet MS"/>
              </a:rPr>
              <a:t>Developmental Disabilities (DD) Waiver</a:t>
            </a:r>
            <a:endParaRPr sz="2250">
              <a:solidFill>
                <a:schemeClr val="dk1"/>
              </a:solidFill>
              <a:latin typeface="Trebuchet MS"/>
              <a:ea typeface="Trebuchet MS"/>
              <a:cs typeface="Trebuchet MS"/>
              <a:sym typeface="Trebuchet MS"/>
            </a:endParaRPr>
          </a:p>
          <a:p>
            <a:pPr marL="868680" lvl="1" indent="-325753" algn="l" rtl="0">
              <a:lnSpc>
                <a:spcPct val="109183"/>
              </a:lnSpc>
              <a:spcBef>
                <a:spcPts val="1000"/>
              </a:spcBef>
              <a:spcAft>
                <a:spcPts val="0"/>
              </a:spcAft>
              <a:buClr>
                <a:schemeClr val="dk1"/>
              </a:buClr>
              <a:buSzPts val="1500"/>
              <a:buFont typeface="Quattrocento Sans"/>
              <a:buChar char="➢"/>
            </a:pPr>
            <a:r>
              <a:rPr lang="en-US" sz="2250">
                <a:solidFill>
                  <a:schemeClr val="dk1"/>
                </a:solidFill>
                <a:latin typeface="Trebuchet MS"/>
                <a:ea typeface="Trebuchet MS"/>
                <a:cs typeface="Trebuchet MS"/>
                <a:sym typeface="Trebuchet MS"/>
              </a:rPr>
              <a:t>Elderly, Blind &amp; Disabled (EBD) Waiver</a:t>
            </a:r>
            <a:endParaRPr sz="2250">
              <a:solidFill>
                <a:schemeClr val="dk1"/>
              </a:solidFill>
              <a:latin typeface="Trebuchet MS"/>
              <a:ea typeface="Trebuchet MS"/>
              <a:cs typeface="Trebuchet MS"/>
              <a:sym typeface="Trebuchet MS"/>
            </a:endParaRPr>
          </a:p>
          <a:p>
            <a:pPr marL="868680" lvl="1" indent="-325753" algn="l" rtl="0">
              <a:lnSpc>
                <a:spcPct val="114693"/>
              </a:lnSpc>
              <a:spcBef>
                <a:spcPts val="1000"/>
              </a:spcBef>
              <a:spcAft>
                <a:spcPts val="0"/>
              </a:spcAft>
              <a:buClr>
                <a:schemeClr val="dk1"/>
              </a:buClr>
              <a:buSzPts val="1500"/>
              <a:buFont typeface="Quattrocento Sans"/>
              <a:buChar char="➢"/>
            </a:pPr>
            <a:r>
              <a:rPr lang="en-US" sz="2250">
                <a:solidFill>
                  <a:schemeClr val="dk1"/>
                </a:solidFill>
                <a:latin typeface="Trebuchet MS"/>
                <a:ea typeface="Trebuchet MS"/>
                <a:cs typeface="Trebuchet MS"/>
                <a:sym typeface="Trebuchet MS"/>
              </a:rPr>
              <a:t>Supported Living Services (SLS) Waiver</a:t>
            </a:r>
            <a:endParaRPr sz="2250">
              <a:solidFill>
                <a:schemeClr val="dk1"/>
              </a:solidFill>
              <a:latin typeface="Trebuchet MS"/>
              <a:ea typeface="Trebuchet MS"/>
              <a:cs typeface="Trebuchet MS"/>
              <a:sym typeface="Trebuchet MS"/>
            </a:endParaRPr>
          </a:p>
          <a:p>
            <a:pPr marL="0" lvl="0" indent="0" algn="l" rtl="0">
              <a:lnSpc>
                <a:spcPct val="100000"/>
              </a:lnSpc>
              <a:spcBef>
                <a:spcPts val="1000"/>
              </a:spcBef>
              <a:spcAft>
                <a:spcPts val="0"/>
              </a:spcAft>
              <a:buSzPts val="1400"/>
              <a:buNone/>
            </a:pPr>
            <a:endParaRPr/>
          </a:p>
        </p:txBody>
      </p:sp>
      <p:sp>
        <p:nvSpPr>
          <p:cNvPr id="282" name="Google Shape;282;g337c6ff00c2_0_355"/>
          <p:cNvSpPr txBox="1">
            <a:spLocks noGrp="1"/>
          </p:cNvSpPr>
          <p:nvPr>
            <p:ph type="body" idx="1"/>
          </p:nvPr>
        </p:nvSpPr>
        <p:spPr>
          <a:xfrm>
            <a:off x="441250" y="703875"/>
            <a:ext cx="8215500" cy="646500"/>
          </a:xfrm>
          <a:prstGeom prst="rect">
            <a:avLst/>
          </a:prstGeom>
          <a:noFill/>
          <a:ln>
            <a:noFill/>
          </a:ln>
        </p:spPr>
        <p:txBody>
          <a:bodyPr spcFirstLastPara="1" wrap="square" lIns="0" tIns="0" rIns="0" bIns="0" anchor="t" anchorCtr="0">
            <a:spAutoFit/>
          </a:bodyPr>
          <a:lstStyle/>
          <a:p>
            <a:pPr marL="12700" lvl="0" indent="0" algn="ctr" rtl="0">
              <a:lnSpc>
                <a:spcPct val="100000"/>
              </a:lnSpc>
              <a:spcBef>
                <a:spcPts val="0"/>
              </a:spcBef>
              <a:spcAft>
                <a:spcPts val="0"/>
              </a:spcAft>
              <a:buSzPts val="1400"/>
              <a:buNone/>
            </a:pPr>
            <a:r>
              <a:rPr lang="en-US" sz="4200" b="1">
                <a:solidFill>
                  <a:srgbClr val="00186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Working Adults Buy-In with HCBS</a:t>
            </a:r>
            <a:endParaRPr sz="2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34f21090d05_0_5"/>
          <p:cNvSpPr txBox="1">
            <a:spLocks noGrp="1"/>
          </p:cNvSpPr>
          <p:nvPr>
            <p:ph type="title"/>
          </p:nvPr>
        </p:nvSpPr>
        <p:spPr>
          <a:xfrm>
            <a:off x="733925" y="325675"/>
            <a:ext cx="7669500" cy="1213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3900">
                <a:solidFill>
                  <a:srgbClr val="00186F"/>
                </a:solidFill>
              </a:rPr>
              <a:t>Working Adults Buy-In</a:t>
            </a:r>
            <a:r>
              <a:rPr lang="en-US" sz="3900">
                <a:solidFill>
                  <a:srgbClr val="00186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 &amp; LTC Comparison Chart</a:t>
            </a:r>
            <a:endParaRPr sz="3900"/>
          </a:p>
        </p:txBody>
      </p:sp>
      <p:sp>
        <p:nvSpPr>
          <p:cNvPr id="288" name="Google Shape;288;g34f21090d05_0_5"/>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17</a:t>
            </a:fld>
            <a:endParaRPr/>
          </a:p>
        </p:txBody>
      </p:sp>
      <p:sp>
        <p:nvSpPr>
          <p:cNvPr id="289" name="Google Shape;289;g34f21090d05_0_5"/>
          <p:cNvSpPr txBox="1"/>
          <p:nvPr/>
        </p:nvSpPr>
        <p:spPr>
          <a:xfrm>
            <a:off x="605475" y="1355225"/>
            <a:ext cx="7773600" cy="259200"/>
          </a:xfrm>
          <a:prstGeom prst="rect">
            <a:avLst/>
          </a:prstGeom>
          <a:noFill/>
          <a:ln>
            <a:noFill/>
          </a:ln>
        </p:spPr>
        <p:txBody>
          <a:bodyPr spcFirstLastPara="1" wrap="square" lIns="0" tIns="58400" rIns="0" bIns="0" anchor="t" anchorCtr="0">
            <a:spAutoFit/>
          </a:bodyPr>
          <a:lstStyle/>
          <a:p>
            <a:pPr marL="457200" marR="5080" lvl="0" indent="0" algn="l" rtl="0">
              <a:lnSpc>
                <a:spcPct val="108148"/>
              </a:lnSpc>
              <a:spcBef>
                <a:spcPts val="0"/>
              </a:spcBef>
              <a:spcAft>
                <a:spcPts val="0"/>
              </a:spcAft>
              <a:buClr>
                <a:srgbClr val="000000"/>
              </a:buClr>
              <a:buSzPts val="1300"/>
              <a:buFont typeface="Arial"/>
              <a:buNone/>
            </a:pPr>
            <a:endParaRPr sz="1300" b="0" i="0" u="none" strike="noStrike" cap="none">
              <a:solidFill>
                <a:srgbClr val="000000"/>
              </a:solidFill>
              <a:latin typeface="Arial"/>
              <a:ea typeface="Arial"/>
              <a:cs typeface="Arial"/>
              <a:sym typeface="Arial"/>
            </a:endParaRPr>
          </a:p>
        </p:txBody>
      </p:sp>
      <p:graphicFrame>
        <p:nvGraphicFramePr>
          <p:cNvPr id="290" name="Google Shape;290;g34f21090d05_0_5"/>
          <p:cNvGraphicFramePr/>
          <p:nvPr/>
        </p:nvGraphicFramePr>
        <p:xfrm>
          <a:off x="634913" y="1614425"/>
          <a:ext cx="3000000" cy="3000000"/>
        </p:xfrm>
        <a:graphic>
          <a:graphicData uri="http://schemas.openxmlformats.org/drawingml/2006/table">
            <a:tbl>
              <a:tblPr>
                <a:noFill/>
                <a:tableStyleId>{1ECDAD7E-3B42-47C1-9E1C-5366B76CFD16}</a:tableStyleId>
              </a:tblPr>
              <a:tblGrid>
                <a:gridCol w="2004825">
                  <a:extLst>
                    <a:ext uri="{9D8B030D-6E8A-4147-A177-3AD203B41FA5}">
                      <a16:colId xmlns:a16="http://schemas.microsoft.com/office/drawing/2014/main" val="20000"/>
                    </a:ext>
                  </a:extLst>
                </a:gridCol>
                <a:gridCol w="2931350">
                  <a:extLst>
                    <a:ext uri="{9D8B030D-6E8A-4147-A177-3AD203B41FA5}">
                      <a16:colId xmlns:a16="http://schemas.microsoft.com/office/drawing/2014/main" val="20001"/>
                    </a:ext>
                  </a:extLst>
                </a:gridCol>
                <a:gridCol w="2931325">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600"/>
                        <a:buFont typeface="Arial"/>
                        <a:buNone/>
                      </a:pP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Working Adults Buy-In with HCBS</a:t>
                      </a:r>
                      <a:endParaRPr sz="1600" b="1" u="none" strike="noStrike" cap="none">
                        <a:latin typeface="Trebuchet MS"/>
                        <a:ea typeface="Trebuchet MS"/>
                        <a:cs typeface="Trebuchet MS"/>
                        <a:sym typeface="Trebuchet MS"/>
                      </a:endParaRPr>
                    </a:p>
                  </a:txBody>
                  <a:tcPr marL="91425" marR="91425" marT="91425" marB="91425">
                    <a:solidFill>
                      <a:srgbClr val="F4CCCC"/>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LTC with HCBS</a:t>
                      </a:r>
                      <a:endParaRPr sz="1600" b="1" u="none" strike="noStrike" cap="none">
                        <a:latin typeface="Trebuchet MS"/>
                        <a:ea typeface="Trebuchet MS"/>
                        <a:cs typeface="Trebuchet MS"/>
                        <a:sym typeface="Trebuchet MS"/>
                      </a:endParaRPr>
                    </a:p>
                  </a:txBody>
                  <a:tcPr marL="91425" marR="91425" marT="91425" marB="91425">
                    <a:solidFill>
                      <a:srgbClr val="F4CCCC"/>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Income</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Approx. $5,648</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Approx. $2,829</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Resources</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No limit, not checked</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Approx. $2,000</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Age</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16 or older</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Waiver dependent</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Disability</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Yes</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Yes</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4"/>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Level of Care</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Yes</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Yes</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5"/>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Work Requirement</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Yes</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No</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6"/>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Premiums</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Yes</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No</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7"/>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Coverage</a:t>
                      </a:r>
                      <a:endParaRPr sz="1600" b="1" u="none" strike="noStrike" cap="none">
                        <a:latin typeface="Trebuchet MS"/>
                        <a:ea typeface="Trebuchet MS"/>
                        <a:cs typeface="Trebuchet MS"/>
                        <a:sym typeface="Trebuchet MS"/>
                      </a:endParaRPr>
                    </a:p>
                  </a:txBody>
                  <a:tcPr marL="91425" marR="91425" marT="91425" marB="91425">
                    <a:solidFill>
                      <a:srgbClr val="C9DAF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Full Health First Colorado Coverage, PLUS HCBS coverage</a:t>
                      </a:r>
                      <a:endParaRPr sz="1600" u="none" strike="noStrike" cap="none">
                        <a:latin typeface="Trebuchet MS"/>
                        <a:ea typeface="Trebuchet MS"/>
                        <a:cs typeface="Trebuchet MS"/>
                        <a:sym typeface="Trebuchet M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Full Health First Colorado Coverage, PLUS HCBS coverage</a:t>
                      </a:r>
                      <a:endParaRPr sz="1600" u="none" strike="noStrike" cap="none">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3538af952b8_0_28"/>
          <p:cNvSpPr txBox="1">
            <a:spLocks noGrp="1"/>
          </p:cNvSpPr>
          <p:nvPr>
            <p:ph type="title"/>
          </p:nvPr>
        </p:nvSpPr>
        <p:spPr>
          <a:xfrm>
            <a:off x="868700" y="2028850"/>
            <a:ext cx="7434000" cy="14904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800"/>
              <a:t>June 2025 Working Adult Buy-In Project Status</a:t>
            </a:r>
            <a:endParaRPr sz="4800"/>
          </a:p>
        </p:txBody>
      </p:sp>
      <p:sp>
        <p:nvSpPr>
          <p:cNvPr id="296" name="Google Shape;296;g3538af952b8_0_28"/>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g3542614cfcd_0_55"/>
          <p:cNvSpPr txBox="1">
            <a:spLocks noGrp="1"/>
          </p:cNvSpPr>
          <p:nvPr>
            <p:ph type="title"/>
          </p:nvPr>
        </p:nvSpPr>
        <p:spPr>
          <a:xfrm>
            <a:off x="585000" y="1458175"/>
            <a:ext cx="7854000" cy="3817200"/>
          </a:xfrm>
          <a:prstGeom prst="rect">
            <a:avLst/>
          </a:prstGeom>
          <a:noFill/>
          <a:ln>
            <a:noFill/>
          </a:ln>
        </p:spPr>
        <p:txBody>
          <a:bodyPr spcFirstLastPara="1" wrap="square" lIns="0" tIns="0" rIns="0" bIns="0" anchor="t" anchorCtr="0">
            <a:spAutoFit/>
          </a:bodyPr>
          <a:lstStyle/>
          <a:p>
            <a:pPr marL="411480" marR="85725" lvl="0" indent="-399415" algn="l" rtl="0">
              <a:lnSpc>
                <a:spcPct val="108148"/>
              </a:lnSpc>
              <a:spcBef>
                <a:spcPts val="0"/>
              </a:spcBef>
              <a:spcAft>
                <a:spcPts val="0"/>
              </a:spcAft>
              <a:buSzPts val="2700"/>
              <a:buChar char="•"/>
            </a:pPr>
            <a:r>
              <a:rPr lang="en-US" sz="2700" b="0">
                <a:solidFill>
                  <a:srgbClr val="000000"/>
                </a:solidFill>
              </a:rPr>
              <a:t>Discontinue auto-enrollment into </a:t>
            </a:r>
            <a:r>
              <a:rPr lang="en-US" sz="2700" b="0">
                <a:solidFill>
                  <a:schemeClr val="dk1"/>
                </a:solidFill>
              </a:rPr>
              <a:t>Working Adults Buy-In</a:t>
            </a:r>
            <a:r>
              <a:rPr lang="en-US" sz="2700" b="0">
                <a:solidFill>
                  <a:srgbClr val="000000"/>
                </a:solidFill>
              </a:rPr>
              <a:t> with HCBS at enrollment &amp; renewal so members wouldn’t be auto-enrolled in a program with premiums to pay </a:t>
            </a:r>
            <a:endParaRPr sz="2700" b="0">
              <a:solidFill>
                <a:srgbClr val="000000"/>
              </a:solidFill>
            </a:endParaRPr>
          </a:p>
          <a:p>
            <a:pPr marL="411480" marR="433069" lvl="0" indent="-399415" algn="l" rtl="0">
              <a:lnSpc>
                <a:spcPct val="108148"/>
              </a:lnSpc>
              <a:spcBef>
                <a:spcPts val="990"/>
              </a:spcBef>
              <a:spcAft>
                <a:spcPts val="0"/>
              </a:spcAft>
              <a:buSzPts val="2700"/>
              <a:buChar char="•"/>
            </a:pPr>
            <a:r>
              <a:rPr lang="en-US" sz="2700" b="0">
                <a:solidFill>
                  <a:srgbClr val="000000"/>
                </a:solidFill>
              </a:rPr>
              <a:t>Members would need to opt-in to Working Adults Buy-In with HCBS</a:t>
            </a:r>
            <a:endParaRPr sz="2700" b="0">
              <a:solidFill>
                <a:srgbClr val="000000"/>
              </a:solidFill>
            </a:endParaRPr>
          </a:p>
          <a:p>
            <a:pPr marL="411480" marR="5080" lvl="0" indent="-399415" algn="l" rtl="0">
              <a:lnSpc>
                <a:spcPct val="108148"/>
              </a:lnSpc>
              <a:spcBef>
                <a:spcPts val="1000"/>
              </a:spcBef>
              <a:spcAft>
                <a:spcPts val="0"/>
              </a:spcAft>
              <a:buSzPts val="2700"/>
              <a:buChar char="•"/>
            </a:pPr>
            <a:r>
              <a:rPr lang="en-US" sz="2700" b="0">
                <a:solidFill>
                  <a:srgbClr val="000000"/>
                </a:solidFill>
              </a:rPr>
              <a:t>Members would be automatically reviewed for Long Term Care (LTC) eligibility</a:t>
            </a:r>
            <a:endParaRPr/>
          </a:p>
        </p:txBody>
      </p:sp>
      <p:sp>
        <p:nvSpPr>
          <p:cNvPr id="302" name="Google Shape;302;g3542614cfcd_0_55"/>
          <p:cNvSpPr txBox="1">
            <a:spLocks noGrp="1"/>
          </p:cNvSpPr>
          <p:nvPr>
            <p:ph type="body" idx="1"/>
          </p:nvPr>
        </p:nvSpPr>
        <p:spPr>
          <a:xfrm>
            <a:off x="668398" y="510078"/>
            <a:ext cx="7632900" cy="646500"/>
          </a:xfrm>
          <a:prstGeom prst="rect">
            <a:avLst/>
          </a:prstGeom>
          <a:noFill/>
          <a:ln>
            <a:noFill/>
          </a:ln>
        </p:spPr>
        <p:txBody>
          <a:bodyPr spcFirstLastPara="1" wrap="square" lIns="0" tIns="0" rIns="0" bIns="0" anchor="t" anchorCtr="0">
            <a:spAutoFit/>
          </a:bodyPr>
          <a:lstStyle/>
          <a:p>
            <a:pPr marL="12700" marR="0" lvl="0" indent="0" algn="ctr" rtl="0">
              <a:lnSpc>
                <a:spcPct val="100000"/>
              </a:lnSpc>
              <a:spcBef>
                <a:spcPts val="0"/>
              </a:spcBef>
              <a:spcAft>
                <a:spcPts val="0"/>
              </a:spcAft>
              <a:buClr>
                <a:srgbClr val="000000"/>
              </a:buClr>
              <a:buSzPts val="1400"/>
              <a:buFont typeface="Arial"/>
              <a:buNone/>
            </a:pPr>
            <a:r>
              <a:rPr lang="en-US" sz="4200" b="1">
                <a:solidFill>
                  <a:srgbClr val="00186F"/>
                </a:solidFill>
              </a:rPr>
              <a:t>What Was Proposed</a:t>
            </a:r>
            <a:endParaRPr sz="4200" b="1">
              <a:solidFill>
                <a:srgbClr val="00186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3542614cfcd_1_296"/>
          <p:cNvSpPr txBox="1">
            <a:spLocks noGrp="1"/>
          </p:cNvSpPr>
          <p:nvPr>
            <p:ph type="sldNum" idx="12"/>
          </p:nvPr>
        </p:nvSpPr>
        <p:spPr>
          <a:xfrm>
            <a:off x="8763778" y="6498672"/>
            <a:ext cx="1176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2</a:t>
            </a:fld>
            <a:endParaRPr/>
          </a:p>
        </p:txBody>
      </p:sp>
      <p:sp>
        <p:nvSpPr>
          <p:cNvPr id="169" name="Google Shape;169;g3542614cfcd_1_296"/>
          <p:cNvSpPr txBox="1">
            <a:spLocks noGrp="1"/>
          </p:cNvSpPr>
          <p:nvPr>
            <p:ph type="title"/>
          </p:nvPr>
        </p:nvSpPr>
        <p:spPr>
          <a:xfrm>
            <a:off x="4355567" y="534760"/>
            <a:ext cx="4692600" cy="8184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4100"/>
              <a:buFont typeface="Trebuchet MS"/>
              <a:buNone/>
            </a:pPr>
            <a:r>
              <a:rPr lang="en-US" sz="3500"/>
              <a:t>Interpretación de idiomas</a:t>
            </a:r>
            <a:endParaRPr sz="3500"/>
          </a:p>
        </p:txBody>
      </p:sp>
      <p:sp>
        <p:nvSpPr>
          <p:cNvPr id="170" name="Google Shape;170;g3542614cfcd_1_296"/>
          <p:cNvSpPr txBox="1"/>
          <p:nvPr/>
        </p:nvSpPr>
        <p:spPr>
          <a:xfrm>
            <a:off x="262111" y="1451713"/>
            <a:ext cx="4127100" cy="5001900"/>
          </a:xfrm>
          <a:prstGeom prst="rect">
            <a:avLst/>
          </a:prstGeom>
          <a:noFill/>
          <a:ln>
            <a:noFill/>
          </a:ln>
        </p:spPr>
        <p:txBody>
          <a:bodyPr spcFirstLastPara="1" wrap="square" lIns="117800" tIns="117800" rIns="117800" bIns="117800" anchor="t" anchorCtr="0">
            <a:spAutoFit/>
          </a:bodyPr>
          <a:lstStyle/>
          <a:p>
            <a:pPr marL="457200" marR="0" lvl="0" indent="-419100" algn="l" rtl="0">
              <a:lnSpc>
                <a:spcPct val="100000"/>
              </a:lnSpc>
              <a:spcBef>
                <a:spcPts val="1300"/>
              </a:spcBef>
              <a:spcAft>
                <a:spcPts val="0"/>
              </a:spcAft>
              <a:buClr>
                <a:schemeClr val="dk2"/>
              </a:buClr>
              <a:buSzPts val="2100"/>
              <a:buFont typeface="Trebuchet MS"/>
              <a:buChar char="●"/>
            </a:pPr>
            <a:r>
              <a:rPr lang="en-US" sz="2100" b="0" i="0" u="none" strike="noStrike" cap="none">
                <a:solidFill>
                  <a:schemeClr val="dk2"/>
                </a:solidFill>
                <a:latin typeface="Trebuchet MS"/>
                <a:ea typeface="Trebuchet MS"/>
                <a:cs typeface="Trebuchet MS"/>
                <a:sym typeface="Trebuchet MS"/>
              </a:rPr>
              <a:t>To access language interpretation, click Interpretation in your meeting/webinar controls.  </a:t>
            </a:r>
            <a:endParaRPr sz="21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100"/>
              <a:buFont typeface="Arial"/>
              <a:buNone/>
            </a:pPr>
            <a:endParaRPr sz="21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100"/>
              <a:buFont typeface="Arial"/>
              <a:buNone/>
            </a:pPr>
            <a:endParaRPr sz="400" b="0" i="0" u="none" strike="noStrike" cap="none">
              <a:solidFill>
                <a:schemeClr val="dk2"/>
              </a:solidFill>
              <a:latin typeface="Trebuchet MS"/>
              <a:ea typeface="Trebuchet MS"/>
              <a:cs typeface="Trebuchet MS"/>
              <a:sym typeface="Trebuchet MS"/>
            </a:endParaRPr>
          </a:p>
          <a:p>
            <a:pPr marL="457200" marR="0" lvl="0" indent="-419100" algn="l" rtl="0">
              <a:lnSpc>
                <a:spcPct val="100000"/>
              </a:lnSpc>
              <a:spcBef>
                <a:spcPts val="1300"/>
              </a:spcBef>
              <a:spcAft>
                <a:spcPts val="0"/>
              </a:spcAft>
              <a:buClr>
                <a:schemeClr val="dk2"/>
              </a:buClr>
              <a:buSzPts val="2100"/>
              <a:buFont typeface="Trebuchet MS"/>
              <a:buChar char="●"/>
            </a:pPr>
            <a:r>
              <a:rPr lang="en-US" sz="2100" b="0" i="0" u="none" strike="noStrike" cap="none">
                <a:solidFill>
                  <a:schemeClr val="dk2"/>
                </a:solidFill>
                <a:latin typeface="Trebuchet MS"/>
                <a:ea typeface="Trebuchet MS"/>
                <a:cs typeface="Trebuchet MS"/>
                <a:sym typeface="Trebuchet MS"/>
              </a:rPr>
              <a:t>If you do not see the Interpretation button, click More, then Interpretation.</a:t>
            </a:r>
            <a:endParaRPr sz="2100" b="0" i="0" u="none" strike="noStrike" cap="none">
              <a:solidFill>
                <a:schemeClr val="dk2"/>
              </a:solidFill>
              <a:latin typeface="Trebuchet MS"/>
              <a:ea typeface="Trebuchet MS"/>
              <a:cs typeface="Trebuchet MS"/>
              <a:sym typeface="Trebuchet MS"/>
            </a:endParaRPr>
          </a:p>
          <a:p>
            <a:pPr marL="457200" marR="0" lvl="0" indent="-419100" algn="l" rtl="0">
              <a:lnSpc>
                <a:spcPct val="100000"/>
              </a:lnSpc>
              <a:spcBef>
                <a:spcPts val="0"/>
              </a:spcBef>
              <a:spcAft>
                <a:spcPts val="0"/>
              </a:spcAft>
              <a:buClr>
                <a:schemeClr val="dk2"/>
              </a:buClr>
              <a:buSzPts val="2100"/>
              <a:buFont typeface="Trebuchet MS"/>
              <a:buChar char="●"/>
            </a:pPr>
            <a:r>
              <a:rPr lang="en-US" sz="2100" b="0" i="0" u="none" strike="noStrike" cap="none">
                <a:solidFill>
                  <a:schemeClr val="dk2"/>
                </a:solidFill>
                <a:latin typeface="Trebuchet MS"/>
                <a:ea typeface="Trebuchet MS"/>
                <a:cs typeface="Trebuchet MS"/>
                <a:sym typeface="Trebuchet MS"/>
              </a:rPr>
              <a:t>Click the language that you would like to hear. Both American Sign Language (ASL) and Spanish are available. </a:t>
            </a:r>
            <a:endParaRPr sz="2100" b="0" i="0" u="none" strike="noStrike" cap="none">
              <a:solidFill>
                <a:schemeClr val="dk2"/>
              </a:solidFill>
              <a:latin typeface="Arial"/>
              <a:ea typeface="Arial"/>
              <a:cs typeface="Arial"/>
              <a:sym typeface="Arial"/>
            </a:endParaRPr>
          </a:p>
        </p:txBody>
      </p:sp>
      <p:sp>
        <p:nvSpPr>
          <p:cNvPr id="171" name="Google Shape;171;g3542614cfcd_1_296"/>
          <p:cNvSpPr txBox="1"/>
          <p:nvPr/>
        </p:nvSpPr>
        <p:spPr>
          <a:xfrm>
            <a:off x="4091825" y="1448025"/>
            <a:ext cx="5039400" cy="4902600"/>
          </a:xfrm>
          <a:prstGeom prst="rect">
            <a:avLst/>
          </a:prstGeom>
          <a:noFill/>
          <a:ln>
            <a:noFill/>
          </a:ln>
        </p:spPr>
        <p:txBody>
          <a:bodyPr spcFirstLastPara="1" wrap="square" lIns="117800" tIns="117800" rIns="117800" bIns="117800" anchor="t" anchorCtr="0">
            <a:spAutoFit/>
          </a:bodyPr>
          <a:lstStyle/>
          <a:p>
            <a:pPr marL="584200" marR="0" lvl="0" indent="-412750" algn="l" rtl="0">
              <a:lnSpc>
                <a:spcPct val="115000"/>
              </a:lnSpc>
              <a:spcBef>
                <a:spcPts val="0"/>
              </a:spcBef>
              <a:spcAft>
                <a:spcPts val="0"/>
              </a:spcAft>
              <a:buClr>
                <a:schemeClr val="dk2"/>
              </a:buClr>
              <a:buSzPts val="1900"/>
              <a:buFont typeface="Trebuchet MS"/>
              <a:buChar char="●"/>
            </a:pPr>
            <a:r>
              <a:rPr lang="en-US" sz="1900" b="0" i="0" u="none" strike="noStrike" cap="none">
                <a:solidFill>
                  <a:schemeClr val="dk2"/>
                </a:solidFill>
                <a:latin typeface="Trebuchet MS"/>
                <a:ea typeface="Trebuchet MS"/>
                <a:cs typeface="Trebuchet MS"/>
                <a:sym typeface="Trebuchet MS"/>
              </a:rPr>
              <a:t>Para acceder a la Interpretación de idiomas, haga click en Interpretaciónen los controles de su reunión/seminario web.</a:t>
            </a:r>
            <a:endParaRPr sz="1900" b="0" i="0" u="none" strike="noStrike" cap="none">
              <a:solidFill>
                <a:schemeClr val="dk2"/>
              </a:solidFill>
              <a:latin typeface="Trebuchet MS"/>
              <a:ea typeface="Trebuchet MS"/>
              <a:cs typeface="Trebuchet MS"/>
              <a:sym typeface="Trebuchet MS"/>
            </a:endParaRPr>
          </a:p>
          <a:p>
            <a:pPr marL="457200" marR="0" lvl="0" indent="0" algn="l" rtl="0">
              <a:lnSpc>
                <a:spcPct val="115000"/>
              </a:lnSpc>
              <a:spcBef>
                <a:spcPts val="0"/>
              </a:spcBef>
              <a:spcAft>
                <a:spcPts val="0"/>
              </a:spcAft>
              <a:buClr>
                <a:srgbClr val="000000"/>
              </a:buClr>
              <a:buSzPts val="1900"/>
              <a:buFont typeface="Arial"/>
              <a:buNone/>
            </a:pPr>
            <a:r>
              <a:rPr lang="en-US" sz="1900" b="0" i="0" u="none" strike="noStrike" cap="none">
                <a:solidFill>
                  <a:schemeClr val="dk2"/>
                </a:solidFill>
                <a:latin typeface="Trebuchet MS"/>
                <a:ea typeface="Trebuchet MS"/>
                <a:cs typeface="Trebuchet MS"/>
                <a:sym typeface="Trebuchet MS"/>
              </a:rPr>
              <a:t>  </a:t>
            </a:r>
            <a:endParaRPr sz="1900" b="0" i="0" u="none" strike="noStrike" cap="none">
              <a:solidFill>
                <a:schemeClr val="dk2"/>
              </a:solidFill>
              <a:latin typeface="Trebuchet MS"/>
              <a:ea typeface="Trebuchet MS"/>
              <a:cs typeface="Trebuchet MS"/>
              <a:sym typeface="Trebuchet MS"/>
            </a:endParaRPr>
          </a:p>
          <a:p>
            <a:pPr marL="584200" marR="0" lvl="0" indent="-412750" algn="l" rtl="0">
              <a:lnSpc>
                <a:spcPct val="115000"/>
              </a:lnSpc>
              <a:spcBef>
                <a:spcPts val="0"/>
              </a:spcBef>
              <a:spcAft>
                <a:spcPts val="0"/>
              </a:spcAft>
              <a:buClr>
                <a:schemeClr val="dk2"/>
              </a:buClr>
              <a:buSzPts val="1900"/>
              <a:buFont typeface="Trebuchet MS"/>
              <a:buChar char="●"/>
            </a:pPr>
            <a:r>
              <a:rPr lang="en-US" sz="1900" b="0" i="0" u="none" strike="noStrike" cap="none">
                <a:solidFill>
                  <a:schemeClr val="dk2"/>
                </a:solidFill>
                <a:latin typeface="Trebuchet MS"/>
                <a:ea typeface="Trebuchet MS"/>
                <a:cs typeface="Trebuchet MS"/>
                <a:sym typeface="Trebuchet MS"/>
              </a:rPr>
              <a:t>Si usted no ve el botón de interpretación, haga click en más y luego en interpretación</a:t>
            </a:r>
            <a:endParaRPr sz="1900" b="0" i="0" u="none" strike="noStrike" cap="none">
              <a:solidFill>
                <a:schemeClr val="dk2"/>
              </a:solidFill>
              <a:latin typeface="Trebuchet MS"/>
              <a:ea typeface="Trebuchet MS"/>
              <a:cs typeface="Trebuchet MS"/>
              <a:sym typeface="Trebuchet MS"/>
            </a:endParaRPr>
          </a:p>
          <a:p>
            <a:pPr marL="584200" marR="0" lvl="0" indent="-412750" algn="l" rtl="0">
              <a:lnSpc>
                <a:spcPct val="115000"/>
              </a:lnSpc>
              <a:spcBef>
                <a:spcPts val="0"/>
              </a:spcBef>
              <a:spcAft>
                <a:spcPts val="0"/>
              </a:spcAft>
              <a:buClr>
                <a:schemeClr val="dk2"/>
              </a:buClr>
              <a:buSzPts val="1900"/>
              <a:buFont typeface="Trebuchet MS"/>
              <a:buChar char="●"/>
            </a:pPr>
            <a:r>
              <a:rPr lang="en-US" sz="1900" b="0" i="0" u="none" strike="noStrike" cap="none">
                <a:solidFill>
                  <a:schemeClr val="dk2"/>
                </a:solidFill>
                <a:latin typeface="Trebuchet MS"/>
                <a:ea typeface="Trebuchet MS"/>
                <a:cs typeface="Trebuchet MS"/>
                <a:sym typeface="Trebuchet MS"/>
              </a:rPr>
              <a:t>Haga click en el idioma que a usted le gustaría </a:t>
            </a:r>
            <a:r>
              <a:rPr lang="en-US" sz="1900" b="0" i="0" u="none" strike="noStrike" cap="none">
                <a:solidFill>
                  <a:schemeClr val="dk2"/>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escuchar</a:t>
            </a:r>
            <a:r>
              <a:rPr lang="en-US" sz="1900" b="0" i="0" u="none" strike="noStrike" cap="none">
                <a:solidFill>
                  <a:schemeClr val="dk2"/>
                </a:solidFill>
                <a:latin typeface="Trebuchet MS"/>
                <a:ea typeface="Trebuchet MS"/>
                <a:cs typeface="Trebuchet MS"/>
                <a:sym typeface="Trebuchet MS"/>
              </a:rPr>
              <a:t>. Haga clic en el idioma que a usted le gustaría escuchar. Lengua de Señas Americana (ASL, por sus siglas en inglés) y español están disponibles.</a:t>
            </a:r>
            <a:endParaRPr sz="1900" b="0" i="0" u="none" strike="noStrike" cap="none">
              <a:solidFill>
                <a:schemeClr val="dk2"/>
              </a:solidFill>
              <a:latin typeface="Trebuchet MS"/>
              <a:ea typeface="Trebuchet MS"/>
              <a:cs typeface="Trebuchet MS"/>
              <a:sym typeface="Trebuchet MS"/>
            </a:endParaRPr>
          </a:p>
        </p:txBody>
      </p:sp>
      <p:sp>
        <p:nvSpPr>
          <p:cNvPr id="172" name="Google Shape;172;g3542614cfcd_1_296"/>
          <p:cNvSpPr txBox="1"/>
          <p:nvPr/>
        </p:nvSpPr>
        <p:spPr>
          <a:xfrm>
            <a:off x="287126" y="286194"/>
            <a:ext cx="4077000" cy="13155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a:solidFill>
                  <a:schemeClr val="dk2"/>
                </a:solidFill>
                <a:latin typeface="Trebuchet MS"/>
                <a:ea typeface="Trebuchet MS"/>
                <a:cs typeface="Trebuchet MS"/>
                <a:sym typeface="Trebuchet MS"/>
              </a:rPr>
              <a:t>Language Interpretation</a:t>
            </a:r>
            <a:endParaRPr sz="3500" b="0" i="0" u="none" strike="noStrike" cap="none">
              <a:solidFill>
                <a:schemeClr val="dk2"/>
              </a:solidFill>
              <a:latin typeface="Arial"/>
              <a:ea typeface="Arial"/>
              <a:cs typeface="Arial"/>
              <a:sym typeface="Arial"/>
            </a:endParaRPr>
          </a:p>
        </p:txBody>
      </p:sp>
      <p:pic>
        <p:nvPicPr>
          <p:cNvPr id="173" name="Google Shape;173;g3542614cfcd_1_296"/>
          <p:cNvPicPr preferRelativeResize="0"/>
          <p:nvPr/>
        </p:nvPicPr>
        <p:blipFill rotWithShape="1">
          <a:blip r:embed="rId3">
            <a:alphaModFix/>
          </a:blip>
          <a:srcRect/>
          <a:stretch/>
        </p:blipFill>
        <p:spPr>
          <a:xfrm>
            <a:off x="-1617751" y="2494214"/>
            <a:ext cx="224328" cy="224328"/>
          </a:xfrm>
          <a:prstGeom prst="rect">
            <a:avLst/>
          </a:prstGeom>
          <a:noFill/>
          <a:ln>
            <a:noFill/>
          </a:ln>
        </p:spPr>
      </p:pic>
      <p:pic>
        <p:nvPicPr>
          <p:cNvPr id="174" name="Google Shape;174;g3542614cfcd_1_296" descr="Screenshot of Interpretation icon"/>
          <p:cNvPicPr preferRelativeResize="0"/>
          <p:nvPr/>
        </p:nvPicPr>
        <p:blipFill rotWithShape="1">
          <a:blip r:embed="rId4">
            <a:alphaModFix/>
          </a:blip>
          <a:srcRect r="45048"/>
          <a:stretch/>
        </p:blipFill>
        <p:spPr>
          <a:xfrm>
            <a:off x="1690588" y="2932075"/>
            <a:ext cx="1270075" cy="730125"/>
          </a:xfrm>
          <a:prstGeom prst="rect">
            <a:avLst/>
          </a:prstGeom>
          <a:noFill/>
          <a:ln>
            <a:noFill/>
          </a:ln>
        </p:spPr>
      </p:pic>
      <p:pic>
        <p:nvPicPr>
          <p:cNvPr id="175" name="Google Shape;175;g3542614cfcd_1_296" descr="Screenshot of Interpretation icon"/>
          <p:cNvPicPr preferRelativeResize="0"/>
          <p:nvPr/>
        </p:nvPicPr>
        <p:blipFill rotWithShape="1">
          <a:blip r:embed="rId4">
            <a:alphaModFix/>
          </a:blip>
          <a:srcRect r="45048"/>
          <a:stretch/>
        </p:blipFill>
        <p:spPr>
          <a:xfrm>
            <a:off x="7618700" y="2629900"/>
            <a:ext cx="1064225" cy="611775"/>
          </a:xfrm>
          <a:prstGeom prst="rect">
            <a:avLst/>
          </a:prstGeom>
          <a:noFill/>
          <a:ln>
            <a:noFill/>
          </a:ln>
        </p:spPr>
      </p:pic>
      <p:pic>
        <p:nvPicPr>
          <p:cNvPr id="176" name="Google Shape;176;g3542614cfcd_1_296"/>
          <p:cNvPicPr preferRelativeResize="0"/>
          <p:nvPr/>
        </p:nvPicPr>
        <p:blipFill rotWithShape="1">
          <a:blip r:embed="rId3">
            <a:alphaModFix/>
          </a:blip>
          <a:srcRect/>
          <a:stretch/>
        </p:blipFill>
        <p:spPr>
          <a:xfrm>
            <a:off x="9895423" y="831791"/>
            <a:ext cx="224328" cy="22432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g3542614cfcd_0_78"/>
          <p:cNvSpPr txBox="1">
            <a:spLocks noGrp="1"/>
          </p:cNvSpPr>
          <p:nvPr>
            <p:ph type="title"/>
          </p:nvPr>
        </p:nvSpPr>
        <p:spPr>
          <a:xfrm>
            <a:off x="668399" y="1458175"/>
            <a:ext cx="7632900" cy="2920800"/>
          </a:xfrm>
          <a:prstGeom prst="rect">
            <a:avLst/>
          </a:prstGeom>
          <a:noFill/>
          <a:ln>
            <a:noFill/>
          </a:ln>
        </p:spPr>
        <p:txBody>
          <a:bodyPr spcFirstLastPara="1" wrap="square" lIns="0" tIns="0" rIns="0" bIns="0" anchor="t" anchorCtr="0">
            <a:spAutoFit/>
          </a:bodyPr>
          <a:lstStyle/>
          <a:p>
            <a:pPr marL="457200" marR="5080" lvl="0" indent="-419100" algn="l" rtl="0">
              <a:lnSpc>
                <a:spcPct val="108148"/>
              </a:lnSpc>
              <a:spcBef>
                <a:spcPts val="1000"/>
              </a:spcBef>
              <a:spcAft>
                <a:spcPts val="0"/>
              </a:spcAft>
              <a:buClr>
                <a:schemeClr val="dk1"/>
              </a:buClr>
              <a:buSzPts val="3000"/>
              <a:buFont typeface="Trebuchet MS"/>
              <a:buChar char="●"/>
            </a:pPr>
            <a:r>
              <a:rPr lang="en-US" sz="3000" b="0">
                <a:solidFill>
                  <a:schemeClr val="dk1"/>
                </a:solidFill>
              </a:rPr>
              <a:t>System issues and escalations when reinstating premiums</a:t>
            </a:r>
            <a:endParaRPr sz="3000" b="0">
              <a:solidFill>
                <a:schemeClr val="dk1"/>
              </a:solidFill>
            </a:endParaRPr>
          </a:p>
          <a:p>
            <a:pPr marL="457200" marR="5080" lvl="0" indent="0" algn="l" rtl="0">
              <a:lnSpc>
                <a:spcPct val="108148"/>
              </a:lnSpc>
              <a:spcBef>
                <a:spcPts val="1000"/>
              </a:spcBef>
              <a:spcAft>
                <a:spcPts val="0"/>
              </a:spcAft>
              <a:buSzPts val="1400"/>
              <a:buNone/>
            </a:pPr>
            <a:endParaRPr sz="2300" b="0">
              <a:solidFill>
                <a:schemeClr val="dk1"/>
              </a:solidFill>
            </a:endParaRPr>
          </a:p>
          <a:p>
            <a:pPr marL="457200" lvl="0" indent="-419100" algn="l" rtl="0">
              <a:lnSpc>
                <a:spcPct val="100000"/>
              </a:lnSpc>
              <a:spcBef>
                <a:spcPts val="200"/>
              </a:spcBef>
              <a:spcAft>
                <a:spcPts val="0"/>
              </a:spcAft>
              <a:buSzPts val="3000"/>
              <a:buFont typeface="Trebuchet MS"/>
              <a:buChar char="●"/>
            </a:pPr>
            <a:r>
              <a:rPr lang="en-US" sz="3000" b="0">
                <a:solidFill>
                  <a:schemeClr val="dk1"/>
                </a:solidFill>
              </a:rPr>
              <a:t>Complexity with </a:t>
            </a:r>
            <a:r>
              <a:rPr lang="en-US" sz="3000" b="0" u="sng">
                <a:solidFill>
                  <a:srgbClr val="0000FF"/>
                </a:solidFill>
                <a:hlinkClick r:id="rId3">
                  <a:extLst>
                    <a:ext uri="{A12FA001-AC4F-418D-AE19-62706E023703}">
                      <ahyp:hlinkClr xmlns:ahyp="http://schemas.microsoft.com/office/drawing/2018/hyperlinkcolor" val="tx"/>
                    </a:ext>
                  </a:extLst>
                </a:hlinkClick>
              </a:rPr>
              <a:t>Long Term Services &amp; Supports (LTSS) </a:t>
            </a:r>
            <a:r>
              <a:rPr lang="en-US" sz="3000" b="0" u="sng">
                <a:solidFill>
                  <a:srgbClr val="0000FF"/>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stabilization</a:t>
            </a:r>
            <a:r>
              <a:rPr lang="en-US" sz="3000" b="0">
                <a:solidFill>
                  <a:schemeClr val="dk1"/>
                </a:solidFill>
              </a:rPr>
              <a:t> and CHP+ Continuous Eligibility project</a:t>
            </a:r>
            <a:endParaRPr sz="3000" b="0">
              <a:solidFill>
                <a:schemeClr val="dk1"/>
              </a:solidFill>
            </a:endParaRPr>
          </a:p>
        </p:txBody>
      </p:sp>
      <p:sp>
        <p:nvSpPr>
          <p:cNvPr id="308" name="Google Shape;308;g3542614cfcd_0_78"/>
          <p:cNvSpPr txBox="1">
            <a:spLocks noGrp="1"/>
          </p:cNvSpPr>
          <p:nvPr>
            <p:ph type="body" idx="1"/>
          </p:nvPr>
        </p:nvSpPr>
        <p:spPr>
          <a:xfrm>
            <a:off x="668398" y="510078"/>
            <a:ext cx="7632900" cy="646500"/>
          </a:xfrm>
          <a:prstGeom prst="rect">
            <a:avLst/>
          </a:prstGeom>
          <a:noFill/>
          <a:ln>
            <a:noFill/>
          </a:ln>
        </p:spPr>
        <p:txBody>
          <a:bodyPr spcFirstLastPara="1" wrap="square" lIns="0" tIns="0" rIns="0" bIns="0" anchor="t" anchorCtr="0">
            <a:spAutoFit/>
          </a:bodyPr>
          <a:lstStyle/>
          <a:p>
            <a:pPr marL="12700" marR="0" lvl="0" indent="0" algn="ctr" rtl="0">
              <a:lnSpc>
                <a:spcPct val="100000"/>
              </a:lnSpc>
              <a:spcBef>
                <a:spcPts val="0"/>
              </a:spcBef>
              <a:spcAft>
                <a:spcPts val="0"/>
              </a:spcAft>
              <a:buSzPts val="1400"/>
              <a:buNone/>
            </a:pPr>
            <a:r>
              <a:rPr lang="en-US" sz="4200" b="1">
                <a:solidFill>
                  <a:srgbClr val="00186F"/>
                </a:solidFill>
              </a:rPr>
              <a:t>What Happened</a:t>
            </a:r>
            <a:endParaRPr sz="4200" b="1">
              <a:solidFill>
                <a:srgbClr val="00186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3542614cfcd_0_67"/>
          <p:cNvSpPr txBox="1">
            <a:spLocks noGrp="1"/>
          </p:cNvSpPr>
          <p:nvPr>
            <p:ph type="title"/>
          </p:nvPr>
        </p:nvSpPr>
        <p:spPr>
          <a:xfrm>
            <a:off x="658125" y="1405975"/>
            <a:ext cx="7910400" cy="3370800"/>
          </a:xfrm>
          <a:prstGeom prst="rect">
            <a:avLst/>
          </a:prstGeom>
          <a:noFill/>
          <a:ln>
            <a:noFill/>
          </a:ln>
        </p:spPr>
        <p:txBody>
          <a:bodyPr spcFirstLastPara="1" wrap="square" lIns="0" tIns="0" rIns="0" bIns="0" anchor="t" anchorCtr="0">
            <a:spAutoFit/>
          </a:bodyPr>
          <a:lstStyle/>
          <a:p>
            <a:pPr marL="0" lvl="0" indent="0" algn="ctr" rtl="0">
              <a:lnSpc>
                <a:spcPct val="100000"/>
              </a:lnSpc>
              <a:spcBef>
                <a:spcPts val="200"/>
              </a:spcBef>
              <a:spcAft>
                <a:spcPts val="0"/>
              </a:spcAft>
              <a:buSzPts val="2700"/>
              <a:buNone/>
            </a:pPr>
            <a:r>
              <a:rPr lang="en-US" sz="2700" b="0">
                <a:solidFill>
                  <a:schemeClr val="dk1"/>
                </a:solidFill>
              </a:rPr>
              <a:t>June 2025 Working Adults Buy-In project has been </a:t>
            </a:r>
            <a:r>
              <a:rPr lang="en-US" sz="2700">
                <a:solidFill>
                  <a:schemeClr val="dk1"/>
                </a:solidFill>
              </a:rPr>
              <a:t>DELAYED</a:t>
            </a:r>
            <a:r>
              <a:rPr lang="en-US" sz="2700" b="0">
                <a:solidFill>
                  <a:schemeClr val="dk1"/>
                </a:solidFill>
              </a:rPr>
              <a:t> for at least a year </a:t>
            </a:r>
            <a:endParaRPr sz="2700" b="0">
              <a:solidFill>
                <a:schemeClr val="dk1"/>
              </a:solidFill>
            </a:endParaRPr>
          </a:p>
          <a:p>
            <a:pPr marL="0" lvl="0" indent="0" algn="l" rtl="0">
              <a:lnSpc>
                <a:spcPct val="100000"/>
              </a:lnSpc>
              <a:spcBef>
                <a:spcPts val="200"/>
              </a:spcBef>
              <a:spcAft>
                <a:spcPts val="0"/>
              </a:spcAft>
              <a:buSzPts val="2700"/>
              <a:buNone/>
            </a:pPr>
            <a:endParaRPr sz="2700" b="0">
              <a:solidFill>
                <a:schemeClr val="dk1"/>
              </a:solidFill>
            </a:endParaRPr>
          </a:p>
          <a:p>
            <a:pPr marL="457200" lvl="0" indent="-400050" algn="l" rtl="0">
              <a:lnSpc>
                <a:spcPct val="100000"/>
              </a:lnSpc>
              <a:spcBef>
                <a:spcPts val="200"/>
              </a:spcBef>
              <a:spcAft>
                <a:spcPts val="0"/>
              </a:spcAft>
              <a:buSzPts val="2700"/>
              <a:buChar char="●"/>
            </a:pPr>
            <a:r>
              <a:rPr lang="en-US" sz="2700" b="0">
                <a:solidFill>
                  <a:schemeClr val="dk1"/>
                </a:solidFill>
              </a:rPr>
              <a:t>It is imperative that HCPF does not continue to introduce new system updates until </a:t>
            </a:r>
            <a:r>
              <a:rPr lang="en-US" sz="2700" b="0" u="sng">
                <a:solidFill>
                  <a:srgbClr val="0000FF"/>
                </a:solidFill>
                <a:hlinkClick r:id="rId3">
                  <a:extLst>
                    <a:ext uri="{A12FA001-AC4F-418D-AE19-62706E023703}">
                      <ahyp:hlinkClr xmlns:ahyp="http://schemas.microsoft.com/office/drawing/2018/hyperlinkcolor" val="tx"/>
                    </a:ext>
                  </a:extLst>
                </a:hlinkClick>
              </a:rPr>
              <a:t>Long Term Services &amp; Supports (LTSS) </a:t>
            </a:r>
            <a:r>
              <a:rPr lang="en-US" sz="2700" b="0" u="sng">
                <a:solidFill>
                  <a:srgbClr val="0000FF"/>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stabilization</a:t>
            </a:r>
            <a:r>
              <a:rPr lang="en-US" sz="2700" b="0">
                <a:solidFill>
                  <a:schemeClr val="dk1"/>
                </a:solidFill>
              </a:rPr>
              <a:t> is complete (planned through 2025)</a:t>
            </a:r>
            <a:endParaRPr sz="2700" b="0">
              <a:solidFill>
                <a:schemeClr val="dk1"/>
              </a:solidFill>
            </a:endParaRPr>
          </a:p>
          <a:p>
            <a:pPr marL="0" lvl="0" indent="0" algn="l" rtl="0">
              <a:lnSpc>
                <a:spcPct val="100000"/>
              </a:lnSpc>
              <a:spcBef>
                <a:spcPts val="200"/>
              </a:spcBef>
              <a:spcAft>
                <a:spcPts val="200"/>
              </a:spcAft>
              <a:buSzPts val="1400"/>
              <a:buNone/>
            </a:pPr>
            <a:endParaRPr sz="2500" b="0">
              <a:solidFill>
                <a:schemeClr val="dk1"/>
              </a:solidFill>
            </a:endParaRPr>
          </a:p>
        </p:txBody>
      </p:sp>
      <p:sp>
        <p:nvSpPr>
          <p:cNvPr id="314" name="Google Shape;314;g3542614cfcd_0_67"/>
          <p:cNvSpPr txBox="1">
            <a:spLocks noGrp="1"/>
          </p:cNvSpPr>
          <p:nvPr>
            <p:ph type="body" idx="1"/>
          </p:nvPr>
        </p:nvSpPr>
        <p:spPr>
          <a:xfrm>
            <a:off x="441250" y="490775"/>
            <a:ext cx="8215500" cy="646500"/>
          </a:xfrm>
          <a:prstGeom prst="rect">
            <a:avLst/>
          </a:prstGeom>
          <a:noFill/>
          <a:ln>
            <a:noFill/>
          </a:ln>
        </p:spPr>
        <p:txBody>
          <a:bodyPr spcFirstLastPara="1" wrap="square" lIns="0" tIns="0" rIns="0" bIns="0" anchor="t" anchorCtr="0">
            <a:spAutoFit/>
          </a:bodyPr>
          <a:lstStyle/>
          <a:p>
            <a:pPr marL="12700" lvl="0" indent="0" algn="ctr" rtl="0">
              <a:lnSpc>
                <a:spcPct val="100000"/>
              </a:lnSpc>
              <a:spcBef>
                <a:spcPts val="0"/>
              </a:spcBef>
              <a:spcAft>
                <a:spcPts val="0"/>
              </a:spcAft>
              <a:buSzPts val="1400"/>
              <a:buNone/>
            </a:pPr>
            <a:r>
              <a:rPr lang="en-US" sz="4200" b="1">
                <a:solidFill>
                  <a:srgbClr val="00186F"/>
                </a:solidFill>
              </a:rPr>
              <a:t>What’s Happening Now</a:t>
            </a:r>
            <a:endParaRPr sz="2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3538af952b8_0_82"/>
          <p:cNvSpPr txBox="1">
            <a:spLocks noGrp="1"/>
          </p:cNvSpPr>
          <p:nvPr>
            <p:ph type="title"/>
          </p:nvPr>
        </p:nvSpPr>
        <p:spPr>
          <a:xfrm>
            <a:off x="658125" y="1630550"/>
            <a:ext cx="7910400" cy="4061100"/>
          </a:xfrm>
          <a:prstGeom prst="rect">
            <a:avLst/>
          </a:prstGeom>
          <a:noFill/>
          <a:ln>
            <a:noFill/>
          </a:ln>
        </p:spPr>
        <p:txBody>
          <a:bodyPr spcFirstLastPara="1" wrap="square" lIns="0" tIns="0" rIns="0" bIns="0" anchor="t" anchorCtr="0">
            <a:spAutoFit/>
          </a:bodyPr>
          <a:lstStyle/>
          <a:p>
            <a:pPr marL="457200" lvl="0" indent="-400050" algn="l" rtl="0">
              <a:lnSpc>
                <a:spcPct val="100000"/>
              </a:lnSpc>
              <a:spcBef>
                <a:spcPts val="100"/>
              </a:spcBef>
              <a:spcAft>
                <a:spcPts val="0"/>
              </a:spcAft>
              <a:buClr>
                <a:schemeClr val="dk1"/>
              </a:buClr>
              <a:buSzPts val="2700"/>
              <a:buChar char="●"/>
            </a:pPr>
            <a:r>
              <a:rPr lang="en-US" sz="2700" b="0">
                <a:solidFill>
                  <a:schemeClr val="dk1"/>
                </a:solidFill>
              </a:rPr>
              <a:t>The process for determining eligibility between HCBS services and Working Adults Buy-In remains the same. </a:t>
            </a:r>
            <a:endParaRPr sz="2700" b="0">
              <a:solidFill>
                <a:schemeClr val="dk1"/>
              </a:solidFill>
            </a:endParaRPr>
          </a:p>
          <a:p>
            <a:pPr marL="457200" lvl="0" indent="0" algn="l" rtl="0">
              <a:lnSpc>
                <a:spcPct val="100000"/>
              </a:lnSpc>
              <a:spcBef>
                <a:spcPts val="100"/>
              </a:spcBef>
              <a:spcAft>
                <a:spcPts val="0"/>
              </a:spcAft>
              <a:buSzPts val="1400"/>
              <a:buNone/>
            </a:pPr>
            <a:endParaRPr sz="2700" b="0">
              <a:solidFill>
                <a:schemeClr val="dk1"/>
              </a:solidFill>
            </a:endParaRPr>
          </a:p>
          <a:p>
            <a:pPr marL="457200" lvl="0" indent="-387350" algn="l" rtl="0">
              <a:lnSpc>
                <a:spcPct val="100000"/>
              </a:lnSpc>
              <a:spcBef>
                <a:spcPts val="200"/>
              </a:spcBef>
              <a:spcAft>
                <a:spcPts val="0"/>
              </a:spcAft>
              <a:buClr>
                <a:schemeClr val="dk1"/>
              </a:buClr>
              <a:buSzPts val="2500"/>
              <a:buChar char="●"/>
            </a:pPr>
            <a:r>
              <a:rPr lang="en-US" sz="2500" b="0">
                <a:solidFill>
                  <a:schemeClr val="dk1"/>
                </a:solidFill>
              </a:rPr>
              <a:t>Any member, including those who are also receiving HCBS services, can opt out of Working Adults Buy-In at any time.</a:t>
            </a:r>
            <a:endParaRPr sz="2500" b="0">
              <a:solidFill>
                <a:schemeClr val="dk1"/>
              </a:solidFill>
            </a:endParaRPr>
          </a:p>
          <a:p>
            <a:pPr marL="0" lvl="0" indent="0" algn="l" rtl="0">
              <a:lnSpc>
                <a:spcPct val="100000"/>
              </a:lnSpc>
              <a:spcBef>
                <a:spcPts val="200"/>
              </a:spcBef>
              <a:spcAft>
                <a:spcPts val="0"/>
              </a:spcAft>
              <a:buSzPts val="1400"/>
              <a:buNone/>
            </a:pPr>
            <a:endParaRPr sz="2500" b="0">
              <a:solidFill>
                <a:schemeClr val="dk1"/>
              </a:solidFill>
            </a:endParaRPr>
          </a:p>
          <a:p>
            <a:pPr marL="457200" lvl="0" indent="-387350" algn="l" rtl="0">
              <a:lnSpc>
                <a:spcPct val="100000"/>
              </a:lnSpc>
              <a:spcBef>
                <a:spcPts val="200"/>
              </a:spcBef>
              <a:spcAft>
                <a:spcPts val="0"/>
              </a:spcAft>
              <a:buClr>
                <a:schemeClr val="dk1"/>
              </a:buClr>
              <a:buSzPts val="2500"/>
              <a:buChar char="●"/>
            </a:pPr>
            <a:r>
              <a:rPr lang="en-US" sz="2500" b="0">
                <a:solidFill>
                  <a:schemeClr val="dk1"/>
                </a:solidFill>
              </a:rPr>
              <a:t>Premiums will be reinstated for Working Adults Buy-In members as previously planned.</a:t>
            </a:r>
            <a:endParaRPr sz="2500" b="0">
              <a:solidFill>
                <a:schemeClr val="dk1"/>
              </a:solidFill>
            </a:endParaRPr>
          </a:p>
        </p:txBody>
      </p:sp>
      <p:sp>
        <p:nvSpPr>
          <p:cNvPr id="320" name="Google Shape;320;g3538af952b8_0_82"/>
          <p:cNvSpPr txBox="1">
            <a:spLocks noGrp="1"/>
          </p:cNvSpPr>
          <p:nvPr>
            <p:ph type="body" idx="1"/>
          </p:nvPr>
        </p:nvSpPr>
        <p:spPr>
          <a:xfrm>
            <a:off x="441250" y="490775"/>
            <a:ext cx="8215500" cy="646500"/>
          </a:xfrm>
          <a:prstGeom prst="rect">
            <a:avLst/>
          </a:prstGeom>
          <a:noFill/>
          <a:ln>
            <a:noFill/>
          </a:ln>
        </p:spPr>
        <p:txBody>
          <a:bodyPr spcFirstLastPara="1" wrap="square" lIns="0" tIns="0" rIns="0" bIns="0" anchor="t" anchorCtr="0">
            <a:spAutoFit/>
          </a:bodyPr>
          <a:lstStyle/>
          <a:p>
            <a:pPr marL="12700" lvl="0" indent="0" algn="ctr" rtl="0">
              <a:lnSpc>
                <a:spcPct val="100000"/>
              </a:lnSpc>
              <a:spcBef>
                <a:spcPts val="0"/>
              </a:spcBef>
              <a:spcAft>
                <a:spcPts val="0"/>
              </a:spcAft>
              <a:buSzPts val="1400"/>
              <a:buNone/>
            </a:pPr>
            <a:r>
              <a:rPr lang="en-US" sz="4200" b="1">
                <a:solidFill>
                  <a:srgbClr val="00186F"/>
                </a:solidFill>
              </a:rPr>
              <a:t>What Does This Mean?</a:t>
            </a:r>
            <a:endParaRPr sz="2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0"/>
          <p:cNvSpPr txBox="1">
            <a:spLocks noGrp="1"/>
          </p:cNvSpPr>
          <p:nvPr>
            <p:ph type="title"/>
          </p:nvPr>
        </p:nvSpPr>
        <p:spPr>
          <a:xfrm>
            <a:off x="908200" y="2346575"/>
            <a:ext cx="7318200" cy="7518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800"/>
              <a:t>Background on Projects</a:t>
            </a:r>
            <a:endParaRPr sz="4800"/>
          </a:p>
        </p:txBody>
      </p:sp>
      <p:sp>
        <p:nvSpPr>
          <p:cNvPr id="326" name="Google Shape;326;p10"/>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g3542614cfcd_0_48"/>
          <p:cNvSpPr txBox="1">
            <a:spLocks noGrp="1"/>
          </p:cNvSpPr>
          <p:nvPr>
            <p:ph type="title"/>
          </p:nvPr>
        </p:nvSpPr>
        <p:spPr>
          <a:xfrm>
            <a:off x="636625" y="511425"/>
            <a:ext cx="8051400" cy="7056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500">
                <a:solidFill>
                  <a:srgbClr val="00186F"/>
                </a:solidFill>
              </a:rPr>
              <a:t>Buy-In Project Background</a:t>
            </a:r>
            <a:endParaRPr sz="4500"/>
          </a:p>
        </p:txBody>
      </p:sp>
      <p:sp>
        <p:nvSpPr>
          <p:cNvPr id="332" name="Google Shape;332;g3542614cfcd_0_48"/>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24</a:t>
            </a:fld>
            <a:endParaRPr/>
          </a:p>
        </p:txBody>
      </p:sp>
      <p:sp>
        <p:nvSpPr>
          <p:cNvPr id="333" name="Google Shape;333;g3542614cfcd_0_48"/>
          <p:cNvSpPr txBox="1"/>
          <p:nvPr/>
        </p:nvSpPr>
        <p:spPr>
          <a:xfrm>
            <a:off x="525475" y="1418800"/>
            <a:ext cx="8162700" cy="4045500"/>
          </a:xfrm>
          <a:prstGeom prst="rect">
            <a:avLst/>
          </a:prstGeom>
          <a:noFill/>
          <a:ln>
            <a:noFill/>
          </a:ln>
        </p:spPr>
        <p:txBody>
          <a:bodyPr spcFirstLastPara="1" wrap="square" lIns="0" tIns="58400" rIns="0" bIns="0" anchor="t" anchorCtr="0">
            <a:spAutoFit/>
          </a:bodyPr>
          <a:lstStyle/>
          <a:p>
            <a:pPr marL="457200" marR="0" lvl="0" indent="-393700" algn="l" rtl="0">
              <a:lnSpc>
                <a:spcPct val="100000"/>
              </a:lnSpc>
              <a:spcBef>
                <a:spcPts val="750"/>
              </a:spcBef>
              <a:spcAft>
                <a:spcPts val="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Buy-In program revamped in February 2020 &amp; then COVID happened</a:t>
            </a:r>
            <a:endParaRPr sz="2600" b="0" i="0" u="none" strike="noStrike" cap="none">
              <a:solidFill>
                <a:schemeClr val="dk1"/>
              </a:solidFill>
              <a:latin typeface="Trebuchet MS"/>
              <a:ea typeface="Trebuchet MS"/>
              <a:cs typeface="Trebuchet MS"/>
              <a:sym typeface="Trebuchet MS"/>
            </a:endParaRPr>
          </a:p>
          <a:p>
            <a:pPr marL="457200" marR="0" lvl="0" indent="-393700" algn="l" rtl="0">
              <a:lnSpc>
                <a:spcPct val="100000"/>
              </a:lnSpc>
              <a:spcBef>
                <a:spcPts val="1000"/>
              </a:spcBef>
              <a:spcAft>
                <a:spcPts val="0"/>
              </a:spcAft>
              <a:buClr>
                <a:schemeClr val="dk1"/>
              </a:buClr>
              <a:buSzPts val="2600"/>
              <a:buFont typeface="Trebuchet MS"/>
              <a:buChar char="•"/>
            </a:pPr>
            <a:r>
              <a:rPr lang="en-US" sz="2600" b="0" i="0" u="sng" strike="noStrike" cap="none">
                <a:solidFill>
                  <a:srgbClr val="001970"/>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LTSS Stabilization</a:t>
            </a:r>
            <a:r>
              <a:rPr lang="en-US" sz="2600" b="0" i="0" u="none" strike="noStrike" cap="none">
                <a:solidFill>
                  <a:srgbClr val="001970"/>
                </a:solidFill>
                <a:latin typeface="Trebuchet MS"/>
                <a:ea typeface="Trebuchet MS"/>
                <a:cs typeface="Trebuchet MS"/>
                <a:sym typeface="Trebuchet MS"/>
              </a:rPr>
              <a:t> </a:t>
            </a:r>
            <a:r>
              <a:rPr lang="en-US" sz="2600" b="0" i="0" u="none" strike="noStrike" cap="none">
                <a:solidFill>
                  <a:schemeClr val="dk1"/>
                </a:solidFill>
                <a:latin typeface="Trebuchet MS"/>
                <a:ea typeface="Trebuchet MS"/>
                <a:cs typeface="Trebuchet MS"/>
                <a:sym typeface="Trebuchet MS"/>
              </a:rPr>
              <a:t>work has been ongoing since February 2024</a:t>
            </a:r>
            <a:endParaRPr sz="2600" b="0" i="0" u="none" strike="noStrike" cap="none">
              <a:solidFill>
                <a:schemeClr val="dk1"/>
              </a:solidFill>
              <a:latin typeface="Trebuchet MS"/>
              <a:ea typeface="Trebuchet MS"/>
              <a:cs typeface="Trebuchet MS"/>
              <a:sym typeface="Trebuchet MS"/>
            </a:endParaRPr>
          </a:p>
          <a:p>
            <a:pPr marL="457200" marR="0" lvl="0" indent="-393700" algn="l" rtl="0">
              <a:lnSpc>
                <a:spcPct val="100000"/>
              </a:lnSpc>
              <a:spcBef>
                <a:spcPts val="1000"/>
              </a:spcBef>
              <a:spcAft>
                <a:spcPts val="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Premiums reinstated and letters began to be sent in April 2025</a:t>
            </a:r>
            <a:endParaRPr sz="2600" b="0" i="0" u="none" strike="noStrike" cap="none">
              <a:solidFill>
                <a:schemeClr val="dk1"/>
              </a:solidFill>
              <a:latin typeface="Trebuchet MS"/>
              <a:ea typeface="Trebuchet MS"/>
              <a:cs typeface="Trebuchet MS"/>
              <a:sym typeface="Trebuchet MS"/>
            </a:endParaRPr>
          </a:p>
          <a:p>
            <a:pPr marL="457200" marR="0" lvl="0" indent="-393700" algn="l" rtl="0">
              <a:lnSpc>
                <a:spcPct val="100000"/>
              </a:lnSpc>
              <a:spcBef>
                <a:spcPts val="1000"/>
              </a:spcBef>
              <a:spcAft>
                <a:spcPts val="1000"/>
              </a:spcAft>
              <a:buClr>
                <a:schemeClr val="dk1"/>
              </a:buClr>
              <a:buSzPts val="2600"/>
              <a:buFont typeface="Trebuchet MS"/>
              <a:buChar char="•"/>
            </a:pPr>
            <a:r>
              <a:rPr lang="en-US" sz="2600" b="0" i="0" u="none" strike="noStrike" cap="none">
                <a:solidFill>
                  <a:schemeClr val="dk1"/>
                </a:solidFill>
                <a:latin typeface="Trebuchet MS"/>
                <a:ea typeface="Trebuchet MS"/>
                <a:cs typeface="Trebuchet MS"/>
                <a:sym typeface="Trebuchet MS"/>
              </a:rPr>
              <a:t>Upcoming June 2025 project requiring some members to opt into Buy-In has caused concerns and confusion and will be DELAYED</a:t>
            </a:r>
            <a:endParaRPr sz="26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g3542614cfcd_0_20"/>
          <p:cNvSpPr txBox="1">
            <a:spLocks noGrp="1"/>
          </p:cNvSpPr>
          <p:nvPr>
            <p:ph type="title"/>
          </p:nvPr>
        </p:nvSpPr>
        <p:spPr>
          <a:xfrm>
            <a:off x="517300" y="1966625"/>
            <a:ext cx="8104200" cy="1706100"/>
          </a:xfrm>
          <a:prstGeom prst="rect">
            <a:avLst/>
          </a:prstGeom>
          <a:noFill/>
          <a:ln>
            <a:noFill/>
          </a:ln>
        </p:spPr>
        <p:txBody>
          <a:bodyPr spcFirstLastPara="1" wrap="square" lIns="0" tIns="12700" rIns="0" bIns="0" anchor="t" anchorCtr="0">
            <a:spAutoFit/>
          </a:bodyPr>
          <a:lstStyle/>
          <a:p>
            <a:pPr marL="0" lvl="0" indent="0" algn="ctr" rtl="0">
              <a:lnSpc>
                <a:spcPct val="100000"/>
              </a:lnSpc>
              <a:spcBef>
                <a:spcPts val="1680"/>
              </a:spcBef>
              <a:spcAft>
                <a:spcPts val="0"/>
              </a:spcAft>
              <a:buSzPts val="1400"/>
              <a:buNone/>
            </a:pPr>
            <a:r>
              <a:rPr lang="en-US" sz="4800"/>
              <a:t>Identified Issues &amp; </a:t>
            </a:r>
            <a:endParaRPr sz="4800"/>
          </a:p>
          <a:p>
            <a:pPr marL="0" lvl="0" indent="0" algn="ctr" rtl="0">
              <a:lnSpc>
                <a:spcPct val="100000"/>
              </a:lnSpc>
              <a:spcBef>
                <a:spcPts val="1680"/>
              </a:spcBef>
              <a:spcAft>
                <a:spcPts val="0"/>
              </a:spcAft>
              <a:buSzPts val="1400"/>
              <a:buNone/>
            </a:pPr>
            <a:r>
              <a:rPr lang="en-US" sz="4800"/>
              <a:t>Action Taken</a:t>
            </a:r>
            <a:endParaRPr sz="4800"/>
          </a:p>
        </p:txBody>
      </p:sp>
      <p:sp>
        <p:nvSpPr>
          <p:cNvPr id="339" name="Google Shape;339;g3542614cfcd_0_20"/>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25</a:t>
            </a:fld>
            <a:endParaRPr/>
          </a:p>
        </p:txBody>
      </p:sp>
      <p:sp>
        <p:nvSpPr>
          <p:cNvPr id="340" name="Google Shape;340;g3542614cfcd_0_20"/>
          <p:cNvSpPr txBox="1"/>
          <p:nvPr/>
        </p:nvSpPr>
        <p:spPr>
          <a:xfrm>
            <a:off x="281050" y="143200"/>
            <a:ext cx="7106100" cy="419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FF0000"/>
              </a:solidFill>
              <a:latin typeface="Trebuchet MS"/>
              <a:ea typeface="Trebuchet MS"/>
              <a:cs typeface="Trebuchet MS"/>
              <a:sym typeface="Trebuchet M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g3542614cfcd_0_5"/>
          <p:cNvSpPr txBox="1">
            <a:spLocks noGrp="1"/>
          </p:cNvSpPr>
          <p:nvPr>
            <p:ph type="title"/>
          </p:nvPr>
        </p:nvSpPr>
        <p:spPr>
          <a:xfrm>
            <a:off x="765300" y="531500"/>
            <a:ext cx="7922700" cy="7056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500">
                <a:solidFill>
                  <a:srgbClr val="00186F"/>
                </a:solidFill>
              </a:rPr>
              <a:t>Incorrect Denials</a:t>
            </a:r>
            <a:endParaRPr sz="4500"/>
          </a:p>
        </p:txBody>
      </p:sp>
      <p:sp>
        <p:nvSpPr>
          <p:cNvPr id="346" name="Google Shape;346;g3542614cfcd_0_5"/>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26</a:t>
            </a:fld>
            <a:endParaRPr/>
          </a:p>
        </p:txBody>
      </p:sp>
      <p:sp>
        <p:nvSpPr>
          <p:cNvPr id="347" name="Google Shape;347;g3542614cfcd_0_5"/>
          <p:cNvSpPr txBox="1"/>
          <p:nvPr/>
        </p:nvSpPr>
        <p:spPr>
          <a:xfrm>
            <a:off x="267550" y="1387100"/>
            <a:ext cx="8596200" cy="5085000"/>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rgbClr val="000000"/>
              </a:buClr>
              <a:buSzPts val="2400"/>
              <a:buFont typeface="Arial"/>
              <a:buNone/>
            </a:pPr>
            <a:r>
              <a:rPr lang="en-US" sz="2400" b="1" i="0" u="none" strike="noStrike" cap="none">
                <a:solidFill>
                  <a:schemeClr val="dk1"/>
                </a:solidFill>
                <a:latin typeface="Trebuchet MS"/>
                <a:ea typeface="Trebuchet MS"/>
                <a:cs typeface="Trebuchet MS"/>
                <a:sym typeface="Trebuchet MS"/>
              </a:rPr>
              <a:t>Issue: </a:t>
            </a:r>
            <a:endParaRPr sz="2400" b="1"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March - April 2025 CHP+ Continuous Eligibility project integration caused ~1,900 Buy-In members to receive unnecessary requests for information &amp; incorrect denials</a:t>
            </a:r>
            <a:endParaRPr sz="2400" b="0" i="0" u="none" strike="noStrike" cap="none">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rgbClr val="000000"/>
              </a:buClr>
              <a:buSzPts val="400"/>
              <a:buFont typeface="Arial"/>
              <a:buNone/>
            </a:pPr>
            <a:endParaRPr sz="400" b="0" i="0" u="none" strike="noStrike" cap="none">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rgbClr val="000000"/>
              </a:buClr>
              <a:buSzPts val="2400"/>
              <a:buFont typeface="Arial"/>
              <a:buNone/>
            </a:pPr>
            <a:r>
              <a:rPr lang="en-US" sz="2400" b="1" i="0" u="none" strike="noStrike" cap="none">
                <a:solidFill>
                  <a:schemeClr val="dk1"/>
                </a:solidFill>
                <a:latin typeface="Trebuchet MS"/>
                <a:ea typeface="Trebuchet MS"/>
                <a:cs typeface="Trebuchet MS"/>
                <a:sym typeface="Trebuchet MS"/>
              </a:rPr>
              <a:t>Action:</a:t>
            </a:r>
            <a:r>
              <a:rPr lang="en-US" sz="2400" b="0" i="0" u="none" strike="noStrike" cap="none">
                <a:solidFill>
                  <a:schemeClr val="dk1"/>
                </a:solidFill>
                <a:latin typeface="Trebuchet MS"/>
                <a:ea typeface="Trebuchet MS"/>
                <a:cs typeface="Trebuchet MS"/>
                <a:sym typeface="Trebuchet MS"/>
              </a:rPr>
              <a:t> </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HCPF worked with Deloitte to correct this issue &amp; sent out approvals to clear the denials</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HCPF worked with the Colorado Medical Assistance Program (CMAP) to help identify and resolve issues. </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The Buy-In phone line was updated to let callers know HCPF is aware of incorrect notices. </a:t>
            </a:r>
            <a:endParaRPr sz="2400" b="0" i="0" u="none" strike="noStrike" cap="none">
              <a:solidFill>
                <a:schemeClr val="dk1"/>
              </a:solidFill>
              <a:latin typeface="Trebuchet MS"/>
              <a:ea typeface="Trebuchet MS"/>
              <a:cs typeface="Trebuchet MS"/>
              <a:sym typeface="Trebuchet MS"/>
            </a:endParaRPr>
          </a:p>
          <a:p>
            <a:pPr marL="0" marR="85725" lvl="0" indent="0" algn="l" rtl="0">
              <a:lnSpc>
                <a:spcPct val="108148"/>
              </a:lnSpc>
              <a:spcBef>
                <a:spcPts val="1000"/>
              </a:spcBef>
              <a:spcAft>
                <a:spcPts val="0"/>
              </a:spcAft>
              <a:buClr>
                <a:srgbClr val="000000"/>
              </a:buClr>
              <a:buSzPts val="2700"/>
              <a:buFont typeface="Arial"/>
              <a:buNone/>
            </a:pPr>
            <a:endParaRPr sz="27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g3542614cfcd_0_12"/>
          <p:cNvSpPr txBox="1">
            <a:spLocks noGrp="1"/>
          </p:cNvSpPr>
          <p:nvPr>
            <p:ph type="title"/>
          </p:nvPr>
        </p:nvSpPr>
        <p:spPr>
          <a:xfrm>
            <a:off x="538500" y="511425"/>
            <a:ext cx="8345700" cy="5448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Clr>
                <a:schemeClr val="dk1"/>
              </a:buClr>
              <a:buSzPts val="4500"/>
              <a:buFont typeface="Arial"/>
              <a:buNone/>
            </a:pPr>
            <a:r>
              <a:rPr lang="en-US" sz="3840">
                <a:solidFill>
                  <a:srgbClr val="232C68"/>
                </a:solidFill>
              </a:rPr>
              <a:t>Incorrect 60-Day &amp; Premium Letters </a:t>
            </a:r>
            <a:endParaRPr sz="4500"/>
          </a:p>
        </p:txBody>
      </p:sp>
      <p:sp>
        <p:nvSpPr>
          <p:cNvPr id="353" name="Google Shape;353;g3542614cfcd_0_12"/>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27</a:t>
            </a:fld>
            <a:endParaRPr/>
          </a:p>
        </p:txBody>
      </p:sp>
      <p:sp>
        <p:nvSpPr>
          <p:cNvPr id="354" name="Google Shape;354;g3542614cfcd_0_12"/>
          <p:cNvSpPr txBox="1"/>
          <p:nvPr/>
        </p:nvSpPr>
        <p:spPr>
          <a:xfrm>
            <a:off x="538625" y="1326850"/>
            <a:ext cx="8149500" cy="4749000"/>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750"/>
              </a:spcBef>
              <a:spcAft>
                <a:spcPts val="0"/>
              </a:spcAft>
              <a:buClr>
                <a:srgbClr val="000000"/>
              </a:buClr>
              <a:buSzPts val="2500"/>
              <a:buFont typeface="Arial"/>
              <a:buNone/>
            </a:pPr>
            <a:r>
              <a:rPr lang="en-US" sz="2500" b="1" i="0" u="none" strike="noStrike" cap="none">
                <a:solidFill>
                  <a:srgbClr val="1F1F1F"/>
                </a:solidFill>
                <a:latin typeface="Trebuchet MS"/>
                <a:ea typeface="Trebuchet MS"/>
                <a:cs typeface="Trebuchet MS"/>
                <a:sym typeface="Trebuchet MS"/>
              </a:rPr>
              <a:t>Issue:</a:t>
            </a:r>
            <a:r>
              <a:rPr lang="en-US" sz="2500" b="0" i="0" u="none" strike="noStrike" cap="none">
                <a:solidFill>
                  <a:srgbClr val="1F1F1F"/>
                </a:solidFill>
                <a:latin typeface="Trebuchet MS"/>
                <a:ea typeface="Trebuchet MS"/>
                <a:cs typeface="Trebuchet MS"/>
                <a:sym typeface="Trebuchet MS"/>
              </a:rPr>
              <a:t> </a:t>
            </a:r>
            <a:endParaRPr sz="2500" b="0" i="0" u="none" strike="noStrike" cap="none">
              <a:solidFill>
                <a:srgbClr val="1F1F1F"/>
              </a:solidFill>
              <a:latin typeface="Trebuchet MS"/>
              <a:ea typeface="Trebuchet MS"/>
              <a:cs typeface="Trebuchet MS"/>
              <a:sym typeface="Trebuchet MS"/>
            </a:endParaRPr>
          </a:p>
          <a:p>
            <a:pPr marL="457200" marR="0" lvl="0" indent="-387350" algn="l" rtl="0">
              <a:lnSpc>
                <a:spcPct val="90000"/>
              </a:lnSpc>
              <a:spcBef>
                <a:spcPts val="750"/>
              </a:spcBef>
              <a:spcAft>
                <a:spcPts val="0"/>
              </a:spcAft>
              <a:buClr>
                <a:srgbClr val="1F1F1F"/>
              </a:buClr>
              <a:buSzPts val="2500"/>
              <a:buFont typeface="Trebuchet MS"/>
              <a:buChar char="●"/>
            </a:pPr>
            <a:r>
              <a:rPr lang="en-US" sz="2500" b="0" i="0" u="none" strike="noStrike" cap="none">
                <a:solidFill>
                  <a:srgbClr val="1F1F1F"/>
                </a:solidFill>
                <a:latin typeface="Trebuchet MS"/>
                <a:ea typeface="Trebuchet MS"/>
                <a:cs typeface="Trebuchet MS"/>
                <a:sym typeface="Trebuchet MS"/>
              </a:rPr>
              <a:t>6 cases were incorrectly given a 60-day extension with letters that indicated $0 premium was due </a:t>
            </a:r>
            <a:endParaRPr sz="2500" b="0" i="0" u="none" strike="noStrike" cap="none">
              <a:solidFill>
                <a:srgbClr val="1F1F1F"/>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2500"/>
              <a:buFont typeface="Arial"/>
              <a:buNone/>
            </a:pPr>
            <a:r>
              <a:rPr lang="en-US" sz="2500" b="1" i="0" u="none" strike="noStrike" cap="none">
                <a:solidFill>
                  <a:srgbClr val="1F1F1F"/>
                </a:solidFill>
                <a:latin typeface="Trebuchet MS"/>
                <a:ea typeface="Trebuchet MS"/>
                <a:cs typeface="Trebuchet MS"/>
                <a:sym typeface="Trebuchet MS"/>
              </a:rPr>
              <a:t>Action: </a:t>
            </a:r>
            <a:endParaRPr sz="2500" b="1" i="0" u="none" strike="noStrike" cap="none">
              <a:solidFill>
                <a:srgbClr val="1F1F1F"/>
              </a:solidFill>
              <a:latin typeface="Trebuchet MS"/>
              <a:ea typeface="Trebuchet MS"/>
              <a:cs typeface="Trebuchet MS"/>
              <a:sym typeface="Trebuchet MS"/>
            </a:endParaRPr>
          </a:p>
          <a:p>
            <a:pPr marL="457200" marR="0" lvl="0" indent="-387350" algn="l" rtl="0">
              <a:lnSpc>
                <a:spcPct val="90000"/>
              </a:lnSpc>
              <a:spcBef>
                <a:spcPts val="750"/>
              </a:spcBef>
              <a:spcAft>
                <a:spcPts val="0"/>
              </a:spcAft>
              <a:buClr>
                <a:srgbClr val="1F1F1F"/>
              </a:buClr>
              <a:buSzPts val="2500"/>
              <a:buFont typeface="Trebuchet MS"/>
              <a:buChar char="●"/>
            </a:pPr>
            <a:r>
              <a:rPr lang="en-US" sz="2500" b="0" i="0" u="none" strike="noStrike" cap="none">
                <a:solidFill>
                  <a:srgbClr val="1F1F1F"/>
                </a:solidFill>
                <a:latin typeface="Trebuchet MS"/>
                <a:ea typeface="Trebuchet MS"/>
                <a:cs typeface="Trebuchet MS"/>
                <a:sym typeface="Trebuchet MS"/>
              </a:rPr>
              <a:t>Cases fixed and new approvals sent May 2</a:t>
            </a:r>
            <a:endParaRPr sz="2500" b="0" i="0" u="none" strike="noStrike" cap="none">
              <a:solidFill>
                <a:srgbClr val="1F1F1F"/>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800"/>
              <a:buFont typeface="Arial"/>
              <a:buNone/>
            </a:pPr>
            <a:endParaRPr sz="800" b="0" i="0" u="none" strike="noStrike" cap="none">
              <a:solidFill>
                <a:srgbClr val="1F1F1F"/>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2500"/>
              <a:buFont typeface="Arial"/>
              <a:buNone/>
            </a:pPr>
            <a:r>
              <a:rPr lang="en-US" sz="2500" b="1" i="0" u="none" strike="noStrike" cap="none">
                <a:solidFill>
                  <a:srgbClr val="1F1F1F"/>
                </a:solidFill>
                <a:latin typeface="Trebuchet MS"/>
                <a:ea typeface="Trebuchet MS"/>
                <a:cs typeface="Trebuchet MS"/>
                <a:sym typeface="Trebuchet MS"/>
              </a:rPr>
              <a:t>Issue:</a:t>
            </a:r>
            <a:r>
              <a:rPr lang="en-US" sz="2500" b="0" i="0" u="none" strike="noStrike" cap="none">
                <a:solidFill>
                  <a:srgbClr val="1F1F1F"/>
                </a:solidFill>
                <a:latin typeface="Trebuchet MS"/>
                <a:ea typeface="Trebuchet MS"/>
                <a:cs typeface="Trebuchet MS"/>
                <a:sym typeface="Trebuchet MS"/>
              </a:rPr>
              <a:t> </a:t>
            </a:r>
            <a:endParaRPr sz="2500" b="0" i="0" u="none" strike="noStrike" cap="none">
              <a:solidFill>
                <a:srgbClr val="1F1F1F"/>
              </a:solidFill>
              <a:latin typeface="Trebuchet MS"/>
              <a:ea typeface="Trebuchet MS"/>
              <a:cs typeface="Trebuchet MS"/>
              <a:sym typeface="Trebuchet MS"/>
            </a:endParaRPr>
          </a:p>
          <a:p>
            <a:pPr marL="457200" marR="0" lvl="0" indent="-387350" algn="l" rtl="0">
              <a:lnSpc>
                <a:spcPct val="90000"/>
              </a:lnSpc>
              <a:spcBef>
                <a:spcPts val="750"/>
              </a:spcBef>
              <a:spcAft>
                <a:spcPts val="0"/>
              </a:spcAft>
              <a:buClr>
                <a:srgbClr val="1F1F1F"/>
              </a:buClr>
              <a:buSzPts val="2500"/>
              <a:buFont typeface="Trebuchet MS"/>
              <a:buChar char="●"/>
            </a:pPr>
            <a:r>
              <a:rPr lang="en-US" sz="2500" b="0" i="0" u="none" strike="noStrike" cap="none">
                <a:solidFill>
                  <a:srgbClr val="1F1F1F"/>
                </a:solidFill>
                <a:latin typeface="Trebuchet MS"/>
                <a:ea typeface="Trebuchet MS"/>
                <a:cs typeface="Trebuchet MS"/>
                <a:sym typeface="Trebuchet MS"/>
              </a:rPr>
              <a:t>75 members were incorrectly charged a premium in electronic version of letters only </a:t>
            </a:r>
            <a:endParaRPr sz="2500" b="0" i="0" u="none" strike="noStrike" cap="none">
              <a:solidFill>
                <a:srgbClr val="1F1F1F"/>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2500"/>
              <a:buFont typeface="Arial"/>
              <a:buNone/>
            </a:pPr>
            <a:r>
              <a:rPr lang="en-US" sz="2500" b="1" i="0" u="none" strike="noStrike" cap="none">
                <a:solidFill>
                  <a:srgbClr val="1F1F1F"/>
                </a:solidFill>
                <a:latin typeface="Trebuchet MS"/>
                <a:ea typeface="Trebuchet MS"/>
                <a:cs typeface="Trebuchet MS"/>
                <a:sym typeface="Trebuchet MS"/>
              </a:rPr>
              <a:t>Action:</a:t>
            </a:r>
            <a:r>
              <a:rPr lang="en-US" sz="2500" b="0" i="0" u="none" strike="noStrike" cap="none">
                <a:solidFill>
                  <a:srgbClr val="1F1F1F"/>
                </a:solidFill>
                <a:latin typeface="Trebuchet MS"/>
                <a:ea typeface="Trebuchet MS"/>
                <a:cs typeface="Trebuchet MS"/>
                <a:sym typeface="Trebuchet MS"/>
              </a:rPr>
              <a:t> </a:t>
            </a:r>
            <a:endParaRPr sz="2500" b="0" i="0" u="none" strike="noStrike" cap="none">
              <a:solidFill>
                <a:srgbClr val="1F1F1F"/>
              </a:solidFill>
              <a:latin typeface="Trebuchet MS"/>
              <a:ea typeface="Trebuchet MS"/>
              <a:cs typeface="Trebuchet MS"/>
              <a:sym typeface="Trebuchet MS"/>
            </a:endParaRPr>
          </a:p>
          <a:p>
            <a:pPr marL="457200" marR="0" lvl="0" indent="-387350" algn="l" rtl="0">
              <a:lnSpc>
                <a:spcPct val="90000"/>
              </a:lnSpc>
              <a:spcBef>
                <a:spcPts val="750"/>
              </a:spcBef>
              <a:spcAft>
                <a:spcPts val="0"/>
              </a:spcAft>
              <a:buClr>
                <a:srgbClr val="1F1F1F"/>
              </a:buClr>
              <a:buSzPts val="2500"/>
              <a:buFont typeface="Trebuchet MS"/>
              <a:buChar char="●"/>
            </a:pPr>
            <a:r>
              <a:rPr lang="en-US" sz="2500" b="0" i="0" u="none" strike="noStrike" cap="none">
                <a:solidFill>
                  <a:srgbClr val="1F1F1F"/>
                </a:solidFill>
                <a:latin typeface="Trebuchet MS"/>
                <a:ea typeface="Trebuchet MS"/>
                <a:cs typeface="Trebuchet MS"/>
                <a:sym typeface="Trebuchet MS"/>
              </a:rPr>
              <a:t>Letters paused, issue corrected and letters reinstated Apr 24</a:t>
            </a:r>
            <a:endParaRPr sz="25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g3542614cfcd_0_26"/>
          <p:cNvSpPr txBox="1">
            <a:spLocks noGrp="1"/>
          </p:cNvSpPr>
          <p:nvPr>
            <p:ph type="title"/>
          </p:nvPr>
        </p:nvSpPr>
        <p:spPr>
          <a:xfrm>
            <a:off x="765300" y="511425"/>
            <a:ext cx="7922700" cy="6279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SzPts val="4500"/>
              <a:buNone/>
            </a:pPr>
            <a:r>
              <a:rPr lang="en-US" sz="4440">
                <a:solidFill>
                  <a:srgbClr val="232C68"/>
                </a:solidFill>
              </a:rPr>
              <a:t>Premium Letters Mailed Late</a:t>
            </a:r>
            <a:endParaRPr sz="4440">
              <a:solidFill>
                <a:srgbClr val="232C68"/>
              </a:solidFill>
            </a:endParaRPr>
          </a:p>
        </p:txBody>
      </p:sp>
      <p:sp>
        <p:nvSpPr>
          <p:cNvPr id="360" name="Google Shape;360;g3542614cfcd_0_26"/>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28</a:t>
            </a:fld>
            <a:endParaRPr/>
          </a:p>
        </p:txBody>
      </p:sp>
      <p:sp>
        <p:nvSpPr>
          <p:cNvPr id="361" name="Google Shape;361;g3542614cfcd_0_26"/>
          <p:cNvSpPr txBox="1"/>
          <p:nvPr/>
        </p:nvSpPr>
        <p:spPr>
          <a:xfrm>
            <a:off x="765300" y="1379400"/>
            <a:ext cx="7592700" cy="4624500"/>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chemeClr val="dk1"/>
              </a:buClr>
              <a:buSzPts val="2700"/>
              <a:buFont typeface="Arial"/>
              <a:buNone/>
            </a:pPr>
            <a:r>
              <a:rPr lang="en-US" sz="2800" b="1" i="0" u="none" strike="noStrike" cap="none">
                <a:solidFill>
                  <a:schemeClr val="dk1"/>
                </a:solidFill>
                <a:latin typeface="Trebuchet MS"/>
                <a:ea typeface="Trebuchet MS"/>
                <a:cs typeface="Trebuchet MS"/>
                <a:sym typeface="Trebuchet MS"/>
              </a:rPr>
              <a:t>Issue:</a:t>
            </a:r>
            <a:r>
              <a:rPr lang="en-US" sz="2800" b="0" i="0" u="none" strike="noStrike" cap="none">
                <a:solidFill>
                  <a:schemeClr val="dk1"/>
                </a:solidFill>
                <a:latin typeface="Trebuchet MS"/>
                <a:ea typeface="Trebuchet MS"/>
                <a:cs typeface="Trebuchet MS"/>
                <a:sym typeface="Trebuchet MS"/>
              </a:rPr>
              <a:t> </a:t>
            </a:r>
            <a:endParaRPr sz="2800" b="0" i="0" u="none" strike="noStrike" cap="none">
              <a:solidFill>
                <a:schemeClr val="dk1"/>
              </a:solidFill>
              <a:latin typeface="Trebuchet MS"/>
              <a:ea typeface="Trebuchet MS"/>
              <a:cs typeface="Trebuchet MS"/>
              <a:sym typeface="Trebuchet MS"/>
            </a:endParaRPr>
          </a:p>
          <a:p>
            <a:pPr marL="457200" marR="0" lvl="0" indent="-406400" algn="l" rtl="0">
              <a:lnSpc>
                <a:spcPct val="90000"/>
              </a:lnSpc>
              <a:spcBef>
                <a:spcPts val="1000"/>
              </a:spcBef>
              <a:spcAft>
                <a:spcPts val="0"/>
              </a:spcAft>
              <a:buClr>
                <a:schemeClr val="dk1"/>
              </a:buClr>
              <a:buSzPts val="2800"/>
              <a:buFont typeface="Trebuchet MS"/>
              <a:buChar char="●"/>
            </a:pPr>
            <a:r>
              <a:rPr lang="en-US" sz="2800" b="0" i="0" u="none" strike="noStrike" cap="none">
                <a:solidFill>
                  <a:schemeClr val="dk1"/>
                </a:solidFill>
                <a:latin typeface="Trebuchet MS"/>
                <a:ea typeface="Trebuchet MS"/>
                <a:cs typeface="Trebuchet MS"/>
                <a:sym typeface="Trebuchet MS"/>
              </a:rPr>
              <a:t>~23,000 premium letters not printed/mailed on time (but were electronically visible in CO PEAK)</a:t>
            </a:r>
            <a:endParaRPr sz="2800" b="0" i="0" u="none" strike="noStrike" cap="none">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chemeClr val="dk1"/>
              </a:buClr>
              <a:buSzPts val="2700"/>
              <a:buFont typeface="Arial"/>
              <a:buNone/>
            </a:pPr>
            <a:endParaRPr sz="1100" b="0" i="0" u="none" strike="noStrike" cap="none">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chemeClr val="dk1"/>
              </a:buClr>
              <a:buSzPts val="2700"/>
              <a:buFont typeface="Arial"/>
              <a:buNone/>
            </a:pPr>
            <a:r>
              <a:rPr lang="en-US" sz="2800" b="1" i="0" u="none" strike="noStrike" cap="none">
                <a:solidFill>
                  <a:schemeClr val="dk1"/>
                </a:solidFill>
                <a:latin typeface="Trebuchet MS"/>
                <a:ea typeface="Trebuchet MS"/>
                <a:cs typeface="Trebuchet MS"/>
                <a:sym typeface="Trebuchet MS"/>
              </a:rPr>
              <a:t>Action: </a:t>
            </a:r>
            <a:endParaRPr sz="2800" b="1" i="0" u="none" strike="noStrike" cap="none">
              <a:solidFill>
                <a:schemeClr val="dk1"/>
              </a:solidFill>
              <a:latin typeface="Trebuchet MS"/>
              <a:ea typeface="Trebuchet MS"/>
              <a:cs typeface="Trebuchet MS"/>
              <a:sym typeface="Trebuchet MS"/>
            </a:endParaRPr>
          </a:p>
          <a:p>
            <a:pPr marL="457200" marR="0" lvl="0" indent="-406400" algn="l" rtl="0">
              <a:lnSpc>
                <a:spcPct val="90000"/>
              </a:lnSpc>
              <a:spcBef>
                <a:spcPts val="1000"/>
              </a:spcBef>
              <a:spcAft>
                <a:spcPts val="0"/>
              </a:spcAft>
              <a:buClr>
                <a:schemeClr val="dk1"/>
              </a:buClr>
              <a:buSzPts val="2800"/>
              <a:buFont typeface="Trebuchet MS"/>
              <a:buChar char="●"/>
            </a:pPr>
            <a:r>
              <a:rPr lang="en-US" sz="2800" b="0" i="0" u="none" strike="noStrike" cap="none">
                <a:solidFill>
                  <a:schemeClr val="dk1"/>
                </a:solidFill>
                <a:latin typeface="Trebuchet MS"/>
                <a:ea typeface="Trebuchet MS"/>
                <a:cs typeface="Trebuchet MS"/>
                <a:sym typeface="Trebuchet MS"/>
              </a:rPr>
              <a:t>New files sent to print vendor</a:t>
            </a:r>
            <a:endParaRPr sz="2800" b="0" i="0" u="none" strike="noStrike" cap="none">
              <a:solidFill>
                <a:schemeClr val="dk1"/>
              </a:solidFill>
              <a:latin typeface="Trebuchet MS"/>
              <a:ea typeface="Trebuchet MS"/>
              <a:cs typeface="Trebuchet MS"/>
              <a:sym typeface="Trebuchet MS"/>
            </a:endParaRPr>
          </a:p>
          <a:p>
            <a:pPr marL="457200" marR="0" lvl="0" indent="-406400" algn="l" rtl="0">
              <a:lnSpc>
                <a:spcPct val="90000"/>
              </a:lnSpc>
              <a:spcBef>
                <a:spcPts val="0"/>
              </a:spcBef>
              <a:spcAft>
                <a:spcPts val="0"/>
              </a:spcAft>
              <a:buClr>
                <a:schemeClr val="dk1"/>
              </a:buClr>
              <a:buSzPts val="2800"/>
              <a:buFont typeface="Trebuchet MS"/>
              <a:buChar char="●"/>
            </a:pPr>
            <a:r>
              <a:rPr lang="en-US" sz="2800" b="0" i="0" u="none" strike="noStrike" cap="none">
                <a:solidFill>
                  <a:schemeClr val="dk1"/>
                </a:solidFill>
                <a:latin typeface="Trebuchet MS"/>
                <a:ea typeface="Trebuchet MS"/>
                <a:cs typeface="Trebuchet MS"/>
                <a:sym typeface="Trebuchet MS"/>
              </a:rPr>
              <a:t>May 15 due date remains as members have 60-day grace period to pay</a:t>
            </a:r>
            <a:endParaRPr sz="2800" b="0" i="0" u="none" strike="noStrike" cap="none">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chemeClr val="dk1"/>
              </a:buClr>
              <a:buSzPts val="2700"/>
              <a:buFont typeface="Arial"/>
              <a:buNone/>
            </a:pPr>
            <a:endParaRPr sz="1100" b="0" i="0" u="none" strike="noStrike" cap="none">
              <a:solidFill>
                <a:schemeClr val="dk1"/>
              </a:solidFill>
              <a:latin typeface="Trebuchet MS"/>
              <a:ea typeface="Trebuchet MS"/>
              <a:cs typeface="Trebuchet MS"/>
              <a:sym typeface="Trebuchet MS"/>
            </a:endParaRPr>
          </a:p>
          <a:p>
            <a:pPr marL="0" marR="0" lvl="0" indent="0" algn="ctr" rtl="0">
              <a:lnSpc>
                <a:spcPct val="90000"/>
              </a:lnSpc>
              <a:spcBef>
                <a:spcPts val="1000"/>
              </a:spcBef>
              <a:spcAft>
                <a:spcPts val="0"/>
              </a:spcAft>
              <a:buClr>
                <a:srgbClr val="000000"/>
              </a:buClr>
              <a:buSzPts val="2800"/>
              <a:buFont typeface="Arial"/>
              <a:buNone/>
            </a:pPr>
            <a:r>
              <a:rPr lang="en-US" sz="2800" b="0" i="0" u="none" strike="noStrike" cap="none">
                <a:solidFill>
                  <a:schemeClr val="dk1"/>
                </a:solidFill>
                <a:latin typeface="Trebuchet MS"/>
                <a:ea typeface="Trebuchet MS"/>
                <a:cs typeface="Trebuchet MS"/>
                <a:sym typeface="Trebuchet MS"/>
              </a:rPr>
              <a:t>Please help to spread the word!</a:t>
            </a:r>
            <a:endParaRPr sz="21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3538af952b8_0_43"/>
          <p:cNvSpPr txBox="1">
            <a:spLocks noGrp="1"/>
          </p:cNvSpPr>
          <p:nvPr>
            <p:ph type="title"/>
          </p:nvPr>
        </p:nvSpPr>
        <p:spPr>
          <a:xfrm>
            <a:off x="765300" y="661150"/>
            <a:ext cx="7922700" cy="6363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Clr>
                <a:schemeClr val="dk1"/>
              </a:buClr>
              <a:buSzPts val="4500"/>
              <a:buFont typeface="Arial"/>
              <a:buNone/>
            </a:pPr>
            <a:r>
              <a:rPr lang="en-US" sz="4500">
                <a:solidFill>
                  <a:srgbClr val="272E67"/>
                </a:solidFill>
              </a:rPr>
              <a:t>Snippets of Premium Letter</a:t>
            </a:r>
            <a:endParaRPr sz="3840">
              <a:solidFill>
                <a:srgbClr val="232C68"/>
              </a:solidFill>
            </a:endParaRPr>
          </a:p>
        </p:txBody>
      </p:sp>
      <p:sp>
        <p:nvSpPr>
          <p:cNvPr id="367" name="Google Shape;367;g3538af952b8_0_43"/>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29</a:t>
            </a:fld>
            <a:endParaRPr/>
          </a:p>
        </p:txBody>
      </p:sp>
      <p:sp>
        <p:nvSpPr>
          <p:cNvPr id="368" name="Google Shape;368;g3538af952b8_0_43"/>
          <p:cNvSpPr txBox="1"/>
          <p:nvPr/>
        </p:nvSpPr>
        <p:spPr>
          <a:xfrm>
            <a:off x="727300" y="1580900"/>
            <a:ext cx="7592700" cy="614700"/>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0"/>
              </a:spcBef>
              <a:spcAft>
                <a:spcPts val="0"/>
              </a:spcAft>
              <a:buClr>
                <a:srgbClr val="000000"/>
              </a:buClr>
              <a:buSzPts val="1900"/>
              <a:buFont typeface="Arial"/>
              <a:buNone/>
            </a:pPr>
            <a:endParaRPr sz="1900" b="0" i="0" u="none" strike="noStrike" cap="none">
              <a:solidFill>
                <a:schemeClr val="dk1"/>
              </a:solidFill>
              <a:latin typeface="Trebuchet MS"/>
              <a:ea typeface="Trebuchet MS"/>
              <a:cs typeface="Trebuchet MS"/>
              <a:sym typeface="Trebuchet MS"/>
            </a:endParaRPr>
          </a:p>
          <a:p>
            <a:pPr marL="0" marR="85725" lvl="0" indent="0" algn="l" rtl="0">
              <a:lnSpc>
                <a:spcPct val="108148"/>
              </a:lnSpc>
              <a:spcBef>
                <a:spcPts val="0"/>
              </a:spcBef>
              <a:spcAft>
                <a:spcPts val="0"/>
              </a:spcAft>
              <a:buClr>
                <a:srgbClr val="000000"/>
              </a:buClr>
              <a:buSzPts val="2700"/>
              <a:buFont typeface="Arial"/>
              <a:buNone/>
            </a:pPr>
            <a:endParaRPr sz="1900" b="0" i="0" u="none" strike="noStrike" cap="none">
              <a:solidFill>
                <a:schemeClr val="dk1"/>
              </a:solidFill>
              <a:latin typeface="Trebuchet MS"/>
              <a:ea typeface="Trebuchet MS"/>
              <a:cs typeface="Trebuchet MS"/>
              <a:sym typeface="Trebuchet MS"/>
            </a:endParaRPr>
          </a:p>
        </p:txBody>
      </p:sp>
      <p:pic>
        <p:nvPicPr>
          <p:cNvPr id="369" name="Google Shape;369;g3538af952b8_0_43" title="Screenshot 2025-05-05 131138.png"/>
          <p:cNvPicPr preferRelativeResize="0"/>
          <p:nvPr/>
        </p:nvPicPr>
        <p:blipFill rotWithShape="1">
          <a:blip r:embed="rId3">
            <a:alphaModFix/>
          </a:blip>
          <a:srcRect/>
          <a:stretch/>
        </p:blipFill>
        <p:spPr>
          <a:xfrm>
            <a:off x="141675" y="2060100"/>
            <a:ext cx="4613951" cy="2750500"/>
          </a:xfrm>
          <a:prstGeom prst="rect">
            <a:avLst/>
          </a:prstGeom>
          <a:noFill/>
          <a:ln>
            <a:noFill/>
          </a:ln>
        </p:spPr>
      </p:pic>
      <p:pic>
        <p:nvPicPr>
          <p:cNvPr id="370" name="Google Shape;370;g3538af952b8_0_43" title="Screenshot 2025-05-05 131528.png"/>
          <p:cNvPicPr preferRelativeResize="0"/>
          <p:nvPr/>
        </p:nvPicPr>
        <p:blipFill rotWithShape="1">
          <a:blip r:embed="rId4">
            <a:alphaModFix/>
          </a:blip>
          <a:srcRect/>
          <a:stretch/>
        </p:blipFill>
        <p:spPr>
          <a:xfrm>
            <a:off x="4430275" y="2285875"/>
            <a:ext cx="4519674" cy="1842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3542614cfcd_1_396"/>
          <p:cNvSpPr txBox="1">
            <a:spLocks noGrp="1"/>
          </p:cNvSpPr>
          <p:nvPr>
            <p:ph type="sldNum" idx="12"/>
          </p:nvPr>
        </p:nvSpPr>
        <p:spPr>
          <a:xfrm>
            <a:off x="8763778" y="6498672"/>
            <a:ext cx="1176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3</a:t>
            </a:fld>
            <a:endParaRPr/>
          </a:p>
        </p:txBody>
      </p:sp>
      <p:sp>
        <p:nvSpPr>
          <p:cNvPr id="182" name="Google Shape;182;g3542614cfcd_1_396"/>
          <p:cNvSpPr txBox="1">
            <a:spLocks noGrp="1"/>
          </p:cNvSpPr>
          <p:nvPr>
            <p:ph type="title"/>
          </p:nvPr>
        </p:nvSpPr>
        <p:spPr>
          <a:xfrm>
            <a:off x="4472480" y="467278"/>
            <a:ext cx="4659000" cy="5388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chemeClr val="accent1"/>
              </a:buClr>
              <a:buSzPts val="4100"/>
              <a:buFont typeface="Trebuchet MS"/>
              <a:buNone/>
            </a:pPr>
            <a:r>
              <a:rPr lang="en-US" sz="3500"/>
              <a:t>Subtítulos cerrados</a:t>
            </a:r>
            <a:endParaRPr sz="6400"/>
          </a:p>
        </p:txBody>
      </p:sp>
      <p:sp>
        <p:nvSpPr>
          <p:cNvPr id="183" name="Google Shape;183;g3542614cfcd_1_396"/>
          <p:cNvSpPr txBox="1"/>
          <p:nvPr/>
        </p:nvSpPr>
        <p:spPr>
          <a:xfrm>
            <a:off x="262085" y="1146349"/>
            <a:ext cx="4237800" cy="5214900"/>
          </a:xfrm>
          <a:prstGeom prst="rect">
            <a:avLst/>
          </a:prstGeom>
          <a:noFill/>
          <a:ln>
            <a:noFill/>
          </a:ln>
        </p:spPr>
        <p:txBody>
          <a:bodyPr spcFirstLastPara="1" wrap="square" lIns="117800" tIns="117800" rIns="117800" bIns="117800" anchor="t" anchorCtr="0">
            <a:spAutoFit/>
          </a:bodyPr>
          <a:lstStyle/>
          <a:p>
            <a:pPr marL="584200" marR="0" lvl="0" indent="-419100" algn="l" rtl="0">
              <a:lnSpc>
                <a:spcPct val="100000"/>
              </a:lnSpc>
              <a:spcBef>
                <a:spcPts val="1300"/>
              </a:spcBef>
              <a:spcAft>
                <a:spcPts val="0"/>
              </a:spcAft>
              <a:buClr>
                <a:schemeClr val="dk2"/>
              </a:buClr>
              <a:buSzPts val="2000"/>
              <a:buFont typeface="Trebuchet MS"/>
              <a:buChar char="●"/>
            </a:pPr>
            <a:r>
              <a:rPr lang="en-US" sz="2000" b="0" i="0" u="none" strike="noStrike" cap="none">
                <a:solidFill>
                  <a:schemeClr val="dk2"/>
                </a:solidFill>
                <a:latin typeface="Trebuchet MS"/>
                <a:ea typeface="Trebuchet MS"/>
                <a:cs typeface="Trebuchet MS"/>
                <a:sym typeface="Trebuchet MS"/>
              </a:rPr>
              <a:t>Closed Captions are available in the meeting controls toolbar at the bottom of your screen. To turn them on, click the Show Captions icon. </a:t>
            </a:r>
            <a:endParaRPr sz="20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0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000" b="0" i="0" u="none" strike="noStrike" cap="none">
              <a:solidFill>
                <a:schemeClr val="dk2"/>
              </a:solidFill>
              <a:latin typeface="Trebuchet MS"/>
              <a:ea typeface="Trebuchet MS"/>
              <a:cs typeface="Trebuchet MS"/>
              <a:sym typeface="Trebuchet MS"/>
            </a:endParaRPr>
          </a:p>
          <a:p>
            <a:pPr marL="584200" marR="0" lvl="0" indent="-419100" algn="l" rtl="0">
              <a:lnSpc>
                <a:spcPct val="100000"/>
              </a:lnSpc>
              <a:spcBef>
                <a:spcPts val="1300"/>
              </a:spcBef>
              <a:spcAft>
                <a:spcPts val="0"/>
              </a:spcAft>
              <a:buClr>
                <a:schemeClr val="dk2"/>
              </a:buClr>
              <a:buSzPts val="2000"/>
              <a:buFont typeface="Trebuchet MS"/>
              <a:buChar char="●"/>
            </a:pPr>
            <a:r>
              <a:rPr lang="en-US" sz="2000" b="0" i="0" u="none" strike="noStrike" cap="none">
                <a:solidFill>
                  <a:schemeClr val="dk2"/>
                </a:solidFill>
                <a:latin typeface="Trebuchet MS"/>
                <a:ea typeface="Trebuchet MS"/>
                <a:cs typeface="Trebuchet MS"/>
                <a:sym typeface="Trebuchet MS"/>
              </a:rPr>
              <a:t>Captions can be translated into different languages by clicking on the up arrow next to the Closed Captions button and then selecting your preferred language. </a:t>
            </a:r>
            <a:endParaRPr sz="20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1300"/>
              <a:buFont typeface="Arial"/>
              <a:buNone/>
            </a:pPr>
            <a:endParaRPr sz="2000" b="0" i="0" u="none" strike="noStrike" cap="none">
              <a:solidFill>
                <a:schemeClr val="dk2"/>
              </a:solidFill>
              <a:highlight>
                <a:schemeClr val="lt2"/>
              </a:highlight>
              <a:latin typeface="Arial"/>
              <a:ea typeface="Arial"/>
              <a:cs typeface="Arial"/>
              <a:sym typeface="Arial"/>
            </a:endParaRPr>
          </a:p>
        </p:txBody>
      </p:sp>
      <p:sp>
        <p:nvSpPr>
          <p:cNvPr id="184" name="Google Shape;184;g3542614cfcd_1_396"/>
          <p:cNvSpPr txBox="1"/>
          <p:nvPr/>
        </p:nvSpPr>
        <p:spPr>
          <a:xfrm>
            <a:off x="4312596" y="1033335"/>
            <a:ext cx="4845300" cy="5438100"/>
          </a:xfrm>
          <a:prstGeom prst="rect">
            <a:avLst/>
          </a:prstGeom>
          <a:noFill/>
          <a:ln>
            <a:noFill/>
          </a:ln>
        </p:spPr>
        <p:txBody>
          <a:bodyPr spcFirstLastPara="1" wrap="square" lIns="117800" tIns="117800" rIns="117800" bIns="117800" anchor="t" anchorCtr="0">
            <a:spAutoFit/>
          </a:bodyPr>
          <a:lstStyle/>
          <a:p>
            <a:pPr marL="584200" marR="0" lvl="0" indent="-419100" algn="l" rtl="0">
              <a:lnSpc>
                <a:spcPct val="115000"/>
              </a:lnSpc>
              <a:spcBef>
                <a:spcPts val="0"/>
              </a:spcBef>
              <a:spcAft>
                <a:spcPts val="0"/>
              </a:spcAft>
              <a:buClr>
                <a:schemeClr val="dk2"/>
              </a:buClr>
              <a:buSzPts val="2000"/>
              <a:buFont typeface="Trebuchet MS"/>
              <a:buChar char="●"/>
            </a:pPr>
            <a:r>
              <a:rPr lang="en-US" sz="2000" b="0" i="0" u="none" strike="noStrike" cap="none">
                <a:solidFill>
                  <a:schemeClr val="dk2"/>
                </a:solidFill>
                <a:latin typeface="Trebuchet MS"/>
                <a:ea typeface="Trebuchet MS"/>
                <a:cs typeface="Trebuchet MS"/>
                <a:sym typeface="Trebuchet MS"/>
              </a:rPr>
              <a:t>Los subtítulos cerrados están disponibles en la barra de herramientas de controles de la reunión en la parte inferior de su pantalla. Para activarlos, haga click en el ícono Mostrar subtítulos</a:t>
            </a:r>
            <a:r>
              <a:rPr lang="en-US" sz="2000" b="0" i="0" u="none" strike="noStrike" cap="none">
                <a:solidFill>
                  <a:schemeClr val="dk2"/>
                </a:solidFill>
                <a:latin typeface="Arial"/>
                <a:ea typeface="Arial"/>
                <a:cs typeface="Arial"/>
                <a:sym typeface="Arial"/>
              </a:rPr>
              <a:t>.</a:t>
            </a:r>
            <a:endParaRPr sz="2000" b="0" i="0" u="none" strike="noStrike" cap="none">
              <a:solidFill>
                <a:schemeClr val="dk2"/>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endParaRPr sz="2000" b="0" i="0" u="none" strike="noStrike" cap="none">
              <a:solidFill>
                <a:schemeClr val="dk2"/>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endParaRPr sz="2000" b="0" i="0" u="none" strike="noStrike" cap="none">
              <a:solidFill>
                <a:schemeClr val="dk2"/>
              </a:solidFill>
              <a:latin typeface="Arial"/>
              <a:ea typeface="Arial"/>
              <a:cs typeface="Arial"/>
              <a:sym typeface="Arial"/>
            </a:endParaRPr>
          </a:p>
          <a:p>
            <a:pPr marL="584200" marR="0" lvl="0" indent="-419100" algn="l" rtl="0">
              <a:lnSpc>
                <a:spcPct val="100000"/>
              </a:lnSpc>
              <a:spcBef>
                <a:spcPts val="1300"/>
              </a:spcBef>
              <a:spcAft>
                <a:spcPts val="0"/>
              </a:spcAft>
              <a:buClr>
                <a:schemeClr val="dk2"/>
              </a:buClr>
              <a:buSzPts val="2000"/>
              <a:buFont typeface="Trebuchet MS"/>
              <a:buChar char="●"/>
            </a:pPr>
            <a:r>
              <a:rPr lang="en-US" sz="2000" b="0" i="0" u="none" strike="noStrike" cap="none">
                <a:solidFill>
                  <a:schemeClr val="dk2"/>
                </a:solidFill>
                <a:latin typeface="Trebuchet MS"/>
                <a:ea typeface="Trebuchet MS"/>
                <a:cs typeface="Trebuchet MS"/>
                <a:sym typeface="Trebuchet MS"/>
              </a:rPr>
              <a:t>Los subtítulos pueden ser traducidos en diferentes idiomas haciendo click en la flecha hacia arriba junto al botón de subtítulos cerrados y luego seleccionando su idioma preferido.</a:t>
            </a:r>
            <a:endParaRPr sz="2000" b="0" i="0" u="none" strike="noStrike" cap="none">
              <a:solidFill>
                <a:schemeClr val="dk2"/>
              </a:solidFill>
              <a:latin typeface="Arial"/>
              <a:ea typeface="Arial"/>
              <a:cs typeface="Arial"/>
              <a:sym typeface="Arial"/>
            </a:endParaRPr>
          </a:p>
        </p:txBody>
      </p:sp>
      <p:sp>
        <p:nvSpPr>
          <p:cNvPr id="185" name="Google Shape;185;g3542614cfcd_1_396"/>
          <p:cNvSpPr txBox="1"/>
          <p:nvPr/>
        </p:nvSpPr>
        <p:spPr>
          <a:xfrm>
            <a:off x="342536" y="331548"/>
            <a:ext cx="40770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a:solidFill>
                  <a:schemeClr val="dk2"/>
                </a:solidFill>
                <a:latin typeface="Trebuchet MS"/>
                <a:ea typeface="Trebuchet MS"/>
                <a:cs typeface="Trebuchet MS"/>
                <a:sym typeface="Trebuchet MS"/>
              </a:rPr>
              <a:t>Closed Captions</a:t>
            </a:r>
            <a:endParaRPr sz="3500" b="0" i="0" u="none" strike="noStrike" cap="none">
              <a:solidFill>
                <a:schemeClr val="dk2"/>
              </a:solidFill>
              <a:latin typeface="Arial"/>
              <a:ea typeface="Arial"/>
              <a:cs typeface="Arial"/>
              <a:sym typeface="Arial"/>
            </a:endParaRPr>
          </a:p>
        </p:txBody>
      </p:sp>
      <p:pic>
        <p:nvPicPr>
          <p:cNvPr id="186" name="Google Shape;186;g3542614cfcd_1_396" descr="Screenshot of Zoom toolbar showing the "/>
          <p:cNvPicPr preferRelativeResize="0"/>
          <p:nvPr/>
        </p:nvPicPr>
        <p:blipFill rotWithShape="1">
          <a:blip r:embed="rId3">
            <a:alphaModFix/>
          </a:blip>
          <a:srcRect/>
          <a:stretch/>
        </p:blipFill>
        <p:spPr>
          <a:xfrm>
            <a:off x="1629688" y="2913375"/>
            <a:ext cx="1502553" cy="756455"/>
          </a:xfrm>
          <a:prstGeom prst="rect">
            <a:avLst/>
          </a:prstGeom>
          <a:noFill/>
          <a:ln>
            <a:noFill/>
          </a:ln>
        </p:spPr>
      </p:pic>
      <p:pic>
        <p:nvPicPr>
          <p:cNvPr id="187" name="Google Shape;187;g3542614cfcd_1_396" descr="Screenshot of Zoom toolbar showing the "/>
          <p:cNvPicPr preferRelativeResize="0"/>
          <p:nvPr/>
        </p:nvPicPr>
        <p:blipFill rotWithShape="1">
          <a:blip r:embed="rId3">
            <a:alphaModFix/>
          </a:blip>
          <a:srcRect/>
          <a:stretch/>
        </p:blipFill>
        <p:spPr>
          <a:xfrm>
            <a:off x="6050694" y="3669836"/>
            <a:ext cx="1502560" cy="75645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g3542614cfcd_0_34"/>
          <p:cNvSpPr txBox="1">
            <a:spLocks noGrp="1"/>
          </p:cNvSpPr>
          <p:nvPr>
            <p:ph type="title"/>
          </p:nvPr>
        </p:nvSpPr>
        <p:spPr>
          <a:xfrm>
            <a:off x="765300" y="511425"/>
            <a:ext cx="7922700" cy="5448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SzPts val="4500"/>
              <a:buNone/>
            </a:pPr>
            <a:r>
              <a:rPr lang="en-US" sz="3840">
                <a:solidFill>
                  <a:srgbClr val="232C68"/>
                </a:solidFill>
              </a:rPr>
              <a:t>Change in Premium Letter</a:t>
            </a:r>
            <a:endParaRPr sz="3840">
              <a:solidFill>
                <a:srgbClr val="232C68"/>
              </a:solidFill>
            </a:endParaRPr>
          </a:p>
        </p:txBody>
      </p:sp>
      <p:sp>
        <p:nvSpPr>
          <p:cNvPr id="376" name="Google Shape;376;g3542614cfcd_0_34"/>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30</a:t>
            </a:fld>
            <a:endParaRPr/>
          </a:p>
        </p:txBody>
      </p:sp>
      <p:sp>
        <p:nvSpPr>
          <p:cNvPr id="377" name="Google Shape;377;g3542614cfcd_0_34"/>
          <p:cNvSpPr txBox="1"/>
          <p:nvPr/>
        </p:nvSpPr>
        <p:spPr>
          <a:xfrm>
            <a:off x="551750" y="1393425"/>
            <a:ext cx="8136300" cy="4523700"/>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rgbClr val="000000"/>
              </a:buClr>
              <a:buSzPts val="2300"/>
              <a:buFont typeface="Arial"/>
              <a:buNone/>
            </a:pPr>
            <a:r>
              <a:rPr lang="en-US" sz="2300" b="1" i="0" u="none" strike="noStrike" cap="none">
                <a:solidFill>
                  <a:schemeClr val="dk1"/>
                </a:solidFill>
                <a:latin typeface="Trebuchet MS"/>
                <a:ea typeface="Trebuchet MS"/>
                <a:cs typeface="Trebuchet MS"/>
                <a:sym typeface="Trebuchet MS"/>
              </a:rPr>
              <a:t>Issue: </a:t>
            </a:r>
            <a:endParaRPr sz="2300" b="1"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Change in premium notices were sent out on March 24th (~15,000 letters)</a:t>
            </a:r>
            <a:endParaRPr sz="2300" b="0" i="0" u="none" strike="noStrike" cap="none">
              <a:solidFill>
                <a:schemeClr val="dk1"/>
              </a:solidFill>
              <a:latin typeface="Trebuchet MS"/>
              <a:ea typeface="Trebuchet MS"/>
              <a:cs typeface="Trebuchet MS"/>
              <a:sym typeface="Trebuchet MS"/>
            </a:endParaRPr>
          </a:p>
          <a:p>
            <a:pPr marL="914400" marR="0" lvl="1"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HCPF cleared all premium amounts in the system prior to reinstating premiums</a:t>
            </a:r>
            <a:endParaRPr sz="2300" b="0" i="0" u="none" strike="noStrike" cap="none">
              <a:solidFill>
                <a:schemeClr val="dk1"/>
              </a:solidFill>
              <a:latin typeface="Trebuchet MS"/>
              <a:ea typeface="Trebuchet MS"/>
              <a:cs typeface="Trebuchet MS"/>
              <a:sym typeface="Trebuchet MS"/>
            </a:endParaRPr>
          </a:p>
          <a:p>
            <a:pPr marL="914400" marR="0" lvl="1"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System logic triggers letters to members when premiums increase or decrease </a:t>
            </a:r>
            <a:endParaRPr sz="2300" b="0" i="0" u="none" strike="noStrike" cap="none">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rgbClr val="000000"/>
              </a:buClr>
              <a:buSzPts val="2300"/>
              <a:buFont typeface="Arial"/>
              <a:buNone/>
            </a:pPr>
            <a:r>
              <a:rPr lang="en-US" sz="2300" b="1" i="0" u="none" strike="noStrike" cap="none">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Action: </a:t>
            </a:r>
            <a:endParaRPr sz="2300" b="1"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No action to be taken, awareness on why this was sent. </a:t>
            </a:r>
            <a:endParaRPr sz="2300" b="0" i="0" u="none" strike="noStrike" cap="none">
              <a:solidFill>
                <a:schemeClr val="dk1"/>
              </a:solidFill>
              <a:latin typeface="Trebuchet MS"/>
              <a:ea typeface="Trebuchet MS"/>
              <a:cs typeface="Trebuchet MS"/>
              <a:sym typeface="Trebuchet MS"/>
            </a:endParaRPr>
          </a:p>
          <a:p>
            <a:pPr marL="914400" marR="0" lvl="1" indent="-374650" algn="l" rtl="0">
              <a:lnSpc>
                <a:spcPct val="90000"/>
              </a:lnSpc>
              <a:spcBef>
                <a:spcPts val="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System logic will remain in place as members should be notified when there is an upcoming change in premiums.</a:t>
            </a:r>
            <a:endParaRPr sz="23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g3542614cfcd_0_41"/>
          <p:cNvSpPr txBox="1">
            <a:spLocks noGrp="1"/>
          </p:cNvSpPr>
          <p:nvPr>
            <p:ph type="title"/>
          </p:nvPr>
        </p:nvSpPr>
        <p:spPr>
          <a:xfrm>
            <a:off x="679450" y="511425"/>
            <a:ext cx="8204700" cy="12375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Clr>
                <a:schemeClr val="dk1"/>
              </a:buClr>
              <a:buSzPts val="4050"/>
              <a:buFont typeface="Arial"/>
              <a:buNone/>
            </a:pPr>
            <a:r>
              <a:rPr lang="en-US" sz="3840">
                <a:solidFill>
                  <a:srgbClr val="232C68"/>
                </a:solidFill>
              </a:rPr>
              <a:t>$0 Premium &amp; 60-Day Extension</a:t>
            </a:r>
            <a:endParaRPr sz="3750">
              <a:solidFill>
                <a:srgbClr val="272E67"/>
              </a:solidFill>
            </a:endParaRPr>
          </a:p>
          <a:p>
            <a:pPr marL="12700" lvl="0" indent="0" algn="ctr" rtl="0">
              <a:lnSpc>
                <a:spcPct val="100000"/>
              </a:lnSpc>
              <a:spcBef>
                <a:spcPts val="0"/>
              </a:spcBef>
              <a:spcAft>
                <a:spcPts val="0"/>
              </a:spcAft>
              <a:buSzPts val="1400"/>
              <a:buNone/>
            </a:pPr>
            <a:endParaRPr sz="4500">
              <a:solidFill>
                <a:srgbClr val="00186F"/>
              </a:solidFill>
              <a:highlight>
                <a:srgbClr val="FF00FF"/>
              </a:highlight>
            </a:endParaRPr>
          </a:p>
        </p:txBody>
      </p:sp>
      <p:sp>
        <p:nvSpPr>
          <p:cNvPr id="383" name="Google Shape;383;g3542614cfcd_0_41"/>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31</a:t>
            </a:fld>
            <a:endParaRPr/>
          </a:p>
        </p:txBody>
      </p:sp>
      <p:sp>
        <p:nvSpPr>
          <p:cNvPr id="384" name="Google Shape;384;g3542614cfcd_0_41"/>
          <p:cNvSpPr txBox="1"/>
          <p:nvPr/>
        </p:nvSpPr>
        <p:spPr>
          <a:xfrm>
            <a:off x="380975" y="1169200"/>
            <a:ext cx="8307000" cy="5070600"/>
          </a:xfrm>
          <a:prstGeom prst="rect">
            <a:avLst/>
          </a:prstGeom>
          <a:solidFill>
            <a:schemeClr val="lt1"/>
          </a:solidFill>
          <a:ln>
            <a:noFill/>
          </a:ln>
        </p:spPr>
        <p:txBody>
          <a:bodyPr spcFirstLastPara="1" wrap="square" lIns="0" tIns="58400" rIns="0" bIns="0" anchor="t" anchorCtr="0">
            <a:spAutoFit/>
          </a:bodyPr>
          <a:lstStyle/>
          <a:p>
            <a:pPr marL="0" marR="0" lvl="0" indent="0" algn="ctr" rtl="0">
              <a:lnSpc>
                <a:spcPct val="90000"/>
              </a:lnSpc>
              <a:spcBef>
                <a:spcPts val="750"/>
              </a:spcBef>
              <a:spcAft>
                <a:spcPts val="0"/>
              </a:spcAft>
              <a:buClr>
                <a:srgbClr val="000000"/>
              </a:buClr>
              <a:buSzPts val="2200"/>
              <a:buFont typeface="Arial"/>
              <a:buNone/>
            </a:pPr>
            <a:r>
              <a:rPr lang="en-US" sz="2200" b="0" i="0" u="none" strike="noStrike" cap="none">
                <a:solidFill>
                  <a:schemeClr val="dk1"/>
                </a:solidFill>
                <a:latin typeface="Trebuchet MS"/>
                <a:ea typeface="Trebuchet MS"/>
                <a:cs typeface="Trebuchet MS"/>
                <a:sym typeface="Trebuchet MS"/>
              </a:rPr>
              <a:t>HCPF ran eligibility for 23,000+ members to reinstate premiums </a:t>
            </a:r>
            <a:endParaRPr sz="2200" b="0" i="0" u="none" strike="noStrike" cap="none">
              <a:solidFill>
                <a:schemeClr val="dk1"/>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2200"/>
              <a:buFont typeface="Arial"/>
              <a:buNone/>
            </a:pPr>
            <a:r>
              <a:rPr lang="en-US" sz="2200" b="1" i="0" u="none" strike="noStrike" cap="none">
                <a:solidFill>
                  <a:schemeClr val="dk1"/>
                </a:solidFill>
                <a:latin typeface="Trebuchet MS"/>
                <a:ea typeface="Trebuchet MS"/>
                <a:cs typeface="Trebuchet MS"/>
                <a:sym typeface="Trebuchet MS"/>
              </a:rPr>
              <a:t>Issue:</a:t>
            </a:r>
            <a:r>
              <a:rPr lang="en-US" sz="2200" b="0" i="0" u="none" strike="noStrike" cap="none">
                <a:solidFill>
                  <a:schemeClr val="dk1"/>
                </a:solidFill>
                <a:latin typeface="Trebuchet MS"/>
                <a:ea typeface="Trebuchet MS"/>
                <a:cs typeface="Trebuchet MS"/>
                <a:sym typeface="Trebuchet MS"/>
              </a:rPr>
              <a:t> </a:t>
            </a:r>
            <a:endParaRPr sz="2200" b="0" i="0" u="none" strike="noStrike" cap="none">
              <a:solidFill>
                <a:schemeClr val="dk1"/>
              </a:solidFill>
              <a:latin typeface="Trebuchet MS"/>
              <a:ea typeface="Trebuchet MS"/>
              <a:cs typeface="Trebuchet MS"/>
              <a:sym typeface="Trebuchet MS"/>
            </a:endParaRPr>
          </a:p>
          <a:p>
            <a:pPr marL="457200" marR="0" lvl="0" indent="-355600" algn="l" rtl="0">
              <a:lnSpc>
                <a:spcPct val="90000"/>
              </a:lnSpc>
              <a:spcBef>
                <a:spcPts val="750"/>
              </a:spcBef>
              <a:spcAft>
                <a:spcPts val="0"/>
              </a:spcAft>
              <a:buClr>
                <a:schemeClr val="dk1"/>
              </a:buClr>
              <a:buSzPts val="2000"/>
              <a:buFont typeface="Trebuchet MS"/>
              <a:buChar char="●"/>
            </a:pPr>
            <a:r>
              <a:rPr lang="en-US" sz="2000" b="0" i="0" u="none" strike="noStrike" cap="none">
                <a:solidFill>
                  <a:schemeClr val="dk1"/>
                </a:solidFill>
                <a:latin typeface="Trebuchet MS"/>
                <a:ea typeface="Trebuchet MS"/>
                <a:cs typeface="Trebuchet MS"/>
                <a:sym typeface="Trebuchet MS"/>
              </a:rPr>
              <a:t>Influx of eligibility results at one time due to removal of the help desk ticket as part of the 60-day extension logic </a:t>
            </a:r>
            <a:endParaRPr sz="2000" b="0" i="0" u="none" strike="noStrike" cap="none">
              <a:solidFill>
                <a:schemeClr val="dk1"/>
              </a:solidFill>
              <a:latin typeface="Trebuchet MS"/>
              <a:ea typeface="Trebuchet MS"/>
              <a:cs typeface="Trebuchet MS"/>
              <a:sym typeface="Trebuchet MS"/>
            </a:endParaRPr>
          </a:p>
          <a:p>
            <a:pPr marL="0" marR="0" lvl="0" indent="0" algn="l" rtl="0">
              <a:lnSpc>
                <a:spcPct val="90000"/>
              </a:lnSpc>
              <a:spcBef>
                <a:spcPts val="750"/>
              </a:spcBef>
              <a:spcAft>
                <a:spcPts val="0"/>
              </a:spcAft>
              <a:buClr>
                <a:srgbClr val="000000"/>
              </a:buClr>
              <a:buSzPts val="2200"/>
              <a:buFont typeface="Arial"/>
              <a:buNone/>
            </a:pPr>
            <a:r>
              <a:rPr lang="en-US" sz="2200" b="1" i="0" u="none" strike="noStrike" cap="none">
                <a:solidFill>
                  <a:schemeClr val="dk1"/>
                </a:solidFill>
                <a:latin typeface="Trebuchet MS"/>
                <a:ea typeface="Trebuchet MS"/>
                <a:cs typeface="Trebuchet MS"/>
                <a:sym typeface="Trebuchet MS"/>
              </a:rPr>
              <a:t>Action:</a:t>
            </a:r>
            <a:r>
              <a:rPr lang="en-US" sz="2200" b="0" i="0" u="none" strike="noStrike" cap="none">
                <a:solidFill>
                  <a:schemeClr val="dk1"/>
                </a:solidFill>
                <a:latin typeface="Trebuchet MS"/>
                <a:ea typeface="Trebuchet MS"/>
                <a:cs typeface="Trebuchet MS"/>
                <a:sym typeface="Trebuchet MS"/>
              </a:rPr>
              <a:t> </a:t>
            </a:r>
            <a:endParaRPr sz="2200" b="0" i="0" u="none" strike="noStrike" cap="none">
              <a:solidFill>
                <a:schemeClr val="dk1"/>
              </a:solidFill>
              <a:latin typeface="Trebuchet MS"/>
              <a:ea typeface="Trebuchet MS"/>
              <a:cs typeface="Trebuchet MS"/>
              <a:sym typeface="Trebuchet MS"/>
            </a:endParaRPr>
          </a:p>
          <a:p>
            <a:pPr marL="457200" marR="0" lvl="0" indent="-368300" algn="l" rtl="0">
              <a:lnSpc>
                <a:spcPct val="90000"/>
              </a:lnSpc>
              <a:spcBef>
                <a:spcPts val="750"/>
              </a:spcBef>
              <a:spcAft>
                <a:spcPts val="0"/>
              </a:spcAft>
              <a:buClr>
                <a:schemeClr val="dk1"/>
              </a:buClr>
              <a:buSzPts val="2200"/>
              <a:buFont typeface="Trebuchet MS"/>
              <a:buChar char="●"/>
            </a:pPr>
            <a:r>
              <a:rPr lang="en-US" sz="2000" b="0" i="0" u="none" strike="noStrike" cap="none">
                <a:solidFill>
                  <a:schemeClr val="dk1"/>
                </a:solidFill>
                <a:latin typeface="Trebuchet MS"/>
                <a:ea typeface="Trebuchet MS"/>
                <a:cs typeface="Trebuchet MS"/>
                <a:sym typeface="Trebuchet MS"/>
              </a:rPr>
              <a:t>Going forward, eligibility is not run on cases to generate premiums. Premium amounts are updated on case by case as updates are made on case.</a:t>
            </a:r>
            <a:r>
              <a:rPr lang="en-US" sz="2200" b="0" i="0" u="none" strike="noStrike" cap="none">
                <a:solidFill>
                  <a:schemeClr val="dk1"/>
                </a:solidFill>
                <a:latin typeface="Trebuchet MS"/>
                <a:ea typeface="Trebuchet MS"/>
                <a:cs typeface="Trebuchet MS"/>
                <a:sym typeface="Trebuchet MS"/>
              </a:rPr>
              <a:t> </a:t>
            </a:r>
            <a:endParaRPr sz="2200" b="0" i="0" u="none" strike="noStrike" cap="none">
              <a:solidFill>
                <a:schemeClr val="dk1"/>
              </a:solidFill>
              <a:latin typeface="Trebuchet MS"/>
              <a:ea typeface="Trebuchet MS"/>
              <a:cs typeface="Trebuchet MS"/>
              <a:sym typeface="Trebuchet MS"/>
            </a:endParaRPr>
          </a:p>
          <a:p>
            <a:pPr marL="0" marR="0" lvl="0" indent="0" algn="l" rtl="0">
              <a:lnSpc>
                <a:spcPct val="90000"/>
              </a:lnSpc>
              <a:spcBef>
                <a:spcPts val="0"/>
              </a:spcBef>
              <a:spcAft>
                <a:spcPts val="0"/>
              </a:spcAft>
              <a:buClr>
                <a:srgbClr val="000000"/>
              </a:buClr>
              <a:buSzPts val="2200"/>
              <a:buFont typeface="Arial"/>
              <a:buNone/>
            </a:pPr>
            <a:r>
              <a:rPr lang="en-US" sz="2200" b="1" i="0" u="none" strike="noStrike" cap="none">
                <a:solidFill>
                  <a:schemeClr val="dk1"/>
                </a:solidFill>
                <a:latin typeface="Trebuchet MS"/>
                <a:ea typeface="Trebuchet MS"/>
                <a:cs typeface="Trebuchet MS"/>
                <a:sym typeface="Trebuchet MS"/>
              </a:rPr>
              <a:t>Issue:</a:t>
            </a:r>
            <a:r>
              <a:rPr lang="en-US" sz="2200" b="0" i="0" u="none" strike="noStrike" cap="none">
                <a:solidFill>
                  <a:schemeClr val="dk1"/>
                </a:solidFill>
                <a:latin typeface="Trebuchet MS"/>
                <a:ea typeface="Trebuchet MS"/>
                <a:cs typeface="Trebuchet MS"/>
                <a:sym typeface="Trebuchet MS"/>
              </a:rPr>
              <a:t> </a:t>
            </a:r>
            <a:endParaRPr sz="2200" b="0" i="0" u="none" strike="noStrike" cap="none">
              <a:solidFill>
                <a:schemeClr val="dk1"/>
              </a:solidFill>
              <a:latin typeface="Trebuchet MS"/>
              <a:ea typeface="Trebuchet MS"/>
              <a:cs typeface="Trebuchet MS"/>
              <a:sym typeface="Trebuchet MS"/>
            </a:endParaRPr>
          </a:p>
          <a:p>
            <a:pPr marL="457200" marR="0" lvl="0" indent="-355600" algn="l" rtl="0">
              <a:lnSpc>
                <a:spcPct val="90000"/>
              </a:lnSpc>
              <a:spcBef>
                <a:spcPts val="0"/>
              </a:spcBef>
              <a:spcAft>
                <a:spcPts val="0"/>
              </a:spcAft>
              <a:buClr>
                <a:schemeClr val="dk1"/>
              </a:buClr>
              <a:buSzPts val="2000"/>
              <a:buFont typeface="Trebuchet MS"/>
              <a:buChar char="●"/>
            </a:pPr>
            <a:r>
              <a:rPr lang="en-US" sz="2000" b="0" i="0" u="none" strike="noStrike" cap="none">
                <a:solidFill>
                  <a:schemeClr val="dk1"/>
                </a:solidFill>
                <a:latin typeface="Trebuchet MS"/>
                <a:ea typeface="Trebuchet MS"/>
                <a:cs typeface="Trebuchet MS"/>
                <a:sym typeface="Trebuchet MS"/>
              </a:rPr>
              <a:t>Eligibility running on these cases accurately identified ~4,200 cases to fall into 60 day extension for reasons such as failure to provide verifications, respond to renewal, etc.</a:t>
            </a:r>
            <a:endParaRPr sz="2000" b="0" i="0" u="none" strike="noStrike" cap="none">
              <a:solidFill>
                <a:schemeClr val="dk1"/>
              </a:solidFill>
              <a:latin typeface="Trebuchet MS"/>
              <a:ea typeface="Trebuchet MS"/>
              <a:cs typeface="Trebuchet MS"/>
              <a:sym typeface="Trebuchet MS"/>
            </a:endParaRPr>
          </a:p>
          <a:p>
            <a:pPr marL="0" marR="0" lvl="0" indent="0" algn="l" rtl="0">
              <a:lnSpc>
                <a:spcPct val="90000"/>
              </a:lnSpc>
              <a:spcBef>
                <a:spcPts val="0"/>
              </a:spcBef>
              <a:spcAft>
                <a:spcPts val="0"/>
              </a:spcAft>
              <a:buClr>
                <a:srgbClr val="000000"/>
              </a:buClr>
              <a:buSzPts val="2200"/>
              <a:buFont typeface="Arial"/>
              <a:buNone/>
            </a:pPr>
            <a:r>
              <a:rPr lang="en-US" sz="2200" b="1" i="0" u="none" strike="noStrike" cap="none">
                <a:solidFill>
                  <a:schemeClr val="dk1"/>
                </a:solidFill>
                <a:latin typeface="Trebuchet MS"/>
                <a:ea typeface="Trebuchet MS"/>
                <a:cs typeface="Trebuchet MS"/>
                <a:sym typeface="Trebuchet MS"/>
              </a:rPr>
              <a:t>Action:</a:t>
            </a:r>
            <a:r>
              <a:rPr lang="en-US" sz="2200" b="0" i="0" u="none" strike="noStrike" cap="none">
                <a:solidFill>
                  <a:schemeClr val="dk1"/>
                </a:solidFill>
                <a:latin typeface="Trebuchet MS"/>
                <a:ea typeface="Trebuchet MS"/>
                <a:cs typeface="Trebuchet MS"/>
                <a:sym typeface="Trebuchet MS"/>
              </a:rPr>
              <a:t> </a:t>
            </a:r>
            <a:endParaRPr sz="2200" b="0" i="0" u="none" strike="noStrike" cap="none">
              <a:solidFill>
                <a:schemeClr val="dk1"/>
              </a:solidFill>
              <a:latin typeface="Trebuchet MS"/>
              <a:ea typeface="Trebuchet MS"/>
              <a:cs typeface="Trebuchet MS"/>
              <a:sym typeface="Trebuchet MS"/>
            </a:endParaRPr>
          </a:p>
          <a:p>
            <a:pPr marL="457200" marR="0" lvl="0" indent="-355600" algn="l" rtl="0">
              <a:lnSpc>
                <a:spcPct val="90000"/>
              </a:lnSpc>
              <a:spcBef>
                <a:spcPts val="0"/>
              </a:spcBef>
              <a:spcAft>
                <a:spcPts val="0"/>
              </a:spcAft>
              <a:buClr>
                <a:schemeClr val="dk1"/>
              </a:buClr>
              <a:buSzPts val="2000"/>
              <a:buFont typeface="Trebuchet MS"/>
              <a:buChar char="●"/>
            </a:pPr>
            <a:r>
              <a:rPr lang="en-US" sz="2000" b="0" i="0" u="none" strike="noStrike" cap="none">
                <a:solidFill>
                  <a:schemeClr val="dk1"/>
                </a:solidFill>
                <a:latin typeface="Trebuchet MS"/>
                <a:ea typeface="Trebuchet MS"/>
                <a:cs typeface="Trebuchet MS"/>
                <a:sym typeface="Trebuchet MS"/>
              </a:rPr>
              <a:t>The premium letter was set to $0 and will continue as $0 until 60 day extension is resolved. If members do not respond to the 60 day extension, their coverage will be terminated.</a:t>
            </a:r>
            <a:endParaRPr sz="20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g3543884d722_0_6"/>
          <p:cNvSpPr txBox="1">
            <a:spLocks noGrp="1"/>
          </p:cNvSpPr>
          <p:nvPr>
            <p:ph type="title"/>
          </p:nvPr>
        </p:nvSpPr>
        <p:spPr>
          <a:xfrm>
            <a:off x="765375" y="486350"/>
            <a:ext cx="7922700" cy="10767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SzPts val="4500"/>
              <a:buNone/>
            </a:pPr>
            <a:r>
              <a:rPr lang="en-US" sz="3840">
                <a:solidFill>
                  <a:srgbClr val="232C68"/>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Members</a:t>
            </a:r>
            <a:r>
              <a:rPr lang="en-US" sz="3840">
                <a:solidFill>
                  <a:srgbClr val="232C68"/>
                </a:solidFill>
              </a:rPr>
              <a:t> on Buy-In Did Not Receive Premium Letter</a:t>
            </a:r>
            <a:endParaRPr sz="3840">
              <a:solidFill>
                <a:srgbClr val="232C68"/>
              </a:solidFill>
            </a:endParaRPr>
          </a:p>
        </p:txBody>
      </p:sp>
      <p:sp>
        <p:nvSpPr>
          <p:cNvPr id="390" name="Google Shape;390;g3543884d722_0_6"/>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32</a:t>
            </a:fld>
            <a:endParaRPr/>
          </a:p>
        </p:txBody>
      </p:sp>
      <p:sp>
        <p:nvSpPr>
          <p:cNvPr id="391" name="Google Shape;391;g3543884d722_0_6"/>
          <p:cNvSpPr txBox="1"/>
          <p:nvPr/>
        </p:nvSpPr>
        <p:spPr>
          <a:xfrm>
            <a:off x="551775" y="1795300"/>
            <a:ext cx="8136300" cy="3820800"/>
          </a:xfrm>
          <a:prstGeom prst="rect">
            <a:avLst/>
          </a:prstGeom>
          <a:no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rgbClr val="000000"/>
              </a:buClr>
              <a:buSzPts val="2400"/>
              <a:buFont typeface="Arial"/>
              <a:buNone/>
            </a:pPr>
            <a:r>
              <a:rPr lang="en-US" sz="2400" b="1" i="0" u="none" strike="noStrike" cap="none">
                <a:solidFill>
                  <a:schemeClr val="dk1"/>
                </a:solidFill>
                <a:latin typeface="Trebuchet MS"/>
                <a:ea typeface="Trebuchet MS"/>
                <a:cs typeface="Trebuchet MS"/>
                <a:sym typeface="Trebuchet MS"/>
              </a:rPr>
              <a:t>Issue: </a:t>
            </a:r>
            <a:endParaRPr sz="2400" b="1"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Members who are enrolled in Working Adults Buy-In did not receive any premium letter </a:t>
            </a:r>
            <a:endParaRPr sz="2400" b="0" i="0" u="none" strike="noStrike" cap="none">
              <a:solidFill>
                <a:schemeClr val="dk1"/>
              </a:solidFill>
              <a:latin typeface="Trebuchet MS"/>
              <a:ea typeface="Trebuchet MS"/>
              <a:cs typeface="Trebuchet MS"/>
              <a:sym typeface="Trebuchet MS"/>
            </a:endParaRPr>
          </a:p>
          <a:p>
            <a:pPr marL="914400" marR="0" lvl="1"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HCPF is still analyzing the reasons for this issue</a:t>
            </a:r>
            <a:endParaRPr sz="2400" b="0" i="0" u="none" strike="noStrike" cap="none">
              <a:solidFill>
                <a:schemeClr val="dk1"/>
              </a:solidFill>
              <a:latin typeface="Trebuchet MS"/>
              <a:ea typeface="Trebuchet MS"/>
              <a:cs typeface="Trebuchet MS"/>
              <a:sym typeface="Trebuchet MS"/>
            </a:endParaRPr>
          </a:p>
          <a:p>
            <a:pPr marL="914400" marR="0" lvl="1"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Currently there are ~475 members impacted </a:t>
            </a:r>
            <a:endParaRPr sz="2400" b="0" i="0" u="none" strike="noStrike" cap="none">
              <a:solidFill>
                <a:schemeClr val="dk1"/>
              </a:solidFill>
              <a:latin typeface="Trebuchet MS"/>
              <a:ea typeface="Trebuchet MS"/>
              <a:cs typeface="Trebuchet MS"/>
              <a:sym typeface="Trebuchet MS"/>
            </a:endParaRPr>
          </a:p>
          <a:p>
            <a:pPr marL="0" marR="0" lvl="0" indent="0" algn="l" rtl="0">
              <a:lnSpc>
                <a:spcPct val="90000"/>
              </a:lnSpc>
              <a:spcBef>
                <a:spcPts val="1000"/>
              </a:spcBef>
              <a:spcAft>
                <a:spcPts val="0"/>
              </a:spcAft>
              <a:buClr>
                <a:srgbClr val="000000"/>
              </a:buClr>
              <a:buSzPts val="2400"/>
              <a:buFont typeface="Arial"/>
              <a:buNone/>
            </a:pPr>
            <a:r>
              <a:rPr lang="en-US" sz="2400" b="1" i="0" u="none" strike="noStrike" cap="none">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Action: </a:t>
            </a:r>
            <a:endParaRPr sz="2400" b="1"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Once reason is identified, these members will receive premium letter in the next month</a:t>
            </a:r>
            <a:endParaRPr sz="2400" b="0" i="0" u="none" strike="noStrike" cap="none">
              <a:solidFill>
                <a:schemeClr val="dk1"/>
              </a:solidFill>
              <a:latin typeface="Trebuchet MS"/>
              <a:ea typeface="Trebuchet MS"/>
              <a:cs typeface="Trebuchet MS"/>
              <a:sym typeface="Trebuchet MS"/>
            </a:endParaRPr>
          </a:p>
          <a:p>
            <a:pPr marL="914400" marR="0" lvl="1" indent="-381000" algn="l" rtl="0">
              <a:lnSpc>
                <a:spcPct val="90000"/>
              </a:lnSpc>
              <a:spcBef>
                <a:spcPts val="1000"/>
              </a:spcBef>
              <a:spcAft>
                <a:spcPts val="100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Premiums will not be charged retroactively</a:t>
            </a:r>
            <a:endParaRPr sz="24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3538af952b8_0_231"/>
          <p:cNvSpPr txBox="1">
            <a:spLocks noGrp="1"/>
          </p:cNvSpPr>
          <p:nvPr>
            <p:ph type="title"/>
          </p:nvPr>
        </p:nvSpPr>
        <p:spPr>
          <a:xfrm>
            <a:off x="517300" y="2427150"/>
            <a:ext cx="8104200" cy="751800"/>
          </a:xfrm>
          <a:prstGeom prst="rect">
            <a:avLst/>
          </a:prstGeom>
          <a:noFill/>
          <a:ln>
            <a:noFill/>
          </a:ln>
        </p:spPr>
        <p:txBody>
          <a:bodyPr spcFirstLastPara="1" wrap="square" lIns="0" tIns="12700" rIns="0" bIns="0" anchor="t" anchorCtr="0">
            <a:spAutoFit/>
          </a:bodyPr>
          <a:lstStyle/>
          <a:p>
            <a:pPr marL="0" lvl="0" indent="0" algn="ctr" rtl="0">
              <a:lnSpc>
                <a:spcPct val="100000"/>
              </a:lnSpc>
              <a:spcBef>
                <a:spcPts val="1680"/>
              </a:spcBef>
              <a:spcAft>
                <a:spcPts val="0"/>
              </a:spcAft>
              <a:buSzPts val="1400"/>
              <a:buNone/>
            </a:pPr>
            <a:r>
              <a:rPr lang="en-US" sz="4800"/>
              <a:t>Ongoing Monitoring</a:t>
            </a:r>
            <a:endParaRPr sz="4800"/>
          </a:p>
        </p:txBody>
      </p:sp>
      <p:sp>
        <p:nvSpPr>
          <p:cNvPr id="397" name="Google Shape;397;g3538af952b8_0_231"/>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33</a:t>
            </a:fld>
            <a:endParaRPr/>
          </a:p>
        </p:txBody>
      </p:sp>
      <p:sp>
        <p:nvSpPr>
          <p:cNvPr id="398" name="Google Shape;398;g3538af952b8_0_231"/>
          <p:cNvSpPr txBox="1"/>
          <p:nvPr/>
        </p:nvSpPr>
        <p:spPr>
          <a:xfrm>
            <a:off x="281050" y="143200"/>
            <a:ext cx="7106100" cy="419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FF0000"/>
              </a:solidFill>
              <a:latin typeface="Trebuchet MS"/>
              <a:ea typeface="Trebuchet MS"/>
              <a:cs typeface="Trebuchet MS"/>
              <a:sym typeface="Trebuchet M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g3538af952b8_0_68"/>
          <p:cNvSpPr txBox="1">
            <a:spLocks noGrp="1"/>
          </p:cNvSpPr>
          <p:nvPr>
            <p:ph type="title"/>
          </p:nvPr>
        </p:nvSpPr>
        <p:spPr>
          <a:xfrm>
            <a:off x="679450" y="511425"/>
            <a:ext cx="8204700" cy="1342800"/>
          </a:xfrm>
          <a:prstGeom prst="rect">
            <a:avLst/>
          </a:prstGeom>
          <a:noFill/>
          <a:ln>
            <a:noFill/>
          </a:ln>
        </p:spPr>
        <p:txBody>
          <a:bodyPr spcFirstLastPara="1" wrap="square" lIns="0" tIns="12700" rIns="0" bIns="0" anchor="t" anchorCtr="0">
            <a:spAutoFit/>
          </a:bodyPr>
          <a:lstStyle/>
          <a:p>
            <a:pPr marL="0" lvl="0" indent="0" algn="ctr" rtl="0">
              <a:lnSpc>
                <a:spcPct val="90000"/>
              </a:lnSpc>
              <a:spcBef>
                <a:spcPts val="0"/>
              </a:spcBef>
              <a:spcAft>
                <a:spcPts val="0"/>
              </a:spcAft>
              <a:buClr>
                <a:schemeClr val="dk1"/>
              </a:buClr>
              <a:buSzPts val="4500"/>
              <a:buFont typeface="Arial"/>
              <a:buNone/>
            </a:pPr>
            <a:r>
              <a:rPr lang="en-US" sz="4600">
                <a:solidFill>
                  <a:srgbClr val="232C68"/>
                </a:solidFill>
              </a:rPr>
              <a:t>Ongoing Monitoring</a:t>
            </a:r>
            <a:endParaRPr sz="3750">
              <a:solidFill>
                <a:srgbClr val="272E67"/>
              </a:solidFill>
            </a:endParaRPr>
          </a:p>
          <a:p>
            <a:pPr marL="12700" lvl="0" indent="0" algn="ctr" rtl="0">
              <a:lnSpc>
                <a:spcPct val="100000"/>
              </a:lnSpc>
              <a:spcBef>
                <a:spcPts val="0"/>
              </a:spcBef>
              <a:spcAft>
                <a:spcPts val="0"/>
              </a:spcAft>
              <a:buSzPts val="1400"/>
              <a:buNone/>
            </a:pPr>
            <a:endParaRPr sz="4500">
              <a:solidFill>
                <a:srgbClr val="00186F"/>
              </a:solidFill>
              <a:highlight>
                <a:srgbClr val="FF00FF"/>
              </a:highlight>
            </a:endParaRPr>
          </a:p>
        </p:txBody>
      </p:sp>
      <p:sp>
        <p:nvSpPr>
          <p:cNvPr id="404" name="Google Shape;404;g3538af952b8_0_68"/>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34</a:t>
            </a:fld>
            <a:endParaRPr/>
          </a:p>
        </p:txBody>
      </p:sp>
      <p:sp>
        <p:nvSpPr>
          <p:cNvPr id="405" name="Google Shape;405;g3538af952b8_0_68"/>
          <p:cNvSpPr txBox="1"/>
          <p:nvPr/>
        </p:nvSpPr>
        <p:spPr>
          <a:xfrm>
            <a:off x="579150" y="1355725"/>
            <a:ext cx="8108700" cy="3692700"/>
          </a:xfrm>
          <a:prstGeom prst="rect">
            <a:avLst/>
          </a:prstGeom>
          <a:solidFill>
            <a:schemeClr val="lt1"/>
          </a:solidFill>
          <a:ln>
            <a:noFill/>
          </a:ln>
        </p:spPr>
        <p:txBody>
          <a:bodyPr spcFirstLastPara="1" wrap="square" lIns="0" tIns="58400" rIns="0" bIns="0" anchor="t" anchorCtr="0">
            <a:spAutoFit/>
          </a:bodyPr>
          <a:lstStyle/>
          <a:p>
            <a:pPr marL="0" marR="0" lvl="0" indent="0" algn="l" rtl="0">
              <a:lnSpc>
                <a:spcPct val="90000"/>
              </a:lnSpc>
              <a:spcBef>
                <a:spcPts val="1000"/>
              </a:spcBef>
              <a:spcAft>
                <a:spcPts val="0"/>
              </a:spcAft>
              <a:buClr>
                <a:srgbClr val="000000"/>
              </a:buClr>
              <a:buSzPts val="2400"/>
              <a:buFont typeface="Arial"/>
              <a:buNone/>
            </a:pPr>
            <a:r>
              <a:rPr lang="en-US" sz="2400" b="0" i="0" u="none" strike="noStrike" cap="none">
                <a:solidFill>
                  <a:schemeClr val="dk1"/>
                </a:solidFill>
                <a:latin typeface="Trebuchet MS"/>
                <a:ea typeface="Trebuchet MS"/>
                <a:cs typeface="Trebuchet MS"/>
                <a:sym typeface="Trebuchet MS"/>
              </a:rPr>
              <a:t>HCPF discussed efforts to monitor and mitigate future issues for this population that include the following: </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Verifying/validating the 60-day extension reports</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Validating the next group for the premium letters</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Staying on top of the help desk tickets</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More frequent meetings with the Colorado Medical Assistance Program (CMAP) to identify issues &amp; escalate</a:t>
            </a:r>
            <a:endParaRPr sz="2400" b="0" i="0" u="none" strike="noStrike" cap="none">
              <a:solidFill>
                <a:schemeClr val="dk1"/>
              </a:solidFill>
              <a:latin typeface="Trebuchet MS"/>
              <a:ea typeface="Trebuchet MS"/>
              <a:cs typeface="Trebuchet MS"/>
              <a:sym typeface="Trebuchet MS"/>
            </a:endParaRPr>
          </a:p>
          <a:p>
            <a:pPr marL="457200" marR="0" lvl="0" indent="-381000" algn="l" rtl="0">
              <a:lnSpc>
                <a:spcPct val="90000"/>
              </a:lnSpc>
              <a:spcBef>
                <a:spcPts val="1000"/>
              </a:spcBef>
              <a:spcAft>
                <a:spcPts val="0"/>
              </a:spcAft>
              <a:buClr>
                <a:schemeClr val="dk1"/>
              </a:buClr>
              <a:buSzPts val="2400"/>
              <a:buFont typeface="Trebuchet MS"/>
              <a:buChar char="•"/>
            </a:pPr>
            <a:r>
              <a:rPr lang="en-US" sz="2400" b="0" i="0" u="none" strike="noStrike" cap="none">
                <a:solidFill>
                  <a:schemeClr val="dk1"/>
                </a:solidFill>
                <a:latin typeface="Trebuchet MS"/>
                <a:ea typeface="Trebuchet MS"/>
                <a:cs typeface="Trebuchet MS"/>
                <a:sym typeface="Trebuchet MS"/>
              </a:rPr>
              <a:t>Monitor correspondence &amp; unexpected influx for Working Adults Buy-In</a:t>
            </a:r>
            <a:endParaRPr sz="24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g33162129753_0_526"/>
          <p:cNvSpPr txBox="1">
            <a:spLocks noGrp="1"/>
          </p:cNvSpPr>
          <p:nvPr>
            <p:ph type="title"/>
          </p:nvPr>
        </p:nvSpPr>
        <p:spPr>
          <a:xfrm>
            <a:off x="4559389" y="2498565"/>
            <a:ext cx="4030500" cy="23181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sz="5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Q</a:t>
            </a:r>
            <a:r>
              <a:rPr lang="en-US" sz="5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uestions</a:t>
            </a:r>
            <a:r>
              <a:rPr lang="en-US" sz="5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a:t>
            </a:r>
            <a:endParaRPr sz="5400"/>
          </a:p>
        </p:txBody>
      </p:sp>
      <p:sp>
        <p:nvSpPr>
          <p:cNvPr id="412" name="Google Shape;412;g33162129753_0_526"/>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416"/>
        <p:cNvGrpSpPr/>
        <p:nvPr/>
      </p:nvGrpSpPr>
      <p:grpSpPr>
        <a:xfrm>
          <a:off x="0" y="0"/>
          <a:ext cx="0" cy="0"/>
          <a:chOff x="0" y="0"/>
          <a:chExt cx="0" cy="0"/>
        </a:xfrm>
      </p:grpSpPr>
      <p:sp>
        <p:nvSpPr>
          <p:cNvPr id="417" name="Google Shape;417;p21"/>
          <p:cNvSpPr/>
          <p:nvPr/>
        </p:nvSpPr>
        <p:spPr>
          <a:xfrm>
            <a:off x="0" y="0"/>
            <a:ext cx="9136380" cy="6256655"/>
          </a:xfrm>
          <a:custGeom>
            <a:avLst/>
            <a:gdLst/>
            <a:ahLst/>
            <a:cxnLst/>
            <a:rect l="l" t="t" r="r" b="b"/>
            <a:pathLst>
              <a:path w="9136380" h="6256655" extrusionOk="0">
                <a:moveTo>
                  <a:pt x="0" y="6256655"/>
                </a:moveTo>
                <a:lnTo>
                  <a:pt x="9135998" y="6256655"/>
                </a:lnTo>
                <a:lnTo>
                  <a:pt x="9135998" y="0"/>
                </a:lnTo>
                <a:lnTo>
                  <a:pt x="0" y="0"/>
                </a:lnTo>
                <a:lnTo>
                  <a:pt x="0" y="6256655"/>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8" name="Google Shape;418;p21"/>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9" name="Google Shape;419;p21"/>
          <p:cNvSpPr/>
          <p:nvPr/>
        </p:nvSpPr>
        <p:spPr>
          <a:xfrm>
            <a:off x="205993" y="6346698"/>
            <a:ext cx="2596388" cy="43624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0" name="Google Shape;420;p21"/>
          <p:cNvSpPr txBox="1">
            <a:spLocks noGrp="1"/>
          </p:cNvSpPr>
          <p:nvPr>
            <p:ph type="title"/>
          </p:nvPr>
        </p:nvSpPr>
        <p:spPr>
          <a:xfrm>
            <a:off x="798423" y="860775"/>
            <a:ext cx="7763700" cy="7209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46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Contact </a:t>
            </a:r>
            <a:endParaRPr sz="4600"/>
          </a:p>
        </p:txBody>
      </p:sp>
      <p:sp>
        <p:nvSpPr>
          <p:cNvPr id="421" name="Google Shape;421;p21"/>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36</a:t>
            </a:fld>
            <a:endParaRPr/>
          </a:p>
        </p:txBody>
      </p:sp>
      <p:sp>
        <p:nvSpPr>
          <p:cNvPr id="422" name="Google Shape;422;p21"/>
          <p:cNvSpPr txBox="1"/>
          <p:nvPr/>
        </p:nvSpPr>
        <p:spPr>
          <a:xfrm>
            <a:off x="798425" y="1867050"/>
            <a:ext cx="7889700" cy="4362300"/>
          </a:xfrm>
          <a:prstGeom prst="rect">
            <a:avLst/>
          </a:prstGeom>
          <a:noFill/>
          <a:ln>
            <a:noFill/>
          </a:ln>
        </p:spPr>
        <p:txBody>
          <a:bodyPr spcFirstLastPara="1" wrap="square" lIns="0" tIns="76200" rIns="0" bIns="0" anchor="t" anchorCtr="0">
            <a:spAutoFit/>
          </a:bodyPr>
          <a:lstStyle/>
          <a:p>
            <a:pPr marL="0" marR="0" lvl="0" indent="0" algn="ctr" rtl="0">
              <a:lnSpc>
                <a:spcPct val="115000"/>
              </a:lnSpc>
              <a:spcBef>
                <a:spcPts val="1200"/>
              </a:spcBef>
              <a:spcAft>
                <a:spcPts val="0"/>
              </a:spcAft>
              <a:buClr>
                <a:schemeClr val="dk1"/>
              </a:buClr>
              <a:buSzPts val="1100"/>
              <a:buFont typeface="Arial"/>
              <a:buNone/>
            </a:pPr>
            <a:r>
              <a:rPr lang="en-US" sz="2800" b="0" i="0" u="none" strike="noStrike" cap="none">
                <a:solidFill>
                  <a:schemeClr val="lt1"/>
                </a:solidFill>
                <a:latin typeface="Trebuchet MS"/>
                <a:ea typeface="Trebuchet MS"/>
                <a:cs typeface="Trebuchet MS"/>
                <a:sym typeface="Trebuchet MS"/>
              </a:rPr>
              <a:t>For Working Adult Buy-In members and advocate questions call the Colorado Medical Assistance Program (CMAP) at 1-(800) 711-6994</a:t>
            </a:r>
            <a:endParaRPr sz="2800" b="0" i="0" u="none" strike="noStrike" cap="none">
              <a:solidFill>
                <a:schemeClr val="lt1"/>
              </a:solidFill>
              <a:latin typeface="Trebuchet MS"/>
              <a:ea typeface="Trebuchet MS"/>
              <a:cs typeface="Trebuchet MS"/>
              <a:sym typeface="Trebuchet MS"/>
            </a:endParaRPr>
          </a:p>
          <a:p>
            <a:pPr marL="0" marR="0" lvl="0" indent="0" algn="ctr" rtl="0">
              <a:lnSpc>
                <a:spcPct val="115000"/>
              </a:lnSpc>
              <a:spcBef>
                <a:spcPts val="1200"/>
              </a:spcBef>
              <a:spcAft>
                <a:spcPts val="0"/>
              </a:spcAft>
              <a:buClr>
                <a:schemeClr val="dk1"/>
              </a:buClr>
              <a:buSzPts val="1100"/>
              <a:buFont typeface="Arial"/>
              <a:buNone/>
            </a:pPr>
            <a:endParaRPr sz="1600" b="0" i="0" u="none" strike="noStrike" cap="none">
              <a:solidFill>
                <a:schemeClr val="lt1"/>
              </a:solidFill>
              <a:latin typeface="Trebuchet MS"/>
              <a:ea typeface="Trebuchet MS"/>
              <a:cs typeface="Trebuchet MS"/>
              <a:sym typeface="Trebuchet MS"/>
            </a:endParaRPr>
          </a:p>
          <a:p>
            <a:pPr marL="0" marR="0" lvl="0" indent="0" algn="ctr" rtl="0">
              <a:lnSpc>
                <a:spcPct val="115000"/>
              </a:lnSpc>
              <a:spcBef>
                <a:spcPts val="1200"/>
              </a:spcBef>
              <a:spcAft>
                <a:spcPts val="0"/>
              </a:spcAft>
              <a:buClr>
                <a:schemeClr val="dk1"/>
              </a:buClr>
              <a:buSzPts val="1100"/>
              <a:buFont typeface="Arial"/>
              <a:buNone/>
            </a:pPr>
            <a:r>
              <a:rPr lang="en-US" sz="2800" b="0" i="0" u="none" strike="noStrike" cap="none">
                <a:solidFill>
                  <a:schemeClr val="lt1"/>
                </a:solidFill>
                <a:latin typeface="Trebuchet MS"/>
                <a:ea typeface="Trebuchet MS"/>
                <a:cs typeface="Trebuchet MS"/>
                <a:sym typeface="Trebuchet MS"/>
              </a:rPr>
              <a:t>For general Working Adults Buy-In program questions email: </a:t>
            </a:r>
            <a:endParaRPr sz="2800" b="0" i="0" u="none" strike="noStrike" cap="none">
              <a:solidFill>
                <a:schemeClr val="lt1"/>
              </a:solidFill>
              <a:latin typeface="Trebuchet MS"/>
              <a:ea typeface="Trebuchet MS"/>
              <a:cs typeface="Trebuchet MS"/>
              <a:sym typeface="Trebuchet MS"/>
            </a:endParaRPr>
          </a:p>
          <a:p>
            <a:pPr marL="12065" marR="5080" lvl="0" indent="0" algn="ctr" rtl="0">
              <a:lnSpc>
                <a:spcPct val="100000"/>
              </a:lnSpc>
              <a:spcBef>
                <a:spcPts val="1200"/>
              </a:spcBef>
              <a:spcAft>
                <a:spcPts val="0"/>
              </a:spcAft>
              <a:buClr>
                <a:schemeClr val="dk1"/>
              </a:buClr>
              <a:buSzPts val="2400"/>
              <a:buFont typeface="Arial"/>
              <a:buNone/>
            </a:pPr>
            <a:r>
              <a:rPr lang="en-US" sz="2800" b="0" i="0" u="sng" strike="noStrike" cap="none">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nancy.brenes@state.co.us</a:t>
            </a:r>
            <a:endParaRPr sz="2800" b="0" i="0" u="none" strike="noStrike" cap="none">
              <a:solidFill>
                <a:schemeClr val="dk1"/>
              </a:solidFill>
              <a:latin typeface="Trebuchet MS"/>
              <a:ea typeface="Trebuchet MS"/>
              <a:cs typeface="Trebuchet MS"/>
              <a:sym typeface="Trebuchet MS"/>
            </a:endParaRPr>
          </a:p>
          <a:p>
            <a:pPr marL="0" marR="0" lvl="0" indent="0" algn="ctr" rtl="0">
              <a:lnSpc>
                <a:spcPct val="115000"/>
              </a:lnSpc>
              <a:spcBef>
                <a:spcPts val="1200"/>
              </a:spcBef>
              <a:spcAft>
                <a:spcPts val="1200"/>
              </a:spcAft>
              <a:buClr>
                <a:schemeClr val="dk1"/>
              </a:buClr>
              <a:buSzPts val="1100"/>
              <a:buFont typeface="Arial"/>
              <a:buNone/>
            </a:pPr>
            <a:endParaRPr sz="31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g33162129753_0_420"/>
          <p:cNvSpPr txBox="1">
            <a:spLocks noGrp="1"/>
          </p:cNvSpPr>
          <p:nvPr>
            <p:ph type="title"/>
          </p:nvPr>
        </p:nvSpPr>
        <p:spPr>
          <a:xfrm>
            <a:off x="445864" y="2124112"/>
            <a:ext cx="8239500" cy="16293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5000"/>
              <a:buFont typeface="Trebuchet MS"/>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Thank you!</a:t>
            </a:r>
            <a:endParaRPr/>
          </a:p>
        </p:txBody>
      </p:sp>
      <p:sp>
        <p:nvSpPr>
          <p:cNvPr id="429" name="Google Shape;429;g33162129753_0_420"/>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37</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3542614cfcd_1_490"/>
          <p:cNvSpPr txBox="1">
            <a:spLocks noGrp="1"/>
          </p:cNvSpPr>
          <p:nvPr>
            <p:ph type="sldNum" idx="12"/>
          </p:nvPr>
        </p:nvSpPr>
        <p:spPr>
          <a:xfrm>
            <a:off x="8763778" y="6498672"/>
            <a:ext cx="1176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4</a:t>
            </a:fld>
            <a:endParaRPr/>
          </a:p>
        </p:txBody>
      </p:sp>
      <p:sp>
        <p:nvSpPr>
          <p:cNvPr id="193" name="Google Shape;193;g3542614cfcd_1_490"/>
          <p:cNvSpPr txBox="1"/>
          <p:nvPr/>
        </p:nvSpPr>
        <p:spPr>
          <a:xfrm>
            <a:off x="262101" y="1145125"/>
            <a:ext cx="8306700" cy="4458000"/>
          </a:xfrm>
          <a:prstGeom prst="rect">
            <a:avLst/>
          </a:prstGeom>
          <a:noFill/>
          <a:ln>
            <a:noFill/>
          </a:ln>
        </p:spPr>
        <p:txBody>
          <a:bodyPr spcFirstLastPara="1" wrap="square" lIns="117800" tIns="117800" rIns="117800" bIns="117800" anchor="t" anchorCtr="0">
            <a:spAutoFit/>
          </a:bodyPr>
          <a:lstStyle/>
          <a:p>
            <a:pPr marL="400050" marR="0" lvl="0" indent="-393700" algn="l" rtl="0">
              <a:lnSpc>
                <a:spcPct val="100000"/>
              </a:lnSpc>
              <a:spcBef>
                <a:spcPts val="1300"/>
              </a:spcBef>
              <a:spcAft>
                <a:spcPts val="0"/>
              </a:spcAft>
              <a:buClr>
                <a:schemeClr val="dk2"/>
              </a:buClr>
              <a:buSzPts val="1700"/>
              <a:buFont typeface="Trebuchet MS"/>
              <a:buChar char="●"/>
            </a:pPr>
            <a:r>
              <a:rPr lang="en-US" sz="2000" b="0" i="0" u="none" strike="noStrike" cap="none">
                <a:solidFill>
                  <a:schemeClr val="dk2"/>
                </a:solidFill>
                <a:latin typeface="Trebuchet MS"/>
                <a:ea typeface="Trebuchet MS"/>
                <a:cs typeface="Trebuchet MS"/>
                <a:sym typeface="Trebuchet MS"/>
              </a:rPr>
              <a:t>We are recording: avoid specific details about medical history or insurance/membership status in comments as this is considered Protected Health Information (PHI) and/or personally identifiable information (PII)  </a:t>
            </a:r>
            <a:endParaRPr sz="2000" b="0" i="0" u="none" strike="noStrike" cap="none">
              <a:solidFill>
                <a:schemeClr val="dk2"/>
              </a:solidFill>
              <a:latin typeface="Trebuchet MS"/>
              <a:ea typeface="Trebuchet MS"/>
              <a:cs typeface="Trebuchet MS"/>
              <a:sym typeface="Trebuchet MS"/>
            </a:endParaRPr>
          </a:p>
          <a:p>
            <a:pPr marL="400050" marR="0" lvl="0" indent="-393700" algn="l" rtl="0">
              <a:lnSpc>
                <a:spcPct val="100000"/>
              </a:lnSpc>
              <a:spcBef>
                <a:spcPts val="1300"/>
              </a:spcBef>
              <a:spcAft>
                <a:spcPts val="0"/>
              </a:spcAft>
              <a:buClr>
                <a:schemeClr val="dk2"/>
              </a:buClr>
              <a:buSzPts val="1700"/>
              <a:buFont typeface="Trebuchet MS"/>
              <a:buChar char="●"/>
            </a:pPr>
            <a:r>
              <a:rPr lang="en-US" sz="2000" b="0" i="0" u="none" strike="noStrike" cap="none">
                <a:solidFill>
                  <a:schemeClr val="dk2"/>
                </a:solidFill>
                <a:latin typeface="Trebuchet MS"/>
                <a:ea typeface="Trebuchet MS"/>
                <a:cs typeface="Trebuchet MS"/>
                <a:sym typeface="Trebuchet MS"/>
              </a:rPr>
              <a:t>If PHI or PII is identified, it will need to be removed from the meeting recording</a:t>
            </a:r>
            <a:endParaRPr sz="2000" b="0" i="0" u="none" strike="noStrike" cap="none">
              <a:solidFill>
                <a:schemeClr val="dk2"/>
              </a:solidFill>
              <a:latin typeface="Trebuchet MS"/>
              <a:ea typeface="Trebuchet MS"/>
              <a:cs typeface="Trebuchet MS"/>
              <a:sym typeface="Trebuchet MS"/>
            </a:endParaRPr>
          </a:p>
          <a:p>
            <a:pPr marL="400050" marR="0" lvl="0" indent="-393700" algn="l" rtl="0">
              <a:lnSpc>
                <a:spcPct val="100000"/>
              </a:lnSpc>
              <a:spcBef>
                <a:spcPts val="1300"/>
              </a:spcBef>
              <a:spcAft>
                <a:spcPts val="0"/>
              </a:spcAft>
              <a:buClr>
                <a:schemeClr val="dk2"/>
              </a:buClr>
              <a:buSzPts val="1700"/>
              <a:buFont typeface="Trebuchet MS"/>
              <a:buChar char="●"/>
            </a:pPr>
            <a:r>
              <a:rPr lang="en-US" sz="2000" b="0" i="0" u="none" strike="noStrike" cap="none">
                <a:solidFill>
                  <a:schemeClr val="dk2"/>
                </a:solidFill>
                <a:latin typeface="Trebuchet MS"/>
                <a:ea typeface="Trebuchet MS"/>
                <a:cs typeface="Trebuchet MS"/>
                <a:sym typeface="Trebuchet MS"/>
              </a:rPr>
              <a:t>Attendees will be muted during the presentation </a:t>
            </a:r>
            <a:endParaRPr sz="1700" b="0" i="0" u="none" strike="noStrike" cap="none">
              <a:solidFill>
                <a:schemeClr val="dk2"/>
              </a:solidFill>
              <a:latin typeface="Trebuchet MS"/>
              <a:ea typeface="Trebuchet MS"/>
              <a:cs typeface="Trebuchet MS"/>
              <a:sym typeface="Trebuchet MS"/>
            </a:endParaRPr>
          </a:p>
          <a:p>
            <a:pPr marL="400050" marR="0" lvl="0" indent="-400050" algn="l" rtl="0">
              <a:lnSpc>
                <a:spcPct val="100000"/>
              </a:lnSpc>
              <a:spcBef>
                <a:spcPts val="1300"/>
              </a:spcBef>
              <a:spcAft>
                <a:spcPts val="0"/>
              </a:spcAft>
              <a:buClr>
                <a:schemeClr val="dk2"/>
              </a:buClr>
              <a:buSzPts val="2000"/>
              <a:buFont typeface="Trebuchet MS"/>
              <a:buChar char="●"/>
            </a:pPr>
            <a:r>
              <a:rPr lang="en-US" sz="2000" b="0" i="0" u="none" strike="noStrike" cap="none">
                <a:solidFill>
                  <a:schemeClr val="dk2"/>
                </a:solidFill>
                <a:latin typeface="Trebuchet MS"/>
                <a:ea typeface="Trebuchet MS"/>
                <a:cs typeface="Trebuchet MS"/>
                <a:sym typeface="Trebuchet MS"/>
              </a:rPr>
              <a:t>Use Q and A feature to ask questions</a:t>
            </a:r>
            <a:endParaRPr sz="2000" b="0" i="0" u="none" strike="noStrike" cap="none">
              <a:solidFill>
                <a:schemeClr val="dk2"/>
              </a:solidFill>
              <a:latin typeface="Trebuchet MS"/>
              <a:ea typeface="Trebuchet MS"/>
              <a:cs typeface="Trebuchet MS"/>
              <a:sym typeface="Trebuchet MS"/>
            </a:endParaRPr>
          </a:p>
          <a:p>
            <a:pPr marL="400050" marR="0" lvl="0" indent="-400050" algn="l" rtl="0">
              <a:lnSpc>
                <a:spcPct val="100000"/>
              </a:lnSpc>
              <a:spcBef>
                <a:spcPts val="1300"/>
              </a:spcBef>
              <a:spcAft>
                <a:spcPts val="0"/>
              </a:spcAft>
              <a:buClr>
                <a:schemeClr val="dk2"/>
              </a:buClr>
              <a:buSzPts val="2000"/>
              <a:buFont typeface="Trebuchet MS"/>
              <a:buChar char="●"/>
            </a:pPr>
            <a:r>
              <a:rPr lang="en-US" sz="2000" b="0" i="0" u="none" strike="noStrike" cap="none">
                <a:solidFill>
                  <a:schemeClr val="dk2"/>
                </a:solidFill>
                <a:latin typeface="Trebuchet MS"/>
                <a:ea typeface="Trebuchet MS"/>
                <a:cs typeface="Trebuchet MS"/>
                <a:sym typeface="Trebuchet MS"/>
              </a:rPr>
              <a:t>Chat will be disabled and used for HCPF staff to share links only </a:t>
            </a:r>
            <a:endParaRPr sz="2000" b="0" i="0" u="none" strike="noStrike" cap="none">
              <a:solidFill>
                <a:schemeClr val="dk2"/>
              </a:solidFill>
              <a:latin typeface="Trebuchet MS"/>
              <a:ea typeface="Trebuchet MS"/>
              <a:cs typeface="Trebuchet MS"/>
              <a:sym typeface="Trebuchet MS"/>
            </a:endParaRPr>
          </a:p>
          <a:p>
            <a:pPr marL="400050" marR="0" lvl="0" indent="-400050" algn="l" rtl="0">
              <a:lnSpc>
                <a:spcPct val="100000"/>
              </a:lnSpc>
              <a:spcBef>
                <a:spcPts val="1300"/>
              </a:spcBef>
              <a:spcAft>
                <a:spcPts val="0"/>
              </a:spcAft>
              <a:buClr>
                <a:schemeClr val="dk2"/>
              </a:buClr>
              <a:buSzPts val="2000"/>
              <a:buFont typeface="Trebuchet MS"/>
              <a:buChar char="●"/>
            </a:pPr>
            <a:r>
              <a:rPr lang="en-US" sz="2000" b="0" i="0" u="none" strike="noStrike" cap="none">
                <a:solidFill>
                  <a:schemeClr val="dk2"/>
                </a:solidFill>
                <a:latin typeface="Trebuchet MS"/>
                <a:ea typeface="Trebuchet MS"/>
                <a:cs typeface="Trebuchet MS"/>
                <a:sym typeface="Trebuchet MS"/>
              </a:rPr>
              <a:t>Attendees can also raise their hand to ask questions. Once called upon, you will be asked to un-mute to ask your question.</a:t>
            </a:r>
            <a:endParaRPr sz="1700" b="0" i="0" u="none" strike="noStrike" cap="none">
              <a:solidFill>
                <a:schemeClr val="dk2"/>
              </a:solidFill>
              <a:latin typeface="Trebuchet MS"/>
              <a:ea typeface="Trebuchet MS"/>
              <a:cs typeface="Trebuchet MS"/>
              <a:sym typeface="Trebuchet MS"/>
            </a:endParaRPr>
          </a:p>
        </p:txBody>
      </p:sp>
      <p:sp>
        <p:nvSpPr>
          <p:cNvPr id="194" name="Google Shape;194;g3542614cfcd_1_490"/>
          <p:cNvSpPr txBox="1"/>
          <p:nvPr/>
        </p:nvSpPr>
        <p:spPr>
          <a:xfrm>
            <a:off x="262100" y="368425"/>
            <a:ext cx="8501700" cy="9306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4500" b="1" i="0" u="none" strike="noStrike" cap="none">
                <a:solidFill>
                  <a:schemeClr val="dk2"/>
                </a:solidFill>
                <a:latin typeface="Trebuchet MS"/>
                <a:ea typeface="Trebuchet MS"/>
                <a:cs typeface="Trebuchet MS"/>
                <a:sym typeface="Trebuchet MS"/>
              </a:rPr>
              <a:t>Meeting Logistics</a:t>
            </a:r>
            <a:endParaRPr sz="4500" b="0" i="0" u="none" strike="noStrike" cap="none">
              <a:solidFill>
                <a:schemeClr val="dk2"/>
              </a:solidFill>
              <a:latin typeface="Arial"/>
              <a:ea typeface="Arial"/>
              <a:cs typeface="Arial"/>
              <a:sym typeface="Arial"/>
            </a:endParaRPr>
          </a:p>
        </p:txBody>
      </p:sp>
      <p:pic>
        <p:nvPicPr>
          <p:cNvPr id="195" name="Google Shape;195;g3542614cfcd_1_490" descr="Screenshot of Raise Hand icon"/>
          <p:cNvPicPr preferRelativeResize="0"/>
          <p:nvPr/>
        </p:nvPicPr>
        <p:blipFill rotWithShape="1">
          <a:blip r:embed="rId3">
            <a:alphaModFix/>
          </a:blip>
          <a:srcRect/>
          <a:stretch/>
        </p:blipFill>
        <p:spPr>
          <a:xfrm>
            <a:off x="7318275" y="5448675"/>
            <a:ext cx="1134000" cy="7181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337c6ff00c2_0_0"/>
          <p:cNvSpPr txBox="1">
            <a:spLocks noGrp="1"/>
          </p:cNvSpPr>
          <p:nvPr>
            <p:ph type="title"/>
          </p:nvPr>
        </p:nvSpPr>
        <p:spPr>
          <a:xfrm>
            <a:off x="626905" y="439609"/>
            <a:ext cx="7864800" cy="963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Who is HCPF?</a:t>
            </a:r>
            <a:endParaRPr/>
          </a:p>
        </p:txBody>
      </p:sp>
      <p:sp>
        <p:nvSpPr>
          <p:cNvPr id="202" name="Google Shape;202;g337c6ff00c2_0_0"/>
          <p:cNvSpPr txBox="1">
            <a:spLocks noGrp="1"/>
          </p:cNvSpPr>
          <p:nvPr>
            <p:ph type="body" idx="1"/>
          </p:nvPr>
        </p:nvSpPr>
        <p:spPr>
          <a:xfrm>
            <a:off x="435195" y="1459172"/>
            <a:ext cx="8291700" cy="4610100"/>
          </a:xfrm>
          <a:prstGeom prst="rect">
            <a:avLst/>
          </a:prstGeom>
          <a:noFill/>
          <a:ln>
            <a:noFill/>
          </a:ln>
        </p:spPr>
        <p:txBody>
          <a:bodyPr spcFirstLastPara="1" wrap="square" lIns="91425" tIns="45700" rIns="91425" bIns="45700" anchor="t" anchorCtr="0">
            <a:noAutofit/>
          </a:bodyPr>
          <a:lstStyle/>
          <a:p>
            <a:pPr marL="457200" lvl="0" indent="-400050" algn="l" rtl="0">
              <a:lnSpc>
                <a:spcPct val="115000"/>
              </a:lnSpc>
              <a:spcBef>
                <a:spcPts val="750"/>
              </a:spcBef>
              <a:spcAft>
                <a:spcPts val="0"/>
              </a:spcAft>
              <a:buSzPts val="2700"/>
              <a:buChar char="•"/>
            </a:pPr>
            <a:r>
              <a:rPr lang="en-US"/>
              <a:t>HCPF = Colorado Department of Health Care Policy and Financing</a:t>
            </a:r>
            <a:endParaRPr/>
          </a:p>
          <a:p>
            <a:pPr marL="457200" lvl="0" indent="-400050" algn="l" rtl="0">
              <a:lnSpc>
                <a:spcPct val="115000"/>
              </a:lnSpc>
              <a:spcBef>
                <a:spcPts val="0"/>
              </a:spcBef>
              <a:spcAft>
                <a:spcPts val="0"/>
              </a:spcAft>
              <a:buSzPts val="2700"/>
              <a:buChar char="•"/>
            </a:pPr>
            <a:r>
              <a:rPr lang="en-US"/>
              <a:t>Designated as Colorado’s single state Medicaid agency</a:t>
            </a:r>
            <a:endParaRPr/>
          </a:p>
          <a:p>
            <a:pPr marL="457200" lvl="0" indent="-400050" algn="l" rtl="0">
              <a:lnSpc>
                <a:spcPct val="115000"/>
              </a:lnSpc>
              <a:spcBef>
                <a:spcPts val="0"/>
              </a:spcBef>
              <a:spcAft>
                <a:spcPts val="0"/>
              </a:spcAft>
              <a:buSzPts val="2700"/>
              <a:buChar char="•"/>
            </a:pPr>
            <a:r>
              <a:rPr lang="en-US"/>
              <a:t>Responsible for supervision and oversight of Colorado’s public insurance programs</a:t>
            </a:r>
            <a:endParaRPr/>
          </a:p>
          <a:p>
            <a:pPr marL="457200" lvl="0" indent="0" algn="l" rtl="0">
              <a:lnSpc>
                <a:spcPct val="90000"/>
              </a:lnSpc>
              <a:spcBef>
                <a:spcPts val="750"/>
              </a:spcBef>
              <a:spcAft>
                <a:spcPts val="0"/>
              </a:spcAft>
              <a:buSzPts val="2700"/>
              <a:buNone/>
            </a:pPr>
            <a:endParaRPr/>
          </a:p>
          <a:p>
            <a:pPr marL="457200" lvl="0" indent="-400050" algn="l" rtl="0">
              <a:lnSpc>
                <a:spcPct val="90000"/>
              </a:lnSpc>
              <a:spcBef>
                <a:spcPts val="750"/>
              </a:spcBef>
              <a:spcAft>
                <a:spcPts val="0"/>
              </a:spcAft>
              <a:buSzPts val="2700"/>
              <a:buChar char="•"/>
            </a:pPr>
            <a:r>
              <a:rPr lang="en-US"/>
              <a:t>Visit our website</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 </a:t>
            </a:r>
            <a:r>
              <a:rPr lang="en-US" u="sng">
                <a:solidFill>
                  <a:srgbClr val="00FFFF"/>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https://hcpf.colorado.gov/</a:t>
            </a:r>
            <a:r>
              <a:rPr lang="en-US">
                <a:solidFill>
                  <a:srgbClr val="00FF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 </a:t>
            </a:r>
            <a:endParaRPr>
              <a:solidFill>
                <a:srgbClr val="00FFFF"/>
              </a:solidFill>
            </a:endParaRPr>
          </a:p>
        </p:txBody>
      </p:sp>
      <p:sp>
        <p:nvSpPr>
          <p:cNvPr id="203" name="Google Shape;203;g337c6ff00c2_0_0"/>
          <p:cNvSpPr txBox="1">
            <a:spLocks noGrp="1"/>
          </p:cNvSpPr>
          <p:nvPr>
            <p:ph type="sldNum" idx="12"/>
          </p:nvPr>
        </p:nvSpPr>
        <p:spPr>
          <a:xfrm>
            <a:off x="6861496" y="6394373"/>
            <a:ext cx="2051400" cy="3663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207"/>
        <p:cNvGrpSpPr/>
        <p:nvPr/>
      </p:nvGrpSpPr>
      <p:grpSpPr>
        <a:xfrm>
          <a:off x="0" y="0"/>
          <a:ext cx="0" cy="0"/>
          <a:chOff x="0" y="0"/>
          <a:chExt cx="0" cy="0"/>
        </a:xfrm>
      </p:grpSpPr>
      <p:sp>
        <p:nvSpPr>
          <p:cNvPr id="208" name="Google Shape;208;g337c6ff00c2_0_48"/>
          <p:cNvSpPr/>
          <p:nvPr/>
        </p:nvSpPr>
        <p:spPr>
          <a:xfrm>
            <a:off x="0" y="0"/>
            <a:ext cx="9136380" cy="3706495"/>
          </a:xfrm>
          <a:custGeom>
            <a:avLst/>
            <a:gdLst/>
            <a:ahLst/>
            <a:cxnLst/>
            <a:rect l="l" t="t" r="r" b="b"/>
            <a:pathLst>
              <a:path w="9136380" h="3706495" extrusionOk="0">
                <a:moveTo>
                  <a:pt x="0" y="3705987"/>
                </a:moveTo>
                <a:lnTo>
                  <a:pt x="9135998" y="3705987"/>
                </a:lnTo>
                <a:lnTo>
                  <a:pt x="9135998" y="0"/>
                </a:lnTo>
                <a:lnTo>
                  <a:pt x="0" y="0"/>
                </a:lnTo>
                <a:lnTo>
                  <a:pt x="0" y="3705987"/>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9" name="Google Shape;209;g337c6ff00c2_0_48"/>
          <p:cNvSpPr/>
          <p:nvPr/>
        </p:nvSpPr>
        <p:spPr>
          <a:xfrm>
            <a:off x="0" y="5864479"/>
            <a:ext cx="9136380" cy="392429"/>
          </a:xfrm>
          <a:custGeom>
            <a:avLst/>
            <a:gdLst/>
            <a:ahLst/>
            <a:cxnLst/>
            <a:rect l="l" t="t" r="r" b="b"/>
            <a:pathLst>
              <a:path w="9136380" h="392429" extrusionOk="0">
                <a:moveTo>
                  <a:pt x="0" y="392175"/>
                </a:moveTo>
                <a:lnTo>
                  <a:pt x="9135998" y="392175"/>
                </a:lnTo>
                <a:lnTo>
                  <a:pt x="9135998" y="0"/>
                </a:lnTo>
                <a:lnTo>
                  <a:pt x="0" y="0"/>
                </a:lnTo>
                <a:lnTo>
                  <a:pt x="0" y="392175"/>
                </a:lnTo>
                <a:close/>
              </a:path>
            </a:pathLst>
          </a:custGeom>
          <a:solidFill>
            <a:srgbClr val="00186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0" name="Google Shape;210;g337c6ff00c2_0_48"/>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1" name="Google Shape;211;g337c6ff00c2_0_48"/>
          <p:cNvSpPr/>
          <p:nvPr/>
        </p:nvSpPr>
        <p:spPr>
          <a:xfrm>
            <a:off x="205993" y="6346698"/>
            <a:ext cx="2596500" cy="4362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2" name="Google Shape;212;g337c6ff00c2_0_48"/>
          <p:cNvSpPr/>
          <p:nvPr/>
        </p:nvSpPr>
        <p:spPr>
          <a:xfrm>
            <a:off x="0" y="0"/>
            <a:ext cx="9135900" cy="6269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3" name="Google Shape;213;g337c6ff00c2_0_48"/>
          <p:cNvSpPr/>
          <p:nvPr/>
        </p:nvSpPr>
        <p:spPr>
          <a:xfrm>
            <a:off x="0" y="3705987"/>
            <a:ext cx="9136380" cy="2159000"/>
          </a:xfrm>
          <a:custGeom>
            <a:avLst/>
            <a:gdLst/>
            <a:ahLst/>
            <a:cxnLst/>
            <a:rect l="l" t="t" r="r" b="b"/>
            <a:pathLst>
              <a:path w="9136380" h="2159000" extrusionOk="0">
                <a:moveTo>
                  <a:pt x="0" y="0"/>
                </a:moveTo>
                <a:lnTo>
                  <a:pt x="9135998" y="0"/>
                </a:lnTo>
                <a:lnTo>
                  <a:pt x="9135998" y="2158491"/>
                </a:lnTo>
                <a:lnTo>
                  <a:pt x="0" y="2158491"/>
                </a:lnTo>
                <a:lnTo>
                  <a:pt x="0" y="0"/>
                </a:lnTo>
                <a:close/>
              </a:path>
            </a:pathLst>
          </a:custGeom>
          <a:solidFill>
            <a:srgbClr val="00186F">
              <a:alpha val="7882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4" name="Google Shape;214;g337c6ff00c2_0_48"/>
          <p:cNvSpPr txBox="1">
            <a:spLocks noGrp="1"/>
          </p:cNvSpPr>
          <p:nvPr>
            <p:ph type="title"/>
          </p:nvPr>
        </p:nvSpPr>
        <p:spPr>
          <a:xfrm>
            <a:off x="278891" y="3754501"/>
            <a:ext cx="8541900" cy="18786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SzPts val="4800"/>
              <a:buNone/>
            </a:pPr>
            <a:r>
              <a:rPr lang="en-US" sz="4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Our Mission:</a:t>
            </a:r>
            <a:endParaRPr sz="4000"/>
          </a:p>
          <a:p>
            <a:pPr marL="12700" marR="5080" lvl="0" indent="0" algn="l" rtl="0">
              <a:lnSpc>
                <a:spcPct val="100000"/>
              </a:lnSpc>
              <a:spcBef>
                <a:spcPts val="25"/>
              </a:spcBef>
              <a:spcAft>
                <a:spcPts val="0"/>
              </a:spcAft>
              <a:buSzPts val="4800"/>
              <a:buNone/>
            </a:pPr>
            <a:r>
              <a:rPr lang="en-US" sz="2700" b="0">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700">
              <a:latin typeface="Trebuchet MS"/>
              <a:ea typeface="Trebuchet MS"/>
              <a:cs typeface="Trebuchet MS"/>
              <a:sym typeface="Trebuchet MS"/>
            </a:endParaRPr>
          </a:p>
        </p:txBody>
      </p:sp>
      <p:sp>
        <p:nvSpPr>
          <p:cNvPr id="215" name="Google Shape;215;g337c6ff00c2_0_48"/>
          <p:cNvSpPr txBox="1">
            <a:spLocks noGrp="1"/>
          </p:cNvSpPr>
          <p:nvPr>
            <p:ph type="sldNum" idx="12"/>
          </p:nvPr>
        </p:nvSpPr>
        <p:spPr>
          <a:xfrm>
            <a:off x="8688069" y="6475975"/>
            <a:ext cx="196200" cy="1443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SzPts val="900"/>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337c6ff00c2_0_106"/>
          <p:cNvSpPr txBox="1">
            <a:spLocks noGrp="1"/>
          </p:cNvSpPr>
          <p:nvPr>
            <p:ph type="title"/>
          </p:nvPr>
        </p:nvSpPr>
        <p:spPr>
          <a:xfrm>
            <a:off x="627777" y="439725"/>
            <a:ext cx="7875600" cy="961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FFFF"/>
              </a:buClr>
              <a:buSzPts val="4500"/>
              <a:buFont typeface="Trebuchet MS"/>
              <a:buNone/>
            </a:pPr>
            <a:r>
              <a:rPr lang="en-US" sz="4500" b="1" i="0">
                <a:solidFill>
                  <a:srgbClr val="FFFFFF"/>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What We Do</a:t>
            </a:r>
            <a:endParaRPr/>
          </a:p>
        </p:txBody>
      </p:sp>
      <p:sp>
        <p:nvSpPr>
          <p:cNvPr id="221" name="Google Shape;221;g337c6ff00c2_0_106"/>
          <p:cNvSpPr txBox="1"/>
          <p:nvPr/>
        </p:nvSpPr>
        <p:spPr>
          <a:xfrm>
            <a:off x="627777" y="1818424"/>
            <a:ext cx="7934100" cy="2170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lt1"/>
              </a:buClr>
              <a:buSzPts val="2700"/>
              <a:buFont typeface="Trebuchet MS"/>
              <a:buNone/>
            </a:pPr>
            <a:r>
              <a:rPr lang="en-US" sz="2700" b="0" i="0" u="none" strike="noStrike" cap="none">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2700" b="0" i="1" u="none" strike="noStrike" cap="none">
                <a:solidFill>
                  <a:schemeClr val="lt1"/>
                </a:solidFill>
                <a:latin typeface="Trebuchet MS"/>
                <a:ea typeface="Trebuchet MS"/>
                <a:cs typeface="Trebuchet MS"/>
                <a:sym typeface="Trebuchet MS"/>
              </a:rPr>
              <a:t>Plus </a:t>
            </a:r>
            <a:r>
              <a:rPr lang="en-US" sz="2700" b="0" i="0" u="none" strike="noStrike" cap="none">
                <a:solidFill>
                  <a:schemeClr val="lt1"/>
                </a:solidFill>
                <a:latin typeface="Trebuchet MS"/>
                <a:ea typeface="Trebuchet MS"/>
                <a:cs typeface="Trebuchet MS"/>
                <a:sym typeface="Trebuchet MS"/>
              </a:rPr>
              <a:t>(CHP+) and other health care programs for Coloradans who qualify. </a:t>
            </a:r>
            <a:endParaRPr sz="2700" b="1" i="0" u="none" strike="noStrike" cap="none">
              <a:solidFill>
                <a:schemeClr val="lt1"/>
              </a:solidFill>
              <a:latin typeface="Trebuchet MS"/>
              <a:ea typeface="Trebuchet MS"/>
              <a:cs typeface="Trebuchet MS"/>
              <a:sym typeface="Trebuchet MS"/>
            </a:endParaRPr>
          </a:p>
        </p:txBody>
      </p:sp>
      <p:sp>
        <p:nvSpPr>
          <p:cNvPr id="222" name="Google Shape;222;g337c6ff00c2_0_106"/>
          <p:cNvSpPr txBox="1">
            <a:spLocks noGrp="1"/>
          </p:cNvSpPr>
          <p:nvPr>
            <p:ph type="sldNum" idx="12"/>
          </p:nvPr>
        </p:nvSpPr>
        <p:spPr>
          <a:xfrm>
            <a:off x="6861496" y="6394373"/>
            <a:ext cx="2051400" cy="3663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g337c6ff00c2_0_249"/>
          <p:cNvSpPr txBox="1">
            <a:spLocks noGrp="1"/>
          </p:cNvSpPr>
          <p:nvPr>
            <p:ph type="title"/>
          </p:nvPr>
        </p:nvSpPr>
        <p:spPr>
          <a:xfrm>
            <a:off x="626905" y="439609"/>
            <a:ext cx="7864800" cy="963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500"/>
              <a:buFont typeface="Trebuchet MS"/>
              <a:buNone/>
            </a:pPr>
            <a:r>
              <a:rPr lang="en-US"/>
              <a:t>Process &amp; Expectations</a:t>
            </a:r>
            <a:endParaRPr/>
          </a:p>
        </p:txBody>
      </p:sp>
      <p:sp>
        <p:nvSpPr>
          <p:cNvPr id="229" name="Google Shape;229;g337c6ff00c2_0_249"/>
          <p:cNvSpPr txBox="1">
            <a:spLocks noGrp="1"/>
          </p:cNvSpPr>
          <p:nvPr>
            <p:ph type="body" idx="1"/>
          </p:nvPr>
        </p:nvSpPr>
        <p:spPr>
          <a:xfrm>
            <a:off x="627777" y="1515301"/>
            <a:ext cx="7875600" cy="4553700"/>
          </a:xfrm>
          <a:prstGeom prst="rect">
            <a:avLst/>
          </a:prstGeom>
          <a:noFill/>
          <a:ln>
            <a:noFill/>
          </a:ln>
        </p:spPr>
        <p:txBody>
          <a:bodyPr spcFirstLastPara="1" wrap="square" lIns="91425" tIns="45700" rIns="91425" bIns="45700" anchor="t" anchorCtr="0">
            <a:noAutofit/>
          </a:bodyPr>
          <a:lstStyle/>
          <a:p>
            <a:pPr marL="457200" lvl="0" indent="-400050" algn="l" rtl="0">
              <a:lnSpc>
                <a:spcPct val="100000"/>
              </a:lnSpc>
              <a:spcBef>
                <a:spcPts val="1500"/>
              </a:spcBef>
              <a:spcAft>
                <a:spcPts val="0"/>
              </a:spcAft>
              <a:buClr>
                <a:srgbClr val="FFFFFF"/>
              </a:buClr>
              <a:buSzPts val="2700"/>
              <a:buChar char="•"/>
            </a:pPr>
            <a:r>
              <a:rPr lang="en-US">
                <a:solidFill>
                  <a:srgbClr val="FFFFFF"/>
                </a:solidFill>
              </a:rPr>
              <a:t>Informational meeting with the chance for attendees to ask questions &amp; provide comments</a:t>
            </a:r>
            <a:endParaRPr>
              <a:solidFill>
                <a:srgbClr val="FFFFFF"/>
              </a:solidFill>
            </a:endParaRPr>
          </a:p>
          <a:p>
            <a:pPr marL="457200" lvl="0" indent="-400050" algn="l" rtl="0">
              <a:lnSpc>
                <a:spcPct val="100000"/>
              </a:lnSpc>
              <a:spcBef>
                <a:spcPts val="0"/>
              </a:spcBef>
              <a:spcAft>
                <a:spcPts val="0"/>
              </a:spcAft>
              <a:buClr>
                <a:srgbClr val="FFFFFF"/>
              </a:buClr>
              <a:buSzPts val="2700"/>
              <a:buChar char="•"/>
            </a:pPr>
            <a:r>
              <a:rPr lang="en-US">
                <a:solidFill>
                  <a:srgbClr val="FFFFFF"/>
                </a:solidFill>
              </a:rPr>
              <a:t>The slides will be emailed out to everyone who registered for today’s webinar</a:t>
            </a:r>
            <a:endParaRPr sz="2000">
              <a:solidFill>
                <a:srgbClr val="FFFFFF"/>
              </a:solidFill>
            </a:endParaRPr>
          </a:p>
          <a:p>
            <a:pPr marL="257175" lvl="0" indent="0" algn="l" rtl="0">
              <a:lnSpc>
                <a:spcPct val="100000"/>
              </a:lnSpc>
              <a:spcBef>
                <a:spcPts val="0"/>
              </a:spcBef>
              <a:spcAft>
                <a:spcPts val="0"/>
              </a:spcAft>
              <a:buSzPts val="2700"/>
              <a:buNone/>
            </a:pPr>
            <a:endParaRPr sz="2000">
              <a:solidFill>
                <a:srgbClr val="FFFFFF"/>
              </a:solidFill>
            </a:endParaRPr>
          </a:p>
          <a:p>
            <a:pPr marL="257175" lvl="0" indent="0" algn="l" rtl="0">
              <a:lnSpc>
                <a:spcPct val="100000"/>
              </a:lnSpc>
              <a:spcBef>
                <a:spcPts val="0"/>
              </a:spcBef>
              <a:spcAft>
                <a:spcPts val="0"/>
              </a:spcAft>
              <a:buSzPts val="2700"/>
              <a:buNone/>
            </a:pPr>
            <a:endParaRPr sz="2000">
              <a:solidFill>
                <a:srgbClr val="FFFFFF"/>
              </a:solidFill>
            </a:endParaRPr>
          </a:p>
        </p:txBody>
      </p:sp>
      <p:sp>
        <p:nvSpPr>
          <p:cNvPr id="230" name="Google Shape;230;g337c6ff00c2_0_249"/>
          <p:cNvSpPr txBox="1">
            <a:spLocks noGrp="1"/>
          </p:cNvSpPr>
          <p:nvPr>
            <p:ph type="sldNum" idx="12"/>
          </p:nvPr>
        </p:nvSpPr>
        <p:spPr>
          <a:xfrm>
            <a:off x="6861496" y="6394373"/>
            <a:ext cx="2051400" cy="3663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3538af952b8_0_1"/>
          <p:cNvSpPr txBox="1">
            <a:spLocks noGrp="1"/>
          </p:cNvSpPr>
          <p:nvPr>
            <p:ph type="title"/>
          </p:nvPr>
        </p:nvSpPr>
        <p:spPr>
          <a:xfrm>
            <a:off x="627777" y="438796"/>
            <a:ext cx="7875600" cy="961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a:t>Purpose</a:t>
            </a:r>
            <a:endParaRPr/>
          </a:p>
        </p:txBody>
      </p:sp>
      <p:sp>
        <p:nvSpPr>
          <p:cNvPr id="236" name="Google Shape;236;g3538af952b8_0_1"/>
          <p:cNvSpPr txBox="1">
            <a:spLocks noGrp="1"/>
          </p:cNvSpPr>
          <p:nvPr>
            <p:ph type="body" idx="1"/>
          </p:nvPr>
        </p:nvSpPr>
        <p:spPr>
          <a:xfrm>
            <a:off x="627775" y="1459024"/>
            <a:ext cx="7875600" cy="4610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SzPts val="2700"/>
              <a:buNone/>
            </a:pPr>
            <a:r>
              <a:rPr lang="en-US" sz="2900"/>
              <a:t>The purpose of today’s meeting is to provide an update on the status of the June 2025 changes being made to the Working Adults Buy-In Program. Additionally, HCPF would like to address some of the issues and concerns that have been escalated in the last few months.</a:t>
            </a:r>
            <a:r>
              <a:rPr lang="en-US"/>
              <a:t> </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2687</Words>
  <Application>Microsoft Office PowerPoint</Application>
  <PresentationFormat>Custom</PresentationFormat>
  <Paragraphs>288</Paragraphs>
  <Slides>37</Slides>
  <Notes>37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37</vt:i4>
      </vt:variant>
    </vt:vector>
  </HeadingPairs>
  <TitlesOfParts>
    <vt:vector size="46" baseType="lpstr">
      <vt:lpstr>Roboto</vt:lpstr>
      <vt:lpstr>Quattrocento Sans</vt:lpstr>
      <vt:lpstr>Noto Sans Symbols</vt:lpstr>
      <vt:lpstr>Arial</vt:lpstr>
      <vt:lpstr>Calibri</vt:lpstr>
      <vt:lpstr>Trebuchet MS</vt:lpstr>
      <vt:lpstr>Office Theme</vt:lpstr>
      <vt:lpstr>White Theme</vt:lpstr>
      <vt:lpstr>Blue Theme</vt:lpstr>
      <vt:lpstr>Buy-In Program for Working Adults with Disabilities (WAwD) with Home &amp; Community Based Services (HCBS)</vt:lpstr>
      <vt:lpstr>Interpretación de idiomas</vt:lpstr>
      <vt:lpstr>Subtítulos cerrados</vt:lpstr>
      <vt:lpstr>PowerPoint Presentation</vt:lpstr>
      <vt:lpstr>Who is HCPF?</vt:lpstr>
      <vt:lpstr>Our Mission: Improving health care equity, access and outcomes  for the people we serve while saving Coloradans  money on health care and driving value for Colorado.</vt:lpstr>
      <vt:lpstr>What We Do</vt:lpstr>
      <vt:lpstr>Process &amp; Expectations</vt:lpstr>
      <vt:lpstr>Purpose</vt:lpstr>
      <vt:lpstr>Overview</vt:lpstr>
      <vt:lpstr>What is Working Adults Buy-In?</vt:lpstr>
      <vt:lpstr>Working Adults Buy-In</vt:lpstr>
      <vt:lpstr>Eligibility Guidelines</vt:lpstr>
      <vt:lpstr>Eligibility Guidelines cont.</vt:lpstr>
      <vt:lpstr>What is Working Adults Buy-In with Home &amp; Community Based Services (HCBS)?</vt:lpstr>
      <vt:lpstr>In addition to Health First Colorado benefits members may also qualify for extra long-term services and supports. These additional services are accessed through the following HCBS waivers: Brain Injury (BI) Waiver Community Mental Health Supports (CMHS) Waiver Complementary &amp; Integrative Health (CIH) Waiver Developmental Disabilities (DD) Waiver Elderly, Blind &amp; Disabled (EBD) Waiver Supported Living Services (SLS) Waiver </vt:lpstr>
      <vt:lpstr>Working Adults Buy-In &amp; LTC Comparison Chart</vt:lpstr>
      <vt:lpstr>June 2025 Working Adult Buy-In Project Status</vt:lpstr>
      <vt:lpstr>Discontinue auto-enrollment into Working Adults Buy-In with HCBS at enrollment &amp; renewal so members wouldn’t be auto-enrolled in a program with premiums to pay  Members would need to opt-in to Working Adults Buy-In with HCBS Members would be automatically reviewed for Long Term Care (LTC) eligibility</vt:lpstr>
      <vt:lpstr>System issues and escalations when reinstating premiums  Complexity with Long Term Services &amp; Supports (LTSS) stabilization and CHP+ Continuous Eligibility project</vt:lpstr>
      <vt:lpstr>June 2025 Working Adults Buy-In project has been DELAYED for at least a year   It is imperative that HCPF does not continue to introduce new system updates until Long Term Services &amp; Supports (LTSS) stabilization is complete (planned through 2025) </vt:lpstr>
      <vt:lpstr>The process for determining eligibility between HCBS services and Working Adults Buy-In remains the same.   Any member, including those who are also receiving HCBS services, can opt out of Working Adults Buy-In at any time.  Premiums will be reinstated for Working Adults Buy-In members as previously planned.</vt:lpstr>
      <vt:lpstr>Background on Projects</vt:lpstr>
      <vt:lpstr>Buy-In Project Background</vt:lpstr>
      <vt:lpstr>Identified Issues &amp;  Action Taken</vt:lpstr>
      <vt:lpstr>Incorrect Denials</vt:lpstr>
      <vt:lpstr>Incorrect 60-Day &amp; Premium Letters </vt:lpstr>
      <vt:lpstr>Premium Letters Mailed Late</vt:lpstr>
      <vt:lpstr>Snippets of Premium Letter</vt:lpstr>
      <vt:lpstr>Change in Premium Letter</vt:lpstr>
      <vt:lpstr>$0 Premium &amp; 60-Day Extension </vt:lpstr>
      <vt:lpstr>Members on Buy-In Did Not Receive Premium Letter</vt:lpstr>
      <vt:lpstr>Ongoing Monitoring</vt:lpstr>
      <vt:lpstr>Ongoing Monitoring </vt:lpstr>
      <vt:lpstr>Questions?</vt:lpstr>
      <vt:lpstr>Contact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HCPF</dc:creator>
  <cp:lastModifiedBy>Acuna, Kyra</cp:lastModifiedBy>
  <cp:revision>1</cp:revision>
  <dcterms:created xsi:type="dcterms:W3CDTF">2025-02-06T00:01:24Z</dcterms:created>
  <dcterms:modified xsi:type="dcterms:W3CDTF">2025-05-09T17:50:16Z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2024-12-31T00:00:00Z</vt:filetime>
  </property>
  <property fmtid="{D5CDD505-2E9C-101B-9397-08002B2CF9AE}" pid="3" name="Creator">
    <vt:lpwstr>CommonLook Office-2.1.8.40</vt:lpwstr>
  </property>
  <property fmtid="{D5CDD505-2E9C-101B-9397-08002B2CF9AE}" pid="4" name="LastSaved">
    <vt:filetime>2025-02-06T00:00:00Z</vt:filetime>
  </property>
</Properties>
</file>