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1" r:id="rId4"/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jrCxL21Ze7PUAzpmdBdedQHRNm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3.xml"/><Relationship Id="rId19" Type="http://customschemas.google.com/relationships/presentationmetadata" Target="meta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:notes"/>
          <p:cNvSpPr/>
          <p:nvPr>
            <p:ph idx="2" type="sldImg"/>
          </p:nvPr>
        </p:nvSpPr>
        <p:spPr>
          <a:xfrm>
            <a:off x="381000" y="304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:notes"/>
          <p:cNvSpPr txBox="1"/>
          <p:nvPr>
            <p:ph idx="1" type="body"/>
          </p:nvPr>
        </p:nvSpPr>
        <p:spPr>
          <a:xfrm>
            <a:off x="381000" y="3962400"/>
            <a:ext cx="6096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B2C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5cae9d876_0_248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55cae9d876_0_248:notes"/>
          <p:cNvSpPr/>
          <p:nvPr>
            <p:ph idx="2" type="sldImg"/>
          </p:nvPr>
        </p:nvSpPr>
        <p:spPr>
          <a:xfrm>
            <a:off x="365263" y="185599"/>
            <a:ext cx="6127500" cy="344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5cae9d876_0_253:notes"/>
          <p:cNvSpPr/>
          <p:nvPr>
            <p:ph idx="2" type="sldImg"/>
          </p:nvPr>
        </p:nvSpPr>
        <p:spPr>
          <a:xfrm>
            <a:off x="365263" y="185599"/>
            <a:ext cx="6127500" cy="344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g355cae9d876_0_253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Stakeholder Engagement team will follow up with all members with instructions for how to be compensated for your time today. 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latin typeface="Calibri"/>
                <a:ea typeface="Calibri"/>
                <a:cs typeface="Calibri"/>
                <a:sym typeface="Calibri"/>
              </a:rPr>
              <a:t>Question</a:t>
            </a:r>
            <a:r>
              <a:rPr lang="en-US"/>
              <a:t>s from discussion came from this doc: https://docs.google.com/document/d/1HEaLBlJHzXv8mU2lz2jSu0lhnr-FkrONQGMQSn7sAAI/edit?tab=t.0</a:t>
            </a:r>
            <a:endParaRPr/>
          </a:p>
        </p:txBody>
      </p:sp>
      <p:sp>
        <p:nvSpPr>
          <p:cNvPr id="211" name="Google Shape;211;g355cae9d876_0_253:notes"/>
          <p:cNvSpPr txBox="1"/>
          <p:nvPr>
            <p:ph idx="12" type="sldNum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5cae9d876_0_260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355cae9d876_0_260:notes"/>
          <p:cNvSpPr/>
          <p:nvPr>
            <p:ph idx="2" type="sldImg"/>
          </p:nvPr>
        </p:nvSpPr>
        <p:spPr>
          <a:xfrm>
            <a:off x="365263" y="185599"/>
            <a:ext cx="6127500" cy="344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5cae9d876_0_210:notes"/>
          <p:cNvSpPr/>
          <p:nvPr>
            <p:ph idx="2" type="sldImg"/>
          </p:nvPr>
        </p:nvSpPr>
        <p:spPr>
          <a:xfrm>
            <a:off x="365125" y="185738"/>
            <a:ext cx="6127800" cy="344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355cae9d876_0_210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55cae9d876_0_210:notes"/>
          <p:cNvSpPr txBox="1"/>
          <p:nvPr>
            <p:ph idx="12" type="sldNum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5cae9d876_0_216:notes"/>
          <p:cNvSpPr/>
          <p:nvPr>
            <p:ph idx="2" type="sldImg"/>
          </p:nvPr>
        </p:nvSpPr>
        <p:spPr>
          <a:xfrm>
            <a:off x="365125" y="185738"/>
            <a:ext cx="6127800" cy="344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g355cae9d876_0_216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Talking point: When you go to a doctor, they might give you a test.. and then another one and another one. You wonder if the number of tests is </a:t>
            </a: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necessary</a:t>
            </a: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 and improving your health. The Department is working on a maternity alternative payment model, where providers are encouraged to improve quality of care for you all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>
                <a:latin typeface="Trebuchet MS"/>
                <a:ea typeface="Trebuchet MS"/>
                <a:cs typeface="Trebuchet MS"/>
                <a:sym typeface="Trebuchet MS"/>
              </a:rPr>
              <a:t>HCPF's focus is to align those </a:t>
            </a: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the program</a:t>
            </a:r>
            <a:r>
              <a:rPr b="0" lang="en-US">
                <a:latin typeface="Trebuchet MS"/>
                <a:ea typeface="Trebuchet MS"/>
                <a:cs typeface="Trebuchet MS"/>
                <a:sym typeface="Trebuchet MS"/>
              </a:rPr>
              <a:t> goals to desired patient outcomes, which includes improving member experience</a:t>
            </a:r>
            <a:endParaRPr b="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Today’s objective is asking questions on your lived experience to help inform remaining decisions in the model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1" name="Google Shape;151;g355cae9d876_0_216:notes"/>
          <p:cNvSpPr txBox="1"/>
          <p:nvPr>
            <p:ph idx="12" type="sldNum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8c8a444dd_0_0:notes"/>
          <p:cNvSpPr/>
          <p:nvPr>
            <p:ph idx="2" type="sldImg"/>
          </p:nvPr>
        </p:nvSpPr>
        <p:spPr>
          <a:xfrm>
            <a:off x="365125" y="185738"/>
            <a:ext cx="6127800" cy="344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58c8a444dd_0_0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358c8a444dd_0_0:notes"/>
          <p:cNvSpPr txBox="1"/>
          <p:nvPr>
            <p:ph idx="12" type="sldNum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5cae9d876_0_373:notes"/>
          <p:cNvSpPr/>
          <p:nvPr>
            <p:ph idx="2" type="sldImg"/>
          </p:nvPr>
        </p:nvSpPr>
        <p:spPr>
          <a:xfrm>
            <a:off x="365125" y="185738"/>
            <a:ext cx="6127800" cy="344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g355cae9d876_0_373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55cae9d876_0_373:notes"/>
          <p:cNvSpPr txBox="1"/>
          <p:nvPr>
            <p:ph idx="12" type="sldNum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8c8a444dd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8c8a444dd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58c8a444dd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8c8a444dd_0_15:notes"/>
          <p:cNvSpPr/>
          <p:nvPr>
            <p:ph idx="2" type="sldImg"/>
          </p:nvPr>
        </p:nvSpPr>
        <p:spPr>
          <a:xfrm>
            <a:off x="365125" y="185738"/>
            <a:ext cx="6127800" cy="344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358c8a444dd_0_15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358c8a444dd_0_15:notes"/>
          <p:cNvSpPr txBox="1"/>
          <p:nvPr>
            <p:ph idx="12" type="sldNum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8c8a444dd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8c8a444dd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58c8a444dd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8c8a444dd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8c8a444dd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58c8a444dd_0_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Main + Image Slide">
  <p:cSld name="1_White Main + Imag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&quot;&quot;" id="15" name="Google Shape;15;p17"/>
          <p:cNvSpPr/>
          <p:nvPr/>
        </p:nvSpPr>
        <p:spPr>
          <a:xfrm>
            <a:off x="-1" y="2026903"/>
            <a:ext cx="12192001" cy="28042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1025" lIns="82050" spcFirstLastPara="1" rIns="82050" wrap="square" tIns="41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66"/>
              <a:buFont typeface="Trebuchet MS"/>
              <a:buNone/>
            </a:pPr>
            <a:r>
              <a:t/>
            </a:r>
            <a:endParaRPr b="0" i="0" sz="1266" u="none" cap="none" strike="noStrike">
              <a:solidFill>
                <a:srgbClr val="001254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" name="Google Shape;16;p17"/>
          <p:cNvSpPr txBox="1"/>
          <p:nvPr>
            <p:ph idx="1" type="body"/>
          </p:nvPr>
        </p:nvSpPr>
        <p:spPr>
          <a:xfrm>
            <a:off x="5720964" y="535782"/>
            <a:ext cx="5839837" cy="5460729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rgbClr val="0012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409194" lvl="0" marL="457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844"/>
              <a:buFont typeface="Arial"/>
              <a:buChar char="•"/>
              <a:defRPr b="0" i="1" sz="20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7" name="Google Shape;17;p17"/>
          <p:cNvSpPr txBox="1"/>
          <p:nvPr>
            <p:ph idx="12" type="sldNum"/>
          </p:nvPr>
        </p:nvSpPr>
        <p:spPr>
          <a:xfrm>
            <a:off x="9846357" y="6425136"/>
            <a:ext cx="2011698" cy="365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17"/>
          <p:cNvSpPr txBox="1"/>
          <p:nvPr>
            <p:ph idx="2" type="body"/>
          </p:nvPr>
        </p:nvSpPr>
        <p:spPr>
          <a:xfrm>
            <a:off x="309741" y="2411016"/>
            <a:ext cx="5143341" cy="2035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64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5cae9d876_0_302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s Slide 1">
  <p:cSld name="Questions Slide 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5cae9d876_0_304"/>
          <p:cNvSpPr txBox="1"/>
          <p:nvPr>
            <p:ph type="title"/>
          </p:nvPr>
        </p:nvSpPr>
        <p:spPr>
          <a:xfrm>
            <a:off x="6122788" y="2625328"/>
            <a:ext cx="5381400" cy="23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g355cae9d876_0_304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 of two people with a word bubble between them containing a question mark." id="67" name="Google Shape;67;g355cae9d876_0_3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52499" y="-298450"/>
            <a:ext cx="7429500" cy="742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t Slide">
  <p:cSld name="Chat 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5cae9d876_0_308"/>
          <p:cNvSpPr txBox="1"/>
          <p:nvPr>
            <p:ph type="title"/>
          </p:nvPr>
        </p:nvSpPr>
        <p:spPr>
          <a:xfrm>
            <a:off x="6122788" y="2253854"/>
            <a:ext cx="5759400" cy="235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g355cae9d876_0_308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hat icon" id="71" name="Google Shape;71;g355cae9d876_0_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6026" y="107156"/>
            <a:ext cx="6589909" cy="65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 Info Slide">
  <p:cSld name="Contact Info Slid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5cae9d876_0_312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g355cae9d876_0_312"/>
          <p:cNvSpPr txBox="1"/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g355cae9d876_0_312"/>
          <p:cNvSpPr txBox="1"/>
          <p:nvPr>
            <p:ph idx="1" type="body"/>
          </p:nvPr>
        </p:nvSpPr>
        <p:spPr>
          <a:xfrm>
            <a:off x="2220148" y="2162013"/>
            <a:ext cx="7751700" cy="38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Thank You Slid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5cae9d876_0_316"/>
          <p:cNvSpPr txBox="1"/>
          <p:nvPr>
            <p:ph type="title"/>
          </p:nvPr>
        </p:nvSpPr>
        <p:spPr>
          <a:xfrm>
            <a:off x="595312" y="2180006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50"/>
              <a:buFont typeface="Trebuchet MS"/>
              <a:buNone/>
              <a:defRPr sz="6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355cae9d876_0_316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5cae9d876_0_325"/>
          <p:cNvSpPr txBox="1"/>
          <p:nvPr>
            <p:ph type="title"/>
          </p:nvPr>
        </p:nvSpPr>
        <p:spPr>
          <a:xfrm>
            <a:off x="183931" y="2168288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g355cae9d876_0_325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t Slide">
  <p:cSld name="Chat Slid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5cae9d876_0_328"/>
          <p:cNvSpPr txBox="1"/>
          <p:nvPr>
            <p:ph type="title"/>
          </p:nvPr>
        </p:nvSpPr>
        <p:spPr>
          <a:xfrm>
            <a:off x="6122788" y="2253854"/>
            <a:ext cx="5759400" cy="235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355cae9d876_0_328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hat icon" id="91" name="Google Shape;91;g355cae9d876_0_3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6026" y="107156"/>
            <a:ext cx="6589909" cy="65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Thank You Slid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5cae9d876_0_332"/>
          <p:cNvSpPr txBox="1"/>
          <p:nvPr>
            <p:ph type="title"/>
          </p:nvPr>
        </p:nvSpPr>
        <p:spPr>
          <a:xfrm>
            <a:off x="595312" y="2188551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50"/>
              <a:buFont typeface="Trebuchet MS"/>
              <a:buNone/>
              <a:defRPr sz="6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g355cae9d876_0_332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5cae9d876_0_335"/>
          <p:cNvSpPr txBox="1"/>
          <p:nvPr>
            <p:ph type="ctrTitle"/>
          </p:nvPr>
        </p:nvSpPr>
        <p:spPr>
          <a:xfrm>
            <a:off x="1040524" y="1505698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g355cae9d876_0_335"/>
          <p:cNvSpPr txBox="1"/>
          <p:nvPr>
            <p:ph idx="1" type="subTitle"/>
          </p:nvPr>
        </p:nvSpPr>
        <p:spPr>
          <a:xfrm>
            <a:off x="1524000" y="2593827"/>
            <a:ext cx="9144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950"/>
              <a:buFont typeface="Arial"/>
              <a:buNone/>
              <a:defRPr b="1" i="0" sz="49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g355cae9d876_0_335"/>
          <p:cNvSpPr txBox="1"/>
          <p:nvPr>
            <p:ph idx="10" type="dt"/>
          </p:nvPr>
        </p:nvSpPr>
        <p:spPr>
          <a:xfrm>
            <a:off x="4724400" y="49175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55cae9d876_0_335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g355cae9d876_0_335"/>
          <p:cNvSpPr txBox="1"/>
          <p:nvPr>
            <p:ph idx="2" type="body"/>
          </p:nvPr>
        </p:nvSpPr>
        <p:spPr>
          <a:xfrm>
            <a:off x="1913861" y="3680568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 type="secHead">
  <p:cSld name="SECTION_HEAD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5cae9d876_0_341"/>
          <p:cNvSpPr txBox="1"/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355cae9d876_0_341"/>
          <p:cNvSpPr txBox="1"/>
          <p:nvPr>
            <p:ph idx="1" type="body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75285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310"/>
              <a:buFont typeface="Noto Sans Symbols"/>
              <a:buChar char="⮚"/>
              <a:defRPr b="0" i="0" sz="33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40005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Noto Sans Symbols"/>
              <a:buChar char="▪"/>
              <a:defRPr b="0" i="0" sz="27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810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g355cae9d876_0_341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Contact Info Slide">
  <p:cSld name="1_White Contact Info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/>
          <p:nvPr/>
        </p:nvSpPr>
        <p:spPr>
          <a:xfrm>
            <a:off x="0" y="-48270"/>
            <a:ext cx="12192000" cy="1059560"/>
          </a:xfrm>
          <a:prstGeom prst="rect">
            <a:avLst/>
          </a:prstGeom>
          <a:solidFill>
            <a:srgbClr val="00197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18"/>
          <p:cNvSpPr txBox="1"/>
          <p:nvPr>
            <p:ph idx="12" type="sldNum"/>
          </p:nvPr>
        </p:nvSpPr>
        <p:spPr>
          <a:xfrm>
            <a:off x="9846357" y="6425136"/>
            <a:ext cx="2011698" cy="365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18"/>
          <p:cNvSpPr txBox="1"/>
          <p:nvPr>
            <p:ph idx="1" type="body"/>
          </p:nvPr>
        </p:nvSpPr>
        <p:spPr>
          <a:xfrm>
            <a:off x="609600" y="1500188"/>
            <a:ext cx="10972800" cy="3857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531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9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3" name="Google Shape;23;p18"/>
          <p:cNvSpPr txBox="1"/>
          <p:nvPr>
            <p:ph type="title"/>
          </p:nvPr>
        </p:nvSpPr>
        <p:spPr>
          <a:xfrm>
            <a:off x="609600" y="295556"/>
            <a:ext cx="10972800" cy="6201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18"/>
          <p:cNvSpPr txBox="1"/>
          <p:nvPr/>
        </p:nvSpPr>
        <p:spPr>
          <a:xfrm>
            <a:off x="9997440" y="6496594"/>
            <a:ext cx="13846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accent6"/>
                </a:solidFill>
                <a:latin typeface="Trebuchet MS"/>
                <a:ea typeface="Trebuchet MS"/>
                <a:cs typeface="Trebuchet MS"/>
                <a:sym typeface="Trebuchet MS"/>
              </a:rPr>
              <a:t>DRAFT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3375">
          <p15:clr>
            <a:srgbClr val="FBAE40"/>
          </p15:clr>
        </p15:guide>
        <p15:guide id="2" pos="338">
          <p15:clr>
            <a:srgbClr val="FBAE40"/>
          </p15:clr>
        </p15:guide>
        <p15:guide id="3" pos="641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 Text">
  <p:cSld name="Mission 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5cae9d876_0_345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g355cae9d876_0_345"/>
          <p:cNvSpPr/>
          <p:nvPr/>
        </p:nvSpPr>
        <p:spPr>
          <a:xfrm>
            <a:off x="838199" y="1873473"/>
            <a:ext cx="104337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/>
          </a:p>
        </p:txBody>
      </p:sp>
      <p:sp>
        <p:nvSpPr>
          <p:cNvPr id="108" name="Google Shape;108;g355cae9d876_0_345"/>
          <p:cNvSpPr/>
          <p:nvPr/>
        </p:nvSpPr>
        <p:spPr>
          <a:xfrm>
            <a:off x="838199" y="417889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 Photo">
  <p:cSld name="Mission Photo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55cae9d876_0_349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" name="Google Shape;111;g355cae9d876_0_349"/>
          <p:cNvSpPr txBox="1"/>
          <p:nvPr/>
        </p:nvSpPr>
        <p:spPr>
          <a:xfrm>
            <a:off x="13628419" y="8737353"/>
            <a:ext cx="2172000" cy="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801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b="1" i="0" sz="1801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descr="Father points out something on laptop to family, seated on couch, as wife, son and daughter look on." id="112" name="Google Shape;112;g355cae9d876_0_349"/>
          <p:cNvPicPr preferRelativeResize="0"/>
          <p:nvPr/>
        </p:nvPicPr>
        <p:blipFill rotWithShape="1">
          <a:blip r:embed="rId2">
            <a:alphaModFix/>
          </a:blip>
          <a:srcRect b="4827" l="1681" r="0" t="12786"/>
          <a:stretch/>
        </p:blipFill>
        <p:spPr>
          <a:xfrm>
            <a:off x="0" y="-1"/>
            <a:ext cx="12191998" cy="626012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55cae9d876_0_349"/>
          <p:cNvSpPr/>
          <p:nvPr/>
        </p:nvSpPr>
        <p:spPr>
          <a:xfrm>
            <a:off x="0" y="3445746"/>
            <a:ext cx="12216300" cy="25587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anchorCtr="0" anchor="ctr" bIns="182875" lIns="130025" spcFirstLastPara="1" rIns="130025" wrap="square" tIns="65000">
            <a:noAutofit/>
          </a:bodyPr>
          <a:lstStyle/>
          <a:p>
            <a:pPr indent="0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b="0" i="0" sz="5400" u="none" cap="none" strike="noStrik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b="0" i="0" sz="32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at We Do">
  <p:cSld name="What We Do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5cae9d876_0_354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g355cae9d876_0_354"/>
          <p:cNvSpPr/>
          <p:nvPr/>
        </p:nvSpPr>
        <p:spPr>
          <a:xfrm>
            <a:off x="838199" y="1873473"/>
            <a:ext cx="10433700" cy="28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b="0" i="1" lang="en-US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b="0" i="0" lang="en-US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b="1" i="0" sz="36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7" name="Google Shape;117;g355cae9d876_0_354"/>
          <p:cNvSpPr/>
          <p:nvPr/>
        </p:nvSpPr>
        <p:spPr>
          <a:xfrm>
            <a:off x="838199" y="382212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5cae9d876_0_358"/>
          <p:cNvSpPr txBox="1"/>
          <p:nvPr>
            <p:ph type="title"/>
          </p:nvPr>
        </p:nvSpPr>
        <p:spPr>
          <a:xfrm>
            <a:off x="807546" y="1806137"/>
            <a:ext cx="4803300" cy="297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Trebuchet MS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g355cae9d876_0_358"/>
          <p:cNvSpPr txBox="1"/>
          <p:nvPr>
            <p:ph idx="1" type="body"/>
          </p:nvPr>
        </p:nvSpPr>
        <p:spPr>
          <a:xfrm>
            <a:off x="6476562" y="1806136"/>
            <a:ext cx="4855800" cy="29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7084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Font typeface="Noto Sans Symbols"/>
              <a:buChar char="⮚"/>
              <a:defRPr b="0" i="0" sz="3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4064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810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g355cae9d876_0_358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2" name="Google Shape;122;g355cae9d876_0_358"/>
          <p:cNvCxnSpPr/>
          <p:nvPr/>
        </p:nvCxnSpPr>
        <p:spPr>
          <a:xfrm>
            <a:off x="6096000" y="1327150"/>
            <a:ext cx="0" cy="42036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5cae9d876_0_363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s Slide 1">
  <p:cSld name="Questions Slide 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 of person with hand raised and empty text bubble." id="126" name="Google Shape;126;g355cae9d876_0_3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8600" y="410308"/>
            <a:ext cx="5962347" cy="5848293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55cae9d876_0_365"/>
          <p:cNvSpPr txBox="1"/>
          <p:nvPr>
            <p:ph type="title"/>
          </p:nvPr>
        </p:nvSpPr>
        <p:spPr>
          <a:xfrm>
            <a:off x="6122788" y="2625328"/>
            <a:ext cx="5381400" cy="23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g355cae9d876_0_365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 Info Slide">
  <p:cSld name="Contact Info Slid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5cae9d876_0_369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1" name="Google Shape;131;g355cae9d876_0_369"/>
          <p:cNvSpPr txBox="1"/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g355cae9d876_0_369"/>
          <p:cNvSpPr txBox="1"/>
          <p:nvPr>
            <p:ph idx="1" type="body"/>
          </p:nvPr>
        </p:nvSpPr>
        <p:spPr>
          <a:xfrm>
            <a:off x="2220148" y="2162013"/>
            <a:ext cx="7751700" cy="38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55cae9d876_0_271"/>
          <p:cNvSpPr txBox="1"/>
          <p:nvPr>
            <p:ph type="ctrTitle"/>
          </p:nvPr>
        </p:nvSpPr>
        <p:spPr>
          <a:xfrm>
            <a:off x="1040524" y="1505158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g355cae9d876_0_271"/>
          <p:cNvSpPr txBox="1"/>
          <p:nvPr>
            <p:ph idx="1" type="subTitle"/>
          </p:nvPr>
        </p:nvSpPr>
        <p:spPr>
          <a:xfrm>
            <a:off x="1524000" y="2583430"/>
            <a:ext cx="9144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Arial"/>
              <a:buNone/>
              <a:defRPr b="1" i="0" sz="495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g355cae9d876_0_271"/>
          <p:cNvSpPr txBox="1"/>
          <p:nvPr>
            <p:ph idx="10" type="dt"/>
          </p:nvPr>
        </p:nvSpPr>
        <p:spPr>
          <a:xfrm>
            <a:off x="4724400" y="49175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g355cae9d876_0_271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g355cae9d876_0_271"/>
          <p:cNvSpPr txBox="1"/>
          <p:nvPr>
            <p:ph idx="2" type="body"/>
          </p:nvPr>
        </p:nvSpPr>
        <p:spPr>
          <a:xfrm>
            <a:off x="1913861" y="3680028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55cae9d876_0_277"/>
          <p:cNvSpPr txBox="1"/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g355cae9d876_0_277"/>
          <p:cNvSpPr txBox="1"/>
          <p:nvPr>
            <p:ph idx="1" type="body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75285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10"/>
              <a:buFont typeface="Noto Sans Symbols"/>
              <a:buChar char="⮚"/>
              <a:defRPr b="0" i="0" sz="3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40005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▪"/>
              <a:defRPr b="0" i="0" sz="27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810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g355cae9d876_0_277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 Text">
  <p:cSld name="Mission 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55cae9d876_0_281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g355cae9d876_0_281"/>
          <p:cNvSpPr/>
          <p:nvPr/>
        </p:nvSpPr>
        <p:spPr>
          <a:xfrm>
            <a:off x="838199" y="1873473"/>
            <a:ext cx="104337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/>
          </a:p>
        </p:txBody>
      </p:sp>
      <p:sp>
        <p:nvSpPr>
          <p:cNvPr id="44" name="Google Shape;44;g355cae9d876_0_281"/>
          <p:cNvSpPr/>
          <p:nvPr/>
        </p:nvSpPr>
        <p:spPr>
          <a:xfrm>
            <a:off x="878391" y="417891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b="0" i="0" sz="18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 Photo">
  <p:cSld name="Mission Photo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55cae9d876_0_285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g355cae9d876_0_285"/>
          <p:cNvSpPr txBox="1"/>
          <p:nvPr/>
        </p:nvSpPr>
        <p:spPr>
          <a:xfrm>
            <a:off x="13628419" y="8737353"/>
            <a:ext cx="2172000" cy="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801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b="1" i="0" sz="1801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descr="Father points out something on laptop to family, seated on couch, as wife, son and daughter look on." id="48" name="Google Shape;48;g355cae9d876_0_285"/>
          <p:cNvPicPr preferRelativeResize="0"/>
          <p:nvPr/>
        </p:nvPicPr>
        <p:blipFill rotWithShape="1">
          <a:blip r:embed="rId2">
            <a:alphaModFix/>
          </a:blip>
          <a:srcRect b="4827" l="1681" r="0" t="12786"/>
          <a:stretch/>
        </p:blipFill>
        <p:spPr>
          <a:xfrm>
            <a:off x="0" y="-1"/>
            <a:ext cx="12191998" cy="626012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g355cae9d876_0_285"/>
          <p:cNvSpPr/>
          <p:nvPr/>
        </p:nvSpPr>
        <p:spPr>
          <a:xfrm>
            <a:off x="0" y="3445746"/>
            <a:ext cx="12216300" cy="25587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anchorCtr="0" anchor="ctr" bIns="182875" lIns="130025" spcFirstLastPara="1" rIns="130025" wrap="square" tIns="65000">
            <a:noAutofit/>
          </a:bodyPr>
          <a:lstStyle/>
          <a:p>
            <a:pPr indent="0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b="0" i="0" sz="5400" u="none" cap="none" strike="noStrik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b="0" i="0" sz="32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at We Do">
  <p:cSld name="What We Do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55cae9d876_0_290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g355cae9d876_0_290"/>
          <p:cNvSpPr/>
          <p:nvPr/>
        </p:nvSpPr>
        <p:spPr>
          <a:xfrm>
            <a:off x="838199" y="1873473"/>
            <a:ext cx="10433700" cy="28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b="0" i="1" lang="en-US" sz="36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b="0" i="0" lang="en-US" sz="36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b="1" i="0" sz="36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3" name="Google Shape;53;g355cae9d876_0_290"/>
          <p:cNvSpPr/>
          <p:nvPr/>
        </p:nvSpPr>
        <p:spPr>
          <a:xfrm>
            <a:off x="838200" y="382212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5cae9d876_0_294"/>
          <p:cNvSpPr txBox="1"/>
          <p:nvPr>
            <p:ph type="title"/>
          </p:nvPr>
        </p:nvSpPr>
        <p:spPr>
          <a:xfrm>
            <a:off x="807546" y="1806137"/>
            <a:ext cx="4803300" cy="297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Trebuchet MS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g355cae9d876_0_294"/>
          <p:cNvSpPr txBox="1"/>
          <p:nvPr>
            <p:ph idx="1" type="body"/>
          </p:nvPr>
        </p:nvSpPr>
        <p:spPr>
          <a:xfrm>
            <a:off x="6476562" y="1806136"/>
            <a:ext cx="4855800" cy="29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7084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⮚"/>
              <a:defRPr b="0" i="0" sz="3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4064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810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g355cae9d876_0_294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8" name="Google Shape;58;g355cae9d876_0_294"/>
          <p:cNvCxnSpPr/>
          <p:nvPr/>
        </p:nvCxnSpPr>
        <p:spPr>
          <a:xfrm>
            <a:off x="6096000" y="1327150"/>
            <a:ext cx="0" cy="42036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5cae9d876_0_299"/>
          <p:cNvSpPr txBox="1"/>
          <p:nvPr>
            <p:ph type="title"/>
          </p:nvPr>
        </p:nvSpPr>
        <p:spPr>
          <a:xfrm>
            <a:off x="183931" y="2193925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g355cae9d876_0_299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&quot;&quot;" id="10" name="Google Shape;10;p16"/>
          <p:cNvSpPr/>
          <p:nvPr/>
        </p:nvSpPr>
        <p:spPr>
          <a:xfrm>
            <a:off x="2" y="6375798"/>
            <a:ext cx="12191999" cy="482203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6775" lIns="26775" spcFirstLastPara="1" rIns="26775" wrap="square" tIns="26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1"/>
              <a:buFont typeface="Arial"/>
              <a:buNone/>
            </a:pPr>
            <a:r>
              <a:t/>
            </a:r>
            <a:endParaRPr b="0" i="0" sz="791" u="none" cap="none" strike="noStrike">
              <a:solidFill>
                <a:srgbClr val="53C1D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" name="Google Shape;11;p16"/>
          <p:cNvSpPr txBox="1"/>
          <p:nvPr>
            <p:ph idx="12" type="sldNum"/>
          </p:nvPr>
        </p:nvSpPr>
        <p:spPr>
          <a:xfrm>
            <a:off x="9846357" y="6425138"/>
            <a:ext cx="2011699" cy="365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b="1" i="0" sz="712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 b="0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5010" y="6471126"/>
            <a:ext cx="1916884" cy="276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6"/>
          <p:cNvSpPr txBox="1"/>
          <p:nvPr/>
        </p:nvSpPr>
        <p:spPr>
          <a:xfrm>
            <a:off x="9997440" y="6496594"/>
            <a:ext cx="13846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accent6"/>
                </a:solidFill>
                <a:latin typeface="Trebuchet MS"/>
                <a:ea typeface="Trebuchet MS"/>
                <a:cs typeface="Trebuchet MS"/>
                <a:sym typeface="Trebuchet MS"/>
              </a:rPr>
              <a:t>DRAFT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55cae9d876_0_265"/>
          <p:cNvSpPr txBox="1"/>
          <p:nvPr>
            <p:ph type="title"/>
          </p:nvPr>
        </p:nvSpPr>
        <p:spPr>
          <a:xfrm>
            <a:off x="183931" y="2193925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b="1" i="0" sz="6000" u="none" cap="none" strike="noStrik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g355cae9d876_0_265"/>
          <p:cNvSpPr txBox="1"/>
          <p:nvPr>
            <p:ph idx="10" type="dt"/>
          </p:nvPr>
        </p:nvSpPr>
        <p:spPr>
          <a:xfrm>
            <a:off x="4724400" y="490753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g355cae9d876_0_265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g355cae9d876_0_265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olorado Department of Health Care Policy &amp; Financing" id="30" name="Google Shape;30;g355cae9d876_0_26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74320" y="6364224"/>
            <a:ext cx="2268059" cy="38404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5cae9d876_0_319"/>
          <p:cNvSpPr txBox="1"/>
          <p:nvPr>
            <p:ph type="title"/>
          </p:nvPr>
        </p:nvSpPr>
        <p:spPr>
          <a:xfrm>
            <a:off x="183931" y="2168288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b="1" i="0" sz="6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1" name="Google Shape;81;g355cae9d876_0_319"/>
          <p:cNvSpPr txBox="1"/>
          <p:nvPr>
            <p:ph idx="10" type="dt"/>
          </p:nvPr>
        </p:nvSpPr>
        <p:spPr>
          <a:xfrm>
            <a:off x="4724400" y="490753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g355cae9d876_0_319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g355cae9d876_0_319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olorado Department of Health Care Policy &amp; Financing" id="84" name="Google Shape;84;g355cae9d876_0_31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74674" y="6363571"/>
            <a:ext cx="2214120" cy="37949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hcpf.colorado.gov/maternity-alternative-payment-model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lorado Department of Health Care Policy &amp; Financing logo" id="137" name="Google Shape;13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4406" y="796605"/>
            <a:ext cx="5223550" cy="91623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 txBox="1"/>
          <p:nvPr>
            <p:ph idx="2" type="body"/>
          </p:nvPr>
        </p:nvSpPr>
        <p:spPr>
          <a:xfrm>
            <a:off x="1917176" y="2411050"/>
            <a:ext cx="9164400" cy="227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125" lIns="64275" spcFirstLastPara="1" rIns="64275" wrap="square" tIns="321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6000"/>
              <a:t>New Maternity Alternative Payment Model</a:t>
            </a:r>
            <a:endParaRPr sz="2400"/>
          </a:p>
        </p:txBody>
      </p:sp>
      <p:sp>
        <p:nvSpPr>
          <p:cNvPr id="139" name="Google Shape;139;p1"/>
          <p:cNvSpPr txBox="1"/>
          <p:nvPr/>
        </p:nvSpPr>
        <p:spPr>
          <a:xfrm>
            <a:off x="9672320" y="6421120"/>
            <a:ext cx="1320800" cy="34544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0" name="Google Shape;140;p1"/>
          <p:cNvSpPr txBox="1"/>
          <p:nvPr/>
        </p:nvSpPr>
        <p:spPr>
          <a:xfrm>
            <a:off x="2022343" y="4565247"/>
            <a:ext cx="8411400" cy="227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125" lIns="64275" spcFirstLastPara="1" rIns="64275" wrap="square" tIns="321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3600">
                <a:solidFill>
                  <a:srgbClr val="37637E"/>
                </a:solidFill>
                <a:latin typeface="Trebuchet MS"/>
                <a:ea typeface="Trebuchet MS"/>
                <a:cs typeface="Trebuchet MS"/>
                <a:sym typeface="Trebuchet MS"/>
              </a:rPr>
              <a:t>May 27th, 2025</a:t>
            </a:r>
            <a:endParaRPr b="1" sz="3600">
              <a:solidFill>
                <a:srgbClr val="37637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3600">
                <a:solidFill>
                  <a:srgbClr val="37637E"/>
                </a:solidFill>
                <a:latin typeface="Trebuchet MS"/>
                <a:ea typeface="Trebuchet MS"/>
                <a:cs typeface="Trebuchet MS"/>
                <a:sym typeface="Trebuchet MS"/>
              </a:rPr>
              <a:t>Maternity Advisory Committee</a:t>
            </a:r>
            <a:r>
              <a:rPr b="1" i="0" lang="en-US" sz="3600" u="none" cap="none" strike="noStrike">
                <a:solidFill>
                  <a:srgbClr val="37637E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i="0" sz="4000" u="none" cap="none" strike="noStrike">
              <a:solidFill>
                <a:srgbClr val="37637E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5cae9d876_0_248"/>
          <p:cNvSpPr txBox="1"/>
          <p:nvPr>
            <p:ph type="title"/>
          </p:nvPr>
        </p:nvSpPr>
        <p:spPr>
          <a:xfrm>
            <a:off x="6122788" y="2253854"/>
            <a:ext cx="5759400" cy="235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</a:pPr>
            <a:r>
              <a:rPr lang="en-US" sz="4800"/>
              <a:t>Any final questions or comments about perinatal care experiences?</a:t>
            </a:r>
            <a:endParaRPr/>
          </a:p>
        </p:txBody>
      </p:sp>
      <p:sp>
        <p:nvSpPr>
          <p:cNvPr id="207" name="Google Shape;207;g355cae9d876_0_248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5cae9d876_0_253"/>
          <p:cNvSpPr txBox="1"/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/>
              <a:t>Closing</a:t>
            </a:r>
            <a:endParaRPr/>
          </a:p>
        </p:txBody>
      </p:sp>
      <p:sp>
        <p:nvSpPr>
          <p:cNvPr id="214" name="Google Shape;214;g355cae9d876_0_253"/>
          <p:cNvSpPr txBox="1"/>
          <p:nvPr>
            <p:ph idx="1" type="body"/>
          </p:nvPr>
        </p:nvSpPr>
        <p:spPr>
          <a:xfrm>
            <a:off x="838200" y="1575856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7350" lvl="0" marL="342900" rtl="0" algn="l">
              <a:lnSpc>
                <a:spcPct val="90000"/>
              </a:lnSpc>
              <a:spcBef>
                <a:spcPts val="46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US" sz="3500"/>
              <a:t>Thank you for your time and sharing your stories!</a:t>
            </a:r>
            <a:endParaRPr sz="3500"/>
          </a:p>
          <a:p>
            <a:pPr indent="-387350" lvl="0" marL="342900" rtl="0" algn="l">
              <a:lnSpc>
                <a:spcPct val="90000"/>
              </a:lnSpc>
              <a:spcBef>
                <a:spcPts val="46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US" sz="3500">
                <a:latin typeface="Trebuchet MS"/>
                <a:ea typeface="Trebuchet MS"/>
                <a:cs typeface="Trebuchet MS"/>
                <a:sym typeface="Trebuchet MS"/>
              </a:rPr>
              <a:t>Please refer to the New Maternity APM Website for news and updates, including future public sessions: </a:t>
            </a:r>
            <a:r>
              <a:rPr lang="en-US" sz="3500" u="sng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3"/>
              </a:rPr>
              <a:t>https://hcpf.colorado.gov/maternity-alternative-payment-model</a:t>
            </a:r>
            <a:r>
              <a:rPr lang="en-US" sz="3500"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endParaRPr sz="3500"/>
          </a:p>
          <a:p>
            <a:pPr indent="-1651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/>
          </a:p>
        </p:txBody>
      </p:sp>
      <p:sp>
        <p:nvSpPr>
          <p:cNvPr id="215" name="Google Shape;215;g355cae9d876_0_253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5cae9d876_0_260"/>
          <p:cNvSpPr txBox="1"/>
          <p:nvPr>
            <p:ph type="title"/>
          </p:nvPr>
        </p:nvSpPr>
        <p:spPr>
          <a:xfrm>
            <a:off x="595312" y="2007477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 sz="6000"/>
              <a:t>Thank you!</a:t>
            </a:r>
            <a:endParaRPr/>
          </a:p>
        </p:txBody>
      </p:sp>
      <p:sp>
        <p:nvSpPr>
          <p:cNvPr id="221" name="Google Shape;221;g355cae9d876_0_260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5cae9d876_0_210"/>
          <p:cNvSpPr txBox="1"/>
          <p:nvPr>
            <p:ph type="title"/>
          </p:nvPr>
        </p:nvSpPr>
        <p:spPr>
          <a:xfrm>
            <a:off x="647707" y="2479712"/>
            <a:ext cx="10896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Developing a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New Maternity APM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g355cae9d876_0_210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5cae9d876_0_216"/>
          <p:cNvSpPr txBox="1"/>
          <p:nvPr>
            <p:ph type="title"/>
          </p:nvPr>
        </p:nvSpPr>
        <p:spPr>
          <a:xfrm>
            <a:off x="333153" y="3107638"/>
            <a:ext cx="5438700" cy="280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</a:pPr>
            <a:r>
              <a:rPr lang="en-US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is the New Maternity Alternative Payment Model?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54" name="Google Shape;154;g355cae9d876_0_216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8c8a444dd_0_0"/>
          <p:cNvSpPr txBox="1"/>
          <p:nvPr>
            <p:ph type="title"/>
          </p:nvPr>
        </p:nvSpPr>
        <p:spPr>
          <a:xfrm>
            <a:off x="647707" y="2479712"/>
            <a:ext cx="10896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/>
              <a:t>Prenatal Care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1" name="Google Shape;161;g358c8a444dd_0_0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5cae9d876_0_373"/>
          <p:cNvSpPr txBox="1"/>
          <p:nvPr>
            <p:ph idx="1" type="body"/>
          </p:nvPr>
        </p:nvSpPr>
        <p:spPr>
          <a:xfrm>
            <a:off x="838200" y="1645825"/>
            <a:ext cx="10515600" cy="18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9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800"/>
              <a:buChar char="•"/>
            </a:pPr>
            <a:r>
              <a:rPr lang="en-US" sz="3500"/>
              <a:t>How soon did you get your first prenatal visit?</a:t>
            </a:r>
            <a:endParaRPr sz="3500"/>
          </a:p>
          <a:p>
            <a:pPr indent="-450850" lvl="1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Char char="⮚"/>
            </a:pPr>
            <a:r>
              <a:rPr lang="en-US" sz="3500"/>
              <a:t>What made it easier or harder to get your first prenatal visit when you wanted it? </a:t>
            </a:r>
            <a:endParaRPr sz="3500"/>
          </a:p>
        </p:txBody>
      </p:sp>
      <p:sp>
        <p:nvSpPr>
          <p:cNvPr id="168" name="Google Shape;168;g355cae9d876_0_373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g355cae9d876_0_373"/>
          <p:cNvSpPr txBox="1"/>
          <p:nvPr>
            <p:ph idx="1" type="body"/>
          </p:nvPr>
        </p:nvSpPr>
        <p:spPr>
          <a:xfrm>
            <a:off x="838200" y="3801775"/>
            <a:ext cx="10515600" cy="18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9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800"/>
              <a:buChar char="•"/>
            </a:pPr>
            <a:r>
              <a:rPr lang="en-US" sz="3500"/>
              <a:t>How</a:t>
            </a:r>
            <a:r>
              <a:rPr lang="en-US" sz="3500"/>
              <a:t> many prenatal visits did you receive?</a:t>
            </a:r>
            <a:endParaRPr sz="3800"/>
          </a:p>
        </p:txBody>
      </p:sp>
      <p:sp>
        <p:nvSpPr>
          <p:cNvPr id="170" name="Google Shape;170;g355cae9d876_0_373"/>
          <p:cNvSpPr txBox="1"/>
          <p:nvPr>
            <p:ph type="title"/>
          </p:nvPr>
        </p:nvSpPr>
        <p:spPr>
          <a:xfrm>
            <a:off x="838200" y="379635"/>
            <a:ext cx="10515600" cy="960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Timeliness of Prenatal Care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8c8a444dd_0_7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7" name="Google Shape;177;g358c8a444dd_0_7"/>
          <p:cNvSpPr txBox="1"/>
          <p:nvPr>
            <p:ph idx="1" type="body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How many prenatal visits do you think are needed to have a healthy pregnancy and healthy newborn? </a:t>
            </a:r>
            <a:endParaRPr sz="35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/>
          </a:p>
          <a:p>
            <a:pPr indent="-450850" lvl="0" marL="457200" rtl="0" algn="l"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Does the relationship you develop with your prenatal care provider influence how soon you come in for a postpartum visit?</a:t>
            </a:r>
            <a:endParaRPr sz="3500"/>
          </a:p>
        </p:txBody>
      </p:sp>
      <p:sp>
        <p:nvSpPr>
          <p:cNvPr id="178" name="Google Shape;178;g358c8a444dd_0_7"/>
          <p:cNvSpPr txBox="1"/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Timeliness of Prenatal Care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8c8a444dd_0_15"/>
          <p:cNvSpPr txBox="1"/>
          <p:nvPr>
            <p:ph type="title"/>
          </p:nvPr>
        </p:nvSpPr>
        <p:spPr>
          <a:xfrm>
            <a:off x="647707" y="2479712"/>
            <a:ext cx="10896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/>
              <a:t>Member Experience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5" name="Google Shape;185;g358c8a444dd_0_15"/>
          <p:cNvSpPr txBox="1"/>
          <p:nvPr>
            <p:ph idx="12" type="sldNum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8c8a444dd_0_36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2" name="Google Shape;192;g358c8a444dd_0_36"/>
          <p:cNvSpPr txBox="1"/>
          <p:nvPr>
            <p:ph idx="1" type="body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What questions would be </a:t>
            </a:r>
            <a:r>
              <a:rPr lang="en-US" sz="3500"/>
              <a:t>important to ask patients to understand their experience during the perinatal journey</a:t>
            </a:r>
            <a:r>
              <a:rPr lang="en-US" sz="3500"/>
              <a:t>?</a:t>
            </a:r>
            <a:endParaRPr sz="3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/>
          </a:p>
          <a:p>
            <a:pPr indent="-450850" lvl="0" marL="457200" rtl="0" algn="l"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What would help encourage you to share your experiences about your perinatal experience and care?</a:t>
            </a:r>
            <a:endParaRPr sz="3500"/>
          </a:p>
        </p:txBody>
      </p:sp>
      <p:sp>
        <p:nvSpPr>
          <p:cNvPr id="193" name="Google Shape;193;g358c8a444dd_0_36"/>
          <p:cNvSpPr txBox="1"/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Member Experience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8c8a444dd_0_43"/>
          <p:cNvSpPr txBox="1"/>
          <p:nvPr>
            <p:ph idx="12" type="sldNum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g358c8a444dd_0_43"/>
          <p:cNvSpPr txBox="1"/>
          <p:nvPr>
            <p:ph idx="1" type="body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0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How does your RAE (regional accountable entity) support you in your perinatal journey?</a:t>
            </a:r>
            <a:endParaRPr sz="3500"/>
          </a:p>
          <a:p>
            <a:pPr indent="-45085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■"/>
            </a:pPr>
            <a:r>
              <a:rPr lang="en-US" sz="3500">
                <a:latin typeface="Trebuchet MS"/>
                <a:ea typeface="Trebuchet MS"/>
                <a:cs typeface="Trebuchet MS"/>
                <a:sym typeface="Trebuchet MS"/>
              </a:rPr>
              <a:t>What would you like to see?</a:t>
            </a:r>
            <a:endParaRPr sz="35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/>
          </a:p>
          <a:p>
            <a:pPr indent="-450850" lvl="0" marL="457200" rtl="0" algn="l"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Do you feel telehealth increases your access to care, or is it not as relevant for perinatal care?</a:t>
            </a:r>
            <a:endParaRPr sz="3500"/>
          </a:p>
        </p:txBody>
      </p:sp>
      <p:sp>
        <p:nvSpPr>
          <p:cNvPr id="201" name="Google Shape;201;g358c8a444dd_0_43"/>
          <p:cNvSpPr txBox="1"/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RAEs and Health Equity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White Master Slide">
  <a:themeElements>
    <a:clrScheme name="Custom 1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2024-03-01T18:57:35Z</dcterms:created>
  <dc:creator>Beckert, Aaron B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0x0101000942D84F2EBE2A46B3483F579A3DC063</vt:lpwstr>
  </property>
  <property fmtid="{D5CDD505-2E9C-101B-9397-08002B2CF9AE}" pid="3" name="MediaServiceImageTags">
    <vt:lpwstr/>
  </property>
</Properties>
</file>