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9" r:id="rId2"/>
    <p:sldId id="261" r:id="rId3"/>
    <p:sldId id="264" r:id="rId4"/>
    <p:sldId id="265" r:id="rId5"/>
    <p:sldId id="267" r:id="rId6"/>
    <p:sldId id="268" r:id="rId7"/>
  </p:sldIdLst>
  <p:sldSz cx="9144000" cy="5715000" type="screen16x10"/>
  <p:notesSz cx="6858000" cy="9144000"/>
  <p:embeddedFontLst>
    <p:embeddedFont>
      <p:font typeface="Trebuchet MS" panose="020B0603020202020204" pitchFamily="3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165">
          <p15:clr>
            <a:srgbClr val="747775"/>
          </p15:clr>
        </p15:guide>
        <p15:guide id="2" orient="horz" pos="761">
          <p15:clr>
            <a:srgbClr val="747775"/>
          </p15:clr>
        </p15:guide>
        <p15:guide id="3" orient="horz" pos="443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imEANXSQZkF/P/JaLniAeUMXmrj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rah Davis - HCPF She Her" initials="" lastIdx="7" clrIdx="0"/>
  <p:cmAuthor id="1" name="Ryan Lazo - HCPF He Him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260" y="72"/>
      </p:cViewPr>
      <p:guideLst>
        <p:guide pos="165"/>
        <p:guide orient="horz" pos="761"/>
        <p:guide orient="horz" pos="4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36" Type="http://schemas.openxmlformats.org/officeDocument/2006/relationships/tableStyles" Target="tableStyles.xml"/><Relationship Id="rId10" Type="http://schemas.openxmlformats.org/officeDocument/2006/relationships/font" Target="fonts/font2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35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5-06-04T20:25:30.095" idx="2">
    <p:pos x="165" y="600"/>
    <p:text>update instructions if not using chat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knCg0jY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6-30T22:18:17.151" idx="2">
    <p:pos x="335" y="550"/>
    <p:text>Update as needed per SME's needs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m1WSj8A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-193478" y="279953"/>
            <a:ext cx="7251600" cy="4532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92" cy="2901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36fe059189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Google Shape;179;g336fe059189_0_8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44444"/>
                </a:solidFill>
              </a:rPr>
              <a:t>[Webinar Tech] </a:t>
            </a:r>
            <a:r>
              <a:rPr lang="en-US" b="0">
                <a:solidFill>
                  <a:srgbClr val="444444"/>
                </a:solidFill>
              </a:rPr>
              <a:t>Post in Chat:​ </a:t>
            </a:r>
            <a:endParaRPr b="0">
              <a:solidFill>
                <a:srgbClr val="4444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>
              <a:solidFill>
                <a:srgbClr val="444444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400"/>
              <a:buAutoNum type="arabicPeriod"/>
            </a:pPr>
            <a:r>
              <a:rPr lang="en-US" b="0">
                <a:solidFill>
                  <a:srgbClr val="444444"/>
                </a:solidFill>
              </a:rPr>
              <a:t>Enter specific Meeting logistics here</a:t>
            </a:r>
            <a:endParaRPr b="0">
              <a:solidFill>
                <a:srgbClr val="4444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u="sng">
              <a:solidFill>
                <a:srgbClr val="4444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u="sng">
              <a:solidFill>
                <a:srgbClr val="444444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3a5b1decc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93675" y="279400"/>
            <a:ext cx="7251700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3a5b1decc7_0_0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33a5b1decc7_0_0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40738c81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93675" y="279400"/>
            <a:ext cx="7251700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40738c81da_0_0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340738c81da_0_0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3a5b1decc7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93675" y="279400"/>
            <a:ext cx="7251700" cy="4532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3a5b1decc7_0_22:notes"/>
          <p:cNvSpPr txBox="1">
            <a:spLocks noGrp="1"/>
          </p:cNvSpPr>
          <p:nvPr>
            <p:ph type="body" idx="1"/>
          </p:nvPr>
        </p:nvSpPr>
        <p:spPr>
          <a:xfrm>
            <a:off x="410817" y="4904133"/>
            <a:ext cx="6042900" cy="2901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g33a5b1decc7_0_22:notes"/>
          <p:cNvSpPr txBox="1">
            <a:spLocks noGrp="1"/>
          </p:cNvSpPr>
          <p:nvPr>
            <p:ph type="sldNum" idx="12"/>
          </p:nvPr>
        </p:nvSpPr>
        <p:spPr>
          <a:xfrm>
            <a:off x="3482009" y="8053180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2117f6e667_0_2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Sarah. Hand off to Kristen. </a:t>
            </a:r>
            <a:endParaRPr/>
          </a:p>
        </p:txBody>
      </p:sp>
      <p:sp>
        <p:nvSpPr>
          <p:cNvPr id="255" name="Google Shape;255;g32117f6e667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6c1851189d_0_2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/>
          </a:p>
        </p:txBody>
      </p:sp>
      <p:sp>
        <p:nvSpPr>
          <p:cNvPr id="264" name="Google Shape;264;g36c1851189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71513" y="185738"/>
            <a:ext cx="5514975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g32117f6e667_0_178"/>
          <p:cNvSpPr txBox="1">
            <a:spLocks noGrp="1"/>
          </p:cNvSpPr>
          <p:nvPr>
            <p:ph type="title"/>
          </p:nvPr>
        </p:nvSpPr>
        <p:spPr>
          <a:xfrm>
            <a:off x="311700" y="494473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g32117f6e667_0_178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marR="0" lvl="0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g32117f6e667_0_178"/>
          <p:cNvSpPr txBox="1">
            <a:spLocks noGrp="1"/>
          </p:cNvSpPr>
          <p:nvPr>
            <p:ph type="sldNum" idx="12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2117f6e667_0_182"/>
          <p:cNvSpPr txBox="1">
            <a:spLocks noGrp="1"/>
          </p:cNvSpPr>
          <p:nvPr>
            <p:ph type="title"/>
          </p:nvPr>
        </p:nvSpPr>
        <p:spPr>
          <a:xfrm>
            <a:off x="417328" y="304271"/>
            <a:ext cx="83094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g32117f6e667_0_182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>
  <p:cSld name="Content Slide 2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2117f6e667_0_185"/>
          <p:cNvSpPr txBox="1">
            <a:spLocks noGrp="1"/>
          </p:cNvSpPr>
          <p:nvPr>
            <p:ph type="body" idx="1"/>
          </p:nvPr>
        </p:nvSpPr>
        <p:spPr>
          <a:xfrm>
            <a:off x="232304" y="1428750"/>
            <a:ext cx="8679300" cy="36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31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683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❖"/>
              <a:defRPr sz="2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>
              <a:lnSpc>
                <a:spcPct val="100000"/>
              </a:lnSpc>
              <a:spcBef>
                <a:spcPts val="3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2800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9" name="Google Shape;69;g32117f6e667_0_185"/>
          <p:cNvSpPr txBox="1">
            <a:spLocks noGrp="1"/>
          </p:cNvSpPr>
          <p:nvPr>
            <p:ph type="sldNum" idx="12"/>
          </p:nvPr>
        </p:nvSpPr>
        <p:spPr>
          <a:xfrm>
            <a:off x="7384771" y="5354280"/>
            <a:ext cx="15090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g32117f6e667_0_185"/>
          <p:cNvSpPr txBox="1">
            <a:spLocks noGrp="1"/>
          </p:cNvSpPr>
          <p:nvPr>
            <p:ph type="title"/>
          </p:nvPr>
        </p:nvSpPr>
        <p:spPr>
          <a:xfrm>
            <a:off x="232304" y="365932"/>
            <a:ext cx="8679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00" b="0" i="0" u="none" strike="noStrike" cap="none">
                <a:solidFill>
                  <a:srgbClr val="00125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1" type="title">
  <p:cSld name="TITL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2117f6e667_0_189"/>
          <p:cNvSpPr/>
          <p:nvPr/>
        </p:nvSpPr>
        <p:spPr>
          <a:xfrm>
            <a:off x="0" y="5213843"/>
            <a:ext cx="9144000" cy="50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" name="Google Shape;73;g32117f6e667_0_189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740" y="5303519"/>
            <a:ext cx="1275785" cy="216028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g32117f6e667_0_189"/>
          <p:cNvSpPr txBox="1">
            <a:spLocks noGrp="1"/>
          </p:cNvSpPr>
          <p:nvPr>
            <p:ph type="title"/>
          </p:nvPr>
        </p:nvSpPr>
        <p:spPr>
          <a:xfrm>
            <a:off x="780392" y="1254298"/>
            <a:ext cx="75831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g32117f6e667_0_189"/>
          <p:cNvSpPr txBox="1">
            <a:spLocks noGrp="1"/>
          </p:cNvSpPr>
          <p:nvPr>
            <p:ph type="body" idx="1"/>
          </p:nvPr>
        </p:nvSpPr>
        <p:spPr>
          <a:xfrm>
            <a:off x="1143000" y="2152858"/>
            <a:ext cx="6858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marL="457200" marR="0" lvl="0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●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○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■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●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53975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4900"/>
              <a:buFont typeface="Trebuchet MS"/>
              <a:buChar char="○"/>
              <a:defRPr sz="4900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g32117f6e667_0_189"/>
          <p:cNvSpPr txBox="1">
            <a:spLocks noGrp="1"/>
          </p:cNvSpPr>
          <p:nvPr>
            <p:ph type="sldNum" idx="12"/>
          </p:nvPr>
        </p:nvSpPr>
        <p:spPr>
          <a:xfrm>
            <a:off x="8740038" y="5351373"/>
            <a:ext cx="198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77" name="Google Shape;77;g32117f6e667_0_189"/>
          <p:cNvSpPr txBox="1">
            <a:spLocks noGrp="1"/>
          </p:cNvSpPr>
          <p:nvPr>
            <p:ph type="body" idx="2"/>
          </p:nvPr>
        </p:nvSpPr>
        <p:spPr>
          <a:xfrm>
            <a:off x="1435395" y="3066690"/>
            <a:ext cx="6273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marL="457200" marR="0" lvl="0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_AND_BODY">
  <p:cSld name="TITLE_AND_BODY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2117f6e667_0_202"/>
          <p:cNvSpPr/>
          <p:nvPr/>
        </p:nvSpPr>
        <p:spPr>
          <a:xfrm>
            <a:off x="0" y="5213843"/>
            <a:ext cx="9144000" cy="50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g32117f6e667_0_202" descr="Google Shape;11;p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5740" y="5303519"/>
            <a:ext cx="1275785" cy="216028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32117f6e667_0_202"/>
          <p:cNvSpPr txBox="1">
            <a:spLocks noGrp="1"/>
          </p:cNvSpPr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32117f6e667_0_202"/>
          <p:cNvSpPr txBox="1">
            <a:spLocks noGrp="1"/>
          </p:cNvSpPr>
          <p:nvPr>
            <p:ph type="body" idx="1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rmAutofit/>
          </a:bodyPr>
          <a:lstStyle>
            <a:lvl1pPr marL="457200" marR="0" lvl="0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■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●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Char char="○"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○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■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g32117f6e667_0_202"/>
          <p:cNvSpPr txBox="1">
            <a:spLocks noGrp="1"/>
          </p:cNvSpPr>
          <p:nvPr>
            <p:ph type="sldNum" idx="12"/>
          </p:nvPr>
        </p:nvSpPr>
        <p:spPr>
          <a:xfrm>
            <a:off x="8823276" y="5287809"/>
            <a:ext cx="1980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675" tIns="45675" rIns="45675" bIns="4567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rebuchet MS"/>
              <a:buNone/>
              <a:defRPr sz="1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32117f6e667_0_136"/>
          <p:cNvSpPr txBox="1">
            <a:spLocks noGrp="1"/>
          </p:cNvSpPr>
          <p:nvPr>
            <p:ph type="title"/>
          </p:nvPr>
        </p:nvSpPr>
        <p:spPr>
          <a:xfrm>
            <a:off x="628650" y="364988"/>
            <a:ext cx="78867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32117f6e667_0_136"/>
          <p:cNvSpPr txBox="1">
            <a:spLocks noGrp="1"/>
          </p:cNvSpPr>
          <p:nvPr>
            <p:ph type="body" idx="1"/>
          </p:nvPr>
        </p:nvSpPr>
        <p:spPr>
          <a:xfrm>
            <a:off x="628650" y="1083325"/>
            <a:ext cx="3943200" cy="39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528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10"/>
              <a:buFont typeface="Noto Sans Symbols"/>
              <a:buChar char="⮚"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00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▪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g32117f6e667_0_136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32117f6e667_0_140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" name="Google Shape;28;g32117f6e667_0_140"/>
          <p:cNvSpPr/>
          <p:nvPr/>
        </p:nvSpPr>
        <p:spPr>
          <a:xfrm>
            <a:off x="628649" y="1561228"/>
            <a:ext cx="7825200" cy="19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g32117f6e667_0_140"/>
          <p:cNvSpPr/>
          <p:nvPr/>
        </p:nvSpPr>
        <p:spPr>
          <a:xfrm>
            <a:off x="658793" y="348243"/>
            <a:ext cx="78252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8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32117f6e667_0_144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g32117f6e667_0_144"/>
          <p:cNvSpPr txBox="1"/>
          <p:nvPr/>
        </p:nvSpPr>
        <p:spPr>
          <a:xfrm>
            <a:off x="10221314" y="7281127"/>
            <a:ext cx="16290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fld id="{00000000-1234-1234-1234-123412341234}" type="slidenum">
              <a:rPr lang="en-US" sz="1801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801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3" name="Google Shape;33;g32117f6e667_0_144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7"/>
          <a:stretch/>
        </p:blipFill>
        <p:spPr>
          <a:xfrm>
            <a:off x="0" y="-1"/>
            <a:ext cx="9143994" cy="5216768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g32117f6e667_0_144"/>
          <p:cNvSpPr/>
          <p:nvPr/>
        </p:nvSpPr>
        <p:spPr>
          <a:xfrm>
            <a:off x="0" y="2871455"/>
            <a:ext cx="9162300" cy="21324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30025" tIns="65000" rIns="130025" bIns="182875" anchor="ctr" anchorCtr="0">
            <a:noAutofit/>
          </a:bodyPr>
          <a:lstStyle/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54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32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2117f6e667_0_149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g32117f6e667_0_149"/>
          <p:cNvSpPr/>
          <p:nvPr/>
        </p:nvSpPr>
        <p:spPr>
          <a:xfrm>
            <a:off x="628649" y="1561228"/>
            <a:ext cx="7825200" cy="23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-US" sz="36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3600" b="1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8" name="Google Shape;38;g32117f6e667_0_149"/>
          <p:cNvSpPr/>
          <p:nvPr/>
        </p:nvSpPr>
        <p:spPr>
          <a:xfrm>
            <a:off x="628650" y="318510"/>
            <a:ext cx="78252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2117f6e667_0_153"/>
          <p:cNvSpPr txBox="1">
            <a:spLocks noGrp="1"/>
          </p:cNvSpPr>
          <p:nvPr>
            <p:ph type="title"/>
          </p:nvPr>
        </p:nvSpPr>
        <p:spPr>
          <a:xfrm>
            <a:off x="137948" y="1828271"/>
            <a:ext cx="8868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2117f6e667_0_153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2117f6e667_0_160"/>
          <p:cNvSpPr txBox="1">
            <a:spLocks noGrp="1"/>
          </p:cNvSpPr>
          <p:nvPr>
            <p:ph type="title"/>
          </p:nvPr>
        </p:nvSpPr>
        <p:spPr>
          <a:xfrm>
            <a:off x="605660" y="1505114"/>
            <a:ext cx="3602400" cy="2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Trebuchet MS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32117f6e667_0_160"/>
          <p:cNvSpPr txBox="1">
            <a:spLocks noGrp="1"/>
          </p:cNvSpPr>
          <p:nvPr>
            <p:ph type="body" idx="1"/>
          </p:nvPr>
        </p:nvSpPr>
        <p:spPr>
          <a:xfrm>
            <a:off x="4857422" y="1505113"/>
            <a:ext cx="3642000" cy="24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084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Char char="⮚"/>
              <a:defRPr sz="3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g32117f6e667_0_160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0" name="Google Shape;50;g32117f6e667_0_160"/>
          <p:cNvCxnSpPr/>
          <p:nvPr/>
        </p:nvCxnSpPr>
        <p:spPr>
          <a:xfrm>
            <a:off x="4572000" y="1105958"/>
            <a:ext cx="0" cy="35031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2117f6e667_0_165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2117f6e667_0_171"/>
          <p:cNvSpPr txBox="1">
            <a:spLocks noGrp="1"/>
          </p:cNvSpPr>
          <p:nvPr>
            <p:ph type="title"/>
          </p:nvPr>
        </p:nvSpPr>
        <p:spPr>
          <a:xfrm>
            <a:off x="4592091" y="1878212"/>
            <a:ext cx="4319400" cy="19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32117f6e667_0_171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0" name="Google Shape;60;g32117f6e667_0_171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9519" y="89297"/>
            <a:ext cx="3706824" cy="3706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g32117f6e667_0_124"/>
          <p:cNvSpPr txBox="1">
            <a:spLocks noGrp="1"/>
          </p:cNvSpPr>
          <p:nvPr>
            <p:ph type="title"/>
          </p:nvPr>
        </p:nvSpPr>
        <p:spPr>
          <a:xfrm>
            <a:off x="137948" y="1828271"/>
            <a:ext cx="8868300" cy="1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g32117f6e667_0_124"/>
          <p:cNvSpPr txBox="1">
            <a:spLocks noGrp="1"/>
          </p:cNvSpPr>
          <p:nvPr>
            <p:ph type="dt" idx="10"/>
          </p:nvPr>
        </p:nvSpPr>
        <p:spPr>
          <a:xfrm>
            <a:off x="3543300" y="4089613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g32117f6e667_0_124"/>
          <p:cNvSpPr/>
          <p:nvPr/>
        </p:nvSpPr>
        <p:spPr>
          <a:xfrm>
            <a:off x="0" y="5213843"/>
            <a:ext cx="9144000" cy="507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g32117f6e667_0_124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" name="Google Shape;11;g32117f6e667_0_124" descr="Colorado Department of Health Care Policy &amp; Financi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205740" y="5303520"/>
            <a:ext cx="1275783" cy="21602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58" r:id="rId8"/>
    <p:sldLayoutId id="2147483660" r:id="rId9"/>
    <p:sldLayoutId id="2147483662" r:id="rId10"/>
    <p:sldLayoutId id="2147483663" r:id="rId11"/>
    <p:sldLayoutId id="2147483664" r:id="rId12"/>
    <p:sldLayoutId id="2147483666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36fe059189_0_83"/>
          <p:cNvSpPr txBox="1">
            <a:spLocks noGrp="1"/>
          </p:cNvSpPr>
          <p:nvPr>
            <p:ph type="sldNum" idx="12"/>
          </p:nvPr>
        </p:nvSpPr>
        <p:spPr>
          <a:xfrm>
            <a:off x="8775967" y="5405550"/>
            <a:ext cx="117600" cy="2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125" tIns="32125" rIns="32125" bIns="32125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182" name="Google Shape;182;g336fe059189_0_83"/>
          <p:cNvSpPr txBox="1">
            <a:spLocks noGrp="1"/>
          </p:cNvSpPr>
          <p:nvPr>
            <p:ph type="title"/>
          </p:nvPr>
        </p:nvSpPr>
        <p:spPr>
          <a:xfrm>
            <a:off x="4395400" y="197854"/>
            <a:ext cx="4665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/>
              <a:t>Logística de la reunión</a:t>
            </a:r>
            <a:endParaRPr sz="2700"/>
          </a:p>
        </p:txBody>
      </p:sp>
      <p:sp>
        <p:nvSpPr>
          <p:cNvPr id="183" name="Google Shape;183;g336fe059189_0_83"/>
          <p:cNvSpPr txBox="1"/>
          <p:nvPr/>
        </p:nvSpPr>
        <p:spPr>
          <a:xfrm>
            <a:off x="262475" y="952500"/>
            <a:ext cx="4243800" cy="42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marR="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r>
              <a:rPr lang="en-US" sz="1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We are recording: avoid specific details about medical history or insurance/membership status in comments as this is considered Protected Health Information (PHI) and/or personally identifiable information (PII).</a:t>
            </a:r>
            <a:endParaRPr sz="1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○"/>
            </a:pPr>
            <a:r>
              <a:rPr lang="en-US" sz="1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If PHI or PII is identified, it will need to be removed from the meeting recording. </a:t>
            </a:r>
            <a:endParaRPr sz="1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r>
              <a:rPr lang="en-US" sz="1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Attendees will be muted during the presentation. </a:t>
            </a:r>
            <a:endParaRPr sz="1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r>
              <a:rPr lang="en-US" sz="1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The chat will not be monitored for questions. Staff will use chat space to share links.</a:t>
            </a:r>
            <a:endParaRPr sz="16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4" name="Google Shape;184;g336fe059189_0_83"/>
          <p:cNvSpPr txBox="1"/>
          <p:nvPr/>
        </p:nvSpPr>
        <p:spPr>
          <a:xfrm>
            <a:off x="4395400" y="960025"/>
            <a:ext cx="4631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r>
              <a:rPr lang="en-US" sz="16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X</a:t>
            </a:r>
            <a:endParaRPr sz="160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5" name="Google Shape;185;g336fe059189_0_83"/>
          <p:cNvSpPr txBox="1"/>
          <p:nvPr/>
        </p:nvSpPr>
        <p:spPr>
          <a:xfrm>
            <a:off x="343025" y="238054"/>
            <a:ext cx="4082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Trebuchet MS"/>
              <a:buNone/>
            </a:pPr>
            <a:r>
              <a:rPr lang="en-US" sz="27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Meeting Logistics</a:t>
            </a:r>
            <a:endParaRPr sz="27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3a5b1decc7_0_0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202" name="Google Shape;202;g33a5b1decc7_0_0"/>
          <p:cNvSpPr txBox="1">
            <a:spLocks noGrp="1"/>
          </p:cNvSpPr>
          <p:nvPr>
            <p:ph type="title"/>
          </p:nvPr>
        </p:nvSpPr>
        <p:spPr>
          <a:xfrm>
            <a:off x="4395400" y="197854"/>
            <a:ext cx="4665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/>
              <a:t>X</a:t>
            </a:r>
            <a:endParaRPr sz="2700"/>
          </a:p>
        </p:txBody>
      </p:sp>
      <p:sp>
        <p:nvSpPr>
          <p:cNvPr id="203" name="Google Shape;203;g33a5b1decc7_0_0"/>
          <p:cNvSpPr txBox="1"/>
          <p:nvPr/>
        </p:nvSpPr>
        <p:spPr>
          <a:xfrm>
            <a:off x="343025" y="238054"/>
            <a:ext cx="4082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Trebuchet MS"/>
              <a:buNone/>
            </a:pPr>
            <a:r>
              <a:rPr lang="en-US" sz="2700" b="1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Meeting Etiquette</a:t>
            </a:r>
            <a:endParaRPr sz="27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3a5b1decc7_0_0"/>
          <p:cNvSpPr txBox="1"/>
          <p:nvPr/>
        </p:nvSpPr>
        <p:spPr>
          <a:xfrm>
            <a:off x="262475" y="952500"/>
            <a:ext cx="4243800" cy="20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Honor the agenda</a:t>
            </a:r>
            <a:endParaRPr sz="18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Stay solution and scope focused</a:t>
            </a:r>
            <a:endParaRPr sz="18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Identify yourself before speaking</a:t>
            </a:r>
            <a:endParaRPr sz="18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Honor and respect everyone</a:t>
            </a:r>
            <a:endParaRPr sz="18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5" name="Google Shape;205;g33a5b1decc7_0_0"/>
          <p:cNvSpPr txBox="1"/>
          <p:nvPr/>
        </p:nvSpPr>
        <p:spPr>
          <a:xfrm>
            <a:off x="4395400" y="960025"/>
            <a:ext cx="4631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Trebuchet MS"/>
              <a:buChar char="●"/>
            </a:pPr>
            <a:r>
              <a:rPr lang="en-US" sz="1600">
                <a:solidFill>
                  <a:schemeClr val="lt1"/>
                </a:solidFill>
              </a:rPr>
              <a:t>X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40738c81da_0_0"/>
          <p:cNvSpPr txBox="1">
            <a:spLocks noGrp="1"/>
          </p:cNvSpPr>
          <p:nvPr>
            <p:ph type="title"/>
          </p:nvPr>
        </p:nvSpPr>
        <p:spPr>
          <a:xfrm>
            <a:off x="654875" y="193225"/>
            <a:ext cx="3679500" cy="509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highlight>
                  <a:schemeClr val="lt1"/>
                </a:highlight>
              </a:rPr>
              <a:t>Today’s Expectations</a:t>
            </a:r>
            <a:endParaRPr sz="2700">
              <a:highlight>
                <a:schemeClr val="lt1"/>
              </a:highlight>
            </a:endParaRPr>
          </a:p>
        </p:txBody>
      </p:sp>
      <p:sp>
        <p:nvSpPr>
          <p:cNvPr id="229" name="Google Shape;229;g340738c81da_0_0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230" name="Google Shape;230;g340738c81da_0_0"/>
          <p:cNvSpPr txBox="1"/>
          <p:nvPr/>
        </p:nvSpPr>
        <p:spPr>
          <a:xfrm>
            <a:off x="533025" y="873850"/>
            <a:ext cx="4037400" cy="42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100"/>
              <a:buChar char="•"/>
            </a:pPr>
            <a:r>
              <a:rPr lang="en-US" sz="2100" b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Attendees: </a:t>
            </a:r>
            <a:r>
              <a:rPr lang="en-US" sz="21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Ask questions and provide feedback after the presentation. </a:t>
            </a:r>
            <a:endParaRPr sz="210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</a:ext>
              </a:extLst>
            </a:endParaRPr>
          </a:p>
          <a:p>
            <a:pPr marL="3429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100"/>
              <a:buChar char="•"/>
            </a:pPr>
            <a:r>
              <a:rPr lang="en-US" sz="2100" b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Meeting </a:t>
            </a:r>
            <a:r>
              <a:rPr lang="en-US" sz="2100" b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norms</a:t>
            </a:r>
            <a:r>
              <a:rPr lang="en-US" sz="2100" b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: </a:t>
            </a:r>
            <a:r>
              <a:rPr lang="en-US" sz="21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respect, stay on topic, and keep an eye on the length of your feedback or question. </a:t>
            </a:r>
            <a:endParaRPr sz="210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</a:ext>
              </a:extLst>
            </a:endParaRPr>
          </a:p>
          <a:p>
            <a:pPr marL="3429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100"/>
              <a:buChar char="•"/>
            </a:pPr>
            <a:r>
              <a:rPr lang="en-US" sz="2100" b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Time limit</a:t>
            </a:r>
            <a:r>
              <a:rPr lang="en-US" sz="21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  </a:ext>
                </a:extLst>
              </a:rPr>
              <a:t>: due to the number of attendees, we will need to limit questions to </a:t>
            </a:r>
            <a:r>
              <a:rPr lang="en-US" sz="21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one </a:t>
            </a:r>
            <a:r>
              <a:rPr lang="en-US" sz="21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</a:ext>
                </a:extLst>
              </a:rPr>
              <a:t>minute</a:t>
            </a:r>
            <a:r>
              <a:rPr lang="en-US" sz="21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. </a:t>
            </a:r>
            <a:endParaRPr sz="210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1" name="Google Shape;231;g340738c81da_0_0"/>
          <p:cNvSpPr txBox="1"/>
          <p:nvPr/>
        </p:nvSpPr>
        <p:spPr>
          <a:xfrm>
            <a:off x="4696400" y="1101050"/>
            <a:ext cx="4037400" cy="40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47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</a:pPr>
            <a:r>
              <a:rPr lang="en-US" sz="21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x</a:t>
            </a:r>
            <a:endParaRPr sz="21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32" name="Google Shape;232;g340738c81da_0_0"/>
          <p:cNvSpPr txBox="1">
            <a:spLocks noGrp="1"/>
          </p:cNvSpPr>
          <p:nvPr>
            <p:ph type="title"/>
          </p:nvPr>
        </p:nvSpPr>
        <p:spPr>
          <a:xfrm>
            <a:off x="4914400" y="364150"/>
            <a:ext cx="3679500" cy="509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X</a:t>
            </a:r>
            <a:endParaRPr sz="27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3a5b1decc7_0_22"/>
          <p:cNvSpPr txBox="1">
            <a:spLocks noGrp="1"/>
          </p:cNvSpPr>
          <p:nvPr>
            <p:ph type="sldNum" idx="12"/>
          </p:nvPr>
        </p:nvSpPr>
        <p:spPr>
          <a:xfrm>
            <a:off x="6880595" y="5311405"/>
            <a:ext cx="20574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239" name="Google Shape;239;g33a5b1decc7_0_22"/>
          <p:cNvSpPr txBox="1">
            <a:spLocks noGrp="1"/>
          </p:cNvSpPr>
          <p:nvPr>
            <p:ph type="title"/>
          </p:nvPr>
        </p:nvSpPr>
        <p:spPr>
          <a:xfrm>
            <a:off x="4395400" y="197854"/>
            <a:ext cx="4665300" cy="6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highlight>
                  <a:schemeClr val="lt1"/>
                </a:highlight>
              </a:rPr>
              <a:t>X</a:t>
            </a:r>
            <a:endParaRPr sz="2700">
              <a:highlight>
                <a:schemeClr val="lt1"/>
              </a:highlight>
            </a:endParaRPr>
          </a:p>
        </p:txBody>
      </p:sp>
      <p:sp>
        <p:nvSpPr>
          <p:cNvPr id="240" name="Google Shape;240;g33a5b1decc7_0_22"/>
          <p:cNvSpPr txBox="1"/>
          <p:nvPr/>
        </p:nvSpPr>
        <p:spPr>
          <a:xfrm>
            <a:off x="351775" y="99600"/>
            <a:ext cx="4043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Commitment to Stakeholders</a:t>
            </a:r>
            <a:endParaRPr sz="800" b="0" i="0" u="none" strike="noStrike" cap="none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g33a5b1decc7_0_22"/>
          <p:cNvSpPr txBox="1"/>
          <p:nvPr/>
        </p:nvSpPr>
        <p:spPr>
          <a:xfrm>
            <a:off x="262150" y="917550"/>
            <a:ext cx="4243800" cy="43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HCPF will:</a:t>
            </a:r>
            <a:endParaRPr sz="20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Thoroughly and thoughtfully evaluate all questions and feedback</a:t>
            </a:r>
            <a:endParaRPr sz="180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Identify what feedback can be incorporated now or potentially in the future. </a:t>
            </a:r>
            <a:endParaRPr sz="180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Transparently communicate the outcomes of feedback and questions. </a:t>
            </a:r>
            <a:endParaRPr sz="180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rebuchet MS"/>
              <a:buChar char="●"/>
            </a:pPr>
            <a:r>
              <a:rPr lang="en-US" sz="1800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Refer individuals to appropriate HCPF resources for out-of-scope topics.</a:t>
            </a:r>
            <a:endParaRPr sz="1800">
              <a:solidFill>
                <a:schemeClr val="dk2"/>
              </a:solidFill>
              <a:highlight>
                <a:schemeClr val="lt1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2" name="Google Shape;242;g33a5b1decc7_0_22"/>
          <p:cNvSpPr txBox="1"/>
          <p:nvPr/>
        </p:nvSpPr>
        <p:spPr>
          <a:xfrm>
            <a:off x="4395400" y="960025"/>
            <a:ext cx="46314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spAutoFit/>
          </a:bodyPr>
          <a:lstStyle/>
          <a:p>
            <a: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Trebuchet MS"/>
              <a:buChar char="●"/>
            </a:pPr>
            <a:r>
              <a:rPr lang="en-US" sz="1600">
                <a:solidFill>
                  <a:schemeClr val="dk2"/>
                </a:solidFill>
                <a:highlight>
                  <a:schemeClr val="lt1"/>
                </a:highlight>
              </a:rPr>
              <a:t>X</a:t>
            </a:r>
            <a:endParaRPr sz="1600" b="0" i="0" u="none" strike="noStrike" cap="none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2117f6e667_0_217"/>
          <p:cNvSpPr txBox="1">
            <a:spLocks noGrp="1"/>
          </p:cNvSpPr>
          <p:nvPr>
            <p:ph type="title"/>
          </p:nvPr>
        </p:nvSpPr>
        <p:spPr>
          <a:xfrm>
            <a:off x="628675" y="513025"/>
            <a:ext cx="28317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00"/>
              <a:buFont typeface="Trebuchet MS"/>
              <a:buNone/>
            </a:pPr>
            <a:r>
              <a:rPr lang="en-US" sz="3600" b="1" i="0" u="none" strike="noStrike" cap="none">
                <a:latin typeface="Trebuchet MS"/>
                <a:ea typeface="Trebuchet MS"/>
                <a:cs typeface="Trebuchet MS"/>
                <a:sym typeface="Trebuchet MS"/>
              </a:rPr>
              <a:t>Speakers</a:t>
            </a:r>
            <a:endParaRPr sz="3600"/>
          </a:p>
        </p:txBody>
      </p:sp>
      <p:sp>
        <p:nvSpPr>
          <p:cNvPr id="258" name="Google Shape;258;g32117f6e667_0_217"/>
          <p:cNvSpPr txBox="1">
            <a:spLocks noGrp="1"/>
          </p:cNvSpPr>
          <p:nvPr>
            <p:ph type="sldNum" idx="12"/>
          </p:nvPr>
        </p:nvSpPr>
        <p:spPr>
          <a:xfrm>
            <a:off x="8799979" y="5351363"/>
            <a:ext cx="1380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59" name="Google Shape;259;g32117f6e667_0_217"/>
          <p:cNvSpPr txBox="1"/>
          <p:nvPr/>
        </p:nvSpPr>
        <p:spPr>
          <a:xfrm>
            <a:off x="328300" y="1431400"/>
            <a:ext cx="3962100" cy="25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t" anchorCtr="0">
            <a:spAutoFit/>
          </a:bodyPr>
          <a:lstStyle/>
          <a:p>
            <a:pPr marL="257175" marR="0" lvl="0" indent="-212725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-US"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Stakeholder Engagement Team</a:t>
            </a:r>
            <a:endParaRPr sz="20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marR="0" lvl="1" indent="-355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○"/>
            </a:pPr>
            <a:endParaRPr sz="20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marR="0" lvl="0" indent="-212725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●"/>
            </a:pPr>
            <a:r>
              <a:rPr lang="en-US"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Subject Matter Experts</a:t>
            </a:r>
            <a:endParaRPr sz="20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914400" marR="0" lvl="1" indent="-35560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○"/>
            </a:pPr>
            <a:endParaRPr sz="200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257175" marR="0" lvl="0" indent="0" algn="l" rtl="0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Trebuchet MS"/>
              <a:buNone/>
            </a:pPr>
            <a:endParaRPr sz="1900" b="1" i="0" u="none" strike="noStrike" cap="none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0" name="Google Shape;260;g32117f6e667_0_217"/>
          <p:cNvSpPr txBox="1"/>
          <p:nvPr/>
        </p:nvSpPr>
        <p:spPr>
          <a:xfrm>
            <a:off x="4828375" y="1473825"/>
            <a:ext cx="39621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71100" rIns="71100" bIns="71100" anchor="t" anchorCtr="0">
            <a:spAutoFit/>
          </a:bodyPr>
          <a:lstStyle/>
          <a:p>
            <a:pPr marL="107950"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</a:pPr>
            <a:r>
              <a:rPr lang="en-US" sz="1900" dirty="0">
                <a:solidFill>
                  <a:schemeClr val="bg2"/>
                </a:solidFill>
                <a:latin typeface="Trebuchet MS"/>
                <a:ea typeface="Trebuchet MS"/>
                <a:cs typeface="Trebuchet MS"/>
                <a:sym typeface="Trebuchet MS"/>
              </a:rPr>
              <a:t>x</a:t>
            </a:r>
            <a:endParaRPr sz="1900" b="0" i="0" u="none" strike="noStrike" cap="none" dirty="0">
              <a:solidFill>
                <a:schemeClr val="bg2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1" name="Google Shape;261;g32117f6e667_0_217"/>
          <p:cNvSpPr txBox="1"/>
          <p:nvPr/>
        </p:nvSpPr>
        <p:spPr>
          <a:xfrm>
            <a:off x="5012868" y="508520"/>
            <a:ext cx="3593400" cy="8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525" tIns="35525" rIns="35525" bIns="35525" anchor="b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700"/>
              <a:buFont typeface="Trebuchet MS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highlight>
                  <a:schemeClr val="lt1"/>
                </a:highlight>
                <a:latin typeface="Trebuchet MS"/>
                <a:ea typeface="Trebuchet MS"/>
                <a:cs typeface="Trebuchet MS"/>
                <a:sym typeface="Trebuchet MS"/>
              </a:rPr>
              <a:t>Oradores</a:t>
            </a:r>
            <a:endParaRPr sz="3600" b="0" i="0" u="none" strike="noStrike" cap="none">
              <a:solidFill>
                <a:schemeClr val="dk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6c1851189d_0_2"/>
          <p:cNvSpPr txBox="1">
            <a:spLocks noGrp="1"/>
          </p:cNvSpPr>
          <p:nvPr>
            <p:ph type="title"/>
          </p:nvPr>
        </p:nvSpPr>
        <p:spPr>
          <a:xfrm>
            <a:off x="628650" y="399919"/>
            <a:ext cx="3691890" cy="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Font typeface="Trebuchet MS"/>
              <a:buNone/>
            </a:pPr>
            <a:r>
              <a:rPr lang="en-US" sz="3600" dirty="0"/>
              <a:t>Meeting Purpose</a:t>
            </a:r>
            <a:endParaRPr sz="3600" dirty="0"/>
          </a:p>
        </p:txBody>
      </p:sp>
      <p:sp>
        <p:nvSpPr>
          <p:cNvPr id="267" name="Google Shape;267;g36c1851189d_0_2"/>
          <p:cNvSpPr txBox="1">
            <a:spLocks noGrp="1"/>
          </p:cNvSpPr>
          <p:nvPr>
            <p:ph type="body" idx="1"/>
          </p:nvPr>
        </p:nvSpPr>
        <p:spPr>
          <a:xfrm>
            <a:off x="628538" y="1170958"/>
            <a:ext cx="7886700" cy="36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8" name="Google Shape;268;g36c1851189d_0_2"/>
          <p:cNvSpPr txBox="1">
            <a:spLocks noGrp="1"/>
          </p:cNvSpPr>
          <p:nvPr>
            <p:ph type="sldNum" idx="12"/>
          </p:nvPr>
        </p:nvSpPr>
        <p:spPr>
          <a:xfrm>
            <a:off x="5160446" y="4424136"/>
            <a:ext cx="1543200" cy="25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2" name="Google Shape;266;g36c1851189d_0_2">
            <a:extLst>
              <a:ext uri="{FF2B5EF4-FFF2-40B4-BE49-F238E27FC236}">
                <a16:creationId xmlns:a16="http://schemas.microsoft.com/office/drawing/2014/main" id="{8BD852E6-8EB2-FAA4-8282-43748D472027}"/>
              </a:ext>
            </a:extLst>
          </p:cNvPr>
          <p:cNvSpPr txBox="1">
            <a:spLocks/>
          </p:cNvSpPr>
          <p:nvPr/>
        </p:nvSpPr>
        <p:spPr>
          <a:xfrm>
            <a:off x="4571888" y="456636"/>
            <a:ext cx="3691890" cy="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00" tIns="35550" rIns="71100" bIns="3555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700"/>
            </a:pPr>
            <a:r>
              <a:rPr lang="en-US" sz="3600" dirty="0"/>
              <a:t>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On-screen Show (16:10)</PresentationFormat>
  <Paragraphs>51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Trebuchet MS</vt:lpstr>
      <vt:lpstr>Noto Sans Symbols</vt:lpstr>
      <vt:lpstr>Calibri</vt:lpstr>
      <vt:lpstr>White Theme</vt:lpstr>
      <vt:lpstr>Logística de la reunión</vt:lpstr>
      <vt:lpstr>X</vt:lpstr>
      <vt:lpstr>Today’s Expectations</vt:lpstr>
      <vt:lpstr>X</vt:lpstr>
      <vt:lpstr>Speakers</vt:lpstr>
      <vt:lpstr>Meeting Purpose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Acuna, Kyra</dc:creator>
  <cp:lastModifiedBy>Lazo, Ryan</cp:lastModifiedBy>
  <cp:revision>1</cp:revision>
  <dcterms:created xsi:type="dcterms:W3CDTF">2024-05-21T18:40:10Z</dcterms:created>
  <dcterms:modified xsi:type="dcterms:W3CDTF">2025-06-30T22:42:40Z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FFE0E7CC-BC95-465A-B686-30FDBEF952E9</vt:lpwstr>
  </property>
  <property fmtid="{D5CDD505-2E9C-101B-9397-08002B2CF9AE}" pid="3" name="ArticulatePath">
    <vt:lpwstr>HCPF-Widescreen_v03-YK</vt:lpwstr>
  </property>
  <property fmtid="{D5CDD505-2E9C-101B-9397-08002B2CF9AE}" pid="4" name="ContentTypeId">
    <vt:lpwstr>0x010100BE69C82552416F4D9E145593EF3D7295</vt:lpwstr>
  </property>
</Properties>
</file>