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omments/comment2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27" r:id="rId1"/>
    <p:sldMasterId id="2147483728" r:id="rId2"/>
    <p:sldMasterId id="2147483729" r:id="rId3"/>
  </p:sldMasterIdLst>
  <p:notesMasterIdLst>
    <p:notesMasterId r:id="rId24"/>
  </p:notesMasterIdLst>
  <p:sldIdLst>
    <p:sldId id="256" r:id="rId4"/>
    <p:sldId id="265" r:id="rId5"/>
    <p:sldId id="266" r:id="rId6"/>
    <p:sldId id="267" r:id="rId7"/>
    <p:sldId id="271" r:id="rId8"/>
    <p:sldId id="272" r:id="rId9"/>
    <p:sldId id="273" r:id="rId10"/>
    <p:sldId id="274" r:id="rId11"/>
    <p:sldId id="275" r:id="rId12"/>
    <p:sldId id="276" r:id="rId13"/>
    <p:sldId id="277" r:id="rId14"/>
    <p:sldId id="278" r:id="rId15"/>
    <p:sldId id="279" r:id="rId16"/>
    <p:sldId id="280" r:id="rId17"/>
    <p:sldId id="281" r:id="rId18"/>
    <p:sldId id="282" r:id="rId19"/>
    <p:sldId id="283" r:id="rId20"/>
    <p:sldId id="284" r:id="rId21"/>
    <p:sldId id="285" r:id="rId22"/>
    <p:sldId id="286" r:id="rId23"/>
  </p:sldIdLst>
  <p:sldSz cx="9144000" cy="5143500" type="screen16x9"/>
  <p:notesSz cx="6858000" cy="9144000"/>
  <p:embeddedFontLst>
    <p:embeddedFont>
      <p:font typeface="Roboto" panose="02000000000000000000" pitchFamily="2" charset="0"/>
      <p:regular r:id="rId25"/>
      <p:bold r:id="rId26"/>
      <p:italic r:id="rId27"/>
      <p:boldItalic r:id="rId28"/>
    </p:embeddedFont>
    <p:embeddedFont>
      <p:font typeface="Trebuchet MS" panose="020B0603020202020204" pitchFamily="34" charset="0"/>
      <p:regular r:id="rId29"/>
      <p:bold r:id="rId30"/>
      <p:italic r:id="rId31"/>
      <p:boldItalic r:id="rId3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arah Davis - HCPF She Her" initials="" lastIdx="4" clrIdx="0"/>
  <p:cmAuthor id="1" name="Ryan Lazo - HCPF He Him" initials="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3A84CFC-3F46-4663-B915-3496887124C9}">
  <a:tblStyle styleId="{43A84CFC-3F46-4663-B915-3496887124C9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</a:tcStyle>
    </a:band1H>
    <a:band2H>
      <a:tcTxStyle b="off" i="off"/>
      <a:tcStyle>
        <a:tcBdr/>
        <a:fill>
          <a:solidFill>
            <a:srgbClr val="FFFFFF"/>
          </a:solidFill>
        </a:fill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firstCol>
    <a:lastRow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C0991092-2E6B-445B-BF36-F9AE7E4B7D29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520" y="5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font" Target="fonts/font2.fntdata"/><Relationship Id="rId21" Type="http://schemas.openxmlformats.org/officeDocument/2006/relationships/slide" Target="slides/slide18.xml"/><Relationship Id="rId34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font" Target="fonts/font1.fntdata"/><Relationship Id="rId33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font" Target="fonts/font4.fntdata"/><Relationship Id="rId36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7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viewProps" Target="view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25-07-08T23:23:47.884" idx="1">
    <p:pos x="133" y="111"/>
    <p:text>May need to split this slide into separate Eng/Sp slides for readability</p:tex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25-07-08T23:28:24.827" idx="2">
    <p:pos x="126" y="714"/>
    <p:text>change to new link</p:text>
  </p:cm>
  <p:cm authorId="0" dt="2025-07-08T23:28:24.827" idx="3">
    <p:pos x="126" y="714"/>
    <p:text>@kristen.lundy@state.co.us Do you want to do a general survey like we've done in the past AND a dedicated feedback form, or a combination of the two?</p:tex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g35184a56ec6_0_2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5125" y="185738"/>
            <a:ext cx="6127750" cy="34464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0" name="Google Shape;370;g35184a56ec6_0_203:notes"/>
          <p:cNvSpPr txBox="1">
            <a:spLocks noGrp="1"/>
          </p:cNvSpPr>
          <p:nvPr>
            <p:ph type="body" idx="1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1" name="Google Shape;371;g35184a56ec6_0_203:notes"/>
          <p:cNvSpPr txBox="1">
            <a:spLocks noGrp="1"/>
          </p:cNvSpPr>
          <p:nvPr>
            <p:ph type="sldNum" idx="12"/>
          </p:nvPr>
        </p:nvSpPr>
        <p:spPr>
          <a:xfrm>
            <a:off x="3520937" y="8499614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g35522850fc4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7" name="Google Shape;547;g35522850fc4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50">
                <a:solidFill>
                  <a:srgbClr val="444746"/>
                </a:solidFill>
                <a:latin typeface="Roboto"/>
                <a:ea typeface="Roboto"/>
                <a:cs typeface="Roboto"/>
                <a:sym typeface="Roboto"/>
              </a:rPr>
              <a:t>Auditing and monitoring are distinct processes with different purposes, frequency, and scope. Auditing is a periodic, independent assessment of compliance and effectiveness, while monitoring is a continuous process designed to identify potential issues and ensure ongoing adherence to standards.</a:t>
            </a:r>
            <a:endParaRPr sz="1050">
              <a:solidFill>
                <a:srgbClr val="44474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50">
                <a:solidFill>
                  <a:srgbClr val="444746"/>
                </a:solidFill>
                <a:latin typeface="Roboto"/>
                <a:ea typeface="Roboto"/>
                <a:cs typeface="Roboto"/>
                <a:sym typeface="Roboto"/>
              </a:rPr>
              <a:t>Auditing:</a:t>
            </a:r>
            <a:endParaRPr sz="1050">
              <a:solidFill>
                <a:srgbClr val="44474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50">
                <a:solidFill>
                  <a:srgbClr val="444746"/>
                </a:solidFill>
                <a:latin typeface="Roboto"/>
                <a:ea typeface="Roboto"/>
                <a:cs typeface="Roboto"/>
                <a:sym typeface="Roboto"/>
              </a:rPr>
              <a:t>Purpose: To verify compliance and assess the effectiveness of systems, processes, or programs.</a:t>
            </a:r>
            <a:endParaRPr sz="1050">
              <a:solidFill>
                <a:srgbClr val="44474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50">
                <a:solidFill>
                  <a:srgbClr val="444746"/>
                </a:solidFill>
                <a:latin typeface="Roboto"/>
                <a:ea typeface="Roboto"/>
                <a:cs typeface="Roboto"/>
                <a:sym typeface="Roboto"/>
              </a:rPr>
              <a:t>Frequency: Periodic, often annual or based on specific regulatory requirements.</a:t>
            </a:r>
            <a:endParaRPr sz="1050">
              <a:solidFill>
                <a:srgbClr val="44474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50">
                <a:solidFill>
                  <a:srgbClr val="444746"/>
                </a:solidFill>
                <a:latin typeface="Roboto"/>
                <a:ea typeface="Roboto"/>
                <a:cs typeface="Roboto"/>
                <a:sym typeface="Roboto"/>
              </a:rPr>
              <a:t>Scope: Broad, encompassing a wide range of areas, including financial statements, internal controls, and compliance with regulations.</a:t>
            </a:r>
            <a:endParaRPr sz="1050">
              <a:solidFill>
                <a:srgbClr val="44474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50">
                <a:solidFill>
                  <a:srgbClr val="444746"/>
                </a:solidFill>
                <a:latin typeface="Roboto"/>
                <a:ea typeface="Roboto"/>
                <a:cs typeface="Roboto"/>
                <a:sym typeface="Roboto"/>
              </a:rPr>
              <a:t>Independence: Typically conducted by external or internal auditors who are independent of the area being audited.</a:t>
            </a:r>
            <a:endParaRPr sz="1050">
              <a:solidFill>
                <a:srgbClr val="44474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50">
                <a:solidFill>
                  <a:srgbClr val="444746"/>
                </a:solidFill>
                <a:latin typeface="Roboto"/>
                <a:ea typeface="Roboto"/>
                <a:cs typeface="Roboto"/>
                <a:sym typeface="Roboto"/>
              </a:rPr>
              <a:t>Approach: Retrospective, focusing on past actions and their impact.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50">
                <a:solidFill>
                  <a:srgbClr val="444746"/>
                </a:solidFill>
                <a:latin typeface="Roboto"/>
                <a:ea typeface="Roboto"/>
                <a:cs typeface="Roboto"/>
                <a:sym typeface="Roboto"/>
              </a:rPr>
              <a:t>Monitoring:</a:t>
            </a:r>
            <a:endParaRPr sz="1050">
              <a:solidFill>
                <a:srgbClr val="44474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50">
                <a:solidFill>
                  <a:srgbClr val="444746"/>
                </a:solidFill>
                <a:latin typeface="Roboto"/>
                <a:ea typeface="Roboto"/>
                <a:cs typeface="Roboto"/>
                <a:sym typeface="Roboto"/>
              </a:rPr>
              <a:t>Purpose: To track ongoing progress, identify deviations from expected outcomes, and provide feedback for improvement.</a:t>
            </a:r>
            <a:endParaRPr sz="1050">
              <a:solidFill>
                <a:srgbClr val="44474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50">
                <a:solidFill>
                  <a:srgbClr val="444746"/>
                </a:solidFill>
                <a:latin typeface="Roboto"/>
                <a:ea typeface="Roboto"/>
                <a:cs typeface="Roboto"/>
                <a:sym typeface="Roboto"/>
              </a:rPr>
              <a:t>Frequency: Continuous, often real-time or near real-time.</a:t>
            </a:r>
            <a:endParaRPr sz="1050">
              <a:solidFill>
                <a:srgbClr val="44474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50">
                <a:solidFill>
                  <a:srgbClr val="444746"/>
                </a:solidFill>
                <a:latin typeface="Roboto"/>
                <a:ea typeface="Roboto"/>
                <a:cs typeface="Roboto"/>
                <a:sym typeface="Roboto"/>
              </a:rPr>
              <a:t>Scope: Focused, often targeted at specific areas or processes that may pose a higher risk.</a:t>
            </a:r>
            <a:endParaRPr sz="1050">
              <a:solidFill>
                <a:srgbClr val="44474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50">
                <a:solidFill>
                  <a:srgbClr val="444746"/>
                </a:solidFill>
                <a:latin typeface="Roboto"/>
                <a:ea typeface="Roboto"/>
                <a:cs typeface="Roboto"/>
                <a:sym typeface="Roboto"/>
              </a:rPr>
              <a:t>Independence: May be conducted by internal personnel or specialized teams, and may not be entirely independent of the process being monitored.</a:t>
            </a:r>
            <a:endParaRPr sz="1050">
              <a:solidFill>
                <a:srgbClr val="44474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444746"/>
                </a:solidFill>
                <a:latin typeface="Roboto"/>
                <a:ea typeface="Roboto"/>
                <a:cs typeface="Roboto"/>
                <a:sym typeface="Roboto"/>
              </a:rPr>
              <a:t>Approach: Proactive, focusing on preventing issues before they occur.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g36b8dc6fbb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3" name="Google Shape;553;g36b8dc6fbb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50">
                <a:solidFill>
                  <a:srgbClr val="444746"/>
                </a:solidFill>
                <a:latin typeface="Roboto"/>
                <a:ea typeface="Roboto"/>
                <a:cs typeface="Roboto"/>
                <a:sym typeface="Roboto"/>
              </a:rPr>
              <a:t>Auditing and monitoring are distinct processes with different purposes, frequency, and scope. Auditing is a periodic, independent assessment of compliance and effectiveness, while monitoring is a continuous process designed to identify potential issues and ensure ongoing adherence to standards.</a:t>
            </a:r>
            <a:endParaRPr sz="1050">
              <a:solidFill>
                <a:srgbClr val="44474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50">
                <a:solidFill>
                  <a:srgbClr val="444746"/>
                </a:solidFill>
                <a:latin typeface="Roboto"/>
                <a:ea typeface="Roboto"/>
                <a:cs typeface="Roboto"/>
                <a:sym typeface="Roboto"/>
              </a:rPr>
              <a:t>Auditing:</a:t>
            </a:r>
            <a:endParaRPr sz="1050">
              <a:solidFill>
                <a:srgbClr val="44474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50">
                <a:solidFill>
                  <a:srgbClr val="444746"/>
                </a:solidFill>
                <a:latin typeface="Roboto"/>
                <a:ea typeface="Roboto"/>
                <a:cs typeface="Roboto"/>
                <a:sym typeface="Roboto"/>
              </a:rPr>
              <a:t>Purpose: To verify compliance and assess the effectiveness of systems, processes, or programs.</a:t>
            </a:r>
            <a:endParaRPr sz="1050">
              <a:solidFill>
                <a:srgbClr val="44474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50">
                <a:solidFill>
                  <a:srgbClr val="444746"/>
                </a:solidFill>
                <a:latin typeface="Roboto"/>
                <a:ea typeface="Roboto"/>
                <a:cs typeface="Roboto"/>
                <a:sym typeface="Roboto"/>
              </a:rPr>
              <a:t>Frequency: Periodic, often annual or based on specific regulatory requirements.</a:t>
            </a:r>
            <a:endParaRPr sz="1050">
              <a:solidFill>
                <a:srgbClr val="44474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50">
                <a:solidFill>
                  <a:srgbClr val="444746"/>
                </a:solidFill>
                <a:latin typeface="Roboto"/>
                <a:ea typeface="Roboto"/>
                <a:cs typeface="Roboto"/>
                <a:sym typeface="Roboto"/>
              </a:rPr>
              <a:t>Scope: Broad, encompassing a wide range of areas, including financial statements, internal controls, and compliance with regulations.</a:t>
            </a:r>
            <a:endParaRPr sz="1050">
              <a:solidFill>
                <a:srgbClr val="44474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50">
                <a:solidFill>
                  <a:srgbClr val="444746"/>
                </a:solidFill>
                <a:latin typeface="Roboto"/>
                <a:ea typeface="Roboto"/>
                <a:cs typeface="Roboto"/>
                <a:sym typeface="Roboto"/>
              </a:rPr>
              <a:t>Independence: Typically conducted by external or internal auditors who are independent of the area being audited.</a:t>
            </a:r>
            <a:endParaRPr sz="1050">
              <a:solidFill>
                <a:srgbClr val="44474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50">
                <a:solidFill>
                  <a:srgbClr val="444746"/>
                </a:solidFill>
                <a:latin typeface="Roboto"/>
                <a:ea typeface="Roboto"/>
                <a:cs typeface="Roboto"/>
                <a:sym typeface="Roboto"/>
              </a:rPr>
              <a:t>Approach: Retrospective, focusing on past actions and their impact.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50">
                <a:solidFill>
                  <a:srgbClr val="444746"/>
                </a:solidFill>
                <a:latin typeface="Roboto"/>
                <a:ea typeface="Roboto"/>
                <a:cs typeface="Roboto"/>
                <a:sym typeface="Roboto"/>
              </a:rPr>
              <a:t>Monitoring:</a:t>
            </a:r>
            <a:endParaRPr sz="1050">
              <a:solidFill>
                <a:srgbClr val="44474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50">
                <a:solidFill>
                  <a:srgbClr val="444746"/>
                </a:solidFill>
                <a:latin typeface="Roboto"/>
                <a:ea typeface="Roboto"/>
                <a:cs typeface="Roboto"/>
                <a:sym typeface="Roboto"/>
              </a:rPr>
              <a:t>Purpose: To track ongoing progress, identify deviations from expected outcomes, and provide feedback for improvement.</a:t>
            </a:r>
            <a:endParaRPr sz="1050">
              <a:solidFill>
                <a:srgbClr val="44474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50">
                <a:solidFill>
                  <a:srgbClr val="444746"/>
                </a:solidFill>
                <a:latin typeface="Roboto"/>
                <a:ea typeface="Roboto"/>
                <a:cs typeface="Roboto"/>
                <a:sym typeface="Roboto"/>
              </a:rPr>
              <a:t>Frequency: Continuous, often real-time or near real-time.</a:t>
            </a:r>
            <a:endParaRPr sz="1050">
              <a:solidFill>
                <a:srgbClr val="44474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50">
                <a:solidFill>
                  <a:srgbClr val="444746"/>
                </a:solidFill>
                <a:latin typeface="Roboto"/>
                <a:ea typeface="Roboto"/>
                <a:cs typeface="Roboto"/>
                <a:sym typeface="Roboto"/>
              </a:rPr>
              <a:t>Scope: Focused, often targeted at specific areas or processes that may pose a higher risk.</a:t>
            </a:r>
            <a:endParaRPr sz="1050">
              <a:solidFill>
                <a:srgbClr val="44474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50">
                <a:solidFill>
                  <a:srgbClr val="444746"/>
                </a:solidFill>
                <a:latin typeface="Roboto"/>
                <a:ea typeface="Roboto"/>
                <a:cs typeface="Roboto"/>
                <a:sym typeface="Roboto"/>
              </a:rPr>
              <a:t>Independence: May be conducted by internal personnel or specialized teams, and may not be entirely independent of the process being monitored.</a:t>
            </a:r>
            <a:endParaRPr sz="1050">
              <a:solidFill>
                <a:srgbClr val="44474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444746"/>
                </a:solidFill>
                <a:latin typeface="Roboto"/>
                <a:ea typeface="Roboto"/>
                <a:cs typeface="Roboto"/>
                <a:sym typeface="Roboto"/>
              </a:rPr>
              <a:t>Approach: Proactive, focusing on preventing issues before they occur.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g350cea971e4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9" name="Google Shape;559;g350cea971e4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30 possible points? Or maybe some are weighted more?</a:t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g369ab35d63c_1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5125" y="185738"/>
            <a:ext cx="6127750" cy="34464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5" name="Google Shape;565;g369ab35d63c_1_6:notes"/>
          <p:cNvSpPr txBox="1">
            <a:spLocks noGrp="1"/>
          </p:cNvSpPr>
          <p:nvPr>
            <p:ph type="body" idx="1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Add sample sizes *Monitoring vs auditing </a:t>
            </a:r>
            <a:endParaRPr/>
          </a:p>
        </p:txBody>
      </p:sp>
      <p:sp>
        <p:nvSpPr>
          <p:cNvPr id="566" name="Google Shape;566;g369ab35d63c_1_6:notes"/>
          <p:cNvSpPr txBox="1">
            <a:spLocks noGrp="1"/>
          </p:cNvSpPr>
          <p:nvPr>
            <p:ph type="sldNum" idx="12"/>
          </p:nvPr>
        </p:nvSpPr>
        <p:spPr>
          <a:xfrm>
            <a:off x="3520937" y="8499614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g34f4c794a15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5125" y="185738"/>
            <a:ext cx="6127750" cy="34464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4" name="Google Shape;574;g34f4c794a15_0_6:notes"/>
          <p:cNvSpPr txBox="1">
            <a:spLocks noGrp="1"/>
          </p:cNvSpPr>
          <p:nvPr>
            <p:ph type="body" idx="1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Add sample sizes *Monitoring vs auditing </a:t>
            </a:r>
            <a:endParaRPr/>
          </a:p>
        </p:txBody>
      </p:sp>
      <p:sp>
        <p:nvSpPr>
          <p:cNvPr id="575" name="Google Shape;575;g34f4c794a15_0_6:notes"/>
          <p:cNvSpPr txBox="1">
            <a:spLocks noGrp="1"/>
          </p:cNvSpPr>
          <p:nvPr>
            <p:ph type="sldNum" idx="12"/>
          </p:nvPr>
        </p:nvSpPr>
        <p:spPr>
          <a:xfrm>
            <a:off x="3520937" y="8499614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g36b8dc6fbb1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3" name="Google Shape;583;g36b8dc6fbb1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30 possible points? Or maybe some are weighted more?</a:t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g369cbce60f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9" name="Google Shape;589;g369cbce60f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g36e2e25161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5" name="Google Shape;595;g36e2e25161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g3603a26cbb1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1" name="Google Shape;601;g3603a26cbb1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g369ab35d63c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7" name="Google Shape;607;g369ab35d63c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g35643bf9ebc_0_1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-596900" y="279400"/>
            <a:ext cx="8058150" cy="45323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8" name="Google Shape;458;g35643bf9ebc_0_167:notes"/>
          <p:cNvSpPr txBox="1">
            <a:spLocks noGrp="1"/>
          </p:cNvSpPr>
          <p:nvPr>
            <p:ph type="body" idx="1"/>
          </p:nvPr>
        </p:nvSpPr>
        <p:spPr>
          <a:xfrm>
            <a:off x="410817" y="4904133"/>
            <a:ext cx="6042900" cy="290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Sarah</a:t>
            </a:r>
            <a:endParaRPr/>
          </a:p>
        </p:txBody>
      </p:sp>
      <p:sp>
        <p:nvSpPr>
          <p:cNvPr id="459" name="Google Shape;459;g35643bf9ebc_0_167:notes"/>
          <p:cNvSpPr txBox="1">
            <a:spLocks noGrp="1"/>
          </p:cNvSpPr>
          <p:nvPr>
            <p:ph type="sldNum" idx="12"/>
          </p:nvPr>
        </p:nvSpPr>
        <p:spPr>
          <a:xfrm>
            <a:off x="3482009" y="8053180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Google Shape;612;g35643bf9ebc_0_626:notes"/>
          <p:cNvSpPr txBox="1">
            <a:spLocks noGrp="1"/>
          </p:cNvSpPr>
          <p:nvPr>
            <p:ph type="body" idx="1"/>
          </p:nvPr>
        </p:nvSpPr>
        <p:spPr>
          <a:xfrm>
            <a:off x="410817" y="4904133"/>
            <a:ext cx="6042900" cy="290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0"/>
              <a:t>Speaker: Sarah</a:t>
            </a:r>
            <a:endParaRPr b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b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0"/>
              <a:t>Feedback Form: </a:t>
            </a:r>
            <a:br>
              <a:rPr lang="en" b="0"/>
            </a:br>
            <a:br>
              <a:rPr lang="en" b="0"/>
            </a:br>
            <a:endParaRPr b="0"/>
          </a:p>
        </p:txBody>
      </p:sp>
      <p:sp>
        <p:nvSpPr>
          <p:cNvPr id="613" name="Google Shape;613;g35643bf9ebc_0_6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-595313" y="279400"/>
            <a:ext cx="8054976" cy="45323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g35643bf9ebc_0_17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  <p:sp>
        <p:nvSpPr>
          <p:cNvPr id="466" name="Google Shape;466;g35643bf9ebc_0_1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g35643bf9ebc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-595313" y="279400"/>
            <a:ext cx="8054976" cy="45323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73" name="Google Shape;473;g35643bf9ebc_0_63:notes"/>
          <p:cNvSpPr txBox="1">
            <a:spLocks noGrp="1"/>
          </p:cNvSpPr>
          <p:nvPr>
            <p:ph type="body" idx="1"/>
          </p:nvPr>
        </p:nvSpPr>
        <p:spPr>
          <a:xfrm>
            <a:off x="410817" y="4904133"/>
            <a:ext cx="6042900" cy="290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Kristen</a:t>
            </a:r>
            <a:endParaRPr/>
          </a:p>
        </p:txBody>
      </p:sp>
      <p:sp>
        <p:nvSpPr>
          <p:cNvPr id="474" name="Google Shape;474;g35643bf9ebc_0_63:notes"/>
          <p:cNvSpPr txBox="1">
            <a:spLocks noGrp="1"/>
          </p:cNvSpPr>
          <p:nvPr>
            <p:ph type="sldNum" idx="12"/>
          </p:nvPr>
        </p:nvSpPr>
        <p:spPr>
          <a:xfrm>
            <a:off x="3482009" y="8053180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g3603a26cbb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1" name="Google Shape;511;g3603a26cbb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g36a92804b2a_0_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7" name="Google Shape;517;g36a92804b2a_0_1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g34f4c794a15_0_1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5125" y="185738"/>
            <a:ext cx="6127750" cy="34464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3" name="Google Shape;523;g34f4c794a15_0_145:notes"/>
          <p:cNvSpPr txBox="1">
            <a:spLocks noGrp="1"/>
          </p:cNvSpPr>
          <p:nvPr>
            <p:ph type="body" idx="1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internal team is made up of two health literacy specialists, a partner specialist, a digital content </a:t>
            </a:r>
            <a:endParaRPr/>
          </a:p>
        </p:txBody>
      </p:sp>
      <p:sp>
        <p:nvSpPr>
          <p:cNvPr id="524" name="Google Shape;524;g34f4c794a15_0_145:notes"/>
          <p:cNvSpPr txBox="1">
            <a:spLocks noGrp="1"/>
          </p:cNvSpPr>
          <p:nvPr>
            <p:ph type="sldNum" idx="12"/>
          </p:nvPr>
        </p:nvSpPr>
        <p:spPr>
          <a:xfrm>
            <a:off x="3520937" y="8499614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g36c064d2ff9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5125" y="185738"/>
            <a:ext cx="6127750" cy="34464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1" name="Google Shape;531;g36c064d2ff9_1_0:notes"/>
          <p:cNvSpPr txBox="1">
            <a:spLocks noGrp="1"/>
          </p:cNvSpPr>
          <p:nvPr>
            <p:ph type="body" idx="1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internal team is made up of two health literacy specialists, a partner specialist, a digital content </a:t>
            </a:r>
            <a:endParaRPr/>
          </a:p>
        </p:txBody>
      </p:sp>
      <p:sp>
        <p:nvSpPr>
          <p:cNvPr id="532" name="Google Shape;532;g36c064d2ff9_1_0:notes"/>
          <p:cNvSpPr txBox="1">
            <a:spLocks noGrp="1"/>
          </p:cNvSpPr>
          <p:nvPr>
            <p:ph type="sldNum" idx="12"/>
          </p:nvPr>
        </p:nvSpPr>
        <p:spPr>
          <a:xfrm>
            <a:off x="3520937" y="8499614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g369ab35d63c_1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5125" y="185738"/>
            <a:ext cx="6127750" cy="34464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9" name="Google Shape;539;g369ab35d63c_1_14:notes"/>
          <p:cNvSpPr txBox="1">
            <a:spLocks noGrp="1"/>
          </p:cNvSpPr>
          <p:nvPr>
            <p:ph type="body" idx="1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0" name="Google Shape;540;g369ab35d63c_1_14:notes"/>
          <p:cNvSpPr txBox="1">
            <a:spLocks noGrp="1"/>
          </p:cNvSpPr>
          <p:nvPr>
            <p:ph type="sldNum" idx="12"/>
          </p:nvPr>
        </p:nvSpPr>
        <p:spPr>
          <a:xfrm>
            <a:off x="3520937" y="8499614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6880594" y="4780264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hat Slide">
  <p:cSld name="Chat Slide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>
            <a:spLocks noGrp="1"/>
          </p:cNvSpPr>
          <p:nvPr>
            <p:ph type="title"/>
          </p:nvPr>
        </p:nvSpPr>
        <p:spPr>
          <a:xfrm>
            <a:off x="4592091" y="1690390"/>
            <a:ext cx="4319700" cy="176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100"/>
              <a:buFont typeface="Trebuchet MS"/>
              <a:buNone/>
              <a:defRPr sz="61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1"/>
          <p:cNvSpPr txBox="1">
            <a:spLocks noGrp="1"/>
          </p:cNvSpPr>
          <p:nvPr>
            <p:ph type="sldNum" idx="12"/>
          </p:nvPr>
        </p:nvSpPr>
        <p:spPr>
          <a:xfrm>
            <a:off x="6880594" y="4780264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1" name="Google Shape;51;p11" descr="Chat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69519" y="80367"/>
            <a:ext cx="4942431" cy="49425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act Info Slide">
  <p:cSld name="Contact Info Slide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>
            <a:spLocks noGrp="1"/>
          </p:cNvSpPr>
          <p:nvPr>
            <p:ph type="sldNum" idx="12"/>
          </p:nvPr>
        </p:nvSpPr>
        <p:spPr>
          <a:xfrm>
            <a:off x="6880594" y="4780264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4" name="Google Shape;54;p12"/>
          <p:cNvSpPr txBox="1">
            <a:spLocks noGrp="1"/>
          </p:cNvSpPr>
          <p:nvPr>
            <p:ph type="title"/>
          </p:nvPr>
        </p:nvSpPr>
        <p:spPr>
          <a:xfrm>
            <a:off x="628650" y="328489"/>
            <a:ext cx="78867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Font typeface="Trebuchet MS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2"/>
          <p:cNvSpPr txBox="1">
            <a:spLocks noGrp="1"/>
          </p:cNvSpPr>
          <p:nvPr>
            <p:ph type="body" idx="1"/>
          </p:nvPr>
        </p:nvSpPr>
        <p:spPr>
          <a:xfrm>
            <a:off x="1665111" y="1621510"/>
            <a:ext cx="5813700" cy="28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 You Slide">
  <p:cSld name="Thank You Slid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3"/>
          <p:cNvSpPr txBox="1">
            <a:spLocks noGrp="1"/>
          </p:cNvSpPr>
          <p:nvPr>
            <p:ph type="title"/>
          </p:nvPr>
        </p:nvSpPr>
        <p:spPr>
          <a:xfrm>
            <a:off x="446484" y="1635005"/>
            <a:ext cx="8250900" cy="12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100"/>
              <a:buFont typeface="Trebuchet MS"/>
              <a:buNone/>
              <a:defRPr sz="51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3"/>
          <p:cNvSpPr txBox="1">
            <a:spLocks noGrp="1"/>
          </p:cNvSpPr>
          <p:nvPr>
            <p:ph type="sldNum" idx="12"/>
          </p:nvPr>
        </p:nvSpPr>
        <p:spPr>
          <a:xfrm>
            <a:off x="6880594" y="4780264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62" name="Google Shape;62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5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EO layout 1">
  <p:cSld name="NEO layout 1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6"/>
          <p:cNvSpPr txBox="1">
            <a:spLocks noGrp="1"/>
          </p:cNvSpPr>
          <p:nvPr>
            <p:ph type="sldNum" idx="12"/>
          </p:nvPr>
        </p:nvSpPr>
        <p:spPr>
          <a:xfrm>
            <a:off x="6880595" y="4780265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9" name="Google Shape;69;p16"/>
          <p:cNvSpPr txBox="1">
            <a:spLocks noGrp="1"/>
          </p:cNvSpPr>
          <p:nvPr>
            <p:ph type="title"/>
          </p:nvPr>
        </p:nvSpPr>
        <p:spPr>
          <a:xfrm>
            <a:off x="205841" y="89345"/>
            <a:ext cx="4090200" cy="62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100"/>
              <a:buFont typeface="Trebuchet MS"/>
              <a:buNone/>
              <a:defRPr sz="3600" b="0" i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body" idx="1"/>
          </p:nvPr>
        </p:nvSpPr>
        <p:spPr>
          <a:xfrm>
            <a:off x="4295956" y="89345"/>
            <a:ext cx="4641900" cy="62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8"/>
          <p:cNvSpPr txBox="1">
            <a:spLocks noGrp="1"/>
          </p:cNvSpPr>
          <p:nvPr>
            <p:ph type="ctrTitle"/>
          </p:nvPr>
        </p:nvSpPr>
        <p:spPr>
          <a:xfrm>
            <a:off x="780393" y="1129274"/>
            <a:ext cx="7583100" cy="74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Trebuchet MS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8"/>
          <p:cNvSpPr txBox="1">
            <a:spLocks noGrp="1"/>
          </p:cNvSpPr>
          <p:nvPr>
            <p:ph type="dt" idx="10"/>
          </p:nvPr>
        </p:nvSpPr>
        <p:spPr>
          <a:xfrm>
            <a:off x="3543300" y="3688167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8"/>
          <p:cNvSpPr txBox="1">
            <a:spLocks noGrp="1"/>
          </p:cNvSpPr>
          <p:nvPr>
            <p:ph type="sldNum" idx="12"/>
          </p:nvPr>
        </p:nvSpPr>
        <p:spPr>
          <a:xfrm>
            <a:off x="6880594" y="4778065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estions Slide 1">
  <p:cSld name="Questions Slide 1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Google Shape;82;p1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31450" y="307731"/>
            <a:ext cx="4471761" cy="4386219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9"/>
          <p:cNvSpPr txBox="1">
            <a:spLocks noGrp="1"/>
          </p:cNvSpPr>
          <p:nvPr>
            <p:ph type="title"/>
          </p:nvPr>
        </p:nvSpPr>
        <p:spPr>
          <a:xfrm>
            <a:off x="4592091" y="1968996"/>
            <a:ext cx="4036200" cy="173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Trebuchet MS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9"/>
          <p:cNvSpPr txBox="1">
            <a:spLocks noGrp="1"/>
          </p:cNvSpPr>
          <p:nvPr>
            <p:ph type="sldNum" idx="12"/>
          </p:nvPr>
        </p:nvSpPr>
        <p:spPr>
          <a:xfrm>
            <a:off x="6880594" y="4778065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act Info Slide">
  <p:cSld name="Contact Info Slide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0"/>
          <p:cNvSpPr txBox="1">
            <a:spLocks noGrp="1"/>
          </p:cNvSpPr>
          <p:nvPr>
            <p:ph type="sldNum" idx="12"/>
          </p:nvPr>
        </p:nvSpPr>
        <p:spPr>
          <a:xfrm>
            <a:off x="6880594" y="4778065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7" name="Google Shape;87;p20"/>
          <p:cNvSpPr txBox="1">
            <a:spLocks noGrp="1"/>
          </p:cNvSpPr>
          <p:nvPr>
            <p:ph type="title"/>
          </p:nvPr>
        </p:nvSpPr>
        <p:spPr>
          <a:xfrm>
            <a:off x="628650" y="328489"/>
            <a:ext cx="78867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Trebuchet MS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20"/>
          <p:cNvSpPr txBox="1">
            <a:spLocks noGrp="1"/>
          </p:cNvSpPr>
          <p:nvPr>
            <p:ph type="body" idx="1"/>
          </p:nvPr>
        </p:nvSpPr>
        <p:spPr>
          <a:xfrm>
            <a:off x="1665111" y="1621510"/>
            <a:ext cx="5813700" cy="28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 You Slide">
  <p:cSld name="Thank You Slide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1"/>
          <p:cNvSpPr txBox="1">
            <a:spLocks noGrp="1"/>
          </p:cNvSpPr>
          <p:nvPr>
            <p:ph type="title"/>
          </p:nvPr>
        </p:nvSpPr>
        <p:spPr>
          <a:xfrm>
            <a:off x="446484" y="1641413"/>
            <a:ext cx="8250900" cy="12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Trebuchet MS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21"/>
          <p:cNvSpPr txBox="1">
            <a:spLocks noGrp="1"/>
          </p:cNvSpPr>
          <p:nvPr>
            <p:ph type="sldNum" idx="12"/>
          </p:nvPr>
        </p:nvSpPr>
        <p:spPr>
          <a:xfrm>
            <a:off x="6880594" y="4778065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628650" y="328489"/>
            <a:ext cx="78867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Font typeface="Trebuchet MS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body" idx="1"/>
          </p:nvPr>
        </p:nvSpPr>
        <p:spPr>
          <a:xfrm>
            <a:off x="628650" y="1389226"/>
            <a:ext cx="7886700" cy="31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4000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365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oto Sans Symbols"/>
              <a:buChar char="⮚"/>
              <a:defRPr sz="2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6880594" y="4780264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" type="secHead">
  <p:cSld name="SECTION_HEADER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2"/>
          <p:cNvSpPr txBox="1">
            <a:spLocks noGrp="1"/>
          </p:cNvSpPr>
          <p:nvPr>
            <p:ph type="title"/>
          </p:nvPr>
        </p:nvSpPr>
        <p:spPr>
          <a:xfrm>
            <a:off x="628650" y="328489"/>
            <a:ext cx="78867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Trebuchet MS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22"/>
          <p:cNvSpPr txBox="1">
            <a:spLocks noGrp="1"/>
          </p:cNvSpPr>
          <p:nvPr>
            <p:ph type="body" idx="1"/>
          </p:nvPr>
        </p:nvSpPr>
        <p:spPr>
          <a:xfrm>
            <a:off x="628650" y="1389226"/>
            <a:ext cx="7886700" cy="31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4000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365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Noto Sans Symbols"/>
              <a:buChar char="⮚"/>
              <a:defRPr sz="2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5" name="Google Shape;95;p22"/>
          <p:cNvSpPr txBox="1">
            <a:spLocks noGrp="1"/>
          </p:cNvSpPr>
          <p:nvPr>
            <p:ph type="sldNum" idx="12"/>
          </p:nvPr>
        </p:nvSpPr>
        <p:spPr>
          <a:xfrm>
            <a:off x="6880594" y="4778065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ission Text">
  <p:cSld name="Mission Text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3"/>
          <p:cNvSpPr txBox="1">
            <a:spLocks noGrp="1"/>
          </p:cNvSpPr>
          <p:nvPr>
            <p:ph type="sldNum" idx="12"/>
          </p:nvPr>
        </p:nvSpPr>
        <p:spPr>
          <a:xfrm>
            <a:off x="6880594" y="4778065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8" name="Google Shape;98;p23"/>
          <p:cNvSpPr/>
          <p:nvPr/>
        </p:nvSpPr>
        <p:spPr>
          <a:xfrm>
            <a:off x="628649" y="1405105"/>
            <a:ext cx="7825200" cy="17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Trebuchet MS"/>
              <a:buNone/>
            </a:pPr>
            <a:r>
              <a:rPr lang="en" sz="27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Improving health care equity, access and outcomes for the people we serve while saving Coloradans money on health care and driving value for Colorado.</a:t>
            </a:r>
            <a:endParaRPr sz="1100"/>
          </a:p>
        </p:txBody>
      </p:sp>
      <p:sp>
        <p:nvSpPr>
          <p:cNvPr id="99" name="Google Shape;99;p23"/>
          <p:cNvSpPr/>
          <p:nvPr/>
        </p:nvSpPr>
        <p:spPr>
          <a:xfrm>
            <a:off x="628649" y="313417"/>
            <a:ext cx="78252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 b="1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Our Mission</a:t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ission Photo">
  <p:cSld name="Mission Photo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4"/>
          <p:cNvSpPr txBox="1">
            <a:spLocks noGrp="1"/>
          </p:cNvSpPr>
          <p:nvPr>
            <p:ph type="sldNum" idx="12"/>
          </p:nvPr>
        </p:nvSpPr>
        <p:spPr>
          <a:xfrm>
            <a:off x="6880594" y="4778065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2" name="Google Shape;102;p24"/>
          <p:cNvSpPr txBox="1"/>
          <p:nvPr/>
        </p:nvSpPr>
        <p:spPr>
          <a:xfrm>
            <a:off x="10221314" y="6553015"/>
            <a:ext cx="1629000" cy="2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400" b="1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‹#›</a:t>
            </a:fld>
            <a:endParaRPr sz="1400" b="1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103" name="Google Shape;103;p24"/>
          <p:cNvPicPr preferRelativeResize="0"/>
          <p:nvPr/>
        </p:nvPicPr>
        <p:blipFill rotWithShape="1">
          <a:blip r:embed="rId2">
            <a:alphaModFix/>
          </a:blip>
          <a:srcRect l="1681" t="12786" b="4827"/>
          <a:stretch/>
        </p:blipFill>
        <p:spPr>
          <a:xfrm>
            <a:off x="0" y="-1"/>
            <a:ext cx="9143996" cy="4695092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24"/>
          <p:cNvSpPr/>
          <p:nvPr/>
        </p:nvSpPr>
        <p:spPr>
          <a:xfrm>
            <a:off x="0" y="2584310"/>
            <a:ext cx="9162300" cy="1919100"/>
          </a:xfrm>
          <a:prstGeom prst="rect">
            <a:avLst/>
          </a:prstGeom>
          <a:solidFill>
            <a:srgbClr val="001970">
              <a:alpha val="80000"/>
            </a:srgbClr>
          </a:solidFill>
          <a:ln>
            <a:noFill/>
          </a:ln>
        </p:spPr>
        <p:txBody>
          <a:bodyPr spcFirstLastPara="1" wrap="square" lIns="97525" tIns="48750" rIns="97525" bIns="137150" anchor="ctr" anchorCtr="0">
            <a:noAutofit/>
          </a:bodyPr>
          <a:lstStyle/>
          <a:p>
            <a:pPr marL="1270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100"/>
              <a:buFont typeface="Trebuchet MS"/>
              <a:buNone/>
            </a:pPr>
            <a:r>
              <a:rPr lang="en" sz="4100" b="1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Our Mission: </a:t>
            </a:r>
            <a:endParaRPr sz="4100" b="0" i="0" u="none" strike="noStrike" cap="none">
              <a:solidFill>
                <a:srgbClr val="5C667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1270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rebuchet MS"/>
              <a:buNone/>
            </a:pPr>
            <a:r>
              <a:rPr lang="en" sz="24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Improving health care equity, access and outcomes for the people we serve while saving Coloradans money on health care and driving value for Colorado.</a:t>
            </a:r>
            <a:endParaRPr sz="2400" b="0" i="0" u="none" strike="noStrike" cap="none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What We Do">
  <p:cSld name="What We Do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5"/>
          <p:cNvSpPr txBox="1">
            <a:spLocks noGrp="1"/>
          </p:cNvSpPr>
          <p:nvPr>
            <p:ph type="sldNum" idx="12"/>
          </p:nvPr>
        </p:nvSpPr>
        <p:spPr>
          <a:xfrm>
            <a:off x="6880594" y="4778065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7" name="Google Shape;107;p25"/>
          <p:cNvSpPr/>
          <p:nvPr/>
        </p:nvSpPr>
        <p:spPr>
          <a:xfrm>
            <a:off x="628649" y="1405105"/>
            <a:ext cx="7825200" cy="21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Trebuchet MS"/>
              <a:buNone/>
            </a:pPr>
            <a:r>
              <a:rPr lang="en" sz="27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The Department of Health Care Policy &amp; Financing administers Health First Colorado (Colorado’s Medicaid program), Child Health Plan </a:t>
            </a:r>
            <a:r>
              <a:rPr lang="en" sz="2700" i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Plus </a:t>
            </a:r>
            <a:r>
              <a:rPr lang="en" sz="27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(CHP+) and other health care programs for Coloradans who qualify. </a:t>
            </a:r>
            <a:endParaRPr sz="2700" b="1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08" name="Google Shape;108;p25"/>
          <p:cNvSpPr/>
          <p:nvPr/>
        </p:nvSpPr>
        <p:spPr>
          <a:xfrm>
            <a:off x="628649" y="286659"/>
            <a:ext cx="78252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What We Do</a:t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6"/>
          <p:cNvSpPr txBox="1">
            <a:spLocks noGrp="1"/>
          </p:cNvSpPr>
          <p:nvPr>
            <p:ph type="title"/>
          </p:nvPr>
        </p:nvSpPr>
        <p:spPr>
          <a:xfrm>
            <a:off x="605659" y="1354603"/>
            <a:ext cx="3602400" cy="222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Trebuchet MS"/>
              <a:buNone/>
              <a:defRPr sz="5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26"/>
          <p:cNvSpPr txBox="1">
            <a:spLocks noGrp="1"/>
          </p:cNvSpPr>
          <p:nvPr>
            <p:ph type="body" idx="1"/>
          </p:nvPr>
        </p:nvSpPr>
        <p:spPr>
          <a:xfrm>
            <a:off x="4857422" y="1354602"/>
            <a:ext cx="3642000" cy="222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4000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365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Noto Sans Symbols"/>
              <a:buChar char="⮚"/>
              <a:defRPr sz="24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Noto Sans Symbols"/>
              <a:buChar char="▪"/>
              <a:defRPr sz="21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2" name="Google Shape;112;p26"/>
          <p:cNvSpPr txBox="1">
            <a:spLocks noGrp="1"/>
          </p:cNvSpPr>
          <p:nvPr>
            <p:ph type="sldNum" idx="12"/>
          </p:nvPr>
        </p:nvSpPr>
        <p:spPr>
          <a:xfrm>
            <a:off x="6880594" y="4778065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113" name="Google Shape;113;p26"/>
          <p:cNvCxnSpPr/>
          <p:nvPr/>
        </p:nvCxnSpPr>
        <p:spPr>
          <a:xfrm>
            <a:off x="4572000" y="995363"/>
            <a:ext cx="0" cy="3152700"/>
          </a:xfrm>
          <a:prstGeom prst="straightConnector1">
            <a:avLst/>
          </a:prstGeom>
          <a:noFill/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7"/>
          <p:cNvSpPr txBox="1">
            <a:spLocks noGrp="1"/>
          </p:cNvSpPr>
          <p:nvPr>
            <p:ph type="title"/>
          </p:nvPr>
        </p:nvSpPr>
        <p:spPr>
          <a:xfrm>
            <a:off x="137948" y="1626216"/>
            <a:ext cx="88683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Trebuchet MS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27"/>
          <p:cNvSpPr txBox="1">
            <a:spLocks noGrp="1"/>
          </p:cNvSpPr>
          <p:nvPr>
            <p:ph type="sldNum" idx="12"/>
          </p:nvPr>
        </p:nvSpPr>
        <p:spPr>
          <a:xfrm>
            <a:off x="6880594" y="4778065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8"/>
          <p:cNvSpPr txBox="1">
            <a:spLocks noGrp="1"/>
          </p:cNvSpPr>
          <p:nvPr>
            <p:ph type="sldNum" idx="12"/>
          </p:nvPr>
        </p:nvSpPr>
        <p:spPr>
          <a:xfrm>
            <a:off x="6880594" y="4778065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19" name="Google Shape;119;p28"/>
          <p:cNvSpPr txBox="1">
            <a:spLocks noGrp="1"/>
          </p:cNvSpPr>
          <p:nvPr>
            <p:ph type="title"/>
          </p:nvPr>
        </p:nvSpPr>
        <p:spPr>
          <a:xfrm>
            <a:off x="551456" y="2034600"/>
            <a:ext cx="8213700" cy="173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Trebuchet MS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hat Slide">
  <p:cSld name="Chat Slide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9"/>
          <p:cNvSpPr txBox="1">
            <a:spLocks noGrp="1"/>
          </p:cNvSpPr>
          <p:nvPr>
            <p:ph type="title"/>
          </p:nvPr>
        </p:nvSpPr>
        <p:spPr>
          <a:xfrm>
            <a:off x="4772907" y="1690388"/>
            <a:ext cx="4138800" cy="176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Trebuchet MS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29"/>
          <p:cNvSpPr txBox="1">
            <a:spLocks noGrp="1"/>
          </p:cNvSpPr>
          <p:nvPr>
            <p:ph type="sldNum" idx="12"/>
          </p:nvPr>
        </p:nvSpPr>
        <p:spPr>
          <a:xfrm>
            <a:off x="6880594" y="4778065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23" name="Google Shape;123;p29" descr="Chat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69519" y="80367"/>
            <a:ext cx="4942432" cy="49425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>
  <p:cSld name="Title Slide_1">
    <p:bg>
      <p:bgPr>
        <a:solidFill>
          <a:schemeClr val="dk2"/>
        </a:solidFill>
        <a:effectLst/>
      </p:bgPr>
    </p:bg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0"/>
          <p:cNvSpPr txBox="1">
            <a:spLocks noGrp="1"/>
          </p:cNvSpPr>
          <p:nvPr>
            <p:ph type="ctrTitle"/>
          </p:nvPr>
        </p:nvSpPr>
        <p:spPr>
          <a:xfrm>
            <a:off x="780393" y="1058770"/>
            <a:ext cx="7583100" cy="74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Trebuchet MS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30"/>
          <p:cNvSpPr txBox="1">
            <a:spLocks noGrp="1"/>
          </p:cNvSpPr>
          <p:nvPr>
            <p:ph type="subTitle" idx="1"/>
          </p:nvPr>
        </p:nvSpPr>
        <p:spPr>
          <a:xfrm>
            <a:off x="1143000" y="1867475"/>
            <a:ext cx="68580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3713"/>
              <a:buFont typeface="Arial"/>
              <a:buNone/>
              <a:defRPr sz="3713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7" name="Google Shape;127;p30"/>
          <p:cNvSpPr txBox="1">
            <a:spLocks noGrp="1"/>
          </p:cNvSpPr>
          <p:nvPr>
            <p:ph type="body" idx="2"/>
          </p:nvPr>
        </p:nvSpPr>
        <p:spPr>
          <a:xfrm>
            <a:off x="1435396" y="2689923"/>
            <a:ext cx="62733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2475"/>
              <a:buFont typeface="Arial"/>
              <a:buNone/>
              <a:defRPr sz="2475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22860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2860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2860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8" name="Google Shape;128;p30"/>
          <p:cNvSpPr txBox="1">
            <a:spLocks noGrp="1"/>
          </p:cNvSpPr>
          <p:nvPr>
            <p:ph type="dt" idx="10"/>
          </p:nvPr>
        </p:nvSpPr>
        <p:spPr>
          <a:xfrm>
            <a:off x="3543300" y="3688168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30"/>
          <p:cNvSpPr txBox="1">
            <a:spLocks noGrp="1"/>
          </p:cNvSpPr>
          <p:nvPr>
            <p:ph type="sldNum" idx="12"/>
          </p:nvPr>
        </p:nvSpPr>
        <p:spPr>
          <a:xfrm>
            <a:off x="6880595" y="4778066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3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marL="457200" marR="0" lvl="0" indent="-3492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●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92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○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92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■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92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●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92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○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92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■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92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●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92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○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92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■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3" name="Google Shape;133;p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ctrTitle"/>
          </p:nvPr>
        </p:nvSpPr>
        <p:spPr>
          <a:xfrm>
            <a:off x="780393" y="1128869"/>
            <a:ext cx="7583100" cy="74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Font typeface="Trebuchet MS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ubTitle" idx="1"/>
          </p:nvPr>
        </p:nvSpPr>
        <p:spPr>
          <a:xfrm>
            <a:off x="1143000" y="1937573"/>
            <a:ext cx="68580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sz="3700" b="1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dt" idx="10"/>
          </p:nvPr>
        </p:nvSpPr>
        <p:spPr>
          <a:xfrm>
            <a:off x="3543300" y="3688167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sldNum" idx="12"/>
          </p:nvPr>
        </p:nvSpPr>
        <p:spPr>
          <a:xfrm>
            <a:off x="6880594" y="4780264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2"/>
          </p:nvPr>
        </p:nvSpPr>
        <p:spPr>
          <a:xfrm>
            <a:off x="1435396" y="2760021"/>
            <a:ext cx="62733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marR="0" lvl="0" indent="-22860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22860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2860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2860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_HEADER">
  <p:cSld name="SECTION_HEADER 2">
    <p:bg>
      <p:bgPr>
        <a:solidFill>
          <a:schemeClr val="accent1"/>
        </a:solidFill>
        <a:effectLst/>
      </p:bgPr>
    </p:bg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32"/>
          <p:cNvSpPr/>
          <p:nvPr/>
        </p:nvSpPr>
        <p:spPr>
          <a:xfrm>
            <a:off x="0" y="4692458"/>
            <a:ext cx="9144000" cy="457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</a:pPr>
            <a:endParaRPr sz="10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6" name="Google Shape;136;p32" descr="Google Shape;76;p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6005" y="4760068"/>
            <a:ext cx="1752567" cy="294431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32"/>
          <p:cNvSpPr txBox="1">
            <a:spLocks noGrp="1"/>
          </p:cNvSpPr>
          <p:nvPr>
            <p:ph type="title"/>
          </p:nvPr>
        </p:nvSpPr>
        <p:spPr>
          <a:xfrm>
            <a:off x="628650" y="328488"/>
            <a:ext cx="78867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525" tIns="35525" rIns="35525" bIns="35525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500"/>
              <a:buFont typeface="Trebuchet MS"/>
              <a:buNone/>
              <a:defRPr sz="3500">
                <a:solidFill>
                  <a:srgbClr val="FFFFFF"/>
                </a:solidFill>
              </a:defRPr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/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/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/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/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/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/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/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32"/>
          <p:cNvSpPr txBox="1">
            <a:spLocks noGrp="1"/>
          </p:cNvSpPr>
          <p:nvPr>
            <p:ph type="body" idx="1"/>
          </p:nvPr>
        </p:nvSpPr>
        <p:spPr>
          <a:xfrm>
            <a:off x="628650" y="1389227"/>
            <a:ext cx="7886700" cy="31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525" tIns="35525" rIns="35525" bIns="35525" anchor="t" anchorCtr="0">
            <a:normAutofit/>
          </a:bodyPr>
          <a:lstStyle>
            <a:lvl1pPr marL="457200" lvl="0" indent="-3619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Arial"/>
              <a:buChar char="•"/>
              <a:defRPr sz="21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lvl="1" indent="-3619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Arial"/>
              <a:buChar char="⮚"/>
              <a:defRPr sz="21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lvl="2" indent="-3619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Arial"/>
              <a:buChar char="▪"/>
              <a:defRPr sz="21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lvl="3" indent="-3619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Arial"/>
              <a:buChar char="•"/>
              <a:defRPr sz="21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lvl="4" indent="-3619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Arial"/>
              <a:buChar char="○"/>
              <a:defRPr sz="21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lvl="5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■"/>
              <a:defRPr sz="1100"/>
            </a:lvl6pPr>
            <a:lvl7pPr marL="3200400" lvl="6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  <a:defRPr sz="1100"/>
            </a:lvl7pPr>
            <a:lvl8pPr marL="3657600" lvl="7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 sz="1100"/>
            </a:lvl8pPr>
            <a:lvl9pPr marL="4114800" lvl="8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■"/>
              <a:defRPr sz="1100"/>
            </a:lvl9pPr>
          </a:lstStyle>
          <a:p>
            <a:endParaRPr/>
          </a:p>
        </p:txBody>
      </p:sp>
      <p:sp>
        <p:nvSpPr>
          <p:cNvPr id="139" name="Google Shape;139;p32"/>
          <p:cNvSpPr txBox="1">
            <a:spLocks noGrp="1"/>
          </p:cNvSpPr>
          <p:nvPr>
            <p:ph type="sldNum" idx="12"/>
          </p:nvPr>
        </p:nvSpPr>
        <p:spPr>
          <a:xfrm>
            <a:off x="8770009" y="4833078"/>
            <a:ext cx="168000" cy="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525" tIns="35525" rIns="35525" bIns="355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Trebuchet MS"/>
              <a:buNone/>
              <a:defRPr sz="700">
                <a:solidFill>
                  <a:srgbClr val="000000"/>
                </a:solidFill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Trebuchet MS"/>
              <a:buNone/>
              <a:defRPr sz="700">
                <a:solidFill>
                  <a:srgbClr val="000000"/>
                </a:solidFill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Trebuchet MS"/>
              <a:buNone/>
              <a:defRPr sz="700">
                <a:solidFill>
                  <a:srgbClr val="000000"/>
                </a:solidFill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Trebuchet MS"/>
              <a:buNone/>
              <a:defRPr sz="700">
                <a:solidFill>
                  <a:srgbClr val="000000"/>
                </a:solidFill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Trebuchet MS"/>
              <a:buNone/>
              <a:defRPr sz="700">
                <a:solidFill>
                  <a:srgbClr val="000000"/>
                </a:solidFill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Trebuchet MS"/>
              <a:buNone/>
              <a:defRPr sz="700">
                <a:solidFill>
                  <a:srgbClr val="000000"/>
                </a:solidFill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Trebuchet MS"/>
              <a:buNone/>
              <a:defRPr sz="700">
                <a:solidFill>
                  <a:srgbClr val="000000"/>
                </a:solidFill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Trebuchet MS"/>
              <a:buNone/>
              <a:defRPr sz="700">
                <a:solidFill>
                  <a:srgbClr val="000000"/>
                </a:solidFill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Trebuchet MS"/>
              <a:buNone/>
              <a:defRPr sz="700">
                <a:solidFill>
                  <a:srgbClr val="000000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sz="900">
              <a:solidFill>
                <a:schemeClr val="dk1"/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bg>
      <p:bgPr>
        <a:solidFill>
          <a:schemeClr val="dk2"/>
        </a:solidFill>
        <a:effectLst/>
      </p:bgPr>
    </p:bg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34"/>
          <p:cNvSpPr txBox="1">
            <a:spLocks noGrp="1"/>
          </p:cNvSpPr>
          <p:nvPr>
            <p:ph type="ctrTitle"/>
          </p:nvPr>
        </p:nvSpPr>
        <p:spPr>
          <a:xfrm>
            <a:off x="780393" y="1058770"/>
            <a:ext cx="7583100" cy="74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Trebuchet MS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34"/>
          <p:cNvSpPr txBox="1">
            <a:spLocks noGrp="1"/>
          </p:cNvSpPr>
          <p:nvPr>
            <p:ph type="subTitle" idx="1"/>
          </p:nvPr>
        </p:nvSpPr>
        <p:spPr>
          <a:xfrm>
            <a:off x="1143000" y="1867475"/>
            <a:ext cx="68580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3713"/>
              <a:buFont typeface="Arial"/>
              <a:buNone/>
              <a:defRPr sz="3713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9" name="Google Shape;149;p34"/>
          <p:cNvSpPr txBox="1">
            <a:spLocks noGrp="1"/>
          </p:cNvSpPr>
          <p:nvPr>
            <p:ph type="body" idx="2"/>
          </p:nvPr>
        </p:nvSpPr>
        <p:spPr>
          <a:xfrm>
            <a:off x="1435396" y="2689923"/>
            <a:ext cx="62733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2475"/>
              <a:buFont typeface="Arial"/>
              <a:buNone/>
              <a:defRPr sz="2475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22860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2860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2860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0" name="Google Shape;150;p34"/>
          <p:cNvSpPr txBox="1">
            <a:spLocks noGrp="1"/>
          </p:cNvSpPr>
          <p:nvPr>
            <p:ph type="dt" idx="10"/>
          </p:nvPr>
        </p:nvSpPr>
        <p:spPr>
          <a:xfrm>
            <a:off x="3543300" y="3688168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34"/>
          <p:cNvSpPr txBox="1">
            <a:spLocks noGrp="1"/>
          </p:cNvSpPr>
          <p:nvPr>
            <p:ph type="sldNum" idx="12"/>
          </p:nvPr>
        </p:nvSpPr>
        <p:spPr>
          <a:xfrm>
            <a:off x="6880595" y="4778066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Slide 2">
  <p:cSld name="Content Slide 2"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35"/>
          <p:cNvSpPr txBox="1">
            <a:spLocks noGrp="1"/>
          </p:cNvSpPr>
          <p:nvPr>
            <p:ph type="body" idx="1"/>
          </p:nvPr>
        </p:nvSpPr>
        <p:spPr>
          <a:xfrm>
            <a:off x="232304" y="1285875"/>
            <a:ext cx="8679300" cy="325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4275" tIns="32125" rIns="64275" bIns="32125" anchor="t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39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34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228600" algn="l">
              <a:lnSpc>
                <a:spcPct val="100000"/>
              </a:lnSpc>
              <a:spcBef>
                <a:spcPts val="39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31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28600" algn="l">
              <a:lnSpc>
                <a:spcPct val="100000"/>
              </a:lnSpc>
              <a:spcBef>
                <a:spcPts val="39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68300" algn="l">
              <a:lnSpc>
                <a:spcPct val="100000"/>
              </a:lnSpc>
              <a:spcBef>
                <a:spcPts val="39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❖"/>
              <a:defRPr sz="2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39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28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228600" algn="l">
              <a:lnSpc>
                <a:spcPct val="100000"/>
              </a:lnSpc>
              <a:spcBef>
                <a:spcPts val="39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28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228600" algn="l">
              <a:lnSpc>
                <a:spcPct val="100000"/>
              </a:lnSpc>
              <a:spcBef>
                <a:spcPts val="39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28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228600" algn="l">
              <a:lnSpc>
                <a:spcPct val="100000"/>
              </a:lnSpc>
              <a:spcBef>
                <a:spcPts val="39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28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228600" algn="l">
              <a:lnSpc>
                <a:spcPct val="100000"/>
              </a:lnSpc>
              <a:spcBef>
                <a:spcPts val="39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28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54" name="Google Shape;154;p35"/>
          <p:cNvSpPr txBox="1">
            <a:spLocks noGrp="1"/>
          </p:cNvSpPr>
          <p:nvPr>
            <p:ph type="sldNum" idx="12"/>
          </p:nvPr>
        </p:nvSpPr>
        <p:spPr>
          <a:xfrm>
            <a:off x="7384771" y="4818852"/>
            <a:ext cx="15090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4275" tIns="32125" rIns="64275" bIns="321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55" name="Google Shape;155;p35"/>
          <p:cNvSpPr txBox="1">
            <a:spLocks noGrp="1"/>
          </p:cNvSpPr>
          <p:nvPr>
            <p:ph type="title"/>
          </p:nvPr>
        </p:nvSpPr>
        <p:spPr>
          <a:xfrm>
            <a:off x="232304" y="329339"/>
            <a:ext cx="8679300" cy="61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6200" b="0" i="0" u="none" strike="noStrike" cap="none">
                <a:solidFill>
                  <a:srgbClr val="00125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" type="secHead">
  <p:cSld name="SECTION_HEADER"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36"/>
          <p:cNvSpPr txBox="1">
            <a:spLocks noGrp="1"/>
          </p:cNvSpPr>
          <p:nvPr>
            <p:ph type="title"/>
          </p:nvPr>
        </p:nvSpPr>
        <p:spPr>
          <a:xfrm>
            <a:off x="628650" y="328489"/>
            <a:ext cx="78867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Trebuchet MS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36"/>
          <p:cNvSpPr txBox="1">
            <a:spLocks noGrp="1"/>
          </p:cNvSpPr>
          <p:nvPr>
            <p:ph type="body" idx="1"/>
          </p:nvPr>
        </p:nvSpPr>
        <p:spPr>
          <a:xfrm>
            <a:off x="628650" y="1389227"/>
            <a:ext cx="7886700" cy="31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00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3864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733"/>
              <a:buFont typeface="Noto Sans Symbols"/>
              <a:buChar char="⮚"/>
              <a:defRPr sz="2475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357187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2025"/>
              <a:buFont typeface="Noto Sans Symbols"/>
              <a:buChar char="▪"/>
              <a:defRPr sz="2025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9" name="Google Shape;159;p36"/>
          <p:cNvSpPr txBox="1">
            <a:spLocks noGrp="1"/>
          </p:cNvSpPr>
          <p:nvPr>
            <p:ph type="sldNum" idx="12"/>
          </p:nvPr>
        </p:nvSpPr>
        <p:spPr>
          <a:xfrm>
            <a:off x="6880595" y="4778066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37"/>
          <p:cNvSpPr txBox="1">
            <a:spLocks noGrp="1"/>
          </p:cNvSpPr>
          <p:nvPr>
            <p:ph type="title"/>
          </p:nvPr>
        </p:nvSpPr>
        <p:spPr>
          <a:xfrm>
            <a:off x="68974" y="1587759"/>
            <a:ext cx="90060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37"/>
          <p:cNvSpPr txBox="1">
            <a:spLocks noGrp="1"/>
          </p:cNvSpPr>
          <p:nvPr>
            <p:ph type="sldNum" idx="12"/>
          </p:nvPr>
        </p:nvSpPr>
        <p:spPr>
          <a:xfrm>
            <a:off x="6880595" y="4778066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38"/>
          <p:cNvSpPr txBox="1">
            <a:spLocks noGrp="1"/>
          </p:cNvSpPr>
          <p:nvPr>
            <p:ph type="sldNum" idx="12"/>
          </p:nvPr>
        </p:nvSpPr>
        <p:spPr>
          <a:xfrm>
            <a:off x="6880595" y="4778066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act Info Slide">
  <p:cSld name="Contact Info Slide"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40"/>
          <p:cNvSpPr txBox="1">
            <a:spLocks noGrp="1"/>
          </p:cNvSpPr>
          <p:nvPr>
            <p:ph type="title"/>
          </p:nvPr>
        </p:nvSpPr>
        <p:spPr>
          <a:xfrm>
            <a:off x="628650" y="328489"/>
            <a:ext cx="78867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Trebuchet MS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1" name="Google Shape;171;p40"/>
          <p:cNvSpPr txBox="1">
            <a:spLocks noGrp="1"/>
          </p:cNvSpPr>
          <p:nvPr>
            <p:ph type="body" idx="1"/>
          </p:nvPr>
        </p:nvSpPr>
        <p:spPr>
          <a:xfrm>
            <a:off x="1952714" y="1656494"/>
            <a:ext cx="5238600" cy="229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2" name="Google Shape;172;p40"/>
          <p:cNvSpPr txBox="1">
            <a:spLocks noGrp="1"/>
          </p:cNvSpPr>
          <p:nvPr>
            <p:ph type="sldNum" idx="12"/>
          </p:nvPr>
        </p:nvSpPr>
        <p:spPr>
          <a:xfrm>
            <a:off x="6880595" y="4778066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42"/>
          <p:cNvSpPr txBox="1">
            <a:spLocks noGrp="1"/>
          </p:cNvSpPr>
          <p:nvPr>
            <p:ph type="title"/>
          </p:nvPr>
        </p:nvSpPr>
        <p:spPr>
          <a:xfrm>
            <a:off x="605659" y="1354603"/>
            <a:ext cx="3602400" cy="222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Trebuchet MS"/>
              <a:buNone/>
              <a:defRPr sz="5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p42"/>
          <p:cNvSpPr txBox="1">
            <a:spLocks noGrp="1"/>
          </p:cNvSpPr>
          <p:nvPr>
            <p:ph type="body" idx="1"/>
          </p:nvPr>
        </p:nvSpPr>
        <p:spPr>
          <a:xfrm>
            <a:off x="4857421" y="1354602"/>
            <a:ext cx="3641700" cy="222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00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3528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680"/>
              <a:buFont typeface="Noto Sans Symbols"/>
              <a:buChar char="⮚"/>
              <a:defRPr sz="24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3619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2100"/>
              <a:buFont typeface="Noto Sans Symbols"/>
              <a:buChar char="▪"/>
              <a:defRPr sz="21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9" name="Google Shape;179;p42"/>
          <p:cNvSpPr txBox="1">
            <a:spLocks noGrp="1"/>
          </p:cNvSpPr>
          <p:nvPr>
            <p:ph type="sldNum" idx="12"/>
          </p:nvPr>
        </p:nvSpPr>
        <p:spPr>
          <a:xfrm>
            <a:off x="6880595" y="4778066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180" name="Google Shape;180;p42"/>
          <p:cNvCxnSpPr/>
          <p:nvPr/>
        </p:nvCxnSpPr>
        <p:spPr>
          <a:xfrm>
            <a:off x="4572000" y="995363"/>
            <a:ext cx="0" cy="3152700"/>
          </a:xfrm>
          <a:prstGeom prst="straightConnector1">
            <a:avLst/>
          </a:prstGeom>
          <a:noFill/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hat Slide">
  <p:cSld name="Chat Slide"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43"/>
          <p:cNvSpPr txBox="1">
            <a:spLocks noGrp="1"/>
          </p:cNvSpPr>
          <p:nvPr>
            <p:ph type="title"/>
          </p:nvPr>
        </p:nvSpPr>
        <p:spPr>
          <a:xfrm>
            <a:off x="4592091" y="1690390"/>
            <a:ext cx="4319700" cy="176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65"/>
              <a:buFont typeface="Trebuchet MS"/>
              <a:buNone/>
              <a:defRPr sz="6065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3" name="Google Shape;183;p43"/>
          <p:cNvSpPr txBox="1">
            <a:spLocks noGrp="1"/>
          </p:cNvSpPr>
          <p:nvPr>
            <p:ph type="sldNum" idx="12"/>
          </p:nvPr>
        </p:nvSpPr>
        <p:spPr>
          <a:xfrm>
            <a:off x="6880595" y="4778066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84" name="Google Shape;184;p4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59245" y="636271"/>
            <a:ext cx="3336142" cy="33361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44"/>
          <p:cNvSpPr txBox="1">
            <a:spLocks noGrp="1"/>
          </p:cNvSpPr>
          <p:nvPr>
            <p:ph type="title"/>
          </p:nvPr>
        </p:nvSpPr>
        <p:spPr>
          <a:xfrm>
            <a:off x="417328" y="273844"/>
            <a:ext cx="83094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Trebuchet MS"/>
              <a:buNone/>
              <a:defRPr sz="6000" b="1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7" name="Google Shape;187;p44"/>
          <p:cNvSpPr txBox="1">
            <a:spLocks noGrp="1"/>
          </p:cNvSpPr>
          <p:nvPr>
            <p:ph type="sldNum" idx="12"/>
          </p:nvPr>
        </p:nvSpPr>
        <p:spPr>
          <a:xfrm>
            <a:off x="6880595" y="4780265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ission Text">
  <p:cSld name="Mission Tex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6880594" y="4780264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5" name="Google Shape;25;p5"/>
          <p:cNvSpPr/>
          <p:nvPr/>
        </p:nvSpPr>
        <p:spPr>
          <a:xfrm>
            <a:off x="628649" y="1405105"/>
            <a:ext cx="7825200" cy="17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Trebuchet MS"/>
              <a:buNone/>
            </a:pPr>
            <a:r>
              <a:rPr lang="en" sz="27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Improving health care equity, access and outcomes for the people we serve while saving Coloradans money on health care and driving value for Colorado.</a:t>
            </a:r>
            <a:endParaRPr sz="1100"/>
          </a:p>
        </p:txBody>
      </p:sp>
      <p:sp>
        <p:nvSpPr>
          <p:cNvPr id="26" name="Google Shape;26;p5"/>
          <p:cNvSpPr/>
          <p:nvPr/>
        </p:nvSpPr>
        <p:spPr>
          <a:xfrm>
            <a:off x="658793" y="313418"/>
            <a:ext cx="7825200" cy="7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 b="1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Our Mission</a:t>
            </a:r>
            <a:endParaRPr sz="14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_HEADER">
  <p:cSld name="SECTION_HEADER 2">
    <p:bg>
      <p:bgPr>
        <a:solidFill>
          <a:schemeClr val="accent1"/>
        </a:solidFill>
        <a:effectLst/>
      </p:bgPr>
    </p:bg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45"/>
          <p:cNvSpPr/>
          <p:nvPr/>
        </p:nvSpPr>
        <p:spPr>
          <a:xfrm>
            <a:off x="0" y="4692458"/>
            <a:ext cx="9144000" cy="457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</a:pPr>
            <a:endParaRPr sz="10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0" name="Google Shape;190;p45" descr="Google Shape;76;p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6005" y="4760068"/>
            <a:ext cx="1752567" cy="294431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45"/>
          <p:cNvSpPr txBox="1">
            <a:spLocks noGrp="1"/>
          </p:cNvSpPr>
          <p:nvPr>
            <p:ph type="title"/>
          </p:nvPr>
        </p:nvSpPr>
        <p:spPr>
          <a:xfrm>
            <a:off x="628650" y="328488"/>
            <a:ext cx="78867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525" tIns="35525" rIns="35525" bIns="35525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500"/>
              <a:buFont typeface="Trebuchet MS"/>
              <a:buNone/>
              <a:defRPr sz="3500">
                <a:solidFill>
                  <a:srgbClr val="FFFFFF"/>
                </a:solidFill>
              </a:defRPr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/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/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/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/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/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/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/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2" name="Google Shape;192;p45"/>
          <p:cNvSpPr txBox="1">
            <a:spLocks noGrp="1"/>
          </p:cNvSpPr>
          <p:nvPr>
            <p:ph type="body" idx="1"/>
          </p:nvPr>
        </p:nvSpPr>
        <p:spPr>
          <a:xfrm>
            <a:off x="628650" y="1389227"/>
            <a:ext cx="7886700" cy="31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525" tIns="35525" rIns="35525" bIns="35525" anchor="t" anchorCtr="0">
            <a:normAutofit/>
          </a:bodyPr>
          <a:lstStyle>
            <a:lvl1pPr marL="457200" lvl="0" indent="-3619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Arial"/>
              <a:buChar char="•"/>
              <a:defRPr sz="21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lvl="1" indent="-3619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Arial"/>
              <a:buChar char="⮚"/>
              <a:defRPr sz="21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lvl="2" indent="-3619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Arial"/>
              <a:buChar char="▪"/>
              <a:defRPr sz="21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lvl="3" indent="-3619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Arial"/>
              <a:buChar char="•"/>
              <a:defRPr sz="21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lvl="4" indent="-3619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Arial"/>
              <a:buChar char="○"/>
              <a:defRPr sz="21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lvl="5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■"/>
              <a:defRPr sz="1100"/>
            </a:lvl6pPr>
            <a:lvl7pPr marL="3200400" lvl="6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  <a:defRPr sz="1100"/>
            </a:lvl7pPr>
            <a:lvl8pPr marL="3657600" lvl="7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 sz="1100"/>
            </a:lvl8pPr>
            <a:lvl9pPr marL="4114800" lvl="8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■"/>
              <a:defRPr sz="1100"/>
            </a:lvl9pPr>
          </a:lstStyle>
          <a:p>
            <a:endParaRPr/>
          </a:p>
        </p:txBody>
      </p:sp>
      <p:sp>
        <p:nvSpPr>
          <p:cNvPr id="193" name="Google Shape;193;p45"/>
          <p:cNvSpPr txBox="1">
            <a:spLocks noGrp="1"/>
          </p:cNvSpPr>
          <p:nvPr>
            <p:ph type="sldNum" idx="12"/>
          </p:nvPr>
        </p:nvSpPr>
        <p:spPr>
          <a:xfrm>
            <a:off x="8770009" y="4833078"/>
            <a:ext cx="168000" cy="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525" tIns="35525" rIns="35525" bIns="355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Trebuchet MS"/>
              <a:buNone/>
              <a:defRPr sz="700">
                <a:solidFill>
                  <a:srgbClr val="000000"/>
                </a:solidFill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Trebuchet MS"/>
              <a:buNone/>
              <a:defRPr sz="700">
                <a:solidFill>
                  <a:srgbClr val="000000"/>
                </a:solidFill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Trebuchet MS"/>
              <a:buNone/>
              <a:defRPr sz="700">
                <a:solidFill>
                  <a:srgbClr val="000000"/>
                </a:solidFill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Trebuchet MS"/>
              <a:buNone/>
              <a:defRPr sz="700">
                <a:solidFill>
                  <a:srgbClr val="000000"/>
                </a:solidFill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Trebuchet MS"/>
              <a:buNone/>
              <a:defRPr sz="700">
                <a:solidFill>
                  <a:srgbClr val="000000"/>
                </a:solidFill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Trebuchet MS"/>
              <a:buNone/>
              <a:defRPr sz="700">
                <a:solidFill>
                  <a:srgbClr val="000000"/>
                </a:solidFill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Trebuchet MS"/>
              <a:buNone/>
              <a:defRPr sz="700">
                <a:solidFill>
                  <a:srgbClr val="000000"/>
                </a:solidFill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Trebuchet MS"/>
              <a:buNone/>
              <a:defRPr sz="700">
                <a:solidFill>
                  <a:srgbClr val="000000"/>
                </a:solidFill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Trebuchet MS"/>
              <a:buNone/>
              <a:defRPr sz="700">
                <a:solidFill>
                  <a:srgbClr val="000000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sz="900">
              <a:solidFill>
                <a:schemeClr val="dk1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ission Photo">
  <p:cSld name="Mission Photo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>
            <a:spLocks noGrp="1"/>
          </p:cNvSpPr>
          <p:nvPr>
            <p:ph type="sldNum" idx="12"/>
          </p:nvPr>
        </p:nvSpPr>
        <p:spPr>
          <a:xfrm>
            <a:off x="6880594" y="4780264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9" name="Google Shape;29;p6"/>
          <p:cNvSpPr txBox="1"/>
          <p:nvPr/>
        </p:nvSpPr>
        <p:spPr>
          <a:xfrm>
            <a:off x="10221314" y="6553015"/>
            <a:ext cx="1629000" cy="29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400" b="1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‹#›</a:t>
            </a:fld>
            <a:endParaRPr sz="1400" b="1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30" name="Google Shape;30;p6"/>
          <p:cNvPicPr preferRelativeResize="0"/>
          <p:nvPr/>
        </p:nvPicPr>
        <p:blipFill rotWithShape="1">
          <a:blip r:embed="rId2">
            <a:alphaModFix/>
          </a:blip>
          <a:srcRect l="1681" t="12786" b="4827"/>
          <a:stretch/>
        </p:blipFill>
        <p:spPr>
          <a:xfrm>
            <a:off x="0" y="-1"/>
            <a:ext cx="9144004" cy="4695092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31;p6"/>
          <p:cNvSpPr/>
          <p:nvPr/>
        </p:nvSpPr>
        <p:spPr>
          <a:xfrm>
            <a:off x="0" y="2584310"/>
            <a:ext cx="9162300" cy="1919100"/>
          </a:xfrm>
          <a:prstGeom prst="rect">
            <a:avLst/>
          </a:prstGeom>
          <a:solidFill>
            <a:srgbClr val="001970">
              <a:alpha val="80000"/>
            </a:srgbClr>
          </a:solidFill>
          <a:ln>
            <a:noFill/>
          </a:ln>
        </p:spPr>
        <p:txBody>
          <a:bodyPr spcFirstLastPara="1" wrap="square" lIns="97525" tIns="48750" rIns="97525" bIns="137150" anchor="ctr" anchorCtr="0">
            <a:noAutofit/>
          </a:bodyPr>
          <a:lstStyle/>
          <a:p>
            <a:pPr marL="1270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100"/>
              <a:buFont typeface="Trebuchet MS"/>
              <a:buNone/>
            </a:pPr>
            <a:r>
              <a:rPr lang="en" sz="4100" b="1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Our Mission: </a:t>
            </a:r>
            <a:endParaRPr sz="4100" b="0" i="0" u="none" strike="noStrike" cap="none">
              <a:solidFill>
                <a:srgbClr val="5C667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1270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rebuchet MS"/>
              <a:buNone/>
            </a:pPr>
            <a:r>
              <a:rPr lang="en" sz="24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Improving health care equity, access and outcomes for the people we serve while saving Coloradans money on health care and driving value for Colorado.</a:t>
            </a:r>
            <a:endParaRPr sz="2400" b="0" i="0" u="none" strike="noStrike" cap="none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What We Do">
  <p:cSld name="What We Do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>
            <a:spLocks noGrp="1"/>
          </p:cNvSpPr>
          <p:nvPr>
            <p:ph type="sldNum" idx="12"/>
          </p:nvPr>
        </p:nvSpPr>
        <p:spPr>
          <a:xfrm>
            <a:off x="6880594" y="4780264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4" name="Google Shape;34;p7"/>
          <p:cNvSpPr/>
          <p:nvPr/>
        </p:nvSpPr>
        <p:spPr>
          <a:xfrm>
            <a:off x="628649" y="1405105"/>
            <a:ext cx="7825200" cy="21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Trebuchet MS"/>
              <a:buNone/>
            </a:pPr>
            <a:r>
              <a:rPr lang="en" sz="27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The Department of Health Care Policy &amp; Financing administers Health First Colorado (Colorado’s Medicaid program), Child Health Plan </a:t>
            </a:r>
            <a:r>
              <a:rPr lang="en" sz="2700" i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Plus </a:t>
            </a:r>
            <a:r>
              <a:rPr lang="en" sz="27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(CHP+) and other health care programs for Coloradans who qualify. </a:t>
            </a:r>
            <a:endParaRPr sz="2700" b="1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5" name="Google Shape;35;p7"/>
          <p:cNvSpPr/>
          <p:nvPr/>
        </p:nvSpPr>
        <p:spPr>
          <a:xfrm>
            <a:off x="628650" y="286659"/>
            <a:ext cx="7825200" cy="7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 b="1" i="0" u="none" strike="noStrike" cap="none">
                <a:solidFill>
                  <a:srgbClr val="232C68"/>
                </a:solidFill>
                <a:latin typeface="Trebuchet MS"/>
                <a:ea typeface="Trebuchet MS"/>
                <a:cs typeface="Trebuchet MS"/>
                <a:sym typeface="Trebuchet MS"/>
              </a:rPr>
              <a:t>What We Do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>
            <a:spLocks noGrp="1"/>
          </p:cNvSpPr>
          <p:nvPr>
            <p:ph type="title"/>
          </p:nvPr>
        </p:nvSpPr>
        <p:spPr>
          <a:xfrm>
            <a:off x="605659" y="1354603"/>
            <a:ext cx="3602400" cy="222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Trebuchet MS"/>
              <a:buNone/>
              <a:defRPr sz="5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body" idx="1"/>
          </p:nvPr>
        </p:nvSpPr>
        <p:spPr>
          <a:xfrm>
            <a:off x="4857422" y="1354602"/>
            <a:ext cx="3641700" cy="222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4000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365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oto Sans Symbols"/>
              <a:buChar char="⮚"/>
              <a:defRPr sz="24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Char char="▪"/>
              <a:defRPr sz="21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Google Shape;39;p8"/>
          <p:cNvSpPr txBox="1">
            <a:spLocks noGrp="1"/>
          </p:cNvSpPr>
          <p:nvPr>
            <p:ph type="sldNum" idx="12"/>
          </p:nvPr>
        </p:nvSpPr>
        <p:spPr>
          <a:xfrm>
            <a:off x="6880594" y="4780264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40" name="Google Shape;40;p8"/>
          <p:cNvCxnSpPr/>
          <p:nvPr/>
        </p:nvCxnSpPr>
        <p:spPr>
          <a:xfrm>
            <a:off x="4572000" y="995363"/>
            <a:ext cx="0" cy="31527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9"/>
          <p:cNvSpPr txBox="1">
            <a:spLocks noGrp="1"/>
          </p:cNvSpPr>
          <p:nvPr>
            <p:ph type="title"/>
          </p:nvPr>
        </p:nvSpPr>
        <p:spPr>
          <a:xfrm>
            <a:off x="137948" y="1645444"/>
            <a:ext cx="88680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sldNum" idx="12"/>
          </p:nvPr>
        </p:nvSpPr>
        <p:spPr>
          <a:xfrm>
            <a:off x="6880594" y="4780264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estions Slide 1">
  <p:cSld name="Questions Slide 1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0"/>
          <p:cNvSpPr txBox="1">
            <a:spLocks noGrp="1"/>
          </p:cNvSpPr>
          <p:nvPr>
            <p:ph type="title"/>
          </p:nvPr>
        </p:nvSpPr>
        <p:spPr>
          <a:xfrm>
            <a:off x="4592091" y="1968996"/>
            <a:ext cx="4036200" cy="173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100"/>
              <a:buFont typeface="Trebuchet MS"/>
              <a:buNone/>
              <a:defRPr sz="61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0"/>
          <p:cNvSpPr txBox="1">
            <a:spLocks noGrp="1"/>
          </p:cNvSpPr>
          <p:nvPr>
            <p:ph type="sldNum" idx="12"/>
          </p:nvPr>
        </p:nvSpPr>
        <p:spPr>
          <a:xfrm>
            <a:off x="6880594" y="4780264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7" name="Google Shape;47;p10" descr="Questions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714374" y="-223837"/>
            <a:ext cx="5572125" cy="5572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17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image" Target="../media/image8.png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37948" y="1645444"/>
            <a:ext cx="88680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Font typeface="Trebuchet MS"/>
              <a:buNone/>
              <a:defRPr sz="4500" b="1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dt" idx="10"/>
          </p:nvPr>
        </p:nvSpPr>
        <p:spPr>
          <a:xfrm>
            <a:off x="3543300" y="3680651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 sz="1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/>
          <p:nvPr/>
        </p:nvSpPr>
        <p:spPr>
          <a:xfrm>
            <a:off x="0" y="4692459"/>
            <a:ext cx="9144000" cy="4572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9;p1"/>
          <p:cNvSpPr txBox="1">
            <a:spLocks noGrp="1"/>
          </p:cNvSpPr>
          <p:nvPr>
            <p:ph type="sldNum" idx="12"/>
          </p:nvPr>
        </p:nvSpPr>
        <p:spPr>
          <a:xfrm>
            <a:off x="6880594" y="4780264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0" name="Google Shape;10;p1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205740" y="4773168"/>
            <a:ext cx="1701044" cy="288036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7"/>
          <p:cNvSpPr txBox="1">
            <a:spLocks noGrp="1"/>
          </p:cNvSpPr>
          <p:nvPr>
            <p:ph type="title"/>
          </p:nvPr>
        </p:nvSpPr>
        <p:spPr>
          <a:xfrm>
            <a:off x="137948" y="1626216"/>
            <a:ext cx="88683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Trebuchet MS"/>
              <a:buNone/>
              <a:defRPr sz="45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73" name="Google Shape;73;p17"/>
          <p:cNvSpPr txBox="1">
            <a:spLocks noGrp="1"/>
          </p:cNvSpPr>
          <p:nvPr>
            <p:ph type="dt" idx="10"/>
          </p:nvPr>
        </p:nvSpPr>
        <p:spPr>
          <a:xfrm>
            <a:off x="3543300" y="3680651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 sz="15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4" name="Google Shape;74;p17"/>
          <p:cNvSpPr/>
          <p:nvPr/>
        </p:nvSpPr>
        <p:spPr>
          <a:xfrm>
            <a:off x="0" y="4692459"/>
            <a:ext cx="91440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17"/>
          <p:cNvSpPr txBox="1">
            <a:spLocks noGrp="1"/>
          </p:cNvSpPr>
          <p:nvPr>
            <p:ph type="sldNum" idx="12"/>
          </p:nvPr>
        </p:nvSpPr>
        <p:spPr>
          <a:xfrm>
            <a:off x="6880594" y="4778065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76" name="Google Shape;76;p17" descr="A picture containing clock&#10;&#10;Description automatically generated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206006" y="4772678"/>
            <a:ext cx="1660592" cy="284617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  <p:sldLayoutId id="2147483677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33"/>
          <p:cNvSpPr txBox="1">
            <a:spLocks noGrp="1"/>
          </p:cNvSpPr>
          <p:nvPr>
            <p:ph type="title"/>
          </p:nvPr>
        </p:nvSpPr>
        <p:spPr>
          <a:xfrm>
            <a:off x="68974" y="1587759"/>
            <a:ext cx="90060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Trebuchet MS"/>
              <a:buNone/>
              <a:defRPr sz="48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2" name="Google Shape;142;p33"/>
          <p:cNvSpPr txBox="1">
            <a:spLocks noGrp="1"/>
          </p:cNvSpPr>
          <p:nvPr>
            <p:ph type="dt" idx="10"/>
          </p:nvPr>
        </p:nvSpPr>
        <p:spPr>
          <a:xfrm>
            <a:off x="3543300" y="3680652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3" name="Google Shape;143;p33"/>
          <p:cNvSpPr/>
          <p:nvPr/>
        </p:nvSpPr>
        <p:spPr>
          <a:xfrm>
            <a:off x="0" y="4692459"/>
            <a:ext cx="91440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endParaRPr sz="13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33"/>
          <p:cNvSpPr txBox="1">
            <a:spLocks noGrp="1"/>
          </p:cNvSpPr>
          <p:nvPr>
            <p:ph type="sldNum" idx="12"/>
          </p:nvPr>
        </p:nvSpPr>
        <p:spPr>
          <a:xfrm>
            <a:off x="6880595" y="4778066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45" name="Google Shape;145;p33" descr="Colorado Department of Health Care Policy and Financing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206005" y="4760069"/>
            <a:ext cx="1752567" cy="29443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4" r:id="rId6"/>
    <p:sldLayoutId id="2147483686" r:id="rId7"/>
    <p:sldLayoutId id="2147483687" r:id="rId8"/>
    <p:sldLayoutId id="2147483688" r:id="rId9"/>
    <p:sldLayoutId id="214748368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us02web.zoom.us/webinar/register/WN_zI5xXdjiR5a8N8loyay_iA#/registration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forms.gle/vicix2DeqAMin42T8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3.xml"/><Relationship Id="rId4" Type="http://schemas.openxmlformats.org/officeDocument/2006/relationships/comments" Target="../comments/commen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85"/>
          <p:cNvSpPr txBox="1">
            <a:spLocks noGrp="1"/>
          </p:cNvSpPr>
          <p:nvPr>
            <p:ph type="ctrTitle"/>
          </p:nvPr>
        </p:nvSpPr>
        <p:spPr>
          <a:xfrm>
            <a:off x="780394" y="1129278"/>
            <a:ext cx="7583100" cy="212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Trebuchet MS"/>
              <a:buNone/>
            </a:pPr>
            <a:r>
              <a:rPr lang="en" dirty="0"/>
              <a:t>Member Correspondence Improvements 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Trebuchet MS"/>
              <a:buNone/>
            </a:pPr>
            <a:r>
              <a:rPr lang="en" dirty="0"/>
              <a:t>Fiscal Year 2025-26</a:t>
            </a:r>
            <a:br>
              <a:rPr lang="en" dirty="0"/>
            </a:br>
            <a:br>
              <a:rPr lang="en" dirty="0"/>
            </a:br>
            <a:r>
              <a:rPr lang="en" dirty="0"/>
              <a:t>XX</a:t>
            </a:r>
            <a:endParaRPr dirty="0"/>
          </a:p>
        </p:txBody>
      </p:sp>
      <p:sp>
        <p:nvSpPr>
          <p:cNvPr id="374" name="Google Shape;374;p85"/>
          <p:cNvSpPr txBox="1">
            <a:spLocks noGrp="1"/>
          </p:cNvSpPr>
          <p:nvPr>
            <p:ph type="sldNum" idx="12"/>
          </p:nvPr>
        </p:nvSpPr>
        <p:spPr>
          <a:xfrm>
            <a:off x="6880594" y="4778065"/>
            <a:ext cx="20574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1</a:t>
            </a:fld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05"/>
          <p:cNvSpPr txBox="1">
            <a:spLocks noGrp="1"/>
          </p:cNvSpPr>
          <p:nvPr>
            <p:ph type="title" idx="4294967295"/>
          </p:nvPr>
        </p:nvSpPr>
        <p:spPr>
          <a:xfrm>
            <a:off x="321475" y="186650"/>
            <a:ext cx="3901800" cy="4728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Proactive Monitoring </a:t>
            </a:r>
            <a:endParaRPr sz="3000"/>
          </a:p>
        </p:txBody>
      </p:sp>
      <p:sp>
        <p:nvSpPr>
          <p:cNvPr id="550" name="Google Shape;550;p105"/>
          <p:cNvSpPr txBox="1">
            <a:spLocks noGrp="1"/>
          </p:cNvSpPr>
          <p:nvPr>
            <p:ph type="body" idx="1"/>
          </p:nvPr>
        </p:nvSpPr>
        <p:spPr>
          <a:xfrm>
            <a:off x="321475" y="712175"/>
            <a:ext cx="4096800" cy="36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latin typeface="Trebuchet MS"/>
                <a:ea typeface="Trebuchet MS"/>
                <a:cs typeface="Trebuchet MS"/>
                <a:sym typeface="Trebuchet MS"/>
              </a:rPr>
              <a:t>Goal: Catch issues in real time letters (could be system or language)</a:t>
            </a:r>
            <a:endParaRPr sz="2000" b="1"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Font typeface="Trebuchet MS"/>
              <a:buChar char="●"/>
            </a:pPr>
            <a:r>
              <a:rPr lang="en" sz="2000">
                <a:latin typeface="Trebuchet MS"/>
                <a:ea typeface="Trebuchet MS"/>
                <a:cs typeface="Trebuchet MS"/>
                <a:sym typeface="Trebuchet MS"/>
              </a:rPr>
              <a:t>Weekly live letter review (currently 100 CBMS letters, with goal to expand to all areas over the next year)</a:t>
            </a:r>
            <a:endParaRPr sz="2000"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Font typeface="Trebuchet MS"/>
              <a:buChar char="●"/>
            </a:pPr>
            <a:r>
              <a:rPr lang="en" sz="2000">
                <a:latin typeface="Trebuchet MS"/>
                <a:ea typeface="Trebuchet MS"/>
                <a:cs typeface="Trebuchet MS"/>
                <a:sym typeface="Trebuchet MS"/>
              </a:rPr>
              <a:t>Monitored for defects</a:t>
            </a:r>
            <a:endParaRPr sz="2000"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Font typeface="Trebuchet MS"/>
              <a:buChar char="●"/>
            </a:pPr>
            <a:r>
              <a:rPr lang="en" sz="2000">
                <a:latin typeface="Trebuchet MS"/>
                <a:ea typeface="Trebuchet MS"/>
                <a:cs typeface="Trebuchet MS"/>
                <a:sym typeface="Trebuchet MS"/>
              </a:rPr>
              <a:t>Continuation of effort started after 2024 Office of the State Auditor (OSA) audit</a:t>
            </a:r>
            <a:endParaRPr sz="2000" b="1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" name="Google Shape;461;p94">
            <a:extLst>
              <a:ext uri="{FF2B5EF4-FFF2-40B4-BE49-F238E27FC236}">
                <a16:creationId xmlns:a16="http://schemas.microsoft.com/office/drawing/2014/main" id="{698CA1F0-91C9-EF50-A7CB-4FB14849F3B9}"/>
              </a:ext>
            </a:extLst>
          </p:cNvPr>
          <p:cNvSpPr txBox="1">
            <a:spLocks/>
          </p:cNvSpPr>
          <p:nvPr/>
        </p:nvSpPr>
        <p:spPr>
          <a:xfrm>
            <a:off x="4666058" y="1003250"/>
            <a:ext cx="37761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00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Noto Sans Symbols"/>
              <a:buChar char="⮚"/>
              <a:defRPr sz="2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-342900">
              <a:buSzPts val="1800"/>
            </a:pPr>
            <a:r>
              <a:rPr lang="en-US" sz="1800" dirty="0">
                <a:solidFill>
                  <a:schemeClr val="bg2"/>
                </a:solidFill>
              </a:rPr>
              <a:t>X</a:t>
            </a:r>
          </a:p>
        </p:txBody>
      </p:sp>
      <p:sp>
        <p:nvSpPr>
          <p:cNvPr id="3" name="Google Shape;463;p94">
            <a:extLst>
              <a:ext uri="{FF2B5EF4-FFF2-40B4-BE49-F238E27FC236}">
                <a16:creationId xmlns:a16="http://schemas.microsoft.com/office/drawing/2014/main" id="{867C194E-22D0-A73C-ADD9-E439033D8A7D}"/>
              </a:ext>
            </a:extLst>
          </p:cNvPr>
          <p:cNvSpPr txBox="1">
            <a:spLocks/>
          </p:cNvSpPr>
          <p:nvPr/>
        </p:nvSpPr>
        <p:spPr>
          <a:xfrm>
            <a:off x="4666058" y="171574"/>
            <a:ext cx="32637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525" tIns="35525" rIns="35525" bIns="35525" anchor="b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Trebuchet MS"/>
              <a:buNone/>
              <a:defRPr sz="45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FFFF"/>
              </a:buClr>
              <a:buSzPts val="2700"/>
            </a:pPr>
            <a:r>
              <a:rPr lang="en-US" sz="3600" dirty="0">
                <a:solidFill>
                  <a:schemeClr val="bg2"/>
                </a:solidFill>
              </a:rPr>
              <a:t>X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p106"/>
          <p:cNvSpPr txBox="1">
            <a:spLocks noGrp="1"/>
          </p:cNvSpPr>
          <p:nvPr>
            <p:ph type="body" idx="1"/>
          </p:nvPr>
        </p:nvSpPr>
        <p:spPr>
          <a:xfrm>
            <a:off x="218125" y="1075200"/>
            <a:ext cx="4280400" cy="321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latin typeface="Trebuchet MS"/>
                <a:ea typeface="Trebuchet MS"/>
                <a:cs typeface="Trebuchet MS"/>
                <a:sym typeface="Trebuchet MS"/>
              </a:rPr>
              <a:t>Goal: Verify compliance with SB 17-121 and HCPF member communications standards criteria</a:t>
            </a:r>
            <a:endParaRPr sz="2000"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Font typeface="Trebuchet MS"/>
              <a:buChar char="●"/>
            </a:pPr>
            <a:r>
              <a:rPr lang="en" sz="2000">
                <a:latin typeface="Trebuchet MS"/>
                <a:ea typeface="Trebuchet MS"/>
                <a:cs typeface="Trebuchet MS"/>
                <a:sym typeface="Trebuchet MS"/>
              </a:rPr>
              <a:t>Periodic review of templates and live letters with 25 question auditing tool</a:t>
            </a:r>
            <a:endParaRPr sz="2000"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Font typeface="Trebuchet MS"/>
              <a:buChar char="●"/>
            </a:pPr>
            <a:r>
              <a:rPr lang="en" sz="2000">
                <a:latin typeface="Trebuchet MS"/>
                <a:ea typeface="Trebuchet MS"/>
                <a:cs typeface="Trebuchet MS"/>
                <a:sym typeface="Trebuchet MS"/>
              </a:rPr>
              <a:t>New effort in response to Office of the State auditor (OSA) audit to proactively examine both templates and live letters against SB 17-121 criteria</a:t>
            </a:r>
            <a:endParaRPr sz="2000" b="1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556" name="Google Shape;556;p106"/>
          <p:cNvSpPr txBox="1"/>
          <p:nvPr/>
        </p:nvSpPr>
        <p:spPr>
          <a:xfrm>
            <a:off x="218125" y="122900"/>
            <a:ext cx="3822900" cy="5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Ongoing Auditing</a:t>
            </a:r>
            <a:endParaRPr sz="2700" b="1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" name="Google Shape;461;p94">
            <a:extLst>
              <a:ext uri="{FF2B5EF4-FFF2-40B4-BE49-F238E27FC236}">
                <a16:creationId xmlns:a16="http://schemas.microsoft.com/office/drawing/2014/main" id="{0585BD59-AF07-9351-7A6F-557162DB0670}"/>
              </a:ext>
            </a:extLst>
          </p:cNvPr>
          <p:cNvSpPr txBox="1">
            <a:spLocks/>
          </p:cNvSpPr>
          <p:nvPr/>
        </p:nvSpPr>
        <p:spPr>
          <a:xfrm>
            <a:off x="4666058" y="1003250"/>
            <a:ext cx="37761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00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Noto Sans Symbols"/>
              <a:buChar char="⮚"/>
              <a:defRPr sz="2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-342900">
              <a:buSzPts val="1800"/>
            </a:pPr>
            <a:r>
              <a:rPr lang="en-US" sz="1800" dirty="0">
                <a:solidFill>
                  <a:schemeClr val="bg2"/>
                </a:solidFill>
              </a:rPr>
              <a:t>X</a:t>
            </a:r>
          </a:p>
        </p:txBody>
      </p:sp>
      <p:sp>
        <p:nvSpPr>
          <p:cNvPr id="3" name="Google Shape;463;p94">
            <a:extLst>
              <a:ext uri="{FF2B5EF4-FFF2-40B4-BE49-F238E27FC236}">
                <a16:creationId xmlns:a16="http://schemas.microsoft.com/office/drawing/2014/main" id="{13DA7893-E1BD-3EC5-1D02-0BB755639137}"/>
              </a:ext>
            </a:extLst>
          </p:cNvPr>
          <p:cNvSpPr txBox="1">
            <a:spLocks/>
          </p:cNvSpPr>
          <p:nvPr/>
        </p:nvSpPr>
        <p:spPr>
          <a:xfrm>
            <a:off x="4666058" y="171574"/>
            <a:ext cx="32637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525" tIns="35525" rIns="35525" bIns="35525" anchor="b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Trebuchet MS"/>
              <a:buNone/>
              <a:defRPr sz="45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FFFF"/>
              </a:buClr>
              <a:buSzPts val="2700"/>
            </a:pPr>
            <a:r>
              <a:rPr lang="en-US" sz="3600" dirty="0">
                <a:solidFill>
                  <a:schemeClr val="bg2"/>
                </a:solidFill>
              </a:rPr>
              <a:t>X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p107"/>
          <p:cNvSpPr txBox="1">
            <a:spLocks noGrp="1"/>
          </p:cNvSpPr>
          <p:nvPr>
            <p:ph type="title"/>
          </p:nvPr>
        </p:nvSpPr>
        <p:spPr>
          <a:xfrm>
            <a:off x="262325" y="261575"/>
            <a:ext cx="4370400" cy="5727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/>
              <a:t>Internal Auditing Practices</a:t>
            </a:r>
            <a:endParaRPr sz="2600"/>
          </a:p>
        </p:txBody>
      </p:sp>
      <p:sp>
        <p:nvSpPr>
          <p:cNvPr id="562" name="Google Shape;562;p107"/>
          <p:cNvSpPr txBox="1">
            <a:spLocks noGrp="1"/>
          </p:cNvSpPr>
          <p:nvPr>
            <p:ph type="body" idx="1"/>
          </p:nvPr>
        </p:nvSpPr>
        <p:spPr>
          <a:xfrm>
            <a:off x="274050" y="1038875"/>
            <a:ext cx="3839100" cy="3449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Trebuchet MS"/>
                <a:ea typeface="Trebuchet MS"/>
                <a:cs typeface="Trebuchet MS"/>
                <a:sym typeface="Trebuchet MS"/>
              </a:rPr>
              <a:t>Auditing Tool -  25 questions corresponding to areas identified by SB 121:</a:t>
            </a:r>
            <a:endParaRPr sz="2000"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241300" algn="l" rtl="0">
              <a:spcBef>
                <a:spcPts val="0"/>
              </a:spcBef>
              <a:spcAft>
                <a:spcPts val="0"/>
              </a:spcAft>
              <a:buSzPts val="2000"/>
              <a:buFont typeface="Trebuchet MS"/>
              <a:buChar char="●"/>
            </a:pPr>
            <a:r>
              <a:rPr lang="en" sz="2000">
                <a:latin typeface="Trebuchet MS"/>
                <a:ea typeface="Trebuchet MS"/>
                <a:cs typeface="Trebuchet MS"/>
                <a:sym typeface="Trebuchet MS"/>
              </a:rPr>
              <a:t>Plain Language standards</a:t>
            </a:r>
            <a:endParaRPr sz="2000"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241300" algn="l" rtl="0">
              <a:spcBef>
                <a:spcPts val="0"/>
              </a:spcBef>
              <a:spcAft>
                <a:spcPts val="0"/>
              </a:spcAft>
              <a:buSzPts val="2000"/>
              <a:buFont typeface="Trebuchet MS"/>
              <a:buChar char="●"/>
            </a:pPr>
            <a:r>
              <a:rPr lang="en" sz="2000">
                <a:latin typeface="Trebuchet MS"/>
                <a:ea typeface="Trebuchet MS"/>
                <a:cs typeface="Trebuchet MS"/>
                <a:sym typeface="Trebuchet MS"/>
              </a:rPr>
              <a:t>Communication and Brand Guidelines</a:t>
            </a:r>
            <a:endParaRPr sz="2000"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241300" algn="l" rtl="0">
              <a:spcBef>
                <a:spcPts val="0"/>
              </a:spcBef>
              <a:spcAft>
                <a:spcPts val="0"/>
              </a:spcAft>
              <a:buSzPts val="2000"/>
              <a:buFont typeface="Trebuchet MS"/>
              <a:buChar char="●"/>
            </a:pPr>
            <a:r>
              <a:rPr lang="en" sz="2000">
                <a:latin typeface="Trebuchet MS"/>
                <a:ea typeface="Trebuchet MS"/>
                <a:cs typeface="Trebuchet MS"/>
                <a:sym typeface="Trebuchet MS"/>
              </a:rPr>
              <a:t>Accessibility standards</a:t>
            </a:r>
            <a:endParaRPr sz="2000"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241300" algn="l" rtl="0">
              <a:spcBef>
                <a:spcPts val="0"/>
              </a:spcBef>
              <a:spcAft>
                <a:spcPts val="0"/>
              </a:spcAft>
              <a:buSzPts val="2000"/>
              <a:buFont typeface="Trebuchet MS"/>
              <a:buChar char="●"/>
            </a:pPr>
            <a:r>
              <a:rPr lang="en" sz="2000">
                <a:latin typeface="Trebuchet MS"/>
                <a:ea typeface="Trebuchet MS"/>
                <a:cs typeface="Trebuchet MS"/>
                <a:sym typeface="Trebuchet MS"/>
              </a:rPr>
              <a:t>Additional Rights and Notices</a:t>
            </a:r>
            <a:endParaRPr sz="2000"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241300" algn="l" rtl="0">
              <a:spcBef>
                <a:spcPts val="0"/>
              </a:spcBef>
              <a:spcAft>
                <a:spcPts val="0"/>
              </a:spcAft>
              <a:buSzPts val="2000"/>
              <a:buFont typeface="Trebuchet MS"/>
              <a:buChar char="●"/>
            </a:pPr>
            <a:r>
              <a:rPr lang="en" sz="2000">
                <a:latin typeface="Trebuchet MS"/>
                <a:ea typeface="Trebuchet MS"/>
                <a:cs typeface="Trebuchet MS"/>
                <a:sym typeface="Trebuchet MS"/>
              </a:rPr>
              <a:t>Completeness</a:t>
            </a:r>
            <a:endParaRPr sz="2000"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241300" algn="l" rtl="0">
              <a:spcBef>
                <a:spcPts val="0"/>
              </a:spcBef>
              <a:spcAft>
                <a:spcPts val="0"/>
              </a:spcAft>
              <a:buSzPts val="2000"/>
              <a:buFont typeface="Trebuchet MS"/>
              <a:buChar char="●"/>
            </a:pPr>
            <a:r>
              <a:rPr lang="en" sz="2000">
                <a:latin typeface="Trebuchet MS"/>
                <a:ea typeface="Trebuchet MS"/>
                <a:cs typeface="Trebuchet MS"/>
                <a:sym typeface="Trebuchet MS"/>
              </a:rPr>
              <a:t>Other- Template Specific</a:t>
            </a:r>
            <a:endParaRPr sz="2000"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" name="Google Shape;461;p94">
            <a:extLst>
              <a:ext uri="{FF2B5EF4-FFF2-40B4-BE49-F238E27FC236}">
                <a16:creationId xmlns:a16="http://schemas.microsoft.com/office/drawing/2014/main" id="{678C8A5B-D50B-0190-C46C-489F1C6A7F38}"/>
              </a:ext>
            </a:extLst>
          </p:cNvPr>
          <p:cNvSpPr txBox="1">
            <a:spLocks/>
          </p:cNvSpPr>
          <p:nvPr/>
        </p:nvSpPr>
        <p:spPr>
          <a:xfrm>
            <a:off x="4666058" y="1003250"/>
            <a:ext cx="37761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00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Noto Sans Symbols"/>
              <a:buChar char="⮚"/>
              <a:defRPr sz="2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-342900">
              <a:buSzPts val="1800"/>
            </a:pPr>
            <a:r>
              <a:rPr lang="en-US" sz="1800" dirty="0">
                <a:solidFill>
                  <a:schemeClr val="bg2"/>
                </a:solidFill>
              </a:rPr>
              <a:t>X</a:t>
            </a:r>
          </a:p>
        </p:txBody>
      </p:sp>
      <p:sp>
        <p:nvSpPr>
          <p:cNvPr id="3" name="Google Shape;463;p94">
            <a:extLst>
              <a:ext uri="{FF2B5EF4-FFF2-40B4-BE49-F238E27FC236}">
                <a16:creationId xmlns:a16="http://schemas.microsoft.com/office/drawing/2014/main" id="{3E1F9F06-95E4-D27F-3170-7BC8A48C51DB}"/>
              </a:ext>
            </a:extLst>
          </p:cNvPr>
          <p:cNvSpPr txBox="1">
            <a:spLocks/>
          </p:cNvSpPr>
          <p:nvPr/>
        </p:nvSpPr>
        <p:spPr>
          <a:xfrm>
            <a:off x="4666058" y="171574"/>
            <a:ext cx="32637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525" tIns="35525" rIns="35525" bIns="35525" anchor="b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Trebuchet MS"/>
              <a:buNone/>
              <a:defRPr sz="45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FFFF"/>
              </a:buClr>
              <a:buSzPts val="2700"/>
            </a:pPr>
            <a:r>
              <a:rPr lang="en-US" sz="3600" dirty="0">
                <a:solidFill>
                  <a:schemeClr val="bg2"/>
                </a:solidFill>
              </a:rPr>
              <a:t>X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108"/>
          <p:cNvSpPr txBox="1">
            <a:spLocks noGrp="1"/>
          </p:cNvSpPr>
          <p:nvPr>
            <p:ph type="title"/>
          </p:nvPr>
        </p:nvSpPr>
        <p:spPr>
          <a:xfrm>
            <a:off x="237350" y="217950"/>
            <a:ext cx="4488000" cy="4296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/>
              <a:t>Internal Auditing Practices</a:t>
            </a:r>
            <a:endParaRPr sz="2600"/>
          </a:p>
        </p:txBody>
      </p:sp>
      <p:sp>
        <p:nvSpPr>
          <p:cNvPr id="569" name="Google Shape;569;p108"/>
          <p:cNvSpPr txBox="1">
            <a:spLocks noGrp="1"/>
          </p:cNvSpPr>
          <p:nvPr>
            <p:ph type="body" idx="1"/>
          </p:nvPr>
        </p:nvSpPr>
        <p:spPr>
          <a:xfrm>
            <a:off x="237350" y="731625"/>
            <a:ext cx="4725300" cy="104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Trebuchet MS"/>
                <a:ea typeface="Trebuchet MS"/>
                <a:cs typeface="Trebuchet MS"/>
                <a:sym typeface="Trebuchet MS"/>
              </a:rPr>
              <a:t>Starting July 1, 2025, *HSAG and HCPF’s internal member correspondence compliance team will review </a:t>
            </a:r>
            <a:r>
              <a:rPr lang="en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50 unique templates across 9 different areas sending member letters:</a:t>
            </a:r>
            <a:endParaRPr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3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*HSAG = Health Services Advisory Group, a vendor we received funding in the     FY24-25 long bill to contract with for support in auditing letters</a:t>
            </a:r>
            <a:endParaRPr sz="16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Trebuchet MS"/>
              <a:ea typeface="Trebuchet MS"/>
              <a:cs typeface="Trebuchet MS"/>
              <a:sym typeface="Trebuchet MS"/>
            </a:endParaRPr>
          </a:p>
          <a:p>
            <a:pPr marL="1600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Trebuchet MS"/>
              <a:ea typeface="Trebuchet MS"/>
              <a:cs typeface="Trebuchet MS"/>
              <a:sym typeface="Trebuchet MS"/>
            </a:endParaRPr>
          </a:p>
          <a:p>
            <a:pPr marL="3429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570" name="Google Shape;570;p108"/>
          <p:cNvSpPr txBox="1">
            <a:spLocks noGrp="1"/>
          </p:cNvSpPr>
          <p:nvPr>
            <p:ph type="sldNum" idx="12"/>
          </p:nvPr>
        </p:nvSpPr>
        <p:spPr>
          <a:xfrm>
            <a:off x="6354343" y="3497413"/>
            <a:ext cx="411600" cy="295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9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13</a:t>
            </a:fld>
            <a:endParaRPr sz="9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graphicFrame>
        <p:nvGraphicFramePr>
          <p:cNvPr id="571" name="Google Shape;571;p108"/>
          <p:cNvGraphicFramePr/>
          <p:nvPr/>
        </p:nvGraphicFramePr>
        <p:xfrm>
          <a:off x="361550" y="1776225"/>
          <a:ext cx="4487925" cy="2514480"/>
        </p:xfrm>
        <a:graphic>
          <a:graphicData uri="http://schemas.openxmlformats.org/drawingml/2006/table">
            <a:tbl>
              <a:tblPr>
                <a:noFill/>
                <a:tableStyleId>{C0991092-2E6B-445B-BF36-F9AE7E4B7D29}</a:tableStyleId>
              </a:tblPr>
              <a:tblGrid>
                <a:gridCol w="1874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138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76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Colorado Benefits Management System - CBMS</a:t>
                      </a:r>
                      <a:endParaRPr sz="13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Medicaid Eligibility decisions and requests for additional information </a:t>
                      </a:r>
                      <a:endParaRPr sz="13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76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Office of Community Living</a:t>
                      </a:r>
                      <a:endParaRPr sz="13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Long-term service and support letters from case management agencies</a:t>
                      </a:r>
                      <a:endParaRPr sz="13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38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Pharmacy</a:t>
                      </a:r>
                      <a:endParaRPr sz="13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Medication request decisions</a:t>
                      </a:r>
                      <a:endParaRPr sz="13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57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Non-Emergent Medical Transportation (NEMT)</a:t>
                      </a:r>
                      <a:endParaRPr sz="13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NEMT Transportation request decisions</a:t>
                      </a:r>
                      <a:endParaRPr sz="13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" name="Google Shape;461;p94">
            <a:extLst>
              <a:ext uri="{FF2B5EF4-FFF2-40B4-BE49-F238E27FC236}">
                <a16:creationId xmlns:a16="http://schemas.microsoft.com/office/drawing/2014/main" id="{F41BD8BA-21EE-C2FE-7B4C-A951F96DA703}"/>
              </a:ext>
            </a:extLst>
          </p:cNvPr>
          <p:cNvSpPr txBox="1">
            <a:spLocks/>
          </p:cNvSpPr>
          <p:nvPr/>
        </p:nvSpPr>
        <p:spPr>
          <a:xfrm>
            <a:off x="4666058" y="1003250"/>
            <a:ext cx="37761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00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Noto Sans Symbols"/>
              <a:buChar char="⮚"/>
              <a:defRPr sz="2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-342900">
              <a:buSzPts val="1800"/>
            </a:pPr>
            <a:r>
              <a:rPr lang="en-US" sz="1800" dirty="0">
                <a:solidFill>
                  <a:schemeClr val="bg2"/>
                </a:solidFill>
              </a:rPr>
              <a:t>X</a:t>
            </a:r>
          </a:p>
        </p:txBody>
      </p:sp>
      <p:sp>
        <p:nvSpPr>
          <p:cNvPr id="3" name="Google Shape;463;p94">
            <a:extLst>
              <a:ext uri="{FF2B5EF4-FFF2-40B4-BE49-F238E27FC236}">
                <a16:creationId xmlns:a16="http://schemas.microsoft.com/office/drawing/2014/main" id="{75580B03-16BA-C213-FB16-B28B885B8AE4}"/>
              </a:ext>
            </a:extLst>
          </p:cNvPr>
          <p:cNvSpPr txBox="1">
            <a:spLocks/>
          </p:cNvSpPr>
          <p:nvPr/>
        </p:nvSpPr>
        <p:spPr>
          <a:xfrm>
            <a:off x="4666058" y="171574"/>
            <a:ext cx="32637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525" tIns="35525" rIns="35525" bIns="35525" anchor="b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Trebuchet MS"/>
              <a:buNone/>
              <a:defRPr sz="45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FFFF"/>
              </a:buClr>
              <a:buSzPts val="2700"/>
            </a:pPr>
            <a:r>
              <a:rPr lang="en-US" sz="3600" dirty="0">
                <a:solidFill>
                  <a:schemeClr val="bg2"/>
                </a:solidFill>
              </a:rPr>
              <a:t>X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p109"/>
          <p:cNvSpPr txBox="1">
            <a:spLocks noGrp="1"/>
          </p:cNvSpPr>
          <p:nvPr>
            <p:ph type="sldNum" idx="12"/>
          </p:nvPr>
        </p:nvSpPr>
        <p:spPr>
          <a:xfrm>
            <a:off x="6354343" y="3497413"/>
            <a:ext cx="411600" cy="295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9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14</a:t>
            </a:fld>
            <a:endParaRPr sz="9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graphicFrame>
        <p:nvGraphicFramePr>
          <p:cNvPr id="578" name="Google Shape;578;p109"/>
          <p:cNvGraphicFramePr/>
          <p:nvPr/>
        </p:nvGraphicFramePr>
        <p:xfrm>
          <a:off x="291750" y="1776250"/>
          <a:ext cx="4488000" cy="2895450"/>
        </p:xfrm>
        <a:graphic>
          <a:graphicData uri="http://schemas.openxmlformats.org/drawingml/2006/table">
            <a:tbl>
              <a:tblPr>
                <a:noFill/>
                <a:tableStyleId>{C0991092-2E6B-445B-BF36-F9AE7E4B7D29}</a:tableStyleId>
              </a:tblPr>
              <a:tblGrid>
                <a:gridCol w="1493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94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01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Dentaquest</a:t>
                      </a:r>
                      <a:endParaRPr sz="1300">
                        <a:solidFill>
                          <a:schemeClr val="dk1"/>
                        </a:solidFill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Dental request decisions</a:t>
                      </a:r>
                      <a:endParaRPr sz="13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26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Regional Accountability Entities (RAEs)</a:t>
                      </a:r>
                      <a:endParaRPr sz="13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Issues decisions for certain Medicaid benefits</a:t>
                      </a:r>
                      <a:endParaRPr sz="13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14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Arbor Action Review Group </a:t>
                      </a:r>
                      <a:endParaRPr sz="13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Issues disability determination decisions</a:t>
                      </a:r>
                      <a:endParaRPr sz="13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26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Health Insurance Buy In (HIBI)</a:t>
                      </a:r>
                      <a:endParaRPr sz="13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Program decisions regarding eligibility for covering private insurance</a:t>
                      </a:r>
                      <a:endParaRPr sz="13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01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Acentra </a:t>
                      </a:r>
                      <a:endParaRPr sz="13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Issues private duty nursing decisions</a:t>
                      </a:r>
                      <a:endParaRPr sz="13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79" name="Google Shape;579;p109"/>
          <p:cNvSpPr txBox="1">
            <a:spLocks noGrp="1"/>
          </p:cNvSpPr>
          <p:nvPr>
            <p:ph type="title"/>
          </p:nvPr>
        </p:nvSpPr>
        <p:spPr>
          <a:xfrm>
            <a:off x="237350" y="217950"/>
            <a:ext cx="4488000" cy="4296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/>
              <a:t>Internal Auditing Practices</a:t>
            </a:r>
            <a:endParaRPr sz="2600"/>
          </a:p>
        </p:txBody>
      </p:sp>
      <p:sp>
        <p:nvSpPr>
          <p:cNvPr id="580" name="Google Shape;580;p109"/>
          <p:cNvSpPr txBox="1">
            <a:spLocks noGrp="1"/>
          </p:cNvSpPr>
          <p:nvPr>
            <p:ph type="body" idx="1"/>
          </p:nvPr>
        </p:nvSpPr>
        <p:spPr>
          <a:xfrm>
            <a:off x="237350" y="731625"/>
            <a:ext cx="4725300" cy="104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Trebuchet MS"/>
                <a:ea typeface="Trebuchet MS"/>
                <a:cs typeface="Trebuchet MS"/>
                <a:sym typeface="Trebuchet MS"/>
              </a:rPr>
              <a:t>Starting July 1, 2025, *HSAG and HCPF’s internal member correspondence compliance team will review </a:t>
            </a:r>
            <a:r>
              <a:rPr lang="en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50 unique templates across 9 different areas sending member letters:</a:t>
            </a:r>
            <a:endParaRPr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1600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Trebuchet MS"/>
              <a:ea typeface="Trebuchet MS"/>
              <a:cs typeface="Trebuchet MS"/>
              <a:sym typeface="Trebuchet MS"/>
            </a:endParaRPr>
          </a:p>
          <a:p>
            <a:pPr marL="3429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" name="Google Shape;461;p94">
            <a:extLst>
              <a:ext uri="{FF2B5EF4-FFF2-40B4-BE49-F238E27FC236}">
                <a16:creationId xmlns:a16="http://schemas.microsoft.com/office/drawing/2014/main" id="{AB639353-F19F-A69A-39AC-281386D131D2}"/>
              </a:ext>
            </a:extLst>
          </p:cNvPr>
          <p:cNvSpPr txBox="1">
            <a:spLocks/>
          </p:cNvSpPr>
          <p:nvPr/>
        </p:nvSpPr>
        <p:spPr>
          <a:xfrm>
            <a:off x="4666058" y="1003250"/>
            <a:ext cx="37761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00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Noto Sans Symbols"/>
              <a:buChar char="⮚"/>
              <a:defRPr sz="2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-342900">
              <a:buSzPts val="1800"/>
            </a:pPr>
            <a:r>
              <a:rPr lang="en-US" sz="1800" dirty="0">
                <a:solidFill>
                  <a:schemeClr val="bg2"/>
                </a:solidFill>
              </a:rPr>
              <a:t>X</a:t>
            </a:r>
          </a:p>
        </p:txBody>
      </p:sp>
      <p:sp>
        <p:nvSpPr>
          <p:cNvPr id="3" name="Google Shape;463;p94">
            <a:extLst>
              <a:ext uri="{FF2B5EF4-FFF2-40B4-BE49-F238E27FC236}">
                <a16:creationId xmlns:a16="http://schemas.microsoft.com/office/drawing/2014/main" id="{040AC8F2-DC8F-7FAC-2349-4F3FA10BAA3D}"/>
              </a:ext>
            </a:extLst>
          </p:cNvPr>
          <p:cNvSpPr txBox="1">
            <a:spLocks/>
          </p:cNvSpPr>
          <p:nvPr/>
        </p:nvSpPr>
        <p:spPr>
          <a:xfrm>
            <a:off x="4666058" y="171574"/>
            <a:ext cx="32637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525" tIns="35525" rIns="35525" bIns="35525" anchor="b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Trebuchet MS"/>
              <a:buNone/>
              <a:defRPr sz="45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FFFF"/>
              </a:buClr>
              <a:buSzPts val="2700"/>
            </a:pPr>
            <a:r>
              <a:rPr lang="en-US" sz="3600" dirty="0">
                <a:solidFill>
                  <a:schemeClr val="bg2"/>
                </a:solidFill>
              </a:rPr>
              <a:t>X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p110"/>
          <p:cNvSpPr txBox="1">
            <a:spLocks noGrp="1"/>
          </p:cNvSpPr>
          <p:nvPr>
            <p:ph type="body" idx="1"/>
          </p:nvPr>
        </p:nvSpPr>
        <p:spPr>
          <a:xfrm>
            <a:off x="262325" y="1028400"/>
            <a:ext cx="4815000" cy="252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Trebuchet MS"/>
                <a:ea typeface="Trebuchet MS"/>
                <a:cs typeface="Trebuchet MS"/>
                <a:sym typeface="Trebuchet MS"/>
              </a:rPr>
              <a:t>Additional Compliance Requirements Reviewed: </a:t>
            </a:r>
            <a:endParaRPr sz="2000"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241300" algn="l" rtl="0">
              <a:spcBef>
                <a:spcPts val="0"/>
              </a:spcBef>
              <a:spcAft>
                <a:spcPts val="0"/>
              </a:spcAft>
              <a:buSzPts val="2000"/>
              <a:buFont typeface="Trebuchet MS"/>
              <a:buChar char="●"/>
            </a:pPr>
            <a:r>
              <a:rPr lang="en" sz="2000">
                <a:latin typeface="Trebuchet MS"/>
                <a:ea typeface="Trebuchet MS"/>
                <a:cs typeface="Trebuchet MS"/>
                <a:sym typeface="Trebuchet MS"/>
              </a:rPr>
              <a:t>Documented Plain Language Review </a:t>
            </a:r>
            <a:endParaRPr sz="2000"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241300" algn="l" rtl="0">
              <a:spcBef>
                <a:spcPts val="0"/>
              </a:spcBef>
              <a:spcAft>
                <a:spcPts val="0"/>
              </a:spcAft>
              <a:buSzPts val="2000"/>
              <a:buFont typeface="Trebuchet MS"/>
              <a:buChar char="●"/>
            </a:pPr>
            <a:r>
              <a:rPr lang="en" sz="2000">
                <a:latin typeface="Trebuchet MS"/>
                <a:ea typeface="Trebuchet MS"/>
                <a:cs typeface="Trebuchet MS"/>
                <a:sym typeface="Trebuchet MS"/>
              </a:rPr>
              <a:t>Documented Stakeholder Engagement </a:t>
            </a:r>
            <a:endParaRPr sz="2000"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241300" algn="l" rtl="0">
              <a:spcBef>
                <a:spcPts val="0"/>
              </a:spcBef>
              <a:spcAft>
                <a:spcPts val="0"/>
              </a:spcAft>
              <a:buSzPts val="2000"/>
              <a:buFont typeface="Trebuchet MS"/>
              <a:buChar char="●"/>
            </a:pPr>
            <a:r>
              <a:rPr lang="en" sz="2000">
                <a:latin typeface="Trebuchet MS"/>
                <a:ea typeface="Trebuchet MS"/>
                <a:cs typeface="Trebuchet MS"/>
                <a:sym typeface="Trebuchet MS"/>
              </a:rPr>
              <a:t>Documented Member Feedback </a:t>
            </a:r>
            <a:endParaRPr sz="2000"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241300" algn="l" rtl="0">
              <a:spcBef>
                <a:spcPts val="0"/>
              </a:spcBef>
              <a:spcAft>
                <a:spcPts val="0"/>
              </a:spcAft>
              <a:buSzPts val="2000"/>
              <a:buFont typeface="Trebuchet MS"/>
              <a:buChar char="●"/>
            </a:pPr>
            <a:r>
              <a:rPr lang="en" sz="2000">
                <a:latin typeface="Trebuchet MS"/>
                <a:ea typeface="Trebuchet MS"/>
                <a:cs typeface="Trebuchet MS"/>
                <a:sym typeface="Trebuchet MS"/>
              </a:rPr>
              <a:t>Documented Accessibility Review</a:t>
            </a:r>
            <a:endParaRPr sz="2000"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241300" algn="l" rtl="0">
              <a:spcBef>
                <a:spcPts val="0"/>
              </a:spcBef>
              <a:spcAft>
                <a:spcPts val="0"/>
              </a:spcAft>
              <a:buSzPts val="2000"/>
              <a:buFont typeface="Trebuchet MS"/>
              <a:buChar char="●"/>
            </a:pPr>
            <a:r>
              <a:rPr lang="en" sz="2000">
                <a:latin typeface="Trebuchet MS"/>
                <a:ea typeface="Trebuchet MS"/>
                <a:cs typeface="Trebuchet MS"/>
                <a:sym typeface="Trebuchet MS"/>
              </a:rPr>
              <a:t>Documented Spanish Version Review</a:t>
            </a:r>
            <a:endParaRPr sz="2000"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586" name="Google Shape;586;p110"/>
          <p:cNvSpPr txBox="1">
            <a:spLocks noGrp="1"/>
          </p:cNvSpPr>
          <p:nvPr>
            <p:ph type="title"/>
          </p:nvPr>
        </p:nvSpPr>
        <p:spPr>
          <a:xfrm>
            <a:off x="237350" y="217950"/>
            <a:ext cx="4488000" cy="4296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/>
              <a:t>Internal Auditing Practices</a:t>
            </a:r>
            <a:endParaRPr sz="2600"/>
          </a:p>
        </p:txBody>
      </p:sp>
      <p:sp>
        <p:nvSpPr>
          <p:cNvPr id="2" name="Google Shape;461;p94">
            <a:extLst>
              <a:ext uri="{FF2B5EF4-FFF2-40B4-BE49-F238E27FC236}">
                <a16:creationId xmlns:a16="http://schemas.microsoft.com/office/drawing/2014/main" id="{85104369-D301-5B56-4F61-5E9FB3EE7516}"/>
              </a:ext>
            </a:extLst>
          </p:cNvPr>
          <p:cNvSpPr txBox="1">
            <a:spLocks/>
          </p:cNvSpPr>
          <p:nvPr/>
        </p:nvSpPr>
        <p:spPr>
          <a:xfrm>
            <a:off x="4666058" y="1003250"/>
            <a:ext cx="37761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00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Noto Sans Symbols"/>
              <a:buChar char="⮚"/>
              <a:defRPr sz="2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-342900">
              <a:buSzPts val="1800"/>
            </a:pPr>
            <a:r>
              <a:rPr lang="en-US" sz="1800" dirty="0">
                <a:solidFill>
                  <a:schemeClr val="bg2"/>
                </a:solidFill>
              </a:rPr>
              <a:t>X</a:t>
            </a:r>
          </a:p>
        </p:txBody>
      </p:sp>
      <p:sp>
        <p:nvSpPr>
          <p:cNvPr id="3" name="Google Shape;463;p94">
            <a:extLst>
              <a:ext uri="{FF2B5EF4-FFF2-40B4-BE49-F238E27FC236}">
                <a16:creationId xmlns:a16="http://schemas.microsoft.com/office/drawing/2014/main" id="{819CAF51-F50A-B560-44F7-B3F727630A11}"/>
              </a:ext>
            </a:extLst>
          </p:cNvPr>
          <p:cNvSpPr txBox="1">
            <a:spLocks/>
          </p:cNvSpPr>
          <p:nvPr/>
        </p:nvSpPr>
        <p:spPr>
          <a:xfrm>
            <a:off x="4666058" y="171574"/>
            <a:ext cx="32637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525" tIns="35525" rIns="35525" bIns="35525" anchor="b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Trebuchet MS"/>
              <a:buNone/>
              <a:defRPr sz="45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FFFF"/>
              </a:buClr>
              <a:buSzPts val="2700"/>
            </a:pPr>
            <a:r>
              <a:rPr lang="en-US" sz="3600" dirty="0">
                <a:solidFill>
                  <a:schemeClr val="bg2"/>
                </a:solidFill>
              </a:rPr>
              <a:t>X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p111"/>
          <p:cNvSpPr txBox="1">
            <a:spLocks noGrp="1"/>
          </p:cNvSpPr>
          <p:nvPr>
            <p:ph type="title"/>
          </p:nvPr>
        </p:nvSpPr>
        <p:spPr>
          <a:xfrm>
            <a:off x="0" y="645725"/>
            <a:ext cx="4589400" cy="5727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/>
              <a:t>Feedback Opportunity: Notice of Adverse Benefit Determination</a:t>
            </a:r>
            <a:endParaRPr sz="2600"/>
          </a:p>
        </p:txBody>
      </p:sp>
      <p:sp>
        <p:nvSpPr>
          <p:cNvPr id="592" name="Google Shape;592;p111"/>
          <p:cNvSpPr txBox="1">
            <a:spLocks noGrp="1"/>
          </p:cNvSpPr>
          <p:nvPr>
            <p:ph type="body" idx="1"/>
          </p:nvPr>
        </p:nvSpPr>
        <p:spPr>
          <a:xfrm>
            <a:off x="311700" y="1218425"/>
            <a:ext cx="4260300" cy="3143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202124"/>
                </a:solidFill>
                <a:highlight>
                  <a:srgbClr val="FFFFFF"/>
                </a:highlight>
                <a:latin typeface="Trebuchet MS"/>
                <a:ea typeface="Trebuchet MS"/>
                <a:cs typeface="Trebuchet MS"/>
                <a:sym typeface="Trebuchet MS"/>
              </a:rPr>
              <a:t>The Notice of Adverse Benefit Determination informs members of the regional organization's decision for member service requests. This is a new letter that all regional organizations will use to issue these decisions.</a:t>
            </a:r>
            <a:endParaRPr sz="20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" name="Google Shape;461;p94">
            <a:extLst>
              <a:ext uri="{FF2B5EF4-FFF2-40B4-BE49-F238E27FC236}">
                <a16:creationId xmlns:a16="http://schemas.microsoft.com/office/drawing/2014/main" id="{2AE94121-6510-0ABE-2C91-B1B95FECC524}"/>
              </a:ext>
            </a:extLst>
          </p:cNvPr>
          <p:cNvSpPr txBox="1">
            <a:spLocks/>
          </p:cNvSpPr>
          <p:nvPr/>
        </p:nvSpPr>
        <p:spPr>
          <a:xfrm>
            <a:off x="4666058" y="1003250"/>
            <a:ext cx="37761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00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Noto Sans Symbols"/>
              <a:buChar char="⮚"/>
              <a:defRPr sz="2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-342900">
              <a:buSzPts val="1800"/>
            </a:pPr>
            <a:r>
              <a:rPr lang="en-US" sz="1800" dirty="0">
                <a:solidFill>
                  <a:schemeClr val="bg2"/>
                </a:solidFill>
              </a:rPr>
              <a:t>X</a:t>
            </a:r>
          </a:p>
        </p:txBody>
      </p:sp>
      <p:sp>
        <p:nvSpPr>
          <p:cNvPr id="3" name="Google Shape;463;p94">
            <a:extLst>
              <a:ext uri="{FF2B5EF4-FFF2-40B4-BE49-F238E27FC236}">
                <a16:creationId xmlns:a16="http://schemas.microsoft.com/office/drawing/2014/main" id="{7E67108D-1616-5EFC-7B45-56EC13ED8C80}"/>
              </a:ext>
            </a:extLst>
          </p:cNvPr>
          <p:cNvSpPr txBox="1">
            <a:spLocks/>
          </p:cNvSpPr>
          <p:nvPr/>
        </p:nvSpPr>
        <p:spPr>
          <a:xfrm>
            <a:off x="4666058" y="171574"/>
            <a:ext cx="32637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525" tIns="35525" rIns="35525" bIns="35525" anchor="b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Trebuchet MS"/>
              <a:buNone/>
              <a:defRPr sz="45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FFFF"/>
              </a:buClr>
              <a:buSzPts val="2700"/>
            </a:pPr>
            <a:r>
              <a:rPr lang="en-US" sz="3600" dirty="0">
                <a:solidFill>
                  <a:schemeClr val="bg2"/>
                </a:solidFill>
              </a:rPr>
              <a:t>X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p112"/>
          <p:cNvSpPr txBox="1">
            <a:spLocks noGrp="1"/>
          </p:cNvSpPr>
          <p:nvPr>
            <p:ph type="title"/>
          </p:nvPr>
        </p:nvSpPr>
        <p:spPr>
          <a:xfrm>
            <a:off x="0" y="645725"/>
            <a:ext cx="4589400" cy="5727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/>
              <a:t>Feedback Opportunity: DentaQuest </a:t>
            </a:r>
            <a:endParaRPr sz="26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/>
              <a:t>Communications</a:t>
            </a:r>
            <a:endParaRPr sz="2600"/>
          </a:p>
        </p:txBody>
      </p:sp>
      <p:sp>
        <p:nvSpPr>
          <p:cNvPr id="598" name="Google Shape;598;p112"/>
          <p:cNvSpPr txBox="1">
            <a:spLocks noGrp="1"/>
          </p:cNvSpPr>
          <p:nvPr>
            <p:ph type="body" idx="1"/>
          </p:nvPr>
        </p:nvSpPr>
        <p:spPr>
          <a:xfrm>
            <a:off x="311700" y="945850"/>
            <a:ext cx="4260300" cy="341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202124"/>
                </a:solidFill>
                <a:highlight>
                  <a:srgbClr val="FFFFFF"/>
                </a:highlight>
                <a:latin typeface="Trebuchet MS"/>
                <a:ea typeface="Trebuchet MS"/>
                <a:cs typeface="Trebuchet MS"/>
                <a:sym typeface="Trebuchet MS"/>
              </a:rPr>
              <a:t>Various communications from DentaQuest, the contractor for the Health First Colorado (Colorado's Medicaid program) dental program. Including the notice of action, grievance letters, and state fair hearing letter.</a:t>
            </a:r>
            <a:endParaRPr sz="2000">
              <a:solidFill>
                <a:srgbClr val="202124"/>
              </a:solidFill>
              <a:highlight>
                <a:srgbClr val="FFFFFF"/>
              </a:highlight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" name="Google Shape;461;p94">
            <a:extLst>
              <a:ext uri="{FF2B5EF4-FFF2-40B4-BE49-F238E27FC236}">
                <a16:creationId xmlns:a16="http://schemas.microsoft.com/office/drawing/2014/main" id="{44E5FAF0-2390-DAFF-E00E-9B12A55CBA1E}"/>
              </a:ext>
            </a:extLst>
          </p:cNvPr>
          <p:cNvSpPr txBox="1">
            <a:spLocks/>
          </p:cNvSpPr>
          <p:nvPr/>
        </p:nvSpPr>
        <p:spPr>
          <a:xfrm>
            <a:off x="4666058" y="1003250"/>
            <a:ext cx="37761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00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Noto Sans Symbols"/>
              <a:buChar char="⮚"/>
              <a:defRPr sz="2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-342900">
              <a:buSzPts val="1800"/>
            </a:pPr>
            <a:r>
              <a:rPr lang="en-US" sz="1800" dirty="0">
                <a:solidFill>
                  <a:schemeClr val="bg2"/>
                </a:solidFill>
              </a:rPr>
              <a:t>X</a:t>
            </a:r>
          </a:p>
        </p:txBody>
      </p:sp>
      <p:sp>
        <p:nvSpPr>
          <p:cNvPr id="3" name="Google Shape;463;p94">
            <a:extLst>
              <a:ext uri="{FF2B5EF4-FFF2-40B4-BE49-F238E27FC236}">
                <a16:creationId xmlns:a16="http://schemas.microsoft.com/office/drawing/2014/main" id="{47803E7C-3447-3CCF-D268-A2B39C4EE971}"/>
              </a:ext>
            </a:extLst>
          </p:cNvPr>
          <p:cNvSpPr txBox="1">
            <a:spLocks/>
          </p:cNvSpPr>
          <p:nvPr/>
        </p:nvSpPr>
        <p:spPr>
          <a:xfrm>
            <a:off x="4666058" y="171574"/>
            <a:ext cx="32637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525" tIns="35525" rIns="35525" bIns="35525" anchor="b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Trebuchet MS"/>
              <a:buNone/>
              <a:defRPr sz="45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FFFF"/>
              </a:buClr>
              <a:buSzPts val="2700"/>
            </a:pPr>
            <a:r>
              <a:rPr lang="en-US" sz="3600" dirty="0">
                <a:solidFill>
                  <a:schemeClr val="bg2"/>
                </a:solidFill>
              </a:rPr>
              <a:t>X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p113"/>
          <p:cNvSpPr txBox="1">
            <a:spLocks noGrp="1"/>
          </p:cNvSpPr>
          <p:nvPr>
            <p:ph type="title"/>
          </p:nvPr>
        </p:nvSpPr>
        <p:spPr>
          <a:xfrm>
            <a:off x="311700" y="365825"/>
            <a:ext cx="4468800" cy="4233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/>
              <a:t>Future Feedback Opportunities</a:t>
            </a:r>
            <a:endParaRPr sz="2600"/>
          </a:p>
        </p:txBody>
      </p:sp>
      <p:sp>
        <p:nvSpPr>
          <p:cNvPr id="604" name="Google Shape;604;p113"/>
          <p:cNvSpPr txBox="1">
            <a:spLocks noGrp="1"/>
          </p:cNvSpPr>
          <p:nvPr>
            <p:ph type="body" idx="1"/>
          </p:nvPr>
        </p:nvSpPr>
        <p:spPr>
          <a:xfrm>
            <a:off x="193250" y="1256200"/>
            <a:ext cx="4587300" cy="293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SzPts val="1900"/>
              <a:buFont typeface="Trebuchet MS"/>
              <a:buChar char="●"/>
            </a:pPr>
            <a:r>
              <a:rPr lang="en" sz="1900">
                <a:latin typeface="Trebuchet MS"/>
                <a:ea typeface="Trebuchet MS"/>
                <a:cs typeface="Trebuchet MS"/>
                <a:sym typeface="Trebuchet MS"/>
              </a:rPr>
              <a:t>Feedback can be provided through the Member Correspondence Feedback Form which is on the Member Correspondence Improvements website.</a:t>
            </a:r>
            <a:endParaRPr sz="1900"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SzPts val="1900"/>
              <a:buFont typeface="Trebuchet MS"/>
              <a:buChar char="●"/>
            </a:pPr>
            <a:r>
              <a:rPr lang="en" sz="1900">
                <a:latin typeface="Trebuchet MS"/>
                <a:ea typeface="Trebuchet MS"/>
                <a:cs typeface="Trebuchet MS"/>
                <a:sym typeface="Trebuchet MS"/>
              </a:rPr>
              <a:t>Moving forward, the Current Projects section on the website will be maintained to keep stakeholders up to date on projects, provide a link to the latest version, and give an opportunity to provide feedback. </a:t>
            </a:r>
            <a:endParaRPr sz="19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" name="Google Shape;461;p94">
            <a:extLst>
              <a:ext uri="{FF2B5EF4-FFF2-40B4-BE49-F238E27FC236}">
                <a16:creationId xmlns:a16="http://schemas.microsoft.com/office/drawing/2014/main" id="{92D0882D-4567-2EB9-A86A-4A7BD4E22444}"/>
              </a:ext>
            </a:extLst>
          </p:cNvPr>
          <p:cNvSpPr txBox="1">
            <a:spLocks/>
          </p:cNvSpPr>
          <p:nvPr/>
        </p:nvSpPr>
        <p:spPr>
          <a:xfrm>
            <a:off x="4666058" y="1003250"/>
            <a:ext cx="37761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00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Noto Sans Symbols"/>
              <a:buChar char="⮚"/>
              <a:defRPr sz="2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-342900">
              <a:buSzPts val="1800"/>
            </a:pPr>
            <a:r>
              <a:rPr lang="en-US" sz="1800" dirty="0">
                <a:solidFill>
                  <a:schemeClr val="bg2"/>
                </a:solidFill>
              </a:rPr>
              <a:t>X</a:t>
            </a:r>
          </a:p>
        </p:txBody>
      </p:sp>
      <p:sp>
        <p:nvSpPr>
          <p:cNvPr id="3" name="Google Shape;463;p94">
            <a:extLst>
              <a:ext uri="{FF2B5EF4-FFF2-40B4-BE49-F238E27FC236}">
                <a16:creationId xmlns:a16="http://schemas.microsoft.com/office/drawing/2014/main" id="{D5943E0C-15D0-3ECC-5F97-19413E67EAF5}"/>
              </a:ext>
            </a:extLst>
          </p:cNvPr>
          <p:cNvSpPr txBox="1">
            <a:spLocks/>
          </p:cNvSpPr>
          <p:nvPr/>
        </p:nvSpPr>
        <p:spPr>
          <a:xfrm>
            <a:off x="4666058" y="171574"/>
            <a:ext cx="32637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525" tIns="35525" rIns="35525" bIns="35525" anchor="b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Trebuchet MS"/>
              <a:buNone/>
              <a:defRPr sz="45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FFFF"/>
              </a:buClr>
              <a:buSzPts val="2700"/>
            </a:pPr>
            <a:r>
              <a:rPr lang="en-US" sz="3600" dirty="0">
                <a:solidFill>
                  <a:schemeClr val="bg2"/>
                </a:solidFill>
              </a:rPr>
              <a:t>X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Google Shape;609;p114"/>
          <p:cNvSpPr txBox="1">
            <a:spLocks noGrp="1"/>
          </p:cNvSpPr>
          <p:nvPr>
            <p:ph type="title"/>
          </p:nvPr>
        </p:nvSpPr>
        <p:spPr>
          <a:xfrm>
            <a:off x="117975" y="336375"/>
            <a:ext cx="3885300" cy="720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HCPF Annual Stakeholder Webinar</a:t>
            </a:r>
            <a:endParaRPr sz="2800"/>
          </a:p>
        </p:txBody>
      </p:sp>
      <p:sp>
        <p:nvSpPr>
          <p:cNvPr id="610" name="Google Shape;610;p114"/>
          <p:cNvSpPr txBox="1">
            <a:spLocks noGrp="1"/>
          </p:cNvSpPr>
          <p:nvPr>
            <p:ph type="body" idx="1"/>
          </p:nvPr>
        </p:nvSpPr>
        <p:spPr>
          <a:xfrm>
            <a:off x="118050" y="1160625"/>
            <a:ext cx="4026600" cy="315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/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When: August 12 from 9 to 11 a.m.</a:t>
            </a:r>
            <a:endParaRPr sz="180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/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/>
              <a:t>This event will discuss emerging federal threats to Medicaid, state budget challenges, Medicaid cost trend drivers, and priorities for fiscal year 2025-2026. We look forward to your engagement and feedback at this important event.</a:t>
            </a:r>
            <a:endParaRPr sz="1800"/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700"/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u="sng">
                <a:hlinkClick r:id="rId3"/>
              </a:rPr>
              <a:t>Register here</a:t>
            </a:r>
            <a:endParaRPr sz="1800"/>
          </a:p>
        </p:txBody>
      </p:sp>
      <p:sp>
        <p:nvSpPr>
          <p:cNvPr id="2" name="Google Shape;461;p94">
            <a:extLst>
              <a:ext uri="{FF2B5EF4-FFF2-40B4-BE49-F238E27FC236}">
                <a16:creationId xmlns:a16="http://schemas.microsoft.com/office/drawing/2014/main" id="{A628B856-B266-E972-FBAE-75BE041CECD1}"/>
              </a:ext>
            </a:extLst>
          </p:cNvPr>
          <p:cNvSpPr txBox="1">
            <a:spLocks/>
          </p:cNvSpPr>
          <p:nvPr/>
        </p:nvSpPr>
        <p:spPr>
          <a:xfrm>
            <a:off x="4666058" y="1003250"/>
            <a:ext cx="37761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00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Noto Sans Symbols"/>
              <a:buChar char="⮚"/>
              <a:defRPr sz="2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-342900">
              <a:buSzPts val="1800"/>
            </a:pPr>
            <a:r>
              <a:rPr lang="en-US" sz="1800" dirty="0">
                <a:solidFill>
                  <a:schemeClr val="bg1"/>
                </a:solidFill>
              </a:rPr>
              <a:t>X</a:t>
            </a:r>
          </a:p>
        </p:txBody>
      </p:sp>
      <p:sp>
        <p:nvSpPr>
          <p:cNvPr id="3" name="Google Shape;463;p94">
            <a:extLst>
              <a:ext uri="{FF2B5EF4-FFF2-40B4-BE49-F238E27FC236}">
                <a16:creationId xmlns:a16="http://schemas.microsoft.com/office/drawing/2014/main" id="{97859D85-1DA7-40C9-618F-863E4984F73D}"/>
              </a:ext>
            </a:extLst>
          </p:cNvPr>
          <p:cNvSpPr txBox="1">
            <a:spLocks/>
          </p:cNvSpPr>
          <p:nvPr/>
        </p:nvSpPr>
        <p:spPr>
          <a:xfrm>
            <a:off x="4666058" y="171574"/>
            <a:ext cx="32637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525" tIns="35525" rIns="35525" bIns="35525" anchor="b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Trebuchet MS"/>
              <a:buNone/>
              <a:defRPr sz="45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FFFF"/>
              </a:buClr>
              <a:buSzPts val="2700"/>
            </a:pPr>
            <a:r>
              <a:rPr lang="en-US" sz="3600" dirty="0">
                <a:solidFill>
                  <a:schemeClr val="bg1"/>
                </a:solidFill>
              </a:rPr>
              <a:t>X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94"/>
          <p:cNvSpPr txBox="1">
            <a:spLocks noGrp="1"/>
          </p:cNvSpPr>
          <p:nvPr>
            <p:ph type="body" idx="1"/>
          </p:nvPr>
        </p:nvSpPr>
        <p:spPr>
          <a:xfrm>
            <a:off x="546675" y="1003250"/>
            <a:ext cx="3776100" cy="32970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57200" lvl="0" indent="-342900" algn="l" rtl="0">
              <a:spcBef>
                <a:spcPts val="800"/>
              </a:spcBef>
              <a:spcAft>
                <a:spcPts val="0"/>
              </a:spcAft>
              <a:buSzPts val="1800"/>
              <a:buChar char="•"/>
            </a:pPr>
            <a:r>
              <a:rPr lang="en" sz="1800" dirty="0"/>
              <a:t>Welcome and Introductions</a:t>
            </a:r>
            <a:endParaRPr sz="1800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" sz="1800" dirty="0"/>
              <a:t>Purpose and Check In</a:t>
            </a:r>
            <a:endParaRPr sz="1800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" sz="1800" dirty="0"/>
              <a:t>Renewal Redesign Updates</a:t>
            </a:r>
            <a:endParaRPr sz="1800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" sz="1800" dirty="0"/>
              <a:t>Recent Accomplishments and FY 2025/26 Wildly Important Goal</a:t>
            </a:r>
            <a:endParaRPr sz="1800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" sz="1800" dirty="0"/>
              <a:t>Roll out of Internal Auditing Practices</a:t>
            </a:r>
            <a:endParaRPr sz="1800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" sz="1800" dirty="0"/>
              <a:t>Questions, Comments, and Wrap Up</a:t>
            </a:r>
            <a:endParaRPr sz="1800" dirty="0"/>
          </a:p>
        </p:txBody>
      </p:sp>
      <p:sp>
        <p:nvSpPr>
          <p:cNvPr id="462" name="Google Shape;462;p94"/>
          <p:cNvSpPr txBox="1">
            <a:spLocks noGrp="1"/>
          </p:cNvSpPr>
          <p:nvPr>
            <p:ph type="sldNum" idx="12"/>
          </p:nvPr>
        </p:nvSpPr>
        <p:spPr>
          <a:xfrm>
            <a:off x="6880594" y="4300259"/>
            <a:ext cx="2057400" cy="2466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sp>
        <p:nvSpPr>
          <p:cNvPr id="463" name="Google Shape;463;p94"/>
          <p:cNvSpPr txBox="1">
            <a:spLocks noGrp="1"/>
          </p:cNvSpPr>
          <p:nvPr>
            <p:ph type="title"/>
          </p:nvPr>
        </p:nvSpPr>
        <p:spPr>
          <a:xfrm>
            <a:off x="923525" y="122302"/>
            <a:ext cx="32637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525" tIns="35525" rIns="35525" bIns="35525" anchor="b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Trebuchet MS"/>
              <a:buNone/>
            </a:pPr>
            <a:r>
              <a:rPr lang="en" sz="3600" dirty="0"/>
              <a:t>Agenda</a:t>
            </a:r>
            <a:endParaRPr sz="3600" dirty="0"/>
          </a:p>
        </p:txBody>
      </p:sp>
      <p:sp>
        <p:nvSpPr>
          <p:cNvPr id="2" name="Google Shape;461;p94">
            <a:extLst>
              <a:ext uri="{FF2B5EF4-FFF2-40B4-BE49-F238E27FC236}">
                <a16:creationId xmlns:a16="http://schemas.microsoft.com/office/drawing/2014/main" id="{A922831F-1D17-87FD-370B-EEA4F663827C}"/>
              </a:ext>
            </a:extLst>
          </p:cNvPr>
          <p:cNvSpPr txBox="1">
            <a:spLocks/>
          </p:cNvSpPr>
          <p:nvPr/>
        </p:nvSpPr>
        <p:spPr>
          <a:xfrm>
            <a:off x="4666058" y="1003250"/>
            <a:ext cx="37761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00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Noto Sans Symbols"/>
              <a:buChar char="⮚"/>
              <a:defRPr sz="2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-342900">
              <a:buSzPts val="1800"/>
            </a:pPr>
            <a:r>
              <a:rPr lang="en-US" sz="1800" dirty="0"/>
              <a:t>X</a:t>
            </a:r>
          </a:p>
        </p:txBody>
      </p:sp>
      <p:sp>
        <p:nvSpPr>
          <p:cNvPr id="3" name="Google Shape;463;p94">
            <a:extLst>
              <a:ext uri="{FF2B5EF4-FFF2-40B4-BE49-F238E27FC236}">
                <a16:creationId xmlns:a16="http://schemas.microsoft.com/office/drawing/2014/main" id="{AF3BDEFD-174C-0AA2-5458-749D88F165FD}"/>
              </a:ext>
            </a:extLst>
          </p:cNvPr>
          <p:cNvSpPr txBox="1">
            <a:spLocks/>
          </p:cNvSpPr>
          <p:nvPr/>
        </p:nvSpPr>
        <p:spPr>
          <a:xfrm>
            <a:off x="4666058" y="171574"/>
            <a:ext cx="32637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525" tIns="35525" rIns="35525" bIns="35525" anchor="b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Trebuchet MS"/>
              <a:buNone/>
              <a:defRPr sz="45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FFFF"/>
              </a:buClr>
              <a:buSzPts val="2700"/>
            </a:pPr>
            <a:r>
              <a:rPr lang="en-US" sz="3600" dirty="0"/>
              <a:t>X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p115"/>
          <p:cNvSpPr txBox="1">
            <a:spLocks noGrp="1"/>
          </p:cNvSpPr>
          <p:nvPr>
            <p:ph type="title"/>
          </p:nvPr>
        </p:nvSpPr>
        <p:spPr>
          <a:xfrm>
            <a:off x="628650" y="329175"/>
            <a:ext cx="36024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Trebuchet MS"/>
              <a:buNone/>
            </a:pPr>
            <a:r>
              <a:rPr lang="en" sz="3600"/>
              <a:t>Recording and Feedback</a:t>
            </a:r>
            <a:endParaRPr sz="3600"/>
          </a:p>
        </p:txBody>
      </p:sp>
      <p:sp>
        <p:nvSpPr>
          <p:cNvPr id="616" name="Google Shape;616;p115"/>
          <p:cNvSpPr txBox="1">
            <a:spLocks noGrp="1"/>
          </p:cNvSpPr>
          <p:nvPr>
            <p:ph type="sldNum" idx="12"/>
          </p:nvPr>
        </p:nvSpPr>
        <p:spPr>
          <a:xfrm>
            <a:off x="6880595" y="4778066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"/>
              <a:t>20</a:t>
            </a:fld>
            <a:endParaRPr/>
          </a:p>
        </p:txBody>
      </p:sp>
      <p:sp>
        <p:nvSpPr>
          <p:cNvPr id="617" name="Google Shape;617;p115"/>
          <p:cNvSpPr txBox="1"/>
          <p:nvPr/>
        </p:nvSpPr>
        <p:spPr>
          <a:xfrm>
            <a:off x="201375" y="1133600"/>
            <a:ext cx="4029600" cy="34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marR="0" lvl="0" indent="-3619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Trebuchet MS"/>
              <a:buChar char="●"/>
            </a:pPr>
            <a:r>
              <a:rPr lang="en" sz="21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A recording of this meeting will be provided to everyone who registered. </a:t>
            </a:r>
            <a:endParaRPr sz="21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1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marR="0" lvl="0" indent="-3619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Trebuchet MS"/>
              <a:buChar char="●"/>
            </a:pPr>
            <a:r>
              <a:rPr lang="en" sz="21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Please consider submitting feedback via the online </a:t>
            </a:r>
            <a:r>
              <a:rPr lang="en" sz="2100" b="0" i="0" u="sng" strike="noStrike" cap="none">
                <a:solidFill>
                  <a:srgbClr val="83E3DA"/>
                </a:solidFill>
                <a:latin typeface="Trebuchet MS"/>
                <a:ea typeface="Trebuchet MS"/>
                <a:cs typeface="Trebuchet MS"/>
                <a:sym typeface="Trebuchet M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Member</a:t>
            </a:r>
            <a:r>
              <a:rPr lang="en" sz="2100" b="0" i="0" u="sng" strike="noStrike" cap="none">
                <a:solidFill>
                  <a:srgbClr val="83E3DA"/>
                </a:solidFill>
                <a:latin typeface="Trebuchet MS"/>
                <a:ea typeface="Trebuchet MS"/>
                <a:cs typeface="Trebuchet MS"/>
                <a:sym typeface="Trebuchet M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Correspondence Improvements feedback form</a:t>
            </a:r>
            <a:r>
              <a:rPr lang="en" sz="21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 no later than </a:t>
            </a:r>
            <a:r>
              <a:rPr lang="en" sz="21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July 31</a:t>
            </a:r>
            <a:r>
              <a:rPr lang="en" sz="21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, 202</a:t>
            </a:r>
            <a:r>
              <a:rPr lang="en" sz="21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5.</a:t>
            </a:r>
            <a:endParaRPr sz="21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" name="Google Shape;461;p94">
            <a:extLst>
              <a:ext uri="{FF2B5EF4-FFF2-40B4-BE49-F238E27FC236}">
                <a16:creationId xmlns:a16="http://schemas.microsoft.com/office/drawing/2014/main" id="{B7D20236-1BA1-EBE4-A537-31EA76744EF4}"/>
              </a:ext>
            </a:extLst>
          </p:cNvPr>
          <p:cNvSpPr txBox="1">
            <a:spLocks/>
          </p:cNvSpPr>
          <p:nvPr/>
        </p:nvSpPr>
        <p:spPr>
          <a:xfrm>
            <a:off x="4666058" y="1003250"/>
            <a:ext cx="37761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00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Noto Sans Symbols"/>
              <a:buChar char="⮚"/>
              <a:defRPr sz="2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-342900">
              <a:buSzPts val="1800"/>
            </a:pPr>
            <a:r>
              <a:rPr lang="en-US" sz="1800" dirty="0">
                <a:solidFill>
                  <a:schemeClr val="bg1"/>
                </a:solidFill>
              </a:rPr>
              <a:t>X</a:t>
            </a:r>
          </a:p>
        </p:txBody>
      </p:sp>
      <p:sp>
        <p:nvSpPr>
          <p:cNvPr id="3" name="Google Shape;463;p94">
            <a:extLst>
              <a:ext uri="{FF2B5EF4-FFF2-40B4-BE49-F238E27FC236}">
                <a16:creationId xmlns:a16="http://schemas.microsoft.com/office/drawing/2014/main" id="{86D77D90-AF6D-42F0-D08B-7025B1AEE9BA}"/>
              </a:ext>
            </a:extLst>
          </p:cNvPr>
          <p:cNvSpPr txBox="1">
            <a:spLocks/>
          </p:cNvSpPr>
          <p:nvPr/>
        </p:nvSpPr>
        <p:spPr>
          <a:xfrm>
            <a:off x="4666058" y="171574"/>
            <a:ext cx="32637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525" tIns="35525" rIns="35525" bIns="35525" anchor="b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Trebuchet MS"/>
              <a:buNone/>
              <a:defRPr sz="45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FFFF"/>
              </a:buClr>
              <a:buSzPts val="2700"/>
            </a:pPr>
            <a:r>
              <a:rPr lang="en-US" sz="3600" dirty="0">
                <a:solidFill>
                  <a:schemeClr val="bg1"/>
                </a:solidFill>
              </a:rPr>
              <a:t>X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95"/>
          <p:cNvSpPr txBox="1">
            <a:spLocks noGrp="1"/>
          </p:cNvSpPr>
          <p:nvPr>
            <p:ph type="sldNum" idx="12"/>
          </p:nvPr>
        </p:nvSpPr>
        <p:spPr>
          <a:xfrm>
            <a:off x="8799979" y="4816227"/>
            <a:ext cx="138000" cy="21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525" tIns="35525" rIns="35525" bIns="35525" anchor="ctr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sp>
        <p:nvSpPr>
          <p:cNvPr id="469" name="Google Shape;469;p95"/>
          <p:cNvSpPr txBox="1"/>
          <p:nvPr/>
        </p:nvSpPr>
        <p:spPr>
          <a:xfrm>
            <a:off x="479750" y="762875"/>
            <a:ext cx="4092300" cy="31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100" tIns="71100" rIns="71100" bIns="71100" anchor="t" anchorCtr="0">
            <a:spAutoFit/>
          </a:bodyPr>
          <a:lstStyle/>
          <a:p>
            <a:pPr marL="0" lvl="0" indent="0" algn="l" rtl="0">
              <a:spcBef>
                <a:spcPts val="375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Kristen Lundy, Member Content Strategy &amp; Compliance Manager</a:t>
            </a:r>
            <a:endParaRPr sz="24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375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375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Marivel Klueckman, Eligibility Division Director</a:t>
            </a:r>
            <a:endParaRPr sz="24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375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Trebuchet MS"/>
              <a:buNone/>
            </a:pPr>
            <a:endParaRPr sz="1900" b="1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470" name="Google Shape;470;p95"/>
          <p:cNvSpPr txBox="1">
            <a:spLocks noGrp="1"/>
          </p:cNvSpPr>
          <p:nvPr>
            <p:ph type="title"/>
          </p:nvPr>
        </p:nvSpPr>
        <p:spPr>
          <a:xfrm>
            <a:off x="393650" y="99300"/>
            <a:ext cx="39804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500"/>
              <a:buNone/>
            </a:pPr>
            <a:r>
              <a:rPr lang="en" sz="3600"/>
              <a:t>Presenter</a:t>
            </a:r>
            <a:endParaRPr sz="3600"/>
          </a:p>
        </p:txBody>
      </p:sp>
      <p:sp>
        <p:nvSpPr>
          <p:cNvPr id="2" name="Google Shape;461;p94">
            <a:extLst>
              <a:ext uri="{FF2B5EF4-FFF2-40B4-BE49-F238E27FC236}">
                <a16:creationId xmlns:a16="http://schemas.microsoft.com/office/drawing/2014/main" id="{1D2710E7-6090-DA5E-402E-CDF6CA586533}"/>
              </a:ext>
            </a:extLst>
          </p:cNvPr>
          <p:cNvSpPr txBox="1">
            <a:spLocks/>
          </p:cNvSpPr>
          <p:nvPr/>
        </p:nvSpPr>
        <p:spPr>
          <a:xfrm>
            <a:off x="4666058" y="1003250"/>
            <a:ext cx="37761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00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Noto Sans Symbols"/>
              <a:buChar char="⮚"/>
              <a:defRPr sz="2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-342900">
              <a:buSzPts val="1800"/>
            </a:pPr>
            <a:r>
              <a:rPr lang="en-US" sz="1800" dirty="0"/>
              <a:t>X</a:t>
            </a:r>
          </a:p>
        </p:txBody>
      </p:sp>
      <p:sp>
        <p:nvSpPr>
          <p:cNvPr id="3" name="Google Shape;463;p94">
            <a:extLst>
              <a:ext uri="{FF2B5EF4-FFF2-40B4-BE49-F238E27FC236}">
                <a16:creationId xmlns:a16="http://schemas.microsoft.com/office/drawing/2014/main" id="{A8BCF684-C720-A53B-18D9-3889FEB63A68}"/>
              </a:ext>
            </a:extLst>
          </p:cNvPr>
          <p:cNvSpPr txBox="1">
            <a:spLocks/>
          </p:cNvSpPr>
          <p:nvPr/>
        </p:nvSpPr>
        <p:spPr>
          <a:xfrm>
            <a:off x="4666058" y="171574"/>
            <a:ext cx="32637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525" tIns="35525" rIns="35525" bIns="35525" anchor="b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Trebuchet MS"/>
              <a:buNone/>
              <a:defRPr sz="45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FFFF"/>
              </a:buClr>
              <a:buSzPts val="2700"/>
            </a:pPr>
            <a:r>
              <a:rPr lang="en-US" sz="3600" dirty="0"/>
              <a:t>X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96"/>
          <p:cNvSpPr txBox="1">
            <a:spLocks noGrp="1"/>
          </p:cNvSpPr>
          <p:nvPr>
            <p:ph type="title"/>
          </p:nvPr>
        </p:nvSpPr>
        <p:spPr>
          <a:xfrm>
            <a:off x="259525" y="297125"/>
            <a:ext cx="36963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500"/>
              <a:buNone/>
            </a:pPr>
            <a:r>
              <a:rPr lang="en" sz="3600"/>
              <a:t>Purpose for Today</a:t>
            </a:r>
            <a:endParaRPr sz="3600"/>
          </a:p>
        </p:txBody>
      </p:sp>
      <p:sp>
        <p:nvSpPr>
          <p:cNvPr id="477" name="Google Shape;477;p96"/>
          <p:cNvSpPr txBox="1">
            <a:spLocks noGrp="1"/>
          </p:cNvSpPr>
          <p:nvPr>
            <p:ph type="body" idx="1"/>
          </p:nvPr>
        </p:nvSpPr>
        <p:spPr>
          <a:xfrm>
            <a:off x="284475" y="1281950"/>
            <a:ext cx="4020000" cy="310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" sz="1800"/>
              <a:t>Provide an update on renewal project discussed last meeting</a:t>
            </a:r>
            <a:endParaRPr sz="1800"/>
          </a:p>
          <a:p>
            <a:pPr marL="4572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" sz="1800"/>
              <a:t>Discuss roll out of internal auditing practices and ongoing monitoring going forward</a:t>
            </a:r>
            <a:endParaRPr sz="1800"/>
          </a:p>
          <a:p>
            <a:pPr marL="4572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" sz="1800"/>
              <a:t>Discuss the plan for future stakeholder meetings</a:t>
            </a:r>
            <a:endParaRPr sz="1800"/>
          </a:p>
        </p:txBody>
      </p:sp>
      <p:sp>
        <p:nvSpPr>
          <p:cNvPr id="478" name="Google Shape;478;p96"/>
          <p:cNvSpPr txBox="1">
            <a:spLocks noGrp="1"/>
          </p:cNvSpPr>
          <p:nvPr>
            <p:ph type="sldNum" idx="12"/>
          </p:nvPr>
        </p:nvSpPr>
        <p:spPr>
          <a:xfrm>
            <a:off x="6880595" y="4778066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sp>
        <p:nvSpPr>
          <p:cNvPr id="2" name="Google Shape;461;p94">
            <a:extLst>
              <a:ext uri="{FF2B5EF4-FFF2-40B4-BE49-F238E27FC236}">
                <a16:creationId xmlns:a16="http://schemas.microsoft.com/office/drawing/2014/main" id="{449DE845-7A55-D319-C0EB-6FAECAA466FE}"/>
              </a:ext>
            </a:extLst>
          </p:cNvPr>
          <p:cNvSpPr txBox="1">
            <a:spLocks/>
          </p:cNvSpPr>
          <p:nvPr/>
        </p:nvSpPr>
        <p:spPr>
          <a:xfrm>
            <a:off x="4666058" y="1003250"/>
            <a:ext cx="37761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00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Noto Sans Symbols"/>
              <a:buChar char="⮚"/>
              <a:defRPr sz="2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-342900">
              <a:buSzPts val="1800"/>
            </a:pPr>
            <a:r>
              <a:rPr lang="en-US" sz="1800" dirty="0"/>
              <a:t>X</a:t>
            </a:r>
          </a:p>
        </p:txBody>
      </p:sp>
      <p:sp>
        <p:nvSpPr>
          <p:cNvPr id="3" name="Google Shape;463;p94">
            <a:extLst>
              <a:ext uri="{FF2B5EF4-FFF2-40B4-BE49-F238E27FC236}">
                <a16:creationId xmlns:a16="http://schemas.microsoft.com/office/drawing/2014/main" id="{8B1A2AD8-7DFC-C6A0-CD52-3A55EE7A5429}"/>
              </a:ext>
            </a:extLst>
          </p:cNvPr>
          <p:cNvSpPr txBox="1">
            <a:spLocks/>
          </p:cNvSpPr>
          <p:nvPr/>
        </p:nvSpPr>
        <p:spPr>
          <a:xfrm>
            <a:off x="4666058" y="171574"/>
            <a:ext cx="32637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525" tIns="35525" rIns="35525" bIns="35525" anchor="b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Trebuchet MS"/>
              <a:buNone/>
              <a:defRPr sz="45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FFFF"/>
              </a:buClr>
              <a:buSzPts val="2700"/>
            </a:pPr>
            <a:r>
              <a:rPr lang="en-US" sz="3600" dirty="0"/>
              <a:t>X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100"/>
          <p:cNvSpPr txBox="1">
            <a:spLocks noGrp="1"/>
          </p:cNvSpPr>
          <p:nvPr>
            <p:ph type="title"/>
          </p:nvPr>
        </p:nvSpPr>
        <p:spPr>
          <a:xfrm>
            <a:off x="628650" y="328500"/>
            <a:ext cx="3995700" cy="720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/>
              <a:t>Renewal Redesign- NOW ON HOLD</a:t>
            </a:r>
            <a:endParaRPr sz="3100"/>
          </a:p>
        </p:txBody>
      </p:sp>
      <p:sp>
        <p:nvSpPr>
          <p:cNvPr id="514" name="Google Shape;514;p100"/>
          <p:cNvSpPr txBox="1">
            <a:spLocks noGrp="1"/>
          </p:cNvSpPr>
          <p:nvPr>
            <p:ph type="body" idx="1"/>
          </p:nvPr>
        </p:nvSpPr>
        <p:spPr>
          <a:xfrm>
            <a:off x="0" y="1096900"/>
            <a:ext cx="4530600" cy="3154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96900" marR="0" lvl="0" indent="-3429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rebuchet MS"/>
              <a:buChar char="●"/>
            </a:pPr>
            <a:r>
              <a:rPr lang="en" sz="1800"/>
              <a:t>Since October 2024 HCPF has been gathering feedback for a significant renewal redesign with an original project release date of June 2025. </a:t>
            </a:r>
            <a:endParaRPr sz="1800"/>
          </a:p>
          <a:p>
            <a:pPr marL="5969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</a:pPr>
            <a:r>
              <a:rPr lang="en" sz="1800"/>
              <a:t>Our leadership team is trying to find ways to create bandwidth for pending federal changes. As a result, the decision has been made to </a:t>
            </a:r>
            <a:r>
              <a:rPr lang="en" sz="1800" b="1"/>
              <a:t>hold </a:t>
            </a:r>
            <a:r>
              <a:rPr lang="en" sz="1800"/>
              <a:t>on renewal packet redesign until federal changes are definitive.</a:t>
            </a:r>
            <a:endParaRPr sz="18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" name="Google Shape;461;p94">
            <a:extLst>
              <a:ext uri="{FF2B5EF4-FFF2-40B4-BE49-F238E27FC236}">
                <a16:creationId xmlns:a16="http://schemas.microsoft.com/office/drawing/2014/main" id="{3EA5D1BD-5E4D-F259-95CE-BD9891FC091B}"/>
              </a:ext>
            </a:extLst>
          </p:cNvPr>
          <p:cNvSpPr txBox="1">
            <a:spLocks/>
          </p:cNvSpPr>
          <p:nvPr/>
        </p:nvSpPr>
        <p:spPr>
          <a:xfrm>
            <a:off x="4666058" y="1003250"/>
            <a:ext cx="37761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00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Noto Sans Symbols"/>
              <a:buChar char="⮚"/>
              <a:defRPr sz="2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-342900">
              <a:buSzPts val="1800"/>
            </a:pPr>
            <a:r>
              <a:rPr lang="en-US" sz="1800" dirty="0"/>
              <a:t>X</a:t>
            </a:r>
          </a:p>
        </p:txBody>
      </p:sp>
      <p:sp>
        <p:nvSpPr>
          <p:cNvPr id="3" name="Google Shape;463;p94">
            <a:extLst>
              <a:ext uri="{FF2B5EF4-FFF2-40B4-BE49-F238E27FC236}">
                <a16:creationId xmlns:a16="http://schemas.microsoft.com/office/drawing/2014/main" id="{ECD73014-D748-4392-9426-8DFD68AEA14B}"/>
              </a:ext>
            </a:extLst>
          </p:cNvPr>
          <p:cNvSpPr txBox="1">
            <a:spLocks/>
          </p:cNvSpPr>
          <p:nvPr/>
        </p:nvSpPr>
        <p:spPr>
          <a:xfrm>
            <a:off x="4666058" y="171574"/>
            <a:ext cx="32637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525" tIns="35525" rIns="35525" bIns="35525" anchor="b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Trebuchet MS"/>
              <a:buNone/>
              <a:defRPr sz="45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FFFF"/>
              </a:buClr>
              <a:buSzPts val="2700"/>
            </a:pPr>
            <a:r>
              <a:rPr lang="en-US" sz="3600" dirty="0"/>
              <a:t>X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101"/>
          <p:cNvSpPr txBox="1">
            <a:spLocks noGrp="1"/>
          </p:cNvSpPr>
          <p:nvPr>
            <p:ph type="title"/>
          </p:nvPr>
        </p:nvSpPr>
        <p:spPr>
          <a:xfrm>
            <a:off x="628650" y="407150"/>
            <a:ext cx="3943200" cy="720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/>
              <a:t>Renewal Redesign- NOW ON HOLD</a:t>
            </a:r>
            <a:endParaRPr sz="3100"/>
          </a:p>
        </p:txBody>
      </p:sp>
      <p:sp>
        <p:nvSpPr>
          <p:cNvPr id="520" name="Google Shape;520;p101"/>
          <p:cNvSpPr txBox="1">
            <a:spLocks noGrp="1"/>
          </p:cNvSpPr>
          <p:nvPr>
            <p:ph type="body" idx="1"/>
          </p:nvPr>
        </p:nvSpPr>
        <p:spPr>
          <a:xfrm>
            <a:off x="141575" y="1297725"/>
            <a:ext cx="4176300" cy="3154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96900" lvl="0" indent="-355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rebuchet MS"/>
              <a:buChar char="●"/>
            </a:pPr>
            <a:r>
              <a:rPr lang="en" sz="2000"/>
              <a:t>While we will not be moving forward with a complete renewal redesign, we will continue to remain focused on overall member correspondence improvements and have committed to a Wildly Important Goal for FY 25/26.</a:t>
            </a:r>
            <a:endParaRPr sz="2000"/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750"/>
              </a:spcBef>
              <a:spcAft>
                <a:spcPts val="0"/>
              </a:spcAft>
              <a:buNone/>
            </a:pPr>
            <a:endParaRPr sz="2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461;p94">
            <a:extLst>
              <a:ext uri="{FF2B5EF4-FFF2-40B4-BE49-F238E27FC236}">
                <a16:creationId xmlns:a16="http://schemas.microsoft.com/office/drawing/2014/main" id="{59124FAB-434E-1AD0-37A8-74E12C5B4D26}"/>
              </a:ext>
            </a:extLst>
          </p:cNvPr>
          <p:cNvSpPr txBox="1">
            <a:spLocks/>
          </p:cNvSpPr>
          <p:nvPr/>
        </p:nvSpPr>
        <p:spPr>
          <a:xfrm>
            <a:off x="4666058" y="1003250"/>
            <a:ext cx="37761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00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Noto Sans Symbols"/>
              <a:buChar char="⮚"/>
              <a:defRPr sz="2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-342900">
              <a:buSzPts val="1800"/>
            </a:pPr>
            <a:r>
              <a:rPr lang="en-US" sz="1800" dirty="0"/>
              <a:t>X</a:t>
            </a:r>
          </a:p>
        </p:txBody>
      </p:sp>
      <p:sp>
        <p:nvSpPr>
          <p:cNvPr id="3" name="Google Shape;463;p94">
            <a:extLst>
              <a:ext uri="{FF2B5EF4-FFF2-40B4-BE49-F238E27FC236}">
                <a16:creationId xmlns:a16="http://schemas.microsoft.com/office/drawing/2014/main" id="{DC2B3123-CD06-6489-9D28-52A2793B0169}"/>
              </a:ext>
            </a:extLst>
          </p:cNvPr>
          <p:cNvSpPr txBox="1">
            <a:spLocks/>
          </p:cNvSpPr>
          <p:nvPr/>
        </p:nvSpPr>
        <p:spPr>
          <a:xfrm>
            <a:off x="4666058" y="171574"/>
            <a:ext cx="32637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525" tIns="35525" rIns="35525" bIns="35525" anchor="b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Trebuchet MS"/>
              <a:buNone/>
              <a:defRPr sz="45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FFFF"/>
              </a:buClr>
              <a:buSzPts val="2700"/>
            </a:pPr>
            <a:r>
              <a:rPr lang="en-US" sz="3600" dirty="0"/>
              <a:t>X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p102"/>
          <p:cNvSpPr txBox="1">
            <a:spLocks noGrp="1"/>
          </p:cNvSpPr>
          <p:nvPr>
            <p:ph type="title"/>
          </p:nvPr>
        </p:nvSpPr>
        <p:spPr>
          <a:xfrm>
            <a:off x="211150" y="176250"/>
            <a:ext cx="4810800" cy="4296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Accomplishments</a:t>
            </a:r>
            <a:endParaRPr sz="3000"/>
          </a:p>
        </p:txBody>
      </p:sp>
      <p:sp>
        <p:nvSpPr>
          <p:cNvPr id="527" name="Google Shape;527;p102"/>
          <p:cNvSpPr txBox="1">
            <a:spLocks noGrp="1"/>
          </p:cNvSpPr>
          <p:nvPr>
            <p:ph type="body" idx="1"/>
          </p:nvPr>
        </p:nvSpPr>
        <p:spPr>
          <a:xfrm>
            <a:off x="72375" y="779950"/>
            <a:ext cx="4810800" cy="100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SzPts val="2800"/>
              <a:buFont typeface="Trebuchet MS"/>
              <a:buChar char="●"/>
            </a:pPr>
            <a:r>
              <a:rPr lang="en" sz="2200">
                <a:latin typeface="Trebuchet MS"/>
                <a:ea typeface="Trebuchet MS"/>
                <a:cs typeface="Trebuchet MS"/>
                <a:sym typeface="Trebuchet MS"/>
              </a:rPr>
              <a:t>Hired all FTE allocated in the Long Bill </a:t>
            </a:r>
            <a:endParaRPr sz="2200">
              <a:latin typeface="Trebuchet MS"/>
              <a:ea typeface="Trebuchet MS"/>
              <a:cs typeface="Trebuchet MS"/>
              <a:sym typeface="Trebuchet MS"/>
            </a:endParaRPr>
          </a:p>
          <a:p>
            <a:pPr marL="914400" lvl="1" indent="-368300" algn="l" rtl="0">
              <a:spcBef>
                <a:spcPts val="0"/>
              </a:spcBef>
              <a:spcAft>
                <a:spcPts val="0"/>
              </a:spcAft>
              <a:buSzPts val="2200"/>
              <a:buFont typeface="Trebuchet MS"/>
              <a:buChar char="○"/>
            </a:pPr>
            <a:r>
              <a:rPr lang="en" sz="2200">
                <a:latin typeface="Trebuchet MS"/>
                <a:ea typeface="Trebuchet MS"/>
                <a:cs typeface="Trebuchet MS"/>
                <a:sym typeface="Trebuchet MS"/>
              </a:rPr>
              <a:t>Adapted to a reduction of one FTE due to budget constraints </a:t>
            </a:r>
            <a:endParaRPr sz="2200">
              <a:latin typeface="Trebuchet MS"/>
              <a:ea typeface="Trebuchet MS"/>
              <a:cs typeface="Trebuchet MS"/>
              <a:sym typeface="Trebuchet MS"/>
            </a:endParaRPr>
          </a:p>
          <a:p>
            <a:pPr marL="914400" lvl="1" indent="-368300" algn="l" rtl="0">
              <a:spcBef>
                <a:spcPts val="0"/>
              </a:spcBef>
              <a:spcAft>
                <a:spcPts val="0"/>
              </a:spcAft>
              <a:buSzPts val="2200"/>
              <a:buFont typeface="Trebuchet MS"/>
              <a:buChar char="○"/>
            </a:pPr>
            <a:r>
              <a:rPr lang="en" sz="2200">
                <a:latin typeface="Trebuchet MS"/>
                <a:ea typeface="Trebuchet MS"/>
                <a:cs typeface="Trebuchet MS"/>
                <a:sym typeface="Trebuchet MS"/>
              </a:rPr>
              <a:t>Hired a bilingual auditor to support efforts and ensure communications in Spanish are held to the same standard</a:t>
            </a:r>
            <a:endParaRPr sz="22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528" name="Google Shape;528;p102"/>
          <p:cNvSpPr txBox="1">
            <a:spLocks noGrp="1"/>
          </p:cNvSpPr>
          <p:nvPr>
            <p:ph type="sldNum" idx="12"/>
          </p:nvPr>
        </p:nvSpPr>
        <p:spPr>
          <a:xfrm>
            <a:off x="6354343" y="3497413"/>
            <a:ext cx="411600" cy="295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2" name="Google Shape;461;p94">
            <a:extLst>
              <a:ext uri="{FF2B5EF4-FFF2-40B4-BE49-F238E27FC236}">
                <a16:creationId xmlns:a16="http://schemas.microsoft.com/office/drawing/2014/main" id="{6396525D-CDE4-D123-3D56-2240F7B6F36B}"/>
              </a:ext>
            </a:extLst>
          </p:cNvPr>
          <p:cNvSpPr txBox="1">
            <a:spLocks/>
          </p:cNvSpPr>
          <p:nvPr/>
        </p:nvSpPr>
        <p:spPr>
          <a:xfrm>
            <a:off x="4666058" y="1003250"/>
            <a:ext cx="37761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00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Noto Sans Symbols"/>
              <a:buChar char="⮚"/>
              <a:defRPr sz="2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-342900">
              <a:buSzPts val="1800"/>
            </a:pPr>
            <a:r>
              <a:rPr lang="en-US" sz="1800" dirty="0">
                <a:solidFill>
                  <a:schemeClr val="bg2"/>
                </a:solidFill>
              </a:rPr>
              <a:t>X</a:t>
            </a:r>
          </a:p>
        </p:txBody>
      </p:sp>
      <p:sp>
        <p:nvSpPr>
          <p:cNvPr id="3" name="Google Shape;463;p94">
            <a:extLst>
              <a:ext uri="{FF2B5EF4-FFF2-40B4-BE49-F238E27FC236}">
                <a16:creationId xmlns:a16="http://schemas.microsoft.com/office/drawing/2014/main" id="{24C4837C-4B7C-72BA-027B-EFF542FD6381}"/>
              </a:ext>
            </a:extLst>
          </p:cNvPr>
          <p:cNvSpPr txBox="1">
            <a:spLocks/>
          </p:cNvSpPr>
          <p:nvPr/>
        </p:nvSpPr>
        <p:spPr>
          <a:xfrm>
            <a:off x="4666058" y="171574"/>
            <a:ext cx="32637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525" tIns="35525" rIns="35525" bIns="35525" anchor="b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Trebuchet MS"/>
              <a:buNone/>
              <a:defRPr sz="45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FFFF"/>
              </a:buClr>
              <a:buSzPts val="2700"/>
            </a:pPr>
            <a:r>
              <a:rPr lang="en-US" sz="3600" dirty="0">
                <a:solidFill>
                  <a:schemeClr val="bg2"/>
                </a:solidFill>
              </a:rPr>
              <a:t>X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03"/>
          <p:cNvSpPr txBox="1">
            <a:spLocks noGrp="1"/>
          </p:cNvSpPr>
          <p:nvPr>
            <p:ph type="title"/>
          </p:nvPr>
        </p:nvSpPr>
        <p:spPr>
          <a:xfrm>
            <a:off x="211150" y="176250"/>
            <a:ext cx="4810800" cy="4296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Accomplishments</a:t>
            </a:r>
            <a:endParaRPr sz="3000"/>
          </a:p>
        </p:txBody>
      </p:sp>
      <p:sp>
        <p:nvSpPr>
          <p:cNvPr id="535" name="Google Shape;535;p103"/>
          <p:cNvSpPr txBox="1">
            <a:spLocks noGrp="1"/>
          </p:cNvSpPr>
          <p:nvPr>
            <p:ph type="body" idx="1"/>
          </p:nvPr>
        </p:nvSpPr>
        <p:spPr>
          <a:xfrm>
            <a:off x="72375" y="966300"/>
            <a:ext cx="4810800" cy="81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SzPts val="2200"/>
              <a:buFont typeface="Trebuchet MS"/>
              <a:buChar char="●"/>
            </a:pPr>
            <a:r>
              <a:rPr lang="en" sz="2200">
                <a:latin typeface="Trebuchet MS"/>
                <a:ea typeface="Trebuchet MS"/>
                <a:cs typeface="Trebuchet MS"/>
                <a:sym typeface="Trebuchet MS"/>
              </a:rPr>
              <a:t>Amended contract with Health Services Advisory Group (HSAG), a vendor we received funding for in the FY 2024-25 long bill to support in auditing letters </a:t>
            </a:r>
            <a:br>
              <a:rPr lang="en" sz="2200">
                <a:latin typeface="Trebuchet MS"/>
                <a:ea typeface="Trebuchet MS"/>
                <a:cs typeface="Trebuchet MS"/>
                <a:sym typeface="Trebuchet MS"/>
              </a:rPr>
            </a:br>
            <a:endParaRPr sz="2200"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SzPts val="2200"/>
              <a:buFont typeface="Trebuchet MS"/>
              <a:buChar char="●"/>
            </a:pPr>
            <a:r>
              <a:rPr lang="en" sz="2200">
                <a:latin typeface="Trebuchet MS"/>
                <a:ea typeface="Trebuchet MS"/>
                <a:cs typeface="Trebuchet MS"/>
                <a:sym typeface="Trebuchet MS"/>
              </a:rPr>
              <a:t>Contracted with AODocs to build a documentation management system to serve as our inventory </a:t>
            </a:r>
            <a:endParaRPr sz="22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536" name="Google Shape;536;p103"/>
          <p:cNvSpPr txBox="1">
            <a:spLocks noGrp="1"/>
          </p:cNvSpPr>
          <p:nvPr>
            <p:ph type="sldNum" idx="12"/>
          </p:nvPr>
        </p:nvSpPr>
        <p:spPr>
          <a:xfrm>
            <a:off x="6354343" y="3497413"/>
            <a:ext cx="411600" cy="295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sp>
        <p:nvSpPr>
          <p:cNvPr id="2" name="Google Shape;461;p94">
            <a:extLst>
              <a:ext uri="{FF2B5EF4-FFF2-40B4-BE49-F238E27FC236}">
                <a16:creationId xmlns:a16="http://schemas.microsoft.com/office/drawing/2014/main" id="{9EAB8203-9863-D0E3-5F37-E253F0B63257}"/>
              </a:ext>
            </a:extLst>
          </p:cNvPr>
          <p:cNvSpPr txBox="1">
            <a:spLocks/>
          </p:cNvSpPr>
          <p:nvPr/>
        </p:nvSpPr>
        <p:spPr>
          <a:xfrm>
            <a:off x="4666058" y="1003250"/>
            <a:ext cx="37761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00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Noto Sans Symbols"/>
              <a:buChar char="⮚"/>
              <a:defRPr sz="2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-342900">
              <a:buSzPts val="1800"/>
            </a:pPr>
            <a:r>
              <a:rPr lang="en-US" sz="1800" dirty="0">
                <a:solidFill>
                  <a:schemeClr val="bg2"/>
                </a:solidFill>
              </a:rPr>
              <a:t>X</a:t>
            </a:r>
          </a:p>
        </p:txBody>
      </p:sp>
      <p:sp>
        <p:nvSpPr>
          <p:cNvPr id="3" name="Google Shape;463;p94">
            <a:extLst>
              <a:ext uri="{FF2B5EF4-FFF2-40B4-BE49-F238E27FC236}">
                <a16:creationId xmlns:a16="http://schemas.microsoft.com/office/drawing/2014/main" id="{BE7D9FD0-0A79-4FBF-88E4-8CE932CFFA56}"/>
              </a:ext>
            </a:extLst>
          </p:cNvPr>
          <p:cNvSpPr txBox="1">
            <a:spLocks/>
          </p:cNvSpPr>
          <p:nvPr/>
        </p:nvSpPr>
        <p:spPr>
          <a:xfrm>
            <a:off x="4666058" y="171574"/>
            <a:ext cx="32637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525" tIns="35525" rIns="35525" bIns="35525" anchor="b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Trebuchet MS"/>
              <a:buNone/>
              <a:defRPr sz="45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FFFF"/>
              </a:buClr>
              <a:buSzPts val="2700"/>
            </a:pPr>
            <a:r>
              <a:rPr lang="en-US" sz="3600" dirty="0">
                <a:solidFill>
                  <a:schemeClr val="bg2"/>
                </a:solidFill>
              </a:rPr>
              <a:t>X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104"/>
          <p:cNvSpPr txBox="1">
            <a:spLocks noGrp="1"/>
          </p:cNvSpPr>
          <p:nvPr>
            <p:ph type="title"/>
          </p:nvPr>
        </p:nvSpPr>
        <p:spPr>
          <a:xfrm>
            <a:off x="211150" y="176250"/>
            <a:ext cx="4488900" cy="4296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Wildly Important Goal (WIG) </a:t>
            </a:r>
            <a:endParaRPr sz="2400"/>
          </a:p>
        </p:txBody>
      </p:sp>
      <p:sp>
        <p:nvSpPr>
          <p:cNvPr id="543" name="Google Shape;543;p104"/>
          <p:cNvSpPr txBox="1">
            <a:spLocks noGrp="1"/>
          </p:cNvSpPr>
          <p:nvPr>
            <p:ph type="body" idx="1"/>
          </p:nvPr>
        </p:nvSpPr>
        <p:spPr>
          <a:xfrm>
            <a:off x="368050" y="641425"/>
            <a:ext cx="4546500" cy="12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latin typeface="Trebuchet MS"/>
                <a:ea typeface="Trebuchet MS"/>
                <a:cs typeface="Trebuchet MS"/>
                <a:sym typeface="Trebuchet MS"/>
              </a:rPr>
              <a:t>To ensure that member communications are reviewed for plain language and accessibility and audited at a regular cadence to reduce duplicative and confusing notices, </a:t>
            </a:r>
            <a:r>
              <a:rPr lang="en" sz="1900" b="1">
                <a:latin typeface="Trebuchet MS"/>
                <a:ea typeface="Trebuchet MS"/>
                <a:cs typeface="Trebuchet MS"/>
                <a:sym typeface="Trebuchet MS"/>
              </a:rPr>
              <a:t>create a new auditing tool for standardizing reviews by July 31, 2025, implement a document management system by September 30, 2025, and implement a new process to inventory and audit member correspondence by November 30, 2025, </a:t>
            </a:r>
            <a:r>
              <a:rPr lang="en" sz="1900">
                <a:latin typeface="Trebuchet MS"/>
                <a:ea typeface="Trebuchet MS"/>
                <a:cs typeface="Trebuchet MS"/>
                <a:sym typeface="Trebuchet MS"/>
              </a:rPr>
              <a:t>pending no major federal changes.</a:t>
            </a:r>
            <a:endParaRPr sz="1900" b="1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544" name="Google Shape;544;p104"/>
          <p:cNvSpPr txBox="1">
            <a:spLocks noGrp="1"/>
          </p:cNvSpPr>
          <p:nvPr>
            <p:ph type="sldNum" idx="12"/>
          </p:nvPr>
        </p:nvSpPr>
        <p:spPr>
          <a:xfrm>
            <a:off x="6354343" y="3497413"/>
            <a:ext cx="411600" cy="295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sp>
        <p:nvSpPr>
          <p:cNvPr id="2" name="Google Shape;461;p94">
            <a:extLst>
              <a:ext uri="{FF2B5EF4-FFF2-40B4-BE49-F238E27FC236}">
                <a16:creationId xmlns:a16="http://schemas.microsoft.com/office/drawing/2014/main" id="{94E72416-74C6-9BEF-55F9-063883B852F4}"/>
              </a:ext>
            </a:extLst>
          </p:cNvPr>
          <p:cNvSpPr txBox="1">
            <a:spLocks/>
          </p:cNvSpPr>
          <p:nvPr/>
        </p:nvSpPr>
        <p:spPr>
          <a:xfrm>
            <a:off x="4666058" y="1003250"/>
            <a:ext cx="37761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00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Noto Sans Symbols"/>
              <a:buChar char="⮚"/>
              <a:defRPr sz="2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-342900">
              <a:buSzPts val="1800"/>
            </a:pPr>
            <a:r>
              <a:rPr lang="en-US" sz="1800" dirty="0">
                <a:solidFill>
                  <a:schemeClr val="bg2"/>
                </a:solidFill>
              </a:rPr>
              <a:t>X</a:t>
            </a:r>
          </a:p>
        </p:txBody>
      </p:sp>
      <p:sp>
        <p:nvSpPr>
          <p:cNvPr id="3" name="Google Shape;463;p94">
            <a:extLst>
              <a:ext uri="{FF2B5EF4-FFF2-40B4-BE49-F238E27FC236}">
                <a16:creationId xmlns:a16="http://schemas.microsoft.com/office/drawing/2014/main" id="{2A94314C-FB51-3F56-201B-B378DF5CA07D}"/>
              </a:ext>
            </a:extLst>
          </p:cNvPr>
          <p:cNvSpPr txBox="1">
            <a:spLocks/>
          </p:cNvSpPr>
          <p:nvPr/>
        </p:nvSpPr>
        <p:spPr>
          <a:xfrm>
            <a:off x="4666058" y="171574"/>
            <a:ext cx="32637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525" tIns="35525" rIns="35525" bIns="35525" anchor="b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Trebuchet MS"/>
              <a:buNone/>
              <a:defRPr sz="45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FFFF"/>
              </a:buClr>
              <a:buSzPts val="2700"/>
            </a:pPr>
            <a:r>
              <a:rPr lang="en-US" sz="3600" dirty="0">
                <a:solidFill>
                  <a:schemeClr val="bg2"/>
                </a:solidFill>
              </a:rPr>
              <a:t>X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White Theme">
  <a:themeElements>
    <a:clrScheme name="HCPF">
      <a:dk1>
        <a:srgbClr val="000000"/>
      </a:dk1>
      <a:lt1>
        <a:srgbClr val="FFFFFF"/>
      </a:lt1>
      <a:dk2>
        <a:srgbClr val="001970"/>
      </a:dk2>
      <a:lt2>
        <a:srgbClr val="FFD100"/>
      </a:lt2>
      <a:accent1>
        <a:srgbClr val="001970"/>
      </a:accent1>
      <a:accent2>
        <a:srgbClr val="245D38"/>
      </a:accent2>
      <a:accent3>
        <a:srgbClr val="6D3A5D"/>
      </a:accent3>
      <a:accent4>
        <a:srgbClr val="7A853B"/>
      </a:accent4>
      <a:accent5>
        <a:srgbClr val="35647E"/>
      </a:accent5>
      <a:accent6>
        <a:srgbClr val="C3002F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lue Theme">
  <a:themeElements>
    <a:clrScheme name="HCPF">
      <a:dk1>
        <a:srgbClr val="000000"/>
      </a:dk1>
      <a:lt1>
        <a:srgbClr val="FFFFFF"/>
      </a:lt1>
      <a:dk2>
        <a:srgbClr val="001970"/>
      </a:dk2>
      <a:lt2>
        <a:srgbClr val="FFD100"/>
      </a:lt2>
      <a:accent1>
        <a:srgbClr val="001970"/>
      </a:accent1>
      <a:accent2>
        <a:srgbClr val="245D38"/>
      </a:accent2>
      <a:accent3>
        <a:srgbClr val="6D3A5D"/>
      </a:accent3>
      <a:accent4>
        <a:srgbClr val="7A853B"/>
      </a:accent4>
      <a:accent5>
        <a:srgbClr val="35647E"/>
      </a:accent5>
      <a:accent6>
        <a:srgbClr val="C3002F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Blue Theme">
  <a:themeElements>
    <a:clrScheme name="HCPF">
      <a:dk1>
        <a:srgbClr val="000000"/>
      </a:dk1>
      <a:lt1>
        <a:srgbClr val="FFFFFF"/>
      </a:lt1>
      <a:dk2>
        <a:srgbClr val="001970"/>
      </a:dk2>
      <a:lt2>
        <a:srgbClr val="FFD100"/>
      </a:lt2>
      <a:accent1>
        <a:srgbClr val="001970"/>
      </a:accent1>
      <a:accent2>
        <a:srgbClr val="245D38"/>
      </a:accent2>
      <a:accent3>
        <a:srgbClr val="6D3A5D"/>
      </a:accent3>
      <a:accent4>
        <a:srgbClr val="7A853B"/>
      </a:accent4>
      <a:accent5>
        <a:srgbClr val="35647E"/>
      </a:accent5>
      <a:accent6>
        <a:srgbClr val="C3002F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1501</Words>
  <Application>Microsoft Office PowerPoint</Application>
  <PresentationFormat>On-screen Show (16:9)</PresentationFormat>
  <Paragraphs>223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Arial</vt:lpstr>
      <vt:lpstr>Trebuchet MS</vt:lpstr>
      <vt:lpstr>Calibri</vt:lpstr>
      <vt:lpstr>Roboto</vt:lpstr>
      <vt:lpstr>Noto Sans Symbols</vt:lpstr>
      <vt:lpstr>White Theme</vt:lpstr>
      <vt:lpstr>Blue Theme</vt:lpstr>
      <vt:lpstr>Blue Theme</vt:lpstr>
      <vt:lpstr>Member Correspondence Improvements  Fiscal Year 2025-26  XX</vt:lpstr>
      <vt:lpstr>Agenda</vt:lpstr>
      <vt:lpstr>Presenter</vt:lpstr>
      <vt:lpstr>Purpose for Today</vt:lpstr>
      <vt:lpstr>Renewal Redesign- NOW ON HOLD</vt:lpstr>
      <vt:lpstr>Renewal Redesign- NOW ON HOLD</vt:lpstr>
      <vt:lpstr>Accomplishments</vt:lpstr>
      <vt:lpstr>Accomplishments</vt:lpstr>
      <vt:lpstr>Wildly Important Goal (WIG) </vt:lpstr>
      <vt:lpstr>Proactive Monitoring </vt:lpstr>
      <vt:lpstr>PowerPoint Presentation</vt:lpstr>
      <vt:lpstr>Internal Auditing Practices</vt:lpstr>
      <vt:lpstr>Internal Auditing Practices</vt:lpstr>
      <vt:lpstr>Internal Auditing Practices</vt:lpstr>
      <vt:lpstr>Internal Auditing Practices</vt:lpstr>
      <vt:lpstr>Feedback Opportunity: Notice of Adverse Benefit Determination</vt:lpstr>
      <vt:lpstr>Feedback Opportunity: DentaQuest  Communications</vt:lpstr>
      <vt:lpstr>Future Feedback Opportunities</vt:lpstr>
      <vt:lpstr>HCPF Annual Stakeholder Webinar</vt:lpstr>
      <vt:lpstr>Recording and Feedback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Lazo, Ryan</dc:creator>
  <cp:lastModifiedBy>Lazo, Ryan</cp:lastModifiedBy>
  <cp:revision>1</cp:revision>
  <dcterms:modified xsi:type="dcterms:W3CDTF">2025-07-10T16:27:06Z</dcterms:modified>
</cp:coreProperties>
</file>